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62" r:id="rId2"/>
    <p:sldId id="269" r:id="rId3"/>
    <p:sldId id="268" r:id="rId4"/>
    <p:sldId id="263" r:id="rId5"/>
    <p:sldId id="264" r:id="rId6"/>
    <p:sldId id="265" r:id="rId7"/>
    <p:sldId id="266" r:id="rId8"/>
    <p:sldId id="267" r:id="rId9"/>
    <p:sldId id="271" r:id="rId10"/>
    <p:sldId id="287"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4" r:id="rId40"/>
    <p:sldId id="305" r:id="rId41"/>
    <p:sldId id="302" r:id="rId42"/>
    <p:sldId id="303" r:id="rId43"/>
    <p:sldId id="301" r:id="rId44"/>
    <p:sldId id="27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29855C-C12A-4647-8D96-B3ED5C7F81B8}" v="498" dt="2022-01-20T13:20:53.471"/>
  </p1510:revLst>
</p1510:revInfo>
</file>

<file path=ppt/tableStyles.xml><?xml version="1.0" encoding="utf-8"?>
<a:tblStyleLst xmlns:a="http://schemas.openxmlformats.org/drawingml/2006/main" def="{5C22544A-7EE6-4342-B048-85BDC9FD1C3A}">
  <a:tblStyle styleId="{F5AB1C69-6EDB-4FF4-983F-18BD219EF322}" styleName="Kiểu Trung bình 2 - Màu chủ đề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Kiểu Trung bình 2 - Màu chủ đề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Kiểu Trung bình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Kiểu Trung bình 2 - Màu chủ đề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Kiểu Trung bình 2 - Màu chủ đề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Kiểu Trung bình 2 - Màu chủ đề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ê Minh Giang" userId="00690f10-9a47-4b09-bdf3-9b94ba615e7f" providerId="ADAL" clId="{EC29855C-C12A-4647-8D96-B3ED5C7F81B8}"/>
    <pc:docChg chg="undo redo custSel addSld delSld modSld">
      <pc:chgData name="Lê Minh Giang" userId="00690f10-9a47-4b09-bdf3-9b94ba615e7f" providerId="ADAL" clId="{EC29855C-C12A-4647-8D96-B3ED5C7F81B8}" dt="2022-01-20T13:20:53.470" v="1419" actId="20577"/>
      <pc:docMkLst>
        <pc:docMk/>
      </pc:docMkLst>
      <pc:sldChg chg="modSp mod">
        <pc:chgData name="Lê Minh Giang" userId="00690f10-9a47-4b09-bdf3-9b94ba615e7f" providerId="ADAL" clId="{EC29855C-C12A-4647-8D96-B3ED5C7F81B8}" dt="2022-01-19T13:50:08.299" v="27" actId="20577"/>
        <pc:sldMkLst>
          <pc:docMk/>
          <pc:sldMk cId="0" sldId="262"/>
        </pc:sldMkLst>
        <pc:spChg chg="mod">
          <ac:chgData name="Lê Minh Giang" userId="00690f10-9a47-4b09-bdf3-9b94ba615e7f" providerId="ADAL" clId="{EC29855C-C12A-4647-8D96-B3ED5C7F81B8}" dt="2022-01-19T13:50:08.299" v="27" actId="20577"/>
          <ac:spMkLst>
            <pc:docMk/>
            <pc:sldMk cId="0" sldId="262"/>
            <ac:spMk id="2" creationId="{00000000-0000-0000-0000-000000000000}"/>
          </ac:spMkLst>
        </pc:spChg>
      </pc:sldChg>
      <pc:sldChg chg="modSp">
        <pc:chgData name="Lê Minh Giang" userId="00690f10-9a47-4b09-bdf3-9b94ba615e7f" providerId="ADAL" clId="{EC29855C-C12A-4647-8D96-B3ED5C7F81B8}" dt="2022-01-20T13:20:53.470" v="1419" actId="20577"/>
        <pc:sldMkLst>
          <pc:docMk/>
          <pc:sldMk cId="583950032" sldId="269"/>
        </pc:sldMkLst>
        <pc:graphicFrameChg chg="mod">
          <ac:chgData name="Lê Minh Giang" userId="00690f10-9a47-4b09-bdf3-9b94ba615e7f" providerId="ADAL" clId="{EC29855C-C12A-4647-8D96-B3ED5C7F81B8}" dt="2022-01-20T13:20:53.470" v="1419" actId="20577"/>
          <ac:graphicFrameMkLst>
            <pc:docMk/>
            <pc:sldMk cId="583950032" sldId="269"/>
            <ac:graphicFrameMk id="8" creationId="{F33B135A-DF4C-4BEA-8586-C44A1F49E1F0}"/>
          </ac:graphicFrameMkLst>
        </pc:graphicFrameChg>
      </pc:sldChg>
      <pc:sldChg chg="addSp delSp modSp new mod">
        <pc:chgData name="Lê Minh Giang" userId="00690f10-9a47-4b09-bdf3-9b94ba615e7f" providerId="ADAL" clId="{EC29855C-C12A-4647-8D96-B3ED5C7F81B8}" dt="2022-01-20T13:09:38.470" v="1177" actId="1076"/>
        <pc:sldMkLst>
          <pc:docMk/>
          <pc:sldMk cId="2324688050" sldId="301"/>
        </pc:sldMkLst>
        <pc:spChg chg="mod">
          <ac:chgData name="Lê Minh Giang" userId="00690f10-9a47-4b09-bdf3-9b94ba615e7f" providerId="ADAL" clId="{EC29855C-C12A-4647-8D96-B3ED5C7F81B8}" dt="2022-01-20T13:09:33.019" v="1175" actId="20577"/>
          <ac:spMkLst>
            <pc:docMk/>
            <pc:sldMk cId="2324688050" sldId="301"/>
            <ac:spMk id="2" creationId="{F4F16720-7CCD-4385-94AD-55978E208B06}"/>
          </ac:spMkLst>
        </pc:spChg>
        <pc:spChg chg="add del">
          <ac:chgData name="Lê Minh Giang" userId="00690f10-9a47-4b09-bdf3-9b94ba615e7f" providerId="ADAL" clId="{EC29855C-C12A-4647-8D96-B3ED5C7F81B8}" dt="2022-01-20T02:01:14.324" v="81" actId="22"/>
          <ac:spMkLst>
            <pc:docMk/>
            <pc:sldMk cId="2324688050" sldId="301"/>
            <ac:spMk id="3" creationId="{C3699638-6EB5-40EC-A2A4-6B7D15408824}"/>
          </ac:spMkLst>
        </pc:spChg>
        <pc:spChg chg="mod">
          <ac:chgData name="Lê Minh Giang" userId="00690f10-9a47-4b09-bdf3-9b94ba615e7f" providerId="ADAL" clId="{EC29855C-C12A-4647-8D96-B3ED5C7F81B8}" dt="2022-01-20T02:01:11.327" v="79" actId="26606"/>
          <ac:spMkLst>
            <pc:docMk/>
            <pc:sldMk cId="2324688050" sldId="301"/>
            <ac:spMk id="4" creationId="{1E72ED6D-02F3-46B3-B2D2-E6B962B77C82}"/>
          </ac:spMkLst>
        </pc:spChg>
        <pc:spChg chg="mod">
          <ac:chgData name="Lê Minh Giang" userId="00690f10-9a47-4b09-bdf3-9b94ba615e7f" providerId="ADAL" clId="{EC29855C-C12A-4647-8D96-B3ED5C7F81B8}" dt="2022-01-20T02:01:11.327" v="79" actId="26606"/>
          <ac:spMkLst>
            <pc:docMk/>
            <pc:sldMk cId="2324688050" sldId="301"/>
            <ac:spMk id="5" creationId="{E929A70F-77CE-4B18-86C4-63CDA5758BA8}"/>
          </ac:spMkLst>
        </pc:spChg>
        <pc:spChg chg="mod">
          <ac:chgData name="Lê Minh Giang" userId="00690f10-9a47-4b09-bdf3-9b94ba615e7f" providerId="ADAL" clId="{EC29855C-C12A-4647-8D96-B3ED5C7F81B8}" dt="2022-01-20T02:01:11.327" v="79" actId="26606"/>
          <ac:spMkLst>
            <pc:docMk/>
            <pc:sldMk cId="2324688050" sldId="301"/>
            <ac:spMk id="6" creationId="{81B54DD4-C0F0-4CC1-BAB7-FA49D5D2269C}"/>
          </ac:spMkLst>
        </pc:spChg>
        <pc:spChg chg="add mod">
          <ac:chgData name="Lê Minh Giang" userId="00690f10-9a47-4b09-bdf3-9b94ba615e7f" providerId="ADAL" clId="{EC29855C-C12A-4647-8D96-B3ED5C7F81B8}" dt="2022-01-20T13:09:38.470" v="1177" actId="1076"/>
          <ac:spMkLst>
            <pc:docMk/>
            <pc:sldMk cId="2324688050" sldId="301"/>
            <ac:spMk id="9" creationId="{16B57B0B-B11B-48B5-AC54-E68B29DBD0F5}"/>
          </ac:spMkLst>
        </pc:spChg>
        <pc:picChg chg="add del mod ord">
          <ac:chgData name="Lê Minh Giang" userId="00690f10-9a47-4b09-bdf3-9b94ba615e7f" providerId="ADAL" clId="{EC29855C-C12A-4647-8D96-B3ED5C7F81B8}" dt="2022-01-20T02:01:35.824" v="102" actId="14100"/>
          <ac:picMkLst>
            <pc:docMk/>
            <pc:sldMk cId="2324688050" sldId="301"/>
            <ac:picMk id="8" creationId="{BC09BFA9-90C0-447D-910C-685F9AA8086E}"/>
          </ac:picMkLst>
        </pc:picChg>
      </pc:sldChg>
      <pc:sldChg chg="addSp delSp modSp new mod">
        <pc:chgData name="Lê Minh Giang" userId="00690f10-9a47-4b09-bdf3-9b94ba615e7f" providerId="ADAL" clId="{EC29855C-C12A-4647-8D96-B3ED5C7F81B8}" dt="2022-01-20T02:11:57.143" v="274" actId="1076"/>
        <pc:sldMkLst>
          <pc:docMk/>
          <pc:sldMk cId="2490227670" sldId="302"/>
        </pc:sldMkLst>
        <pc:spChg chg="mod">
          <ac:chgData name="Lê Minh Giang" userId="00690f10-9a47-4b09-bdf3-9b94ba615e7f" providerId="ADAL" clId="{EC29855C-C12A-4647-8D96-B3ED5C7F81B8}" dt="2022-01-20T02:09:45.622" v="192" actId="20577"/>
          <ac:spMkLst>
            <pc:docMk/>
            <pc:sldMk cId="2490227670" sldId="302"/>
            <ac:spMk id="2" creationId="{CEFCD5B6-EC5D-449B-90F4-03E4451B051E}"/>
          </ac:spMkLst>
        </pc:spChg>
        <pc:spChg chg="del">
          <ac:chgData name="Lê Minh Giang" userId="00690f10-9a47-4b09-bdf3-9b94ba615e7f" providerId="ADAL" clId="{EC29855C-C12A-4647-8D96-B3ED5C7F81B8}" dt="2022-01-20T02:09:47.492" v="193" actId="22"/>
          <ac:spMkLst>
            <pc:docMk/>
            <pc:sldMk cId="2490227670" sldId="302"/>
            <ac:spMk id="3" creationId="{1A4364F5-C6DE-4336-96C0-566B911182E1}"/>
          </ac:spMkLst>
        </pc:spChg>
        <pc:spChg chg="add del mod">
          <ac:chgData name="Lê Minh Giang" userId="00690f10-9a47-4b09-bdf3-9b94ba615e7f" providerId="ADAL" clId="{EC29855C-C12A-4647-8D96-B3ED5C7F81B8}" dt="2022-01-20T02:11:53.745" v="273" actId="22"/>
          <ac:spMkLst>
            <pc:docMk/>
            <pc:sldMk cId="2490227670" sldId="302"/>
            <ac:spMk id="10" creationId="{B8C7C8D9-9E0F-418A-9478-C6E61E578648}"/>
          </ac:spMkLst>
        </pc:spChg>
        <pc:picChg chg="add del mod ord">
          <ac:chgData name="Lê Minh Giang" userId="00690f10-9a47-4b09-bdf3-9b94ba615e7f" providerId="ADAL" clId="{EC29855C-C12A-4647-8D96-B3ED5C7F81B8}" dt="2022-01-20T02:11:33.310" v="272" actId="478"/>
          <ac:picMkLst>
            <pc:docMk/>
            <pc:sldMk cId="2490227670" sldId="302"/>
            <ac:picMk id="8" creationId="{7DD27059-C44F-43D9-8808-13A788539967}"/>
          </ac:picMkLst>
        </pc:picChg>
        <pc:picChg chg="add mod ord">
          <ac:chgData name="Lê Minh Giang" userId="00690f10-9a47-4b09-bdf3-9b94ba615e7f" providerId="ADAL" clId="{EC29855C-C12A-4647-8D96-B3ED5C7F81B8}" dt="2022-01-20T02:11:57.143" v="274" actId="1076"/>
          <ac:picMkLst>
            <pc:docMk/>
            <pc:sldMk cId="2490227670" sldId="302"/>
            <ac:picMk id="12" creationId="{2C2B5197-7A41-4AB4-834E-1F3B2BA38DB4}"/>
          </ac:picMkLst>
        </pc:picChg>
      </pc:sldChg>
      <pc:sldChg chg="addSp delSp modSp new mod">
        <pc:chgData name="Lê Minh Giang" userId="00690f10-9a47-4b09-bdf3-9b94ba615e7f" providerId="ADAL" clId="{EC29855C-C12A-4647-8D96-B3ED5C7F81B8}" dt="2022-01-20T13:13:21.812" v="1184" actId="26606"/>
        <pc:sldMkLst>
          <pc:docMk/>
          <pc:sldMk cId="1800506475" sldId="303"/>
        </pc:sldMkLst>
        <pc:spChg chg="mod">
          <ac:chgData name="Lê Minh Giang" userId="00690f10-9a47-4b09-bdf3-9b94ba615e7f" providerId="ADAL" clId="{EC29855C-C12A-4647-8D96-B3ED5C7F81B8}" dt="2022-01-20T13:13:21.812" v="1184" actId="26606"/>
          <ac:spMkLst>
            <pc:docMk/>
            <pc:sldMk cId="1800506475" sldId="303"/>
            <ac:spMk id="2" creationId="{3A592186-9161-40BD-BDC9-0F114CEABAFC}"/>
          </ac:spMkLst>
        </pc:spChg>
        <pc:spChg chg="del">
          <ac:chgData name="Lê Minh Giang" userId="00690f10-9a47-4b09-bdf3-9b94ba615e7f" providerId="ADAL" clId="{EC29855C-C12A-4647-8D96-B3ED5C7F81B8}" dt="2022-01-20T02:11:17.422" v="271" actId="22"/>
          <ac:spMkLst>
            <pc:docMk/>
            <pc:sldMk cId="1800506475" sldId="303"/>
            <ac:spMk id="3" creationId="{7D283E69-B3D9-4558-A4F6-C3BD5738B101}"/>
          </ac:spMkLst>
        </pc:spChg>
        <pc:spChg chg="mod">
          <ac:chgData name="Lê Minh Giang" userId="00690f10-9a47-4b09-bdf3-9b94ba615e7f" providerId="ADAL" clId="{EC29855C-C12A-4647-8D96-B3ED5C7F81B8}" dt="2022-01-20T13:13:21.812" v="1184" actId="26606"/>
          <ac:spMkLst>
            <pc:docMk/>
            <pc:sldMk cId="1800506475" sldId="303"/>
            <ac:spMk id="4" creationId="{8E9EACFB-2BDB-41C6-82BD-7DAB17D6F3C2}"/>
          </ac:spMkLst>
        </pc:spChg>
        <pc:spChg chg="mod">
          <ac:chgData name="Lê Minh Giang" userId="00690f10-9a47-4b09-bdf3-9b94ba615e7f" providerId="ADAL" clId="{EC29855C-C12A-4647-8D96-B3ED5C7F81B8}" dt="2022-01-20T13:13:21.812" v="1184" actId="26606"/>
          <ac:spMkLst>
            <pc:docMk/>
            <pc:sldMk cId="1800506475" sldId="303"/>
            <ac:spMk id="5" creationId="{38D9436B-126D-4225-9B56-36E7F1D1400D}"/>
          </ac:spMkLst>
        </pc:spChg>
        <pc:spChg chg="mod">
          <ac:chgData name="Lê Minh Giang" userId="00690f10-9a47-4b09-bdf3-9b94ba615e7f" providerId="ADAL" clId="{EC29855C-C12A-4647-8D96-B3ED5C7F81B8}" dt="2022-01-20T13:13:21.812" v="1184" actId="26606"/>
          <ac:spMkLst>
            <pc:docMk/>
            <pc:sldMk cId="1800506475" sldId="303"/>
            <ac:spMk id="6" creationId="{573FC423-7BDC-4EBC-86B5-7E59239F79BB}"/>
          </ac:spMkLst>
        </pc:spChg>
        <pc:spChg chg="add del mod">
          <ac:chgData name="Lê Minh Giang" userId="00690f10-9a47-4b09-bdf3-9b94ba615e7f" providerId="ADAL" clId="{EC29855C-C12A-4647-8D96-B3ED5C7F81B8}" dt="2022-01-20T13:13:06.948" v="1179" actId="22"/>
          <ac:spMkLst>
            <pc:docMk/>
            <pc:sldMk cId="1800506475" sldId="303"/>
            <ac:spMk id="7" creationId="{935E6B38-2C3B-41D7-AF51-AA843322A910}"/>
          </ac:spMkLst>
        </pc:spChg>
        <pc:picChg chg="add del mod ord">
          <ac:chgData name="Lê Minh Giang" userId="00690f10-9a47-4b09-bdf3-9b94ba615e7f" providerId="ADAL" clId="{EC29855C-C12A-4647-8D96-B3ED5C7F81B8}" dt="2022-01-20T13:13:05.207" v="1178" actId="478"/>
          <ac:picMkLst>
            <pc:docMk/>
            <pc:sldMk cId="1800506475" sldId="303"/>
            <ac:picMk id="8" creationId="{3461DF8D-5D26-4E00-BC18-35BF60D4A3AD}"/>
          </ac:picMkLst>
        </pc:picChg>
        <pc:picChg chg="add mod ord">
          <ac:chgData name="Lê Minh Giang" userId="00690f10-9a47-4b09-bdf3-9b94ba615e7f" providerId="ADAL" clId="{EC29855C-C12A-4647-8D96-B3ED5C7F81B8}" dt="2022-01-20T13:13:21.812" v="1184" actId="26606"/>
          <ac:picMkLst>
            <pc:docMk/>
            <pc:sldMk cId="1800506475" sldId="303"/>
            <ac:picMk id="10" creationId="{90D0DAEB-720E-42EE-9C50-4A3EDCD8FE69}"/>
          </ac:picMkLst>
        </pc:picChg>
      </pc:sldChg>
      <pc:sldChg chg="addSp modSp new mod">
        <pc:chgData name="Lê Minh Giang" userId="00690f10-9a47-4b09-bdf3-9b94ba615e7f" providerId="ADAL" clId="{EC29855C-C12A-4647-8D96-B3ED5C7F81B8}" dt="2022-01-20T13:09:00.431" v="1164" actId="20577"/>
        <pc:sldMkLst>
          <pc:docMk/>
          <pc:sldMk cId="1549161890" sldId="304"/>
        </pc:sldMkLst>
        <pc:spChg chg="mod">
          <ac:chgData name="Lê Minh Giang" userId="00690f10-9a47-4b09-bdf3-9b94ba615e7f" providerId="ADAL" clId="{EC29855C-C12A-4647-8D96-B3ED5C7F81B8}" dt="2022-01-20T13:04:14.813" v="827" actId="20577"/>
          <ac:spMkLst>
            <pc:docMk/>
            <pc:sldMk cId="1549161890" sldId="304"/>
            <ac:spMk id="2" creationId="{88D57C6E-DBA6-42DE-A2A9-98ED97085FBC}"/>
          </ac:spMkLst>
        </pc:spChg>
        <pc:spChg chg="mod">
          <ac:chgData name="Lê Minh Giang" userId="00690f10-9a47-4b09-bdf3-9b94ba615e7f" providerId="ADAL" clId="{EC29855C-C12A-4647-8D96-B3ED5C7F81B8}" dt="2022-01-20T13:09:00.431" v="1164" actId="20577"/>
          <ac:spMkLst>
            <pc:docMk/>
            <pc:sldMk cId="1549161890" sldId="304"/>
            <ac:spMk id="3" creationId="{727FE1DF-EF84-4967-833D-7DA90474C866}"/>
          </ac:spMkLst>
        </pc:spChg>
        <pc:picChg chg="add mod">
          <ac:chgData name="Lê Minh Giang" userId="00690f10-9a47-4b09-bdf3-9b94ba615e7f" providerId="ADAL" clId="{EC29855C-C12A-4647-8D96-B3ED5C7F81B8}" dt="2022-01-20T13:07:09.572" v="839" actId="14100"/>
          <ac:picMkLst>
            <pc:docMk/>
            <pc:sldMk cId="1549161890" sldId="304"/>
            <ac:picMk id="8" creationId="{1C69DE28-3390-4436-AB22-556523F66D05}"/>
          </ac:picMkLst>
        </pc:picChg>
      </pc:sldChg>
      <pc:sldChg chg="addSp delSp modSp new del mod">
        <pc:chgData name="Lê Minh Giang" userId="00690f10-9a47-4b09-bdf3-9b94ba615e7f" providerId="ADAL" clId="{EC29855C-C12A-4647-8D96-B3ED5C7F81B8}" dt="2022-01-20T02:34:01.929" v="576" actId="47"/>
        <pc:sldMkLst>
          <pc:docMk/>
          <pc:sldMk cId="1685983802" sldId="304"/>
        </pc:sldMkLst>
        <pc:spChg chg="mod">
          <ac:chgData name="Lê Minh Giang" userId="00690f10-9a47-4b09-bdf3-9b94ba615e7f" providerId="ADAL" clId="{EC29855C-C12A-4647-8D96-B3ED5C7F81B8}" dt="2022-01-20T02:30:51.045" v="307" actId="20577"/>
          <ac:spMkLst>
            <pc:docMk/>
            <pc:sldMk cId="1685983802" sldId="304"/>
            <ac:spMk id="2" creationId="{7D6A3311-C2D1-4060-88A7-C988AA8D625D}"/>
          </ac:spMkLst>
        </pc:spChg>
        <pc:spChg chg="del">
          <ac:chgData name="Lê Minh Giang" userId="00690f10-9a47-4b09-bdf3-9b94ba615e7f" providerId="ADAL" clId="{EC29855C-C12A-4647-8D96-B3ED5C7F81B8}" dt="2022-01-20T02:30:53.298" v="308" actId="22"/>
          <ac:spMkLst>
            <pc:docMk/>
            <pc:sldMk cId="1685983802" sldId="304"/>
            <ac:spMk id="3" creationId="{7639CF0C-3D55-4792-82D7-E7ECB8440679}"/>
          </ac:spMkLst>
        </pc:spChg>
        <pc:spChg chg="add mod">
          <ac:chgData name="Lê Minh Giang" userId="00690f10-9a47-4b09-bdf3-9b94ba615e7f" providerId="ADAL" clId="{EC29855C-C12A-4647-8D96-B3ED5C7F81B8}" dt="2022-01-20T02:32:57.348" v="575" actId="1076"/>
          <ac:spMkLst>
            <pc:docMk/>
            <pc:sldMk cId="1685983802" sldId="304"/>
            <ac:spMk id="9" creationId="{8DF1A3A4-3D30-4CDF-A627-D9E9449142D3}"/>
          </ac:spMkLst>
        </pc:spChg>
        <pc:picChg chg="add mod ord modCrop">
          <ac:chgData name="Lê Minh Giang" userId="00690f10-9a47-4b09-bdf3-9b94ba615e7f" providerId="ADAL" clId="{EC29855C-C12A-4647-8D96-B3ED5C7F81B8}" dt="2022-01-20T02:31:17.835" v="313" actId="1076"/>
          <ac:picMkLst>
            <pc:docMk/>
            <pc:sldMk cId="1685983802" sldId="304"/>
            <ac:picMk id="8" creationId="{E911C8F0-8F51-4179-B087-89DA4504707B}"/>
          </ac:picMkLst>
        </pc:picChg>
      </pc:sldChg>
      <pc:sldChg chg="addSp delSp modSp new mod">
        <pc:chgData name="Lê Minh Giang" userId="00690f10-9a47-4b09-bdf3-9b94ba615e7f" providerId="ADAL" clId="{EC29855C-C12A-4647-8D96-B3ED5C7F81B8}" dt="2022-01-20T13:16:32.502" v="1224" actId="26606"/>
        <pc:sldMkLst>
          <pc:docMk/>
          <pc:sldMk cId="1523293595" sldId="305"/>
        </pc:sldMkLst>
        <pc:spChg chg="mod">
          <ac:chgData name="Lê Minh Giang" userId="00690f10-9a47-4b09-bdf3-9b94ba615e7f" providerId="ADAL" clId="{EC29855C-C12A-4647-8D96-B3ED5C7F81B8}" dt="2022-01-20T13:16:32.502" v="1224" actId="26606"/>
          <ac:spMkLst>
            <pc:docMk/>
            <pc:sldMk cId="1523293595" sldId="305"/>
            <ac:spMk id="2" creationId="{E2FFE679-2F08-4054-88F3-F6DF381BCC88}"/>
          </ac:spMkLst>
        </pc:spChg>
        <pc:spChg chg="del">
          <ac:chgData name="Lê Minh Giang" userId="00690f10-9a47-4b09-bdf3-9b94ba615e7f" providerId="ADAL" clId="{EC29855C-C12A-4647-8D96-B3ED5C7F81B8}" dt="2022-01-20T13:16:30.681" v="1223" actId="22"/>
          <ac:spMkLst>
            <pc:docMk/>
            <pc:sldMk cId="1523293595" sldId="305"/>
            <ac:spMk id="3" creationId="{4A0F1711-E9F1-4E19-8BA6-F7D99ADF2D79}"/>
          </ac:spMkLst>
        </pc:spChg>
        <pc:spChg chg="mod">
          <ac:chgData name="Lê Minh Giang" userId="00690f10-9a47-4b09-bdf3-9b94ba615e7f" providerId="ADAL" clId="{EC29855C-C12A-4647-8D96-B3ED5C7F81B8}" dt="2022-01-20T13:16:32.502" v="1224" actId="26606"/>
          <ac:spMkLst>
            <pc:docMk/>
            <pc:sldMk cId="1523293595" sldId="305"/>
            <ac:spMk id="4" creationId="{8A098E68-4B60-410A-9E9B-33F50D71E4C8}"/>
          </ac:spMkLst>
        </pc:spChg>
        <pc:spChg chg="mod">
          <ac:chgData name="Lê Minh Giang" userId="00690f10-9a47-4b09-bdf3-9b94ba615e7f" providerId="ADAL" clId="{EC29855C-C12A-4647-8D96-B3ED5C7F81B8}" dt="2022-01-20T13:16:32.502" v="1224" actId="26606"/>
          <ac:spMkLst>
            <pc:docMk/>
            <pc:sldMk cId="1523293595" sldId="305"/>
            <ac:spMk id="5" creationId="{B5C7D99D-6280-487C-803A-FCCF238655D9}"/>
          </ac:spMkLst>
        </pc:spChg>
        <pc:spChg chg="mod">
          <ac:chgData name="Lê Minh Giang" userId="00690f10-9a47-4b09-bdf3-9b94ba615e7f" providerId="ADAL" clId="{EC29855C-C12A-4647-8D96-B3ED5C7F81B8}" dt="2022-01-20T13:16:32.502" v="1224" actId="26606"/>
          <ac:spMkLst>
            <pc:docMk/>
            <pc:sldMk cId="1523293595" sldId="305"/>
            <ac:spMk id="6" creationId="{833125F7-13E1-4551-9499-D88B0A092CCA}"/>
          </ac:spMkLst>
        </pc:spChg>
        <pc:picChg chg="add mod ord">
          <ac:chgData name="Lê Minh Giang" userId="00690f10-9a47-4b09-bdf3-9b94ba615e7f" providerId="ADAL" clId="{EC29855C-C12A-4647-8D96-B3ED5C7F81B8}" dt="2022-01-20T13:16:32.502" v="1224" actId="26606"/>
          <ac:picMkLst>
            <pc:docMk/>
            <pc:sldMk cId="1523293595" sldId="305"/>
            <ac:picMk id="8" creationId="{94C685F5-5D41-4C67-AF9F-8974A8427B3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DD96E-6293-45E1-A8A6-400573AAE16F}" type="doc">
      <dgm:prSet loTypeId="urn:microsoft.com/office/officeart/2005/8/layout/vProcess5" loCatId="process" qsTypeId="urn:microsoft.com/office/officeart/2005/8/quickstyle/simple2" qsCatId="simple" csTypeId="urn:microsoft.com/office/officeart/2005/8/colors/accent1_2" csCatId="accent1" phldr="1"/>
      <dgm:spPr/>
      <dgm:t>
        <a:bodyPr/>
        <a:lstStyle/>
        <a:p>
          <a:endParaRPr lang="en-US"/>
        </a:p>
      </dgm:t>
    </dgm:pt>
    <dgm:pt modelId="{D58F22CB-5CA0-49BE-96F2-10A5668A6B92}">
      <dgm:prSet/>
      <dgm:spPr>
        <a:solidFill>
          <a:schemeClr val="accent2">
            <a:lumMod val="25000"/>
            <a:lumOff val="75000"/>
          </a:schemeClr>
        </a:solidFill>
      </dgm:spPr>
      <dgm:t>
        <a:bodyPr/>
        <a:lstStyle/>
        <a:p>
          <a:r>
            <a:rPr kumimoji="1" lang="vi-VN" baseline="0"/>
            <a:t>Định nghĩa</a:t>
          </a:r>
          <a:r>
            <a:rPr kumimoji="1" lang="en-US" baseline="0"/>
            <a:t> và ứng dụng</a:t>
          </a:r>
          <a:endParaRPr lang="en-US"/>
        </a:p>
      </dgm:t>
    </dgm:pt>
    <dgm:pt modelId="{72BD00F3-6EB8-4A9C-9BCE-FA0374C740F2}" type="parTrans" cxnId="{93433DCE-E509-400C-81D8-D4C716CCC975}">
      <dgm:prSet/>
      <dgm:spPr/>
      <dgm:t>
        <a:bodyPr/>
        <a:lstStyle/>
        <a:p>
          <a:endParaRPr lang="en-US"/>
        </a:p>
      </dgm:t>
    </dgm:pt>
    <dgm:pt modelId="{942F8123-1EC1-4DD0-95FD-42BFECDC3E76}" type="sibTrans" cxnId="{93433DCE-E509-400C-81D8-D4C716CCC975}">
      <dgm:prSet/>
      <dgm:spPr/>
      <dgm:t>
        <a:bodyPr/>
        <a:lstStyle/>
        <a:p>
          <a:endParaRPr lang="en-US"/>
        </a:p>
      </dgm:t>
    </dgm:pt>
    <dgm:pt modelId="{56457C9B-60C3-4234-9A76-2D63A2F7EB3C}">
      <dgm:prSet/>
      <dgm:spPr>
        <a:solidFill>
          <a:schemeClr val="accent2">
            <a:lumMod val="25000"/>
            <a:lumOff val="75000"/>
          </a:schemeClr>
        </a:solidFill>
      </dgm:spPr>
      <dgm:t>
        <a:bodyPr/>
        <a:lstStyle/>
        <a:p>
          <a:r>
            <a:rPr kumimoji="1" lang="en-US" baseline="0"/>
            <a:t>Giải thuật mã hóa và giải mã AES</a:t>
          </a:r>
          <a:endParaRPr lang="en-US"/>
        </a:p>
      </dgm:t>
    </dgm:pt>
    <dgm:pt modelId="{A22A17D5-BAAB-4836-A523-96DCBA0AAD6F}" type="parTrans" cxnId="{2B923EFD-2E2C-4B28-A44D-FEB75C783AEB}">
      <dgm:prSet/>
      <dgm:spPr/>
      <dgm:t>
        <a:bodyPr/>
        <a:lstStyle/>
        <a:p>
          <a:endParaRPr lang="en-US"/>
        </a:p>
      </dgm:t>
    </dgm:pt>
    <dgm:pt modelId="{59C8F338-0C19-4C69-9F78-05FDE4F217FE}" type="sibTrans" cxnId="{2B923EFD-2E2C-4B28-A44D-FEB75C783AEB}">
      <dgm:prSet/>
      <dgm:spPr/>
      <dgm:t>
        <a:bodyPr/>
        <a:lstStyle/>
        <a:p>
          <a:endParaRPr lang="en-US"/>
        </a:p>
      </dgm:t>
    </dgm:pt>
    <dgm:pt modelId="{23081DB2-3E80-4FEC-8229-8E083DA8FB4F}">
      <dgm:prSet/>
      <dgm:spPr>
        <a:solidFill>
          <a:schemeClr val="accent2">
            <a:lumMod val="25000"/>
            <a:lumOff val="75000"/>
          </a:schemeClr>
        </a:solidFill>
      </dgm:spPr>
      <dgm:t>
        <a:bodyPr/>
        <a:lstStyle/>
        <a:p>
          <a:r>
            <a:rPr kumimoji="1" lang="vi-VN" baseline="0"/>
            <a:t>C</a:t>
          </a:r>
          <a:r>
            <a:rPr kumimoji="1" lang="en-US" baseline="0"/>
            <a:t>ONTROLLER</a:t>
          </a:r>
          <a:endParaRPr lang="en-US"/>
        </a:p>
      </dgm:t>
    </dgm:pt>
    <dgm:pt modelId="{5711432C-E9C3-4CAB-8C85-1CDD99A5DF81}" type="parTrans" cxnId="{CD03F91F-D5AC-44DA-AB66-87638175C21C}">
      <dgm:prSet/>
      <dgm:spPr/>
      <dgm:t>
        <a:bodyPr/>
        <a:lstStyle/>
        <a:p>
          <a:endParaRPr lang="en-US"/>
        </a:p>
      </dgm:t>
    </dgm:pt>
    <dgm:pt modelId="{6449FD67-BC60-4593-A871-AA67CEF9300F}" type="sibTrans" cxnId="{CD03F91F-D5AC-44DA-AB66-87638175C21C}">
      <dgm:prSet/>
      <dgm:spPr/>
      <dgm:t>
        <a:bodyPr/>
        <a:lstStyle/>
        <a:p>
          <a:endParaRPr lang="en-US"/>
        </a:p>
      </dgm:t>
    </dgm:pt>
    <dgm:pt modelId="{107D095B-5023-48B2-A0BF-97DD3273C19B}">
      <dgm:prSet/>
      <dgm:spPr>
        <a:solidFill>
          <a:schemeClr val="accent2">
            <a:lumMod val="25000"/>
            <a:lumOff val="75000"/>
          </a:schemeClr>
        </a:solidFill>
      </dgm:spPr>
      <dgm:t>
        <a:bodyPr/>
        <a:lstStyle/>
        <a:p>
          <a:r>
            <a:rPr lang="en-US"/>
            <a:t>DATAPATH</a:t>
          </a:r>
        </a:p>
      </dgm:t>
    </dgm:pt>
    <dgm:pt modelId="{E706E2BA-7257-41AB-B0B2-3507FABBAC12}" type="parTrans" cxnId="{41AA5508-901F-43E7-A97D-1FCDF9B7C045}">
      <dgm:prSet/>
      <dgm:spPr/>
      <dgm:t>
        <a:bodyPr/>
        <a:lstStyle/>
        <a:p>
          <a:endParaRPr lang="en-US"/>
        </a:p>
      </dgm:t>
    </dgm:pt>
    <dgm:pt modelId="{7468B070-2B7E-4D7D-A032-01D6981718CC}" type="sibTrans" cxnId="{41AA5508-901F-43E7-A97D-1FCDF9B7C045}">
      <dgm:prSet/>
      <dgm:spPr/>
      <dgm:t>
        <a:bodyPr/>
        <a:lstStyle/>
        <a:p>
          <a:endParaRPr lang="en-US"/>
        </a:p>
      </dgm:t>
    </dgm:pt>
    <dgm:pt modelId="{06E4439E-92AB-4951-A595-B57479D0B303}">
      <dgm:prSet/>
      <dgm:spPr>
        <a:solidFill>
          <a:schemeClr val="accent2">
            <a:lumMod val="25000"/>
            <a:lumOff val="75000"/>
          </a:schemeClr>
        </a:solidFill>
      </dgm:spPr>
      <dgm:t>
        <a:bodyPr/>
        <a:lstStyle/>
        <a:p>
          <a:r>
            <a:rPr lang="en-US"/>
            <a:t>Kết quả</a:t>
          </a:r>
        </a:p>
      </dgm:t>
    </dgm:pt>
    <dgm:pt modelId="{D6C15A7E-20BB-4227-A391-3C1B5CC8C3A9}" type="sibTrans" cxnId="{BFD412DB-B3FE-4B9F-9F31-8A010D9DF65B}">
      <dgm:prSet/>
      <dgm:spPr/>
      <dgm:t>
        <a:bodyPr/>
        <a:lstStyle/>
        <a:p>
          <a:endParaRPr lang="en-US"/>
        </a:p>
      </dgm:t>
    </dgm:pt>
    <dgm:pt modelId="{9100CEF6-DBCE-4103-840E-E06D76587254}" type="parTrans" cxnId="{BFD412DB-B3FE-4B9F-9F31-8A010D9DF65B}">
      <dgm:prSet/>
      <dgm:spPr/>
      <dgm:t>
        <a:bodyPr/>
        <a:lstStyle/>
        <a:p>
          <a:endParaRPr lang="en-US"/>
        </a:p>
      </dgm:t>
    </dgm:pt>
    <dgm:pt modelId="{390D42E9-25C6-415C-A5D9-4C9C9AF49446}" type="pres">
      <dgm:prSet presAssocID="{053DD96E-6293-45E1-A8A6-400573AAE16F}" presName="outerComposite" presStyleCnt="0">
        <dgm:presLayoutVars>
          <dgm:chMax val="5"/>
          <dgm:dir/>
          <dgm:resizeHandles val="exact"/>
        </dgm:presLayoutVars>
      </dgm:prSet>
      <dgm:spPr/>
    </dgm:pt>
    <dgm:pt modelId="{A638B831-4FFE-4A30-AAE9-413253C7B737}" type="pres">
      <dgm:prSet presAssocID="{053DD96E-6293-45E1-A8A6-400573AAE16F}" presName="dummyMaxCanvas" presStyleCnt="0">
        <dgm:presLayoutVars/>
      </dgm:prSet>
      <dgm:spPr/>
    </dgm:pt>
    <dgm:pt modelId="{0EC46E57-12FB-4EBE-AE26-60715C1F90DC}" type="pres">
      <dgm:prSet presAssocID="{053DD96E-6293-45E1-A8A6-400573AAE16F}" presName="FiveNodes_1" presStyleLbl="node1" presStyleIdx="0" presStyleCnt="5">
        <dgm:presLayoutVars>
          <dgm:bulletEnabled val="1"/>
        </dgm:presLayoutVars>
      </dgm:prSet>
      <dgm:spPr/>
    </dgm:pt>
    <dgm:pt modelId="{9F28BDD6-0495-45DC-88B3-0E38A3527950}" type="pres">
      <dgm:prSet presAssocID="{053DD96E-6293-45E1-A8A6-400573AAE16F}" presName="FiveNodes_2" presStyleLbl="node1" presStyleIdx="1" presStyleCnt="5">
        <dgm:presLayoutVars>
          <dgm:bulletEnabled val="1"/>
        </dgm:presLayoutVars>
      </dgm:prSet>
      <dgm:spPr/>
    </dgm:pt>
    <dgm:pt modelId="{F911BC09-4D93-41BF-BAB5-EEBA74744EC4}" type="pres">
      <dgm:prSet presAssocID="{053DD96E-6293-45E1-A8A6-400573AAE16F}" presName="FiveNodes_3" presStyleLbl="node1" presStyleIdx="2" presStyleCnt="5">
        <dgm:presLayoutVars>
          <dgm:bulletEnabled val="1"/>
        </dgm:presLayoutVars>
      </dgm:prSet>
      <dgm:spPr/>
    </dgm:pt>
    <dgm:pt modelId="{2EFB57BE-5075-4A9D-A7EE-36DADE93D21D}" type="pres">
      <dgm:prSet presAssocID="{053DD96E-6293-45E1-A8A6-400573AAE16F}" presName="FiveNodes_4" presStyleLbl="node1" presStyleIdx="3" presStyleCnt="5">
        <dgm:presLayoutVars>
          <dgm:bulletEnabled val="1"/>
        </dgm:presLayoutVars>
      </dgm:prSet>
      <dgm:spPr/>
    </dgm:pt>
    <dgm:pt modelId="{91D515E3-3989-4501-B13C-289C422B5773}" type="pres">
      <dgm:prSet presAssocID="{053DD96E-6293-45E1-A8A6-400573AAE16F}" presName="FiveNodes_5" presStyleLbl="node1" presStyleIdx="4" presStyleCnt="5">
        <dgm:presLayoutVars>
          <dgm:bulletEnabled val="1"/>
        </dgm:presLayoutVars>
      </dgm:prSet>
      <dgm:spPr/>
    </dgm:pt>
    <dgm:pt modelId="{01BDDEFF-5EB2-48DD-943D-44F86DA57335}" type="pres">
      <dgm:prSet presAssocID="{053DD96E-6293-45E1-A8A6-400573AAE16F}" presName="FiveConn_1-2" presStyleLbl="fgAccFollowNode1" presStyleIdx="0" presStyleCnt="4">
        <dgm:presLayoutVars>
          <dgm:bulletEnabled val="1"/>
        </dgm:presLayoutVars>
      </dgm:prSet>
      <dgm:spPr/>
    </dgm:pt>
    <dgm:pt modelId="{C6091F8C-002C-4BB6-95EF-18D0ACD78EFE}" type="pres">
      <dgm:prSet presAssocID="{053DD96E-6293-45E1-A8A6-400573AAE16F}" presName="FiveConn_2-3" presStyleLbl="fgAccFollowNode1" presStyleIdx="1" presStyleCnt="4">
        <dgm:presLayoutVars>
          <dgm:bulletEnabled val="1"/>
        </dgm:presLayoutVars>
      </dgm:prSet>
      <dgm:spPr/>
    </dgm:pt>
    <dgm:pt modelId="{375943F1-8FCB-4F1A-9D03-0BD7DF3E5A8F}" type="pres">
      <dgm:prSet presAssocID="{053DD96E-6293-45E1-A8A6-400573AAE16F}" presName="FiveConn_3-4" presStyleLbl="fgAccFollowNode1" presStyleIdx="2" presStyleCnt="4">
        <dgm:presLayoutVars>
          <dgm:bulletEnabled val="1"/>
        </dgm:presLayoutVars>
      </dgm:prSet>
      <dgm:spPr/>
    </dgm:pt>
    <dgm:pt modelId="{467F48C9-EA55-4908-8442-3B0D8B5D84E3}" type="pres">
      <dgm:prSet presAssocID="{053DD96E-6293-45E1-A8A6-400573AAE16F}" presName="FiveConn_4-5" presStyleLbl="fgAccFollowNode1" presStyleIdx="3" presStyleCnt="4">
        <dgm:presLayoutVars>
          <dgm:bulletEnabled val="1"/>
        </dgm:presLayoutVars>
      </dgm:prSet>
      <dgm:spPr/>
    </dgm:pt>
    <dgm:pt modelId="{B3E7711B-50EF-4754-BE0F-9D75A169F199}" type="pres">
      <dgm:prSet presAssocID="{053DD96E-6293-45E1-A8A6-400573AAE16F}" presName="FiveNodes_1_text" presStyleLbl="node1" presStyleIdx="4" presStyleCnt="5">
        <dgm:presLayoutVars>
          <dgm:bulletEnabled val="1"/>
        </dgm:presLayoutVars>
      </dgm:prSet>
      <dgm:spPr/>
    </dgm:pt>
    <dgm:pt modelId="{957D037F-4C0B-4064-AFBD-6C84B2DE2382}" type="pres">
      <dgm:prSet presAssocID="{053DD96E-6293-45E1-A8A6-400573AAE16F}" presName="FiveNodes_2_text" presStyleLbl="node1" presStyleIdx="4" presStyleCnt="5">
        <dgm:presLayoutVars>
          <dgm:bulletEnabled val="1"/>
        </dgm:presLayoutVars>
      </dgm:prSet>
      <dgm:spPr/>
    </dgm:pt>
    <dgm:pt modelId="{67B850FC-BAAB-455E-B891-017E5E2A3026}" type="pres">
      <dgm:prSet presAssocID="{053DD96E-6293-45E1-A8A6-400573AAE16F}" presName="FiveNodes_3_text" presStyleLbl="node1" presStyleIdx="4" presStyleCnt="5">
        <dgm:presLayoutVars>
          <dgm:bulletEnabled val="1"/>
        </dgm:presLayoutVars>
      </dgm:prSet>
      <dgm:spPr/>
    </dgm:pt>
    <dgm:pt modelId="{2142ECA6-EB85-4B2B-9262-71844167BB92}" type="pres">
      <dgm:prSet presAssocID="{053DD96E-6293-45E1-A8A6-400573AAE16F}" presName="FiveNodes_4_text" presStyleLbl="node1" presStyleIdx="4" presStyleCnt="5">
        <dgm:presLayoutVars>
          <dgm:bulletEnabled val="1"/>
        </dgm:presLayoutVars>
      </dgm:prSet>
      <dgm:spPr/>
    </dgm:pt>
    <dgm:pt modelId="{E34BDE7E-4B41-46A8-BBE6-EB9AB08BC6A8}" type="pres">
      <dgm:prSet presAssocID="{053DD96E-6293-45E1-A8A6-400573AAE16F}" presName="FiveNodes_5_text" presStyleLbl="node1" presStyleIdx="4" presStyleCnt="5">
        <dgm:presLayoutVars>
          <dgm:bulletEnabled val="1"/>
        </dgm:presLayoutVars>
      </dgm:prSet>
      <dgm:spPr/>
    </dgm:pt>
  </dgm:ptLst>
  <dgm:cxnLst>
    <dgm:cxn modelId="{41AA5508-901F-43E7-A97D-1FCDF9B7C045}" srcId="{053DD96E-6293-45E1-A8A6-400573AAE16F}" destId="{107D095B-5023-48B2-A0BF-97DD3273C19B}" srcOrd="2" destOrd="0" parTransId="{E706E2BA-7257-41AB-B0B2-3507FABBAC12}" sibTransId="{7468B070-2B7E-4D7D-A032-01D6981718CC}"/>
    <dgm:cxn modelId="{CD03F91F-D5AC-44DA-AB66-87638175C21C}" srcId="{053DD96E-6293-45E1-A8A6-400573AAE16F}" destId="{23081DB2-3E80-4FEC-8229-8E083DA8FB4F}" srcOrd="3" destOrd="0" parTransId="{5711432C-E9C3-4CAB-8C85-1CDD99A5DF81}" sibTransId="{6449FD67-BC60-4593-A871-AA67CEF9300F}"/>
    <dgm:cxn modelId="{F629B12E-2F7A-42B5-B565-993904799307}" type="presOf" srcId="{107D095B-5023-48B2-A0BF-97DD3273C19B}" destId="{67B850FC-BAAB-455E-B891-017E5E2A3026}" srcOrd="1" destOrd="0" presId="urn:microsoft.com/office/officeart/2005/8/layout/vProcess5"/>
    <dgm:cxn modelId="{520BF35F-3829-4397-9AA7-2DAD9D98E08C}" type="presOf" srcId="{942F8123-1EC1-4DD0-95FD-42BFECDC3E76}" destId="{01BDDEFF-5EB2-48DD-943D-44F86DA57335}" srcOrd="0" destOrd="0" presId="urn:microsoft.com/office/officeart/2005/8/layout/vProcess5"/>
    <dgm:cxn modelId="{24529B66-9C1C-43F9-9494-48D4EC5D5A35}" type="presOf" srcId="{D58F22CB-5CA0-49BE-96F2-10A5668A6B92}" destId="{0EC46E57-12FB-4EBE-AE26-60715C1F90DC}" srcOrd="0" destOrd="0" presId="urn:microsoft.com/office/officeart/2005/8/layout/vProcess5"/>
    <dgm:cxn modelId="{9397586B-8E23-43BA-94B8-4DB4175A8FD7}" type="presOf" srcId="{23081DB2-3E80-4FEC-8229-8E083DA8FB4F}" destId="{2142ECA6-EB85-4B2B-9262-71844167BB92}" srcOrd="1" destOrd="0" presId="urn:microsoft.com/office/officeart/2005/8/layout/vProcess5"/>
    <dgm:cxn modelId="{C55C5A6E-9645-4257-910F-14149617D0F0}" type="presOf" srcId="{053DD96E-6293-45E1-A8A6-400573AAE16F}" destId="{390D42E9-25C6-415C-A5D9-4C9C9AF49446}" srcOrd="0" destOrd="0" presId="urn:microsoft.com/office/officeart/2005/8/layout/vProcess5"/>
    <dgm:cxn modelId="{37788E55-45F5-4E5F-99B8-5EC91289C964}" type="presOf" srcId="{56457C9B-60C3-4234-9A76-2D63A2F7EB3C}" destId="{9F28BDD6-0495-45DC-88B3-0E38A3527950}" srcOrd="0" destOrd="0" presId="urn:microsoft.com/office/officeart/2005/8/layout/vProcess5"/>
    <dgm:cxn modelId="{11D7AC55-A969-4E1E-AB5F-3FE50C55526E}" type="presOf" srcId="{56457C9B-60C3-4234-9A76-2D63A2F7EB3C}" destId="{957D037F-4C0B-4064-AFBD-6C84B2DE2382}" srcOrd="1" destOrd="0" presId="urn:microsoft.com/office/officeart/2005/8/layout/vProcess5"/>
    <dgm:cxn modelId="{154D077B-7B49-4E22-99B1-A76DBEEF9157}" type="presOf" srcId="{D58F22CB-5CA0-49BE-96F2-10A5668A6B92}" destId="{B3E7711B-50EF-4754-BE0F-9D75A169F199}" srcOrd="1" destOrd="0" presId="urn:microsoft.com/office/officeart/2005/8/layout/vProcess5"/>
    <dgm:cxn modelId="{6978B87F-A5E0-4FE3-A93A-40B0CF0A2B40}" type="presOf" srcId="{7468B070-2B7E-4D7D-A032-01D6981718CC}" destId="{375943F1-8FCB-4F1A-9D03-0BD7DF3E5A8F}" srcOrd="0" destOrd="0" presId="urn:microsoft.com/office/officeart/2005/8/layout/vProcess5"/>
    <dgm:cxn modelId="{335E98A1-71B5-45B0-9C2C-FEE379D3DA58}" type="presOf" srcId="{6449FD67-BC60-4593-A871-AA67CEF9300F}" destId="{467F48C9-EA55-4908-8442-3B0D8B5D84E3}" srcOrd="0" destOrd="0" presId="urn:microsoft.com/office/officeart/2005/8/layout/vProcess5"/>
    <dgm:cxn modelId="{D7A992A8-054E-474B-8EC6-89CF13449978}" type="presOf" srcId="{59C8F338-0C19-4C69-9F78-05FDE4F217FE}" destId="{C6091F8C-002C-4BB6-95EF-18D0ACD78EFE}" srcOrd="0" destOrd="0" presId="urn:microsoft.com/office/officeart/2005/8/layout/vProcess5"/>
    <dgm:cxn modelId="{93433DCE-E509-400C-81D8-D4C716CCC975}" srcId="{053DD96E-6293-45E1-A8A6-400573AAE16F}" destId="{D58F22CB-5CA0-49BE-96F2-10A5668A6B92}" srcOrd="0" destOrd="0" parTransId="{72BD00F3-6EB8-4A9C-9BCE-FA0374C740F2}" sibTransId="{942F8123-1EC1-4DD0-95FD-42BFECDC3E76}"/>
    <dgm:cxn modelId="{BFD412DB-B3FE-4B9F-9F31-8A010D9DF65B}" srcId="{053DD96E-6293-45E1-A8A6-400573AAE16F}" destId="{06E4439E-92AB-4951-A595-B57479D0B303}" srcOrd="4" destOrd="0" parTransId="{9100CEF6-DBCE-4103-840E-E06D76587254}" sibTransId="{D6C15A7E-20BB-4227-A391-3C1B5CC8C3A9}"/>
    <dgm:cxn modelId="{929AA6E4-F70B-4231-8B19-8DD809D1EF76}" type="presOf" srcId="{23081DB2-3E80-4FEC-8229-8E083DA8FB4F}" destId="{2EFB57BE-5075-4A9D-A7EE-36DADE93D21D}" srcOrd="0" destOrd="0" presId="urn:microsoft.com/office/officeart/2005/8/layout/vProcess5"/>
    <dgm:cxn modelId="{F5FB52F3-B529-43A0-AFE5-83517D21E965}" type="presOf" srcId="{107D095B-5023-48B2-A0BF-97DD3273C19B}" destId="{F911BC09-4D93-41BF-BAB5-EEBA74744EC4}" srcOrd="0" destOrd="0" presId="urn:microsoft.com/office/officeart/2005/8/layout/vProcess5"/>
    <dgm:cxn modelId="{AFC8D4F8-1CB6-469F-8558-18BEF87A07C6}" type="presOf" srcId="{06E4439E-92AB-4951-A595-B57479D0B303}" destId="{91D515E3-3989-4501-B13C-289C422B5773}" srcOrd="0" destOrd="0" presId="urn:microsoft.com/office/officeart/2005/8/layout/vProcess5"/>
    <dgm:cxn modelId="{CF4260F9-5336-449B-A8CA-9EFB658C887F}" type="presOf" srcId="{06E4439E-92AB-4951-A595-B57479D0B303}" destId="{E34BDE7E-4B41-46A8-BBE6-EB9AB08BC6A8}" srcOrd="1" destOrd="0" presId="urn:microsoft.com/office/officeart/2005/8/layout/vProcess5"/>
    <dgm:cxn modelId="{2B923EFD-2E2C-4B28-A44D-FEB75C783AEB}" srcId="{053DD96E-6293-45E1-A8A6-400573AAE16F}" destId="{56457C9B-60C3-4234-9A76-2D63A2F7EB3C}" srcOrd="1" destOrd="0" parTransId="{A22A17D5-BAAB-4836-A523-96DCBA0AAD6F}" sibTransId="{59C8F338-0C19-4C69-9F78-05FDE4F217FE}"/>
    <dgm:cxn modelId="{F2DF282D-0FDC-4745-AE96-4F86819BE557}" type="presParOf" srcId="{390D42E9-25C6-415C-A5D9-4C9C9AF49446}" destId="{A638B831-4FFE-4A30-AAE9-413253C7B737}" srcOrd="0" destOrd="0" presId="urn:microsoft.com/office/officeart/2005/8/layout/vProcess5"/>
    <dgm:cxn modelId="{E543AE4A-55FC-4980-8290-199B4F43B025}" type="presParOf" srcId="{390D42E9-25C6-415C-A5D9-4C9C9AF49446}" destId="{0EC46E57-12FB-4EBE-AE26-60715C1F90DC}" srcOrd="1" destOrd="0" presId="urn:microsoft.com/office/officeart/2005/8/layout/vProcess5"/>
    <dgm:cxn modelId="{508516DA-00BF-4268-8DDB-3AED786EF45C}" type="presParOf" srcId="{390D42E9-25C6-415C-A5D9-4C9C9AF49446}" destId="{9F28BDD6-0495-45DC-88B3-0E38A3527950}" srcOrd="2" destOrd="0" presId="urn:microsoft.com/office/officeart/2005/8/layout/vProcess5"/>
    <dgm:cxn modelId="{E146C500-E1C9-4789-847D-B1D76023E931}" type="presParOf" srcId="{390D42E9-25C6-415C-A5D9-4C9C9AF49446}" destId="{F911BC09-4D93-41BF-BAB5-EEBA74744EC4}" srcOrd="3" destOrd="0" presId="urn:microsoft.com/office/officeart/2005/8/layout/vProcess5"/>
    <dgm:cxn modelId="{4BAEA5DA-3FF5-49B1-AD74-451AA67BDA62}" type="presParOf" srcId="{390D42E9-25C6-415C-A5D9-4C9C9AF49446}" destId="{2EFB57BE-5075-4A9D-A7EE-36DADE93D21D}" srcOrd="4" destOrd="0" presId="urn:microsoft.com/office/officeart/2005/8/layout/vProcess5"/>
    <dgm:cxn modelId="{B320F509-A0A2-4905-BEBA-972930A21D76}" type="presParOf" srcId="{390D42E9-25C6-415C-A5D9-4C9C9AF49446}" destId="{91D515E3-3989-4501-B13C-289C422B5773}" srcOrd="5" destOrd="0" presId="urn:microsoft.com/office/officeart/2005/8/layout/vProcess5"/>
    <dgm:cxn modelId="{9D8C33FE-D8E1-4A65-BB7B-0E237D2DEDEF}" type="presParOf" srcId="{390D42E9-25C6-415C-A5D9-4C9C9AF49446}" destId="{01BDDEFF-5EB2-48DD-943D-44F86DA57335}" srcOrd="6" destOrd="0" presId="urn:microsoft.com/office/officeart/2005/8/layout/vProcess5"/>
    <dgm:cxn modelId="{ABB3EF43-02BA-4C1B-A8F5-5C8753BA4412}" type="presParOf" srcId="{390D42E9-25C6-415C-A5D9-4C9C9AF49446}" destId="{C6091F8C-002C-4BB6-95EF-18D0ACD78EFE}" srcOrd="7" destOrd="0" presId="urn:microsoft.com/office/officeart/2005/8/layout/vProcess5"/>
    <dgm:cxn modelId="{29837BDF-A460-47D7-BC20-B442F0016BFD}" type="presParOf" srcId="{390D42E9-25C6-415C-A5D9-4C9C9AF49446}" destId="{375943F1-8FCB-4F1A-9D03-0BD7DF3E5A8F}" srcOrd="8" destOrd="0" presId="urn:microsoft.com/office/officeart/2005/8/layout/vProcess5"/>
    <dgm:cxn modelId="{E797A0A9-F103-4709-9EEA-708C6312892C}" type="presParOf" srcId="{390D42E9-25C6-415C-A5D9-4C9C9AF49446}" destId="{467F48C9-EA55-4908-8442-3B0D8B5D84E3}" srcOrd="9" destOrd="0" presId="urn:microsoft.com/office/officeart/2005/8/layout/vProcess5"/>
    <dgm:cxn modelId="{74109438-429A-4156-B380-0F6ECF00CF7D}" type="presParOf" srcId="{390D42E9-25C6-415C-A5D9-4C9C9AF49446}" destId="{B3E7711B-50EF-4754-BE0F-9D75A169F199}" srcOrd="10" destOrd="0" presId="urn:microsoft.com/office/officeart/2005/8/layout/vProcess5"/>
    <dgm:cxn modelId="{40B40274-BCD0-44B9-A985-E0860D94B825}" type="presParOf" srcId="{390D42E9-25C6-415C-A5D9-4C9C9AF49446}" destId="{957D037F-4C0B-4064-AFBD-6C84B2DE2382}" srcOrd="11" destOrd="0" presId="urn:microsoft.com/office/officeart/2005/8/layout/vProcess5"/>
    <dgm:cxn modelId="{675A3D3D-6086-4855-809A-E121CD5FFE64}" type="presParOf" srcId="{390D42E9-25C6-415C-A5D9-4C9C9AF49446}" destId="{67B850FC-BAAB-455E-B891-017E5E2A3026}" srcOrd="12" destOrd="0" presId="urn:microsoft.com/office/officeart/2005/8/layout/vProcess5"/>
    <dgm:cxn modelId="{9232E1F9-9977-4970-8E15-70AAB1A77A0B}" type="presParOf" srcId="{390D42E9-25C6-415C-A5D9-4C9C9AF49446}" destId="{2142ECA6-EB85-4B2B-9262-71844167BB92}" srcOrd="13" destOrd="0" presId="urn:microsoft.com/office/officeart/2005/8/layout/vProcess5"/>
    <dgm:cxn modelId="{7F1DD43A-DFAD-4EE9-9186-5590F8046BD8}" type="presParOf" srcId="{390D42E9-25C6-415C-A5D9-4C9C9AF49446}" destId="{E34BDE7E-4B41-46A8-BBE6-EB9AB08BC6A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CBEB0C-69B3-4229-8895-1B8C5090095D}" type="doc">
      <dgm:prSet loTypeId="urn:microsoft.com/office/officeart/2005/8/layout/default" loCatId="list" qsTypeId="urn:microsoft.com/office/officeart/2005/8/quickstyle/simple1" qsCatId="simple" csTypeId="urn:microsoft.com/office/officeart/2005/8/colors/accent2_2" csCatId="accent2"/>
      <dgm:spPr/>
      <dgm:t>
        <a:bodyPr/>
        <a:lstStyle/>
        <a:p>
          <a:endParaRPr lang="en-US"/>
        </a:p>
      </dgm:t>
    </dgm:pt>
    <dgm:pt modelId="{A7D0C220-D99B-4E4D-B345-20471228C7F1}">
      <dgm:prSet/>
      <dgm:spPr/>
      <dgm:t>
        <a:bodyPr/>
        <a:lstStyle/>
        <a:p>
          <a:r>
            <a:rPr kumimoji="1" lang="vi-VN" baseline="0"/>
            <a:t>Bảo mật không dây chống lại tin tặc: WiFi, VPN, mạng riêng ảo,…</a:t>
          </a:r>
          <a:endParaRPr lang="en-US"/>
        </a:p>
      </dgm:t>
    </dgm:pt>
    <dgm:pt modelId="{07CDF66A-6429-4734-9DCB-AF96AF95EA13}" type="parTrans" cxnId="{82F895B2-E1B8-45DE-9549-EDCEA2CF1A85}">
      <dgm:prSet/>
      <dgm:spPr/>
      <dgm:t>
        <a:bodyPr/>
        <a:lstStyle/>
        <a:p>
          <a:endParaRPr lang="en-US"/>
        </a:p>
      </dgm:t>
    </dgm:pt>
    <dgm:pt modelId="{847439EA-B3AF-4494-AA13-C6472C7F1C7B}" type="sibTrans" cxnId="{82F895B2-E1B8-45DE-9549-EDCEA2CF1A85}">
      <dgm:prSet/>
      <dgm:spPr/>
      <dgm:t>
        <a:bodyPr/>
        <a:lstStyle/>
        <a:p>
          <a:endParaRPr lang="en-US"/>
        </a:p>
      </dgm:t>
    </dgm:pt>
    <dgm:pt modelId="{7585AF8B-FBFF-4B84-AB24-6E2DA5C04B86}">
      <dgm:prSet/>
      <dgm:spPr/>
      <dgm:t>
        <a:bodyPr/>
        <a:lstStyle/>
        <a:p>
          <a:r>
            <a:rPr kumimoji="1" lang="vi-VN" baseline="0"/>
            <a:t>Các phiên trình duyệt được mã hóa để bảo vệ tốt hơn khỏi tin tặc: Whats App, Messenger, Telegram,…</a:t>
          </a:r>
          <a:endParaRPr lang="en-US"/>
        </a:p>
      </dgm:t>
    </dgm:pt>
    <dgm:pt modelId="{45DEFCCF-711A-46B3-8DF1-2E34235C6147}" type="parTrans" cxnId="{BE6C34A5-9E67-4DA1-9134-255BABBCBFD6}">
      <dgm:prSet/>
      <dgm:spPr/>
      <dgm:t>
        <a:bodyPr/>
        <a:lstStyle/>
        <a:p>
          <a:endParaRPr lang="en-US"/>
        </a:p>
      </dgm:t>
    </dgm:pt>
    <dgm:pt modelId="{DAFD0FF5-194F-49A0-B323-44659CF762B0}" type="sibTrans" cxnId="{BE6C34A5-9E67-4DA1-9134-255BABBCBFD6}">
      <dgm:prSet/>
      <dgm:spPr/>
      <dgm:t>
        <a:bodyPr/>
        <a:lstStyle/>
        <a:p>
          <a:endParaRPr lang="en-US"/>
        </a:p>
      </dgm:t>
    </dgm:pt>
    <dgm:pt modelId="{402F126F-DD1C-4207-8175-118E8FEA716F}">
      <dgm:prSet/>
      <dgm:spPr/>
      <dgm:t>
        <a:bodyPr/>
        <a:lstStyle/>
        <a:p>
          <a:r>
            <a:rPr kumimoji="1" lang="vi-VN" baseline="0"/>
            <a:t>Mã hóa tập tin chung: WinZip, 7 Zip, Win RAR,…</a:t>
          </a:r>
          <a:endParaRPr lang="en-US"/>
        </a:p>
      </dgm:t>
    </dgm:pt>
    <dgm:pt modelId="{D708FE11-393C-4357-82A5-9984D65914E4}" type="parTrans" cxnId="{D969A0E6-0843-4C7D-ABC8-77512C67E1DE}">
      <dgm:prSet/>
      <dgm:spPr/>
      <dgm:t>
        <a:bodyPr/>
        <a:lstStyle/>
        <a:p>
          <a:endParaRPr lang="en-US"/>
        </a:p>
      </dgm:t>
    </dgm:pt>
    <dgm:pt modelId="{8DEB1DD3-9372-4A3B-87E8-C85587F6252E}" type="sibTrans" cxnId="{D969A0E6-0843-4C7D-ABC8-77512C67E1DE}">
      <dgm:prSet/>
      <dgm:spPr/>
      <dgm:t>
        <a:bodyPr/>
        <a:lstStyle/>
        <a:p>
          <a:endParaRPr lang="en-US"/>
        </a:p>
      </dgm:t>
    </dgm:pt>
    <dgm:pt modelId="{3F7F4B01-25CC-445F-AB2E-1C6EF8CD15EE}">
      <dgm:prSet/>
      <dgm:spPr/>
      <dgm:t>
        <a:bodyPr/>
        <a:lstStyle/>
        <a:p>
          <a:r>
            <a:rPr kumimoji="1" lang="vi-VN" baseline="0"/>
            <a:t>Bảo mật bộ xử lý để ngăn chặn tin tặc: Smart card,…</a:t>
          </a:r>
          <a:endParaRPr lang="en-US"/>
        </a:p>
      </dgm:t>
    </dgm:pt>
    <dgm:pt modelId="{77B39909-1676-44B9-9427-24F9226105E0}" type="parTrans" cxnId="{1995E8C8-B0BA-4FE4-8D73-FC127593E9C3}">
      <dgm:prSet/>
      <dgm:spPr/>
      <dgm:t>
        <a:bodyPr/>
        <a:lstStyle/>
        <a:p>
          <a:endParaRPr lang="en-US"/>
        </a:p>
      </dgm:t>
    </dgm:pt>
    <dgm:pt modelId="{8E532110-B583-46DD-BBD9-998600CE69D9}" type="sibTrans" cxnId="{1995E8C8-B0BA-4FE4-8D73-FC127593E9C3}">
      <dgm:prSet/>
      <dgm:spPr/>
      <dgm:t>
        <a:bodyPr/>
        <a:lstStyle/>
        <a:p>
          <a:endParaRPr lang="en-US"/>
        </a:p>
      </dgm:t>
    </dgm:pt>
    <dgm:pt modelId="{58243E56-5567-4719-B765-E6368E631310}" type="pres">
      <dgm:prSet presAssocID="{1ECBEB0C-69B3-4229-8895-1B8C5090095D}" presName="diagram" presStyleCnt="0">
        <dgm:presLayoutVars>
          <dgm:dir/>
          <dgm:resizeHandles val="exact"/>
        </dgm:presLayoutVars>
      </dgm:prSet>
      <dgm:spPr/>
    </dgm:pt>
    <dgm:pt modelId="{8439E373-426E-4062-928A-34ECE49EB5A9}" type="pres">
      <dgm:prSet presAssocID="{A7D0C220-D99B-4E4D-B345-20471228C7F1}" presName="node" presStyleLbl="node1" presStyleIdx="0" presStyleCnt="4">
        <dgm:presLayoutVars>
          <dgm:bulletEnabled val="1"/>
        </dgm:presLayoutVars>
      </dgm:prSet>
      <dgm:spPr/>
    </dgm:pt>
    <dgm:pt modelId="{33330F34-7BC1-423F-AFC9-A7060694ABB5}" type="pres">
      <dgm:prSet presAssocID="{847439EA-B3AF-4494-AA13-C6472C7F1C7B}" presName="sibTrans" presStyleCnt="0"/>
      <dgm:spPr/>
    </dgm:pt>
    <dgm:pt modelId="{F169B00C-CFBF-4FC0-84BA-7753D6C6D578}" type="pres">
      <dgm:prSet presAssocID="{7585AF8B-FBFF-4B84-AB24-6E2DA5C04B86}" presName="node" presStyleLbl="node1" presStyleIdx="1" presStyleCnt="4">
        <dgm:presLayoutVars>
          <dgm:bulletEnabled val="1"/>
        </dgm:presLayoutVars>
      </dgm:prSet>
      <dgm:spPr/>
    </dgm:pt>
    <dgm:pt modelId="{39FE158A-60B1-45C2-BF6B-F360A24702E6}" type="pres">
      <dgm:prSet presAssocID="{DAFD0FF5-194F-49A0-B323-44659CF762B0}" presName="sibTrans" presStyleCnt="0"/>
      <dgm:spPr/>
    </dgm:pt>
    <dgm:pt modelId="{D9DFF2D0-11A6-4802-B9DB-C93E96A39C46}" type="pres">
      <dgm:prSet presAssocID="{402F126F-DD1C-4207-8175-118E8FEA716F}" presName="node" presStyleLbl="node1" presStyleIdx="2" presStyleCnt="4">
        <dgm:presLayoutVars>
          <dgm:bulletEnabled val="1"/>
        </dgm:presLayoutVars>
      </dgm:prSet>
      <dgm:spPr/>
    </dgm:pt>
    <dgm:pt modelId="{5ABC5371-30D4-423A-B43F-53434C25C52E}" type="pres">
      <dgm:prSet presAssocID="{8DEB1DD3-9372-4A3B-87E8-C85587F6252E}" presName="sibTrans" presStyleCnt="0"/>
      <dgm:spPr/>
    </dgm:pt>
    <dgm:pt modelId="{1F1BED7C-716F-4E2D-98F0-0DC6AD03629D}" type="pres">
      <dgm:prSet presAssocID="{3F7F4B01-25CC-445F-AB2E-1C6EF8CD15EE}" presName="node" presStyleLbl="node1" presStyleIdx="3" presStyleCnt="4">
        <dgm:presLayoutVars>
          <dgm:bulletEnabled val="1"/>
        </dgm:presLayoutVars>
      </dgm:prSet>
      <dgm:spPr/>
    </dgm:pt>
  </dgm:ptLst>
  <dgm:cxnLst>
    <dgm:cxn modelId="{6C158029-7E5B-4F18-BEBD-51F10CA5CA71}" type="presOf" srcId="{1ECBEB0C-69B3-4229-8895-1B8C5090095D}" destId="{58243E56-5567-4719-B765-E6368E631310}" srcOrd="0" destOrd="0" presId="urn:microsoft.com/office/officeart/2005/8/layout/default"/>
    <dgm:cxn modelId="{BE6C34A5-9E67-4DA1-9134-255BABBCBFD6}" srcId="{1ECBEB0C-69B3-4229-8895-1B8C5090095D}" destId="{7585AF8B-FBFF-4B84-AB24-6E2DA5C04B86}" srcOrd="1" destOrd="0" parTransId="{45DEFCCF-711A-46B3-8DF1-2E34235C6147}" sibTransId="{DAFD0FF5-194F-49A0-B323-44659CF762B0}"/>
    <dgm:cxn modelId="{C6694FA6-0564-4785-983B-ECAC0D17E341}" type="presOf" srcId="{7585AF8B-FBFF-4B84-AB24-6E2DA5C04B86}" destId="{F169B00C-CFBF-4FC0-84BA-7753D6C6D578}" srcOrd="0" destOrd="0" presId="urn:microsoft.com/office/officeart/2005/8/layout/default"/>
    <dgm:cxn modelId="{557B0EAE-97C9-4DA3-B046-05C2700853CE}" type="presOf" srcId="{A7D0C220-D99B-4E4D-B345-20471228C7F1}" destId="{8439E373-426E-4062-928A-34ECE49EB5A9}" srcOrd="0" destOrd="0" presId="urn:microsoft.com/office/officeart/2005/8/layout/default"/>
    <dgm:cxn modelId="{82F895B2-E1B8-45DE-9549-EDCEA2CF1A85}" srcId="{1ECBEB0C-69B3-4229-8895-1B8C5090095D}" destId="{A7D0C220-D99B-4E4D-B345-20471228C7F1}" srcOrd="0" destOrd="0" parTransId="{07CDF66A-6429-4734-9DCB-AF96AF95EA13}" sibTransId="{847439EA-B3AF-4494-AA13-C6472C7F1C7B}"/>
    <dgm:cxn modelId="{FE3CF8C1-B2B0-4C98-B9B0-916CC2905BBD}" type="presOf" srcId="{402F126F-DD1C-4207-8175-118E8FEA716F}" destId="{D9DFF2D0-11A6-4802-B9DB-C93E96A39C46}" srcOrd="0" destOrd="0" presId="urn:microsoft.com/office/officeart/2005/8/layout/default"/>
    <dgm:cxn modelId="{1995E8C8-B0BA-4FE4-8D73-FC127593E9C3}" srcId="{1ECBEB0C-69B3-4229-8895-1B8C5090095D}" destId="{3F7F4B01-25CC-445F-AB2E-1C6EF8CD15EE}" srcOrd="3" destOrd="0" parTransId="{77B39909-1676-44B9-9427-24F9226105E0}" sibTransId="{8E532110-B583-46DD-BBD9-998600CE69D9}"/>
    <dgm:cxn modelId="{D969A0E6-0843-4C7D-ABC8-77512C67E1DE}" srcId="{1ECBEB0C-69B3-4229-8895-1B8C5090095D}" destId="{402F126F-DD1C-4207-8175-118E8FEA716F}" srcOrd="2" destOrd="0" parTransId="{D708FE11-393C-4357-82A5-9984D65914E4}" sibTransId="{8DEB1DD3-9372-4A3B-87E8-C85587F6252E}"/>
    <dgm:cxn modelId="{3F9E68EF-8199-4F7F-96BF-659DF3A62BDA}" type="presOf" srcId="{3F7F4B01-25CC-445F-AB2E-1C6EF8CD15EE}" destId="{1F1BED7C-716F-4E2D-98F0-0DC6AD03629D}" srcOrd="0" destOrd="0" presId="urn:microsoft.com/office/officeart/2005/8/layout/default"/>
    <dgm:cxn modelId="{88A2617B-0063-4624-8D59-2A1E7EFAE1F7}" type="presParOf" srcId="{58243E56-5567-4719-B765-E6368E631310}" destId="{8439E373-426E-4062-928A-34ECE49EB5A9}" srcOrd="0" destOrd="0" presId="urn:microsoft.com/office/officeart/2005/8/layout/default"/>
    <dgm:cxn modelId="{052370D2-FFCC-49C5-A620-43CDFA796AAC}" type="presParOf" srcId="{58243E56-5567-4719-B765-E6368E631310}" destId="{33330F34-7BC1-423F-AFC9-A7060694ABB5}" srcOrd="1" destOrd="0" presId="urn:microsoft.com/office/officeart/2005/8/layout/default"/>
    <dgm:cxn modelId="{687354A7-E5E2-49E3-8D76-D695DE8FF5ED}" type="presParOf" srcId="{58243E56-5567-4719-B765-E6368E631310}" destId="{F169B00C-CFBF-4FC0-84BA-7753D6C6D578}" srcOrd="2" destOrd="0" presId="urn:microsoft.com/office/officeart/2005/8/layout/default"/>
    <dgm:cxn modelId="{8E133060-7A74-4DAB-BF63-2BAE7638A044}" type="presParOf" srcId="{58243E56-5567-4719-B765-E6368E631310}" destId="{39FE158A-60B1-45C2-BF6B-F360A24702E6}" srcOrd="3" destOrd="0" presId="urn:microsoft.com/office/officeart/2005/8/layout/default"/>
    <dgm:cxn modelId="{C524EFF0-E2C7-4BAC-93D4-8631057FEFCE}" type="presParOf" srcId="{58243E56-5567-4719-B765-E6368E631310}" destId="{D9DFF2D0-11A6-4802-B9DB-C93E96A39C46}" srcOrd="4" destOrd="0" presId="urn:microsoft.com/office/officeart/2005/8/layout/default"/>
    <dgm:cxn modelId="{DC22D322-7683-4ED5-92AA-D660092B94EF}" type="presParOf" srcId="{58243E56-5567-4719-B765-E6368E631310}" destId="{5ABC5371-30D4-423A-B43F-53434C25C52E}" srcOrd="5" destOrd="0" presId="urn:microsoft.com/office/officeart/2005/8/layout/default"/>
    <dgm:cxn modelId="{6F41F7F8-F1A8-48F3-B82E-91CEED41FDA7}" type="presParOf" srcId="{58243E56-5567-4719-B765-E6368E631310}" destId="{1F1BED7C-716F-4E2D-98F0-0DC6AD03629D}"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46E57-12FB-4EBE-AE26-60715C1F90DC}">
      <dsp:nvSpPr>
        <dsp:cNvPr id="0" name=""/>
        <dsp:cNvSpPr/>
      </dsp:nvSpPr>
      <dsp:spPr>
        <a:xfrm>
          <a:off x="0" y="0"/>
          <a:ext cx="8871385" cy="868416"/>
        </a:xfrm>
        <a:prstGeom prst="roundRect">
          <a:avLst>
            <a:gd name="adj" fmla="val 10000"/>
          </a:avLst>
        </a:prstGeom>
        <a:solidFill>
          <a:schemeClr val="accent2">
            <a:lumMod val="25000"/>
            <a:lumOff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kumimoji="1" lang="vi-VN" sz="3900" kern="1200" baseline="0"/>
            <a:t>Định nghĩa</a:t>
          </a:r>
          <a:r>
            <a:rPr kumimoji="1" lang="en-US" sz="3900" kern="1200" baseline="0"/>
            <a:t> và ứng dụng</a:t>
          </a:r>
          <a:endParaRPr lang="en-US" sz="3900" kern="1200"/>
        </a:p>
      </dsp:txBody>
      <dsp:txXfrm>
        <a:off x="25435" y="25435"/>
        <a:ext cx="7832691" cy="817546"/>
      </dsp:txXfrm>
    </dsp:sp>
    <dsp:sp modelId="{9F28BDD6-0495-45DC-88B3-0E38A3527950}">
      <dsp:nvSpPr>
        <dsp:cNvPr id="0" name=""/>
        <dsp:cNvSpPr/>
      </dsp:nvSpPr>
      <dsp:spPr>
        <a:xfrm>
          <a:off x="662473" y="989029"/>
          <a:ext cx="8871385" cy="868416"/>
        </a:xfrm>
        <a:prstGeom prst="roundRect">
          <a:avLst>
            <a:gd name="adj" fmla="val 10000"/>
          </a:avLst>
        </a:prstGeom>
        <a:solidFill>
          <a:schemeClr val="accent2">
            <a:lumMod val="25000"/>
            <a:lumOff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kumimoji="1" lang="en-US" sz="3900" kern="1200" baseline="0"/>
            <a:t>Giải thuật mã hóa và giải mã AES</a:t>
          </a:r>
          <a:endParaRPr lang="en-US" sz="3900" kern="1200"/>
        </a:p>
      </dsp:txBody>
      <dsp:txXfrm>
        <a:off x="687908" y="1014464"/>
        <a:ext cx="7593571" cy="817546"/>
      </dsp:txXfrm>
    </dsp:sp>
    <dsp:sp modelId="{F911BC09-4D93-41BF-BAB5-EEBA74744EC4}">
      <dsp:nvSpPr>
        <dsp:cNvPr id="0" name=""/>
        <dsp:cNvSpPr/>
      </dsp:nvSpPr>
      <dsp:spPr>
        <a:xfrm>
          <a:off x="1324947" y="1978059"/>
          <a:ext cx="8871385" cy="868416"/>
        </a:xfrm>
        <a:prstGeom prst="roundRect">
          <a:avLst>
            <a:gd name="adj" fmla="val 10000"/>
          </a:avLst>
        </a:prstGeom>
        <a:solidFill>
          <a:schemeClr val="accent2">
            <a:lumMod val="25000"/>
            <a:lumOff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DATAPATH</a:t>
          </a:r>
        </a:p>
      </dsp:txBody>
      <dsp:txXfrm>
        <a:off x="1350382" y="2003494"/>
        <a:ext cx="7593571" cy="817546"/>
      </dsp:txXfrm>
    </dsp:sp>
    <dsp:sp modelId="{2EFB57BE-5075-4A9D-A7EE-36DADE93D21D}">
      <dsp:nvSpPr>
        <dsp:cNvPr id="0" name=""/>
        <dsp:cNvSpPr/>
      </dsp:nvSpPr>
      <dsp:spPr>
        <a:xfrm>
          <a:off x="1987420" y="2967089"/>
          <a:ext cx="8871385" cy="868416"/>
        </a:xfrm>
        <a:prstGeom prst="roundRect">
          <a:avLst>
            <a:gd name="adj" fmla="val 10000"/>
          </a:avLst>
        </a:prstGeom>
        <a:solidFill>
          <a:schemeClr val="accent2">
            <a:lumMod val="25000"/>
            <a:lumOff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kumimoji="1" lang="vi-VN" sz="3900" kern="1200" baseline="0"/>
            <a:t>C</a:t>
          </a:r>
          <a:r>
            <a:rPr kumimoji="1" lang="en-US" sz="3900" kern="1200" baseline="0"/>
            <a:t>ONTROLLER</a:t>
          </a:r>
          <a:endParaRPr lang="en-US" sz="3900" kern="1200"/>
        </a:p>
      </dsp:txBody>
      <dsp:txXfrm>
        <a:off x="2012855" y="2992524"/>
        <a:ext cx="7593571" cy="817546"/>
      </dsp:txXfrm>
    </dsp:sp>
    <dsp:sp modelId="{91D515E3-3989-4501-B13C-289C422B5773}">
      <dsp:nvSpPr>
        <dsp:cNvPr id="0" name=""/>
        <dsp:cNvSpPr/>
      </dsp:nvSpPr>
      <dsp:spPr>
        <a:xfrm>
          <a:off x="2649894" y="3956119"/>
          <a:ext cx="8871385" cy="868416"/>
        </a:xfrm>
        <a:prstGeom prst="roundRect">
          <a:avLst>
            <a:gd name="adj" fmla="val 10000"/>
          </a:avLst>
        </a:prstGeom>
        <a:solidFill>
          <a:schemeClr val="accent2">
            <a:lumMod val="25000"/>
            <a:lumOff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Kết quả</a:t>
          </a:r>
        </a:p>
      </dsp:txBody>
      <dsp:txXfrm>
        <a:off x="2675329" y="3981554"/>
        <a:ext cx="7593571" cy="817546"/>
      </dsp:txXfrm>
    </dsp:sp>
    <dsp:sp modelId="{01BDDEFF-5EB2-48DD-943D-44F86DA57335}">
      <dsp:nvSpPr>
        <dsp:cNvPr id="0" name=""/>
        <dsp:cNvSpPr/>
      </dsp:nvSpPr>
      <dsp:spPr>
        <a:xfrm>
          <a:off x="8306914" y="634426"/>
          <a:ext cx="564470" cy="5644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433920" y="634426"/>
        <a:ext cx="310458" cy="424764"/>
      </dsp:txXfrm>
    </dsp:sp>
    <dsp:sp modelId="{C6091F8C-002C-4BB6-95EF-18D0ACD78EFE}">
      <dsp:nvSpPr>
        <dsp:cNvPr id="0" name=""/>
        <dsp:cNvSpPr/>
      </dsp:nvSpPr>
      <dsp:spPr>
        <a:xfrm>
          <a:off x="8969388" y="1623456"/>
          <a:ext cx="564470" cy="5644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096394" y="1623456"/>
        <a:ext cx="310458" cy="424764"/>
      </dsp:txXfrm>
    </dsp:sp>
    <dsp:sp modelId="{375943F1-8FCB-4F1A-9D03-0BD7DF3E5A8F}">
      <dsp:nvSpPr>
        <dsp:cNvPr id="0" name=""/>
        <dsp:cNvSpPr/>
      </dsp:nvSpPr>
      <dsp:spPr>
        <a:xfrm>
          <a:off x="9631862" y="2598012"/>
          <a:ext cx="564470" cy="5644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758868" y="2598012"/>
        <a:ext cx="310458" cy="424764"/>
      </dsp:txXfrm>
    </dsp:sp>
    <dsp:sp modelId="{467F48C9-EA55-4908-8442-3B0D8B5D84E3}">
      <dsp:nvSpPr>
        <dsp:cNvPr id="0" name=""/>
        <dsp:cNvSpPr/>
      </dsp:nvSpPr>
      <dsp:spPr>
        <a:xfrm>
          <a:off x="10294335" y="3596691"/>
          <a:ext cx="564470" cy="5644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10421341" y="3596691"/>
        <a:ext cx="310458" cy="42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9E373-426E-4062-928A-34ECE49EB5A9}">
      <dsp:nvSpPr>
        <dsp:cNvPr id="0" name=""/>
        <dsp:cNvSpPr/>
      </dsp:nvSpPr>
      <dsp:spPr>
        <a:xfrm>
          <a:off x="1867988" y="2531"/>
          <a:ext cx="3707286" cy="222437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vi-VN" sz="2800" kern="1200" baseline="0"/>
            <a:t>Bảo mật không dây chống lại tin tặc: WiFi, VPN, mạng riêng ảo,…</a:t>
          </a:r>
          <a:endParaRPr lang="en-US" sz="2800" kern="1200"/>
        </a:p>
      </dsp:txBody>
      <dsp:txXfrm>
        <a:off x="1867988" y="2531"/>
        <a:ext cx="3707286" cy="2224372"/>
      </dsp:txXfrm>
    </dsp:sp>
    <dsp:sp modelId="{F169B00C-CFBF-4FC0-84BA-7753D6C6D578}">
      <dsp:nvSpPr>
        <dsp:cNvPr id="0" name=""/>
        <dsp:cNvSpPr/>
      </dsp:nvSpPr>
      <dsp:spPr>
        <a:xfrm>
          <a:off x="5946004" y="2531"/>
          <a:ext cx="3707286" cy="222437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vi-VN" sz="2800" kern="1200" baseline="0"/>
            <a:t>Các phiên trình duyệt được mã hóa để bảo vệ tốt hơn khỏi tin tặc: Whats App, Messenger, Telegram,…</a:t>
          </a:r>
          <a:endParaRPr lang="en-US" sz="2800" kern="1200"/>
        </a:p>
      </dsp:txBody>
      <dsp:txXfrm>
        <a:off x="5946004" y="2531"/>
        <a:ext cx="3707286" cy="2224372"/>
      </dsp:txXfrm>
    </dsp:sp>
    <dsp:sp modelId="{D9DFF2D0-11A6-4802-B9DB-C93E96A39C46}">
      <dsp:nvSpPr>
        <dsp:cNvPr id="0" name=""/>
        <dsp:cNvSpPr/>
      </dsp:nvSpPr>
      <dsp:spPr>
        <a:xfrm>
          <a:off x="1867988" y="2597632"/>
          <a:ext cx="3707286" cy="222437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vi-VN" sz="2800" kern="1200" baseline="0"/>
            <a:t>Mã hóa tập tin chung: WinZip, 7 Zip, Win RAR,…</a:t>
          </a:r>
          <a:endParaRPr lang="en-US" sz="2800" kern="1200"/>
        </a:p>
      </dsp:txBody>
      <dsp:txXfrm>
        <a:off x="1867988" y="2597632"/>
        <a:ext cx="3707286" cy="2224372"/>
      </dsp:txXfrm>
    </dsp:sp>
    <dsp:sp modelId="{1F1BED7C-716F-4E2D-98F0-0DC6AD03629D}">
      <dsp:nvSpPr>
        <dsp:cNvPr id="0" name=""/>
        <dsp:cNvSpPr/>
      </dsp:nvSpPr>
      <dsp:spPr>
        <a:xfrm>
          <a:off x="5946004" y="2597632"/>
          <a:ext cx="3707286" cy="222437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vi-VN" sz="2800" kern="1200" baseline="0"/>
            <a:t>Bảo mật bộ xử lý để ngăn chặn tin tặc: Smart card,…</a:t>
          </a:r>
          <a:endParaRPr lang="en-US" sz="2800" kern="1200"/>
        </a:p>
      </dsp:txBody>
      <dsp:txXfrm>
        <a:off x="5946004" y="2597632"/>
        <a:ext cx="3707286" cy="222437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AD5D77-5FA3-4B1D-9851-8185093009D3}" type="datetimeFigureOut">
              <a:rPr lang="vi-VN"/>
              <a:t>20/01/2022</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5C1F5-317B-4D6E-8A2C-84147210D68F}" type="slidenum">
              <a:rPr lang="vi-VN"/>
              <a:t>‹#›</a:t>
            </a:fld>
            <a:endParaRPr lang="vi-VN"/>
          </a:p>
        </p:txBody>
      </p:sp>
    </p:spTree>
    <p:extLst>
      <p:ext uri="{BB962C8B-B14F-4D97-AF65-F5344CB8AC3E}">
        <p14:creationId xmlns:p14="http://schemas.microsoft.com/office/powerpoint/2010/main" val="34080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285750" indent="-285750">
              <a:buFont typeface="Arial"/>
              <a:buChar char="•"/>
            </a:pPr>
            <a:r>
              <a:rPr lang="en-US"/>
              <a:t>Trong </a:t>
            </a:r>
            <a:r>
              <a:rPr lang="en-US" err="1"/>
              <a:t>quá</a:t>
            </a:r>
            <a:r>
              <a:rPr lang="en-US"/>
              <a:t> </a:t>
            </a:r>
            <a:r>
              <a:rPr lang="en-US" err="1"/>
              <a:t>trình</a:t>
            </a:r>
            <a:r>
              <a:rPr lang="en-US"/>
              <a:t> </a:t>
            </a:r>
            <a:r>
              <a:rPr lang="en-US" err="1"/>
              <a:t>mã</a:t>
            </a:r>
            <a:r>
              <a:rPr lang="en-US"/>
              <a:t> </a:t>
            </a:r>
            <a:r>
              <a:rPr lang="en-US" err="1"/>
              <a:t>hóa</a:t>
            </a:r>
            <a:r>
              <a:rPr lang="en-US"/>
              <a:t>, ma </a:t>
            </a:r>
            <a:r>
              <a:rPr lang="en-US" err="1"/>
              <a:t>trận</a:t>
            </a:r>
            <a:r>
              <a:rPr lang="en-US"/>
              <a:t> </a:t>
            </a:r>
            <a:r>
              <a:rPr lang="en-US" err="1"/>
              <a:t>dữ</a:t>
            </a:r>
            <a:r>
              <a:rPr lang="en-US"/>
              <a:t> </a:t>
            </a:r>
            <a:r>
              <a:rPr lang="en-US" err="1"/>
              <a:t>liệu</a:t>
            </a:r>
            <a:r>
              <a:rPr lang="en-US"/>
              <a:t> ban </a:t>
            </a:r>
            <a:r>
              <a:rPr lang="en-US" err="1"/>
              <a:t>đầu</a:t>
            </a:r>
            <a:r>
              <a:rPr lang="en-US"/>
              <a:t> </a:t>
            </a:r>
            <a:r>
              <a:rPr lang="en-US" err="1"/>
              <a:t>sẽ</a:t>
            </a:r>
            <a:r>
              <a:rPr lang="en-US"/>
              <a:t> </a:t>
            </a:r>
            <a:r>
              <a:rPr lang="en-US" err="1"/>
              <a:t>bị</a:t>
            </a:r>
            <a:r>
              <a:rPr lang="en-US"/>
              <a:t> </a:t>
            </a:r>
            <a:r>
              <a:rPr lang="en-US" err="1"/>
              <a:t>biến</a:t>
            </a:r>
            <a:r>
              <a:rPr lang="en-US"/>
              <a:t> </a:t>
            </a:r>
            <a:r>
              <a:rPr lang="en-US" err="1"/>
              <a:t>đổi</a:t>
            </a:r>
            <a:r>
              <a:rPr lang="en-US"/>
              <a:t> </a:t>
            </a:r>
            <a:r>
              <a:rPr lang="en-US" err="1"/>
              <a:t>bởi</a:t>
            </a:r>
            <a:r>
              <a:rPr lang="en-US"/>
              <a:t> </a:t>
            </a:r>
            <a:r>
              <a:rPr lang="en-US" err="1"/>
              <a:t>các</a:t>
            </a:r>
            <a:r>
              <a:rPr lang="en-US"/>
              <a:t> </a:t>
            </a:r>
            <a:r>
              <a:rPr lang="en-US" err="1"/>
              <a:t>chức</a:t>
            </a:r>
            <a:r>
              <a:rPr lang="en-US"/>
              <a:t> </a:t>
            </a:r>
            <a:r>
              <a:rPr lang="en-US" err="1"/>
              <a:t>năng</a:t>
            </a:r>
            <a:r>
              <a:rPr lang="en-US"/>
              <a:t> </a:t>
            </a:r>
            <a:r>
              <a:rPr lang="en-US" err="1"/>
              <a:t>AddRoundKey</a:t>
            </a:r>
            <a:r>
              <a:rPr lang="en-US"/>
              <a:t>, </a:t>
            </a:r>
            <a:r>
              <a:rPr lang="en-US" err="1"/>
              <a:t>SubBytes</a:t>
            </a:r>
            <a:r>
              <a:rPr lang="en-US"/>
              <a:t>, </a:t>
            </a:r>
            <a:r>
              <a:rPr lang="en-US" err="1"/>
              <a:t>ShiftRows</a:t>
            </a:r>
            <a:r>
              <a:rPr lang="en-US"/>
              <a:t> </a:t>
            </a:r>
            <a:r>
              <a:rPr lang="en-US" err="1"/>
              <a:t>hoặc</a:t>
            </a:r>
            <a:r>
              <a:rPr lang="en-US"/>
              <a:t> </a:t>
            </a:r>
            <a:r>
              <a:rPr lang="en-US" err="1"/>
              <a:t>MixColumns</a:t>
            </a:r>
            <a:r>
              <a:rPr lang="en-US"/>
              <a:t> </a:t>
            </a:r>
            <a:r>
              <a:rPr lang="en-US" err="1"/>
              <a:t>để</a:t>
            </a:r>
            <a:r>
              <a:rPr lang="en-US"/>
              <a:t> </a:t>
            </a:r>
            <a:r>
              <a:rPr lang="en-US" err="1"/>
              <a:t>tạo</a:t>
            </a:r>
            <a:r>
              <a:rPr lang="en-US"/>
              <a:t> ra </a:t>
            </a:r>
            <a:r>
              <a:rPr lang="en-US" err="1"/>
              <a:t>các</a:t>
            </a:r>
            <a:r>
              <a:rPr lang="en-US"/>
              <a:t> </a:t>
            </a:r>
            <a:r>
              <a:rPr lang="en-US" err="1"/>
              <a:t>dữ</a:t>
            </a:r>
            <a:r>
              <a:rPr lang="en-US"/>
              <a:t> </a:t>
            </a:r>
            <a:r>
              <a:rPr lang="en-US" err="1"/>
              <a:t>liệu</a:t>
            </a:r>
            <a:r>
              <a:rPr lang="en-US"/>
              <a:t> </a:t>
            </a:r>
            <a:r>
              <a:rPr lang="en-US" err="1"/>
              <a:t>trung</a:t>
            </a:r>
            <a:r>
              <a:rPr lang="en-US"/>
              <a:t> </a:t>
            </a:r>
            <a:r>
              <a:rPr lang="en-US" err="1"/>
              <a:t>gian</a:t>
            </a:r>
            <a:r>
              <a:rPr lang="en-US"/>
              <a:t> </a:t>
            </a:r>
            <a:r>
              <a:rPr lang="en-US" err="1"/>
              <a:t>gọi</a:t>
            </a:r>
            <a:r>
              <a:rPr lang="en-US"/>
              <a:t> </a:t>
            </a:r>
            <a:r>
              <a:rPr lang="en-US" err="1"/>
              <a:t>là</a:t>
            </a:r>
            <a:r>
              <a:rPr lang="en-US"/>
              <a:t> ma </a:t>
            </a:r>
            <a:r>
              <a:rPr lang="en-US" err="1"/>
              <a:t>trận</a:t>
            </a:r>
            <a:r>
              <a:rPr lang="en-US"/>
              <a:t> </a:t>
            </a:r>
            <a:r>
              <a:rPr lang="en-US" err="1"/>
              <a:t>trạng</a:t>
            </a:r>
            <a:r>
              <a:rPr lang="en-US"/>
              <a:t> </a:t>
            </a:r>
            <a:r>
              <a:rPr lang="en-US" err="1"/>
              <a:t>thái</a:t>
            </a:r>
            <a:r>
              <a:rPr lang="en-US"/>
              <a:t>.</a:t>
            </a:r>
            <a:endParaRPr lang="vi-VN">
              <a:latin typeface="Arial" panose="020B0604020202020204" pitchFamily="34" charset="0"/>
              <a:cs typeface="Arial" panose="020B0604020202020204" pitchFamily="34" charset="0"/>
            </a:endParaRPr>
          </a:p>
          <a:p>
            <a:pPr marL="285750" indent="-285750">
              <a:buFont typeface="Arial"/>
              <a:buChar char="•"/>
            </a:pPr>
            <a:r>
              <a:rPr lang="en-US"/>
              <a:t>Ma </a:t>
            </a:r>
            <a:r>
              <a:rPr lang="en-US" err="1"/>
              <a:t>trận</a:t>
            </a:r>
            <a:r>
              <a:rPr lang="en-US"/>
              <a:t> </a:t>
            </a:r>
            <a:r>
              <a:rPr lang="en-US" err="1"/>
              <a:t>khóa</a:t>
            </a:r>
            <a:r>
              <a:rPr lang="en-US"/>
              <a:t> </a:t>
            </a:r>
            <a:r>
              <a:rPr lang="en-US" err="1"/>
              <a:t>mã</a:t>
            </a:r>
            <a:r>
              <a:rPr lang="en-US"/>
              <a:t> </a:t>
            </a:r>
            <a:r>
              <a:rPr lang="en-US" err="1"/>
              <a:t>sẽ</a:t>
            </a:r>
            <a:r>
              <a:rPr lang="en-US"/>
              <a:t> </a:t>
            </a:r>
            <a:r>
              <a:rPr lang="en-US" err="1"/>
              <a:t>bị</a:t>
            </a:r>
            <a:r>
              <a:rPr lang="en-US"/>
              <a:t> </a:t>
            </a:r>
            <a:r>
              <a:rPr lang="en-US" err="1"/>
              <a:t>biến</a:t>
            </a:r>
            <a:r>
              <a:rPr lang="en-US"/>
              <a:t> </a:t>
            </a:r>
            <a:r>
              <a:rPr lang="en-US" err="1"/>
              <a:t>đổi</a:t>
            </a:r>
            <a:r>
              <a:rPr lang="en-US"/>
              <a:t> </a:t>
            </a:r>
            <a:r>
              <a:rPr lang="en-US" err="1"/>
              <a:t>bởi</a:t>
            </a:r>
            <a:r>
              <a:rPr lang="en-US"/>
              <a:t> </a:t>
            </a:r>
            <a:r>
              <a:rPr lang="en-US" err="1"/>
              <a:t>chức</a:t>
            </a:r>
            <a:r>
              <a:rPr lang="en-US"/>
              <a:t> </a:t>
            </a:r>
            <a:r>
              <a:rPr lang="en-US" err="1"/>
              <a:t>năng</a:t>
            </a:r>
            <a:r>
              <a:rPr lang="en-US"/>
              <a:t> </a:t>
            </a:r>
            <a:r>
              <a:rPr lang="en-US" err="1"/>
              <a:t>KeyExpansion</a:t>
            </a:r>
            <a:r>
              <a:rPr lang="en-US"/>
              <a:t> </a:t>
            </a:r>
            <a:r>
              <a:rPr lang="en-US" err="1"/>
              <a:t>để</a:t>
            </a:r>
            <a:r>
              <a:rPr lang="en-US"/>
              <a:t> </a:t>
            </a:r>
            <a:r>
              <a:rPr lang="en-US" err="1"/>
              <a:t>tạo</a:t>
            </a:r>
            <a:r>
              <a:rPr lang="en-US"/>
              <a:t> ra </a:t>
            </a:r>
            <a:r>
              <a:rPr lang="en-US" err="1"/>
              <a:t>các</a:t>
            </a:r>
            <a:r>
              <a:rPr lang="en-US"/>
              <a:t> </a:t>
            </a:r>
            <a:r>
              <a:rPr lang="en-US" err="1"/>
              <a:t>khóa</a:t>
            </a:r>
            <a:r>
              <a:rPr lang="en-US"/>
              <a:t> </a:t>
            </a:r>
            <a:r>
              <a:rPr lang="en-US" err="1"/>
              <a:t>mã</a:t>
            </a:r>
            <a:r>
              <a:rPr lang="en-US"/>
              <a:t> </a:t>
            </a:r>
            <a:r>
              <a:rPr lang="en-US" err="1"/>
              <a:t>trung</a:t>
            </a:r>
            <a:r>
              <a:rPr lang="en-US"/>
              <a:t> </a:t>
            </a:r>
            <a:r>
              <a:rPr lang="en-US" err="1"/>
              <a:t>gian</a:t>
            </a:r>
            <a:r>
              <a:rPr lang="en-US"/>
              <a:t> </a:t>
            </a:r>
            <a:r>
              <a:rPr lang="en-US" err="1"/>
              <a:t>gọi</a:t>
            </a:r>
            <a:r>
              <a:rPr lang="en-US"/>
              <a:t> </a:t>
            </a:r>
            <a:r>
              <a:rPr lang="en-US" err="1"/>
              <a:t>là</a:t>
            </a:r>
            <a:r>
              <a:rPr lang="en-US"/>
              <a:t> </a:t>
            </a:r>
            <a:r>
              <a:rPr lang="en-US" err="1"/>
              <a:t>khóa</a:t>
            </a:r>
            <a:r>
              <a:rPr lang="en-US"/>
              <a:t> </a:t>
            </a:r>
            <a:r>
              <a:rPr lang="en-US" err="1"/>
              <a:t>vòng</a:t>
            </a:r>
            <a:r>
              <a:rPr lang="en-US"/>
              <a:t>.</a:t>
            </a:r>
            <a:endParaRPr lang="vi-VN">
              <a:latin typeface="Arial"/>
              <a:cs typeface="Arial"/>
            </a:endParaRPr>
          </a:p>
        </p:txBody>
      </p:sp>
      <p:sp>
        <p:nvSpPr>
          <p:cNvPr id="4" name="Chỗ dành sẵn cho Số hiệu Bản chiếu 3"/>
          <p:cNvSpPr>
            <a:spLocks noGrp="1"/>
          </p:cNvSpPr>
          <p:nvPr>
            <p:ph type="sldNum" sz="quarter" idx="5"/>
          </p:nvPr>
        </p:nvSpPr>
        <p:spPr/>
        <p:txBody>
          <a:bodyPr/>
          <a:lstStyle/>
          <a:p>
            <a:fld id="{34F5C1F5-317B-4D6E-8A2C-84147210D68F}" type="slidenum">
              <a:rPr lang="vi-VN"/>
              <a:t>11</a:t>
            </a:fld>
            <a:endParaRPr lang="vi-VN"/>
          </a:p>
        </p:txBody>
      </p:sp>
    </p:spTree>
    <p:extLst>
      <p:ext uri="{BB962C8B-B14F-4D97-AF65-F5344CB8AC3E}">
        <p14:creationId xmlns:p14="http://schemas.microsoft.com/office/powerpoint/2010/main" val="784763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 typeface="Arial"/>
              <a:buChar char="•"/>
            </a:pPr>
            <a:r>
              <a:rPr lang="en-US" err="1"/>
              <a:t>Việc</a:t>
            </a:r>
            <a:r>
              <a:rPr lang="en-US"/>
              <a:t> </a:t>
            </a:r>
            <a:r>
              <a:rPr lang="en-US" err="1"/>
              <a:t>biến</a:t>
            </a:r>
            <a:r>
              <a:rPr lang="en-US"/>
              <a:t> </a:t>
            </a:r>
            <a:r>
              <a:rPr lang="en-US" err="1"/>
              <a:t>đổi</a:t>
            </a:r>
            <a:r>
              <a:rPr lang="en-US"/>
              <a:t> </a:t>
            </a:r>
            <a:r>
              <a:rPr lang="en-US" err="1"/>
              <a:t>một</a:t>
            </a:r>
            <a:r>
              <a:rPr lang="en-US"/>
              <a:t> </a:t>
            </a:r>
            <a:r>
              <a:rPr lang="en-US" err="1"/>
              <a:t>cột</a:t>
            </a:r>
            <a:r>
              <a:rPr lang="en-US"/>
              <a:t> </a:t>
            </a:r>
            <a:r>
              <a:rPr lang="en-US" err="1"/>
              <a:t>của</a:t>
            </a:r>
            <a:r>
              <a:rPr lang="en-US"/>
              <a:t> ma </a:t>
            </a:r>
            <a:r>
              <a:rPr lang="en-US" err="1"/>
              <a:t>trận</a:t>
            </a:r>
            <a:r>
              <a:rPr lang="en-US"/>
              <a:t> </a:t>
            </a:r>
            <a:r>
              <a:rPr lang="en-US" err="1"/>
              <a:t>trạng</a:t>
            </a:r>
            <a:r>
              <a:rPr lang="en-US"/>
              <a:t> </a:t>
            </a:r>
            <a:r>
              <a:rPr lang="en-US" err="1"/>
              <a:t>thái</a:t>
            </a:r>
            <a:r>
              <a:rPr lang="en-US"/>
              <a:t> </a:t>
            </a:r>
            <a:r>
              <a:rPr lang="en-US" err="1"/>
              <a:t>được</a:t>
            </a:r>
            <a:r>
              <a:rPr lang="en-US"/>
              <a:t> </a:t>
            </a:r>
            <a:r>
              <a:rPr lang="en-US" err="1"/>
              <a:t>thực</a:t>
            </a:r>
            <a:r>
              <a:rPr lang="en-US"/>
              <a:t> </a:t>
            </a:r>
            <a:r>
              <a:rPr lang="en-US" err="1"/>
              <a:t>hiện</a:t>
            </a:r>
            <a:r>
              <a:rPr lang="en-US"/>
              <a:t> </a:t>
            </a:r>
            <a:r>
              <a:rPr lang="en-US" err="1"/>
              <a:t>bởi</a:t>
            </a:r>
            <a:r>
              <a:rPr lang="en-US"/>
              <a:t> </a:t>
            </a:r>
            <a:r>
              <a:rPr lang="en-US" err="1"/>
              <a:t>hai</a:t>
            </a:r>
            <a:r>
              <a:rPr lang="en-US"/>
              <a:t> </a:t>
            </a:r>
            <a:r>
              <a:rPr lang="en-US" err="1"/>
              <a:t>phép</a:t>
            </a:r>
            <a:r>
              <a:rPr lang="en-US"/>
              <a:t> </a:t>
            </a:r>
            <a:r>
              <a:rPr lang="en-US" err="1"/>
              <a:t>toán</a:t>
            </a:r>
            <a:r>
              <a:rPr lang="en-US"/>
              <a:t> </a:t>
            </a:r>
            <a:r>
              <a:rPr lang="en-US" err="1"/>
              <a:t>là</a:t>
            </a:r>
            <a:r>
              <a:rPr lang="en-US"/>
              <a:t> </a:t>
            </a:r>
            <a:r>
              <a:rPr lang="en-US" err="1"/>
              <a:t>nhân</a:t>
            </a:r>
            <a:r>
              <a:rPr lang="en-US"/>
              <a:t> (.) </a:t>
            </a:r>
            <a:r>
              <a:rPr lang="en-US" err="1"/>
              <a:t>và</a:t>
            </a:r>
            <a:r>
              <a:rPr lang="en-US"/>
              <a:t> XOR (+). </a:t>
            </a:r>
            <a:endParaRPr lang="en-US">
              <a:latin typeface="Calibri"/>
              <a:cs typeface="Calibri"/>
            </a:endParaRPr>
          </a:p>
        </p:txBody>
      </p:sp>
      <p:sp>
        <p:nvSpPr>
          <p:cNvPr id="4" name="Chỗ dành sẵn cho Số hiệu Bản chiếu 3"/>
          <p:cNvSpPr>
            <a:spLocks noGrp="1"/>
          </p:cNvSpPr>
          <p:nvPr>
            <p:ph type="sldNum" sz="quarter" idx="5"/>
          </p:nvPr>
        </p:nvSpPr>
        <p:spPr/>
        <p:txBody>
          <a:bodyPr/>
          <a:lstStyle/>
          <a:p>
            <a:fld id="{34F5C1F5-317B-4D6E-8A2C-84147210D68F}" type="slidenum">
              <a:rPr lang="vi-VN"/>
              <a:t>16</a:t>
            </a:fld>
            <a:endParaRPr lang="vi-VN"/>
          </a:p>
        </p:txBody>
      </p:sp>
    </p:spTree>
    <p:extLst>
      <p:ext uri="{BB962C8B-B14F-4D97-AF65-F5344CB8AC3E}">
        <p14:creationId xmlns:p14="http://schemas.microsoft.com/office/powerpoint/2010/main" val="336898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 typeface="Arial"/>
              <a:buChar char="•"/>
            </a:pPr>
            <a:r>
              <a:rPr lang="en-US" err="1"/>
              <a:t>Khóa</a:t>
            </a:r>
            <a:r>
              <a:rPr lang="en-US"/>
              <a:t> </a:t>
            </a:r>
            <a:r>
              <a:rPr lang="en-US" err="1"/>
              <a:t>mã</a:t>
            </a:r>
            <a:r>
              <a:rPr lang="en-US"/>
              <a:t> </a:t>
            </a:r>
            <a:r>
              <a:rPr lang="en-US" err="1"/>
              <a:t>có</a:t>
            </a:r>
            <a:r>
              <a:rPr lang="en-US"/>
              <a:t> 4 word </a:t>
            </a:r>
            <a:r>
              <a:rPr lang="en-US" err="1"/>
              <a:t>là</a:t>
            </a:r>
            <a:r>
              <a:rPr lang="en-US"/>
              <a:t> w[0], w[1], w[2] </a:t>
            </a:r>
            <a:r>
              <a:rPr lang="en-US" err="1"/>
              <a:t>và</a:t>
            </a:r>
            <a:r>
              <a:rPr lang="en-US"/>
              <a:t> w[3]. </a:t>
            </a:r>
            <a:r>
              <a:rPr lang="en-US" err="1"/>
              <a:t>Khóa</a:t>
            </a:r>
            <a:r>
              <a:rPr lang="en-US"/>
              <a:t> </a:t>
            </a:r>
            <a:r>
              <a:rPr lang="en-US" err="1"/>
              <a:t>vòng</a:t>
            </a:r>
            <a:r>
              <a:rPr lang="en-US"/>
              <a:t> 1 </a:t>
            </a:r>
            <a:r>
              <a:rPr lang="en-US" err="1"/>
              <a:t>có</a:t>
            </a:r>
            <a:r>
              <a:rPr lang="en-US"/>
              <a:t> 4 word </a:t>
            </a:r>
            <a:r>
              <a:rPr lang="en-US" err="1"/>
              <a:t>là</a:t>
            </a:r>
            <a:r>
              <a:rPr lang="en-US"/>
              <a:t> w[4], w[5], w[6] </a:t>
            </a:r>
            <a:r>
              <a:rPr lang="en-US" err="1"/>
              <a:t>và</a:t>
            </a:r>
            <a:r>
              <a:rPr lang="en-US"/>
              <a:t> w[7]. </a:t>
            </a:r>
            <a:r>
              <a:rPr lang="en-US" err="1"/>
              <a:t>Tương</a:t>
            </a:r>
            <a:r>
              <a:rPr lang="en-US"/>
              <a:t> </a:t>
            </a:r>
            <a:r>
              <a:rPr lang="en-US" err="1"/>
              <a:t>tự</a:t>
            </a:r>
            <a:r>
              <a:rPr lang="en-US"/>
              <a:t>, </a:t>
            </a:r>
            <a:r>
              <a:rPr lang="en-US" err="1"/>
              <a:t>khóa</a:t>
            </a:r>
            <a:r>
              <a:rPr lang="en-US"/>
              <a:t> </a:t>
            </a:r>
            <a:r>
              <a:rPr lang="en-US" err="1"/>
              <a:t>vòng</a:t>
            </a:r>
            <a:r>
              <a:rPr lang="en-US"/>
              <a:t> 10 </a:t>
            </a:r>
            <a:r>
              <a:rPr lang="en-US" err="1"/>
              <a:t>có</a:t>
            </a:r>
            <a:r>
              <a:rPr lang="en-US"/>
              <a:t> 4 word </a:t>
            </a:r>
            <a:r>
              <a:rPr lang="en-US" err="1"/>
              <a:t>là</a:t>
            </a:r>
            <a:r>
              <a:rPr lang="en-US"/>
              <a:t> w[40], w[41], w[42] </a:t>
            </a:r>
            <a:r>
              <a:rPr lang="en-US" err="1"/>
              <a:t>và</a:t>
            </a:r>
            <a:r>
              <a:rPr lang="en-US"/>
              <a:t> w[43].</a:t>
            </a:r>
            <a:endParaRPr lang="vi-VN">
              <a:cs typeface="Arial" panose="020B0604020202020204" pitchFamily="34" charset="0"/>
            </a:endParaRPr>
          </a:p>
        </p:txBody>
      </p:sp>
      <p:sp>
        <p:nvSpPr>
          <p:cNvPr id="4" name="Chỗ dành sẵn cho Số hiệu Bản chiếu 3"/>
          <p:cNvSpPr>
            <a:spLocks noGrp="1"/>
          </p:cNvSpPr>
          <p:nvPr>
            <p:ph type="sldNum" sz="quarter" idx="5"/>
          </p:nvPr>
        </p:nvSpPr>
        <p:spPr/>
        <p:txBody>
          <a:bodyPr/>
          <a:lstStyle/>
          <a:p>
            <a:fld id="{34F5C1F5-317B-4D6E-8A2C-84147210D68F}" type="slidenum">
              <a:rPr lang="vi-VN"/>
              <a:t>18</a:t>
            </a:fld>
            <a:endParaRPr lang="vi-VN"/>
          </a:p>
        </p:txBody>
      </p:sp>
    </p:spTree>
    <p:extLst>
      <p:ext uri="{BB962C8B-B14F-4D97-AF65-F5344CB8AC3E}">
        <p14:creationId xmlns:p14="http://schemas.microsoft.com/office/powerpoint/2010/main" val="3260951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 typeface="Arial"/>
              <a:buChar char="•"/>
            </a:pPr>
            <a:r>
              <a:rPr lang="en-US" err="1"/>
              <a:t>Vừa</a:t>
            </a:r>
            <a:r>
              <a:rPr lang="en-US"/>
              <a:t> </a:t>
            </a:r>
            <a:r>
              <a:rPr lang="en-US" err="1"/>
              <a:t>rồi</a:t>
            </a:r>
            <a:r>
              <a:rPr lang="en-US"/>
              <a:t> </a:t>
            </a:r>
            <a:r>
              <a:rPr lang="en-US" err="1"/>
              <a:t>là</a:t>
            </a:r>
            <a:r>
              <a:rPr lang="en-US"/>
              <a:t> </a:t>
            </a:r>
            <a:r>
              <a:rPr lang="en-US" err="1"/>
              <a:t>các</a:t>
            </a:r>
            <a:r>
              <a:rPr lang="en-US"/>
              <a:t> </a:t>
            </a:r>
            <a:r>
              <a:rPr lang="en-US" err="1"/>
              <a:t>bước</a:t>
            </a:r>
            <a:r>
              <a:rPr lang="en-US"/>
              <a:t> </a:t>
            </a:r>
            <a:r>
              <a:rPr lang="en-US" err="1"/>
              <a:t>tính</a:t>
            </a:r>
            <a:r>
              <a:rPr lang="en-US"/>
              <a:t> </a:t>
            </a:r>
            <a:r>
              <a:rPr lang="en-US" err="1"/>
              <a:t>toán</a:t>
            </a:r>
            <a:r>
              <a:rPr lang="en-US"/>
              <a:t> </a:t>
            </a:r>
            <a:r>
              <a:rPr lang="en-US" err="1"/>
              <a:t>cần</a:t>
            </a:r>
            <a:r>
              <a:rPr lang="en-US"/>
              <a:t> </a:t>
            </a:r>
            <a:r>
              <a:rPr lang="en-US" err="1"/>
              <a:t>thiết</a:t>
            </a:r>
            <a:r>
              <a:rPr lang="en-US"/>
              <a:t> </a:t>
            </a:r>
            <a:r>
              <a:rPr lang="en-US" err="1"/>
              <a:t>để</a:t>
            </a:r>
            <a:r>
              <a:rPr lang="en-US"/>
              <a:t> </a:t>
            </a:r>
            <a:r>
              <a:rPr lang="en-US" err="1"/>
              <a:t>mã</a:t>
            </a:r>
            <a:r>
              <a:rPr lang="en-US"/>
              <a:t> </a:t>
            </a:r>
            <a:r>
              <a:rPr lang="en-US" err="1"/>
              <a:t>hóa</a:t>
            </a:r>
            <a:r>
              <a:rPr lang="en-US"/>
              <a:t> </a:t>
            </a:r>
            <a:r>
              <a:rPr lang="en-US" err="1"/>
              <a:t>một</a:t>
            </a:r>
            <a:r>
              <a:rPr lang="en-US"/>
              <a:t> </a:t>
            </a:r>
            <a:r>
              <a:rPr lang="en-US" err="1"/>
              <a:t>chuỗi</a:t>
            </a:r>
            <a:r>
              <a:rPr lang="en-US"/>
              <a:t> </a:t>
            </a:r>
            <a:r>
              <a:rPr lang="en-US" err="1"/>
              <a:t>dữ</a:t>
            </a:r>
            <a:r>
              <a:rPr lang="en-US"/>
              <a:t> </a:t>
            </a:r>
            <a:r>
              <a:rPr lang="en-US" err="1"/>
              <a:t>liệu</a:t>
            </a:r>
            <a:r>
              <a:rPr lang="en-US"/>
              <a:t> 128 bit </a:t>
            </a:r>
            <a:r>
              <a:rPr lang="en-US" err="1"/>
              <a:t>với</a:t>
            </a:r>
            <a:r>
              <a:rPr lang="en-US"/>
              <a:t> key 128 bit </a:t>
            </a:r>
            <a:r>
              <a:rPr lang="en-US" err="1"/>
              <a:t>theo</a:t>
            </a:r>
            <a:r>
              <a:rPr lang="en-US"/>
              <a:t> </a:t>
            </a:r>
            <a:r>
              <a:rPr lang="en-US" err="1"/>
              <a:t>giải</a:t>
            </a:r>
            <a:r>
              <a:rPr lang="en-US"/>
              <a:t> </a:t>
            </a:r>
            <a:r>
              <a:rPr lang="en-US" err="1"/>
              <a:t>thuật</a:t>
            </a:r>
            <a:r>
              <a:rPr lang="en-US"/>
              <a:t> AES.</a:t>
            </a:r>
            <a:endParaRPr lang="vi-VN">
              <a:cs typeface="Arial" panose="020B0604020202020204" pitchFamily="34" charset="0"/>
            </a:endParaRPr>
          </a:p>
        </p:txBody>
      </p:sp>
      <p:sp>
        <p:nvSpPr>
          <p:cNvPr id="4" name="Chỗ dành sẵn cho Số hiệu Bản chiếu 3"/>
          <p:cNvSpPr>
            <a:spLocks noGrp="1"/>
          </p:cNvSpPr>
          <p:nvPr>
            <p:ph type="sldNum" sz="quarter" idx="5"/>
          </p:nvPr>
        </p:nvSpPr>
        <p:spPr/>
        <p:txBody>
          <a:bodyPr/>
          <a:lstStyle/>
          <a:p>
            <a:fld id="{34F5C1F5-317B-4D6E-8A2C-84147210D68F}" type="slidenum">
              <a:rPr lang="vi-VN"/>
              <a:t>22</a:t>
            </a:fld>
            <a:endParaRPr lang="vi-VN"/>
          </a:p>
        </p:txBody>
      </p:sp>
    </p:spTree>
    <p:extLst>
      <p:ext uri="{BB962C8B-B14F-4D97-AF65-F5344CB8AC3E}">
        <p14:creationId xmlns:p14="http://schemas.microsoft.com/office/powerpoint/2010/main" val="172398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34F5C1F5-317B-4D6E-8A2C-84147210D68F}" type="slidenum">
              <a:rPr lang="vi-VN" smtClean="0"/>
              <a:t>36</a:t>
            </a:fld>
            <a:endParaRPr lang="vi-VN"/>
          </a:p>
        </p:txBody>
      </p:sp>
    </p:spTree>
    <p:extLst>
      <p:ext uri="{BB962C8B-B14F-4D97-AF65-F5344CB8AC3E}">
        <p14:creationId xmlns:p14="http://schemas.microsoft.com/office/powerpoint/2010/main" val="8705078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12192000" cy="1485900"/>
          </a:xfrm>
          <a:prstGeom prst="rect">
            <a:avLst/>
          </a:prstGeom>
          <a:noFill/>
        </p:spPr>
      </p:pic>
      <p:sp>
        <p:nvSpPr>
          <p:cNvPr id="37892" name="Rectangle 4"/>
          <p:cNvSpPr>
            <a:spLocks noGrp="1" noChangeArrowheads="1"/>
          </p:cNvSpPr>
          <p:nvPr>
            <p:ph type="ctrTitle" hasCustomPrompt="1"/>
          </p:nvPr>
        </p:nvSpPr>
        <p:spPr>
          <a:xfrm>
            <a:off x="912284" y="2133601"/>
            <a:ext cx="10363200" cy="1470025"/>
          </a:xfrm>
        </p:spPr>
        <p:txBody>
          <a:bodyPr/>
          <a:lstStyle>
            <a:lvl1pPr algn="ctr">
              <a:defRPr kumimoji="0" baseline="0"/>
            </a:lvl1pPr>
          </a:lstStyle>
          <a:p>
            <a:r>
              <a:rPr lang="en-US" altLang="ja-JP"/>
              <a:t>Master Presentation Title Format</a:t>
            </a:r>
            <a:endParaRPr lang="ja-JP" altLang="ja-JP"/>
          </a:p>
        </p:txBody>
      </p:sp>
      <p:sp>
        <p:nvSpPr>
          <p:cNvPr id="37900" name="Rectangle 12"/>
          <p:cNvSpPr>
            <a:spLocks noChangeArrowheads="1"/>
          </p:cNvSpPr>
          <p:nvPr/>
        </p:nvSpPr>
        <p:spPr bwMode="auto">
          <a:xfrm flipH="1">
            <a:off x="0" y="4652963"/>
            <a:ext cx="12192000" cy="1560512"/>
          </a:xfrm>
          <a:prstGeom prst="rect">
            <a:avLst/>
          </a:prstGeom>
          <a:solidFill>
            <a:schemeClr val="bg1">
              <a:alpha val="30000"/>
            </a:schemeClr>
          </a:solidFill>
          <a:ln w="9525">
            <a:noFill/>
            <a:miter lim="800000"/>
            <a:headEnd/>
            <a:tailEnd/>
          </a:ln>
          <a:effectLst/>
        </p:spPr>
        <p:txBody>
          <a:bodyPr wrap="none" anchor="ctr"/>
          <a:lstStyle/>
          <a:p>
            <a:endParaRPr lang="ja-JP" altLang="en-US" sz="1800"/>
          </a:p>
        </p:txBody>
      </p:sp>
      <p:sp>
        <p:nvSpPr>
          <p:cNvPr id="37893" name="Rectangle 5"/>
          <p:cNvSpPr>
            <a:spLocks noGrp="1" noChangeArrowheads="1"/>
          </p:cNvSpPr>
          <p:nvPr>
            <p:ph type="subTitle" idx="1" hasCustomPrompt="1"/>
          </p:nvPr>
        </p:nvSpPr>
        <p:spPr>
          <a:xfrm>
            <a:off x="1828800" y="3886200"/>
            <a:ext cx="8534400" cy="1752600"/>
          </a:xfrm>
        </p:spPr>
        <p:txBody>
          <a:bodyPr/>
          <a:lstStyle>
            <a:lvl1pPr marL="0" indent="0" algn="ctr">
              <a:buFont typeface="Wingdings" pitchFamily="2" charset="2"/>
              <a:buNone/>
              <a:defRPr baseline="0"/>
            </a:lvl1pPr>
          </a:lstStyle>
          <a:p>
            <a:r>
              <a:rPr lang="en-US" altLang="ja-JP"/>
              <a:t>Master Presentation Sub-Title Format</a:t>
            </a:r>
            <a:endParaRPr lang="ja-JP" altLang="ja-JP"/>
          </a:p>
        </p:txBody>
      </p:sp>
      <p:sp>
        <p:nvSpPr>
          <p:cNvPr id="3" name="Date Placeholder 2"/>
          <p:cNvSpPr>
            <a:spLocks noGrp="1"/>
          </p:cNvSpPr>
          <p:nvPr>
            <p:ph type="dt" sz="half" idx="10"/>
          </p:nvPr>
        </p:nvSpPr>
        <p:spPr/>
        <p:txBody>
          <a:bodyPr/>
          <a:lstStyle/>
          <a:p>
            <a:fld id="{6F52207E-8A09-4FC6-83E9-3D1773E47D00}" type="datetime1">
              <a:rPr kumimoji="1" lang="en-US" altLang="ja-JP" smtClean="0"/>
              <a:t>1/20/2022</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 y="10716"/>
            <a:ext cx="2349468"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4459" y="72008"/>
            <a:ext cx="1817165" cy="1628800"/>
          </a:xfrm>
          <a:prstGeom prst="rect">
            <a:avLst/>
          </a:prstGeom>
        </p:spPr>
      </p:pic>
    </p:spTree>
    <p:extLst>
      <p:ext uri="{BB962C8B-B14F-4D97-AF65-F5344CB8AC3E}">
        <p14:creationId xmlns:p14="http://schemas.microsoft.com/office/powerpoint/2010/main" val="129831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a:t>Master Slide Title Format</a:t>
            </a:r>
            <a:endParaRPr lang="ja-JP" altLang="en-US"/>
          </a:p>
        </p:txBody>
      </p:sp>
      <p:sp>
        <p:nvSpPr>
          <p:cNvPr id="3" name="コンテンツ プレースホルダ 2"/>
          <p:cNvSpPr>
            <a:spLocks noGrp="1"/>
          </p:cNvSpPr>
          <p:nvPr>
            <p:ph idx="1" hasCustomPrompt="1"/>
          </p:nvPr>
        </p:nvSpPr>
        <p:spPr/>
        <p:txBody>
          <a:bodyPr/>
          <a:lstStyle>
            <a:lvl1pPr algn="just">
              <a:defRPr sz="2800"/>
            </a:lvl1pPr>
            <a:lvl2pPr algn="just">
              <a:defRPr sz="2600" baseline="0"/>
            </a:lvl2pPr>
            <a:lvl3pPr algn="just">
              <a:defRPr sz="2200" baseline="0"/>
            </a:lvl3pPr>
            <a:lvl4pPr algn="just">
              <a:defRPr sz="2000" baseline="0"/>
            </a:lvl4pPr>
            <a:lvl5pPr>
              <a:defRPr baseline="0"/>
            </a:lvl5pPr>
          </a:lstStyle>
          <a:p>
            <a:pPr lvl="0"/>
            <a:r>
              <a:rPr lang="en-US" altLang="ja-JP"/>
              <a:t>Master Slide Content Format</a:t>
            </a:r>
            <a:endParaRPr lang="ja-JP" altLang="en-US"/>
          </a:p>
          <a:p>
            <a:pPr lvl="1"/>
            <a:r>
              <a:rPr lang="en-US" altLang="ja-JP"/>
              <a:t>Level 2</a:t>
            </a:r>
            <a:endParaRPr lang="ja-JP" altLang="en-US"/>
          </a:p>
          <a:p>
            <a:pPr lvl="2"/>
            <a:r>
              <a:rPr lang="en-US" altLang="ja-JP"/>
              <a:t>Level 3</a:t>
            </a:r>
            <a:endParaRPr lang="ja-JP" altLang="en-US"/>
          </a:p>
          <a:p>
            <a:pPr lvl="3"/>
            <a:r>
              <a:rPr lang="en-US" altLang="ja-JP"/>
              <a:t>Level 4</a:t>
            </a:r>
            <a:endParaRPr lang="ja-JP" altLang="en-US"/>
          </a:p>
          <a:p>
            <a:pPr lvl="4"/>
            <a:r>
              <a:rPr lang="en-US" altLang="ja-JP"/>
              <a:t>Level 5</a:t>
            </a:r>
            <a:endParaRPr lang="ja-JP" altLang="en-US"/>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1/20/2022</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a:p>
        </p:txBody>
      </p:sp>
    </p:spTree>
    <p:extLst>
      <p:ext uri="{BB962C8B-B14F-4D97-AF65-F5344CB8AC3E}">
        <p14:creationId xmlns:p14="http://schemas.microsoft.com/office/powerpoint/2010/main" val="1247882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1/20/2022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a:p>
        </p:txBody>
      </p:sp>
    </p:spTree>
    <p:extLst>
      <p:ext uri="{BB962C8B-B14F-4D97-AF65-F5344CB8AC3E}">
        <p14:creationId xmlns:p14="http://schemas.microsoft.com/office/powerpoint/2010/main" val="351254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01"/>
            <a:ext cx="10363200" cy="1362075"/>
          </a:xfrm>
        </p:spPr>
        <p:txBody>
          <a:bodyPr anchor="t"/>
          <a:lstStyle>
            <a:lvl1pPr algn="l">
              <a:defRPr sz="4000" b="0" cap="all" baseline="0"/>
            </a:lvl1pPr>
          </a:lstStyle>
          <a:p>
            <a:r>
              <a:rPr lang="en-US" altLang="ja-JP"/>
              <a:t>Master Slide Title Format</a:t>
            </a:r>
            <a:endParaRPr lang="ja-JP" altLang="en-US"/>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Master Slide Content Format</a:t>
            </a:r>
            <a:endParaRPr lang="ja-JP" altLang="en-US"/>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1/20/2022</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a:p>
        </p:txBody>
      </p:sp>
    </p:spTree>
    <p:extLst>
      <p:ext uri="{BB962C8B-B14F-4D97-AF65-F5344CB8AC3E}">
        <p14:creationId xmlns:p14="http://schemas.microsoft.com/office/powerpoint/2010/main" val="180267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a:t>Master Slide Title Format</a:t>
            </a:r>
            <a:endParaRPr lang="ja-JP" altLang="en-US"/>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a:t>Master Slide Content Format</a:t>
            </a:r>
            <a:endParaRPr lang="ja-JP" altLang="en-US"/>
          </a:p>
          <a:p>
            <a:pPr lvl="1"/>
            <a:r>
              <a:rPr lang="en-US" altLang="ja-JP"/>
              <a:t>Level 2</a:t>
            </a:r>
            <a:endParaRPr lang="ja-JP" altLang="en-US"/>
          </a:p>
          <a:p>
            <a:pPr lvl="2"/>
            <a:r>
              <a:rPr lang="en-US" altLang="ja-JP"/>
              <a:t>Level 3</a:t>
            </a:r>
            <a:endParaRPr lang="ja-JP" altLang="en-US"/>
          </a:p>
          <a:p>
            <a:pPr lvl="3"/>
            <a:r>
              <a:rPr lang="en-US" altLang="ja-JP"/>
              <a:t>Level 4</a:t>
            </a:r>
            <a:endParaRPr lang="ja-JP" altLang="en-US"/>
          </a:p>
          <a:p>
            <a:pPr lvl="4"/>
            <a:r>
              <a:rPr lang="en-US" altLang="ja-JP"/>
              <a:t>Level 5</a:t>
            </a:r>
            <a:endParaRPr lang="ja-JP" altLang="en-US"/>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1/20/2022</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a:t>Master Slide Content Format</a:t>
            </a:r>
            <a:endParaRPr lang="ja-JP" altLang="en-US"/>
          </a:p>
          <a:p>
            <a:pPr lvl="1"/>
            <a:r>
              <a:rPr lang="en-US" altLang="ja-JP"/>
              <a:t>Level 2</a:t>
            </a:r>
            <a:endParaRPr lang="ja-JP" altLang="en-US"/>
          </a:p>
          <a:p>
            <a:pPr lvl="2"/>
            <a:r>
              <a:rPr lang="en-US" altLang="ja-JP"/>
              <a:t>Level 3</a:t>
            </a:r>
            <a:endParaRPr lang="ja-JP" altLang="en-US"/>
          </a:p>
          <a:p>
            <a:pPr lvl="3"/>
            <a:r>
              <a:rPr lang="en-US" altLang="ja-JP"/>
              <a:t>Level 4</a:t>
            </a:r>
            <a:endParaRPr lang="ja-JP" altLang="en-US"/>
          </a:p>
          <a:p>
            <a:pPr lvl="4"/>
            <a:r>
              <a:rPr lang="en-US" altLang="ja-JP"/>
              <a:t>Level 5</a:t>
            </a:r>
            <a:endParaRPr lang="ja-JP" altLang="en-US"/>
          </a:p>
        </p:txBody>
      </p:sp>
      <p:sp>
        <p:nvSpPr>
          <p:cNvPr id="10" name="Footer Placeholder 3"/>
          <p:cNvSpPr>
            <a:spLocks noGrp="1"/>
          </p:cNvSpPr>
          <p:nvPr>
            <p:ph type="ftr" sz="quarter" idx="11"/>
          </p:nvPr>
        </p:nvSpPr>
        <p:spPr>
          <a:xfrm>
            <a:off x="2349468" y="6524626"/>
            <a:ext cx="7490949" cy="288925"/>
          </a:xfrm>
        </p:spPr>
        <p:txBody>
          <a:bodyPr/>
          <a:lstStyle/>
          <a:p>
            <a:r>
              <a:rPr kumimoji="1" lang="en-US" altLang="ja-JP"/>
              <a:t>Copyrights 2020 CE-UIT . All Rights Reserved.</a:t>
            </a:r>
            <a:endParaRPr kumimoji="1" lang="ja-JP" altLang="en-US"/>
          </a:p>
        </p:txBody>
      </p:sp>
    </p:spTree>
    <p:extLst>
      <p:ext uri="{BB962C8B-B14F-4D97-AF65-F5344CB8AC3E}">
        <p14:creationId xmlns:p14="http://schemas.microsoft.com/office/powerpoint/2010/main" val="367585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239185" y="84139"/>
            <a:ext cx="10644716" cy="1296987"/>
          </a:xfrm>
          <a:prstGeom prst="rect">
            <a:avLst/>
          </a:prstGeom>
          <a:noFill/>
        </p:spPr>
      </p:pic>
      <p:sp>
        <p:nvSpPr>
          <p:cNvPr id="1066" name="Rectangle 42"/>
          <p:cNvSpPr>
            <a:spLocks noChangeArrowheads="1"/>
          </p:cNvSpPr>
          <p:nvPr/>
        </p:nvSpPr>
        <p:spPr bwMode="auto">
          <a:xfrm>
            <a:off x="1" y="44450"/>
            <a:ext cx="11521017" cy="1296988"/>
          </a:xfrm>
          <a:prstGeom prst="rect">
            <a:avLst/>
          </a:prstGeom>
          <a:solidFill>
            <a:schemeClr val="bg1">
              <a:alpha val="60001"/>
            </a:schemeClr>
          </a:solidFill>
          <a:ln w="9525">
            <a:noFill/>
            <a:miter lim="800000"/>
            <a:headEnd/>
            <a:tailEnd/>
          </a:ln>
          <a:effectLst/>
        </p:spPr>
        <p:txBody>
          <a:bodyPr wrap="none" anchor="ctr"/>
          <a:lstStyle/>
          <a:p>
            <a:endParaRPr lang="ja-JP" altLang="en-US" sz="1800">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775885" y="2873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a:t>Master Slide Title Format</a:t>
            </a:r>
            <a:endParaRPr lang="ja-JP" altLang="en-US"/>
          </a:p>
        </p:txBody>
      </p:sp>
      <p:sp>
        <p:nvSpPr>
          <p:cNvPr id="1027" name="Rectangle 3"/>
          <p:cNvSpPr>
            <a:spLocks noGrp="1" noChangeArrowheads="1"/>
          </p:cNvSpPr>
          <p:nvPr>
            <p:ph type="body" idx="1"/>
          </p:nvPr>
        </p:nvSpPr>
        <p:spPr bwMode="auto">
          <a:xfrm>
            <a:off x="335360" y="1412776"/>
            <a:ext cx="115212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Master Slide Content Format</a:t>
            </a:r>
            <a:endParaRPr lang="ja-JP" altLang="en-US"/>
          </a:p>
          <a:p>
            <a:pPr lvl="1"/>
            <a:r>
              <a:rPr lang="en-US" altLang="ja-JP"/>
              <a:t>Level 2</a:t>
            </a:r>
            <a:endParaRPr lang="ja-JP" altLang="en-US"/>
          </a:p>
          <a:p>
            <a:pPr lvl="2"/>
            <a:r>
              <a:rPr lang="en-US" altLang="ja-JP"/>
              <a:t>Level 3</a:t>
            </a:r>
            <a:endParaRPr lang="ja-JP" altLang="en-US"/>
          </a:p>
          <a:p>
            <a:pPr lvl="3"/>
            <a:r>
              <a:rPr lang="en-US" altLang="ja-JP"/>
              <a:t>Level 4</a:t>
            </a:r>
            <a:endParaRPr lang="ja-JP" altLang="en-US"/>
          </a:p>
          <a:p>
            <a:pPr lvl="4"/>
            <a:r>
              <a:rPr lang="en-US" altLang="ja-JP"/>
              <a:t>Level 5</a:t>
            </a:r>
            <a:endParaRPr lang="ja-JP" altLang="en-US"/>
          </a:p>
        </p:txBody>
      </p:sp>
      <p:sp>
        <p:nvSpPr>
          <p:cNvPr id="1028" name="Rectangle 4"/>
          <p:cNvSpPr>
            <a:spLocks noGrp="1" noChangeArrowheads="1"/>
          </p:cNvSpPr>
          <p:nvPr>
            <p:ph type="dt" sz="half" idx="2"/>
          </p:nvPr>
        </p:nvSpPr>
        <p:spPr bwMode="auto">
          <a:xfrm>
            <a:off x="335360" y="6525344"/>
            <a:ext cx="28448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500">
                <a:latin typeface="Times New Roman" pitchFamily="18" charset="0"/>
                <a:cs typeface="Times New Roman" pitchFamily="18" charset="0"/>
              </a:defRPr>
            </a:lvl1pPr>
          </a:lstStyle>
          <a:p>
            <a:fld id="{547C34CA-7153-4941-88F2-C5EB28E4F17F}" type="datetime1">
              <a:rPr lang="en-US" altLang="ja-JP" smtClean="0"/>
              <a:pPr/>
              <a:t>1/20/2022</a:t>
            </a:fld>
            <a:endParaRPr lang="ja-JP" altLang="en-US"/>
          </a:p>
        </p:txBody>
      </p:sp>
      <p:sp>
        <p:nvSpPr>
          <p:cNvPr id="1029" name="Rectangle 5"/>
          <p:cNvSpPr>
            <a:spLocks noGrp="1" noChangeArrowheads="1"/>
          </p:cNvSpPr>
          <p:nvPr>
            <p:ph type="ftr" sz="quarter" idx="3"/>
          </p:nvPr>
        </p:nvSpPr>
        <p:spPr bwMode="auto">
          <a:xfrm>
            <a:off x="2349468" y="6524626"/>
            <a:ext cx="7490949"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500">
                <a:latin typeface="Times New Roman" pitchFamily="18" charset="0"/>
                <a:cs typeface="Times New Roman" pitchFamily="18" charset="0"/>
              </a:defRPr>
            </a:lvl1pPr>
          </a:lstStyle>
          <a:p>
            <a:r>
              <a:rPr kumimoji="1" lang="en-US" altLang="ja-JP"/>
              <a:t>Copyrights 2020 CE-UIT. All Rights Reserved.</a:t>
            </a:r>
            <a:endParaRPr kumimoji="1" lang="ja-JP" altLang="en-US"/>
          </a:p>
        </p:txBody>
      </p:sp>
      <p:sp>
        <p:nvSpPr>
          <p:cNvPr id="1030" name="Rectangle 6"/>
          <p:cNvSpPr>
            <a:spLocks noGrp="1" noChangeArrowheads="1"/>
          </p:cNvSpPr>
          <p:nvPr>
            <p:ph type="sldNum" sz="quarter" idx="4"/>
          </p:nvPr>
        </p:nvSpPr>
        <p:spPr bwMode="auto">
          <a:xfrm>
            <a:off x="9519840" y="6524626"/>
            <a:ext cx="23368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500">
                <a:latin typeface="Times New Roman" pitchFamily="18" charset="0"/>
                <a:cs typeface="Times New Roman" pitchFamily="18" charset="0"/>
              </a:defRPr>
            </a:lvl1pPr>
          </a:lstStyle>
          <a:p>
            <a:fld id="{800C8475-47C1-49C9-BEE5-594F8CF4D71F}" type="slidenum">
              <a:rPr lang="ja-JP" altLang="en-US" smtClean="0"/>
              <a:pPr/>
              <a:t>‹#›</a:t>
            </a:fld>
            <a:endParaRPr lang="ja-JP" altLang="en-US"/>
          </a:p>
        </p:txBody>
      </p:sp>
      <p:sp>
        <p:nvSpPr>
          <p:cNvPr id="1052" name="Line 28"/>
          <p:cNvSpPr>
            <a:spLocks noChangeShapeType="1"/>
          </p:cNvSpPr>
          <p:nvPr/>
        </p:nvSpPr>
        <p:spPr bwMode="auto">
          <a:xfrm>
            <a:off x="192617" y="1123680"/>
            <a:ext cx="11328400" cy="0"/>
          </a:xfrm>
          <a:prstGeom prst="line">
            <a:avLst/>
          </a:prstGeom>
          <a:noFill/>
          <a:ln w="9525">
            <a:solidFill>
              <a:srgbClr val="3366CC"/>
            </a:solidFill>
            <a:round/>
            <a:headEnd/>
            <a:tailEnd/>
          </a:ln>
          <a:effectLst/>
        </p:spPr>
        <p:txBody>
          <a:bodyPr/>
          <a:lstStyle/>
          <a:p>
            <a:endParaRPr lang="ja-JP" altLang="en-US" sz="180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339" y="1593"/>
            <a:ext cx="1488676" cy="1116507"/>
          </a:xfrm>
          <a:prstGeom prst="rect">
            <a:avLst/>
          </a:prstGeom>
        </p:spPr>
      </p:pic>
    </p:spTree>
    <p:extLst>
      <p:ext uri="{BB962C8B-B14F-4D97-AF65-F5344CB8AC3E}">
        <p14:creationId xmlns:p14="http://schemas.microsoft.com/office/powerpoint/2010/main" val="2583141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mj-lt"/>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600" baseline="0">
          <a:solidFill>
            <a:schemeClr val="tx1"/>
          </a:solidFill>
          <a:latin typeface="+mj-lt"/>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400" baseline="0">
          <a:solidFill>
            <a:schemeClr val="tx1"/>
          </a:solidFill>
          <a:latin typeface="+mj-lt"/>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sci-hub.se/https:/doi.org/10.1016/B978-159749104-4/50007-8" TargetMode="External"/><Relationship Id="rId2" Type="http://schemas.openxmlformats.org/officeDocument/2006/relationships/hyperlink" Target="https://nvlpubs.nist.gov/nistpubs/FIPS/NIST.FIPS.197.pdf" TargetMode="External"/><Relationship Id="rId1" Type="http://schemas.openxmlformats.org/officeDocument/2006/relationships/slideLayout" Target="../slideLayouts/slideLayout2.xml"/><Relationship Id="rId4" Type="http://schemas.openxmlformats.org/officeDocument/2006/relationships/hyperlink" Target="https://sci-hub.se/https:/doi.org/10.1016/S1353-4858(00)80004-5"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8213" y="1931894"/>
            <a:ext cx="7772400" cy="2133600"/>
          </a:xfrm>
        </p:spPr>
        <p:txBody>
          <a:bodyPr/>
          <a:lstStyle/>
          <a:p>
            <a:r>
              <a:rPr lang="en-US" altLang="ja-JP" sz="3600" b="1"/>
              <a:t>BÁO CÁO MÔN HỌC CE213</a:t>
            </a:r>
            <a:br>
              <a:rPr lang="en-US" altLang="ja-JP" sz="4400" b="1"/>
            </a:br>
            <a:r>
              <a:rPr lang="en-US" altLang="ja-JP" b="1" err="1">
                <a:solidFill>
                  <a:schemeClr val="tx1">
                    <a:lumMod val="95000"/>
                    <a:lumOff val="5000"/>
                  </a:schemeClr>
                </a:solidFill>
              </a:rPr>
              <a:t>Đề</a:t>
            </a:r>
            <a:r>
              <a:rPr lang="en-US" altLang="ja-JP" b="1">
                <a:solidFill>
                  <a:schemeClr val="tx1">
                    <a:lumMod val="95000"/>
                    <a:lumOff val="5000"/>
                  </a:schemeClr>
                </a:solidFill>
              </a:rPr>
              <a:t> </a:t>
            </a:r>
            <a:r>
              <a:rPr lang="en-US" altLang="ja-JP" b="1" err="1">
                <a:solidFill>
                  <a:schemeClr val="tx1">
                    <a:lumMod val="95000"/>
                    <a:lumOff val="5000"/>
                  </a:schemeClr>
                </a:solidFill>
              </a:rPr>
              <a:t>tài</a:t>
            </a:r>
            <a:r>
              <a:rPr lang="en-US" altLang="ja-JP" b="1">
                <a:solidFill>
                  <a:schemeClr val="tx1">
                    <a:lumMod val="95000"/>
                    <a:lumOff val="5000"/>
                  </a:schemeClr>
                </a:solidFill>
              </a:rPr>
              <a:t>:</a:t>
            </a:r>
            <a:r>
              <a:rPr lang="vi-VN" altLang="ja-JP" b="1">
                <a:solidFill>
                  <a:schemeClr val="tx1">
                    <a:lumMod val="95000"/>
                    <a:lumOff val="5000"/>
                  </a:schemeClr>
                </a:solidFill>
              </a:rPr>
              <a:t> </a:t>
            </a:r>
            <a:r>
              <a:rPr lang="vi-VN" altLang="ja-JP" b="1" err="1">
                <a:solidFill>
                  <a:schemeClr val="tx1">
                    <a:lumMod val="95000"/>
                    <a:lumOff val="5000"/>
                  </a:schemeClr>
                </a:solidFill>
              </a:rPr>
              <a:t>Hiện</a:t>
            </a:r>
            <a:r>
              <a:rPr lang="vi-VN" altLang="ja-JP" b="1">
                <a:solidFill>
                  <a:schemeClr val="tx1">
                    <a:lumMod val="95000"/>
                    <a:lumOff val="5000"/>
                  </a:schemeClr>
                </a:solidFill>
              </a:rPr>
              <a:t> </a:t>
            </a:r>
            <a:r>
              <a:rPr lang="vi-VN" altLang="ja-JP" b="1" err="1">
                <a:solidFill>
                  <a:schemeClr val="tx1">
                    <a:lumMod val="95000"/>
                    <a:lumOff val="5000"/>
                  </a:schemeClr>
                </a:solidFill>
              </a:rPr>
              <a:t>thực</a:t>
            </a:r>
            <a:r>
              <a:rPr lang="vi-VN" altLang="ja-JP" b="1">
                <a:solidFill>
                  <a:schemeClr val="tx1">
                    <a:lumMod val="95000"/>
                    <a:lumOff val="5000"/>
                  </a:schemeClr>
                </a:solidFill>
              </a:rPr>
              <a:t> </a:t>
            </a:r>
            <a:r>
              <a:rPr lang="vi-VN" altLang="ja-JP" b="1" err="1">
                <a:solidFill>
                  <a:schemeClr val="tx1">
                    <a:lumMod val="95000"/>
                    <a:lumOff val="5000"/>
                  </a:schemeClr>
                </a:solidFill>
              </a:rPr>
              <a:t>giải</a:t>
            </a:r>
            <a:r>
              <a:rPr lang="vi-VN" altLang="ja-JP" b="1">
                <a:solidFill>
                  <a:schemeClr val="tx1">
                    <a:lumMod val="95000"/>
                    <a:lumOff val="5000"/>
                  </a:schemeClr>
                </a:solidFill>
              </a:rPr>
              <a:t> </a:t>
            </a:r>
            <a:r>
              <a:rPr lang="vi-VN" altLang="ja-JP" b="1" err="1">
                <a:solidFill>
                  <a:schemeClr val="tx1">
                    <a:lumMod val="95000"/>
                    <a:lumOff val="5000"/>
                  </a:schemeClr>
                </a:solidFill>
              </a:rPr>
              <a:t>thuật</a:t>
            </a:r>
            <a:r>
              <a:rPr lang="vi-VN" altLang="ja-JP" b="1">
                <a:solidFill>
                  <a:schemeClr val="tx1">
                    <a:lumMod val="95000"/>
                    <a:lumOff val="5000"/>
                  </a:schemeClr>
                </a:solidFill>
              </a:rPr>
              <a:t> </a:t>
            </a:r>
            <a:r>
              <a:rPr lang="vi-VN" altLang="ja-JP" b="1" err="1">
                <a:solidFill>
                  <a:schemeClr val="tx1">
                    <a:lumMod val="95000"/>
                    <a:lumOff val="5000"/>
                  </a:schemeClr>
                </a:solidFill>
              </a:rPr>
              <a:t>mã</a:t>
            </a:r>
            <a:r>
              <a:rPr lang="vi-VN" altLang="ja-JP" b="1">
                <a:solidFill>
                  <a:schemeClr val="tx1">
                    <a:lumMod val="95000"/>
                    <a:lumOff val="5000"/>
                  </a:schemeClr>
                </a:solidFill>
              </a:rPr>
              <a:t> </a:t>
            </a:r>
            <a:r>
              <a:rPr lang="vi-VN" altLang="ja-JP" b="1" err="1">
                <a:solidFill>
                  <a:schemeClr val="tx1">
                    <a:lumMod val="95000"/>
                    <a:lumOff val="5000"/>
                  </a:schemeClr>
                </a:solidFill>
              </a:rPr>
              <a:t>hóa</a:t>
            </a:r>
            <a:r>
              <a:rPr lang="vi-VN" altLang="ja-JP" b="1">
                <a:solidFill>
                  <a:schemeClr val="tx1">
                    <a:lumMod val="95000"/>
                    <a:lumOff val="5000"/>
                  </a:schemeClr>
                </a:solidFill>
              </a:rPr>
              <a:t> AES</a:t>
            </a:r>
            <a:br>
              <a:rPr lang="en-US" altLang="ja-JP" sz="4400" b="1"/>
            </a:br>
            <a:endParaRPr kumimoji="1" lang="ja-JP" altLang="en-US"/>
          </a:p>
        </p:txBody>
      </p:sp>
      <p:sp>
        <p:nvSpPr>
          <p:cNvPr id="3" name="サブタイトル 2"/>
          <p:cNvSpPr>
            <a:spLocks noGrp="1"/>
          </p:cNvSpPr>
          <p:nvPr>
            <p:ph type="subTitle" idx="1"/>
          </p:nvPr>
        </p:nvSpPr>
        <p:spPr>
          <a:xfrm>
            <a:off x="2874962" y="3636309"/>
            <a:ext cx="7612063" cy="1573866"/>
          </a:xfrm>
        </p:spPr>
        <p:txBody>
          <a:bodyPr/>
          <a:lstStyle/>
          <a:p>
            <a:pPr algn="l"/>
            <a:r>
              <a:rPr lang="en-US" altLang="ja-JP"/>
              <a:t>	</a:t>
            </a:r>
            <a:r>
              <a:rPr lang="en-US" altLang="ja-JP" sz="2000"/>
              <a:t>GVHD:  </a:t>
            </a:r>
            <a:r>
              <a:rPr lang="vi-VN" altLang="ja-JP" sz="2000"/>
              <a:t>TS. Lâm Đức Khải</a:t>
            </a:r>
            <a:endParaRPr lang="en-US" altLang="ja-JP" sz="2000"/>
          </a:p>
          <a:p>
            <a:pPr algn="l"/>
            <a:r>
              <a:rPr lang="en-US" altLang="ja-JP" sz="2000"/>
              <a:t>	</a:t>
            </a:r>
            <a:r>
              <a:rPr lang="vi-VN" altLang="ja-JP" sz="2000"/>
              <a:t>Nhóm 4</a:t>
            </a:r>
            <a:r>
              <a:rPr lang="en-US" altLang="ja-JP" sz="2000"/>
              <a:t>: Lê Minh Giang – 19521446</a:t>
            </a:r>
          </a:p>
          <a:p>
            <a:pPr algn="l"/>
            <a:r>
              <a:rPr lang="en-US" altLang="ja-JP" sz="2000"/>
              <a:t>		</a:t>
            </a:r>
            <a:r>
              <a:rPr lang="vi-VN" altLang="ja-JP" sz="2000"/>
              <a:t> </a:t>
            </a:r>
            <a:r>
              <a:rPr lang="en-US" altLang="ja-JP" sz="2000"/>
              <a:t>Nguyễn Tấn Thiên – 19522266</a:t>
            </a:r>
            <a:endParaRPr lang="vi-VN" altLang="ja-JP" sz="2000"/>
          </a:p>
          <a:p>
            <a:pPr algn="l"/>
            <a:r>
              <a:rPr lang="vi-VN" altLang="ja-JP" sz="2000"/>
              <a:t>		 Thượng Hiếu Tâm – 19522165</a:t>
            </a:r>
          </a:p>
          <a:p>
            <a:pPr algn="l"/>
            <a:endParaRPr lang="en-US" altLang="ja-JP" sz="2000"/>
          </a:p>
        </p:txBody>
      </p:sp>
      <p:sp>
        <p:nvSpPr>
          <p:cNvPr id="4" name="日付プレースホルダ 3"/>
          <p:cNvSpPr>
            <a:spLocks noGrp="1"/>
          </p:cNvSpPr>
          <p:nvPr>
            <p:ph type="dt" sz="half" idx="10"/>
          </p:nvPr>
        </p:nvSpPr>
        <p:spPr>
          <a:xfrm>
            <a:off x="1775520" y="6525344"/>
            <a:ext cx="2133600" cy="28820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A31E94-D226-4D30-9A93-5BB7AC33FD00}" type="datetime1">
              <a:rPr kumimoji="1" lang="en-US" altLang="ja-JP" sz="150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1/20/2022</a:t>
            </a:fld>
            <a:endParaRPr kumimoji="1" lang="ja-JP" altLang="en-US" sz="150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6" name="スライド番号プレースホルダ 5"/>
          <p:cNvSpPr>
            <a:spLocks noGrp="1"/>
          </p:cNvSpPr>
          <p:nvPr>
            <p:ph type="sldNum" sz="quarter" idx="12"/>
          </p:nvPr>
        </p:nvSpPr>
        <p:spPr>
          <a:xfrm>
            <a:off x="8663880" y="6524626"/>
            <a:ext cx="1752600" cy="288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0C8475-47C1-49C9-BEE5-594F8CF4D71F}" type="slidenum">
              <a:rPr kumimoji="1" lang="ja-JP" altLang="en-US" sz="150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50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7" name="Chỗ dành sẵn cho Chân trang 5">
            <a:extLst>
              <a:ext uri="{FF2B5EF4-FFF2-40B4-BE49-F238E27FC236}">
                <a16:creationId xmlns:a16="http://schemas.microsoft.com/office/drawing/2014/main" id="{BBC1BDDB-5E52-4D03-ABDA-B834F67A0F06}"/>
              </a:ext>
            </a:extLst>
          </p:cNvPr>
          <p:cNvSpPr>
            <a:spLocks noGrp="1"/>
          </p:cNvSpPr>
          <p:nvPr>
            <p:ph type="ftr" sz="quarter" idx="11"/>
          </p:nvPr>
        </p:nvSpPr>
        <p:spPr>
          <a:xfrm>
            <a:off x="2349468" y="6524626"/>
            <a:ext cx="7490949" cy="2889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rPr>
              <a:t>Copyrights 2020 CE-UIT. All Rights Reserved.</a:t>
            </a:r>
            <a:endParaRPr kumimoji="1" lang="ja-JP" altLang="en-US" sz="150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E39FB0A-0A42-4E8D-B3C0-5AF91EF0F083}"/>
              </a:ext>
            </a:extLst>
          </p:cNvPr>
          <p:cNvSpPr>
            <a:spLocks noGrp="1"/>
          </p:cNvSpPr>
          <p:nvPr>
            <p:ph type="title"/>
          </p:nvPr>
        </p:nvSpPr>
        <p:spPr>
          <a:xfrm>
            <a:off x="1775885" y="287338"/>
            <a:ext cx="9806516" cy="693390"/>
          </a:xfrm>
        </p:spPr>
        <p:txBody>
          <a:bodyPr wrap="square" anchor="ctr">
            <a:normAutofit/>
          </a:bodyPr>
          <a:lstStyle/>
          <a:p>
            <a:r>
              <a:rPr lang="en-US" err="1">
                <a:latin typeface="Times New Roman"/>
                <a:cs typeface="Times New Roman"/>
              </a:rPr>
              <a:t>Thuật</a:t>
            </a:r>
            <a:r>
              <a:rPr lang="en-US">
                <a:latin typeface="Times New Roman"/>
                <a:cs typeface="Times New Roman"/>
              </a:rPr>
              <a:t> toán mã hóa AES </a:t>
            </a:r>
            <a:endParaRPr lang="en-US"/>
          </a:p>
        </p:txBody>
      </p:sp>
      <p:sp>
        <p:nvSpPr>
          <p:cNvPr id="12" name="Content Placeholder 2">
            <a:extLst>
              <a:ext uri="{FF2B5EF4-FFF2-40B4-BE49-F238E27FC236}">
                <a16:creationId xmlns:a16="http://schemas.microsoft.com/office/drawing/2014/main" id="{E67613D2-CB21-4D54-8DDD-5066445861FF}"/>
              </a:ext>
            </a:extLst>
          </p:cNvPr>
          <p:cNvSpPr>
            <a:spLocks noGrp="1"/>
          </p:cNvSpPr>
          <p:nvPr>
            <p:ph sz="half" idx="1"/>
          </p:nvPr>
        </p:nvSpPr>
        <p:spPr>
          <a:xfrm>
            <a:off x="116417" y="1270932"/>
            <a:ext cx="6165466" cy="4948072"/>
          </a:xfrm>
        </p:spPr>
        <p:txBody>
          <a:bodyPr/>
          <a:lstStyle/>
          <a:p>
            <a:pPr algn="l">
              <a:spcAft>
                <a:spcPts val="600"/>
              </a:spcAft>
            </a:pPr>
            <a:r>
              <a:rPr lang="en-US" sz="2000">
                <a:ea typeface="+mj-lt"/>
                <a:cs typeface="+mj-lt"/>
              </a:rPr>
              <a:t>Giải thuật được thực hiện gồm </a:t>
            </a:r>
            <a:r>
              <a:rPr lang="en-US" sz="2000" err="1">
                <a:ea typeface="+mj-lt"/>
                <a:cs typeface="+mj-lt"/>
              </a:rPr>
              <a:t>ba</a:t>
            </a:r>
            <a:r>
              <a:rPr lang="en-US" sz="2000">
                <a:ea typeface="+mj-lt"/>
                <a:cs typeface="+mj-lt"/>
              </a:rPr>
              <a:t> </a:t>
            </a:r>
            <a:r>
              <a:rPr lang="en-US" sz="2000" err="1">
                <a:ea typeface="+mj-lt"/>
                <a:cs typeface="+mj-lt"/>
              </a:rPr>
              <a:t>bước</a:t>
            </a:r>
            <a:r>
              <a:rPr lang="en-US" sz="2000">
                <a:ea typeface="+mj-lt"/>
                <a:cs typeface="+mj-lt"/>
              </a:rPr>
              <a:t> </a:t>
            </a:r>
            <a:r>
              <a:rPr lang="en-US" sz="2000" err="1">
                <a:ea typeface="+mj-lt"/>
                <a:cs typeface="+mj-lt"/>
              </a:rPr>
              <a:t>cơ</a:t>
            </a:r>
            <a:r>
              <a:rPr lang="en-US" sz="2000">
                <a:ea typeface="+mj-lt"/>
                <a:cs typeface="+mj-lt"/>
              </a:rPr>
              <a:t> </a:t>
            </a:r>
            <a:r>
              <a:rPr lang="en-US" sz="2000" err="1">
                <a:ea typeface="+mj-lt"/>
                <a:cs typeface="+mj-lt"/>
              </a:rPr>
              <a:t>bản</a:t>
            </a:r>
            <a:r>
              <a:rPr lang="en-US" sz="2000">
                <a:ea typeface="+mj-lt"/>
                <a:cs typeface="+mj-lt"/>
              </a:rPr>
              <a:t>:</a:t>
            </a:r>
            <a:endParaRPr lang="en-US" sz="2000"/>
          </a:p>
          <a:p>
            <a:pPr lvl="1" algn="l">
              <a:spcAft>
                <a:spcPts val="600"/>
              </a:spcAft>
              <a:buAutoNum type="arabicPeriod"/>
            </a:pPr>
            <a:r>
              <a:rPr lang="en-US" sz="2000" err="1">
                <a:ea typeface="+mj-lt"/>
                <a:cs typeface="+mj-lt"/>
              </a:rPr>
              <a:t>Bước</a:t>
            </a:r>
            <a:r>
              <a:rPr lang="en-US" sz="2000">
                <a:ea typeface="+mj-lt"/>
                <a:cs typeface="+mj-lt"/>
              </a:rPr>
              <a:t> </a:t>
            </a:r>
            <a:r>
              <a:rPr lang="en-US" sz="2000" err="1">
                <a:ea typeface="+mj-lt"/>
                <a:cs typeface="+mj-lt"/>
              </a:rPr>
              <a:t>khởi</a:t>
            </a:r>
            <a:r>
              <a:rPr lang="en-US" sz="2000">
                <a:ea typeface="+mj-lt"/>
                <a:cs typeface="+mj-lt"/>
              </a:rPr>
              <a:t> tạo </a:t>
            </a:r>
          </a:p>
          <a:p>
            <a:pPr lvl="1" algn="l">
              <a:spcAft>
                <a:spcPts val="600"/>
              </a:spcAft>
              <a:buAutoNum type="arabicPeriod"/>
            </a:pPr>
            <a:r>
              <a:rPr lang="en-US" sz="2000">
                <a:ea typeface="+mj-lt"/>
                <a:cs typeface="+mj-lt"/>
              </a:rPr>
              <a:t>Bước </a:t>
            </a:r>
            <a:r>
              <a:rPr lang="en-US" sz="2000" err="1">
                <a:ea typeface="+mj-lt"/>
                <a:cs typeface="+mj-lt"/>
              </a:rPr>
              <a:t>lặp</a:t>
            </a:r>
            <a:r>
              <a:rPr lang="en-US" sz="2000">
                <a:ea typeface="+mj-lt"/>
                <a:cs typeface="+mj-lt"/>
              </a:rPr>
              <a:t> </a:t>
            </a:r>
            <a:r>
              <a:rPr lang="en-US" sz="2000" err="1">
                <a:ea typeface="+mj-lt"/>
                <a:cs typeface="+mj-lt"/>
              </a:rPr>
              <a:t>mã</a:t>
            </a:r>
            <a:r>
              <a:rPr lang="en-US" sz="2000">
                <a:ea typeface="+mj-lt"/>
                <a:cs typeface="+mj-lt"/>
              </a:rPr>
              <a:t> hóa</a:t>
            </a:r>
          </a:p>
          <a:p>
            <a:pPr lvl="1" algn="l">
              <a:spcAft>
                <a:spcPts val="600"/>
              </a:spcAft>
              <a:buAutoNum type="arabicPeriod"/>
            </a:pPr>
            <a:r>
              <a:rPr lang="en-US" sz="2000">
                <a:ea typeface="+mj-lt"/>
                <a:cs typeface="+mj-lt"/>
              </a:rPr>
              <a:t>Bước </a:t>
            </a:r>
            <a:r>
              <a:rPr lang="en-US" sz="2000" err="1">
                <a:ea typeface="+mj-lt"/>
                <a:cs typeface="+mj-lt"/>
              </a:rPr>
              <a:t>tạo</a:t>
            </a:r>
            <a:r>
              <a:rPr lang="en-US" sz="2000">
                <a:ea typeface="+mj-lt"/>
                <a:cs typeface="+mj-lt"/>
              </a:rPr>
              <a:t> </a:t>
            </a:r>
            <a:r>
              <a:rPr lang="en-US" sz="2000" err="1">
                <a:ea typeface="+mj-lt"/>
                <a:cs typeface="+mj-lt"/>
              </a:rPr>
              <a:t>ngõ</a:t>
            </a:r>
            <a:r>
              <a:rPr lang="en-US" sz="2000">
                <a:ea typeface="+mj-lt"/>
                <a:cs typeface="+mj-lt"/>
              </a:rPr>
              <a:t> ra</a:t>
            </a:r>
          </a:p>
        </p:txBody>
      </p:sp>
      <p:sp>
        <p:nvSpPr>
          <p:cNvPr id="4" name="Chỗ dành sẵn cho Ngày tháng 3">
            <a:extLst>
              <a:ext uri="{FF2B5EF4-FFF2-40B4-BE49-F238E27FC236}">
                <a16:creationId xmlns:a16="http://schemas.microsoft.com/office/drawing/2014/main" id="{C8596127-8AB9-41B8-8526-A3FFC4023751}"/>
              </a:ext>
            </a:extLst>
          </p:cNvPr>
          <p:cNvSpPr>
            <a:spLocks noGrp="1"/>
          </p:cNvSpPr>
          <p:nvPr>
            <p:ph type="dt" sz="half" idx="10"/>
          </p:nvPr>
        </p:nvSpPr>
        <p:spPr>
          <a:xfrm>
            <a:off x="335360" y="6525344"/>
            <a:ext cx="2844800" cy="288206"/>
          </a:xfrm>
        </p:spPr>
        <p:txBody>
          <a:bodyPr wrap="square" anchor="t">
            <a:normAutofit/>
          </a:bodyPr>
          <a:lstStyle/>
          <a:p>
            <a:pPr>
              <a:lnSpc>
                <a:spcPct val="90000"/>
              </a:lnSpc>
              <a:spcAft>
                <a:spcPts val="600"/>
              </a:spcAft>
            </a:pPr>
            <a:fld id="{F7681EE8-9FE2-425D-8FB4-74C399BDEDA0}" type="datetime1">
              <a:rPr kumimoji="1" lang="en-US" altLang="ja-JP" sz="1400" smtClean="0"/>
              <a:pPr>
                <a:lnSpc>
                  <a:spcPct val="90000"/>
                </a:lnSpc>
                <a:spcAft>
                  <a:spcPts val="600"/>
                </a:spcAft>
              </a:pPr>
              <a:t>1/20/2022</a:t>
            </a:fld>
            <a:endParaRPr kumimoji="1" lang="ja-JP" altLang="en-US" sz="1400"/>
          </a:p>
        </p:txBody>
      </p:sp>
      <p:sp>
        <p:nvSpPr>
          <p:cNvPr id="5" name="Chỗ dành sẵn cho Số hiệu Bản chiếu 4">
            <a:extLst>
              <a:ext uri="{FF2B5EF4-FFF2-40B4-BE49-F238E27FC236}">
                <a16:creationId xmlns:a16="http://schemas.microsoft.com/office/drawing/2014/main" id="{C5AC214F-2B30-4AC9-8BD0-5F91E1BC7619}"/>
              </a:ext>
            </a:extLst>
          </p:cNvPr>
          <p:cNvSpPr>
            <a:spLocks noGrp="1"/>
          </p:cNvSpPr>
          <p:nvPr>
            <p:ph type="sldNum" sz="quarter" idx="12"/>
          </p:nvPr>
        </p:nvSpPr>
        <p:spPr>
          <a:xfrm>
            <a:off x="9519840" y="6524626"/>
            <a:ext cx="2336800" cy="288925"/>
          </a:xfrm>
        </p:spPr>
        <p:txBody>
          <a:bodyPr wrap="square" anchor="t">
            <a:normAutofit/>
          </a:bodyPr>
          <a:lstStyle/>
          <a:p>
            <a:pPr>
              <a:lnSpc>
                <a:spcPct val="90000"/>
              </a:lnSpc>
              <a:spcAft>
                <a:spcPts val="600"/>
              </a:spcAft>
            </a:pPr>
            <a:fld id="{800C8475-47C1-49C9-BEE5-594F8CF4D71F}" type="slidenum">
              <a:rPr kumimoji="1" lang="ja-JP" altLang="en-US" sz="1400" smtClean="0"/>
              <a:pPr>
                <a:lnSpc>
                  <a:spcPct val="90000"/>
                </a:lnSpc>
                <a:spcAft>
                  <a:spcPts val="600"/>
                </a:spcAft>
              </a:pPr>
              <a:t>10</a:t>
            </a:fld>
            <a:endParaRPr kumimoji="1" lang="ja-JP" altLang="en-US" sz="1400"/>
          </a:p>
        </p:txBody>
      </p:sp>
      <p:pic>
        <p:nvPicPr>
          <p:cNvPr id="7" name="Hình ảnh 7">
            <a:extLst>
              <a:ext uri="{FF2B5EF4-FFF2-40B4-BE49-F238E27FC236}">
                <a16:creationId xmlns:a16="http://schemas.microsoft.com/office/drawing/2014/main" id="{C0B72DA6-4BD2-4178-93DB-EC69D69DF6F1}"/>
              </a:ext>
            </a:extLst>
          </p:cNvPr>
          <p:cNvPicPr>
            <a:picLocks noGrp="1" noChangeAspect="1"/>
          </p:cNvPicPr>
          <p:nvPr>
            <p:ph sz="half" idx="13"/>
          </p:nvPr>
        </p:nvPicPr>
        <p:blipFill>
          <a:blip r:embed="rId2"/>
          <a:stretch>
            <a:fillRect/>
          </a:stretch>
        </p:blipFill>
        <p:spPr>
          <a:xfrm>
            <a:off x="6326488" y="189467"/>
            <a:ext cx="5868216" cy="6338543"/>
          </a:xfrm>
          <a:noFill/>
        </p:spPr>
      </p:pic>
      <p:sp>
        <p:nvSpPr>
          <p:cNvPr id="6" name="Chỗ dành sẵn cho Chân trang 5">
            <a:extLst>
              <a:ext uri="{FF2B5EF4-FFF2-40B4-BE49-F238E27FC236}">
                <a16:creationId xmlns:a16="http://schemas.microsoft.com/office/drawing/2014/main" id="{96E5820F-9FE8-4568-A5CD-260901B71A89}"/>
              </a:ext>
            </a:extLst>
          </p:cNvPr>
          <p:cNvSpPr>
            <a:spLocks noGrp="1"/>
          </p:cNvSpPr>
          <p:nvPr>
            <p:ph type="ftr" sz="quarter" idx="11"/>
          </p:nvPr>
        </p:nvSpPr>
        <p:spPr>
          <a:xfrm>
            <a:off x="2349468" y="6524626"/>
            <a:ext cx="7490949" cy="288925"/>
          </a:xfrm>
        </p:spPr>
        <p:txBody>
          <a:bodyPr wrap="square" anchor="t">
            <a:normAutofit/>
          </a:bodyPr>
          <a:lstStyle/>
          <a:p>
            <a:pPr>
              <a:lnSpc>
                <a:spcPct val="90000"/>
              </a:lnSpc>
              <a:spcAft>
                <a:spcPts val="600"/>
              </a:spcAft>
            </a:pPr>
            <a:r>
              <a:rPr kumimoji="1" lang="en-US" altLang="ja-JP" sz="1400"/>
              <a:t>Copyrights 2020 CE-UIT. All Rights Reserved.</a:t>
            </a:r>
            <a:endParaRPr kumimoji="1" lang="ja-JP" altLang="en-US" sz="1400"/>
          </a:p>
        </p:txBody>
      </p:sp>
    </p:spTree>
    <p:extLst>
      <p:ext uri="{BB962C8B-B14F-4D97-AF65-F5344CB8AC3E}">
        <p14:creationId xmlns:p14="http://schemas.microsoft.com/office/powerpoint/2010/main" val="538088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BBA4E54-AE49-42AC-8B7E-C64E93FC9FA1}"/>
              </a:ext>
            </a:extLst>
          </p:cNvPr>
          <p:cNvSpPr>
            <a:spLocks noGrp="1"/>
          </p:cNvSpPr>
          <p:nvPr>
            <p:ph type="title"/>
          </p:nvPr>
        </p:nvSpPr>
        <p:spPr/>
        <p:txBody>
          <a:bodyPr/>
          <a:lstStyle/>
          <a:p>
            <a:r>
              <a:rPr lang="vi-VN">
                <a:latin typeface="Times New Roman"/>
                <a:cs typeface="Times New Roman"/>
              </a:rPr>
              <a:t>Ví dụ mã hóa AES</a:t>
            </a:r>
            <a:endParaRPr lang="vi-VN"/>
          </a:p>
        </p:txBody>
      </p:sp>
      <p:sp>
        <p:nvSpPr>
          <p:cNvPr id="3" name="Chỗ dành sẵn cho Nội dung 2">
            <a:extLst>
              <a:ext uri="{FF2B5EF4-FFF2-40B4-BE49-F238E27FC236}">
                <a16:creationId xmlns:a16="http://schemas.microsoft.com/office/drawing/2014/main" id="{B8D7A2F5-8C73-48B8-894F-187F952EBA02}"/>
              </a:ext>
            </a:extLst>
          </p:cNvPr>
          <p:cNvSpPr>
            <a:spLocks noGrp="1"/>
          </p:cNvSpPr>
          <p:nvPr>
            <p:ph sz="half" idx="1"/>
          </p:nvPr>
        </p:nvSpPr>
        <p:spPr>
          <a:xfrm>
            <a:off x="275550" y="1380897"/>
            <a:ext cx="11462437" cy="4773842"/>
          </a:xfrm>
        </p:spPr>
        <p:txBody>
          <a:bodyPr/>
          <a:lstStyle/>
          <a:p>
            <a:pPr>
              <a:spcAft>
                <a:spcPts val="600"/>
              </a:spcAft>
            </a:pPr>
            <a:r>
              <a:rPr lang="vi-VN" sz="2000" err="1">
                <a:cs typeface="Times New Roman"/>
              </a:rPr>
              <a:t>Chuỗi</a:t>
            </a:r>
            <a:r>
              <a:rPr lang="vi-VN" sz="2000">
                <a:ea typeface="+mj-lt"/>
                <a:cs typeface="+mj-lt"/>
              </a:rPr>
              <a:t> </a:t>
            </a:r>
            <a:r>
              <a:rPr lang="vi-VN" sz="2000" err="1">
                <a:ea typeface="+mj-lt"/>
                <a:cs typeface="+mj-lt"/>
              </a:rPr>
              <a:t>dữ</a:t>
            </a:r>
            <a:r>
              <a:rPr lang="vi-VN" sz="2000">
                <a:ea typeface="+mj-lt"/>
                <a:cs typeface="+mj-lt"/>
              </a:rPr>
              <a:t> </a:t>
            </a:r>
            <a:r>
              <a:rPr lang="vi-VN" sz="2000" err="1">
                <a:ea typeface="+mj-lt"/>
                <a:cs typeface="+mj-lt"/>
              </a:rPr>
              <a:t>liệu</a:t>
            </a:r>
            <a:r>
              <a:rPr lang="vi-VN" sz="2000">
                <a:ea typeface="+mj-lt"/>
                <a:cs typeface="+mj-lt"/>
              </a:rPr>
              <a:t> </a:t>
            </a:r>
            <a:r>
              <a:rPr lang="vi-VN" sz="2000" err="1">
                <a:ea typeface="+mj-lt"/>
                <a:cs typeface="+mj-lt"/>
              </a:rPr>
              <a:t>cần</a:t>
            </a:r>
            <a:r>
              <a:rPr lang="vi-VN" sz="2000">
                <a:ea typeface="+mj-lt"/>
                <a:cs typeface="+mj-lt"/>
              </a:rPr>
              <a:t> </a:t>
            </a:r>
            <a:r>
              <a:rPr lang="vi-VN" sz="2000" err="1">
                <a:ea typeface="+mj-lt"/>
                <a:cs typeface="+mj-lt"/>
              </a:rPr>
              <a:t>mã</a:t>
            </a:r>
            <a:r>
              <a:rPr lang="vi-VN" sz="2000">
                <a:ea typeface="+mj-lt"/>
                <a:cs typeface="+mj-lt"/>
              </a:rPr>
              <a:t> </a:t>
            </a:r>
            <a:r>
              <a:rPr lang="vi-VN" sz="2000" err="1">
                <a:ea typeface="+mj-lt"/>
                <a:cs typeface="+mj-lt"/>
              </a:rPr>
              <a:t>hóa</a:t>
            </a:r>
            <a:r>
              <a:rPr lang="vi-VN" sz="2000">
                <a:ea typeface="+mj-lt"/>
                <a:cs typeface="+mj-lt"/>
              </a:rPr>
              <a:t> </a:t>
            </a:r>
            <a:r>
              <a:rPr lang="vi-VN" sz="2000" err="1">
                <a:ea typeface="+mj-lt"/>
                <a:cs typeface="+mj-lt"/>
              </a:rPr>
              <a:t>plain_text</a:t>
            </a:r>
            <a:r>
              <a:rPr lang="vi-VN" sz="2000">
                <a:ea typeface="+mj-lt"/>
                <a:cs typeface="+mj-lt"/>
              </a:rPr>
              <a:t>[127:0] </a:t>
            </a:r>
            <a:r>
              <a:rPr lang="vi-VN" sz="2000" err="1">
                <a:ea typeface="+mj-lt"/>
                <a:cs typeface="+mj-lt"/>
              </a:rPr>
              <a:t>và</a:t>
            </a:r>
            <a:r>
              <a:rPr lang="vi-VN" sz="2000">
                <a:ea typeface="+mj-lt"/>
                <a:cs typeface="+mj-lt"/>
              </a:rPr>
              <a:t> </a:t>
            </a:r>
            <a:r>
              <a:rPr lang="vi-VN" sz="2000" err="1">
                <a:ea typeface="+mj-lt"/>
                <a:cs typeface="+mj-lt"/>
              </a:rPr>
              <a:t>khóa</a:t>
            </a:r>
            <a:r>
              <a:rPr lang="vi-VN" sz="2000">
                <a:ea typeface="+mj-lt"/>
                <a:cs typeface="+mj-lt"/>
              </a:rPr>
              <a:t> </a:t>
            </a:r>
            <a:r>
              <a:rPr lang="vi-VN" sz="2000" err="1">
                <a:ea typeface="+mj-lt"/>
                <a:cs typeface="+mj-lt"/>
              </a:rPr>
              <a:t>mã</a:t>
            </a:r>
            <a:r>
              <a:rPr lang="vi-VN" sz="2000">
                <a:ea typeface="+mj-lt"/>
                <a:cs typeface="+mj-lt"/>
              </a:rPr>
              <a:t> </a:t>
            </a:r>
            <a:r>
              <a:rPr lang="vi-VN" sz="2000" err="1">
                <a:ea typeface="+mj-lt"/>
                <a:cs typeface="+mj-lt"/>
              </a:rPr>
              <a:t>key</a:t>
            </a:r>
            <a:r>
              <a:rPr lang="vi-VN" sz="2000">
                <a:ea typeface="+mj-lt"/>
                <a:cs typeface="+mj-lt"/>
              </a:rPr>
              <a:t>[127:0] </a:t>
            </a:r>
            <a:r>
              <a:rPr lang="vi-VN" sz="2000" err="1">
                <a:ea typeface="+mj-lt"/>
                <a:cs typeface="+mj-lt"/>
              </a:rPr>
              <a:t>có</a:t>
            </a:r>
            <a:r>
              <a:rPr lang="vi-VN" sz="2000">
                <a:ea typeface="+mj-lt"/>
                <a:cs typeface="+mj-lt"/>
              </a:rPr>
              <a:t> </a:t>
            </a:r>
            <a:r>
              <a:rPr lang="vi-VN" sz="2000" err="1">
                <a:ea typeface="+mj-lt"/>
                <a:cs typeface="+mj-lt"/>
              </a:rPr>
              <a:t>giá</a:t>
            </a:r>
            <a:r>
              <a:rPr lang="vi-VN" sz="2000">
                <a:ea typeface="+mj-lt"/>
                <a:cs typeface="+mj-lt"/>
              </a:rPr>
              <a:t> </a:t>
            </a:r>
            <a:r>
              <a:rPr lang="vi-VN" sz="2000" err="1">
                <a:ea typeface="+mj-lt"/>
                <a:cs typeface="+mj-lt"/>
              </a:rPr>
              <a:t>trị</a:t>
            </a:r>
            <a:r>
              <a:rPr lang="vi-VN" sz="2000">
                <a:ea typeface="+mj-lt"/>
                <a:cs typeface="+mj-lt"/>
              </a:rPr>
              <a:t>:</a:t>
            </a:r>
            <a:endParaRPr lang="vi-VN" sz="2000">
              <a:ea typeface="ＭＳ Ｐゴシック"/>
              <a:cs typeface="+mj-lt"/>
            </a:endParaRPr>
          </a:p>
          <a:p>
            <a:pPr lvl="1">
              <a:spcAft>
                <a:spcPts val="600"/>
              </a:spcAft>
            </a:pPr>
            <a:r>
              <a:rPr lang="vi-VN" sz="2000" err="1">
                <a:ea typeface="+mj-lt"/>
                <a:cs typeface="+mj-lt"/>
              </a:rPr>
              <a:t>plain_text</a:t>
            </a:r>
            <a:r>
              <a:rPr lang="vi-VN" sz="2000">
                <a:ea typeface="+mj-lt"/>
                <a:cs typeface="+mj-lt"/>
              </a:rPr>
              <a:t>[127:0] = 32 43 f6 a8 88 5a 30 8d 31 31 98 a2 e0 37 07 34</a:t>
            </a:r>
          </a:p>
          <a:p>
            <a:pPr lvl="1">
              <a:spcAft>
                <a:spcPts val="800"/>
              </a:spcAft>
            </a:pPr>
            <a:r>
              <a:rPr lang="vi-VN" sz="2000" err="1">
                <a:ea typeface="+mj-lt"/>
                <a:cs typeface="+mj-lt"/>
              </a:rPr>
              <a:t>key</a:t>
            </a:r>
            <a:r>
              <a:rPr lang="vi-VN" sz="2000">
                <a:ea typeface="+mj-lt"/>
                <a:cs typeface="+mj-lt"/>
              </a:rPr>
              <a:t>[127:0] = 2b 7e 15 16 28 </a:t>
            </a:r>
            <a:r>
              <a:rPr lang="vi-VN" sz="2000" err="1">
                <a:ea typeface="+mj-lt"/>
                <a:cs typeface="+mj-lt"/>
              </a:rPr>
              <a:t>ae</a:t>
            </a:r>
            <a:r>
              <a:rPr lang="vi-VN" sz="2000">
                <a:ea typeface="+mj-lt"/>
                <a:cs typeface="+mj-lt"/>
              </a:rPr>
              <a:t> d2 a6 </a:t>
            </a:r>
            <a:r>
              <a:rPr lang="vi-VN" sz="2000" err="1">
                <a:ea typeface="+mj-lt"/>
                <a:cs typeface="+mj-lt"/>
              </a:rPr>
              <a:t>ab</a:t>
            </a:r>
            <a:r>
              <a:rPr lang="vi-VN" sz="2000">
                <a:ea typeface="+mj-lt"/>
                <a:cs typeface="+mj-lt"/>
              </a:rPr>
              <a:t> f7 15 88 09 </a:t>
            </a:r>
            <a:r>
              <a:rPr lang="vi-VN" sz="2000" err="1">
                <a:ea typeface="+mj-lt"/>
                <a:cs typeface="+mj-lt"/>
              </a:rPr>
              <a:t>cf</a:t>
            </a:r>
            <a:r>
              <a:rPr lang="vi-VN" sz="2000">
                <a:ea typeface="+mj-lt"/>
                <a:cs typeface="+mj-lt"/>
              </a:rPr>
              <a:t> 4f 3c</a:t>
            </a:r>
            <a:endParaRPr lang="vi-VN"/>
          </a:p>
          <a:p>
            <a:pPr>
              <a:spcAft>
                <a:spcPts val="600"/>
              </a:spcAft>
            </a:pPr>
            <a:r>
              <a:rPr lang="vi-VN" sz="2000" err="1">
                <a:ea typeface="+mj-lt"/>
                <a:cs typeface="+mj-lt"/>
              </a:rPr>
              <a:t>Dữ</a:t>
            </a:r>
            <a:r>
              <a:rPr lang="vi-VN" sz="2000">
                <a:ea typeface="+mj-lt"/>
                <a:cs typeface="+mj-lt"/>
              </a:rPr>
              <a:t> </a:t>
            </a:r>
            <a:r>
              <a:rPr lang="vi-VN" sz="2000" err="1">
                <a:ea typeface="+mj-lt"/>
                <a:cs typeface="+mj-lt"/>
              </a:rPr>
              <a:t>liệu</a:t>
            </a:r>
            <a:r>
              <a:rPr lang="vi-VN" sz="2000">
                <a:ea typeface="+mj-lt"/>
                <a:cs typeface="+mj-lt"/>
              </a:rPr>
              <a:t> </a:t>
            </a:r>
            <a:r>
              <a:rPr lang="vi-VN" sz="2000" err="1">
                <a:ea typeface="+mj-lt"/>
                <a:cs typeface="+mj-lt"/>
              </a:rPr>
              <a:t>và</a:t>
            </a:r>
            <a:r>
              <a:rPr lang="vi-VN" sz="2000">
                <a:ea typeface="+mj-lt"/>
                <a:cs typeface="+mj-lt"/>
              </a:rPr>
              <a:t> </a:t>
            </a:r>
            <a:r>
              <a:rPr lang="vi-VN" sz="2000" err="1">
                <a:ea typeface="+mj-lt"/>
                <a:cs typeface="+mj-lt"/>
              </a:rPr>
              <a:t>khóa</a:t>
            </a:r>
            <a:r>
              <a:rPr lang="vi-VN" sz="2000">
                <a:ea typeface="+mj-lt"/>
                <a:cs typeface="+mj-lt"/>
              </a:rPr>
              <a:t> </a:t>
            </a:r>
            <a:r>
              <a:rPr lang="vi-VN" sz="2000" err="1">
                <a:ea typeface="+mj-lt"/>
                <a:cs typeface="+mj-lt"/>
              </a:rPr>
              <a:t>mã</a:t>
            </a:r>
            <a:r>
              <a:rPr lang="vi-VN" sz="2000">
                <a:ea typeface="+mj-lt"/>
                <a:cs typeface="+mj-lt"/>
              </a:rPr>
              <a:t> </a:t>
            </a:r>
            <a:r>
              <a:rPr lang="vi-VN" sz="2000" err="1">
                <a:ea typeface="+mj-lt"/>
                <a:cs typeface="+mj-lt"/>
              </a:rPr>
              <a:t>được</a:t>
            </a:r>
            <a:r>
              <a:rPr lang="vi-VN" sz="2000">
                <a:ea typeface="+mj-lt"/>
                <a:cs typeface="+mj-lt"/>
              </a:rPr>
              <a:t> </a:t>
            </a:r>
            <a:r>
              <a:rPr lang="vi-VN" sz="2000" err="1">
                <a:ea typeface="+mj-lt"/>
                <a:cs typeface="+mj-lt"/>
              </a:rPr>
              <a:t>sắp</a:t>
            </a:r>
            <a:r>
              <a:rPr lang="vi-VN" sz="2000">
                <a:ea typeface="+mj-lt"/>
                <a:cs typeface="+mj-lt"/>
              </a:rPr>
              <a:t> </a:t>
            </a:r>
            <a:r>
              <a:rPr lang="vi-VN" sz="2000" err="1">
                <a:ea typeface="+mj-lt"/>
                <a:cs typeface="+mj-lt"/>
              </a:rPr>
              <a:t>xếp</a:t>
            </a:r>
            <a:r>
              <a:rPr lang="vi-VN" sz="2000">
                <a:ea typeface="+mj-lt"/>
                <a:cs typeface="+mj-lt"/>
              </a:rPr>
              <a:t> </a:t>
            </a:r>
            <a:r>
              <a:rPr lang="vi-VN" sz="2000" err="1">
                <a:ea typeface="+mj-lt"/>
                <a:cs typeface="+mj-lt"/>
              </a:rPr>
              <a:t>dưới</a:t>
            </a:r>
            <a:r>
              <a:rPr lang="vi-VN" sz="2000">
                <a:ea typeface="+mj-lt"/>
                <a:cs typeface="+mj-lt"/>
              </a:rPr>
              <a:t> </a:t>
            </a:r>
            <a:r>
              <a:rPr lang="vi-VN" sz="2000" err="1">
                <a:ea typeface="+mj-lt"/>
                <a:cs typeface="+mj-lt"/>
              </a:rPr>
              <a:t>dạng</a:t>
            </a:r>
            <a:r>
              <a:rPr lang="vi-VN" sz="2000">
                <a:ea typeface="+mj-lt"/>
                <a:cs typeface="+mj-lt"/>
              </a:rPr>
              <a:t> ma </a:t>
            </a:r>
            <a:r>
              <a:rPr lang="vi-VN" sz="2000" err="1">
                <a:ea typeface="+mj-lt"/>
                <a:cs typeface="+mj-lt"/>
              </a:rPr>
              <a:t>trận</a:t>
            </a:r>
            <a:r>
              <a:rPr lang="vi-VN" sz="2000">
                <a:ea typeface="+mj-lt"/>
                <a:cs typeface="+mj-lt"/>
              </a:rPr>
              <a:t> </a:t>
            </a:r>
            <a:r>
              <a:rPr lang="vi-VN" sz="2000" err="1">
                <a:ea typeface="+mj-lt"/>
                <a:cs typeface="+mj-lt"/>
              </a:rPr>
              <a:t>với</a:t>
            </a:r>
            <a:r>
              <a:rPr lang="vi-VN" sz="2000">
                <a:ea typeface="+mj-lt"/>
                <a:cs typeface="+mj-lt"/>
              </a:rPr>
              <a:t> </a:t>
            </a:r>
            <a:r>
              <a:rPr lang="vi-VN" sz="2000" err="1">
                <a:ea typeface="+mj-lt"/>
                <a:cs typeface="+mj-lt"/>
              </a:rPr>
              <a:t>mỗi</a:t>
            </a:r>
            <a:r>
              <a:rPr lang="vi-VN" sz="2000">
                <a:ea typeface="+mj-lt"/>
                <a:cs typeface="+mj-lt"/>
              </a:rPr>
              <a:t> </a:t>
            </a:r>
            <a:r>
              <a:rPr lang="vi-VN" sz="2000" err="1">
                <a:ea typeface="+mj-lt"/>
                <a:cs typeface="+mj-lt"/>
              </a:rPr>
              <a:t>phần</a:t>
            </a:r>
            <a:r>
              <a:rPr lang="vi-VN" sz="2000">
                <a:ea typeface="+mj-lt"/>
                <a:cs typeface="+mj-lt"/>
              </a:rPr>
              <a:t> </a:t>
            </a:r>
            <a:r>
              <a:rPr lang="vi-VN" sz="2000" err="1">
                <a:ea typeface="+mj-lt"/>
                <a:cs typeface="+mj-lt"/>
              </a:rPr>
              <a:t>tử</a:t>
            </a:r>
            <a:r>
              <a:rPr lang="vi-VN" sz="2000">
                <a:ea typeface="+mj-lt"/>
                <a:cs typeface="+mj-lt"/>
              </a:rPr>
              <a:t> </a:t>
            </a:r>
            <a:r>
              <a:rPr lang="vi-VN" sz="2000" err="1">
                <a:ea typeface="+mj-lt"/>
                <a:cs typeface="+mj-lt"/>
              </a:rPr>
              <a:t>là</a:t>
            </a:r>
            <a:r>
              <a:rPr lang="vi-VN" sz="2000">
                <a:ea typeface="+mj-lt"/>
                <a:cs typeface="+mj-lt"/>
              </a:rPr>
              <a:t> </a:t>
            </a:r>
            <a:r>
              <a:rPr lang="vi-VN" sz="2000" err="1">
                <a:ea typeface="+mj-lt"/>
                <a:cs typeface="+mj-lt"/>
              </a:rPr>
              <a:t>một</a:t>
            </a:r>
            <a:r>
              <a:rPr lang="vi-VN" sz="2000">
                <a:ea typeface="+mj-lt"/>
                <a:cs typeface="+mj-lt"/>
              </a:rPr>
              <a:t> </a:t>
            </a:r>
            <a:r>
              <a:rPr lang="vi-VN" sz="2000" err="1">
                <a:ea typeface="+mj-lt"/>
                <a:cs typeface="+mj-lt"/>
              </a:rPr>
              <a:t>byte</a:t>
            </a:r>
            <a:r>
              <a:rPr lang="vi-VN" sz="2000">
                <a:ea typeface="+mj-lt"/>
                <a:cs typeface="+mj-lt"/>
              </a:rPr>
              <a:t>.</a:t>
            </a:r>
          </a:p>
          <a:p>
            <a:pPr lvl="1">
              <a:spcAft>
                <a:spcPts val="600"/>
              </a:spcAft>
            </a:pPr>
            <a:endParaRPr lang="vi-VN" sz="1600">
              <a:ea typeface="ＭＳ Ｐゴシック"/>
              <a:cs typeface="+mj-lt"/>
            </a:endParaRPr>
          </a:p>
          <a:p>
            <a:endParaRPr lang="vi-VN" sz="1600">
              <a:cs typeface="Times New Roman"/>
            </a:endParaRPr>
          </a:p>
        </p:txBody>
      </p:sp>
      <p:sp>
        <p:nvSpPr>
          <p:cNvPr id="4" name="Chỗ dành sẵn cho Ngày tháng 3">
            <a:extLst>
              <a:ext uri="{FF2B5EF4-FFF2-40B4-BE49-F238E27FC236}">
                <a16:creationId xmlns:a16="http://schemas.microsoft.com/office/drawing/2014/main" id="{E9F73AB7-B6DD-48F5-9F87-A100E9FDBB82}"/>
              </a:ext>
            </a:extLst>
          </p:cNvPr>
          <p:cNvSpPr>
            <a:spLocks noGrp="1"/>
          </p:cNvSpPr>
          <p:nvPr>
            <p:ph type="dt" sz="half" idx="10"/>
          </p:nvPr>
        </p:nvSpPr>
        <p:spPr/>
        <p:txBody>
          <a:bodyPr/>
          <a:lstStyle/>
          <a:p>
            <a:fld id="{BA136E8E-48A6-4CCA-8C49-35959C36CF6D}"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682E33C7-3866-4D89-9FF4-F1279B7BBB03}"/>
              </a:ext>
            </a:extLst>
          </p:cNvPr>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7" name="Chỗ dành sẵn cho Chân trang 6">
            <a:extLst>
              <a:ext uri="{FF2B5EF4-FFF2-40B4-BE49-F238E27FC236}">
                <a16:creationId xmlns:a16="http://schemas.microsoft.com/office/drawing/2014/main" id="{090BF742-CACB-4ED5-9123-61F8437CB458}"/>
              </a:ext>
            </a:extLst>
          </p:cNvPr>
          <p:cNvSpPr>
            <a:spLocks noGrp="1"/>
          </p:cNvSpPr>
          <p:nvPr>
            <p:ph type="ftr" sz="quarter" idx="11"/>
          </p:nvPr>
        </p:nvSpPr>
        <p:spPr/>
        <p:txBody>
          <a:bodyPr/>
          <a:lstStyle/>
          <a:p>
            <a:r>
              <a:rPr kumimoji="1" lang="en-US" altLang="ja-JP"/>
              <a:t>Copyrights 2020 CE-UIT . All Rights Reserved.</a:t>
            </a:r>
            <a:endParaRPr kumimoji="1" lang="ja-JP" altLang="en-US"/>
          </a:p>
        </p:txBody>
      </p:sp>
      <p:pic>
        <p:nvPicPr>
          <p:cNvPr id="8" name="Hình ảnh 8" descr="Ảnh có chứa bàn&#10;&#10;Mô tả được tự động tạo">
            <a:extLst>
              <a:ext uri="{FF2B5EF4-FFF2-40B4-BE49-F238E27FC236}">
                <a16:creationId xmlns:a16="http://schemas.microsoft.com/office/drawing/2014/main" id="{EA884A23-0FE8-41D5-8CDC-F4F799511E6B}"/>
              </a:ext>
            </a:extLst>
          </p:cNvPr>
          <p:cNvPicPr>
            <a:picLocks noChangeAspect="1"/>
          </p:cNvPicPr>
          <p:nvPr/>
        </p:nvPicPr>
        <p:blipFill>
          <a:blip r:embed="rId3"/>
          <a:stretch>
            <a:fillRect/>
          </a:stretch>
        </p:blipFill>
        <p:spPr>
          <a:xfrm>
            <a:off x="2779120" y="3380112"/>
            <a:ext cx="5734050" cy="2705100"/>
          </a:xfrm>
          <a:prstGeom prst="rect">
            <a:avLst/>
          </a:prstGeom>
        </p:spPr>
      </p:pic>
    </p:spTree>
    <p:extLst>
      <p:ext uri="{BB962C8B-B14F-4D97-AF65-F5344CB8AC3E}">
        <p14:creationId xmlns:p14="http://schemas.microsoft.com/office/powerpoint/2010/main" val="16042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E5449F-EF44-4BA4-8F71-76D863819893}"/>
              </a:ext>
            </a:extLst>
          </p:cNvPr>
          <p:cNvSpPr>
            <a:spLocks noGrp="1"/>
          </p:cNvSpPr>
          <p:nvPr>
            <p:ph type="title"/>
          </p:nvPr>
        </p:nvSpPr>
        <p:spPr/>
        <p:txBody>
          <a:bodyPr/>
          <a:lstStyle/>
          <a:p>
            <a:r>
              <a:rPr lang="vi-VN" err="1">
                <a:latin typeface="Times New Roman"/>
                <a:cs typeface="Times New Roman"/>
              </a:rPr>
              <a:t>Ví</a:t>
            </a:r>
            <a:r>
              <a:rPr lang="vi-VN">
                <a:latin typeface="Times New Roman"/>
                <a:cs typeface="Times New Roman"/>
              </a:rPr>
              <a:t> </a:t>
            </a:r>
            <a:r>
              <a:rPr lang="vi-VN" err="1">
                <a:latin typeface="Times New Roman"/>
                <a:cs typeface="Times New Roman"/>
              </a:rPr>
              <a:t>dụ</a:t>
            </a:r>
            <a:r>
              <a:rPr lang="vi-VN">
                <a:latin typeface="Times New Roman"/>
                <a:cs typeface="Times New Roman"/>
              </a:rPr>
              <a:t> </a:t>
            </a:r>
            <a:r>
              <a:rPr lang="vi-VN" err="1">
                <a:latin typeface="Times New Roman"/>
                <a:cs typeface="Times New Roman"/>
              </a:rPr>
              <a:t>mã</a:t>
            </a:r>
            <a:r>
              <a:rPr lang="vi-VN">
                <a:latin typeface="Times New Roman"/>
                <a:cs typeface="Times New Roman"/>
              </a:rPr>
              <a:t> </a:t>
            </a:r>
            <a:r>
              <a:rPr lang="vi-VN" err="1">
                <a:latin typeface="Times New Roman"/>
                <a:cs typeface="Times New Roman"/>
              </a:rPr>
              <a:t>hóa</a:t>
            </a:r>
            <a:r>
              <a:rPr lang="vi-VN">
                <a:latin typeface="Times New Roman"/>
                <a:cs typeface="Times New Roman"/>
              </a:rPr>
              <a:t> AES</a:t>
            </a:r>
          </a:p>
        </p:txBody>
      </p:sp>
      <p:sp>
        <p:nvSpPr>
          <p:cNvPr id="3" name="Chỗ dành sẵn cho Nội dung 2">
            <a:extLst>
              <a:ext uri="{FF2B5EF4-FFF2-40B4-BE49-F238E27FC236}">
                <a16:creationId xmlns:a16="http://schemas.microsoft.com/office/drawing/2014/main" id="{06FC0CF5-4D71-4879-ABA4-7B9942B2E469}"/>
              </a:ext>
            </a:extLst>
          </p:cNvPr>
          <p:cNvSpPr>
            <a:spLocks noGrp="1"/>
          </p:cNvSpPr>
          <p:nvPr>
            <p:ph sz="half" idx="1"/>
          </p:nvPr>
        </p:nvSpPr>
        <p:spPr>
          <a:xfrm>
            <a:off x="624417" y="1226005"/>
            <a:ext cx="11034485" cy="4928734"/>
          </a:xfrm>
        </p:spPr>
        <p:txBody>
          <a:bodyPr/>
          <a:lstStyle/>
          <a:p>
            <a:r>
              <a:rPr lang="vi-VN" sz="2200" b="1" err="1">
                <a:ea typeface="+mj-lt"/>
                <a:cs typeface="+mj-lt"/>
              </a:rPr>
              <a:t>AddRoundKey</a:t>
            </a:r>
            <a:r>
              <a:rPr lang="vi-VN" sz="2200" b="1">
                <a:ea typeface="+mj-lt"/>
                <a:cs typeface="+mj-lt"/>
              </a:rPr>
              <a:t>:</a:t>
            </a:r>
          </a:p>
          <a:p>
            <a:pPr lvl="1"/>
            <a:r>
              <a:rPr lang="vi-VN" sz="2200" err="1">
                <a:ea typeface="+mj-lt"/>
                <a:cs typeface="+mj-lt"/>
              </a:rPr>
              <a:t>Bước</a:t>
            </a:r>
            <a:r>
              <a:rPr lang="vi-VN" sz="2200">
                <a:ea typeface="+mj-lt"/>
                <a:cs typeface="+mj-lt"/>
              </a:rPr>
              <a:t> </a:t>
            </a:r>
            <a:r>
              <a:rPr lang="vi-VN" sz="2200" err="1">
                <a:ea typeface="+mj-lt"/>
                <a:cs typeface="+mj-lt"/>
              </a:rPr>
              <a:t>khởi</a:t>
            </a:r>
            <a:r>
              <a:rPr lang="vi-VN" sz="2200">
                <a:ea typeface="+mj-lt"/>
                <a:cs typeface="+mj-lt"/>
              </a:rPr>
              <a:t> </a:t>
            </a:r>
            <a:r>
              <a:rPr lang="vi-VN" sz="2200" err="1">
                <a:ea typeface="+mj-lt"/>
                <a:cs typeface="+mj-lt"/>
              </a:rPr>
              <a:t>tạo</a:t>
            </a:r>
            <a:r>
              <a:rPr lang="vi-VN" sz="2200">
                <a:ea typeface="+mj-lt"/>
                <a:cs typeface="+mj-lt"/>
              </a:rPr>
              <a:t>: XOR </a:t>
            </a:r>
            <a:r>
              <a:rPr lang="vi-VN" sz="2200" err="1">
                <a:ea typeface="+mj-lt"/>
                <a:cs typeface="+mj-lt"/>
              </a:rPr>
              <a:t>khóa</a:t>
            </a:r>
            <a:r>
              <a:rPr lang="vi-VN" sz="2200">
                <a:ea typeface="+mj-lt"/>
                <a:cs typeface="+mj-lt"/>
              </a:rPr>
              <a:t> </a:t>
            </a:r>
            <a:r>
              <a:rPr lang="vi-VN" sz="2200" err="1">
                <a:ea typeface="+mj-lt"/>
                <a:cs typeface="+mj-lt"/>
              </a:rPr>
              <a:t>mã</a:t>
            </a:r>
            <a:r>
              <a:rPr lang="vi-VN" sz="2200">
                <a:ea typeface="+mj-lt"/>
                <a:cs typeface="+mj-lt"/>
              </a:rPr>
              <a:t> </a:t>
            </a:r>
            <a:r>
              <a:rPr lang="vi-VN" sz="2200" err="1">
                <a:ea typeface="+mj-lt"/>
                <a:cs typeface="+mj-lt"/>
              </a:rPr>
              <a:t>với</a:t>
            </a:r>
            <a:r>
              <a:rPr lang="vi-VN" sz="2200">
                <a:ea typeface="+mj-lt"/>
                <a:cs typeface="+mj-lt"/>
              </a:rPr>
              <a:t> ma </a:t>
            </a:r>
            <a:r>
              <a:rPr lang="vi-VN" sz="2200" err="1">
                <a:ea typeface="+mj-lt"/>
                <a:cs typeface="+mj-lt"/>
              </a:rPr>
              <a:t>trận</a:t>
            </a:r>
            <a:r>
              <a:rPr lang="vi-VN" sz="2200">
                <a:ea typeface="+mj-lt"/>
                <a:cs typeface="+mj-lt"/>
              </a:rPr>
              <a:t> </a:t>
            </a:r>
            <a:r>
              <a:rPr lang="vi-VN" sz="2200" err="1">
                <a:ea typeface="+mj-lt"/>
                <a:cs typeface="+mj-lt"/>
              </a:rPr>
              <a:t>dữ</a:t>
            </a:r>
            <a:r>
              <a:rPr lang="vi-VN" sz="2200">
                <a:ea typeface="+mj-lt"/>
                <a:cs typeface="+mj-lt"/>
              </a:rPr>
              <a:t> </a:t>
            </a:r>
            <a:r>
              <a:rPr lang="vi-VN" sz="2200" err="1">
                <a:ea typeface="+mj-lt"/>
                <a:cs typeface="+mj-lt"/>
              </a:rPr>
              <a:t>liệu</a:t>
            </a:r>
            <a:endParaRPr lang="vi-VN" sz="2200">
              <a:ea typeface="ＭＳ Ｐゴシック"/>
            </a:endParaRPr>
          </a:p>
          <a:p>
            <a:pPr lvl="1"/>
            <a:r>
              <a:rPr lang="vi-VN" sz="2200" err="1">
                <a:ea typeface="+mj-lt"/>
                <a:cs typeface="+mj-lt"/>
              </a:rPr>
              <a:t>Bước</a:t>
            </a:r>
            <a:r>
              <a:rPr lang="vi-VN" sz="2200">
                <a:ea typeface="+mj-lt"/>
                <a:cs typeface="+mj-lt"/>
              </a:rPr>
              <a:t> </a:t>
            </a:r>
            <a:r>
              <a:rPr lang="vi-VN" sz="2200" err="1">
                <a:ea typeface="+mj-lt"/>
                <a:cs typeface="+mj-lt"/>
              </a:rPr>
              <a:t>lặp</a:t>
            </a:r>
            <a:r>
              <a:rPr lang="vi-VN" sz="2200">
                <a:ea typeface="+mj-lt"/>
                <a:cs typeface="+mj-lt"/>
              </a:rPr>
              <a:t> </a:t>
            </a:r>
            <a:r>
              <a:rPr lang="vi-VN" sz="2200" err="1">
                <a:ea typeface="+mj-lt"/>
                <a:cs typeface="+mj-lt"/>
              </a:rPr>
              <a:t>mã</a:t>
            </a:r>
            <a:r>
              <a:rPr lang="vi-VN" sz="2200">
                <a:ea typeface="+mj-lt"/>
                <a:cs typeface="+mj-lt"/>
              </a:rPr>
              <a:t> </a:t>
            </a:r>
            <a:r>
              <a:rPr lang="vi-VN" sz="2200" err="1">
                <a:ea typeface="+mj-lt"/>
                <a:cs typeface="+mj-lt"/>
              </a:rPr>
              <a:t>hóa</a:t>
            </a:r>
            <a:r>
              <a:rPr lang="vi-VN" sz="2200">
                <a:ea typeface="+mj-lt"/>
                <a:cs typeface="+mj-lt"/>
              </a:rPr>
              <a:t> </a:t>
            </a:r>
            <a:r>
              <a:rPr lang="vi-VN" sz="2200" err="1">
                <a:ea typeface="+mj-lt"/>
                <a:cs typeface="+mj-lt"/>
              </a:rPr>
              <a:t>và</a:t>
            </a:r>
            <a:r>
              <a:rPr lang="vi-VN" sz="2200">
                <a:ea typeface="+mj-lt"/>
                <a:cs typeface="+mj-lt"/>
              </a:rPr>
              <a:t> </a:t>
            </a:r>
            <a:r>
              <a:rPr lang="vi-VN" sz="2200" err="1">
                <a:ea typeface="+mj-lt"/>
                <a:cs typeface="+mj-lt"/>
              </a:rPr>
              <a:t>bước</a:t>
            </a:r>
            <a:r>
              <a:rPr lang="vi-VN" sz="2200">
                <a:ea typeface="+mj-lt"/>
                <a:cs typeface="+mj-lt"/>
              </a:rPr>
              <a:t> </a:t>
            </a:r>
            <a:r>
              <a:rPr lang="vi-VN" sz="2200" err="1">
                <a:ea typeface="+mj-lt"/>
                <a:cs typeface="+mj-lt"/>
              </a:rPr>
              <a:t>tạo</a:t>
            </a:r>
            <a:r>
              <a:rPr lang="vi-VN" sz="2200">
                <a:ea typeface="+mj-lt"/>
                <a:cs typeface="+mj-lt"/>
              </a:rPr>
              <a:t> </a:t>
            </a:r>
            <a:r>
              <a:rPr lang="vi-VN" sz="2200" err="1">
                <a:ea typeface="+mj-lt"/>
                <a:cs typeface="+mj-lt"/>
              </a:rPr>
              <a:t>ngõ</a:t>
            </a:r>
            <a:r>
              <a:rPr lang="vi-VN" sz="2200">
                <a:ea typeface="+mj-lt"/>
                <a:cs typeface="+mj-lt"/>
              </a:rPr>
              <a:t> ra: XOR </a:t>
            </a:r>
            <a:r>
              <a:rPr lang="vi-VN" sz="2200" err="1">
                <a:ea typeface="+mj-lt"/>
                <a:cs typeface="+mj-lt"/>
              </a:rPr>
              <a:t>khóa</a:t>
            </a:r>
            <a:r>
              <a:rPr lang="vi-VN" sz="2200">
                <a:ea typeface="+mj-lt"/>
                <a:cs typeface="+mj-lt"/>
              </a:rPr>
              <a:t> </a:t>
            </a:r>
            <a:r>
              <a:rPr lang="vi-VN" sz="2200" err="1">
                <a:ea typeface="+mj-lt"/>
                <a:cs typeface="+mj-lt"/>
              </a:rPr>
              <a:t>vòng</a:t>
            </a:r>
            <a:r>
              <a:rPr lang="vi-VN" sz="2200">
                <a:ea typeface="+mj-lt"/>
                <a:cs typeface="+mj-lt"/>
              </a:rPr>
              <a:t> (</a:t>
            </a:r>
            <a:r>
              <a:rPr lang="vi-VN" sz="2200" err="1">
                <a:ea typeface="+mj-lt"/>
                <a:cs typeface="+mj-lt"/>
              </a:rPr>
              <a:t>round</a:t>
            </a:r>
            <a:r>
              <a:rPr lang="vi-VN" sz="2200">
                <a:ea typeface="+mj-lt"/>
                <a:cs typeface="+mj-lt"/>
              </a:rPr>
              <a:t> </a:t>
            </a:r>
            <a:r>
              <a:rPr lang="vi-VN" sz="2200" err="1">
                <a:ea typeface="+mj-lt"/>
                <a:cs typeface="+mj-lt"/>
              </a:rPr>
              <a:t>key</a:t>
            </a:r>
            <a:r>
              <a:rPr lang="vi-VN" sz="2200">
                <a:ea typeface="+mj-lt"/>
                <a:cs typeface="+mj-lt"/>
              </a:rPr>
              <a:t>) </a:t>
            </a:r>
            <a:r>
              <a:rPr lang="vi-VN" sz="2200" err="1">
                <a:ea typeface="+mj-lt"/>
                <a:cs typeface="+mj-lt"/>
              </a:rPr>
              <a:t>với</a:t>
            </a:r>
            <a:r>
              <a:rPr lang="vi-VN" sz="2200">
                <a:ea typeface="+mj-lt"/>
                <a:cs typeface="+mj-lt"/>
              </a:rPr>
              <a:t> ma </a:t>
            </a:r>
            <a:r>
              <a:rPr lang="vi-VN" sz="2200" err="1">
                <a:ea typeface="+mj-lt"/>
                <a:cs typeface="+mj-lt"/>
              </a:rPr>
              <a:t>trận</a:t>
            </a:r>
            <a:r>
              <a:rPr lang="vi-VN" sz="2200">
                <a:ea typeface="+mj-lt"/>
                <a:cs typeface="+mj-lt"/>
              </a:rPr>
              <a:t> </a:t>
            </a:r>
            <a:r>
              <a:rPr lang="vi-VN" sz="2200" err="1">
                <a:ea typeface="+mj-lt"/>
                <a:cs typeface="+mj-lt"/>
              </a:rPr>
              <a:t>trạng</a:t>
            </a:r>
            <a:r>
              <a:rPr lang="vi-VN" sz="2200">
                <a:ea typeface="+mj-lt"/>
                <a:cs typeface="+mj-lt"/>
              </a:rPr>
              <a:t> </a:t>
            </a:r>
            <a:r>
              <a:rPr lang="vi-VN" sz="2200" err="1">
                <a:ea typeface="+mj-lt"/>
                <a:cs typeface="+mj-lt"/>
              </a:rPr>
              <a:t>thái</a:t>
            </a:r>
            <a:r>
              <a:rPr lang="vi-VN" sz="2200">
                <a:ea typeface="+mj-lt"/>
                <a:cs typeface="+mj-lt"/>
              </a:rPr>
              <a:t>. </a:t>
            </a:r>
            <a:endParaRPr lang="vi-VN" sz="2200"/>
          </a:p>
          <a:p>
            <a:r>
              <a:rPr lang="vi-VN" sz="2200" err="1">
                <a:ea typeface="+mj-lt"/>
                <a:cs typeface="+mj-lt"/>
              </a:rPr>
              <a:t>Đối</a:t>
            </a:r>
            <a:r>
              <a:rPr lang="vi-VN" sz="2200">
                <a:ea typeface="+mj-lt"/>
                <a:cs typeface="+mj-lt"/>
              </a:rPr>
              <a:t> </a:t>
            </a:r>
            <a:r>
              <a:rPr lang="vi-VN" sz="2200" err="1">
                <a:ea typeface="+mj-lt"/>
                <a:cs typeface="+mj-lt"/>
              </a:rPr>
              <a:t>với</a:t>
            </a:r>
            <a:r>
              <a:rPr lang="vi-VN" sz="2200">
                <a:ea typeface="+mj-lt"/>
                <a:cs typeface="+mj-lt"/>
              </a:rPr>
              <a:t> </a:t>
            </a:r>
            <a:r>
              <a:rPr lang="vi-VN" sz="2200" err="1">
                <a:ea typeface="+mj-lt"/>
                <a:cs typeface="+mj-lt"/>
              </a:rPr>
              <a:t>bước</a:t>
            </a:r>
            <a:r>
              <a:rPr lang="vi-VN" sz="2200">
                <a:ea typeface="+mj-lt"/>
                <a:cs typeface="+mj-lt"/>
              </a:rPr>
              <a:t> </a:t>
            </a:r>
            <a:r>
              <a:rPr lang="vi-VN" sz="2200" err="1">
                <a:ea typeface="+mj-lt"/>
                <a:cs typeface="+mj-lt"/>
              </a:rPr>
              <a:t>lặp</a:t>
            </a:r>
            <a:r>
              <a:rPr lang="vi-VN" sz="2200">
                <a:ea typeface="+mj-lt"/>
                <a:cs typeface="+mj-lt"/>
              </a:rPr>
              <a:t> </a:t>
            </a:r>
            <a:r>
              <a:rPr lang="vi-VN" sz="2200" err="1">
                <a:ea typeface="+mj-lt"/>
                <a:cs typeface="+mj-lt"/>
              </a:rPr>
              <a:t>mã</a:t>
            </a:r>
            <a:r>
              <a:rPr lang="vi-VN" sz="2200">
                <a:ea typeface="+mj-lt"/>
                <a:cs typeface="+mj-lt"/>
              </a:rPr>
              <a:t> </a:t>
            </a:r>
            <a:r>
              <a:rPr lang="vi-VN" sz="2200" err="1">
                <a:ea typeface="+mj-lt"/>
                <a:cs typeface="+mj-lt"/>
              </a:rPr>
              <a:t>hóa</a:t>
            </a:r>
            <a:r>
              <a:rPr lang="vi-VN" sz="2200">
                <a:ea typeface="+mj-lt"/>
                <a:cs typeface="+mj-lt"/>
              </a:rPr>
              <a:t> </a:t>
            </a:r>
            <a:r>
              <a:rPr lang="vi-VN" sz="2200" err="1">
                <a:ea typeface="+mj-lt"/>
                <a:cs typeface="+mj-lt"/>
              </a:rPr>
              <a:t>và</a:t>
            </a:r>
            <a:r>
              <a:rPr lang="vi-VN" sz="2200">
                <a:ea typeface="+mj-lt"/>
                <a:cs typeface="+mj-lt"/>
              </a:rPr>
              <a:t> </a:t>
            </a:r>
            <a:r>
              <a:rPr lang="vi-VN" sz="2200" err="1">
                <a:ea typeface="+mj-lt"/>
                <a:cs typeface="+mj-lt"/>
              </a:rPr>
              <a:t>bước</a:t>
            </a:r>
            <a:r>
              <a:rPr lang="vi-VN" sz="2200">
                <a:ea typeface="+mj-lt"/>
                <a:cs typeface="+mj-lt"/>
              </a:rPr>
              <a:t> </a:t>
            </a:r>
            <a:r>
              <a:rPr lang="vi-VN" sz="2200" err="1">
                <a:ea typeface="+mj-lt"/>
                <a:cs typeface="+mj-lt"/>
              </a:rPr>
              <a:t>tạo</a:t>
            </a:r>
            <a:r>
              <a:rPr lang="vi-VN" sz="2200">
                <a:ea typeface="+mj-lt"/>
                <a:cs typeface="+mj-lt"/>
              </a:rPr>
              <a:t> </a:t>
            </a:r>
            <a:r>
              <a:rPr lang="vi-VN" sz="2200" err="1">
                <a:ea typeface="+mj-lt"/>
                <a:cs typeface="+mj-lt"/>
              </a:rPr>
              <a:t>ngõ</a:t>
            </a:r>
            <a:r>
              <a:rPr lang="vi-VN" sz="2200">
                <a:ea typeface="+mj-lt"/>
                <a:cs typeface="+mj-lt"/>
              </a:rPr>
              <a:t> ra, </a:t>
            </a:r>
            <a:r>
              <a:rPr lang="vi-VN" sz="2200" err="1">
                <a:ea typeface="+mj-lt"/>
                <a:cs typeface="+mj-lt"/>
              </a:rPr>
              <a:t>vị</a:t>
            </a:r>
            <a:r>
              <a:rPr lang="vi-VN" sz="2200">
                <a:ea typeface="+mj-lt"/>
                <a:cs typeface="+mj-lt"/>
              </a:rPr>
              <a:t> </a:t>
            </a:r>
            <a:r>
              <a:rPr lang="vi-VN" sz="2200" err="1">
                <a:ea typeface="+mj-lt"/>
                <a:cs typeface="+mj-lt"/>
              </a:rPr>
              <a:t>trí</a:t>
            </a:r>
            <a:r>
              <a:rPr lang="vi-VN" sz="2200">
                <a:ea typeface="+mj-lt"/>
                <a:cs typeface="+mj-lt"/>
              </a:rPr>
              <a:t> "</a:t>
            </a:r>
            <a:r>
              <a:rPr lang="vi-VN" sz="2200" err="1">
                <a:ea typeface="+mj-lt"/>
                <a:cs typeface="+mj-lt"/>
              </a:rPr>
              <a:t>khóa</a:t>
            </a:r>
            <a:r>
              <a:rPr lang="vi-VN" sz="2200">
                <a:ea typeface="+mj-lt"/>
                <a:cs typeface="+mj-lt"/>
              </a:rPr>
              <a:t> </a:t>
            </a:r>
            <a:r>
              <a:rPr lang="vi-VN" sz="2200" err="1">
                <a:ea typeface="+mj-lt"/>
                <a:cs typeface="+mj-lt"/>
              </a:rPr>
              <a:t>mã</a:t>
            </a:r>
            <a:r>
              <a:rPr lang="vi-VN" sz="2200">
                <a:ea typeface="+mj-lt"/>
                <a:cs typeface="+mj-lt"/>
              </a:rPr>
              <a:t>" </a:t>
            </a:r>
            <a:r>
              <a:rPr lang="vi-VN" sz="2200" err="1">
                <a:ea typeface="+mj-lt"/>
                <a:cs typeface="+mj-lt"/>
              </a:rPr>
              <a:t>là</a:t>
            </a:r>
            <a:r>
              <a:rPr lang="vi-VN" sz="2200">
                <a:ea typeface="+mj-lt"/>
                <a:cs typeface="+mj-lt"/>
              </a:rPr>
              <a:t> </a:t>
            </a:r>
            <a:r>
              <a:rPr lang="vi-VN" sz="2200" err="1">
                <a:ea typeface="+mj-lt"/>
                <a:cs typeface="+mj-lt"/>
              </a:rPr>
              <a:t>các</a:t>
            </a:r>
            <a:r>
              <a:rPr lang="vi-VN" sz="2200">
                <a:ea typeface="+mj-lt"/>
                <a:cs typeface="+mj-lt"/>
              </a:rPr>
              <a:t> "</a:t>
            </a:r>
            <a:r>
              <a:rPr lang="vi-VN" sz="2200" err="1">
                <a:ea typeface="+mj-lt"/>
                <a:cs typeface="+mj-lt"/>
              </a:rPr>
              <a:t>khóa</a:t>
            </a:r>
            <a:r>
              <a:rPr lang="vi-VN" sz="2200">
                <a:ea typeface="+mj-lt"/>
                <a:cs typeface="+mj-lt"/>
              </a:rPr>
              <a:t> </a:t>
            </a:r>
            <a:r>
              <a:rPr lang="vi-VN" sz="2200" err="1">
                <a:ea typeface="+mj-lt"/>
                <a:cs typeface="+mj-lt"/>
              </a:rPr>
              <a:t>vòng</a:t>
            </a:r>
            <a:r>
              <a:rPr lang="vi-VN" sz="2200">
                <a:ea typeface="+mj-lt"/>
                <a:cs typeface="+mj-lt"/>
              </a:rPr>
              <a:t>" </a:t>
            </a:r>
            <a:r>
              <a:rPr lang="vi-VN" sz="2200" err="1">
                <a:ea typeface="+mj-lt"/>
                <a:cs typeface="+mj-lt"/>
              </a:rPr>
              <a:t>còn</a:t>
            </a:r>
            <a:r>
              <a:rPr lang="vi-VN" sz="2200">
                <a:ea typeface="+mj-lt"/>
                <a:cs typeface="+mj-lt"/>
              </a:rPr>
              <a:t> </a:t>
            </a:r>
            <a:r>
              <a:rPr lang="vi-VN" sz="2200" err="1">
                <a:ea typeface="+mj-lt"/>
                <a:cs typeface="+mj-lt"/>
              </a:rPr>
              <a:t>dữ</a:t>
            </a:r>
            <a:r>
              <a:rPr lang="vi-VN" sz="2200">
                <a:ea typeface="+mj-lt"/>
                <a:cs typeface="+mj-lt"/>
              </a:rPr>
              <a:t> </a:t>
            </a:r>
            <a:r>
              <a:rPr lang="vi-VN" sz="2200" err="1">
                <a:ea typeface="+mj-lt"/>
                <a:cs typeface="+mj-lt"/>
              </a:rPr>
              <a:t>liệu</a:t>
            </a:r>
            <a:r>
              <a:rPr lang="vi-VN" sz="2200">
                <a:ea typeface="+mj-lt"/>
                <a:cs typeface="+mj-lt"/>
              </a:rPr>
              <a:t> </a:t>
            </a:r>
            <a:r>
              <a:rPr lang="vi-VN" sz="2200" err="1">
                <a:ea typeface="+mj-lt"/>
                <a:cs typeface="+mj-lt"/>
              </a:rPr>
              <a:t>là</a:t>
            </a:r>
            <a:r>
              <a:rPr lang="vi-VN" sz="2200">
                <a:ea typeface="+mj-lt"/>
                <a:cs typeface="+mj-lt"/>
              </a:rPr>
              <a:t> </a:t>
            </a:r>
            <a:r>
              <a:rPr lang="vi-VN" sz="2200" err="1">
                <a:ea typeface="+mj-lt"/>
                <a:cs typeface="+mj-lt"/>
              </a:rPr>
              <a:t>của</a:t>
            </a:r>
            <a:r>
              <a:rPr lang="vi-VN" sz="2200">
                <a:ea typeface="+mj-lt"/>
                <a:cs typeface="+mj-lt"/>
              </a:rPr>
              <a:t> </a:t>
            </a:r>
            <a:r>
              <a:rPr lang="vi-VN" sz="2200" err="1">
                <a:ea typeface="+mj-lt"/>
                <a:cs typeface="+mj-lt"/>
              </a:rPr>
              <a:t>lần</a:t>
            </a:r>
            <a:r>
              <a:rPr lang="vi-VN" sz="2200">
                <a:ea typeface="+mj-lt"/>
                <a:cs typeface="+mj-lt"/>
              </a:rPr>
              <a:t> </a:t>
            </a:r>
            <a:r>
              <a:rPr lang="vi-VN" sz="2200" err="1">
                <a:ea typeface="+mj-lt"/>
                <a:cs typeface="+mj-lt"/>
              </a:rPr>
              <a:t>tính</a:t>
            </a:r>
            <a:r>
              <a:rPr lang="vi-VN" sz="2200">
                <a:ea typeface="+mj-lt"/>
                <a:cs typeface="+mj-lt"/>
              </a:rPr>
              <a:t> </a:t>
            </a:r>
            <a:r>
              <a:rPr lang="vi-VN" sz="2200" err="1">
                <a:ea typeface="+mj-lt"/>
                <a:cs typeface="+mj-lt"/>
              </a:rPr>
              <a:t>trước</a:t>
            </a:r>
            <a:r>
              <a:rPr lang="vi-VN" sz="2200">
                <a:ea typeface="+mj-lt"/>
                <a:cs typeface="+mj-lt"/>
              </a:rPr>
              <a:t> </a:t>
            </a:r>
            <a:r>
              <a:rPr lang="vi-VN" sz="2200" err="1">
                <a:ea typeface="+mj-lt"/>
                <a:cs typeface="+mj-lt"/>
              </a:rPr>
              <a:t>đó</a:t>
            </a:r>
            <a:r>
              <a:rPr lang="vi-VN" sz="2200">
                <a:ea typeface="+mj-lt"/>
                <a:cs typeface="+mj-lt"/>
              </a:rPr>
              <a:t>.</a:t>
            </a:r>
            <a:endParaRPr lang="vi-VN" sz="2200">
              <a:ea typeface="ＭＳ Ｐゴシック"/>
            </a:endParaRPr>
          </a:p>
        </p:txBody>
      </p:sp>
      <p:sp>
        <p:nvSpPr>
          <p:cNvPr id="4" name="Chỗ dành sẵn cho Ngày tháng 3">
            <a:extLst>
              <a:ext uri="{FF2B5EF4-FFF2-40B4-BE49-F238E27FC236}">
                <a16:creationId xmlns:a16="http://schemas.microsoft.com/office/drawing/2014/main" id="{EE388009-7F11-47E2-AC95-A07978F4C34A}"/>
              </a:ext>
            </a:extLst>
          </p:cNvPr>
          <p:cNvSpPr>
            <a:spLocks noGrp="1"/>
          </p:cNvSpPr>
          <p:nvPr>
            <p:ph type="dt" sz="half" idx="10"/>
          </p:nvPr>
        </p:nvSpPr>
        <p:spPr/>
        <p:txBody>
          <a:bodyPr/>
          <a:lstStyle/>
          <a:p>
            <a:fld id="{BA136E8E-48A6-4CCA-8C49-35959C36CF6D}"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2254616B-E685-4D45-9FA7-E5B6ADEF1E48}"/>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7" name="Chỗ dành sẵn cho Chân trang 6">
            <a:extLst>
              <a:ext uri="{FF2B5EF4-FFF2-40B4-BE49-F238E27FC236}">
                <a16:creationId xmlns:a16="http://schemas.microsoft.com/office/drawing/2014/main" id="{0B9153D1-BB9E-497E-9EB0-CAC90CCC5C03}"/>
              </a:ext>
            </a:extLst>
          </p:cNvPr>
          <p:cNvSpPr>
            <a:spLocks noGrp="1"/>
          </p:cNvSpPr>
          <p:nvPr>
            <p:ph type="ftr" sz="quarter" idx="11"/>
          </p:nvPr>
        </p:nvSpPr>
        <p:spPr/>
        <p:txBody>
          <a:bodyPr/>
          <a:lstStyle/>
          <a:p>
            <a:r>
              <a:rPr kumimoji="1" lang="en-US" altLang="ja-JP"/>
              <a:t>Copyrights 2020 CE-UIT . All Rights Reserved.</a:t>
            </a:r>
            <a:endParaRPr kumimoji="1" lang="ja-JP" altLang="en-US"/>
          </a:p>
        </p:txBody>
      </p:sp>
      <p:pic>
        <p:nvPicPr>
          <p:cNvPr id="8" name="Hình ảnh 8">
            <a:extLst>
              <a:ext uri="{FF2B5EF4-FFF2-40B4-BE49-F238E27FC236}">
                <a16:creationId xmlns:a16="http://schemas.microsoft.com/office/drawing/2014/main" id="{FD2485E5-B290-4ECF-AA7E-368B759CA561}"/>
              </a:ext>
            </a:extLst>
          </p:cNvPr>
          <p:cNvPicPr>
            <a:picLocks noChangeAspect="1"/>
          </p:cNvPicPr>
          <p:nvPr/>
        </p:nvPicPr>
        <p:blipFill>
          <a:blip r:embed="rId2"/>
          <a:stretch>
            <a:fillRect/>
          </a:stretch>
        </p:blipFill>
        <p:spPr>
          <a:xfrm>
            <a:off x="2064203" y="3304494"/>
            <a:ext cx="7639050" cy="2850696"/>
          </a:xfrm>
          <a:prstGeom prst="rect">
            <a:avLst/>
          </a:prstGeom>
        </p:spPr>
      </p:pic>
    </p:spTree>
    <p:extLst>
      <p:ext uri="{BB962C8B-B14F-4D97-AF65-F5344CB8AC3E}">
        <p14:creationId xmlns:p14="http://schemas.microsoft.com/office/powerpoint/2010/main" val="3226295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DDA5ADA-E1EB-42A4-9AB9-CDB380EACA5C}"/>
              </a:ext>
            </a:extLst>
          </p:cNvPr>
          <p:cNvSpPr>
            <a:spLocks noGrp="1"/>
          </p:cNvSpPr>
          <p:nvPr>
            <p:ph type="title"/>
          </p:nvPr>
        </p:nvSpPr>
        <p:spPr>
          <a:xfrm>
            <a:off x="1775885" y="287338"/>
            <a:ext cx="9806516" cy="693390"/>
          </a:xfrm>
        </p:spPr>
        <p:txBody>
          <a:bodyPr/>
          <a:lstStyle/>
          <a:p>
            <a:r>
              <a:rPr lang="vi-VN" err="1">
                <a:latin typeface="Times New Roman"/>
                <a:cs typeface="Times New Roman"/>
              </a:rPr>
              <a:t>Ví</a:t>
            </a:r>
            <a:r>
              <a:rPr lang="vi-VN">
                <a:latin typeface="Times New Roman"/>
                <a:cs typeface="Times New Roman"/>
              </a:rPr>
              <a:t> </a:t>
            </a:r>
            <a:r>
              <a:rPr lang="vi-VN" err="1">
                <a:latin typeface="Times New Roman"/>
                <a:cs typeface="Times New Roman"/>
              </a:rPr>
              <a:t>dụ</a:t>
            </a:r>
            <a:r>
              <a:rPr lang="vi-VN">
                <a:latin typeface="Times New Roman"/>
                <a:cs typeface="Times New Roman"/>
              </a:rPr>
              <a:t> </a:t>
            </a:r>
            <a:r>
              <a:rPr lang="vi-VN" err="1">
                <a:latin typeface="Times New Roman"/>
                <a:cs typeface="Times New Roman"/>
              </a:rPr>
              <a:t>mã</a:t>
            </a:r>
            <a:r>
              <a:rPr lang="vi-VN">
                <a:latin typeface="Times New Roman"/>
                <a:cs typeface="Times New Roman"/>
              </a:rPr>
              <a:t> </a:t>
            </a:r>
            <a:r>
              <a:rPr lang="vi-VN" err="1">
                <a:latin typeface="Times New Roman"/>
                <a:cs typeface="Times New Roman"/>
              </a:rPr>
              <a:t>hóa</a:t>
            </a:r>
            <a:r>
              <a:rPr lang="vi-VN">
                <a:latin typeface="Times New Roman"/>
                <a:cs typeface="Times New Roman"/>
              </a:rPr>
              <a:t> AES</a:t>
            </a:r>
            <a:endParaRPr lang="en-US">
              <a:latin typeface="Times New Roman"/>
              <a:cs typeface="Times New Roman"/>
            </a:endParaRPr>
          </a:p>
        </p:txBody>
      </p:sp>
      <p:sp>
        <p:nvSpPr>
          <p:cNvPr id="3" name="Chỗ dành sẵn cho Nội dung 2">
            <a:extLst>
              <a:ext uri="{FF2B5EF4-FFF2-40B4-BE49-F238E27FC236}">
                <a16:creationId xmlns:a16="http://schemas.microsoft.com/office/drawing/2014/main" id="{576EE908-B62C-4526-9804-087C46CC4546}"/>
              </a:ext>
            </a:extLst>
          </p:cNvPr>
          <p:cNvSpPr>
            <a:spLocks noGrp="1"/>
          </p:cNvSpPr>
          <p:nvPr>
            <p:ph sz="half" idx="1"/>
          </p:nvPr>
        </p:nvSpPr>
        <p:spPr>
          <a:xfrm>
            <a:off x="127" y="1362534"/>
            <a:ext cx="5614318" cy="4525963"/>
          </a:xfrm>
        </p:spPr>
        <p:txBody>
          <a:bodyPr wrap="square" anchor="t">
            <a:normAutofit/>
          </a:bodyPr>
          <a:lstStyle/>
          <a:p>
            <a:pPr>
              <a:spcAft>
                <a:spcPts val="600"/>
              </a:spcAft>
            </a:pPr>
            <a:r>
              <a:rPr lang="vi-VN" b="1" err="1">
                <a:cs typeface="Times New Roman"/>
              </a:rPr>
              <a:t>SubBytes</a:t>
            </a:r>
            <a:endParaRPr lang="vi-VN" b="1">
              <a:cs typeface="Times New Roman"/>
            </a:endParaRPr>
          </a:p>
          <a:p>
            <a:pPr lvl="1"/>
            <a:r>
              <a:rPr lang="en-US">
                <a:cs typeface="Times New Roman"/>
              </a:rPr>
              <a:t>Thực </a:t>
            </a:r>
            <a:r>
              <a:rPr lang="vi-VN">
                <a:cs typeface="Times New Roman"/>
              </a:rPr>
              <a:t>hiện thay </a:t>
            </a:r>
            <a:r>
              <a:rPr lang="vi-VN" err="1">
                <a:cs typeface="Times New Roman"/>
              </a:rPr>
              <a:t>thế</a:t>
            </a:r>
            <a:r>
              <a:rPr lang="vi-VN">
                <a:cs typeface="Times New Roman"/>
              </a:rPr>
              <a:t> </a:t>
            </a:r>
            <a:r>
              <a:rPr lang="vi-VN" err="1">
                <a:cs typeface="Times New Roman"/>
              </a:rPr>
              <a:t>từng</a:t>
            </a:r>
            <a:r>
              <a:rPr lang="vi-VN">
                <a:cs typeface="Times New Roman"/>
              </a:rPr>
              <a:t> </a:t>
            </a:r>
            <a:r>
              <a:rPr lang="vi-VN" err="1">
                <a:cs typeface="Times New Roman"/>
              </a:rPr>
              <a:t>byte</a:t>
            </a:r>
            <a:r>
              <a:rPr lang="vi-VN">
                <a:cs typeface="Times New Roman"/>
              </a:rPr>
              <a:t> </a:t>
            </a:r>
            <a:r>
              <a:rPr lang="vi-VN" err="1">
                <a:cs typeface="Times New Roman"/>
              </a:rPr>
              <a:t>của</a:t>
            </a:r>
            <a:r>
              <a:rPr lang="vi-VN">
                <a:cs typeface="Times New Roman"/>
              </a:rPr>
              <a:t> ma trận</a:t>
            </a:r>
            <a:r>
              <a:rPr lang="en-US">
                <a:cs typeface="Times New Roman"/>
              </a:rPr>
              <a:t> trạng thái.</a:t>
            </a:r>
            <a:endParaRPr lang="vi-VN">
              <a:cs typeface="Times New Roman"/>
            </a:endParaRPr>
          </a:p>
        </p:txBody>
      </p:sp>
      <p:sp>
        <p:nvSpPr>
          <p:cNvPr id="4" name="Chỗ dành sẵn cho Ngày tháng 3">
            <a:extLst>
              <a:ext uri="{FF2B5EF4-FFF2-40B4-BE49-F238E27FC236}">
                <a16:creationId xmlns:a16="http://schemas.microsoft.com/office/drawing/2014/main" id="{3266FCF4-80F7-4894-BCBC-0CE85BEBD7DF}"/>
              </a:ext>
            </a:extLst>
          </p:cNvPr>
          <p:cNvSpPr>
            <a:spLocks noGrp="1"/>
          </p:cNvSpPr>
          <p:nvPr>
            <p:ph type="dt" sz="half" idx="10"/>
          </p:nvPr>
        </p:nvSpPr>
        <p:spPr>
          <a:xfrm>
            <a:off x="335360" y="6525344"/>
            <a:ext cx="2844800" cy="288206"/>
          </a:xfrm>
        </p:spPr>
        <p:txBody>
          <a:bodyPr wrap="square" anchor="t">
            <a:normAutofit/>
          </a:bodyPr>
          <a:lstStyle/>
          <a:p>
            <a:pPr>
              <a:lnSpc>
                <a:spcPct val="90000"/>
              </a:lnSpc>
              <a:spcAft>
                <a:spcPts val="600"/>
              </a:spcAft>
            </a:pPr>
            <a:fld id="{BA136E8E-48A6-4CCA-8C49-35959C36CF6D}" type="datetime1">
              <a:rPr kumimoji="1" lang="en-US" altLang="ja-JP" sz="1400" smtClean="0"/>
              <a:pPr>
                <a:lnSpc>
                  <a:spcPct val="90000"/>
                </a:lnSpc>
                <a:spcAft>
                  <a:spcPts val="600"/>
                </a:spcAft>
              </a:pPr>
              <a:t>1/20/2022</a:t>
            </a:fld>
            <a:endParaRPr kumimoji="1" lang="ja-JP" altLang="en-US" sz="1400"/>
          </a:p>
        </p:txBody>
      </p:sp>
      <p:sp>
        <p:nvSpPr>
          <p:cNvPr id="5" name="Chỗ dành sẵn cho Số hiệu Bản chiếu 4">
            <a:extLst>
              <a:ext uri="{FF2B5EF4-FFF2-40B4-BE49-F238E27FC236}">
                <a16:creationId xmlns:a16="http://schemas.microsoft.com/office/drawing/2014/main" id="{5E28CFC8-AF6D-4283-BCC7-8489EA638BA2}"/>
              </a:ext>
            </a:extLst>
          </p:cNvPr>
          <p:cNvSpPr>
            <a:spLocks noGrp="1"/>
          </p:cNvSpPr>
          <p:nvPr>
            <p:ph type="sldNum" sz="quarter" idx="12"/>
          </p:nvPr>
        </p:nvSpPr>
        <p:spPr>
          <a:xfrm>
            <a:off x="9519840" y="6524626"/>
            <a:ext cx="2336800" cy="288925"/>
          </a:xfrm>
        </p:spPr>
        <p:txBody>
          <a:bodyPr wrap="square" anchor="t">
            <a:normAutofit/>
          </a:bodyPr>
          <a:lstStyle/>
          <a:p>
            <a:pPr>
              <a:lnSpc>
                <a:spcPct val="90000"/>
              </a:lnSpc>
              <a:spcAft>
                <a:spcPts val="600"/>
              </a:spcAft>
            </a:pPr>
            <a:fld id="{800C8475-47C1-49C9-BEE5-594F8CF4D71F}" type="slidenum">
              <a:rPr kumimoji="1" lang="ja-JP" altLang="en-US" sz="1400" smtClean="0"/>
              <a:pPr>
                <a:lnSpc>
                  <a:spcPct val="90000"/>
                </a:lnSpc>
                <a:spcAft>
                  <a:spcPts val="600"/>
                </a:spcAft>
              </a:pPr>
              <a:t>13</a:t>
            </a:fld>
            <a:endParaRPr kumimoji="1" lang="ja-JP" altLang="en-US" sz="1400"/>
          </a:p>
        </p:txBody>
      </p:sp>
      <p:pic>
        <p:nvPicPr>
          <p:cNvPr id="8" name="Hình ảnh 8" descr="Ảnh có chứa văn bản, biên lai&#10;&#10;Mô tả được tự động tạo">
            <a:extLst>
              <a:ext uri="{FF2B5EF4-FFF2-40B4-BE49-F238E27FC236}">
                <a16:creationId xmlns:a16="http://schemas.microsoft.com/office/drawing/2014/main" id="{7E0BFD3A-9624-4596-A261-07C058C52D7B}"/>
              </a:ext>
            </a:extLst>
          </p:cNvPr>
          <p:cNvPicPr>
            <a:picLocks noChangeAspect="1"/>
          </p:cNvPicPr>
          <p:nvPr/>
        </p:nvPicPr>
        <p:blipFill>
          <a:blip r:embed="rId2"/>
          <a:stretch>
            <a:fillRect/>
          </a:stretch>
        </p:blipFill>
        <p:spPr>
          <a:xfrm>
            <a:off x="5756519" y="1710754"/>
            <a:ext cx="6321232" cy="3655136"/>
          </a:xfrm>
          <a:prstGeom prst="rect">
            <a:avLst/>
          </a:prstGeom>
          <a:noFill/>
        </p:spPr>
      </p:pic>
      <p:sp>
        <p:nvSpPr>
          <p:cNvPr id="7" name="Chỗ dành sẵn cho Chân trang 6">
            <a:extLst>
              <a:ext uri="{FF2B5EF4-FFF2-40B4-BE49-F238E27FC236}">
                <a16:creationId xmlns:a16="http://schemas.microsoft.com/office/drawing/2014/main" id="{41806D33-4B9A-461F-BA29-207D24779660}"/>
              </a:ext>
            </a:extLst>
          </p:cNvPr>
          <p:cNvSpPr>
            <a:spLocks noGrp="1"/>
          </p:cNvSpPr>
          <p:nvPr>
            <p:ph type="ftr" sz="quarter" idx="11"/>
          </p:nvPr>
        </p:nvSpPr>
        <p:spPr>
          <a:xfrm>
            <a:off x="2349468" y="6524626"/>
            <a:ext cx="7490949" cy="288925"/>
          </a:xfrm>
        </p:spPr>
        <p:txBody>
          <a:bodyPr wrap="square" anchor="t">
            <a:normAutofit/>
          </a:bodyPr>
          <a:lstStyle/>
          <a:p>
            <a:pPr>
              <a:lnSpc>
                <a:spcPct val="90000"/>
              </a:lnSpc>
              <a:spcAft>
                <a:spcPts val="600"/>
              </a:spcAft>
            </a:pPr>
            <a:r>
              <a:rPr kumimoji="1" lang="en-US" altLang="ja-JP" sz="1400"/>
              <a:t>Copyrights 2020 CE-UIT . All Rights Reserved.</a:t>
            </a:r>
            <a:endParaRPr kumimoji="1" lang="ja-JP" altLang="en-US" sz="1400"/>
          </a:p>
        </p:txBody>
      </p:sp>
      <p:sp>
        <p:nvSpPr>
          <p:cNvPr id="9" name="Hộp Văn bản 8">
            <a:extLst>
              <a:ext uri="{FF2B5EF4-FFF2-40B4-BE49-F238E27FC236}">
                <a16:creationId xmlns:a16="http://schemas.microsoft.com/office/drawing/2014/main" id="{5AC59AFB-2F3B-4B73-BE31-8FBC85F894B8}"/>
              </a:ext>
            </a:extLst>
          </p:cNvPr>
          <p:cNvSpPr txBox="1"/>
          <p:nvPr/>
        </p:nvSpPr>
        <p:spPr>
          <a:xfrm>
            <a:off x="7689774" y="543131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Bảng </a:t>
            </a:r>
            <a:r>
              <a:rPr lang="vi-VN"/>
              <a:t>S – </a:t>
            </a:r>
            <a:r>
              <a:rPr lang="vi-VN" err="1"/>
              <a:t>box</a:t>
            </a:r>
            <a:endParaRPr lang="vi-VN" err="1">
              <a:cs typeface="Times New Roman"/>
            </a:endParaRPr>
          </a:p>
        </p:txBody>
      </p:sp>
    </p:spTree>
    <p:extLst>
      <p:ext uri="{BB962C8B-B14F-4D97-AF65-F5344CB8AC3E}">
        <p14:creationId xmlns:p14="http://schemas.microsoft.com/office/powerpoint/2010/main" val="2820729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FBD2A06-CF69-4AD5-86D7-EAD74758DCE2}"/>
              </a:ext>
            </a:extLst>
          </p:cNvPr>
          <p:cNvSpPr>
            <a:spLocks noGrp="1"/>
          </p:cNvSpPr>
          <p:nvPr>
            <p:ph type="title"/>
          </p:nvPr>
        </p:nvSpPr>
        <p:spPr/>
        <p:txBody>
          <a:bodyPr/>
          <a:lstStyle/>
          <a:p>
            <a:r>
              <a:rPr lang="vi-VN" err="1">
                <a:latin typeface="Times New Roman"/>
                <a:cs typeface="Times New Roman"/>
              </a:rPr>
              <a:t>Ví</a:t>
            </a:r>
            <a:r>
              <a:rPr lang="vi-VN">
                <a:latin typeface="Times New Roman"/>
                <a:cs typeface="Times New Roman"/>
              </a:rPr>
              <a:t> </a:t>
            </a:r>
            <a:r>
              <a:rPr lang="vi-VN" err="1">
                <a:latin typeface="Times New Roman"/>
                <a:cs typeface="Times New Roman"/>
              </a:rPr>
              <a:t>dụ</a:t>
            </a:r>
            <a:r>
              <a:rPr lang="vi-VN">
                <a:latin typeface="Times New Roman"/>
                <a:cs typeface="Times New Roman"/>
              </a:rPr>
              <a:t> </a:t>
            </a:r>
            <a:r>
              <a:rPr lang="vi-VN" err="1">
                <a:latin typeface="Times New Roman"/>
                <a:cs typeface="Times New Roman"/>
              </a:rPr>
              <a:t>mã</a:t>
            </a:r>
            <a:r>
              <a:rPr lang="vi-VN">
                <a:latin typeface="Times New Roman"/>
                <a:cs typeface="Times New Roman"/>
              </a:rPr>
              <a:t> </a:t>
            </a:r>
            <a:r>
              <a:rPr lang="vi-VN" err="1">
                <a:latin typeface="Times New Roman"/>
                <a:cs typeface="Times New Roman"/>
              </a:rPr>
              <a:t>hóa</a:t>
            </a:r>
            <a:r>
              <a:rPr lang="vi-VN">
                <a:latin typeface="Times New Roman"/>
                <a:cs typeface="Times New Roman"/>
              </a:rPr>
              <a:t> AES</a:t>
            </a:r>
          </a:p>
        </p:txBody>
      </p:sp>
      <p:sp>
        <p:nvSpPr>
          <p:cNvPr id="3" name="Chỗ dành sẵn cho Nội dung 2">
            <a:extLst>
              <a:ext uri="{FF2B5EF4-FFF2-40B4-BE49-F238E27FC236}">
                <a16:creationId xmlns:a16="http://schemas.microsoft.com/office/drawing/2014/main" id="{C684C4AE-C1E8-4856-9D5E-D6F1CA660EFB}"/>
              </a:ext>
            </a:extLst>
          </p:cNvPr>
          <p:cNvSpPr>
            <a:spLocks noGrp="1"/>
          </p:cNvSpPr>
          <p:nvPr>
            <p:ph sz="half" idx="1"/>
          </p:nvPr>
        </p:nvSpPr>
        <p:spPr>
          <a:xfrm>
            <a:off x="238827" y="1316631"/>
            <a:ext cx="5384800" cy="4525963"/>
          </a:xfrm>
        </p:spPr>
        <p:txBody>
          <a:bodyPr/>
          <a:lstStyle/>
          <a:p>
            <a:r>
              <a:rPr lang="vi-VN" b="1" err="1">
                <a:ea typeface="+mj-lt"/>
                <a:cs typeface="+mj-lt"/>
              </a:rPr>
              <a:t>SubBytes</a:t>
            </a:r>
            <a:endParaRPr lang="vi-VN" b="1">
              <a:ea typeface="+mj-lt"/>
              <a:cs typeface="+mj-lt"/>
            </a:endParaRPr>
          </a:p>
          <a:p>
            <a:pPr lvl="1"/>
            <a:r>
              <a:rPr lang="vi-VN" err="1">
                <a:ea typeface="+mj-lt"/>
                <a:cs typeface="+mj-lt"/>
              </a:rPr>
              <a:t>Ví</a:t>
            </a:r>
            <a:r>
              <a:rPr lang="vi-VN">
                <a:ea typeface="+mj-lt"/>
                <a:cs typeface="+mj-lt"/>
              </a:rPr>
              <a:t> </a:t>
            </a:r>
            <a:r>
              <a:rPr lang="vi-VN" err="1">
                <a:ea typeface="+mj-lt"/>
                <a:cs typeface="+mj-lt"/>
              </a:rPr>
              <a:t>dụ</a:t>
            </a:r>
            <a:r>
              <a:rPr lang="vi-VN">
                <a:ea typeface="+mj-lt"/>
                <a:cs typeface="+mj-lt"/>
              </a:rPr>
              <a:t>, </a:t>
            </a:r>
            <a:r>
              <a:rPr lang="vi-VN" err="1">
                <a:ea typeface="+mj-lt"/>
                <a:cs typeface="+mj-lt"/>
              </a:rPr>
              <a:t>byte</a:t>
            </a:r>
            <a:r>
              <a:rPr lang="vi-VN">
                <a:ea typeface="+mj-lt"/>
                <a:cs typeface="+mj-lt"/>
              </a:rPr>
              <a:t> </a:t>
            </a:r>
            <a:r>
              <a:rPr lang="vi-VN" err="1">
                <a:ea typeface="+mj-lt"/>
                <a:cs typeface="+mj-lt"/>
              </a:rPr>
              <a:t>cần</a:t>
            </a:r>
            <a:r>
              <a:rPr lang="vi-VN">
                <a:ea typeface="+mj-lt"/>
                <a:cs typeface="+mj-lt"/>
              </a:rPr>
              <a:t> thay </a:t>
            </a:r>
            <a:r>
              <a:rPr lang="vi-VN" err="1">
                <a:ea typeface="+mj-lt"/>
                <a:cs typeface="+mj-lt"/>
              </a:rPr>
              <a:t>thế</a:t>
            </a:r>
            <a:r>
              <a:rPr lang="vi-VN">
                <a:ea typeface="+mj-lt"/>
                <a:cs typeface="+mj-lt"/>
              </a:rPr>
              <a:t> </a:t>
            </a:r>
            <a:r>
              <a:rPr lang="vi-VN" err="1">
                <a:ea typeface="+mj-lt"/>
                <a:cs typeface="+mj-lt"/>
              </a:rPr>
              <a:t>là</a:t>
            </a:r>
            <a:r>
              <a:rPr lang="vi-VN">
                <a:ea typeface="+mj-lt"/>
                <a:cs typeface="+mj-lt"/>
              </a:rPr>
              <a:t> H08 </a:t>
            </a:r>
            <a:r>
              <a:rPr lang="vi-VN" err="1">
                <a:ea typeface="+mj-lt"/>
                <a:cs typeface="+mj-lt"/>
              </a:rPr>
              <a:t>thì</a:t>
            </a:r>
            <a:r>
              <a:rPr lang="vi-VN">
                <a:ea typeface="+mj-lt"/>
                <a:cs typeface="+mj-lt"/>
              </a:rPr>
              <a:t> </a:t>
            </a:r>
            <a:r>
              <a:rPr lang="vi-VN" err="1">
                <a:ea typeface="+mj-lt"/>
                <a:cs typeface="+mj-lt"/>
              </a:rPr>
              <a:t>dò</a:t>
            </a:r>
            <a:r>
              <a:rPr lang="vi-VN">
                <a:ea typeface="+mj-lt"/>
                <a:cs typeface="+mj-lt"/>
              </a:rPr>
              <a:t> ở </a:t>
            </a:r>
            <a:r>
              <a:rPr lang="vi-VN" err="1">
                <a:ea typeface="+mj-lt"/>
                <a:cs typeface="+mj-lt"/>
              </a:rPr>
              <a:t>hàng</a:t>
            </a:r>
            <a:r>
              <a:rPr lang="vi-VN">
                <a:ea typeface="+mj-lt"/>
                <a:cs typeface="+mj-lt"/>
              </a:rPr>
              <a:t> </a:t>
            </a:r>
            <a:r>
              <a:rPr lang="vi-VN" err="1">
                <a:ea typeface="+mj-lt"/>
                <a:cs typeface="+mj-lt"/>
              </a:rPr>
              <a:t>số</a:t>
            </a:r>
            <a:r>
              <a:rPr lang="vi-VN">
                <a:ea typeface="+mj-lt"/>
                <a:cs typeface="+mj-lt"/>
              </a:rPr>
              <a:t> 0 </a:t>
            </a:r>
            <a:r>
              <a:rPr lang="vi-VN" err="1">
                <a:ea typeface="+mj-lt"/>
                <a:cs typeface="+mj-lt"/>
              </a:rPr>
              <a:t>và</a:t>
            </a:r>
            <a:r>
              <a:rPr lang="vi-VN">
                <a:ea typeface="+mj-lt"/>
                <a:cs typeface="+mj-lt"/>
              </a:rPr>
              <a:t> </a:t>
            </a:r>
            <a:r>
              <a:rPr lang="vi-VN" err="1">
                <a:ea typeface="+mj-lt"/>
                <a:cs typeface="+mj-lt"/>
              </a:rPr>
              <a:t>cột</a:t>
            </a:r>
            <a:r>
              <a:rPr lang="vi-VN">
                <a:ea typeface="+mj-lt"/>
                <a:cs typeface="+mj-lt"/>
              </a:rPr>
              <a:t> </a:t>
            </a:r>
            <a:r>
              <a:rPr lang="vi-VN" err="1">
                <a:ea typeface="+mj-lt"/>
                <a:cs typeface="+mj-lt"/>
              </a:rPr>
              <a:t>số</a:t>
            </a:r>
            <a:r>
              <a:rPr lang="vi-VN">
                <a:ea typeface="+mj-lt"/>
                <a:cs typeface="+mj-lt"/>
              </a:rPr>
              <a:t> 8 trong </a:t>
            </a:r>
            <a:r>
              <a:rPr lang="vi-VN" err="1">
                <a:ea typeface="+mj-lt"/>
                <a:cs typeface="+mj-lt"/>
              </a:rPr>
              <a:t>bảng</a:t>
            </a:r>
            <a:r>
              <a:rPr lang="vi-VN">
                <a:ea typeface="+mj-lt"/>
                <a:cs typeface="+mj-lt"/>
              </a:rPr>
              <a:t> S-</a:t>
            </a:r>
            <a:r>
              <a:rPr lang="vi-VN" err="1">
                <a:ea typeface="+mj-lt"/>
                <a:cs typeface="+mj-lt"/>
              </a:rPr>
              <a:t>box</a:t>
            </a:r>
            <a:r>
              <a:rPr lang="vi-VN">
                <a:ea typeface="+mj-lt"/>
                <a:cs typeface="+mj-lt"/>
              </a:rPr>
              <a:t> </a:t>
            </a:r>
            <a:r>
              <a:rPr lang="vi-VN" err="1">
                <a:ea typeface="+mj-lt"/>
                <a:cs typeface="+mj-lt"/>
              </a:rPr>
              <a:t>sẽ</a:t>
            </a:r>
            <a:r>
              <a:rPr lang="vi-VN">
                <a:ea typeface="+mj-lt"/>
                <a:cs typeface="+mj-lt"/>
              </a:rPr>
              <a:t> </a:t>
            </a:r>
            <a:r>
              <a:rPr lang="vi-VN" err="1">
                <a:ea typeface="+mj-lt"/>
                <a:cs typeface="+mj-lt"/>
              </a:rPr>
              <a:t>được</a:t>
            </a:r>
            <a:r>
              <a:rPr lang="vi-VN">
                <a:ea typeface="+mj-lt"/>
                <a:cs typeface="+mj-lt"/>
              </a:rPr>
              <a:t> </a:t>
            </a:r>
            <a:r>
              <a:rPr lang="vi-VN" err="1">
                <a:ea typeface="+mj-lt"/>
                <a:cs typeface="+mj-lt"/>
              </a:rPr>
              <a:t>kết</a:t>
            </a:r>
            <a:r>
              <a:rPr lang="vi-VN">
                <a:ea typeface="+mj-lt"/>
                <a:cs typeface="+mj-lt"/>
              </a:rPr>
              <a:t> </a:t>
            </a:r>
            <a:r>
              <a:rPr lang="vi-VN" err="1">
                <a:ea typeface="+mj-lt"/>
                <a:cs typeface="+mj-lt"/>
              </a:rPr>
              <a:t>quả</a:t>
            </a:r>
            <a:r>
              <a:rPr lang="vi-VN">
                <a:ea typeface="+mj-lt"/>
                <a:cs typeface="+mj-lt"/>
              </a:rPr>
              <a:t> </a:t>
            </a:r>
            <a:r>
              <a:rPr lang="vi-VN" err="1">
                <a:ea typeface="+mj-lt"/>
                <a:cs typeface="+mj-lt"/>
              </a:rPr>
              <a:t>là</a:t>
            </a:r>
            <a:r>
              <a:rPr lang="vi-VN">
                <a:ea typeface="+mj-lt"/>
                <a:cs typeface="+mj-lt"/>
              </a:rPr>
              <a:t> 30</a:t>
            </a:r>
          </a:p>
        </p:txBody>
      </p:sp>
      <p:sp>
        <p:nvSpPr>
          <p:cNvPr id="4" name="Chỗ dành sẵn cho Ngày tháng 3">
            <a:extLst>
              <a:ext uri="{FF2B5EF4-FFF2-40B4-BE49-F238E27FC236}">
                <a16:creationId xmlns:a16="http://schemas.microsoft.com/office/drawing/2014/main" id="{06FDA6B1-AFF8-4B7B-9D06-78B5B9C4E284}"/>
              </a:ext>
            </a:extLst>
          </p:cNvPr>
          <p:cNvSpPr>
            <a:spLocks noGrp="1"/>
          </p:cNvSpPr>
          <p:nvPr>
            <p:ph type="dt" sz="half" idx="10"/>
          </p:nvPr>
        </p:nvSpPr>
        <p:spPr/>
        <p:txBody>
          <a:bodyPr/>
          <a:lstStyle/>
          <a:p>
            <a:fld id="{BA136E8E-48A6-4CCA-8C49-35959C36CF6D}"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CF933CDD-98F7-46E3-86E6-17A895C6F18E}"/>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7" name="Chỗ dành sẵn cho Chân trang 6">
            <a:extLst>
              <a:ext uri="{FF2B5EF4-FFF2-40B4-BE49-F238E27FC236}">
                <a16:creationId xmlns:a16="http://schemas.microsoft.com/office/drawing/2014/main" id="{A7188008-3157-4AD5-9B70-3CB9260EB12A}"/>
              </a:ext>
            </a:extLst>
          </p:cNvPr>
          <p:cNvSpPr>
            <a:spLocks noGrp="1"/>
          </p:cNvSpPr>
          <p:nvPr>
            <p:ph type="ftr" sz="quarter" idx="11"/>
          </p:nvPr>
        </p:nvSpPr>
        <p:spPr/>
        <p:txBody>
          <a:bodyPr/>
          <a:lstStyle/>
          <a:p>
            <a:r>
              <a:rPr kumimoji="1" lang="en-US" altLang="ja-JP"/>
              <a:t>Copyrights 2020 CE-UIT . All Rights Reserved.</a:t>
            </a:r>
            <a:endParaRPr kumimoji="1" lang="ja-JP" altLang="en-US"/>
          </a:p>
        </p:txBody>
      </p:sp>
      <p:pic>
        <p:nvPicPr>
          <p:cNvPr id="8" name="Hình ảnh 8" descr="Ảnh có chứa bàn&#10;&#10;Mô tả được tự động tạo">
            <a:extLst>
              <a:ext uri="{FF2B5EF4-FFF2-40B4-BE49-F238E27FC236}">
                <a16:creationId xmlns:a16="http://schemas.microsoft.com/office/drawing/2014/main" id="{AD702AF5-3319-4F7C-ABC6-AE97EBDDAF85}"/>
              </a:ext>
            </a:extLst>
          </p:cNvPr>
          <p:cNvPicPr>
            <a:picLocks noChangeAspect="1"/>
          </p:cNvPicPr>
          <p:nvPr/>
        </p:nvPicPr>
        <p:blipFill>
          <a:blip r:embed="rId2"/>
          <a:stretch>
            <a:fillRect/>
          </a:stretch>
        </p:blipFill>
        <p:spPr>
          <a:xfrm>
            <a:off x="6093361" y="485890"/>
            <a:ext cx="6101278" cy="5959666"/>
          </a:xfrm>
          <a:prstGeom prst="rect">
            <a:avLst/>
          </a:prstGeom>
        </p:spPr>
      </p:pic>
    </p:spTree>
    <p:extLst>
      <p:ext uri="{BB962C8B-B14F-4D97-AF65-F5344CB8AC3E}">
        <p14:creationId xmlns:p14="http://schemas.microsoft.com/office/powerpoint/2010/main" val="2031096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F8B8DA-8BCA-47E8-8191-4B173B9BD989}"/>
              </a:ext>
            </a:extLst>
          </p:cNvPr>
          <p:cNvSpPr>
            <a:spLocks noGrp="1"/>
          </p:cNvSpPr>
          <p:nvPr>
            <p:ph type="title"/>
          </p:nvPr>
        </p:nvSpPr>
        <p:spPr/>
        <p:txBody>
          <a:bodyPr/>
          <a:lstStyle/>
          <a:p>
            <a:r>
              <a:rPr lang="vi-VN" err="1">
                <a:latin typeface="Times New Roman"/>
                <a:cs typeface="Times New Roman"/>
              </a:rPr>
              <a:t>Ví</a:t>
            </a:r>
            <a:r>
              <a:rPr lang="vi-VN">
                <a:latin typeface="Times New Roman"/>
                <a:cs typeface="Times New Roman"/>
              </a:rPr>
              <a:t> </a:t>
            </a:r>
            <a:r>
              <a:rPr lang="vi-VN" err="1">
                <a:latin typeface="Times New Roman"/>
                <a:cs typeface="Times New Roman"/>
              </a:rPr>
              <a:t>dụ</a:t>
            </a:r>
            <a:r>
              <a:rPr lang="vi-VN">
                <a:latin typeface="Times New Roman"/>
                <a:cs typeface="Times New Roman"/>
              </a:rPr>
              <a:t> </a:t>
            </a:r>
            <a:r>
              <a:rPr lang="vi-VN" err="1">
                <a:latin typeface="Times New Roman"/>
                <a:cs typeface="Times New Roman"/>
              </a:rPr>
              <a:t>mã</a:t>
            </a:r>
            <a:r>
              <a:rPr lang="vi-VN">
                <a:latin typeface="Times New Roman"/>
                <a:cs typeface="Times New Roman"/>
              </a:rPr>
              <a:t> </a:t>
            </a:r>
            <a:r>
              <a:rPr lang="vi-VN" err="1">
                <a:latin typeface="Times New Roman"/>
                <a:cs typeface="Times New Roman"/>
              </a:rPr>
              <a:t>hóa</a:t>
            </a:r>
            <a:r>
              <a:rPr lang="vi-VN">
                <a:latin typeface="Times New Roman"/>
                <a:cs typeface="Times New Roman"/>
              </a:rPr>
              <a:t> AES</a:t>
            </a:r>
          </a:p>
        </p:txBody>
      </p:sp>
      <p:sp>
        <p:nvSpPr>
          <p:cNvPr id="3" name="Chỗ dành sẵn cho Nội dung 2">
            <a:extLst>
              <a:ext uri="{FF2B5EF4-FFF2-40B4-BE49-F238E27FC236}">
                <a16:creationId xmlns:a16="http://schemas.microsoft.com/office/drawing/2014/main" id="{8DA5B557-D99D-4600-B745-DB89270CCDB4}"/>
              </a:ext>
            </a:extLst>
          </p:cNvPr>
          <p:cNvSpPr>
            <a:spLocks noGrp="1"/>
          </p:cNvSpPr>
          <p:nvPr>
            <p:ph sz="half" idx="1"/>
          </p:nvPr>
        </p:nvSpPr>
        <p:spPr>
          <a:xfrm>
            <a:off x="36851" y="1344174"/>
            <a:ext cx="6054992" cy="4810565"/>
          </a:xfrm>
        </p:spPr>
        <p:txBody>
          <a:bodyPr/>
          <a:lstStyle/>
          <a:p>
            <a:r>
              <a:rPr lang="vi-VN" b="1" err="1">
                <a:ea typeface="+mj-lt"/>
                <a:cs typeface="+mj-lt"/>
              </a:rPr>
              <a:t>ShiftRows</a:t>
            </a:r>
            <a:endParaRPr lang="vi-VN" b="1">
              <a:ea typeface="+mj-lt"/>
              <a:cs typeface="+mj-lt"/>
            </a:endParaRPr>
          </a:p>
          <a:p>
            <a:pPr lvl="1">
              <a:spcAft>
                <a:spcPts val="800"/>
              </a:spcAft>
            </a:pPr>
            <a:r>
              <a:rPr lang="vi-VN" sz="2200" err="1">
                <a:ea typeface="+mj-lt"/>
                <a:cs typeface="+mj-lt"/>
              </a:rPr>
              <a:t>ShiftRows</a:t>
            </a:r>
            <a:r>
              <a:rPr lang="vi-VN" sz="2200">
                <a:ea typeface="+mj-lt"/>
                <a:cs typeface="+mj-lt"/>
              </a:rPr>
              <a:t> </a:t>
            </a:r>
            <a:r>
              <a:rPr lang="vi-VN" sz="2200" err="1">
                <a:ea typeface="+mj-lt"/>
                <a:cs typeface="+mj-lt"/>
              </a:rPr>
              <a:t>thực</a:t>
            </a:r>
            <a:r>
              <a:rPr lang="vi-VN" sz="2200">
                <a:ea typeface="+mj-lt"/>
                <a:cs typeface="+mj-lt"/>
              </a:rPr>
              <a:t> </a:t>
            </a:r>
            <a:r>
              <a:rPr lang="vi-VN" sz="2200" err="1">
                <a:ea typeface="+mj-lt"/>
                <a:cs typeface="+mj-lt"/>
              </a:rPr>
              <a:t>hiện</a:t>
            </a:r>
            <a:r>
              <a:rPr lang="vi-VN" sz="2200">
                <a:ea typeface="+mj-lt"/>
                <a:cs typeface="+mj-lt"/>
              </a:rPr>
              <a:t> quay </a:t>
            </a:r>
            <a:r>
              <a:rPr lang="vi-VN" sz="2200" err="1">
                <a:ea typeface="+mj-lt"/>
                <a:cs typeface="+mj-lt"/>
              </a:rPr>
              <a:t>trái</a:t>
            </a:r>
            <a:r>
              <a:rPr lang="vi-VN" sz="2200">
                <a:ea typeface="+mj-lt"/>
                <a:cs typeface="+mj-lt"/>
              </a:rPr>
              <a:t> </a:t>
            </a:r>
            <a:r>
              <a:rPr lang="vi-VN" sz="2200" err="1">
                <a:ea typeface="+mj-lt"/>
                <a:cs typeface="+mj-lt"/>
              </a:rPr>
              <a:t>từng</a:t>
            </a:r>
            <a:r>
              <a:rPr lang="vi-VN" sz="2200">
                <a:ea typeface="+mj-lt"/>
                <a:cs typeface="+mj-lt"/>
              </a:rPr>
              <a:t> </a:t>
            </a:r>
            <a:r>
              <a:rPr lang="vi-VN" sz="2200" err="1">
                <a:ea typeface="+mj-lt"/>
                <a:cs typeface="+mj-lt"/>
              </a:rPr>
              <a:t>hàng</a:t>
            </a:r>
            <a:r>
              <a:rPr lang="vi-VN" sz="2200">
                <a:ea typeface="+mj-lt"/>
                <a:cs typeface="+mj-lt"/>
              </a:rPr>
              <a:t> </a:t>
            </a:r>
            <a:r>
              <a:rPr lang="vi-VN" sz="2200" err="1">
                <a:ea typeface="+mj-lt"/>
                <a:cs typeface="+mj-lt"/>
              </a:rPr>
              <a:t>của</a:t>
            </a:r>
            <a:r>
              <a:rPr lang="vi-VN" sz="2200">
                <a:ea typeface="+mj-lt"/>
                <a:cs typeface="+mj-lt"/>
              </a:rPr>
              <a:t> ma </a:t>
            </a:r>
            <a:r>
              <a:rPr lang="vi-VN" sz="2200" err="1">
                <a:ea typeface="+mj-lt"/>
                <a:cs typeface="+mj-lt"/>
              </a:rPr>
              <a:t>trận</a:t>
            </a:r>
            <a:r>
              <a:rPr lang="vi-VN" sz="2200">
                <a:ea typeface="+mj-lt"/>
                <a:cs typeface="+mj-lt"/>
              </a:rPr>
              <a:t> </a:t>
            </a:r>
            <a:r>
              <a:rPr lang="vi-VN" sz="2200" err="1">
                <a:ea typeface="+mj-lt"/>
                <a:cs typeface="+mj-lt"/>
              </a:rPr>
              <a:t>trạng</a:t>
            </a:r>
            <a:r>
              <a:rPr lang="vi-VN" sz="2200">
                <a:ea typeface="+mj-lt"/>
                <a:cs typeface="+mj-lt"/>
              </a:rPr>
              <a:t> </a:t>
            </a:r>
            <a:r>
              <a:rPr lang="vi-VN" sz="2200" err="1">
                <a:ea typeface="+mj-lt"/>
                <a:cs typeface="+mj-lt"/>
              </a:rPr>
              <a:t>thái</a:t>
            </a:r>
            <a:r>
              <a:rPr lang="vi-VN" sz="2200">
                <a:ea typeface="+mj-lt"/>
                <a:cs typeface="+mj-lt"/>
              </a:rPr>
              <a:t>, </a:t>
            </a:r>
            <a:r>
              <a:rPr lang="vi-VN" sz="2200" err="1">
                <a:ea typeface="+mj-lt"/>
                <a:cs typeface="+mj-lt"/>
              </a:rPr>
              <a:t>ngõ</a:t>
            </a:r>
            <a:r>
              <a:rPr lang="vi-VN" sz="2200">
                <a:ea typeface="+mj-lt"/>
                <a:cs typeface="+mj-lt"/>
              </a:rPr>
              <a:t> ra </a:t>
            </a:r>
            <a:r>
              <a:rPr lang="vi-VN" sz="2200" err="1">
                <a:ea typeface="+mj-lt"/>
                <a:cs typeface="+mj-lt"/>
              </a:rPr>
              <a:t>của</a:t>
            </a:r>
            <a:r>
              <a:rPr lang="vi-VN" sz="2200">
                <a:ea typeface="+mj-lt"/>
                <a:cs typeface="+mj-lt"/>
              </a:rPr>
              <a:t> </a:t>
            </a:r>
            <a:r>
              <a:rPr lang="vi-VN" sz="2200" err="1">
                <a:ea typeface="+mj-lt"/>
                <a:cs typeface="+mj-lt"/>
              </a:rPr>
              <a:t>SubBytes</a:t>
            </a:r>
            <a:r>
              <a:rPr lang="vi-VN" sz="2200">
                <a:ea typeface="+mj-lt"/>
                <a:cs typeface="+mj-lt"/>
              </a:rPr>
              <a:t>, theo </a:t>
            </a:r>
            <a:r>
              <a:rPr lang="vi-VN" sz="2200" err="1">
                <a:ea typeface="+mj-lt"/>
                <a:cs typeface="+mj-lt"/>
              </a:rPr>
              <a:t>byte</a:t>
            </a:r>
            <a:r>
              <a:rPr lang="vi-VN" sz="2200">
                <a:ea typeface="+mj-lt"/>
                <a:cs typeface="+mj-lt"/>
              </a:rPr>
              <a:t> </a:t>
            </a:r>
            <a:r>
              <a:rPr lang="vi-VN" sz="2200" err="1">
                <a:ea typeface="+mj-lt"/>
                <a:cs typeface="+mj-lt"/>
              </a:rPr>
              <a:t>với</a:t>
            </a:r>
            <a:r>
              <a:rPr lang="vi-VN" sz="2200">
                <a:ea typeface="+mj-lt"/>
                <a:cs typeface="+mj-lt"/>
              </a:rPr>
              <a:t> </a:t>
            </a:r>
            <a:r>
              <a:rPr lang="vi-VN" sz="2200" err="1">
                <a:ea typeface="+mj-lt"/>
                <a:cs typeface="+mj-lt"/>
              </a:rPr>
              <a:t>hệ</a:t>
            </a:r>
            <a:r>
              <a:rPr lang="vi-VN" sz="2200">
                <a:ea typeface="+mj-lt"/>
                <a:cs typeface="+mj-lt"/>
              </a:rPr>
              <a:t> </a:t>
            </a:r>
            <a:r>
              <a:rPr lang="vi-VN" sz="2200" err="1">
                <a:ea typeface="+mj-lt"/>
                <a:cs typeface="+mj-lt"/>
              </a:rPr>
              <a:t>số</a:t>
            </a:r>
            <a:r>
              <a:rPr lang="vi-VN" sz="2200">
                <a:ea typeface="+mj-lt"/>
                <a:cs typeface="+mj-lt"/>
              </a:rPr>
              <a:t> quay tăng </a:t>
            </a:r>
            <a:r>
              <a:rPr lang="vi-VN" sz="2200" err="1">
                <a:ea typeface="+mj-lt"/>
                <a:cs typeface="+mj-lt"/>
              </a:rPr>
              <a:t>dần</a:t>
            </a:r>
            <a:r>
              <a:rPr lang="vi-VN" sz="2200">
                <a:ea typeface="+mj-lt"/>
                <a:cs typeface="+mj-lt"/>
              </a:rPr>
              <a:t> </a:t>
            </a:r>
            <a:r>
              <a:rPr lang="vi-VN" sz="2200" err="1">
                <a:ea typeface="+mj-lt"/>
                <a:cs typeface="+mj-lt"/>
              </a:rPr>
              <a:t>từ</a:t>
            </a:r>
            <a:r>
              <a:rPr lang="vi-VN" sz="2200">
                <a:ea typeface="+mj-lt"/>
                <a:cs typeface="+mj-lt"/>
              </a:rPr>
              <a:t> 0 </a:t>
            </a:r>
            <a:r>
              <a:rPr lang="vi-VN" sz="2200" err="1">
                <a:ea typeface="+mj-lt"/>
                <a:cs typeface="+mj-lt"/>
              </a:rPr>
              <a:t>đến</a:t>
            </a:r>
            <a:r>
              <a:rPr lang="vi-VN" sz="2200">
                <a:ea typeface="+mj-lt"/>
                <a:cs typeface="+mj-lt"/>
              </a:rPr>
              <a:t> 3.</a:t>
            </a:r>
          </a:p>
          <a:p>
            <a:pPr lvl="1">
              <a:spcAft>
                <a:spcPts val="800"/>
              </a:spcAft>
            </a:pPr>
            <a:r>
              <a:rPr lang="vi-VN" sz="2200" err="1">
                <a:ea typeface="+mj-lt"/>
                <a:cs typeface="+mj-lt"/>
              </a:rPr>
              <a:t>Hàng</a:t>
            </a:r>
            <a:r>
              <a:rPr lang="vi-VN" sz="2200">
                <a:ea typeface="+mj-lt"/>
                <a:cs typeface="+mj-lt"/>
              </a:rPr>
              <a:t> </a:t>
            </a:r>
            <a:r>
              <a:rPr lang="vi-VN" sz="2200" err="1">
                <a:ea typeface="+mj-lt"/>
                <a:cs typeface="+mj-lt"/>
              </a:rPr>
              <a:t>đầu</a:t>
            </a:r>
            <a:r>
              <a:rPr lang="vi-VN" sz="2200">
                <a:ea typeface="+mj-lt"/>
                <a:cs typeface="+mj-lt"/>
              </a:rPr>
              <a:t> tiên </a:t>
            </a:r>
            <a:r>
              <a:rPr lang="vi-VN" sz="2200" err="1">
                <a:ea typeface="+mj-lt"/>
                <a:cs typeface="+mj-lt"/>
              </a:rPr>
              <a:t>có</a:t>
            </a:r>
            <a:r>
              <a:rPr lang="vi-VN" sz="2200">
                <a:ea typeface="+mj-lt"/>
                <a:cs typeface="+mj-lt"/>
              </a:rPr>
              <a:t> </a:t>
            </a:r>
            <a:r>
              <a:rPr lang="vi-VN" sz="2200" err="1">
                <a:ea typeface="+mj-lt"/>
                <a:cs typeface="+mj-lt"/>
              </a:rPr>
              <a:t>hệ</a:t>
            </a:r>
            <a:r>
              <a:rPr lang="vi-VN" sz="2200">
                <a:ea typeface="+mj-lt"/>
                <a:cs typeface="+mj-lt"/>
              </a:rPr>
              <a:t> </a:t>
            </a:r>
            <a:r>
              <a:rPr lang="vi-VN" sz="2200" err="1">
                <a:ea typeface="+mj-lt"/>
                <a:cs typeface="+mj-lt"/>
              </a:rPr>
              <a:t>số</a:t>
            </a:r>
            <a:r>
              <a:rPr lang="vi-VN" sz="2200">
                <a:ea typeface="+mj-lt"/>
                <a:cs typeface="+mj-lt"/>
              </a:rPr>
              <a:t> quay </a:t>
            </a:r>
            <a:r>
              <a:rPr lang="vi-VN" sz="2200" err="1">
                <a:ea typeface="+mj-lt"/>
                <a:cs typeface="+mj-lt"/>
              </a:rPr>
              <a:t>là</a:t>
            </a:r>
            <a:r>
              <a:rPr lang="vi-VN" sz="2200">
                <a:ea typeface="+mj-lt"/>
                <a:cs typeface="+mj-lt"/>
              </a:rPr>
              <a:t> 0 (</a:t>
            </a:r>
            <a:r>
              <a:rPr lang="vi-VN" sz="2200" err="1">
                <a:ea typeface="+mj-lt"/>
                <a:cs typeface="+mj-lt"/>
              </a:rPr>
              <a:t>giữ</a:t>
            </a:r>
            <a:r>
              <a:rPr lang="vi-VN" sz="2200">
                <a:ea typeface="+mj-lt"/>
                <a:cs typeface="+mj-lt"/>
              </a:rPr>
              <a:t> nguyên </a:t>
            </a:r>
            <a:r>
              <a:rPr lang="vi-VN" sz="2200" err="1">
                <a:ea typeface="+mj-lt"/>
                <a:cs typeface="+mj-lt"/>
              </a:rPr>
              <a:t>vị</a:t>
            </a:r>
            <a:r>
              <a:rPr lang="vi-VN" sz="2200">
                <a:ea typeface="+mj-lt"/>
                <a:cs typeface="+mj-lt"/>
              </a:rPr>
              <a:t> </a:t>
            </a:r>
            <a:r>
              <a:rPr lang="vi-VN" sz="2200" err="1">
                <a:ea typeface="+mj-lt"/>
                <a:cs typeface="+mj-lt"/>
              </a:rPr>
              <a:t>trí</a:t>
            </a:r>
            <a:r>
              <a:rPr lang="vi-VN" sz="2200">
                <a:ea typeface="+mj-lt"/>
                <a:cs typeface="+mj-lt"/>
              </a:rPr>
              <a:t>). </a:t>
            </a:r>
            <a:r>
              <a:rPr lang="vi-VN" sz="2200" err="1">
                <a:ea typeface="+mj-lt"/>
                <a:cs typeface="+mj-lt"/>
              </a:rPr>
              <a:t>Hàng</a:t>
            </a:r>
            <a:r>
              <a:rPr lang="vi-VN" sz="2200">
                <a:ea typeface="+mj-lt"/>
                <a:cs typeface="+mj-lt"/>
              </a:rPr>
              <a:t> </a:t>
            </a:r>
            <a:r>
              <a:rPr lang="vi-VN" sz="2200" err="1">
                <a:ea typeface="+mj-lt"/>
                <a:cs typeface="+mj-lt"/>
              </a:rPr>
              <a:t>thứ</a:t>
            </a:r>
            <a:r>
              <a:rPr lang="vi-VN" sz="2200">
                <a:ea typeface="+mj-lt"/>
                <a:cs typeface="+mj-lt"/>
              </a:rPr>
              <a:t> hai </a:t>
            </a:r>
            <a:r>
              <a:rPr lang="vi-VN" sz="2200" err="1">
                <a:ea typeface="+mj-lt"/>
                <a:cs typeface="+mj-lt"/>
              </a:rPr>
              <a:t>hệ</a:t>
            </a:r>
            <a:r>
              <a:rPr lang="vi-VN" sz="2200">
                <a:ea typeface="+mj-lt"/>
                <a:cs typeface="+mj-lt"/>
              </a:rPr>
              <a:t> </a:t>
            </a:r>
            <a:r>
              <a:rPr lang="vi-VN" sz="2200" err="1">
                <a:ea typeface="+mj-lt"/>
                <a:cs typeface="+mj-lt"/>
              </a:rPr>
              <a:t>số</a:t>
            </a:r>
            <a:r>
              <a:rPr lang="vi-VN" sz="2200">
                <a:ea typeface="+mj-lt"/>
                <a:cs typeface="+mj-lt"/>
              </a:rPr>
              <a:t> quay </a:t>
            </a:r>
            <a:r>
              <a:rPr lang="vi-VN" sz="2200" err="1">
                <a:ea typeface="+mj-lt"/>
                <a:cs typeface="+mj-lt"/>
              </a:rPr>
              <a:t>là</a:t>
            </a:r>
            <a:r>
              <a:rPr lang="vi-VN" sz="2200">
                <a:ea typeface="+mj-lt"/>
                <a:cs typeface="+mj-lt"/>
              </a:rPr>
              <a:t> 1 (quay </a:t>
            </a:r>
            <a:r>
              <a:rPr lang="vi-VN" sz="2200" err="1">
                <a:ea typeface="+mj-lt"/>
                <a:cs typeface="+mj-lt"/>
              </a:rPr>
              <a:t>một</a:t>
            </a:r>
            <a:r>
              <a:rPr lang="vi-VN" sz="2200">
                <a:ea typeface="+mj-lt"/>
                <a:cs typeface="+mj-lt"/>
              </a:rPr>
              <a:t> </a:t>
            </a:r>
            <a:r>
              <a:rPr lang="vi-VN" sz="2200" err="1">
                <a:ea typeface="+mj-lt"/>
                <a:cs typeface="+mj-lt"/>
              </a:rPr>
              <a:t>byte</a:t>
            </a:r>
            <a:r>
              <a:rPr lang="vi-VN" sz="2200">
                <a:ea typeface="+mj-lt"/>
                <a:cs typeface="+mj-lt"/>
              </a:rPr>
              <a:t>). </a:t>
            </a:r>
            <a:r>
              <a:rPr lang="vi-VN" sz="2200" err="1">
                <a:ea typeface="+mj-lt"/>
                <a:cs typeface="+mj-lt"/>
              </a:rPr>
              <a:t>Hàng</a:t>
            </a:r>
            <a:r>
              <a:rPr lang="vi-VN" sz="2200">
                <a:ea typeface="+mj-lt"/>
                <a:cs typeface="+mj-lt"/>
              </a:rPr>
              <a:t> </a:t>
            </a:r>
            <a:r>
              <a:rPr lang="vi-VN" sz="2200" err="1">
                <a:ea typeface="+mj-lt"/>
                <a:cs typeface="+mj-lt"/>
              </a:rPr>
              <a:t>thứ</a:t>
            </a:r>
            <a:r>
              <a:rPr lang="vi-VN" sz="2200">
                <a:ea typeface="+mj-lt"/>
                <a:cs typeface="+mj-lt"/>
              </a:rPr>
              <a:t> ba quay hai </a:t>
            </a:r>
            <a:r>
              <a:rPr lang="vi-VN" sz="2200" err="1">
                <a:ea typeface="+mj-lt"/>
                <a:cs typeface="+mj-lt"/>
              </a:rPr>
              <a:t>byte</a:t>
            </a:r>
            <a:r>
              <a:rPr lang="vi-VN" sz="2200">
                <a:ea typeface="+mj-lt"/>
                <a:cs typeface="+mj-lt"/>
              </a:rPr>
              <a:t> </a:t>
            </a:r>
            <a:r>
              <a:rPr lang="vi-VN" sz="2200" err="1">
                <a:ea typeface="+mj-lt"/>
                <a:cs typeface="+mj-lt"/>
              </a:rPr>
              <a:t>và</a:t>
            </a:r>
            <a:r>
              <a:rPr lang="vi-VN" sz="2200">
                <a:ea typeface="+mj-lt"/>
                <a:cs typeface="+mj-lt"/>
              </a:rPr>
              <a:t> </a:t>
            </a:r>
            <a:r>
              <a:rPr lang="vi-VN" sz="2200" err="1">
                <a:ea typeface="+mj-lt"/>
                <a:cs typeface="+mj-lt"/>
              </a:rPr>
              <a:t>hàng</a:t>
            </a:r>
            <a:r>
              <a:rPr lang="vi-VN" sz="2200">
                <a:ea typeface="+mj-lt"/>
                <a:cs typeface="+mj-lt"/>
              </a:rPr>
              <a:t> </a:t>
            </a:r>
            <a:r>
              <a:rPr lang="vi-VN" sz="2200" err="1">
                <a:ea typeface="+mj-lt"/>
                <a:cs typeface="+mj-lt"/>
              </a:rPr>
              <a:t>thứ</a:t>
            </a:r>
            <a:r>
              <a:rPr lang="vi-VN" sz="2200">
                <a:ea typeface="+mj-lt"/>
                <a:cs typeface="+mj-lt"/>
              </a:rPr>
              <a:t> tư quay ba </a:t>
            </a:r>
            <a:r>
              <a:rPr lang="vi-VN" sz="2200" err="1">
                <a:ea typeface="+mj-lt"/>
                <a:cs typeface="+mj-lt"/>
              </a:rPr>
              <a:t>byte</a:t>
            </a:r>
            <a:r>
              <a:rPr lang="vi-VN" sz="2200">
                <a:ea typeface="+mj-lt"/>
                <a:cs typeface="+mj-lt"/>
              </a:rPr>
              <a:t>.</a:t>
            </a:r>
            <a:endParaRPr lang="vi-VN" sz="2200"/>
          </a:p>
        </p:txBody>
      </p:sp>
      <p:sp>
        <p:nvSpPr>
          <p:cNvPr id="4" name="Chỗ dành sẵn cho Ngày tháng 3">
            <a:extLst>
              <a:ext uri="{FF2B5EF4-FFF2-40B4-BE49-F238E27FC236}">
                <a16:creationId xmlns:a16="http://schemas.microsoft.com/office/drawing/2014/main" id="{A6C88927-D255-4BD0-8B17-1C67B17D251D}"/>
              </a:ext>
            </a:extLst>
          </p:cNvPr>
          <p:cNvSpPr>
            <a:spLocks noGrp="1"/>
          </p:cNvSpPr>
          <p:nvPr>
            <p:ph type="dt" sz="half" idx="10"/>
          </p:nvPr>
        </p:nvSpPr>
        <p:spPr/>
        <p:txBody>
          <a:bodyPr/>
          <a:lstStyle/>
          <a:p>
            <a:fld id="{BA136E8E-48A6-4CCA-8C49-35959C36CF6D}"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7D93B934-87CE-451B-99E6-946E13844D7C}"/>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7" name="Chỗ dành sẵn cho Chân trang 6">
            <a:extLst>
              <a:ext uri="{FF2B5EF4-FFF2-40B4-BE49-F238E27FC236}">
                <a16:creationId xmlns:a16="http://schemas.microsoft.com/office/drawing/2014/main" id="{ED173B1C-BA3B-4757-A6F4-AECD86251643}"/>
              </a:ext>
            </a:extLst>
          </p:cNvPr>
          <p:cNvSpPr>
            <a:spLocks noGrp="1"/>
          </p:cNvSpPr>
          <p:nvPr>
            <p:ph type="ftr" sz="quarter" idx="11"/>
          </p:nvPr>
        </p:nvSpPr>
        <p:spPr/>
        <p:txBody>
          <a:bodyPr/>
          <a:lstStyle/>
          <a:p>
            <a:r>
              <a:rPr kumimoji="1" lang="en-US" altLang="ja-JP"/>
              <a:t>Copyrights 2020 CE-UIT . All Rights Reserved.</a:t>
            </a:r>
            <a:endParaRPr kumimoji="1" lang="ja-JP" altLang="en-US"/>
          </a:p>
        </p:txBody>
      </p:sp>
      <p:pic>
        <p:nvPicPr>
          <p:cNvPr id="8" name="Hình ảnh 8">
            <a:extLst>
              <a:ext uri="{FF2B5EF4-FFF2-40B4-BE49-F238E27FC236}">
                <a16:creationId xmlns:a16="http://schemas.microsoft.com/office/drawing/2014/main" id="{F98BB4BB-BB27-46F2-86FE-C6BA9D0F43DC}"/>
              </a:ext>
            </a:extLst>
          </p:cNvPr>
          <p:cNvPicPr>
            <a:picLocks noChangeAspect="1"/>
          </p:cNvPicPr>
          <p:nvPr/>
        </p:nvPicPr>
        <p:blipFill>
          <a:blip r:embed="rId2"/>
          <a:stretch>
            <a:fillRect/>
          </a:stretch>
        </p:blipFill>
        <p:spPr>
          <a:xfrm>
            <a:off x="6304517" y="1339754"/>
            <a:ext cx="5835037" cy="4554900"/>
          </a:xfrm>
          <a:prstGeom prst="rect">
            <a:avLst/>
          </a:prstGeom>
        </p:spPr>
      </p:pic>
    </p:spTree>
    <p:extLst>
      <p:ext uri="{BB962C8B-B14F-4D97-AF65-F5344CB8AC3E}">
        <p14:creationId xmlns:p14="http://schemas.microsoft.com/office/powerpoint/2010/main" val="477129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E6894F5-71E2-45E7-B99C-1603D8B84A39}"/>
              </a:ext>
            </a:extLst>
          </p:cNvPr>
          <p:cNvSpPr>
            <a:spLocks noGrp="1"/>
          </p:cNvSpPr>
          <p:nvPr>
            <p:ph type="title"/>
          </p:nvPr>
        </p:nvSpPr>
        <p:spPr/>
        <p:txBody>
          <a:bodyPr/>
          <a:lstStyle/>
          <a:p>
            <a:r>
              <a:rPr lang="vi-VN" err="1">
                <a:latin typeface="Times New Roman"/>
                <a:cs typeface="Times New Roman"/>
              </a:rPr>
              <a:t>Ví</a:t>
            </a:r>
            <a:r>
              <a:rPr lang="vi-VN">
                <a:latin typeface="Times New Roman"/>
                <a:cs typeface="Times New Roman"/>
              </a:rPr>
              <a:t> </a:t>
            </a:r>
            <a:r>
              <a:rPr lang="vi-VN" err="1">
                <a:latin typeface="Times New Roman"/>
                <a:cs typeface="Times New Roman"/>
              </a:rPr>
              <a:t>dụ</a:t>
            </a:r>
            <a:r>
              <a:rPr lang="vi-VN">
                <a:latin typeface="Times New Roman"/>
                <a:cs typeface="Times New Roman"/>
              </a:rPr>
              <a:t> </a:t>
            </a:r>
            <a:r>
              <a:rPr lang="vi-VN" err="1">
                <a:latin typeface="Times New Roman"/>
                <a:cs typeface="Times New Roman"/>
              </a:rPr>
              <a:t>mã</a:t>
            </a:r>
            <a:r>
              <a:rPr lang="vi-VN">
                <a:latin typeface="Times New Roman"/>
                <a:cs typeface="Times New Roman"/>
              </a:rPr>
              <a:t> </a:t>
            </a:r>
            <a:r>
              <a:rPr lang="vi-VN" err="1">
                <a:latin typeface="Times New Roman"/>
                <a:cs typeface="Times New Roman"/>
              </a:rPr>
              <a:t>hóa</a:t>
            </a:r>
            <a:r>
              <a:rPr lang="vi-VN">
                <a:latin typeface="Times New Roman"/>
                <a:cs typeface="Times New Roman"/>
              </a:rPr>
              <a:t> AES</a:t>
            </a:r>
          </a:p>
        </p:txBody>
      </p:sp>
      <p:sp>
        <p:nvSpPr>
          <p:cNvPr id="3" name="Chỗ dành sẵn cho Nội dung 2">
            <a:extLst>
              <a:ext uri="{FF2B5EF4-FFF2-40B4-BE49-F238E27FC236}">
                <a16:creationId xmlns:a16="http://schemas.microsoft.com/office/drawing/2014/main" id="{FF9E9FF2-3848-4C94-947F-B5482D8F91E7}"/>
              </a:ext>
            </a:extLst>
          </p:cNvPr>
          <p:cNvSpPr>
            <a:spLocks noGrp="1"/>
          </p:cNvSpPr>
          <p:nvPr>
            <p:ph sz="half" idx="1"/>
          </p:nvPr>
        </p:nvSpPr>
        <p:spPr>
          <a:xfrm>
            <a:off x="257188" y="1142198"/>
            <a:ext cx="5696943" cy="4948276"/>
          </a:xfrm>
        </p:spPr>
        <p:txBody>
          <a:bodyPr/>
          <a:lstStyle/>
          <a:p>
            <a:r>
              <a:rPr lang="vi-VN" b="1" err="1">
                <a:ea typeface="+mj-lt"/>
                <a:cs typeface="+mj-lt"/>
              </a:rPr>
              <a:t>MixColumns</a:t>
            </a:r>
            <a:endParaRPr lang="vi-VN" b="1">
              <a:ea typeface="+mj-lt"/>
              <a:cs typeface="+mj-lt"/>
            </a:endParaRPr>
          </a:p>
          <a:p>
            <a:pPr lvl="1"/>
            <a:r>
              <a:rPr lang="vi-VN" err="1">
                <a:ea typeface="+mj-lt"/>
                <a:cs typeface="+mj-lt"/>
              </a:rPr>
              <a:t>MixColumns</a:t>
            </a:r>
            <a:r>
              <a:rPr lang="vi-VN">
                <a:ea typeface="+mj-lt"/>
                <a:cs typeface="+mj-lt"/>
              </a:rPr>
              <a:t> </a:t>
            </a:r>
            <a:r>
              <a:rPr lang="vi-VN" err="1">
                <a:ea typeface="+mj-lt"/>
                <a:cs typeface="+mj-lt"/>
              </a:rPr>
              <a:t>thực</a:t>
            </a:r>
            <a:r>
              <a:rPr lang="vi-VN">
                <a:ea typeface="+mj-lt"/>
                <a:cs typeface="+mj-lt"/>
              </a:rPr>
              <a:t> </a:t>
            </a:r>
            <a:r>
              <a:rPr lang="vi-VN" err="1">
                <a:ea typeface="+mj-lt"/>
                <a:cs typeface="+mj-lt"/>
              </a:rPr>
              <a:t>hiện</a:t>
            </a:r>
            <a:r>
              <a:rPr lang="vi-VN">
                <a:ea typeface="+mj-lt"/>
                <a:cs typeface="+mj-lt"/>
              </a:rPr>
              <a:t> nhân </a:t>
            </a:r>
            <a:r>
              <a:rPr lang="vi-VN" err="1">
                <a:ea typeface="+mj-lt"/>
                <a:cs typeface="+mj-lt"/>
              </a:rPr>
              <a:t>từng</a:t>
            </a:r>
            <a:r>
              <a:rPr lang="vi-VN">
                <a:ea typeface="+mj-lt"/>
                <a:cs typeface="+mj-lt"/>
              </a:rPr>
              <a:t> </a:t>
            </a:r>
            <a:r>
              <a:rPr lang="vi-VN" err="1">
                <a:ea typeface="+mj-lt"/>
                <a:cs typeface="+mj-lt"/>
              </a:rPr>
              <a:t>cột</a:t>
            </a:r>
            <a:r>
              <a:rPr lang="vi-VN">
                <a:ea typeface="+mj-lt"/>
                <a:cs typeface="+mj-lt"/>
              </a:rPr>
              <a:t> </a:t>
            </a:r>
            <a:r>
              <a:rPr lang="vi-VN" err="1">
                <a:ea typeface="+mj-lt"/>
                <a:cs typeface="+mj-lt"/>
              </a:rPr>
              <a:t>của</a:t>
            </a:r>
            <a:r>
              <a:rPr lang="vi-VN">
                <a:ea typeface="+mj-lt"/>
                <a:cs typeface="+mj-lt"/>
              </a:rPr>
              <a:t> ma </a:t>
            </a:r>
            <a:r>
              <a:rPr lang="vi-VN" err="1">
                <a:ea typeface="+mj-lt"/>
                <a:cs typeface="+mj-lt"/>
              </a:rPr>
              <a:t>trận</a:t>
            </a:r>
            <a:r>
              <a:rPr lang="vi-VN">
                <a:ea typeface="+mj-lt"/>
                <a:cs typeface="+mj-lt"/>
              </a:rPr>
              <a:t> </a:t>
            </a:r>
            <a:r>
              <a:rPr lang="vi-VN" err="1">
                <a:ea typeface="+mj-lt"/>
                <a:cs typeface="+mj-lt"/>
              </a:rPr>
              <a:t>trạng</a:t>
            </a:r>
            <a:r>
              <a:rPr lang="vi-VN">
                <a:ea typeface="+mj-lt"/>
                <a:cs typeface="+mj-lt"/>
              </a:rPr>
              <a:t> </a:t>
            </a:r>
            <a:r>
              <a:rPr lang="vi-VN" err="1">
                <a:ea typeface="+mj-lt"/>
                <a:cs typeface="+mj-lt"/>
              </a:rPr>
              <a:t>thái</a:t>
            </a:r>
            <a:r>
              <a:rPr lang="vi-VN">
                <a:ea typeface="+mj-lt"/>
                <a:cs typeface="+mj-lt"/>
              </a:rPr>
              <a:t> (</a:t>
            </a:r>
            <a:r>
              <a:rPr lang="vi-VN" err="1">
                <a:ea typeface="+mj-lt"/>
                <a:cs typeface="+mj-lt"/>
              </a:rPr>
              <a:t>ngõ</a:t>
            </a:r>
            <a:r>
              <a:rPr lang="vi-VN">
                <a:ea typeface="+mj-lt"/>
                <a:cs typeface="+mj-lt"/>
              </a:rPr>
              <a:t> ra </a:t>
            </a:r>
            <a:r>
              <a:rPr lang="vi-VN" err="1">
                <a:ea typeface="+mj-lt"/>
                <a:cs typeface="+mj-lt"/>
              </a:rPr>
              <a:t>của</a:t>
            </a:r>
            <a:r>
              <a:rPr lang="vi-VN">
                <a:ea typeface="+mj-lt"/>
                <a:cs typeface="+mj-lt"/>
              </a:rPr>
              <a:t> </a:t>
            </a:r>
            <a:r>
              <a:rPr lang="vi-VN" err="1">
                <a:ea typeface="+mj-lt"/>
                <a:cs typeface="+mj-lt"/>
              </a:rPr>
              <a:t>ShiftRows</a:t>
            </a:r>
            <a:r>
              <a:rPr lang="vi-VN">
                <a:ea typeface="+mj-lt"/>
                <a:cs typeface="+mj-lt"/>
              </a:rPr>
              <a:t>) </a:t>
            </a:r>
            <a:r>
              <a:rPr lang="vi-VN" err="1">
                <a:ea typeface="+mj-lt"/>
                <a:cs typeface="+mj-lt"/>
              </a:rPr>
              <a:t>với</a:t>
            </a:r>
            <a:r>
              <a:rPr lang="vi-VN">
                <a:ea typeface="+mj-lt"/>
                <a:cs typeface="+mj-lt"/>
              </a:rPr>
              <a:t> </a:t>
            </a:r>
            <a:r>
              <a:rPr lang="vi-VN" err="1">
                <a:ea typeface="+mj-lt"/>
                <a:cs typeface="+mj-lt"/>
              </a:rPr>
              <a:t>một</a:t>
            </a:r>
            <a:r>
              <a:rPr lang="vi-VN">
                <a:ea typeface="+mj-lt"/>
                <a:cs typeface="+mj-lt"/>
              </a:rPr>
              <a:t> ma </a:t>
            </a:r>
            <a:r>
              <a:rPr lang="vi-VN" err="1">
                <a:ea typeface="+mj-lt"/>
                <a:cs typeface="+mj-lt"/>
              </a:rPr>
              <a:t>trận</a:t>
            </a:r>
            <a:r>
              <a:rPr lang="vi-VN">
                <a:ea typeface="+mj-lt"/>
                <a:cs typeface="+mj-lt"/>
              </a:rPr>
              <a:t> </a:t>
            </a:r>
            <a:r>
              <a:rPr lang="vi-VN" err="1">
                <a:ea typeface="+mj-lt"/>
                <a:cs typeface="+mj-lt"/>
              </a:rPr>
              <a:t>chuyển</a:t>
            </a:r>
            <a:r>
              <a:rPr lang="vi-VN">
                <a:ea typeface="+mj-lt"/>
                <a:cs typeface="+mj-lt"/>
              </a:rPr>
              <a:t> </a:t>
            </a:r>
            <a:r>
              <a:rPr lang="vi-VN" err="1">
                <a:ea typeface="+mj-lt"/>
                <a:cs typeface="+mj-lt"/>
              </a:rPr>
              <a:t>đổi</a:t>
            </a:r>
            <a:r>
              <a:rPr lang="vi-VN">
                <a:ea typeface="+mj-lt"/>
                <a:cs typeface="+mj-lt"/>
              </a:rPr>
              <a:t> quy </a:t>
            </a:r>
            <a:r>
              <a:rPr lang="vi-VN" err="1">
                <a:ea typeface="+mj-lt"/>
                <a:cs typeface="+mj-lt"/>
              </a:rPr>
              <a:t>định</a:t>
            </a:r>
            <a:r>
              <a:rPr lang="vi-VN">
                <a:ea typeface="+mj-lt"/>
                <a:cs typeface="+mj-lt"/>
              </a:rPr>
              <a:t> </a:t>
            </a:r>
            <a:r>
              <a:rPr lang="vi-VN" err="1">
                <a:ea typeface="+mj-lt"/>
                <a:cs typeface="+mj-lt"/>
              </a:rPr>
              <a:t>bởi</a:t>
            </a:r>
            <a:r>
              <a:rPr lang="vi-VN">
                <a:ea typeface="+mj-lt"/>
                <a:cs typeface="+mj-lt"/>
              </a:rPr>
              <a:t> </a:t>
            </a:r>
            <a:r>
              <a:rPr lang="vi-VN" err="1">
                <a:ea typeface="+mj-lt"/>
                <a:cs typeface="+mj-lt"/>
              </a:rPr>
              <a:t>chuẩn</a:t>
            </a:r>
            <a:r>
              <a:rPr lang="vi-VN">
                <a:ea typeface="+mj-lt"/>
                <a:cs typeface="+mj-lt"/>
              </a:rPr>
              <a:t> AES.</a:t>
            </a:r>
            <a:endParaRPr lang="vi-VN" b="1"/>
          </a:p>
        </p:txBody>
      </p:sp>
      <p:sp>
        <p:nvSpPr>
          <p:cNvPr id="4" name="Chỗ dành sẵn cho Ngày tháng 3">
            <a:extLst>
              <a:ext uri="{FF2B5EF4-FFF2-40B4-BE49-F238E27FC236}">
                <a16:creationId xmlns:a16="http://schemas.microsoft.com/office/drawing/2014/main" id="{5662BADD-1AAC-4D6F-BCCD-82F804E69AD2}"/>
              </a:ext>
            </a:extLst>
          </p:cNvPr>
          <p:cNvSpPr>
            <a:spLocks noGrp="1"/>
          </p:cNvSpPr>
          <p:nvPr>
            <p:ph type="dt" sz="half" idx="10"/>
          </p:nvPr>
        </p:nvSpPr>
        <p:spPr/>
        <p:txBody>
          <a:bodyPr/>
          <a:lstStyle/>
          <a:p>
            <a:fld id="{BA136E8E-48A6-4CCA-8C49-35959C36CF6D}"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A8B93EB1-80A2-4C3D-AEAC-1A307A9436EC}"/>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7" name="Chỗ dành sẵn cho Chân trang 6">
            <a:extLst>
              <a:ext uri="{FF2B5EF4-FFF2-40B4-BE49-F238E27FC236}">
                <a16:creationId xmlns:a16="http://schemas.microsoft.com/office/drawing/2014/main" id="{2062748E-3E67-4878-A840-A0DDEE062CC5}"/>
              </a:ext>
            </a:extLst>
          </p:cNvPr>
          <p:cNvSpPr>
            <a:spLocks noGrp="1"/>
          </p:cNvSpPr>
          <p:nvPr>
            <p:ph type="ftr" sz="quarter" idx="11"/>
          </p:nvPr>
        </p:nvSpPr>
        <p:spPr/>
        <p:txBody>
          <a:bodyPr/>
          <a:lstStyle/>
          <a:p>
            <a:r>
              <a:rPr kumimoji="1" lang="en-US" altLang="ja-JP"/>
              <a:t>Copyrights 2020 CE-UIT . All Rights Reserved.</a:t>
            </a:r>
            <a:endParaRPr kumimoji="1" lang="ja-JP" altLang="en-US"/>
          </a:p>
        </p:txBody>
      </p:sp>
      <p:pic>
        <p:nvPicPr>
          <p:cNvPr id="8" name="Hình ảnh 8" descr="Ảnh có chứa văn bản&#10;&#10;Mô tả được tự động tạo">
            <a:extLst>
              <a:ext uri="{FF2B5EF4-FFF2-40B4-BE49-F238E27FC236}">
                <a16:creationId xmlns:a16="http://schemas.microsoft.com/office/drawing/2014/main" id="{A54EA967-36F8-48DA-AD80-C939247A021C}"/>
              </a:ext>
            </a:extLst>
          </p:cNvPr>
          <p:cNvPicPr>
            <a:picLocks noChangeAspect="1"/>
          </p:cNvPicPr>
          <p:nvPr/>
        </p:nvPicPr>
        <p:blipFill>
          <a:blip r:embed="rId3"/>
          <a:stretch>
            <a:fillRect/>
          </a:stretch>
        </p:blipFill>
        <p:spPr>
          <a:xfrm>
            <a:off x="1643349" y="3205334"/>
            <a:ext cx="3048000" cy="2724150"/>
          </a:xfrm>
          <a:prstGeom prst="rect">
            <a:avLst/>
          </a:prstGeom>
        </p:spPr>
      </p:pic>
      <p:sp>
        <p:nvSpPr>
          <p:cNvPr id="9" name="Hộp Văn bản 8">
            <a:extLst>
              <a:ext uri="{FF2B5EF4-FFF2-40B4-BE49-F238E27FC236}">
                <a16:creationId xmlns:a16="http://schemas.microsoft.com/office/drawing/2014/main" id="{5FEE550F-DD92-4365-A379-5B7CBA88014C}"/>
              </a:ext>
            </a:extLst>
          </p:cNvPr>
          <p:cNvSpPr txBox="1"/>
          <p:nvPr/>
        </p:nvSpPr>
        <p:spPr>
          <a:xfrm>
            <a:off x="519628" y="6009699"/>
            <a:ext cx="50659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000">
                <a:ea typeface="+mn-lt"/>
                <a:cs typeface="+mn-lt"/>
              </a:rPr>
              <a:t>Ma </a:t>
            </a:r>
            <a:r>
              <a:rPr lang="vi-VN" sz="2000" err="1">
                <a:ea typeface="+mn-lt"/>
                <a:cs typeface="+mn-lt"/>
              </a:rPr>
              <a:t>trận</a:t>
            </a:r>
            <a:r>
              <a:rPr lang="vi-VN" sz="2000">
                <a:ea typeface="+mn-lt"/>
                <a:cs typeface="+mn-lt"/>
              </a:rPr>
              <a:t> </a:t>
            </a:r>
            <a:r>
              <a:rPr lang="vi-VN" sz="2000" err="1">
                <a:ea typeface="+mn-lt"/>
                <a:cs typeface="+mn-lt"/>
              </a:rPr>
              <a:t>chuyển</a:t>
            </a:r>
            <a:r>
              <a:rPr lang="vi-VN" sz="2000">
                <a:ea typeface="+mn-lt"/>
                <a:cs typeface="+mn-lt"/>
              </a:rPr>
              <a:t> </a:t>
            </a:r>
            <a:r>
              <a:rPr lang="vi-VN" sz="2000" err="1">
                <a:ea typeface="+mn-lt"/>
                <a:cs typeface="+mn-lt"/>
              </a:rPr>
              <a:t>đổi</a:t>
            </a:r>
            <a:r>
              <a:rPr lang="vi-VN" sz="2000">
                <a:ea typeface="+mn-lt"/>
                <a:cs typeface="+mn-lt"/>
              </a:rPr>
              <a:t> </a:t>
            </a:r>
            <a:r>
              <a:rPr lang="vi-VN" sz="2000" err="1">
                <a:ea typeface="+mn-lt"/>
                <a:cs typeface="+mn-lt"/>
              </a:rPr>
              <a:t>sử</a:t>
            </a:r>
            <a:r>
              <a:rPr lang="vi-VN" sz="2000">
                <a:ea typeface="+mn-lt"/>
                <a:cs typeface="+mn-lt"/>
              </a:rPr>
              <a:t> </a:t>
            </a:r>
            <a:r>
              <a:rPr lang="vi-VN" sz="2000" err="1">
                <a:ea typeface="+mn-lt"/>
                <a:cs typeface="+mn-lt"/>
              </a:rPr>
              <a:t>dụng</a:t>
            </a:r>
            <a:r>
              <a:rPr lang="vi-VN" sz="2000">
                <a:ea typeface="+mn-lt"/>
                <a:cs typeface="+mn-lt"/>
              </a:rPr>
              <a:t> trong </a:t>
            </a:r>
            <a:r>
              <a:rPr lang="vi-VN" sz="2000" err="1">
                <a:ea typeface="+mn-lt"/>
                <a:cs typeface="+mn-lt"/>
              </a:rPr>
              <a:t>MixColumns</a:t>
            </a:r>
            <a:endParaRPr lang="vi-VN" sz="2000" err="1"/>
          </a:p>
        </p:txBody>
      </p:sp>
      <p:pic>
        <p:nvPicPr>
          <p:cNvPr id="11" name="Hình ảnh 8" descr="Ảnh có chứa văn bản, thiết bị điện tử&#10;&#10;Mô tả được tự động tạo">
            <a:extLst>
              <a:ext uri="{FF2B5EF4-FFF2-40B4-BE49-F238E27FC236}">
                <a16:creationId xmlns:a16="http://schemas.microsoft.com/office/drawing/2014/main" id="{8A98EB44-CC7E-4D0E-932F-FD43BCF4EDA1}"/>
              </a:ext>
            </a:extLst>
          </p:cNvPr>
          <p:cNvPicPr>
            <a:picLocks noChangeAspect="1"/>
          </p:cNvPicPr>
          <p:nvPr/>
        </p:nvPicPr>
        <p:blipFill>
          <a:blip r:embed="rId4"/>
          <a:stretch>
            <a:fillRect/>
          </a:stretch>
        </p:blipFill>
        <p:spPr bwMode="auto">
          <a:xfrm>
            <a:off x="6060323" y="439619"/>
            <a:ext cx="6167352" cy="5494728"/>
          </a:xfrm>
          <a:prstGeom prst="rect">
            <a:avLst/>
          </a:prstGeom>
          <a:noFill/>
          <a:ln w="9525">
            <a:noFill/>
            <a:miter lim="800000"/>
            <a:headEnd/>
            <a:tailEnd/>
          </a:ln>
          <a:effectLst/>
        </p:spPr>
      </p:pic>
    </p:spTree>
    <p:extLst>
      <p:ext uri="{BB962C8B-B14F-4D97-AF65-F5344CB8AC3E}">
        <p14:creationId xmlns:p14="http://schemas.microsoft.com/office/powerpoint/2010/main" val="617888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284CC7-06B1-475D-B031-9A6E7904980B}"/>
              </a:ext>
            </a:extLst>
          </p:cNvPr>
          <p:cNvSpPr>
            <a:spLocks noGrp="1"/>
          </p:cNvSpPr>
          <p:nvPr>
            <p:ph type="title"/>
          </p:nvPr>
        </p:nvSpPr>
        <p:spPr>
          <a:xfrm>
            <a:off x="1775885" y="287338"/>
            <a:ext cx="9806516" cy="693390"/>
          </a:xfrm>
        </p:spPr>
        <p:txBody>
          <a:bodyPr wrap="square" anchor="ctr">
            <a:normAutofit/>
          </a:bodyPr>
          <a:lstStyle/>
          <a:p>
            <a:r>
              <a:rPr lang="vi-VN" err="1"/>
              <a:t>Ví</a:t>
            </a:r>
            <a:r>
              <a:rPr lang="vi-VN"/>
              <a:t> </a:t>
            </a:r>
            <a:r>
              <a:rPr lang="vi-VN" err="1"/>
              <a:t>dụ</a:t>
            </a:r>
            <a:r>
              <a:rPr lang="vi-VN"/>
              <a:t> </a:t>
            </a:r>
            <a:r>
              <a:rPr lang="vi-VN" err="1"/>
              <a:t>mã</a:t>
            </a:r>
            <a:r>
              <a:rPr lang="vi-VN"/>
              <a:t> </a:t>
            </a:r>
            <a:r>
              <a:rPr lang="vi-VN" err="1"/>
              <a:t>hóa</a:t>
            </a:r>
            <a:r>
              <a:rPr lang="vi-VN"/>
              <a:t> AES</a:t>
            </a:r>
          </a:p>
        </p:txBody>
      </p:sp>
      <p:sp>
        <p:nvSpPr>
          <p:cNvPr id="4" name="Chỗ dành sẵn cho Ngày tháng 3">
            <a:extLst>
              <a:ext uri="{FF2B5EF4-FFF2-40B4-BE49-F238E27FC236}">
                <a16:creationId xmlns:a16="http://schemas.microsoft.com/office/drawing/2014/main" id="{CE37E634-4356-45EB-AD9C-BAB86CEF54AF}"/>
              </a:ext>
            </a:extLst>
          </p:cNvPr>
          <p:cNvSpPr>
            <a:spLocks noGrp="1"/>
          </p:cNvSpPr>
          <p:nvPr>
            <p:ph type="dt" sz="half" idx="10"/>
          </p:nvPr>
        </p:nvSpPr>
        <p:spPr>
          <a:xfrm>
            <a:off x="335360" y="6525344"/>
            <a:ext cx="2844800" cy="288206"/>
          </a:xfrm>
        </p:spPr>
        <p:txBody>
          <a:bodyPr wrap="square" anchor="t">
            <a:normAutofit/>
          </a:bodyPr>
          <a:lstStyle/>
          <a:p>
            <a:pPr>
              <a:lnSpc>
                <a:spcPct val="90000"/>
              </a:lnSpc>
              <a:spcAft>
                <a:spcPts val="600"/>
              </a:spcAft>
            </a:pPr>
            <a:fld id="{BA136E8E-48A6-4CCA-8C49-35959C36CF6D}" type="datetime1">
              <a:rPr kumimoji="1" lang="en-US" altLang="ja-JP" sz="1400" smtClean="0"/>
              <a:pPr>
                <a:lnSpc>
                  <a:spcPct val="90000"/>
                </a:lnSpc>
                <a:spcAft>
                  <a:spcPts val="600"/>
                </a:spcAft>
              </a:pPr>
              <a:t>1/20/2022</a:t>
            </a:fld>
            <a:endParaRPr kumimoji="1" lang="ja-JP" altLang="en-US" sz="1400"/>
          </a:p>
        </p:txBody>
      </p:sp>
      <p:sp>
        <p:nvSpPr>
          <p:cNvPr id="5" name="Chỗ dành sẵn cho Số hiệu Bản chiếu 4">
            <a:extLst>
              <a:ext uri="{FF2B5EF4-FFF2-40B4-BE49-F238E27FC236}">
                <a16:creationId xmlns:a16="http://schemas.microsoft.com/office/drawing/2014/main" id="{AD69C83D-4F70-4011-B0E0-6150C239C45F}"/>
              </a:ext>
            </a:extLst>
          </p:cNvPr>
          <p:cNvSpPr>
            <a:spLocks noGrp="1"/>
          </p:cNvSpPr>
          <p:nvPr>
            <p:ph type="sldNum" sz="quarter" idx="12"/>
          </p:nvPr>
        </p:nvSpPr>
        <p:spPr>
          <a:xfrm>
            <a:off x="9519840" y="6524626"/>
            <a:ext cx="2336800" cy="288925"/>
          </a:xfrm>
        </p:spPr>
        <p:txBody>
          <a:bodyPr wrap="square" anchor="t">
            <a:normAutofit/>
          </a:bodyPr>
          <a:lstStyle/>
          <a:p>
            <a:pPr>
              <a:lnSpc>
                <a:spcPct val="90000"/>
              </a:lnSpc>
              <a:spcAft>
                <a:spcPts val="600"/>
              </a:spcAft>
            </a:pPr>
            <a:fld id="{800C8475-47C1-49C9-BEE5-594F8CF4D71F}" type="slidenum">
              <a:rPr kumimoji="1" lang="ja-JP" altLang="en-US" sz="1400" smtClean="0"/>
              <a:pPr>
                <a:lnSpc>
                  <a:spcPct val="90000"/>
                </a:lnSpc>
                <a:spcAft>
                  <a:spcPts val="600"/>
                </a:spcAft>
              </a:pPr>
              <a:t>17</a:t>
            </a:fld>
            <a:endParaRPr kumimoji="1" lang="ja-JP" altLang="en-US" sz="1400"/>
          </a:p>
        </p:txBody>
      </p:sp>
      <p:sp>
        <p:nvSpPr>
          <p:cNvPr id="7" name="Chỗ dành sẵn cho Chân trang 6">
            <a:extLst>
              <a:ext uri="{FF2B5EF4-FFF2-40B4-BE49-F238E27FC236}">
                <a16:creationId xmlns:a16="http://schemas.microsoft.com/office/drawing/2014/main" id="{95772B99-6812-48AF-AAF0-DB8195284942}"/>
              </a:ext>
            </a:extLst>
          </p:cNvPr>
          <p:cNvSpPr>
            <a:spLocks noGrp="1"/>
          </p:cNvSpPr>
          <p:nvPr>
            <p:ph type="ftr" sz="quarter" idx="11"/>
          </p:nvPr>
        </p:nvSpPr>
        <p:spPr>
          <a:xfrm>
            <a:off x="2349468" y="6524626"/>
            <a:ext cx="7490949" cy="288925"/>
          </a:xfrm>
        </p:spPr>
        <p:txBody>
          <a:bodyPr wrap="square" anchor="t">
            <a:normAutofit/>
          </a:bodyPr>
          <a:lstStyle/>
          <a:p>
            <a:pPr>
              <a:lnSpc>
                <a:spcPct val="90000"/>
              </a:lnSpc>
              <a:spcAft>
                <a:spcPts val="600"/>
              </a:spcAft>
            </a:pPr>
            <a:r>
              <a:rPr kumimoji="1" lang="en-US" altLang="ja-JP" sz="1400"/>
              <a:t>Copyrights 2020 CE-UIT . All Rights Reserved.</a:t>
            </a:r>
            <a:endParaRPr kumimoji="1" lang="ja-JP" altLang="en-US" sz="1400"/>
          </a:p>
        </p:txBody>
      </p:sp>
      <p:sp>
        <p:nvSpPr>
          <p:cNvPr id="10" name="Chỗ dành sẵn cho Nội dung 9">
            <a:extLst>
              <a:ext uri="{FF2B5EF4-FFF2-40B4-BE49-F238E27FC236}">
                <a16:creationId xmlns:a16="http://schemas.microsoft.com/office/drawing/2014/main" id="{B836AE15-0735-4678-B9D1-76F39625E778}"/>
              </a:ext>
            </a:extLst>
          </p:cNvPr>
          <p:cNvSpPr>
            <a:spLocks noGrp="1"/>
          </p:cNvSpPr>
          <p:nvPr>
            <p:ph idx="1"/>
          </p:nvPr>
        </p:nvSpPr>
        <p:spPr>
          <a:xfrm>
            <a:off x="335360" y="1412776"/>
            <a:ext cx="5131497" cy="4824536"/>
          </a:xfrm>
        </p:spPr>
        <p:txBody>
          <a:bodyPr/>
          <a:lstStyle/>
          <a:p>
            <a:r>
              <a:rPr lang="vi-VN" sz="2200" b="1" err="1">
                <a:ea typeface="+mj-lt"/>
                <a:cs typeface="+mj-lt"/>
              </a:rPr>
              <a:t>KeyExpansion</a:t>
            </a:r>
            <a:endParaRPr lang="vi-VN" sz="2200" b="1">
              <a:ea typeface="+mj-lt"/>
              <a:cs typeface="+mj-lt"/>
            </a:endParaRPr>
          </a:p>
          <a:p>
            <a:pPr>
              <a:spcAft>
                <a:spcPts val="600"/>
              </a:spcAft>
            </a:pPr>
            <a:r>
              <a:rPr lang="vi-VN" sz="2200" err="1">
                <a:ea typeface="+mj-lt"/>
                <a:cs typeface="+mj-lt"/>
              </a:rPr>
              <a:t>KeyExpansion</a:t>
            </a:r>
            <a:r>
              <a:rPr lang="vi-VN" sz="2200">
                <a:ea typeface="+mj-lt"/>
                <a:cs typeface="+mj-lt"/>
              </a:rPr>
              <a:t> </a:t>
            </a:r>
            <a:r>
              <a:rPr lang="vi-VN" sz="2200" err="1">
                <a:ea typeface="+mj-lt"/>
                <a:cs typeface="+mj-lt"/>
              </a:rPr>
              <a:t>thực</a:t>
            </a:r>
            <a:r>
              <a:rPr lang="vi-VN" sz="2200">
                <a:ea typeface="+mj-lt"/>
                <a:cs typeface="+mj-lt"/>
              </a:rPr>
              <a:t> </a:t>
            </a:r>
            <a:r>
              <a:rPr lang="vi-VN" sz="2200" err="1">
                <a:ea typeface="+mj-lt"/>
                <a:cs typeface="+mj-lt"/>
              </a:rPr>
              <a:t>hiện</a:t>
            </a:r>
            <a:r>
              <a:rPr lang="vi-VN" sz="2200">
                <a:ea typeface="+mj-lt"/>
                <a:cs typeface="+mj-lt"/>
              </a:rPr>
              <a:t> </a:t>
            </a:r>
            <a:r>
              <a:rPr lang="vi-VN" sz="2200" err="1">
                <a:ea typeface="+mj-lt"/>
                <a:cs typeface="+mj-lt"/>
              </a:rPr>
              <a:t>tính</a:t>
            </a:r>
            <a:r>
              <a:rPr lang="vi-VN" sz="2200">
                <a:ea typeface="+mj-lt"/>
                <a:cs typeface="+mj-lt"/>
              </a:rPr>
              <a:t> </a:t>
            </a:r>
            <a:r>
              <a:rPr lang="vi-VN" sz="2200" err="1">
                <a:ea typeface="+mj-lt"/>
                <a:cs typeface="+mj-lt"/>
              </a:rPr>
              <a:t>toán</a:t>
            </a:r>
            <a:r>
              <a:rPr lang="vi-VN" sz="2200">
                <a:ea typeface="+mj-lt"/>
                <a:cs typeface="+mj-lt"/>
              </a:rPr>
              <a:t> </a:t>
            </a:r>
            <a:r>
              <a:rPr lang="vi-VN" sz="2200" err="1">
                <a:ea typeface="+mj-lt"/>
                <a:cs typeface="+mj-lt"/>
              </a:rPr>
              <a:t>khóa</a:t>
            </a:r>
            <a:r>
              <a:rPr lang="vi-VN" sz="2200">
                <a:ea typeface="+mj-lt"/>
                <a:cs typeface="+mj-lt"/>
              </a:rPr>
              <a:t> </a:t>
            </a:r>
            <a:r>
              <a:rPr lang="vi-VN" sz="2200" err="1">
                <a:ea typeface="+mj-lt"/>
                <a:cs typeface="+mj-lt"/>
              </a:rPr>
              <a:t>vòng</a:t>
            </a:r>
            <a:r>
              <a:rPr lang="vi-VN" sz="2200">
                <a:ea typeface="+mj-lt"/>
                <a:cs typeface="+mj-lt"/>
              </a:rPr>
              <a:t> cho </a:t>
            </a:r>
            <a:r>
              <a:rPr lang="vi-VN" sz="2200" err="1">
                <a:ea typeface="+mj-lt"/>
                <a:cs typeface="+mj-lt"/>
              </a:rPr>
              <a:t>bước</a:t>
            </a:r>
            <a:r>
              <a:rPr lang="vi-VN" sz="2200">
                <a:ea typeface="+mj-lt"/>
                <a:cs typeface="+mj-lt"/>
              </a:rPr>
              <a:t> </a:t>
            </a:r>
            <a:r>
              <a:rPr lang="vi-VN" sz="2200" err="1">
                <a:ea typeface="+mj-lt"/>
                <a:cs typeface="+mj-lt"/>
              </a:rPr>
              <a:t>lặp</a:t>
            </a:r>
            <a:r>
              <a:rPr lang="vi-VN" sz="2200">
                <a:ea typeface="+mj-lt"/>
                <a:cs typeface="+mj-lt"/>
              </a:rPr>
              <a:t> </a:t>
            </a:r>
            <a:r>
              <a:rPr lang="vi-VN" sz="2200" err="1">
                <a:ea typeface="+mj-lt"/>
                <a:cs typeface="+mj-lt"/>
              </a:rPr>
              <a:t>mã</a:t>
            </a:r>
            <a:r>
              <a:rPr lang="vi-VN" sz="2200">
                <a:ea typeface="+mj-lt"/>
                <a:cs typeface="+mj-lt"/>
              </a:rPr>
              <a:t> </a:t>
            </a:r>
            <a:r>
              <a:rPr lang="vi-VN" sz="2200" err="1">
                <a:ea typeface="+mj-lt"/>
                <a:cs typeface="+mj-lt"/>
              </a:rPr>
              <a:t>hóa</a:t>
            </a:r>
            <a:r>
              <a:rPr lang="vi-VN" sz="2200">
                <a:ea typeface="+mj-lt"/>
                <a:cs typeface="+mj-lt"/>
              </a:rPr>
              <a:t> </a:t>
            </a:r>
            <a:r>
              <a:rPr lang="vi-VN" sz="2200" err="1">
                <a:ea typeface="+mj-lt"/>
                <a:cs typeface="+mj-lt"/>
              </a:rPr>
              <a:t>và</a:t>
            </a:r>
            <a:r>
              <a:rPr lang="vi-VN" sz="2200">
                <a:ea typeface="+mj-lt"/>
                <a:cs typeface="+mj-lt"/>
              </a:rPr>
              <a:t> </a:t>
            </a:r>
            <a:r>
              <a:rPr lang="vi-VN" sz="2200" err="1">
                <a:ea typeface="+mj-lt"/>
                <a:cs typeface="+mj-lt"/>
              </a:rPr>
              <a:t>bước</a:t>
            </a:r>
            <a:r>
              <a:rPr lang="vi-VN" sz="2200">
                <a:ea typeface="+mj-lt"/>
                <a:cs typeface="+mj-lt"/>
              </a:rPr>
              <a:t> </a:t>
            </a:r>
            <a:r>
              <a:rPr lang="vi-VN" sz="2200" err="1">
                <a:ea typeface="+mj-lt"/>
                <a:cs typeface="+mj-lt"/>
              </a:rPr>
              <a:t>tạo</a:t>
            </a:r>
            <a:r>
              <a:rPr lang="vi-VN" sz="2200">
                <a:ea typeface="+mj-lt"/>
                <a:cs typeface="+mj-lt"/>
              </a:rPr>
              <a:t> </a:t>
            </a:r>
            <a:r>
              <a:rPr lang="vi-VN" sz="2200" err="1">
                <a:ea typeface="+mj-lt"/>
                <a:cs typeface="+mj-lt"/>
              </a:rPr>
              <a:t>ngõ</a:t>
            </a:r>
            <a:r>
              <a:rPr lang="vi-VN" sz="2200">
                <a:ea typeface="+mj-lt"/>
                <a:cs typeface="+mj-lt"/>
              </a:rPr>
              <a:t> ra. </a:t>
            </a:r>
            <a:r>
              <a:rPr lang="vi-VN" sz="2200" err="1">
                <a:ea typeface="+mj-lt"/>
                <a:cs typeface="+mj-lt"/>
              </a:rPr>
              <a:t>Kết</a:t>
            </a:r>
            <a:r>
              <a:rPr lang="vi-VN" sz="2200">
                <a:ea typeface="+mj-lt"/>
                <a:cs typeface="+mj-lt"/>
              </a:rPr>
              <a:t> </a:t>
            </a:r>
            <a:r>
              <a:rPr lang="vi-VN" sz="2200" err="1">
                <a:ea typeface="+mj-lt"/>
                <a:cs typeface="+mj-lt"/>
              </a:rPr>
              <a:t>quả</a:t>
            </a:r>
            <a:r>
              <a:rPr lang="vi-VN" sz="2200">
                <a:ea typeface="+mj-lt"/>
                <a:cs typeface="+mj-lt"/>
              </a:rPr>
              <a:t> </a:t>
            </a:r>
            <a:r>
              <a:rPr lang="vi-VN" sz="2200" err="1">
                <a:ea typeface="+mj-lt"/>
                <a:cs typeface="+mj-lt"/>
              </a:rPr>
              <a:t>của</a:t>
            </a:r>
            <a:r>
              <a:rPr lang="vi-VN" sz="2200">
                <a:ea typeface="+mj-lt"/>
                <a:cs typeface="+mj-lt"/>
              </a:rPr>
              <a:t> </a:t>
            </a:r>
            <a:r>
              <a:rPr lang="vi-VN" sz="2200" err="1">
                <a:ea typeface="+mj-lt"/>
                <a:cs typeface="+mj-lt"/>
              </a:rPr>
              <a:t>một</a:t>
            </a:r>
            <a:r>
              <a:rPr lang="vi-VN" sz="2200">
                <a:ea typeface="+mj-lt"/>
                <a:cs typeface="+mj-lt"/>
              </a:rPr>
              <a:t> </a:t>
            </a:r>
            <a:r>
              <a:rPr lang="vi-VN" sz="2200" err="1">
                <a:ea typeface="+mj-lt"/>
                <a:cs typeface="+mj-lt"/>
              </a:rPr>
              <a:t>lần</a:t>
            </a:r>
            <a:r>
              <a:rPr lang="vi-VN" sz="2200">
                <a:ea typeface="+mj-lt"/>
                <a:cs typeface="+mj-lt"/>
              </a:rPr>
              <a:t> </a:t>
            </a:r>
            <a:r>
              <a:rPr lang="vi-VN" sz="2200" err="1">
                <a:ea typeface="+mj-lt"/>
                <a:cs typeface="+mj-lt"/>
              </a:rPr>
              <a:t>thực</a:t>
            </a:r>
            <a:r>
              <a:rPr lang="vi-VN" sz="2200">
                <a:ea typeface="+mj-lt"/>
                <a:cs typeface="+mj-lt"/>
              </a:rPr>
              <a:t> thi </a:t>
            </a:r>
            <a:r>
              <a:rPr lang="vi-VN" sz="2200" err="1">
                <a:ea typeface="+mj-lt"/>
                <a:cs typeface="+mj-lt"/>
              </a:rPr>
              <a:t>KeyExpansion</a:t>
            </a:r>
            <a:r>
              <a:rPr lang="vi-VN" sz="2200">
                <a:ea typeface="+mj-lt"/>
                <a:cs typeface="+mj-lt"/>
              </a:rPr>
              <a:t> </a:t>
            </a:r>
            <a:r>
              <a:rPr lang="vi-VN" sz="2200" err="1">
                <a:ea typeface="+mj-lt"/>
                <a:cs typeface="+mj-lt"/>
              </a:rPr>
              <a:t>là</a:t>
            </a:r>
            <a:r>
              <a:rPr lang="vi-VN" sz="2200">
                <a:ea typeface="+mj-lt"/>
                <a:cs typeface="+mj-lt"/>
              </a:rPr>
              <a:t> </a:t>
            </a:r>
            <a:r>
              <a:rPr lang="vi-VN" sz="2200" err="1">
                <a:ea typeface="+mj-lt"/>
                <a:cs typeface="+mj-lt"/>
              </a:rPr>
              <a:t>một</a:t>
            </a:r>
            <a:r>
              <a:rPr lang="vi-VN" sz="2200">
                <a:ea typeface="+mj-lt"/>
                <a:cs typeface="+mj-lt"/>
              </a:rPr>
              <a:t> </a:t>
            </a:r>
            <a:r>
              <a:rPr lang="vi-VN" sz="2200" err="1">
                <a:ea typeface="+mj-lt"/>
                <a:cs typeface="+mj-lt"/>
              </a:rPr>
              <a:t>khóa</a:t>
            </a:r>
            <a:r>
              <a:rPr lang="vi-VN" sz="2200">
                <a:ea typeface="+mj-lt"/>
                <a:cs typeface="+mj-lt"/>
              </a:rPr>
              <a:t> </a:t>
            </a:r>
            <a:r>
              <a:rPr lang="vi-VN" sz="2200" err="1">
                <a:ea typeface="+mj-lt"/>
                <a:cs typeface="+mj-lt"/>
              </a:rPr>
              <a:t>vòng</a:t>
            </a:r>
            <a:r>
              <a:rPr lang="vi-VN" sz="2200">
                <a:ea typeface="+mj-lt"/>
                <a:cs typeface="+mj-lt"/>
              </a:rPr>
              <a:t> </a:t>
            </a:r>
            <a:r>
              <a:rPr lang="vi-VN" sz="2200" err="1">
                <a:ea typeface="+mj-lt"/>
                <a:cs typeface="+mj-lt"/>
              </a:rPr>
              <a:t>sử</a:t>
            </a:r>
            <a:r>
              <a:rPr lang="vi-VN" sz="2200">
                <a:ea typeface="+mj-lt"/>
                <a:cs typeface="+mj-lt"/>
              </a:rPr>
              <a:t> </a:t>
            </a:r>
            <a:r>
              <a:rPr lang="vi-VN" sz="2200" err="1">
                <a:ea typeface="+mj-lt"/>
                <a:cs typeface="+mj-lt"/>
              </a:rPr>
              <a:t>dụng</a:t>
            </a:r>
            <a:r>
              <a:rPr lang="vi-VN" sz="2200">
                <a:ea typeface="+mj-lt"/>
                <a:cs typeface="+mj-lt"/>
              </a:rPr>
              <a:t> cho </a:t>
            </a:r>
            <a:r>
              <a:rPr lang="vi-VN" sz="2200" err="1">
                <a:ea typeface="+mj-lt"/>
                <a:cs typeface="+mj-lt"/>
              </a:rPr>
              <a:t>chức</a:t>
            </a:r>
            <a:r>
              <a:rPr lang="vi-VN" sz="2200">
                <a:ea typeface="+mj-lt"/>
                <a:cs typeface="+mj-lt"/>
              </a:rPr>
              <a:t> năng </a:t>
            </a:r>
            <a:r>
              <a:rPr lang="vi-VN" sz="2200" err="1">
                <a:ea typeface="+mj-lt"/>
                <a:cs typeface="+mj-lt"/>
              </a:rPr>
              <a:t>AddRoundKey</a:t>
            </a:r>
            <a:r>
              <a:rPr lang="vi-VN" sz="2200">
                <a:ea typeface="+mj-lt"/>
                <a:cs typeface="+mj-lt"/>
              </a:rPr>
              <a:t>.</a:t>
            </a:r>
          </a:p>
          <a:p>
            <a:r>
              <a:rPr lang="vi-VN" sz="2200" err="1">
                <a:ea typeface="+mj-lt"/>
                <a:cs typeface="+mj-lt"/>
              </a:rPr>
              <a:t>KeyExpansion</a:t>
            </a:r>
            <a:r>
              <a:rPr lang="vi-VN" sz="2200">
                <a:ea typeface="+mj-lt"/>
                <a:cs typeface="+mj-lt"/>
              </a:rPr>
              <a:t> </a:t>
            </a:r>
            <a:r>
              <a:rPr lang="vi-VN" sz="2200" err="1">
                <a:ea typeface="+mj-lt"/>
                <a:cs typeface="+mj-lt"/>
              </a:rPr>
              <a:t>được</a:t>
            </a:r>
            <a:r>
              <a:rPr lang="vi-VN" sz="2200">
                <a:ea typeface="+mj-lt"/>
                <a:cs typeface="+mj-lt"/>
              </a:rPr>
              <a:t> </a:t>
            </a:r>
            <a:r>
              <a:rPr lang="vi-VN" sz="2200" err="1">
                <a:ea typeface="+mj-lt"/>
                <a:cs typeface="+mj-lt"/>
              </a:rPr>
              <a:t>thực</a:t>
            </a:r>
            <a:r>
              <a:rPr lang="vi-VN" sz="2200">
                <a:ea typeface="+mj-lt"/>
                <a:cs typeface="+mj-lt"/>
              </a:rPr>
              <a:t> </a:t>
            </a:r>
            <a:r>
              <a:rPr lang="vi-VN" sz="2200" err="1">
                <a:ea typeface="+mj-lt"/>
                <a:cs typeface="+mj-lt"/>
              </a:rPr>
              <a:t>hiện</a:t>
            </a:r>
            <a:r>
              <a:rPr lang="vi-VN" sz="2200">
                <a:ea typeface="+mj-lt"/>
                <a:cs typeface="+mj-lt"/>
              </a:rPr>
              <a:t> thông qua 4 </a:t>
            </a:r>
            <a:r>
              <a:rPr lang="vi-VN" sz="2200" err="1">
                <a:ea typeface="+mj-lt"/>
                <a:cs typeface="+mj-lt"/>
              </a:rPr>
              <a:t>chức</a:t>
            </a:r>
            <a:r>
              <a:rPr lang="vi-VN" sz="2200">
                <a:ea typeface="+mj-lt"/>
                <a:cs typeface="+mj-lt"/>
              </a:rPr>
              <a:t> năng </a:t>
            </a:r>
            <a:r>
              <a:rPr lang="vi-VN" sz="2200" err="1">
                <a:ea typeface="+mj-lt"/>
                <a:cs typeface="+mj-lt"/>
              </a:rPr>
              <a:t>là</a:t>
            </a:r>
            <a:r>
              <a:rPr lang="vi-VN" sz="2200">
                <a:ea typeface="+mj-lt"/>
                <a:cs typeface="+mj-lt"/>
              </a:rPr>
              <a:t> </a:t>
            </a:r>
            <a:r>
              <a:rPr lang="vi-VN" sz="2200" err="1">
                <a:ea typeface="+mj-lt"/>
                <a:cs typeface="+mj-lt"/>
              </a:rPr>
              <a:t>RotWord</a:t>
            </a:r>
            <a:r>
              <a:rPr lang="vi-VN" sz="2200">
                <a:ea typeface="+mj-lt"/>
                <a:cs typeface="+mj-lt"/>
              </a:rPr>
              <a:t>, </a:t>
            </a:r>
            <a:r>
              <a:rPr lang="vi-VN" sz="2200" err="1">
                <a:ea typeface="+mj-lt"/>
                <a:cs typeface="+mj-lt"/>
              </a:rPr>
              <a:t>SubWord</a:t>
            </a:r>
            <a:r>
              <a:rPr lang="vi-VN" sz="2200">
                <a:ea typeface="+mj-lt"/>
                <a:cs typeface="+mj-lt"/>
              </a:rPr>
              <a:t>, </a:t>
            </a:r>
            <a:r>
              <a:rPr lang="vi-VN" sz="2200" err="1">
                <a:ea typeface="+mj-lt"/>
                <a:cs typeface="+mj-lt"/>
              </a:rPr>
              <a:t>AddRcon</a:t>
            </a:r>
            <a:r>
              <a:rPr lang="vi-VN" sz="2200">
                <a:ea typeface="+mj-lt"/>
                <a:cs typeface="+mj-lt"/>
              </a:rPr>
              <a:t> </a:t>
            </a:r>
            <a:r>
              <a:rPr lang="vi-VN" sz="2200" err="1">
                <a:ea typeface="+mj-lt"/>
                <a:cs typeface="+mj-lt"/>
              </a:rPr>
              <a:t>và</a:t>
            </a:r>
            <a:r>
              <a:rPr lang="vi-VN" sz="2200">
                <a:ea typeface="+mj-lt"/>
                <a:cs typeface="+mj-lt"/>
              </a:rPr>
              <a:t> </a:t>
            </a:r>
            <a:r>
              <a:rPr lang="vi-VN" sz="2200" err="1">
                <a:ea typeface="+mj-lt"/>
                <a:cs typeface="+mj-lt"/>
              </a:rPr>
              <a:t>AddW</a:t>
            </a:r>
            <a:r>
              <a:rPr lang="vi-VN" sz="2200">
                <a:ea typeface="+mj-lt"/>
                <a:cs typeface="+mj-lt"/>
              </a:rPr>
              <a:t>.</a:t>
            </a:r>
            <a:endParaRPr lang="vi-VN" sz="2200"/>
          </a:p>
        </p:txBody>
      </p:sp>
      <p:pic>
        <p:nvPicPr>
          <p:cNvPr id="11" name="Hình ảnh 11">
            <a:extLst>
              <a:ext uri="{FF2B5EF4-FFF2-40B4-BE49-F238E27FC236}">
                <a16:creationId xmlns:a16="http://schemas.microsoft.com/office/drawing/2014/main" id="{46EC4F9C-7642-416D-9F3F-28A684C46E15}"/>
              </a:ext>
            </a:extLst>
          </p:cNvPr>
          <p:cNvPicPr>
            <a:picLocks noChangeAspect="1"/>
          </p:cNvPicPr>
          <p:nvPr/>
        </p:nvPicPr>
        <p:blipFill>
          <a:blip r:embed="rId2"/>
          <a:stretch>
            <a:fillRect/>
          </a:stretch>
        </p:blipFill>
        <p:spPr>
          <a:xfrm>
            <a:off x="5992373" y="1116548"/>
            <a:ext cx="5734050" cy="5166566"/>
          </a:xfrm>
          <a:prstGeom prst="rect">
            <a:avLst/>
          </a:prstGeom>
        </p:spPr>
      </p:pic>
    </p:spTree>
    <p:extLst>
      <p:ext uri="{BB962C8B-B14F-4D97-AF65-F5344CB8AC3E}">
        <p14:creationId xmlns:p14="http://schemas.microsoft.com/office/powerpoint/2010/main" val="339863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0429CBE-0DBE-484E-ADD0-E1208C709399}"/>
              </a:ext>
            </a:extLst>
          </p:cNvPr>
          <p:cNvSpPr>
            <a:spLocks noGrp="1"/>
          </p:cNvSpPr>
          <p:nvPr>
            <p:ph type="title"/>
          </p:nvPr>
        </p:nvSpPr>
        <p:spPr/>
        <p:txBody>
          <a:bodyPr/>
          <a:lstStyle/>
          <a:p>
            <a:r>
              <a:rPr lang="vi-VN" err="1">
                <a:latin typeface="Times New Roman"/>
                <a:cs typeface="Times New Roman"/>
              </a:rPr>
              <a:t>Ví</a:t>
            </a:r>
            <a:r>
              <a:rPr lang="vi-VN">
                <a:latin typeface="Times New Roman"/>
                <a:cs typeface="Times New Roman"/>
              </a:rPr>
              <a:t> </a:t>
            </a:r>
            <a:r>
              <a:rPr lang="vi-VN" err="1">
                <a:latin typeface="Times New Roman"/>
                <a:cs typeface="Times New Roman"/>
              </a:rPr>
              <a:t>dụ</a:t>
            </a:r>
            <a:r>
              <a:rPr lang="vi-VN">
                <a:latin typeface="Times New Roman"/>
                <a:cs typeface="Times New Roman"/>
              </a:rPr>
              <a:t> </a:t>
            </a:r>
            <a:r>
              <a:rPr lang="vi-VN" err="1">
                <a:latin typeface="Times New Roman"/>
                <a:cs typeface="Times New Roman"/>
              </a:rPr>
              <a:t>mã</a:t>
            </a:r>
            <a:r>
              <a:rPr lang="vi-VN">
                <a:latin typeface="Times New Roman"/>
                <a:cs typeface="Times New Roman"/>
              </a:rPr>
              <a:t> </a:t>
            </a:r>
            <a:r>
              <a:rPr lang="vi-VN" err="1">
                <a:latin typeface="Times New Roman"/>
                <a:cs typeface="Times New Roman"/>
              </a:rPr>
              <a:t>hóa</a:t>
            </a:r>
            <a:r>
              <a:rPr lang="vi-VN">
                <a:latin typeface="Times New Roman"/>
                <a:cs typeface="Times New Roman"/>
              </a:rPr>
              <a:t> AES</a:t>
            </a:r>
          </a:p>
        </p:txBody>
      </p:sp>
      <p:sp>
        <p:nvSpPr>
          <p:cNvPr id="3" name="Chỗ dành sẵn cho Nội dung 2">
            <a:extLst>
              <a:ext uri="{FF2B5EF4-FFF2-40B4-BE49-F238E27FC236}">
                <a16:creationId xmlns:a16="http://schemas.microsoft.com/office/drawing/2014/main" id="{9D73769E-5436-48BF-B442-25D628A2C2BC}"/>
              </a:ext>
            </a:extLst>
          </p:cNvPr>
          <p:cNvSpPr>
            <a:spLocks noGrp="1"/>
          </p:cNvSpPr>
          <p:nvPr>
            <p:ph idx="1"/>
          </p:nvPr>
        </p:nvSpPr>
        <p:spPr>
          <a:xfrm>
            <a:off x="335360" y="1412776"/>
            <a:ext cx="5700702" cy="4824536"/>
          </a:xfrm>
        </p:spPr>
        <p:txBody>
          <a:bodyPr/>
          <a:lstStyle/>
          <a:p>
            <a:r>
              <a:rPr lang="vi-VN" sz="2200" b="1" err="1">
                <a:cs typeface="Times New Roman"/>
              </a:rPr>
              <a:t>KeyExpansion</a:t>
            </a:r>
            <a:endParaRPr lang="vi-VN" sz="2200" b="1">
              <a:cs typeface="Times New Roman"/>
            </a:endParaRPr>
          </a:p>
          <a:p>
            <a:pPr>
              <a:spcAft>
                <a:spcPts val="600"/>
              </a:spcAft>
            </a:pPr>
            <a:r>
              <a:rPr lang="vi-VN" sz="2200" err="1">
                <a:ea typeface="+mj-lt"/>
                <a:cs typeface="+mj-lt"/>
              </a:rPr>
              <a:t>Mỗi</a:t>
            </a:r>
            <a:r>
              <a:rPr lang="vi-VN" sz="2200">
                <a:ea typeface="+mj-lt"/>
                <a:cs typeface="+mj-lt"/>
              </a:rPr>
              <a:t> </a:t>
            </a:r>
            <a:r>
              <a:rPr lang="vi-VN" sz="2200" err="1">
                <a:ea typeface="+mj-lt"/>
                <a:cs typeface="+mj-lt"/>
              </a:rPr>
              <a:t>khóa</a:t>
            </a:r>
            <a:r>
              <a:rPr lang="vi-VN" sz="2200">
                <a:ea typeface="+mj-lt"/>
                <a:cs typeface="+mj-lt"/>
              </a:rPr>
              <a:t> </a:t>
            </a:r>
            <a:r>
              <a:rPr lang="vi-VN" sz="2200" err="1">
                <a:ea typeface="+mj-lt"/>
                <a:cs typeface="+mj-lt"/>
              </a:rPr>
              <a:t>vòng</a:t>
            </a:r>
            <a:r>
              <a:rPr lang="vi-VN" sz="2200">
                <a:ea typeface="+mj-lt"/>
                <a:cs typeface="+mj-lt"/>
              </a:rPr>
              <a:t> </a:t>
            </a:r>
            <a:r>
              <a:rPr lang="vi-VN" sz="2200" err="1">
                <a:ea typeface="+mj-lt"/>
                <a:cs typeface="+mj-lt"/>
              </a:rPr>
              <a:t>có</a:t>
            </a:r>
            <a:r>
              <a:rPr lang="vi-VN" sz="2200">
                <a:ea typeface="+mj-lt"/>
                <a:cs typeface="+mj-lt"/>
              </a:rPr>
              <a:t> 128 </a:t>
            </a:r>
            <a:r>
              <a:rPr lang="vi-VN" sz="2200" err="1">
                <a:ea typeface="+mj-lt"/>
                <a:cs typeface="+mj-lt"/>
              </a:rPr>
              <a:t>bit</a:t>
            </a:r>
            <a:r>
              <a:rPr lang="vi-VN" sz="2200">
                <a:ea typeface="+mj-lt"/>
                <a:cs typeface="+mj-lt"/>
              </a:rPr>
              <a:t> </a:t>
            </a:r>
            <a:r>
              <a:rPr lang="vi-VN" sz="2200" err="1">
                <a:ea typeface="+mj-lt"/>
                <a:cs typeface="+mj-lt"/>
              </a:rPr>
              <a:t>được</a:t>
            </a:r>
            <a:r>
              <a:rPr lang="vi-VN" sz="2200">
                <a:ea typeface="+mj-lt"/>
                <a:cs typeface="+mj-lt"/>
              </a:rPr>
              <a:t> chia </a:t>
            </a:r>
            <a:r>
              <a:rPr lang="vi-VN" sz="2200" err="1">
                <a:ea typeface="+mj-lt"/>
                <a:cs typeface="+mj-lt"/>
              </a:rPr>
              <a:t>làm</a:t>
            </a:r>
            <a:r>
              <a:rPr lang="vi-VN" sz="2200">
                <a:ea typeface="+mj-lt"/>
                <a:cs typeface="+mj-lt"/>
              </a:rPr>
              <a:t> 4 </a:t>
            </a:r>
            <a:r>
              <a:rPr lang="vi-VN" sz="2200" err="1">
                <a:ea typeface="+mj-lt"/>
                <a:cs typeface="+mj-lt"/>
              </a:rPr>
              <a:t>word</a:t>
            </a:r>
            <a:r>
              <a:rPr lang="vi-VN" sz="2200">
                <a:ea typeface="+mj-lt"/>
                <a:cs typeface="+mj-lt"/>
              </a:rPr>
              <a:t>, </a:t>
            </a:r>
            <a:r>
              <a:rPr lang="vi-VN" sz="2200" err="1">
                <a:ea typeface="+mj-lt"/>
                <a:cs typeface="+mj-lt"/>
              </a:rPr>
              <a:t>mỗi</a:t>
            </a:r>
            <a:r>
              <a:rPr lang="vi-VN" sz="2200">
                <a:ea typeface="+mj-lt"/>
                <a:cs typeface="+mj-lt"/>
              </a:rPr>
              <a:t> </a:t>
            </a:r>
            <a:r>
              <a:rPr lang="vi-VN" sz="2200" err="1">
                <a:ea typeface="+mj-lt"/>
                <a:cs typeface="+mj-lt"/>
              </a:rPr>
              <a:t>word</a:t>
            </a:r>
            <a:r>
              <a:rPr lang="vi-VN" sz="2200">
                <a:ea typeface="+mj-lt"/>
                <a:cs typeface="+mj-lt"/>
              </a:rPr>
              <a:t> </a:t>
            </a:r>
            <a:r>
              <a:rPr lang="vi-VN" sz="2200" err="1">
                <a:ea typeface="+mj-lt"/>
                <a:cs typeface="+mj-lt"/>
              </a:rPr>
              <a:t>là</a:t>
            </a:r>
            <a:r>
              <a:rPr lang="vi-VN" sz="2200">
                <a:ea typeface="+mj-lt"/>
                <a:cs typeface="+mj-lt"/>
              </a:rPr>
              <a:t> 4 </a:t>
            </a:r>
            <a:r>
              <a:rPr lang="vi-VN" sz="2200" err="1">
                <a:ea typeface="+mj-lt"/>
                <a:cs typeface="+mj-lt"/>
              </a:rPr>
              <a:t>byte</a:t>
            </a:r>
            <a:r>
              <a:rPr lang="vi-VN" sz="2200">
                <a:ea typeface="+mj-lt"/>
                <a:cs typeface="+mj-lt"/>
              </a:rPr>
              <a:t> </a:t>
            </a:r>
            <a:r>
              <a:rPr lang="vi-VN" sz="2200" err="1">
                <a:ea typeface="+mj-lt"/>
                <a:cs typeface="+mj-lt"/>
              </a:rPr>
              <a:t>và</a:t>
            </a:r>
            <a:r>
              <a:rPr lang="vi-VN" sz="2200">
                <a:ea typeface="+mj-lt"/>
                <a:cs typeface="+mj-lt"/>
              </a:rPr>
              <a:t> </a:t>
            </a:r>
            <a:r>
              <a:rPr lang="vi-VN" sz="2200" err="1">
                <a:ea typeface="+mj-lt"/>
                <a:cs typeface="+mj-lt"/>
              </a:rPr>
              <a:t>ký</a:t>
            </a:r>
            <a:r>
              <a:rPr lang="vi-VN" sz="2200">
                <a:ea typeface="+mj-lt"/>
                <a:cs typeface="+mj-lt"/>
              </a:rPr>
              <a:t> </a:t>
            </a:r>
            <a:r>
              <a:rPr lang="vi-VN" sz="2200" err="1">
                <a:ea typeface="+mj-lt"/>
                <a:cs typeface="+mj-lt"/>
              </a:rPr>
              <a:t>hiệu</a:t>
            </a:r>
            <a:r>
              <a:rPr lang="vi-VN" sz="2200">
                <a:ea typeface="+mj-lt"/>
                <a:cs typeface="+mj-lt"/>
              </a:rPr>
              <a:t> </a:t>
            </a:r>
            <a:r>
              <a:rPr lang="vi-VN" sz="2200" err="1">
                <a:ea typeface="+mj-lt"/>
                <a:cs typeface="+mj-lt"/>
              </a:rPr>
              <a:t>là</a:t>
            </a:r>
            <a:r>
              <a:rPr lang="vi-VN" sz="2200">
                <a:ea typeface="+mj-lt"/>
                <a:cs typeface="+mj-lt"/>
              </a:rPr>
              <a:t> w[j] </a:t>
            </a:r>
            <a:r>
              <a:rPr lang="vi-VN" sz="2200" err="1">
                <a:ea typeface="+mj-lt"/>
                <a:cs typeface="+mj-lt"/>
              </a:rPr>
              <a:t>với</a:t>
            </a:r>
            <a:r>
              <a:rPr lang="vi-VN" sz="2200">
                <a:ea typeface="+mj-lt"/>
                <a:cs typeface="+mj-lt"/>
              </a:rPr>
              <a:t> j </a:t>
            </a:r>
            <a:r>
              <a:rPr lang="vi-VN" sz="2200" err="1">
                <a:ea typeface="+mj-lt"/>
                <a:cs typeface="+mj-lt"/>
              </a:rPr>
              <a:t>là</a:t>
            </a:r>
            <a:r>
              <a:rPr lang="vi-VN" sz="2200">
                <a:ea typeface="+mj-lt"/>
                <a:cs typeface="+mj-lt"/>
              </a:rPr>
              <a:t> </a:t>
            </a:r>
            <a:r>
              <a:rPr lang="vi-VN" sz="2200" err="1">
                <a:ea typeface="+mj-lt"/>
                <a:cs typeface="+mj-lt"/>
              </a:rPr>
              <a:t>số</a:t>
            </a:r>
            <a:r>
              <a:rPr lang="vi-VN" sz="2200">
                <a:ea typeface="+mj-lt"/>
                <a:cs typeface="+mj-lt"/>
              </a:rPr>
              <a:t> nguyên.</a:t>
            </a:r>
          </a:p>
          <a:p>
            <a:r>
              <a:rPr lang="vi-VN" sz="2200" err="1">
                <a:ea typeface="+mj-lt"/>
                <a:cs typeface="+mj-lt"/>
              </a:rPr>
              <a:t>Mã</a:t>
            </a:r>
            <a:r>
              <a:rPr lang="vi-VN" sz="2200">
                <a:ea typeface="+mj-lt"/>
                <a:cs typeface="+mj-lt"/>
              </a:rPr>
              <a:t> </a:t>
            </a:r>
            <a:r>
              <a:rPr lang="vi-VN" sz="2200" err="1">
                <a:ea typeface="+mj-lt"/>
                <a:cs typeface="+mj-lt"/>
              </a:rPr>
              <a:t>hóa</a:t>
            </a:r>
            <a:r>
              <a:rPr lang="vi-VN" sz="2200">
                <a:ea typeface="+mj-lt"/>
                <a:cs typeface="+mj-lt"/>
              </a:rPr>
              <a:t> AES-128 </a:t>
            </a:r>
            <a:r>
              <a:rPr lang="vi-VN" sz="2200" err="1">
                <a:ea typeface="+mj-lt"/>
                <a:cs typeface="+mj-lt"/>
              </a:rPr>
              <a:t>có</a:t>
            </a:r>
            <a:r>
              <a:rPr lang="vi-VN" sz="2200">
                <a:ea typeface="+mj-lt"/>
                <a:cs typeface="+mj-lt"/>
              </a:rPr>
              <a:t> 1 </a:t>
            </a:r>
            <a:r>
              <a:rPr lang="vi-VN" sz="2200" err="1">
                <a:ea typeface="+mj-lt"/>
                <a:cs typeface="+mj-lt"/>
              </a:rPr>
              <a:t>khóa</a:t>
            </a:r>
            <a:r>
              <a:rPr lang="vi-VN" sz="2200">
                <a:ea typeface="+mj-lt"/>
                <a:cs typeface="+mj-lt"/>
              </a:rPr>
              <a:t> </a:t>
            </a:r>
            <a:r>
              <a:rPr lang="vi-VN" sz="2200" err="1">
                <a:ea typeface="+mj-lt"/>
                <a:cs typeface="+mj-lt"/>
              </a:rPr>
              <a:t>mã</a:t>
            </a:r>
            <a:r>
              <a:rPr lang="vi-VN" sz="2200">
                <a:ea typeface="+mj-lt"/>
                <a:cs typeface="+mj-lt"/>
              </a:rPr>
              <a:t> </a:t>
            </a:r>
            <a:r>
              <a:rPr lang="vi-VN" sz="2200" err="1">
                <a:ea typeface="+mj-lt"/>
                <a:cs typeface="+mj-lt"/>
              </a:rPr>
              <a:t>và</a:t>
            </a:r>
            <a:r>
              <a:rPr lang="vi-VN" sz="2200">
                <a:ea typeface="+mj-lt"/>
                <a:cs typeface="+mj-lt"/>
              </a:rPr>
              <a:t> 10 </a:t>
            </a:r>
            <a:r>
              <a:rPr lang="vi-VN" sz="2200" err="1">
                <a:ea typeface="+mj-lt"/>
                <a:cs typeface="+mj-lt"/>
              </a:rPr>
              <a:t>khóa</a:t>
            </a:r>
            <a:r>
              <a:rPr lang="vi-VN" sz="2200">
                <a:ea typeface="+mj-lt"/>
                <a:cs typeface="+mj-lt"/>
              </a:rPr>
              <a:t> </a:t>
            </a:r>
            <a:r>
              <a:rPr lang="vi-VN" sz="2200" err="1">
                <a:ea typeface="+mj-lt"/>
                <a:cs typeface="+mj-lt"/>
              </a:rPr>
              <a:t>vòng</a:t>
            </a:r>
            <a:r>
              <a:rPr lang="vi-VN" sz="2200">
                <a:ea typeface="+mj-lt"/>
                <a:cs typeface="+mj-lt"/>
              </a:rPr>
              <a:t> nên </a:t>
            </a:r>
            <a:r>
              <a:rPr lang="vi-VN" sz="2200" err="1">
                <a:ea typeface="+mj-lt"/>
                <a:cs typeface="+mj-lt"/>
              </a:rPr>
              <a:t>tổng</a:t>
            </a:r>
            <a:r>
              <a:rPr lang="vi-VN" sz="2200">
                <a:ea typeface="+mj-lt"/>
                <a:cs typeface="+mj-lt"/>
              </a:rPr>
              <a:t> </a:t>
            </a:r>
            <a:r>
              <a:rPr lang="vi-VN" sz="2200" err="1">
                <a:ea typeface="+mj-lt"/>
                <a:cs typeface="+mj-lt"/>
              </a:rPr>
              <a:t>số</a:t>
            </a:r>
            <a:r>
              <a:rPr lang="vi-VN" sz="2200">
                <a:ea typeface="+mj-lt"/>
                <a:cs typeface="+mj-lt"/>
              </a:rPr>
              <a:t> </a:t>
            </a:r>
            <a:r>
              <a:rPr lang="vi-VN" sz="2200" err="1">
                <a:ea typeface="+mj-lt"/>
                <a:cs typeface="+mj-lt"/>
              </a:rPr>
              <a:t>word</a:t>
            </a:r>
            <a:r>
              <a:rPr lang="vi-VN" sz="2200">
                <a:ea typeface="+mj-lt"/>
                <a:cs typeface="+mj-lt"/>
              </a:rPr>
              <a:t> </a:t>
            </a:r>
            <a:r>
              <a:rPr lang="vi-VN" sz="2200" err="1">
                <a:ea typeface="+mj-lt"/>
                <a:cs typeface="+mj-lt"/>
              </a:rPr>
              <a:t>là</a:t>
            </a:r>
            <a:r>
              <a:rPr lang="vi-VN" sz="2200">
                <a:ea typeface="+mj-lt"/>
                <a:cs typeface="+mj-lt"/>
              </a:rPr>
              <a:t> 44 </a:t>
            </a:r>
            <a:r>
              <a:rPr lang="vi-VN" sz="2200" err="1">
                <a:ea typeface="+mj-lt"/>
                <a:cs typeface="+mj-lt"/>
              </a:rPr>
              <a:t>và</a:t>
            </a:r>
            <a:r>
              <a:rPr lang="vi-VN" sz="2200">
                <a:ea typeface="+mj-lt"/>
                <a:cs typeface="+mj-lt"/>
              </a:rPr>
              <a:t> </a:t>
            </a:r>
            <a:r>
              <a:rPr lang="vi-VN" sz="2200" err="1">
                <a:ea typeface="+mj-lt"/>
                <a:cs typeface="+mj-lt"/>
              </a:rPr>
              <a:t>được</a:t>
            </a:r>
            <a:r>
              <a:rPr lang="vi-VN" sz="2200">
                <a:ea typeface="+mj-lt"/>
                <a:cs typeface="+mj-lt"/>
              </a:rPr>
              <a:t> </a:t>
            </a:r>
            <a:r>
              <a:rPr lang="vi-VN" sz="2200" err="1">
                <a:ea typeface="+mj-lt"/>
                <a:cs typeface="+mj-lt"/>
              </a:rPr>
              <a:t>đánh</a:t>
            </a:r>
            <a:r>
              <a:rPr lang="vi-VN" sz="2200">
                <a:ea typeface="+mj-lt"/>
                <a:cs typeface="+mj-lt"/>
              </a:rPr>
              <a:t> </a:t>
            </a:r>
            <a:r>
              <a:rPr lang="vi-VN" sz="2200" err="1">
                <a:ea typeface="+mj-lt"/>
                <a:cs typeface="+mj-lt"/>
              </a:rPr>
              <a:t>số</a:t>
            </a:r>
            <a:r>
              <a:rPr lang="vi-VN" sz="2200">
                <a:ea typeface="+mj-lt"/>
                <a:cs typeface="+mj-lt"/>
              </a:rPr>
              <a:t> </a:t>
            </a:r>
            <a:r>
              <a:rPr lang="vi-VN" sz="2200" err="1">
                <a:ea typeface="+mj-lt"/>
                <a:cs typeface="+mj-lt"/>
              </a:rPr>
              <a:t>từ</a:t>
            </a:r>
            <a:r>
              <a:rPr lang="vi-VN" sz="2200">
                <a:ea typeface="+mj-lt"/>
                <a:cs typeface="+mj-lt"/>
              </a:rPr>
              <a:t> 0 </a:t>
            </a:r>
            <a:r>
              <a:rPr lang="vi-VN" sz="2200" err="1">
                <a:ea typeface="+mj-lt"/>
                <a:cs typeface="+mj-lt"/>
              </a:rPr>
              <a:t>đến</a:t>
            </a:r>
            <a:r>
              <a:rPr lang="vi-VN" sz="2200">
                <a:ea typeface="+mj-lt"/>
                <a:cs typeface="+mj-lt"/>
              </a:rPr>
              <a:t> 43.</a:t>
            </a:r>
          </a:p>
          <a:p>
            <a:endParaRPr lang="vi-VN" sz="2200">
              <a:ea typeface="ＭＳ Ｐゴシック"/>
            </a:endParaRPr>
          </a:p>
        </p:txBody>
      </p:sp>
      <p:sp>
        <p:nvSpPr>
          <p:cNvPr id="4" name="Chỗ dành sẵn cho Ngày tháng 3">
            <a:extLst>
              <a:ext uri="{FF2B5EF4-FFF2-40B4-BE49-F238E27FC236}">
                <a16:creationId xmlns:a16="http://schemas.microsoft.com/office/drawing/2014/main" id="{FB1D657F-D091-4D74-A7F8-DB48B08566E3}"/>
              </a:ext>
            </a:extLst>
          </p:cNvPr>
          <p:cNvSpPr>
            <a:spLocks noGrp="1"/>
          </p:cNvSpPr>
          <p:nvPr>
            <p:ph type="dt" sz="half" idx="10"/>
          </p:nvPr>
        </p:nvSpPr>
        <p:spPr/>
        <p:txBody>
          <a:bodyPr/>
          <a:lstStyle/>
          <a:p>
            <a:fld id="{F7681EE8-9FE2-425D-8FB4-74C399BDEDA0}"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FD4BFF14-2DBC-47E1-B45C-18B04BAE679A}"/>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Chỗ dành sẵn cho Chân trang 5">
            <a:extLst>
              <a:ext uri="{FF2B5EF4-FFF2-40B4-BE49-F238E27FC236}">
                <a16:creationId xmlns:a16="http://schemas.microsoft.com/office/drawing/2014/main" id="{921DC154-2976-4905-B658-0546A8007FDF}"/>
              </a:ext>
            </a:extLst>
          </p:cNvPr>
          <p:cNvSpPr>
            <a:spLocks noGrp="1"/>
          </p:cNvSpPr>
          <p:nvPr>
            <p:ph type="ftr" sz="quarter" idx="11"/>
          </p:nvPr>
        </p:nvSpPr>
        <p:spPr/>
        <p:txBody>
          <a:bodyPr/>
          <a:lstStyle/>
          <a:p>
            <a:r>
              <a:rPr kumimoji="1" lang="en-US" altLang="ja-JP"/>
              <a:t>Copyrights 2020 CE-UIT. All Rights Reserved.</a:t>
            </a:r>
            <a:endParaRPr kumimoji="1" lang="ja-JP" altLang="en-US"/>
          </a:p>
        </p:txBody>
      </p:sp>
      <p:pic>
        <p:nvPicPr>
          <p:cNvPr id="8" name="Hình ảnh 11">
            <a:extLst>
              <a:ext uri="{FF2B5EF4-FFF2-40B4-BE49-F238E27FC236}">
                <a16:creationId xmlns:a16="http://schemas.microsoft.com/office/drawing/2014/main" id="{A5A49342-D3F0-43A2-AACF-F64E6FF5194F}"/>
              </a:ext>
            </a:extLst>
          </p:cNvPr>
          <p:cNvPicPr>
            <a:picLocks noChangeAspect="1"/>
          </p:cNvPicPr>
          <p:nvPr/>
        </p:nvPicPr>
        <p:blipFill>
          <a:blip r:embed="rId3"/>
          <a:stretch>
            <a:fillRect/>
          </a:stretch>
        </p:blipFill>
        <p:spPr>
          <a:xfrm>
            <a:off x="6093361" y="1116548"/>
            <a:ext cx="5633062" cy="5166566"/>
          </a:xfrm>
          <a:prstGeom prst="rect">
            <a:avLst/>
          </a:prstGeom>
        </p:spPr>
      </p:pic>
    </p:spTree>
    <p:extLst>
      <p:ext uri="{BB962C8B-B14F-4D97-AF65-F5344CB8AC3E}">
        <p14:creationId xmlns:p14="http://schemas.microsoft.com/office/powerpoint/2010/main" val="2680498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505FCD3-6FBC-4FEF-98C6-FAC7FC67F59B}"/>
              </a:ext>
            </a:extLst>
          </p:cNvPr>
          <p:cNvSpPr>
            <a:spLocks noGrp="1"/>
          </p:cNvSpPr>
          <p:nvPr>
            <p:ph type="title"/>
          </p:nvPr>
        </p:nvSpPr>
        <p:spPr/>
        <p:txBody>
          <a:bodyPr/>
          <a:lstStyle/>
          <a:p>
            <a:r>
              <a:rPr lang="vi-VN" err="1">
                <a:latin typeface="Times New Roman"/>
                <a:cs typeface="Times New Roman"/>
              </a:rPr>
              <a:t>Ví</a:t>
            </a:r>
            <a:r>
              <a:rPr lang="vi-VN">
                <a:latin typeface="Times New Roman"/>
                <a:cs typeface="Times New Roman"/>
              </a:rPr>
              <a:t> </a:t>
            </a:r>
            <a:r>
              <a:rPr lang="vi-VN" err="1">
                <a:latin typeface="Times New Roman"/>
                <a:cs typeface="Times New Roman"/>
              </a:rPr>
              <a:t>dụ</a:t>
            </a:r>
            <a:r>
              <a:rPr lang="vi-VN">
                <a:latin typeface="Times New Roman"/>
                <a:cs typeface="Times New Roman"/>
              </a:rPr>
              <a:t> </a:t>
            </a:r>
            <a:r>
              <a:rPr lang="vi-VN" err="1">
                <a:latin typeface="Times New Roman"/>
                <a:cs typeface="Times New Roman"/>
              </a:rPr>
              <a:t>mã</a:t>
            </a:r>
            <a:r>
              <a:rPr lang="vi-VN">
                <a:latin typeface="Times New Roman"/>
                <a:cs typeface="Times New Roman"/>
              </a:rPr>
              <a:t> </a:t>
            </a:r>
            <a:r>
              <a:rPr lang="vi-VN" err="1">
                <a:latin typeface="Times New Roman"/>
                <a:cs typeface="Times New Roman"/>
              </a:rPr>
              <a:t>hóa</a:t>
            </a:r>
            <a:r>
              <a:rPr lang="vi-VN">
                <a:latin typeface="Times New Roman"/>
                <a:cs typeface="Times New Roman"/>
              </a:rPr>
              <a:t> AES</a:t>
            </a:r>
          </a:p>
        </p:txBody>
      </p:sp>
      <p:sp>
        <p:nvSpPr>
          <p:cNvPr id="3" name="Chỗ dành sẵn cho Nội dung 2">
            <a:extLst>
              <a:ext uri="{FF2B5EF4-FFF2-40B4-BE49-F238E27FC236}">
                <a16:creationId xmlns:a16="http://schemas.microsoft.com/office/drawing/2014/main" id="{9576A242-5465-4AB0-9D83-B1338D7411EA}"/>
              </a:ext>
            </a:extLst>
          </p:cNvPr>
          <p:cNvSpPr>
            <a:spLocks noGrp="1"/>
          </p:cNvSpPr>
          <p:nvPr>
            <p:ph idx="1"/>
          </p:nvPr>
        </p:nvSpPr>
        <p:spPr>
          <a:xfrm>
            <a:off x="335360" y="1201619"/>
            <a:ext cx="11521280" cy="5099957"/>
          </a:xfrm>
        </p:spPr>
        <p:txBody>
          <a:bodyPr/>
          <a:lstStyle/>
          <a:p>
            <a:r>
              <a:rPr lang="vi-VN" b="1" err="1">
                <a:ea typeface="+mj-lt"/>
                <a:cs typeface="+mj-lt"/>
              </a:rPr>
              <a:t>KeyExpansion</a:t>
            </a:r>
            <a:r>
              <a:rPr lang="vi-VN" b="1">
                <a:ea typeface="+mj-lt"/>
                <a:cs typeface="+mj-lt"/>
              </a:rPr>
              <a:t>:</a:t>
            </a:r>
          </a:p>
          <a:p>
            <a:pPr lvl="1"/>
            <a:r>
              <a:rPr lang="vi-VN" b="1" err="1">
                <a:ea typeface="+mj-lt"/>
                <a:cs typeface="+mj-lt"/>
              </a:rPr>
              <a:t>RotWord</a:t>
            </a:r>
            <a:r>
              <a:rPr lang="vi-VN">
                <a:ea typeface="+mj-lt"/>
                <a:cs typeface="+mj-lt"/>
              </a:rPr>
              <a:t> </a:t>
            </a:r>
            <a:r>
              <a:rPr lang="vi-VN" err="1">
                <a:ea typeface="+mj-lt"/>
                <a:cs typeface="+mj-lt"/>
              </a:rPr>
              <a:t>thực</a:t>
            </a:r>
            <a:r>
              <a:rPr lang="vi-VN">
                <a:ea typeface="+mj-lt"/>
                <a:cs typeface="+mj-lt"/>
              </a:rPr>
              <a:t> </a:t>
            </a:r>
            <a:r>
              <a:rPr lang="vi-VN" err="1">
                <a:ea typeface="+mj-lt"/>
                <a:cs typeface="+mj-lt"/>
              </a:rPr>
              <a:t>hiện</a:t>
            </a:r>
            <a:r>
              <a:rPr lang="vi-VN">
                <a:ea typeface="+mj-lt"/>
                <a:cs typeface="+mj-lt"/>
              </a:rPr>
              <a:t> quay </a:t>
            </a:r>
            <a:r>
              <a:rPr lang="vi-VN" err="1">
                <a:ea typeface="+mj-lt"/>
                <a:cs typeface="+mj-lt"/>
              </a:rPr>
              <a:t>trái</a:t>
            </a:r>
            <a:r>
              <a:rPr lang="vi-VN">
                <a:ea typeface="+mj-lt"/>
                <a:cs typeface="+mj-lt"/>
              </a:rPr>
              <a:t> </a:t>
            </a:r>
            <a:r>
              <a:rPr lang="vi-VN" err="1">
                <a:ea typeface="+mj-lt"/>
                <a:cs typeface="+mj-lt"/>
              </a:rPr>
              <a:t>từ</a:t>
            </a:r>
            <a:r>
              <a:rPr lang="vi-VN">
                <a:ea typeface="+mj-lt"/>
                <a:cs typeface="+mj-lt"/>
              </a:rPr>
              <a:t> w[j] </a:t>
            </a:r>
            <a:r>
              <a:rPr lang="vi-VN" err="1">
                <a:ea typeface="+mj-lt"/>
                <a:cs typeface="+mj-lt"/>
              </a:rPr>
              <a:t>một</a:t>
            </a:r>
            <a:r>
              <a:rPr lang="vi-VN">
                <a:ea typeface="+mj-lt"/>
                <a:cs typeface="+mj-lt"/>
              </a:rPr>
              <a:t> </a:t>
            </a:r>
            <a:r>
              <a:rPr lang="vi-VN" err="1">
                <a:ea typeface="+mj-lt"/>
                <a:cs typeface="+mj-lt"/>
              </a:rPr>
              <a:t>byte</a:t>
            </a:r>
            <a:r>
              <a:rPr lang="vi-VN">
                <a:ea typeface="+mj-lt"/>
                <a:cs typeface="+mj-lt"/>
              </a:rPr>
              <a:t>.</a:t>
            </a:r>
          </a:p>
          <a:p>
            <a:pPr lvl="1"/>
            <a:endParaRPr lang="vi-VN"/>
          </a:p>
          <a:p>
            <a:pPr lvl="1"/>
            <a:endParaRPr lang="vi-VN"/>
          </a:p>
          <a:p>
            <a:pPr lvl="1">
              <a:spcAft>
                <a:spcPts val="600"/>
              </a:spcAft>
            </a:pPr>
            <a:endParaRPr lang="vi-VN"/>
          </a:p>
          <a:p>
            <a:pPr lvl="1"/>
            <a:r>
              <a:rPr lang="vi-VN" b="1" err="1">
                <a:ea typeface="+mj-lt"/>
                <a:cs typeface="+mj-lt"/>
              </a:rPr>
              <a:t>SubWord</a:t>
            </a:r>
            <a:r>
              <a:rPr lang="vi-VN">
                <a:ea typeface="+mj-lt"/>
                <a:cs typeface="+mj-lt"/>
              </a:rPr>
              <a:t> </a:t>
            </a:r>
            <a:r>
              <a:rPr lang="vi-VN" err="1">
                <a:ea typeface="+mj-lt"/>
                <a:cs typeface="+mj-lt"/>
              </a:rPr>
              <a:t>thực</a:t>
            </a:r>
            <a:r>
              <a:rPr lang="vi-VN">
                <a:ea typeface="+mj-lt"/>
                <a:cs typeface="+mj-lt"/>
              </a:rPr>
              <a:t> </a:t>
            </a:r>
            <a:r>
              <a:rPr lang="vi-VN" err="1">
                <a:ea typeface="+mj-lt"/>
                <a:cs typeface="+mj-lt"/>
              </a:rPr>
              <a:t>hiện</a:t>
            </a:r>
            <a:r>
              <a:rPr lang="vi-VN">
                <a:ea typeface="+mj-lt"/>
                <a:cs typeface="+mj-lt"/>
              </a:rPr>
              <a:t> thay </a:t>
            </a:r>
            <a:r>
              <a:rPr lang="vi-VN" err="1">
                <a:ea typeface="+mj-lt"/>
                <a:cs typeface="+mj-lt"/>
              </a:rPr>
              <a:t>thế</a:t>
            </a:r>
            <a:r>
              <a:rPr lang="vi-VN">
                <a:ea typeface="+mj-lt"/>
                <a:cs typeface="+mj-lt"/>
              </a:rPr>
              <a:t> </a:t>
            </a:r>
            <a:r>
              <a:rPr lang="vi-VN" err="1">
                <a:ea typeface="+mj-lt"/>
                <a:cs typeface="+mj-lt"/>
              </a:rPr>
              <a:t>từng</a:t>
            </a:r>
            <a:r>
              <a:rPr lang="vi-VN">
                <a:ea typeface="+mj-lt"/>
                <a:cs typeface="+mj-lt"/>
              </a:rPr>
              <a:t> </a:t>
            </a:r>
            <a:r>
              <a:rPr lang="vi-VN" err="1">
                <a:ea typeface="+mj-lt"/>
                <a:cs typeface="+mj-lt"/>
              </a:rPr>
              <a:t>byte</a:t>
            </a:r>
            <a:r>
              <a:rPr lang="vi-VN">
                <a:ea typeface="+mj-lt"/>
                <a:cs typeface="+mj-lt"/>
              </a:rPr>
              <a:t> </a:t>
            </a:r>
            <a:r>
              <a:rPr lang="vi-VN" err="1">
                <a:ea typeface="+mj-lt"/>
                <a:cs typeface="+mj-lt"/>
              </a:rPr>
              <a:t>của</a:t>
            </a:r>
            <a:r>
              <a:rPr lang="vi-VN">
                <a:ea typeface="+mj-lt"/>
                <a:cs typeface="+mj-lt"/>
              </a:rPr>
              <a:t> </a:t>
            </a:r>
            <a:r>
              <a:rPr lang="vi-VN" err="1">
                <a:ea typeface="+mj-lt"/>
                <a:cs typeface="+mj-lt"/>
              </a:rPr>
              <a:t>kết</a:t>
            </a:r>
            <a:r>
              <a:rPr lang="vi-VN">
                <a:ea typeface="+mj-lt"/>
                <a:cs typeface="+mj-lt"/>
              </a:rPr>
              <a:t> </a:t>
            </a:r>
            <a:r>
              <a:rPr lang="vi-VN" err="1">
                <a:ea typeface="+mj-lt"/>
                <a:cs typeface="+mj-lt"/>
              </a:rPr>
              <a:t>quả</a:t>
            </a:r>
            <a:r>
              <a:rPr lang="vi-VN">
                <a:ea typeface="+mj-lt"/>
                <a:cs typeface="+mj-lt"/>
              </a:rPr>
              <a:t> </a:t>
            </a:r>
            <a:r>
              <a:rPr lang="vi-VN" err="1">
                <a:ea typeface="+mj-lt"/>
                <a:cs typeface="+mj-lt"/>
              </a:rPr>
              <a:t>RotWord</a:t>
            </a:r>
            <a:r>
              <a:rPr lang="vi-VN">
                <a:ea typeface="+mj-lt"/>
                <a:cs typeface="+mj-lt"/>
              </a:rPr>
              <a:t> theo </a:t>
            </a:r>
            <a:r>
              <a:rPr lang="vi-VN" err="1">
                <a:ea typeface="+mj-lt"/>
                <a:cs typeface="+mj-lt"/>
              </a:rPr>
              <a:t>bảng</a:t>
            </a:r>
            <a:r>
              <a:rPr lang="vi-VN">
                <a:ea typeface="+mj-lt"/>
                <a:cs typeface="+mj-lt"/>
              </a:rPr>
              <a:t> S-</a:t>
            </a:r>
            <a:r>
              <a:rPr lang="vi-VN" err="1">
                <a:ea typeface="+mj-lt"/>
                <a:cs typeface="+mj-lt"/>
              </a:rPr>
              <a:t>box</a:t>
            </a:r>
            <a:r>
              <a:rPr lang="vi-VN">
                <a:ea typeface="+mj-lt"/>
                <a:cs typeface="+mj-lt"/>
              </a:rPr>
              <a:t>.</a:t>
            </a:r>
            <a:endParaRPr lang="vi-VN"/>
          </a:p>
        </p:txBody>
      </p:sp>
      <p:sp>
        <p:nvSpPr>
          <p:cNvPr id="4" name="Chỗ dành sẵn cho Ngày tháng 3">
            <a:extLst>
              <a:ext uri="{FF2B5EF4-FFF2-40B4-BE49-F238E27FC236}">
                <a16:creationId xmlns:a16="http://schemas.microsoft.com/office/drawing/2014/main" id="{AB6C06E7-9B3B-4F27-B44D-1F30E79C4592}"/>
              </a:ext>
            </a:extLst>
          </p:cNvPr>
          <p:cNvSpPr>
            <a:spLocks noGrp="1"/>
          </p:cNvSpPr>
          <p:nvPr>
            <p:ph type="dt" sz="half" idx="10"/>
          </p:nvPr>
        </p:nvSpPr>
        <p:spPr/>
        <p:txBody>
          <a:bodyPr/>
          <a:lstStyle/>
          <a:p>
            <a:fld id="{F7681EE8-9FE2-425D-8FB4-74C399BDEDA0}"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BA3BCF59-DD57-4244-84B1-CE4A89ABE93F}"/>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Chỗ dành sẵn cho Chân trang 5">
            <a:extLst>
              <a:ext uri="{FF2B5EF4-FFF2-40B4-BE49-F238E27FC236}">
                <a16:creationId xmlns:a16="http://schemas.microsoft.com/office/drawing/2014/main" id="{46EA6B5A-F6F5-4D2D-8C5C-474D89910AEA}"/>
              </a:ext>
            </a:extLst>
          </p:cNvPr>
          <p:cNvSpPr>
            <a:spLocks noGrp="1"/>
          </p:cNvSpPr>
          <p:nvPr>
            <p:ph type="ftr" sz="quarter" idx="11"/>
          </p:nvPr>
        </p:nvSpPr>
        <p:spPr/>
        <p:txBody>
          <a:bodyPr/>
          <a:lstStyle/>
          <a:p>
            <a:r>
              <a:rPr kumimoji="1" lang="en-US" altLang="ja-JP"/>
              <a:t>Copyrights 2020 CE-UIT. All Rights Reserved.</a:t>
            </a:r>
            <a:endParaRPr kumimoji="1" lang="ja-JP" altLang="en-US"/>
          </a:p>
        </p:txBody>
      </p:sp>
      <p:pic>
        <p:nvPicPr>
          <p:cNvPr id="7" name="Hình ảnh 7">
            <a:extLst>
              <a:ext uri="{FF2B5EF4-FFF2-40B4-BE49-F238E27FC236}">
                <a16:creationId xmlns:a16="http://schemas.microsoft.com/office/drawing/2014/main" id="{7AAF70CD-E56A-41B4-AAAB-E7CFE7639981}"/>
              </a:ext>
            </a:extLst>
          </p:cNvPr>
          <p:cNvPicPr>
            <a:picLocks noChangeAspect="1"/>
          </p:cNvPicPr>
          <p:nvPr/>
        </p:nvPicPr>
        <p:blipFill>
          <a:blip r:embed="rId2"/>
          <a:stretch>
            <a:fillRect/>
          </a:stretch>
        </p:blipFill>
        <p:spPr>
          <a:xfrm>
            <a:off x="2889289" y="2152651"/>
            <a:ext cx="5734050" cy="1028700"/>
          </a:xfrm>
          <a:prstGeom prst="rect">
            <a:avLst/>
          </a:prstGeom>
        </p:spPr>
      </p:pic>
      <p:sp>
        <p:nvSpPr>
          <p:cNvPr id="8" name="Hộp Văn bản 7">
            <a:extLst>
              <a:ext uri="{FF2B5EF4-FFF2-40B4-BE49-F238E27FC236}">
                <a16:creationId xmlns:a16="http://schemas.microsoft.com/office/drawing/2014/main" id="{903E7FAD-980C-4F3B-8ED9-A71563CF2F42}"/>
              </a:ext>
            </a:extLst>
          </p:cNvPr>
          <p:cNvSpPr txBox="1"/>
          <p:nvPr/>
        </p:nvSpPr>
        <p:spPr>
          <a:xfrm>
            <a:off x="3934857" y="3145315"/>
            <a:ext cx="324813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600" err="1">
                <a:ea typeface="+mn-lt"/>
                <a:cs typeface="+mn-lt"/>
              </a:rPr>
              <a:t>Thực</a:t>
            </a:r>
            <a:r>
              <a:rPr lang="vi-VN" sz="1600">
                <a:ea typeface="+mn-lt"/>
                <a:cs typeface="+mn-lt"/>
              </a:rPr>
              <a:t> thi </a:t>
            </a:r>
            <a:r>
              <a:rPr lang="vi-VN" sz="1600" err="1">
                <a:ea typeface="+mn-lt"/>
                <a:cs typeface="+mn-lt"/>
              </a:rPr>
              <a:t>RotWord</a:t>
            </a:r>
            <a:r>
              <a:rPr lang="vi-VN" sz="1600">
                <a:ea typeface="+mn-lt"/>
                <a:cs typeface="+mn-lt"/>
              </a:rPr>
              <a:t> cho </a:t>
            </a:r>
            <a:r>
              <a:rPr lang="vi-VN" sz="1600" err="1">
                <a:ea typeface="+mn-lt"/>
                <a:cs typeface="+mn-lt"/>
              </a:rPr>
              <a:t>từ</a:t>
            </a:r>
            <a:r>
              <a:rPr lang="vi-VN" sz="1600">
                <a:ea typeface="+mn-lt"/>
                <a:cs typeface="+mn-lt"/>
              </a:rPr>
              <a:t> w[3]</a:t>
            </a:r>
            <a:endParaRPr lang="vi-VN" sz="1600"/>
          </a:p>
        </p:txBody>
      </p:sp>
      <p:pic>
        <p:nvPicPr>
          <p:cNvPr id="9" name="Hình ảnh 9">
            <a:extLst>
              <a:ext uri="{FF2B5EF4-FFF2-40B4-BE49-F238E27FC236}">
                <a16:creationId xmlns:a16="http://schemas.microsoft.com/office/drawing/2014/main" id="{F3D8426D-EC8C-4225-8E0C-2191F13C0521}"/>
              </a:ext>
            </a:extLst>
          </p:cNvPr>
          <p:cNvPicPr>
            <a:picLocks noChangeAspect="1"/>
          </p:cNvPicPr>
          <p:nvPr/>
        </p:nvPicPr>
        <p:blipFill>
          <a:blip r:embed="rId3"/>
          <a:stretch>
            <a:fillRect/>
          </a:stretch>
        </p:blipFill>
        <p:spPr>
          <a:xfrm>
            <a:off x="2953554" y="4143317"/>
            <a:ext cx="5734050" cy="1656088"/>
          </a:xfrm>
          <a:prstGeom prst="rect">
            <a:avLst/>
          </a:prstGeom>
        </p:spPr>
      </p:pic>
      <p:sp>
        <p:nvSpPr>
          <p:cNvPr id="10" name="Hộp Văn bản 9">
            <a:extLst>
              <a:ext uri="{FF2B5EF4-FFF2-40B4-BE49-F238E27FC236}">
                <a16:creationId xmlns:a16="http://schemas.microsoft.com/office/drawing/2014/main" id="{9E3EB468-8572-410D-A00A-A3A3ADD45155}"/>
              </a:ext>
            </a:extLst>
          </p:cNvPr>
          <p:cNvSpPr txBox="1"/>
          <p:nvPr/>
        </p:nvSpPr>
        <p:spPr>
          <a:xfrm>
            <a:off x="3930841" y="5803707"/>
            <a:ext cx="412030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600" err="1">
                <a:ea typeface="+mn-lt"/>
                <a:cs typeface="+mn-lt"/>
              </a:rPr>
              <a:t>Thực</a:t>
            </a:r>
            <a:r>
              <a:rPr lang="vi-VN" sz="1600">
                <a:ea typeface="+mn-lt"/>
                <a:cs typeface="+mn-lt"/>
              </a:rPr>
              <a:t> thi </a:t>
            </a:r>
            <a:r>
              <a:rPr lang="vi-VN" sz="1600" err="1">
                <a:ea typeface="+mn-lt"/>
                <a:cs typeface="+mn-lt"/>
              </a:rPr>
              <a:t>SubWord</a:t>
            </a:r>
            <a:r>
              <a:rPr lang="vi-VN" sz="1600">
                <a:ea typeface="+mn-lt"/>
                <a:cs typeface="+mn-lt"/>
              </a:rPr>
              <a:t> khi </a:t>
            </a:r>
            <a:r>
              <a:rPr lang="vi-VN" sz="1600" err="1">
                <a:ea typeface="+mn-lt"/>
                <a:cs typeface="+mn-lt"/>
              </a:rPr>
              <a:t>chuyển</a:t>
            </a:r>
            <a:r>
              <a:rPr lang="vi-VN" sz="1600">
                <a:ea typeface="+mn-lt"/>
                <a:cs typeface="+mn-lt"/>
              </a:rPr>
              <a:t> </a:t>
            </a:r>
            <a:r>
              <a:rPr lang="vi-VN" sz="1600" err="1">
                <a:ea typeface="+mn-lt"/>
                <a:cs typeface="+mn-lt"/>
              </a:rPr>
              <a:t>đổi</a:t>
            </a:r>
            <a:r>
              <a:rPr lang="vi-VN" sz="1600">
                <a:ea typeface="+mn-lt"/>
                <a:cs typeface="+mn-lt"/>
              </a:rPr>
              <a:t> </a:t>
            </a:r>
            <a:r>
              <a:rPr lang="vi-VN" sz="1600" err="1">
                <a:ea typeface="+mn-lt"/>
                <a:cs typeface="+mn-lt"/>
              </a:rPr>
              <a:t>từ</a:t>
            </a:r>
            <a:r>
              <a:rPr lang="vi-VN" sz="1600">
                <a:ea typeface="+mn-lt"/>
                <a:cs typeface="+mn-lt"/>
              </a:rPr>
              <a:t> w[3]</a:t>
            </a:r>
            <a:endParaRPr lang="vi-VN" sz="1600">
              <a:cs typeface="Times New Roman"/>
            </a:endParaRPr>
          </a:p>
        </p:txBody>
      </p:sp>
    </p:spTree>
    <p:extLst>
      <p:ext uri="{BB962C8B-B14F-4D97-AF65-F5344CB8AC3E}">
        <p14:creationId xmlns:p14="http://schemas.microsoft.com/office/powerpoint/2010/main" val="425383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7DACBBC-8E7E-4849-827E-4E9F15870C87}"/>
              </a:ext>
            </a:extLst>
          </p:cNvPr>
          <p:cNvSpPr>
            <a:spLocks noGrp="1"/>
          </p:cNvSpPr>
          <p:nvPr>
            <p:ph type="title"/>
          </p:nvPr>
        </p:nvSpPr>
        <p:spPr>
          <a:xfrm>
            <a:off x="1775885" y="287338"/>
            <a:ext cx="9806516" cy="693390"/>
          </a:xfrm>
        </p:spPr>
        <p:txBody>
          <a:bodyPr wrap="square" anchor="ctr">
            <a:normAutofit/>
          </a:bodyPr>
          <a:lstStyle/>
          <a:p>
            <a:r>
              <a:rPr lang="vi-VN"/>
              <a:t>Nội dung báo cáo</a:t>
            </a:r>
            <a:endParaRPr lang="en-US"/>
          </a:p>
        </p:txBody>
      </p:sp>
      <p:sp>
        <p:nvSpPr>
          <p:cNvPr id="4" name="Chỗ dành sẵn cho Ngày tháng 3">
            <a:extLst>
              <a:ext uri="{FF2B5EF4-FFF2-40B4-BE49-F238E27FC236}">
                <a16:creationId xmlns:a16="http://schemas.microsoft.com/office/drawing/2014/main" id="{DE9B4342-7EB2-496C-BE1A-97CCBF9950E3}"/>
              </a:ext>
            </a:extLst>
          </p:cNvPr>
          <p:cNvSpPr>
            <a:spLocks noGrp="1"/>
          </p:cNvSpPr>
          <p:nvPr>
            <p:ph type="dt" sz="half" idx="10"/>
          </p:nvPr>
        </p:nvSpPr>
        <p:spPr>
          <a:xfrm>
            <a:off x="335360" y="6525344"/>
            <a:ext cx="2844800" cy="288206"/>
          </a:xfrm>
        </p:spPr>
        <p:txBody>
          <a:bodyPr wrap="square" anchor="t">
            <a:normAutofit/>
          </a:bodyPr>
          <a:lstStyle/>
          <a:p>
            <a:pPr>
              <a:lnSpc>
                <a:spcPct val="90000"/>
              </a:lnSpc>
              <a:spcAft>
                <a:spcPts val="600"/>
              </a:spcAft>
            </a:pPr>
            <a:fld id="{F7681EE8-9FE2-425D-8FB4-74C399BDEDA0}" type="datetime1">
              <a:rPr kumimoji="1" lang="en-US" altLang="ja-JP" sz="1400" smtClean="0"/>
              <a:pPr>
                <a:lnSpc>
                  <a:spcPct val="90000"/>
                </a:lnSpc>
                <a:spcAft>
                  <a:spcPts val="600"/>
                </a:spcAft>
              </a:pPr>
              <a:t>1/20/2022</a:t>
            </a:fld>
            <a:endParaRPr kumimoji="1" lang="ja-JP" altLang="en-US" sz="1400"/>
          </a:p>
        </p:txBody>
      </p:sp>
      <p:sp>
        <p:nvSpPr>
          <p:cNvPr id="5" name="Chỗ dành sẵn cho Số hiệu Bản chiếu 4">
            <a:extLst>
              <a:ext uri="{FF2B5EF4-FFF2-40B4-BE49-F238E27FC236}">
                <a16:creationId xmlns:a16="http://schemas.microsoft.com/office/drawing/2014/main" id="{D4FFF887-7738-45BB-9243-6636DDE2AA4A}"/>
              </a:ext>
            </a:extLst>
          </p:cNvPr>
          <p:cNvSpPr>
            <a:spLocks noGrp="1"/>
          </p:cNvSpPr>
          <p:nvPr>
            <p:ph type="sldNum" sz="quarter" idx="12"/>
          </p:nvPr>
        </p:nvSpPr>
        <p:spPr>
          <a:xfrm>
            <a:off x="9519840" y="6524626"/>
            <a:ext cx="2336800" cy="288925"/>
          </a:xfrm>
        </p:spPr>
        <p:txBody>
          <a:bodyPr wrap="square" anchor="t">
            <a:normAutofit/>
          </a:bodyPr>
          <a:lstStyle/>
          <a:p>
            <a:pPr>
              <a:lnSpc>
                <a:spcPct val="90000"/>
              </a:lnSpc>
              <a:spcAft>
                <a:spcPts val="600"/>
              </a:spcAft>
            </a:pPr>
            <a:fld id="{800C8475-47C1-49C9-BEE5-594F8CF4D71F}" type="slidenum">
              <a:rPr kumimoji="1" lang="ja-JP" altLang="en-US" sz="1400" smtClean="0"/>
              <a:pPr>
                <a:lnSpc>
                  <a:spcPct val="90000"/>
                </a:lnSpc>
                <a:spcAft>
                  <a:spcPts val="600"/>
                </a:spcAft>
              </a:pPr>
              <a:t>2</a:t>
            </a:fld>
            <a:endParaRPr kumimoji="1" lang="ja-JP" altLang="en-US" sz="1400"/>
          </a:p>
        </p:txBody>
      </p:sp>
      <p:sp>
        <p:nvSpPr>
          <p:cNvPr id="6" name="Chỗ dành sẵn cho Chân trang 5">
            <a:extLst>
              <a:ext uri="{FF2B5EF4-FFF2-40B4-BE49-F238E27FC236}">
                <a16:creationId xmlns:a16="http://schemas.microsoft.com/office/drawing/2014/main" id="{D494F3EF-DA32-4A06-B573-D21EFDAB7814}"/>
              </a:ext>
            </a:extLst>
          </p:cNvPr>
          <p:cNvSpPr>
            <a:spLocks noGrp="1"/>
          </p:cNvSpPr>
          <p:nvPr>
            <p:ph type="ftr" sz="quarter" idx="11"/>
          </p:nvPr>
        </p:nvSpPr>
        <p:spPr>
          <a:xfrm>
            <a:off x="2349468" y="6524626"/>
            <a:ext cx="7490949" cy="288925"/>
          </a:xfrm>
        </p:spPr>
        <p:txBody>
          <a:bodyPr wrap="square" anchor="t">
            <a:normAutofit/>
          </a:bodyPr>
          <a:lstStyle/>
          <a:p>
            <a:pPr>
              <a:lnSpc>
                <a:spcPct val="90000"/>
              </a:lnSpc>
              <a:spcAft>
                <a:spcPts val="600"/>
              </a:spcAft>
            </a:pPr>
            <a:r>
              <a:rPr kumimoji="1" lang="en-US" altLang="ja-JP" sz="1400"/>
              <a:t>Copyrights 2020 CE-UIT. All Rights Reserved.</a:t>
            </a:r>
            <a:endParaRPr kumimoji="1" lang="ja-JP" altLang="en-US" sz="1400"/>
          </a:p>
        </p:txBody>
      </p:sp>
      <p:graphicFrame>
        <p:nvGraphicFramePr>
          <p:cNvPr id="8" name="Chỗ dành sẵn cho Nội dung 2">
            <a:extLst>
              <a:ext uri="{FF2B5EF4-FFF2-40B4-BE49-F238E27FC236}">
                <a16:creationId xmlns:a16="http://schemas.microsoft.com/office/drawing/2014/main" id="{F33B135A-DF4C-4BEA-8586-C44A1F49E1F0}"/>
              </a:ext>
            </a:extLst>
          </p:cNvPr>
          <p:cNvGraphicFramePr>
            <a:graphicFrameLocks noGrp="1"/>
          </p:cNvGraphicFramePr>
          <p:nvPr>
            <p:ph idx="1"/>
            <p:extLst>
              <p:ext uri="{D42A27DB-BD31-4B8C-83A1-F6EECF244321}">
                <p14:modId xmlns:p14="http://schemas.microsoft.com/office/powerpoint/2010/main" val="1636040154"/>
              </p:ext>
            </p:extLst>
          </p:nvPr>
        </p:nvGraphicFramePr>
        <p:xfrm>
          <a:off x="335360" y="1412776"/>
          <a:ext cx="11521280"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395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E6D281-05EB-46A3-B4B6-47C252DBABEB}"/>
              </a:ext>
            </a:extLst>
          </p:cNvPr>
          <p:cNvSpPr>
            <a:spLocks noGrp="1"/>
          </p:cNvSpPr>
          <p:nvPr>
            <p:ph type="title"/>
          </p:nvPr>
        </p:nvSpPr>
        <p:spPr/>
        <p:txBody>
          <a:bodyPr/>
          <a:lstStyle/>
          <a:p>
            <a:r>
              <a:rPr lang="vi-VN" err="1"/>
              <a:t>Ví</a:t>
            </a:r>
            <a:r>
              <a:rPr lang="vi-VN"/>
              <a:t> </a:t>
            </a:r>
            <a:r>
              <a:rPr lang="vi-VN" err="1"/>
              <a:t>dụ</a:t>
            </a:r>
            <a:r>
              <a:rPr lang="vi-VN"/>
              <a:t> </a:t>
            </a:r>
            <a:r>
              <a:rPr lang="vi-VN" err="1"/>
              <a:t>mã</a:t>
            </a:r>
            <a:r>
              <a:rPr lang="vi-VN"/>
              <a:t> </a:t>
            </a:r>
            <a:r>
              <a:rPr lang="vi-VN" err="1"/>
              <a:t>hóa</a:t>
            </a:r>
            <a:r>
              <a:rPr lang="vi-VN"/>
              <a:t> AES</a:t>
            </a:r>
          </a:p>
        </p:txBody>
      </p:sp>
      <p:sp>
        <p:nvSpPr>
          <p:cNvPr id="3" name="Chỗ dành sẵn cho Nội dung 2">
            <a:extLst>
              <a:ext uri="{FF2B5EF4-FFF2-40B4-BE49-F238E27FC236}">
                <a16:creationId xmlns:a16="http://schemas.microsoft.com/office/drawing/2014/main" id="{7C747574-2213-4F73-A97B-FDEB584BF965}"/>
              </a:ext>
            </a:extLst>
          </p:cNvPr>
          <p:cNvSpPr>
            <a:spLocks noGrp="1"/>
          </p:cNvSpPr>
          <p:nvPr>
            <p:ph idx="1"/>
          </p:nvPr>
        </p:nvSpPr>
        <p:spPr>
          <a:xfrm>
            <a:off x="225191" y="1550487"/>
            <a:ext cx="11567184" cy="4824536"/>
          </a:xfrm>
        </p:spPr>
        <p:txBody>
          <a:bodyPr/>
          <a:lstStyle/>
          <a:p>
            <a:r>
              <a:rPr lang="vi-VN" sz="2200" b="1" err="1">
                <a:cs typeface="Times New Roman"/>
              </a:rPr>
              <a:t>KeyExpansion</a:t>
            </a:r>
            <a:r>
              <a:rPr lang="vi-VN" sz="2200" b="1">
                <a:cs typeface="Times New Roman"/>
              </a:rPr>
              <a:t>:</a:t>
            </a:r>
          </a:p>
          <a:p>
            <a:pPr lvl="1"/>
            <a:r>
              <a:rPr lang="vi-VN" sz="2200" b="1" err="1">
                <a:ea typeface="+mj-lt"/>
                <a:cs typeface="+mj-lt"/>
              </a:rPr>
              <a:t>AddRcon</a:t>
            </a:r>
            <a:r>
              <a:rPr lang="vi-VN" sz="2200" b="1">
                <a:ea typeface="+mj-lt"/>
                <a:cs typeface="+mj-lt"/>
              </a:rPr>
              <a:t> </a:t>
            </a:r>
            <a:r>
              <a:rPr lang="vi-VN" sz="2200" err="1">
                <a:ea typeface="+mj-lt"/>
                <a:cs typeface="+mj-lt"/>
              </a:rPr>
              <a:t>thực</a:t>
            </a:r>
            <a:r>
              <a:rPr lang="vi-VN" sz="2200">
                <a:ea typeface="+mj-lt"/>
                <a:cs typeface="+mj-lt"/>
              </a:rPr>
              <a:t> </a:t>
            </a:r>
            <a:r>
              <a:rPr lang="vi-VN" sz="2200" err="1">
                <a:ea typeface="+mj-lt"/>
                <a:cs typeface="+mj-lt"/>
              </a:rPr>
              <a:t>hiện</a:t>
            </a:r>
            <a:r>
              <a:rPr lang="vi-VN" sz="2200">
                <a:ea typeface="+mj-lt"/>
                <a:cs typeface="+mj-lt"/>
              </a:rPr>
              <a:t> XOR </a:t>
            </a:r>
            <a:r>
              <a:rPr lang="vi-VN" sz="2200" err="1">
                <a:ea typeface="+mj-lt"/>
                <a:cs typeface="+mj-lt"/>
              </a:rPr>
              <a:t>kết</a:t>
            </a:r>
            <a:r>
              <a:rPr lang="vi-VN" sz="2200">
                <a:ea typeface="+mj-lt"/>
                <a:cs typeface="+mj-lt"/>
              </a:rPr>
              <a:t> </a:t>
            </a:r>
            <a:r>
              <a:rPr lang="vi-VN" sz="2200" err="1">
                <a:ea typeface="+mj-lt"/>
                <a:cs typeface="+mj-lt"/>
              </a:rPr>
              <a:t>quả</a:t>
            </a:r>
            <a:r>
              <a:rPr lang="vi-VN" sz="2200">
                <a:ea typeface="+mj-lt"/>
                <a:cs typeface="+mj-lt"/>
              </a:rPr>
              <a:t> </a:t>
            </a:r>
            <a:r>
              <a:rPr lang="vi-VN" sz="2200" err="1">
                <a:ea typeface="+mj-lt"/>
                <a:cs typeface="+mj-lt"/>
              </a:rPr>
              <a:t>SubWord</a:t>
            </a:r>
            <a:r>
              <a:rPr lang="vi-VN" sz="2200">
                <a:ea typeface="+mj-lt"/>
                <a:cs typeface="+mj-lt"/>
              </a:rPr>
              <a:t> </a:t>
            </a:r>
            <a:r>
              <a:rPr lang="vi-VN" sz="2200" err="1">
                <a:ea typeface="+mj-lt"/>
                <a:cs typeface="+mj-lt"/>
              </a:rPr>
              <a:t>và</a:t>
            </a:r>
            <a:r>
              <a:rPr lang="vi-VN" sz="2200">
                <a:ea typeface="+mj-lt"/>
                <a:cs typeface="+mj-lt"/>
              </a:rPr>
              <a:t> </a:t>
            </a:r>
            <a:r>
              <a:rPr lang="vi-VN" sz="2200" err="1">
                <a:ea typeface="+mj-lt"/>
                <a:cs typeface="+mj-lt"/>
              </a:rPr>
              <a:t>giá</a:t>
            </a:r>
            <a:r>
              <a:rPr lang="vi-VN" sz="2200">
                <a:ea typeface="+mj-lt"/>
                <a:cs typeface="+mj-lt"/>
              </a:rPr>
              <a:t> </a:t>
            </a:r>
            <a:r>
              <a:rPr lang="vi-VN" sz="2200" err="1">
                <a:ea typeface="+mj-lt"/>
                <a:cs typeface="+mj-lt"/>
              </a:rPr>
              <a:t>trị</a:t>
            </a:r>
            <a:r>
              <a:rPr lang="vi-VN" sz="2200">
                <a:ea typeface="+mj-lt"/>
                <a:cs typeface="+mj-lt"/>
              </a:rPr>
              <a:t> </a:t>
            </a:r>
            <a:r>
              <a:rPr lang="vi-VN" sz="2200" err="1">
                <a:ea typeface="+mj-lt"/>
                <a:cs typeface="+mj-lt"/>
              </a:rPr>
              <a:t>Rcon</a:t>
            </a:r>
            <a:r>
              <a:rPr lang="vi-VN" sz="2200">
                <a:ea typeface="+mj-lt"/>
                <a:cs typeface="+mj-lt"/>
              </a:rPr>
              <a:t>[j/4] </a:t>
            </a:r>
            <a:r>
              <a:rPr lang="vi-VN" sz="2200" err="1">
                <a:ea typeface="+mj-lt"/>
                <a:cs typeface="+mj-lt"/>
              </a:rPr>
              <a:t>với</a:t>
            </a:r>
            <a:r>
              <a:rPr lang="vi-VN" sz="2200">
                <a:ea typeface="+mj-lt"/>
                <a:cs typeface="+mj-lt"/>
              </a:rPr>
              <a:t> j </a:t>
            </a:r>
            <a:r>
              <a:rPr lang="vi-VN" sz="2200" err="1">
                <a:ea typeface="+mj-lt"/>
                <a:cs typeface="+mj-lt"/>
              </a:rPr>
              <a:t>là</a:t>
            </a:r>
            <a:r>
              <a:rPr lang="vi-VN" sz="2200">
                <a:ea typeface="+mj-lt"/>
                <a:cs typeface="+mj-lt"/>
              </a:rPr>
              <a:t> </a:t>
            </a:r>
            <a:r>
              <a:rPr lang="vi-VN" sz="2200" err="1">
                <a:ea typeface="+mj-lt"/>
                <a:cs typeface="+mj-lt"/>
              </a:rPr>
              <a:t>bội</a:t>
            </a:r>
            <a:r>
              <a:rPr lang="vi-VN" sz="2200">
                <a:ea typeface="+mj-lt"/>
                <a:cs typeface="+mj-lt"/>
              </a:rPr>
              <a:t> </a:t>
            </a:r>
            <a:r>
              <a:rPr lang="vi-VN" sz="2200" err="1">
                <a:ea typeface="+mj-lt"/>
                <a:cs typeface="+mj-lt"/>
              </a:rPr>
              <a:t>số</a:t>
            </a:r>
            <a:r>
              <a:rPr lang="vi-VN" sz="2200">
                <a:ea typeface="+mj-lt"/>
                <a:cs typeface="+mj-lt"/>
              </a:rPr>
              <a:t> </a:t>
            </a:r>
            <a:r>
              <a:rPr lang="vi-VN" sz="2200" err="1">
                <a:ea typeface="+mj-lt"/>
                <a:cs typeface="+mj-lt"/>
              </a:rPr>
              <a:t>của</a:t>
            </a:r>
            <a:r>
              <a:rPr lang="vi-VN" sz="2200">
                <a:ea typeface="+mj-lt"/>
                <a:cs typeface="+mj-lt"/>
              </a:rPr>
              <a:t> 4.</a:t>
            </a:r>
            <a:endParaRPr lang="vi-VN" sz="2200" b="1">
              <a:ea typeface="ＭＳ Ｐゴシック"/>
            </a:endParaRPr>
          </a:p>
          <a:p>
            <a:pPr lvl="1"/>
            <a:r>
              <a:rPr lang="vi-VN" sz="2200" err="1">
                <a:ea typeface="+mj-lt"/>
                <a:cs typeface="+mj-lt"/>
              </a:rPr>
              <a:t>Số</a:t>
            </a:r>
            <a:r>
              <a:rPr lang="vi-VN" sz="2200">
                <a:ea typeface="+mj-lt"/>
                <a:cs typeface="+mj-lt"/>
              </a:rPr>
              <a:t> </a:t>
            </a:r>
            <a:r>
              <a:rPr lang="vi-VN" sz="2200" err="1">
                <a:ea typeface="+mj-lt"/>
                <a:cs typeface="+mj-lt"/>
              </a:rPr>
              <a:t>lượng</a:t>
            </a:r>
            <a:r>
              <a:rPr lang="vi-VN" sz="2200">
                <a:ea typeface="+mj-lt"/>
                <a:cs typeface="+mj-lt"/>
              </a:rPr>
              <a:t> </a:t>
            </a:r>
            <a:r>
              <a:rPr lang="vi-VN" sz="2200" err="1">
                <a:ea typeface="+mj-lt"/>
                <a:cs typeface="+mj-lt"/>
              </a:rPr>
              <a:t>giá</a:t>
            </a:r>
            <a:r>
              <a:rPr lang="vi-VN" sz="2200">
                <a:ea typeface="+mj-lt"/>
                <a:cs typeface="+mj-lt"/>
              </a:rPr>
              <a:t> </a:t>
            </a:r>
            <a:r>
              <a:rPr lang="vi-VN" sz="2200" err="1">
                <a:ea typeface="+mj-lt"/>
                <a:cs typeface="+mj-lt"/>
              </a:rPr>
              <a:t>trị</a:t>
            </a:r>
            <a:r>
              <a:rPr lang="vi-VN" sz="2200">
                <a:ea typeface="+mj-lt"/>
                <a:cs typeface="+mj-lt"/>
              </a:rPr>
              <a:t> </a:t>
            </a:r>
            <a:r>
              <a:rPr lang="vi-VN" sz="2200" err="1">
                <a:ea typeface="+mj-lt"/>
                <a:cs typeface="+mj-lt"/>
              </a:rPr>
              <a:t>Rcon</a:t>
            </a:r>
            <a:r>
              <a:rPr lang="vi-VN" sz="2200">
                <a:ea typeface="+mj-lt"/>
                <a:cs typeface="+mj-lt"/>
              </a:rPr>
              <a:t>[j/4] </a:t>
            </a:r>
            <a:r>
              <a:rPr lang="vi-VN" sz="2200" err="1">
                <a:ea typeface="+mj-lt"/>
                <a:cs typeface="+mj-lt"/>
              </a:rPr>
              <a:t>là</a:t>
            </a:r>
            <a:r>
              <a:rPr lang="vi-VN" sz="2200">
                <a:ea typeface="+mj-lt"/>
                <a:cs typeface="+mj-lt"/>
              </a:rPr>
              <a:t> 10 tương </a:t>
            </a:r>
            <a:r>
              <a:rPr lang="vi-VN" sz="2200" err="1">
                <a:ea typeface="+mj-lt"/>
                <a:cs typeface="+mj-lt"/>
              </a:rPr>
              <a:t>ứng</a:t>
            </a:r>
            <a:r>
              <a:rPr lang="vi-VN" sz="2200">
                <a:ea typeface="+mj-lt"/>
                <a:cs typeface="+mj-lt"/>
              </a:rPr>
              <a:t> </a:t>
            </a:r>
            <a:r>
              <a:rPr lang="vi-VN" sz="2200" err="1">
                <a:ea typeface="+mj-lt"/>
                <a:cs typeface="+mj-lt"/>
              </a:rPr>
              <a:t>với</a:t>
            </a:r>
            <a:r>
              <a:rPr lang="vi-VN" sz="2200">
                <a:ea typeface="+mj-lt"/>
                <a:cs typeface="+mj-lt"/>
              </a:rPr>
              <a:t> 10 </a:t>
            </a:r>
            <a:r>
              <a:rPr lang="vi-VN" sz="2200" err="1">
                <a:ea typeface="+mj-lt"/>
                <a:cs typeface="+mj-lt"/>
              </a:rPr>
              <a:t>lần</a:t>
            </a:r>
            <a:r>
              <a:rPr lang="vi-VN" sz="2200">
                <a:ea typeface="+mj-lt"/>
                <a:cs typeface="+mj-lt"/>
              </a:rPr>
              <a:t> </a:t>
            </a:r>
            <a:r>
              <a:rPr lang="vi-VN" sz="2200" err="1">
                <a:ea typeface="+mj-lt"/>
                <a:cs typeface="+mj-lt"/>
              </a:rPr>
              <a:t>tính</a:t>
            </a:r>
            <a:r>
              <a:rPr lang="vi-VN" sz="2200">
                <a:ea typeface="+mj-lt"/>
                <a:cs typeface="+mj-lt"/>
              </a:rPr>
              <a:t> </a:t>
            </a:r>
            <a:r>
              <a:rPr lang="vi-VN" sz="2200" err="1">
                <a:ea typeface="+mj-lt"/>
                <a:cs typeface="+mj-lt"/>
              </a:rPr>
              <a:t>khóa</a:t>
            </a:r>
            <a:r>
              <a:rPr lang="vi-VN" sz="2200">
                <a:ea typeface="+mj-lt"/>
                <a:cs typeface="+mj-lt"/>
              </a:rPr>
              <a:t> </a:t>
            </a:r>
            <a:r>
              <a:rPr lang="vi-VN" sz="2200" err="1">
                <a:ea typeface="+mj-lt"/>
                <a:cs typeface="+mj-lt"/>
              </a:rPr>
              <a:t>vòng</a:t>
            </a:r>
            <a:r>
              <a:rPr lang="vi-VN" sz="2200">
                <a:ea typeface="+mj-lt"/>
                <a:cs typeface="+mj-lt"/>
              </a:rPr>
              <a:t>. </a:t>
            </a:r>
            <a:r>
              <a:rPr lang="vi-VN" sz="2200" err="1">
                <a:ea typeface="+mj-lt"/>
                <a:cs typeface="+mj-lt"/>
              </a:rPr>
              <a:t>Chức</a:t>
            </a:r>
            <a:r>
              <a:rPr lang="vi-VN" sz="2200">
                <a:ea typeface="+mj-lt"/>
                <a:cs typeface="+mj-lt"/>
              </a:rPr>
              <a:t> năng </a:t>
            </a:r>
            <a:r>
              <a:rPr lang="vi-VN" sz="2200" err="1">
                <a:ea typeface="+mj-lt"/>
                <a:cs typeface="+mj-lt"/>
              </a:rPr>
              <a:t>AddRcon</a:t>
            </a:r>
            <a:r>
              <a:rPr lang="vi-VN" sz="2200">
                <a:ea typeface="+mj-lt"/>
                <a:cs typeface="+mj-lt"/>
              </a:rPr>
              <a:t> </a:t>
            </a:r>
            <a:r>
              <a:rPr lang="vi-VN" sz="2200" err="1">
                <a:ea typeface="+mj-lt"/>
                <a:cs typeface="+mj-lt"/>
              </a:rPr>
              <a:t>sẽ</a:t>
            </a:r>
            <a:r>
              <a:rPr lang="vi-VN" sz="2200">
                <a:ea typeface="+mj-lt"/>
                <a:cs typeface="+mj-lt"/>
              </a:rPr>
              <a:t> </a:t>
            </a:r>
            <a:r>
              <a:rPr lang="vi-VN" sz="2200" err="1">
                <a:ea typeface="+mj-lt"/>
                <a:cs typeface="+mj-lt"/>
              </a:rPr>
              <a:t>tạo</a:t>
            </a:r>
            <a:r>
              <a:rPr lang="vi-VN" sz="2200">
                <a:ea typeface="+mj-lt"/>
                <a:cs typeface="+mj-lt"/>
              </a:rPr>
              <a:t> ra </a:t>
            </a:r>
            <a:r>
              <a:rPr lang="vi-VN" sz="2200" err="1">
                <a:ea typeface="+mj-lt"/>
                <a:cs typeface="+mj-lt"/>
              </a:rPr>
              <a:t>kết</a:t>
            </a:r>
            <a:r>
              <a:rPr lang="vi-VN" sz="2200">
                <a:ea typeface="+mj-lt"/>
                <a:cs typeface="+mj-lt"/>
              </a:rPr>
              <a:t> </a:t>
            </a:r>
            <a:r>
              <a:rPr lang="vi-VN" sz="2200" err="1">
                <a:ea typeface="+mj-lt"/>
                <a:cs typeface="+mj-lt"/>
              </a:rPr>
              <a:t>quả</a:t>
            </a:r>
            <a:r>
              <a:rPr lang="vi-VN" sz="2200">
                <a:ea typeface="+mj-lt"/>
                <a:cs typeface="+mj-lt"/>
              </a:rPr>
              <a:t> </a:t>
            </a:r>
            <a:r>
              <a:rPr lang="vi-VN" sz="2200" err="1">
                <a:ea typeface="+mj-lt"/>
                <a:cs typeface="+mj-lt"/>
              </a:rPr>
              <a:t>cuối</a:t>
            </a:r>
            <a:r>
              <a:rPr lang="vi-VN" sz="2200">
                <a:ea typeface="+mj-lt"/>
                <a:cs typeface="+mj-lt"/>
              </a:rPr>
              <a:t> </a:t>
            </a:r>
            <a:r>
              <a:rPr lang="vi-VN" sz="2200" err="1">
                <a:ea typeface="+mj-lt"/>
                <a:cs typeface="+mj-lt"/>
              </a:rPr>
              <a:t>cùng</a:t>
            </a:r>
            <a:r>
              <a:rPr lang="vi-VN" sz="2200">
                <a:ea typeface="+mj-lt"/>
                <a:cs typeface="+mj-lt"/>
              </a:rPr>
              <a:t> </a:t>
            </a:r>
            <a:r>
              <a:rPr lang="vi-VN" sz="2200" err="1">
                <a:ea typeface="+mj-lt"/>
                <a:cs typeface="+mj-lt"/>
              </a:rPr>
              <a:t>của</a:t>
            </a:r>
            <a:r>
              <a:rPr lang="vi-VN" sz="2200">
                <a:ea typeface="+mj-lt"/>
                <a:cs typeface="+mj-lt"/>
              </a:rPr>
              <a:t> </a:t>
            </a:r>
            <a:r>
              <a:rPr lang="vi-VN" sz="2200" err="1">
                <a:ea typeface="+mj-lt"/>
                <a:cs typeface="+mj-lt"/>
              </a:rPr>
              <a:t>biến</a:t>
            </a:r>
            <a:r>
              <a:rPr lang="vi-VN" sz="2200">
                <a:ea typeface="+mj-lt"/>
                <a:cs typeface="+mj-lt"/>
              </a:rPr>
              <a:t> </a:t>
            </a:r>
            <a:r>
              <a:rPr lang="vi-VN" sz="2200" err="1">
                <a:ea typeface="+mj-lt"/>
                <a:cs typeface="+mj-lt"/>
              </a:rPr>
              <a:t>đổi</a:t>
            </a:r>
            <a:r>
              <a:rPr lang="vi-VN" sz="2200">
                <a:ea typeface="+mj-lt"/>
                <a:cs typeface="+mj-lt"/>
              </a:rPr>
              <a:t> </a:t>
            </a:r>
            <a:r>
              <a:rPr lang="vi-VN" sz="2200" err="1">
                <a:ea typeface="+mj-lt"/>
                <a:cs typeface="+mj-lt"/>
              </a:rPr>
              <a:t>trans</a:t>
            </a:r>
            <a:r>
              <a:rPr lang="vi-VN" sz="2200">
                <a:ea typeface="+mj-lt"/>
                <a:cs typeface="+mj-lt"/>
              </a:rPr>
              <a:t>(w[j-1]).</a:t>
            </a:r>
            <a:endParaRPr lang="vi-VN" sz="2200"/>
          </a:p>
          <a:p>
            <a:pPr lvl="1"/>
            <a:endParaRPr lang="vi-VN"/>
          </a:p>
          <a:p>
            <a:pPr lvl="1"/>
            <a:endParaRPr lang="vi-VN" b="1"/>
          </a:p>
        </p:txBody>
      </p:sp>
      <p:sp>
        <p:nvSpPr>
          <p:cNvPr id="4" name="Chỗ dành sẵn cho Ngày tháng 3">
            <a:extLst>
              <a:ext uri="{FF2B5EF4-FFF2-40B4-BE49-F238E27FC236}">
                <a16:creationId xmlns:a16="http://schemas.microsoft.com/office/drawing/2014/main" id="{2815BCFE-725F-4250-866B-A948F064A92A}"/>
              </a:ext>
            </a:extLst>
          </p:cNvPr>
          <p:cNvSpPr>
            <a:spLocks noGrp="1"/>
          </p:cNvSpPr>
          <p:nvPr>
            <p:ph type="dt" sz="half" idx="10"/>
          </p:nvPr>
        </p:nvSpPr>
        <p:spPr/>
        <p:txBody>
          <a:bodyPr/>
          <a:lstStyle/>
          <a:p>
            <a:fld id="{F7681EE8-9FE2-425D-8FB4-74C399BDEDA0}"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E8883129-9AE0-4FE5-BC74-C7849DF3C667}"/>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Chỗ dành sẵn cho Chân trang 5">
            <a:extLst>
              <a:ext uri="{FF2B5EF4-FFF2-40B4-BE49-F238E27FC236}">
                <a16:creationId xmlns:a16="http://schemas.microsoft.com/office/drawing/2014/main" id="{113D15E5-B460-4143-9391-A4A7A807FD7F}"/>
              </a:ext>
            </a:extLst>
          </p:cNvPr>
          <p:cNvSpPr>
            <a:spLocks noGrp="1"/>
          </p:cNvSpPr>
          <p:nvPr>
            <p:ph type="ftr" sz="quarter" idx="11"/>
          </p:nvPr>
        </p:nvSpPr>
        <p:spPr/>
        <p:txBody>
          <a:bodyPr/>
          <a:lstStyle/>
          <a:p>
            <a:r>
              <a:rPr kumimoji="1" lang="en-US" altLang="ja-JP"/>
              <a:t>Copyrights 2020 CE-UIT. All Rights Reserved.</a:t>
            </a:r>
            <a:endParaRPr kumimoji="1" lang="ja-JP" altLang="en-US"/>
          </a:p>
        </p:txBody>
      </p:sp>
      <p:pic>
        <p:nvPicPr>
          <p:cNvPr id="8" name="Hình ảnh 8">
            <a:extLst>
              <a:ext uri="{FF2B5EF4-FFF2-40B4-BE49-F238E27FC236}">
                <a16:creationId xmlns:a16="http://schemas.microsoft.com/office/drawing/2014/main" id="{00926A44-5F01-49C6-8B25-75195F46DDCD}"/>
              </a:ext>
            </a:extLst>
          </p:cNvPr>
          <p:cNvPicPr>
            <a:picLocks noChangeAspect="1"/>
          </p:cNvPicPr>
          <p:nvPr/>
        </p:nvPicPr>
        <p:blipFill>
          <a:blip r:embed="rId2"/>
          <a:stretch>
            <a:fillRect/>
          </a:stretch>
        </p:blipFill>
        <p:spPr>
          <a:xfrm>
            <a:off x="1622347" y="3216867"/>
            <a:ext cx="5734050" cy="2847975"/>
          </a:xfrm>
          <a:prstGeom prst="rect">
            <a:avLst/>
          </a:prstGeom>
        </p:spPr>
      </p:pic>
      <p:sp>
        <p:nvSpPr>
          <p:cNvPr id="9" name="Hộp Văn bản 8">
            <a:extLst>
              <a:ext uri="{FF2B5EF4-FFF2-40B4-BE49-F238E27FC236}">
                <a16:creationId xmlns:a16="http://schemas.microsoft.com/office/drawing/2014/main" id="{069A4FAC-8AC9-4160-BA58-2CD53B44ADE2}"/>
              </a:ext>
            </a:extLst>
          </p:cNvPr>
          <p:cNvSpPr txBox="1"/>
          <p:nvPr/>
        </p:nvSpPr>
        <p:spPr>
          <a:xfrm>
            <a:off x="7267460" y="5256880"/>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ea typeface="+mn-lt"/>
                <a:cs typeface="+mn-lt"/>
              </a:rPr>
              <a:t>Thực</a:t>
            </a:r>
            <a:r>
              <a:rPr lang="vi-VN">
                <a:ea typeface="+mn-lt"/>
                <a:cs typeface="+mn-lt"/>
              </a:rPr>
              <a:t> thi </a:t>
            </a:r>
            <a:r>
              <a:rPr lang="vi-VN" err="1">
                <a:ea typeface="+mn-lt"/>
                <a:cs typeface="+mn-lt"/>
              </a:rPr>
              <a:t>AddRcon</a:t>
            </a:r>
            <a:r>
              <a:rPr lang="vi-VN">
                <a:ea typeface="+mn-lt"/>
                <a:cs typeface="+mn-lt"/>
              </a:rPr>
              <a:t> khi </a:t>
            </a:r>
            <a:r>
              <a:rPr lang="vi-VN" err="1">
                <a:ea typeface="+mn-lt"/>
                <a:cs typeface="+mn-lt"/>
              </a:rPr>
              <a:t>chuyển</a:t>
            </a:r>
            <a:r>
              <a:rPr lang="vi-VN">
                <a:ea typeface="+mn-lt"/>
                <a:cs typeface="+mn-lt"/>
              </a:rPr>
              <a:t> </a:t>
            </a:r>
            <a:r>
              <a:rPr lang="vi-VN" err="1">
                <a:ea typeface="+mn-lt"/>
                <a:cs typeface="+mn-lt"/>
              </a:rPr>
              <a:t>đổi</a:t>
            </a:r>
            <a:r>
              <a:rPr lang="vi-VN">
                <a:ea typeface="+mn-lt"/>
                <a:cs typeface="+mn-lt"/>
              </a:rPr>
              <a:t> </a:t>
            </a:r>
            <a:r>
              <a:rPr lang="vi-VN" err="1">
                <a:ea typeface="+mn-lt"/>
                <a:cs typeface="+mn-lt"/>
              </a:rPr>
              <a:t>từ</a:t>
            </a:r>
            <a:r>
              <a:rPr lang="vi-VN">
                <a:ea typeface="+mn-lt"/>
                <a:cs typeface="+mn-lt"/>
              </a:rPr>
              <a:t> w[3]</a:t>
            </a:r>
            <a:endParaRPr lang="vi-VN"/>
          </a:p>
        </p:txBody>
      </p:sp>
    </p:spTree>
    <p:extLst>
      <p:ext uri="{BB962C8B-B14F-4D97-AF65-F5344CB8AC3E}">
        <p14:creationId xmlns:p14="http://schemas.microsoft.com/office/powerpoint/2010/main" val="2604774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A448F08-BDB9-432F-A628-F0FE79097405}"/>
              </a:ext>
            </a:extLst>
          </p:cNvPr>
          <p:cNvSpPr>
            <a:spLocks noGrp="1"/>
          </p:cNvSpPr>
          <p:nvPr>
            <p:ph type="title"/>
          </p:nvPr>
        </p:nvSpPr>
        <p:spPr/>
        <p:txBody>
          <a:bodyPr/>
          <a:lstStyle/>
          <a:p>
            <a:r>
              <a:rPr lang="vi-VN" err="1"/>
              <a:t>Ví</a:t>
            </a:r>
            <a:r>
              <a:rPr lang="vi-VN"/>
              <a:t> </a:t>
            </a:r>
            <a:r>
              <a:rPr lang="vi-VN" err="1"/>
              <a:t>dụ</a:t>
            </a:r>
            <a:r>
              <a:rPr lang="vi-VN"/>
              <a:t> </a:t>
            </a:r>
            <a:r>
              <a:rPr lang="vi-VN" err="1"/>
              <a:t>mã</a:t>
            </a:r>
            <a:r>
              <a:rPr lang="vi-VN"/>
              <a:t> </a:t>
            </a:r>
            <a:r>
              <a:rPr lang="vi-VN" err="1"/>
              <a:t>hóa</a:t>
            </a:r>
            <a:r>
              <a:rPr lang="vi-VN"/>
              <a:t> AES</a:t>
            </a:r>
          </a:p>
        </p:txBody>
      </p:sp>
      <p:sp>
        <p:nvSpPr>
          <p:cNvPr id="3" name="Chỗ dành sẵn cho Nội dung 2">
            <a:extLst>
              <a:ext uri="{FF2B5EF4-FFF2-40B4-BE49-F238E27FC236}">
                <a16:creationId xmlns:a16="http://schemas.microsoft.com/office/drawing/2014/main" id="{9DB3EB21-B8A5-47AD-A2A5-F6CDEC3A3415}"/>
              </a:ext>
            </a:extLst>
          </p:cNvPr>
          <p:cNvSpPr>
            <a:spLocks noGrp="1"/>
          </p:cNvSpPr>
          <p:nvPr>
            <p:ph idx="1"/>
          </p:nvPr>
        </p:nvSpPr>
        <p:spPr>
          <a:xfrm>
            <a:off x="509794" y="1715740"/>
            <a:ext cx="8390654" cy="4319597"/>
          </a:xfrm>
        </p:spPr>
        <p:txBody>
          <a:bodyPr/>
          <a:lstStyle/>
          <a:p>
            <a:pPr marL="457200" lvl="1" indent="0" algn="l">
              <a:buNone/>
            </a:pPr>
            <a:br>
              <a:rPr lang="en-US"/>
            </a:br>
            <a:endParaRPr lang="en-US" sz="2000"/>
          </a:p>
        </p:txBody>
      </p:sp>
      <p:sp>
        <p:nvSpPr>
          <p:cNvPr id="4" name="Chỗ dành sẵn cho Ngày tháng 3">
            <a:extLst>
              <a:ext uri="{FF2B5EF4-FFF2-40B4-BE49-F238E27FC236}">
                <a16:creationId xmlns:a16="http://schemas.microsoft.com/office/drawing/2014/main" id="{3B3ACB3C-CDF9-4364-A2BB-26E848736639}"/>
              </a:ext>
            </a:extLst>
          </p:cNvPr>
          <p:cNvSpPr>
            <a:spLocks noGrp="1"/>
          </p:cNvSpPr>
          <p:nvPr>
            <p:ph type="dt" sz="half" idx="10"/>
          </p:nvPr>
        </p:nvSpPr>
        <p:spPr/>
        <p:txBody>
          <a:bodyPr/>
          <a:lstStyle/>
          <a:p>
            <a:fld id="{F7681EE8-9FE2-425D-8FB4-74C399BDEDA0}"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D5C3120C-0C72-436D-8A15-A9E066AA3D2C}"/>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Chỗ dành sẵn cho Chân trang 5">
            <a:extLst>
              <a:ext uri="{FF2B5EF4-FFF2-40B4-BE49-F238E27FC236}">
                <a16:creationId xmlns:a16="http://schemas.microsoft.com/office/drawing/2014/main" id="{3A537F64-CAA9-4C93-895B-A0A8974AD263}"/>
              </a:ext>
            </a:extLst>
          </p:cNvPr>
          <p:cNvSpPr>
            <a:spLocks noGrp="1"/>
          </p:cNvSpPr>
          <p:nvPr>
            <p:ph type="ftr" sz="quarter" idx="11"/>
          </p:nvPr>
        </p:nvSpPr>
        <p:spPr/>
        <p:txBody>
          <a:bodyPr/>
          <a:lstStyle/>
          <a:p>
            <a:r>
              <a:rPr kumimoji="1" lang="en-US" altLang="ja-JP"/>
              <a:t>Copyrights 2020 CE-UIT. All Rights Reserved.</a:t>
            </a:r>
            <a:endParaRPr kumimoji="1" lang="ja-JP" altLang="en-US"/>
          </a:p>
        </p:txBody>
      </p:sp>
      <p:graphicFrame>
        <p:nvGraphicFramePr>
          <p:cNvPr id="7" name="Bảng 7">
            <a:extLst>
              <a:ext uri="{FF2B5EF4-FFF2-40B4-BE49-F238E27FC236}">
                <a16:creationId xmlns:a16="http://schemas.microsoft.com/office/drawing/2014/main" id="{7732906A-7367-4E10-AF16-E92C15694829}"/>
              </a:ext>
            </a:extLst>
          </p:cNvPr>
          <p:cNvGraphicFramePr>
            <a:graphicFrameLocks noGrp="1"/>
          </p:cNvGraphicFramePr>
          <p:nvPr>
            <p:extLst>
              <p:ext uri="{D42A27DB-BD31-4B8C-83A1-F6EECF244321}">
                <p14:modId xmlns:p14="http://schemas.microsoft.com/office/powerpoint/2010/main" val="156698535"/>
              </p:ext>
            </p:extLst>
          </p:nvPr>
        </p:nvGraphicFramePr>
        <p:xfrm>
          <a:off x="1938235" y="1814884"/>
          <a:ext cx="6850988" cy="4073938"/>
        </p:xfrm>
        <a:graphic>
          <a:graphicData uri="http://schemas.openxmlformats.org/drawingml/2006/table">
            <a:tbl>
              <a:tblPr firstRow="1" bandRow="1">
                <a:tableStyleId>{5C22544A-7EE6-4342-B048-85BDC9FD1C3A}</a:tableStyleId>
              </a:tblPr>
              <a:tblGrid>
                <a:gridCol w="1124241">
                  <a:extLst>
                    <a:ext uri="{9D8B030D-6E8A-4147-A177-3AD203B41FA5}">
                      <a16:colId xmlns:a16="http://schemas.microsoft.com/office/drawing/2014/main" val="1431863751"/>
                    </a:ext>
                  </a:extLst>
                </a:gridCol>
                <a:gridCol w="1620526">
                  <a:extLst>
                    <a:ext uri="{9D8B030D-6E8A-4147-A177-3AD203B41FA5}">
                      <a16:colId xmlns:a16="http://schemas.microsoft.com/office/drawing/2014/main" val="62593871"/>
                    </a:ext>
                  </a:extLst>
                </a:gridCol>
                <a:gridCol w="4106221">
                  <a:extLst>
                    <a:ext uri="{9D8B030D-6E8A-4147-A177-3AD203B41FA5}">
                      <a16:colId xmlns:a16="http://schemas.microsoft.com/office/drawing/2014/main" val="2716903119"/>
                    </a:ext>
                  </a:extLst>
                </a:gridCol>
              </a:tblGrid>
              <a:tr h="370358">
                <a:tc>
                  <a:txBody>
                    <a:bodyPr/>
                    <a:lstStyle/>
                    <a:p>
                      <a:pPr lvl="0" algn="ctr">
                        <a:buNone/>
                      </a:pPr>
                      <a:r>
                        <a:rPr lang="vi-VN" sz="1800" u="none" strike="noStrike" noProof="0" err="1"/>
                        <a:t>Rcon</a:t>
                      </a:r>
                      <a:r>
                        <a:rPr lang="vi-VN" sz="1800" u="none" strike="noStrike" noProof="0"/>
                        <a:t>[j/4]</a:t>
                      </a:r>
                      <a:endParaRPr lang="vi-VN"/>
                    </a:p>
                  </a:txBody>
                  <a:tcPr/>
                </a:tc>
                <a:tc>
                  <a:txBody>
                    <a:bodyPr/>
                    <a:lstStyle/>
                    <a:p>
                      <a:pPr lvl="0" algn="ctr">
                        <a:buNone/>
                      </a:pPr>
                      <a:r>
                        <a:rPr lang="vi-VN" sz="1800" u="none" strike="noStrike" noProof="0" err="1"/>
                        <a:t>Giá</a:t>
                      </a:r>
                      <a:r>
                        <a:rPr lang="vi-VN" sz="1800" u="none" strike="noStrike" noProof="0"/>
                        <a:t> </a:t>
                      </a:r>
                      <a:r>
                        <a:rPr lang="vi-VN" sz="1800" u="none" strike="noStrike" noProof="0" err="1"/>
                        <a:t>trị</a:t>
                      </a:r>
                      <a:r>
                        <a:rPr lang="vi-VN" sz="1800" u="none" strike="noStrike" noProof="0"/>
                        <a:t>  HEX</a:t>
                      </a:r>
                      <a:endParaRPr lang="vi-VN"/>
                    </a:p>
                  </a:txBody>
                  <a:tcPr/>
                </a:tc>
                <a:tc>
                  <a:txBody>
                    <a:bodyPr/>
                    <a:lstStyle/>
                    <a:p>
                      <a:pPr lvl="0" algn="ctr">
                        <a:buNone/>
                      </a:pPr>
                      <a:r>
                        <a:rPr lang="vi-VN" sz="1800" u="none" strike="noStrike" noProof="0" err="1"/>
                        <a:t>Vị</a:t>
                      </a:r>
                      <a:r>
                        <a:rPr lang="vi-VN" sz="1800" u="none" strike="noStrike" noProof="0"/>
                        <a:t> </a:t>
                      </a:r>
                      <a:r>
                        <a:rPr lang="vi-VN" sz="1800" u="none" strike="noStrike" noProof="0" err="1"/>
                        <a:t>trí</a:t>
                      </a:r>
                      <a:r>
                        <a:rPr lang="vi-VN" sz="1800" u="none" strike="noStrike" noProof="0"/>
                        <a:t> </a:t>
                      </a:r>
                      <a:r>
                        <a:rPr lang="vi-VN" sz="1800" u="none" strike="noStrike" noProof="0" err="1"/>
                        <a:t>sử</a:t>
                      </a:r>
                      <a:r>
                        <a:rPr lang="vi-VN" sz="1800" u="none" strike="noStrike" noProof="0"/>
                        <a:t> </a:t>
                      </a:r>
                      <a:r>
                        <a:rPr lang="vi-VN" sz="1800" u="none" strike="noStrike" noProof="0" err="1"/>
                        <a:t>dụng</a:t>
                      </a:r>
                    </a:p>
                  </a:txBody>
                  <a:tcPr/>
                </a:tc>
                <a:extLst>
                  <a:ext uri="{0D108BD9-81ED-4DB2-BD59-A6C34878D82A}">
                    <a16:rowId xmlns:a16="http://schemas.microsoft.com/office/drawing/2014/main" val="4261670609"/>
                  </a:ext>
                </a:extLst>
              </a:tr>
              <a:tr h="370358">
                <a:tc>
                  <a:txBody>
                    <a:bodyPr/>
                    <a:lstStyle/>
                    <a:p>
                      <a:pPr lvl="0" algn="ctr">
                        <a:buNone/>
                      </a:pPr>
                      <a:r>
                        <a:rPr lang="vi-VN" sz="1800" u="none" strike="noStrike" noProof="0" err="1"/>
                        <a:t>Rcon</a:t>
                      </a:r>
                      <a:r>
                        <a:rPr lang="vi-VN" sz="1800" u="none" strike="noStrike" noProof="0"/>
                        <a:t>[1]</a:t>
                      </a:r>
                      <a:endParaRPr lang="vi-VN"/>
                    </a:p>
                  </a:txBody>
                  <a:tcPr/>
                </a:tc>
                <a:tc>
                  <a:txBody>
                    <a:bodyPr/>
                    <a:lstStyle/>
                    <a:p>
                      <a:pPr lvl="0" algn="ctr">
                        <a:buNone/>
                      </a:pPr>
                      <a:r>
                        <a:rPr lang="vi-VN" sz="1800" u="none" strike="noStrike" noProof="0"/>
                        <a:t>01000000</a:t>
                      </a:r>
                      <a:endParaRPr lang="vi-VN"/>
                    </a:p>
                  </a:txBody>
                  <a:tcPr/>
                </a:tc>
                <a:tc>
                  <a:txBody>
                    <a:bodyPr/>
                    <a:lstStyle/>
                    <a:p>
                      <a:pPr lvl="0" algn="l">
                        <a:lnSpc>
                          <a:spcPct val="100000"/>
                        </a:lnSpc>
                        <a:spcBef>
                          <a:spcPts val="0"/>
                        </a:spcBef>
                        <a:spcAft>
                          <a:spcPts val="0"/>
                        </a:spcAft>
                        <a:buNone/>
                      </a:pPr>
                      <a:r>
                        <a:rPr lang="vi-VN" sz="1800" u="none" strike="noStrike" noProof="0" err="1"/>
                        <a:t>sử</a:t>
                      </a:r>
                      <a:r>
                        <a:rPr lang="vi-VN" sz="1800" u="none" strike="noStrike" noProof="0"/>
                        <a:t> </a:t>
                      </a:r>
                      <a:r>
                        <a:rPr lang="vi-VN" sz="1800" u="none" strike="noStrike" noProof="0" err="1"/>
                        <a:t>dụng</a:t>
                      </a:r>
                      <a:r>
                        <a:rPr lang="vi-VN" sz="1800" u="none" strike="noStrike" noProof="0"/>
                        <a:t> cho </a:t>
                      </a:r>
                      <a:r>
                        <a:rPr lang="vi-VN" sz="1800" u="none" strike="noStrike" noProof="0" err="1"/>
                        <a:t>trans</a:t>
                      </a:r>
                      <a:r>
                        <a:rPr lang="vi-VN" sz="1800" u="none" strike="noStrike" noProof="0"/>
                        <a:t>(w[3]) khi </a:t>
                      </a:r>
                      <a:r>
                        <a:rPr lang="vi-VN" sz="1800" u="none" strike="noStrike" noProof="0" err="1"/>
                        <a:t>tính</a:t>
                      </a:r>
                      <a:r>
                        <a:rPr lang="vi-VN" sz="1800" u="none" strike="noStrike" noProof="0"/>
                        <a:t> w[4]</a:t>
                      </a:r>
                    </a:p>
                  </a:txBody>
                  <a:tcPr/>
                </a:tc>
                <a:extLst>
                  <a:ext uri="{0D108BD9-81ED-4DB2-BD59-A6C34878D82A}">
                    <a16:rowId xmlns:a16="http://schemas.microsoft.com/office/drawing/2014/main" val="3177390248"/>
                  </a:ext>
                </a:extLst>
              </a:tr>
              <a:tr h="370358">
                <a:tc>
                  <a:txBody>
                    <a:bodyPr/>
                    <a:lstStyle/>
                    <a:p>
                      <a:pPr lvl="0" algn="ctr">
                        <a:buNone/>
                      </a:pPr>
                      <a:r>
                        <a:rPr lang="vi-VN" sz="1800" u="none" strike="noStrike" noProof="0" err="1"/>
                        <a:t>Rcon</a:t>
                      </a:r>
                      <a:r>
                        <a:rPr lang="vi-VN" sz="1800" u="none" strike="noStrike" noProof="0"/>
                        <a:t>[2]</a:t>
                      </a:r>
                      <a:endParaRPr lang="vi-VN"/>
                    </a:p>
                  </a:txBody>
                  <a:tcPr/>
                </a:tc>
                <a:tc>
                  <a:txBody>
                    <a:bodyPr/>
                    <a:lstStyle/>
                    <a:p>
                      <a:pPr lvl="0" algn="ctr">
                        <a:buNone/>
                      </a:pPr>
                      <a:r>
                        <a:rPr lang="vi-VN" sz="1800" u="none" strike="noStrike" noProof="0"/>
                        <a:t>02000000</a:t>
                      </a:r>
                      <a:endParaRPr lang="vi-VN"/>
                    </a:p>
                  </a:txBody>
                  <a:tcPr/>
                </a:tc>
                <a:tc>
                  <a:txBody>
                    <a:bodyPr/>
                    <a:lstStyle/>
                    <a:p>
                      <a:pPr lvl="0" algn="l">
                        <a:buNone/>
                      </a:pPr>
                      <a:r>
                        <a:rPr lang="vi-VN" sz="1800" u="none" strike="noStrike" noProof="0" err="1"/>
                        <a:t>sử</a:t>
                      </a:r>
                      <a:r>
                        <a:rPr lang="vi-VN" sz="1800" u="none" strike="noStrike" noProof="0"/>
                        <a:t> </a:t>
                      </a:r>
                      <a:r>
                        <a:rPr lang="vi-VN" sz="1800" u="none" strike="noStrike" noProof="0" err="1"/>
                        <a:t>dụng</a:t>
                      </a:r>
                      <a:r>
                        <a:rPr lang="vi-VN" sz="1800" u="none" strike="noStrike" noProof="0"/>
                        <a:t> cho </a:t>
                      </a:r>
                      <a:r>
                        <a:rPr lang="vi-VN" sz="1800" u="none" strike="noStrike" noProof="0" err="1"/>
                        <a:t>trans</a:t>
                      </a:r>
                      <a:r>
                        <a:rPr lang="vi-VN" sz="1800" u="none" strike="noStrike" noProof="0"/>
                        <a:t>(w[7]) khi </a:t>
                      </a:r>
                      <a:r>
                        <a:rPr lang="vi-VN" sz="1800" u="none" strike="noStrike" noProof="0" err="1"/>
                        <a:t>tính</a:t>
                      </a:r>
                      <a:r>
                        <a:rPr lang="vi-VN" sz="1800" u="none" strike="noStrike" noProof="0"/>
                        <a:t> w[8]</a:t>
                      </a:r>
                      <a:endParaRPr lang="vi-VN"/>
                    </a:p>
                  </a:txBody>
                  <a:tcPr/>
                </a:tc>
                <a:extLst>
                  <a:ext uri="{0D108BD9-81ED-4DB2-BD59-A6C34878D82A}">
                    <a16:rowId xmlns:a16="http://schemas.microsoft.com/office/drawing/2014/main" val="2827850870"/>
                  </a:ext>
                </a:extLst>
              </a:tr>
              <a:tr h="370358">
                <a:tc>
                  <a:txBody>
                    <a:bodyPr/>
                    <a:lstStyle/>
                    <a:p>
                      <a:pPr lvl="0" algn="ctr">
                        <a:buNone/>
                      </a:pPr>
                      <a:r>
                        <a:rPr lang="vi-VN" sz="1800" u="none" strike="noStrike" noProof="0" err="1"/>
                        <a:t>Rcon</a:t>
                      </a:r>
                      <a:r>
                        <a:rPr lang="vi-VN" sz="1800" u="none" strike="noStrike" noProof="0"/>
                        <a:t>[3]</a:t>
                      </a:r>
                      <a:endParaRPr lang="vi-VN"/>
                    </a:p>
                  </a:txBody>
                  <a:tcPr/>
                </a:tc>
                <a:tc>
                  <a:txBody>
                    <a:bodyPr/>
                    <a:lstStyle/>
                    <a:p>
                      <a:pPr lvl="0" algn="ctr">
                        <a:buNone/>
                      </a:pPr>
                      <a:r>
                        <a:rPr lang="vi-VN" sz="1800" u="none" strike="noStrike" noProof="0"/>
                        <a:t>04000000</a:t>
                      </a:r>
                      <a:endParaRPr lang="vi-VN"/>
                    </a:p>
                  </a:txBody>
                  <a:tcPr/>
                </a:tc>
                <a:tc>
                  <a:txBody>
                    <a:bodyPr/>
                    <a:lstStyle/>
                    <a:p>
                      <a:pPr lvl="0" algn="l">
                        <a:buNone/>
                      </a:pPr>
                      <a:r>
                        <a:rPr lang="vi-VN" sz="1800" u="none" strike="noStrike" noProof="0" err="1"/>
                        <a:t>sử</a:t>
                      </a:r>
                      <a:r>
                        <a:rPr lang="vi-VN" sz="1800" u="none" strike="noStrike" noProof="0"/>
                        <a:t> </a:t>
                      </a:r>
                      <a:r>
                        <a:rPr lang="vi-VN" sz="1800" u="none" strike="noStrike" noProof="0" err="1"/>
                        <a:t>dụng</a:t>
                      </a:r>
                      <a:r>
                        <a:rPr lang="vi-VN" sz="1800" u="none" strike="noStrike" noProof="0"/>
                        <a:t> cho </a:t>
                      </a:r>
                      <a:r>
                        <a:rPr lang="vi-VN" sz="1800" u="none" strike="noStrike" noProof="0" err="1"/>
                        <a:t>trans</a:t>
                      </a:r>
                      <a:r>
                        <a:rPr lang="vi-VN" sz="1800" u="none" strike="noStrike" noProof="0"/>
                        <a:t>(w[11]) khi </a:t>
                      </a:r>
                      <a:r>
                        <a:rPr lang="vi-VN" sz="1800" u="none" strike="noStrike" noProof="0" err="1"/>
                        <a:t>tính</a:t>
                      </a:r>
                      <a:r>
                        <a:rPr lang="vi-VN" sz="1800" u="none" strike="noStrike" noProof="0"/>
                        <a:t> w[12]</a:t>
                      </a:r>
                      <a:endParaRPr lang="vi-VN"/>
                    </a:p>
                  </a:txBody>
                  <a:tcPr/>
                </a:tc>
                <a:extLst>
                  <a:ext uri="{0D108BD9-81ED-4DB2-BD59-A6C34878D82A}">
                    <a16:rowId xmlns:a16="http://schemas.microsoft.com/office/drawing/2014/main" val="905048610"/>
                  </a:ext>
                </a:extLst>
              </a:tr>
              <a:tr h="370358">
                <a:tc>
                  <a:txBody>
                    <a:bodyPr/>
                    <a:lstStyle/>
                    <a:p>
                      <a:pPr lvl="0" algn="ctr">
                        <a:buNone/>
                      </a:pPr>
                      <a:r>
                        <a:rPr lang="vi-VN" sz="1800" u="none" strike="noStrike" noProof="0" err="1"/>
                        <a:t>Rcon</a:t>
                      </a:r>
                      <a:r>
                        <a:rPr lang="vi-VN" sz="1800" u="none" strike="noStrike" noProof="0"/>
                        <a:t>[4]</a:t>
                      </a:r>
                      <a:endParaRPr lang="vi-VN"/>
                    </a:p>
                  </a:txBody>
                  <a:tcPr/>
                </a:tc>
                <a:tc>
                  <a:txBody>
                    <a:bodyPr/>
                    <a:lstStyle/>
                    <a:p>
                      <a:pPr lvl="0" algn="ctr">
                        <a:buNone/>
                      </a:pPr>
                      <a:r>
                        <a:rPr lang="vi-VN" sz="1800" u="none" strike="noStrike" noProof="0"/>
                        <a:t>08000000</a:t>
                      </a:r>
                      <a:endParaRPr lang="vi-VN"/>
                    </a:p>
                  </a:txBody>
                  <a:tcPr/>
                </a:tc>
                <a:tc>
                  <a:txBody>
                    <a:bodyPr/>
                    <a:lstStyle/>
                    <a:p>
                      <a:pPr lvl="0" algn="l">
                        <a:buNone/>
                      </a:pPr>
                      <a:r>
                        <a:rPr lang="vi-VN" sz="1800" u="none" strike="noStrike" noProof="0" err="1"/>
                        <a:t>sử</a:t>
                      </a:r>
                      <a:r>
                        <a:rPr lang="vi-VN" sz="1800" u="none" strike="noStrike" noProof="0"/>
                        <a:t> </a:t>
                      </a:r>
                      <a:r>
                        <a:rPr lang="vi-VN" sz="1800" u="none" strike="noStrike" noProof="0" err="1"/>
                        <a:t>dụng</a:t>
                      </a:r>
                      <a:r>
                        <a:rPr lang="vi-VN" sz="1800" u="none" strike="noStrike" noProof="0"/>
                        <a:t> cho </a:t>
                      </a:r>
                      <a:r>
                        <a:rPr lang="vi-VN" sz="1800" u="none" strike="noStrike" noProof="0" err="1"/>
                        <a:t>trans</a:t>
                      </a:r>
                      <a:r>
                        <a:rPr lang="vi-VN" sz="1800" u="none" strike="noStrike" noProof="0"/>
                        <a:t>(w[15]) khi </a:t>
                      </a:r>
                      <a:r>
                        <a:rPr lang="vi-VN" sz="1800" u="none" strike="noStrike" noProof="0" err="1"/>
                        <a:t>tính</a:t>
                      </a:r>
                      <a:r>
                        <a:rPr lang="vi-VN" sz="1800" u="none" strike="noStrike" noProof="0"/>
                        <a:t> w[16]</a:t>
                      </a:r>
                      <a:endParaRPr lang="vi-VN"/>
                    </a:p>
                  </a:txBody>
                  <a:tcPr/>
                </a:tc>
                <a:extLst>
                  <a:ext uri="{0D108BD9-81ED-4DB2-BD59-A6C34878D82A}">
                    <a16:rowId xmlns:a16="http://schemas.microsoft.com/office/drawing/2014/main" val="2335148727"/>
                  </a:ext>
                </a:extLst>
              </a:tr>
              <a:tr h="370358">
                <a:tc>
                  <a:txBody>
                    <a:bodyPr/>
                    <a:lstStyle/>
                    <a:p>
                      <a:pPr lvl="0" algn="ctr">
                        <a:buNone/>
                      </a:pPr>
                      <a:r>
                        <a:rPr lang="vi-VN" sz="1800" u="none" strike="noStrike" noProof="0" err="1"/>
                        <a:t>Rcon</a:t>
                      </a:r>
                      <a:r>
                        <a:rPr lang="vi-VN" sz="1800" u="none" strike="noStrike" noProof="0"/>
                        <a:t>[5]</a:t>
                      </a:r>
                      <a:endParaRPr lang="vi-VN"/>
                    </a:p>
                  </a:txBody>
                  <a:tcPr/>
                </a:tc>
                <a:tc>
                  <a:txBody>
                    <a:bodyPr/>
                    <a:lstStyle/>
                    <a:p>
                      <a:pPr lvl="0" algn="ctr">
                        <a:buNone/>
                      </a:pPr>
                      <a:r>
                        <a:rPr lang="vi-VN" sz="1800" u="none" strike="noStrike" noProof="0"/>
                        <a:t>10000000</a:t>
                      </a:r>
                      <a:endParaRPr lang="vi-VN"/>
                    </a:p>
                  </a:txBody>
                  <a:tcPr/>
                </a:tc>
                <a:tc>
                  <a:txBody>
                    <a:bodyPr/>
                    <a:lstStyle/>
                    <a:p>
                      <a:pPr lvl="0" algn="l">
                        <a:buNone/>
                      </a:pPr>
                      <a:r>
                        <a:rPr lang="vi-VN" sz="1800" u="none" strike="noStrike" noProof="0" err="1"/>
                        <a:t>sử</a:t>
                      </a:r>
                      <a:r>
                        <a:rPr lang="vi-VN" sz="1800" u="none" strike="noStrike" noProof="0"/>
                        <a:t> </a:t>
                      </a:r>
                      <a:r>
                        <a:rPr lang="vi-VN" sz="1800" u="none" strike="noStrike" noProof="0" err="1"/>
                        <a:t>dụng</a:t>
                      </a:r>
                      <a:r>
                        <a:rPr lang="vi-VN" sz="1800" u="none" strike="noStrike" noProof="0"/>
                        <a:t> cho </a:t>
                      </a:r>
                      <a:r>
                        <a:rPr lang="vi-VN" sz="1800" u="none" strike="noStrike" noProof="0" err="1"/>
                        <a:t>trans</a:t>
                      </a:r>
                      <a:r>
                        <a:rPr lang="vi-VN" sz="1800" u="none" strike="noStrike" noProof="0"/>
                        <a:t>(w[19]) khi </a:t>
                      </a:r>
                      <a:r>
                        <a:rPr lang="vi-VN" sz="1800" u="none" strike="noStrike" noProof="0" err="1"/>
                        <a:t>tính</a:t>
                      </a:r>
                      <a:r>
                        <a:rPr lang="vi-VN" sz="1800" u="none" strike="noStrike" noProof="0"/>
                        <a:t> w[20]</a:t>
                      </a:r>
                      <a:endParaRPr lang="vi-VN"/>
                    </a:p>
                  </a:txBody>
                  <a:tcPr/>
                </a:tc>
                <a:extLst>
                  <a:ext uri="{0D108BD9-81ED-4DB2-BD59-A6C34878D82A}">
                    <a16:rowId xmlns:a16="http://schemas.microsoft.com/office/drawing/2014/main" val="3646277313"/>
                  </a:ext>
                </a:extLst>
              </a:tr>
              <a:tr h="370358">
                <a:tc>
                  <a:txBody>
                    <a:bodyPr/>
                    <a:lstStyle/>
                    <a:p>
                      <a:pPr lvl="0" algn="ctr">
                        <a:buNone/>
                      </a:pPr>
                      <a:r>
                        <a:rPr lang="vi-VN" sz="1800" u="none" strike="noStrike" noProof="0" err="1"/>
                        <a:t>Rcon</a:t>
                      </a:r>
                      <a:r>
                        <a:rPr lang="vi-VN" sz="1800" u="none" strike="noStrike" noProof="0"/>
                        <a:t>[6]</a:t>
                      </a:r>
                      <a:endParaRPr lang="vi-VN"/>
                    </a:p>
                  </a:txBody>
                  <a:tcPr/>
                </a:tc>
                <a:tc>
                  <a:txBody>
                    <a:bodyPr/>
                    <a:lstStyle/>
                    <a:p>
                      <a:pPr lvl="0" algn="ctr">
                        <a:buNone/>
                      </a:pPr>
                      <a:r>
                        <a:rPr lang="vi-VN" sz="1800" u="none" strike="noStrike" noProof="0"/>
                        <a:t>20000000</a:t>
                      </a:r>
                      <a:endParaRPr lang="vi-VN"/>
                    </a:p>
                  </a:txBody>
                  <a:tcPr/>
                </a:tc>
                <a:tc>
                  <a:txBody>
                    <a:bodyPr/>
                    <a:lstStyle/>
                    <a:p>
                      <a:pPr lvl="0" algn="l">
                        <a:buNone/>
                      </a:pPr>
                      <a:r>
                        <a:rPr lang="vi-VN" sz="1800" u="none" strike="noStrike" noProof="0" err="1"/>
                        <a:t>sử</a:t>
                      </a:r>
                      <a:r>
                        <a:rPr lang="vi-VN" sz="1800" u="none" strike="noStrike" noProof="0"/>
                        <a:t> </a:t>
                      </a:r>
                      <a:r>
                        <a:rPr lang="vi-VN" sz="1800" u="none" strike="noStrike" noProof="0" err="1"/>
                        <a:t>dụng</a:t>
                      </a:r>
                      <a:r>
                        <a:rPr lang="vi-VN" sz="1800" u="none" strike="noStrike" noProof="0"/>
                        <a:t> cho </a:t>
                      </a:r>
                      <a:r>
                        <a:rPr lang="vi-VN" sz="1800" u="none" strike="noStrike" noProof="0" err="1"/>
                        <a:t>trans</a:t>
                      </a:r>
                      <a:r>
                        <a:rPr lang="vi-VN" sz="1800" u="none" strike="noStrike" noProof="0"/>
                        <a:t>(w[23]) khi </a:t>
                      </a:r>
                      <a:r>
                        <a:rPr lang="vi-VN" sz="1800" u="none" strike="noStrike" noProof="0" err="1"/>
                        <a:t>tính</a:t>
                      </a:r>
                      <a:r>
                        <a:rPr lang="vi-VN" sz="1800" u="none" strike="noStrike" noProof="0"/>
                        <a:t> w[24]</a:t>
                      </a:r>
                      <a:endParaRPr lang="vi-VN"/>
                    </a:p>
                  </a:txBody>
                  <a:tcPr/>
                </a:tc>
                <a:extLst>
                  <a:ext uri="{0D108BD9-81ED-4DB2-BD59-A6C34878D82A}">
                    <a16:rowId xmlns:a16="http://schemas.microsoft.com/office/drawing/2014/main" val="3474592986"/>
                  </a:ext>
                </a:extLst>
              </a:tr>
              <a:tr h="370358">
                <a:tc>
                  <a:txBody>
                    <a:bodyPr/>
                    <a:lstStyle/>
                    <a:p>
                      <a:pPr lvl="0" algn="ctr">
                        <a:buNone/>
                      </a:pPr>
                      <a:r>
                        <a:rPr lang="vi-VN" sz="1800" u="none" strike="noStrike" noProof="0" err="1"/>
                        <a:t>Rcon</a:t>
                      </a:r>
                      <a:r>
                        <a:rPr lang="vi-VN" sz="1800" u="none" strike="noStrike" noProof="0"/>
                        <a:t>[7]</a:t>
                      </a:r>
                      <a:endParaRPr lang="vi-VN"/>
                    </a:p>
                  </a:txBody>
                  <a:tcPr/>
                </a:tc>
                <a:tc>
                  <a:txBody>
                    <a:bodyPr/>
                    <a:lstStyle/>
                    <a:p>
                      <a:pPr lvl="0" algn="ctr">
                        <a:buNone/>
                      </a:pPr>
                      <a:r>
                        <a:rPr lang="vi-VN" sz="1800" u="none" strike="noStrike" noProof="0"/>
                        <a:t>40000000</a:t>
                      </a:r>
                      <a:endParaRPr lang="vi-VN"/>
                    </a:p>
                  </a:txBody>
                  <a:tcPr/>
                </a:tc>
                <a:tc>
                  <a:txBody>
                    <a:bodyPr/>
                    <a:lstStyle/>
                    <a:p>
                      <a:pPr lvl="0" algn="l">
                        <a:buNone/>
                      </a:pPr>
                      <a:r>
                        <a:rPr lang="vi-VN" sz="1800" u="none" strike="noStrike" noProof="0" err="1"/>
                        <a:t>sử</a:t>
                      </a:r>
                      <a:r>
                        <a:rPr lang="vi-VN" sz="1800" u="none" strike="noStrike" noProof="0"/>
                        <a:t> </a:t>
                      </a:r>
                      <a:r>
                        <a:rPr lang="vi-VN" sz="1800" u="none" strike="noStrike" noProof="0" err="1"/>
                        <a:t>dụng</a:t>
                      </a:r>
                      <a:r>
                        <a:rPr lang="vi-VN" sz="1800" u="none" strike="noStrike" noProof="0"/>
                        <a:t> cho </a:t>
                      </a:r>
                      <a:r>
                        <a:rPr lang="vi-VN" sz="1800" u="none" strike="noStrike" noProof="0" err="1"/>
                        <a:t>trans</a:t>
                      </a:r>
                      <a:r>
                        <a:rPr lang="vi-VN" sz="1800" u="none" strike="noStrike" noProof="0"/>
                        <a:t>(w[27]) khi </a:t>
                      </a:r>
                      <a:r>
                        <a:rPr lang="vi-VN" sz="1800" u="none" strike="noStrike" noProof="0" err="1"/>
                        <a:t>tính</a:t>
                      </a:r>
                      <a:r>
                        <a:rPr lang="vi-VN" sz="1800" u="none" strike="noStrike" noProof="0"/>
                        <a:t> w[28]</a:t>
                      </a:r>
                      <a:endParaRPr lang="vi-VN"/>
                    </a:p>
                  </a:txBody>
                  <a:tcPr/>
                </a:tc>
                <a:extLst>
                  <a:ext uri="{0D108BD9-81ED-4DB2-BD59-A6C34878D82A}">
                    <a16:rowId xmlns:a16="http://schemas.microsoft.com/office/drawing/2014/main" val="1151630065"/>
                  </a:ext>
                </a:extLst>
              </a:tr>
              <a:tr h="370358">
                <a:tc>
                  <a:txBody>
                    <a:bodyPr/>
                    <a:lstStyle/>
                    <a:p>
                      <a:pPr lvl="0" algn="ctr">
                        <a:buNone/>
                      </a:pPr>
                      <a:r>
                        <a:rPr lang="vi-VN" sz="1800" u="none" strike="noStrike" noProof="0" err="1"/>
                        <a:t>Rcon</a:t>
                      </a:r>
                      <a:r>
                        <a:rPr lang="vi-VN" sz="1800" u="none" strike="noStrike" noProof="0"/>
                        <a:t>[8]</a:t>
                      </a:r>
                      <a:endParaRPr lang="vi-VN"/>
                    </a:p>
                  </a:txBody>
                  <a:tcPr/>
                </a:tc>
                <a:tc>
                  <a:txBody>
                    <a:bodyPr/>
                    <a:lstStyle/>
                    <a:p>
                      <a:pPr lvl="0" algn="ctr">
                        <a:buNone/>
                      </a:pPr>
                      <a:r>
                        <a:rPr lang="vi-VN" sz="1800" u="none" strike="noStrike" noProof="0"/>
                        <a:t>80000000</a:t>
                      </a:r>
                      <a:endParaRPr lang="vi-VN"/>
                    </a:p>
                  </a:txBody>
                  <a:tcPr/>
                </a:tc>
                <a:tc>
                  <a:txBody>
                    <a:bodyPr/>
                    <a:lstStyle/>
                    <a:p>
                      <a:pPr lvl="0" algn="l">
                        <a:buNone/>
                      </a:pPr>
                      <a:r>
                        <a:rPr lang="vi-VN" sz="1800" u="none" strike="noStrike" noProof="0" err="1"/>
                        <a:t>sử</a:t>
                      </a:r>
                      <a:r>
                        <a:rPr lang="vi-VN" sz="1800" u="none" strike="noStrike" noProof="0"/>
                        <a:t> </a:t>
                      </a:r>
                      <a:r>
                        <a:rPr lang="vi-VN" sz="1800" u="none" strike="noStrike" noProof="0" err="1"/>
                        <a:t>dụng</a:t>
                      </a:r>
                      <a:r>
                        <a:rPr lang="vi-VN" sz="1800" u="none" strike="noStrike" noProof="0"/>
                        <a:t> cho </a:t>
                      </a:r>
                      <a:r>
                        <a:rPr lang="vi-VN" sz="1800" u="none" strike="noStrike" noProof="0" err="1"/>
                        <a:t>trans</a:t>
                      </a:r>
                      <a:r>
                        <a:rPr lang="vi-VN" sz="1800" u="none" strike="noStrike" noProof="0"/>
                        <a:t>(w[31]) khi </a:t>
                      </a:r>
                      <a:r>
                        <a:rPr lang="vi-VN" sz="1800" u="none" strike="noStrike" noProof="0" err="1"/>
                        <a:t>tính</a:t>
                      </a:r>
                      <a:r>
                        <a:rPr lang="vi-VN" sz="1800" u="none" strike="noStrike" noProof="0"/>
                        <a:t> w[32]</a:t>
                      </a:r>
                      <a:endParaRPr lang="vi-VN"/>
                    </a:p>
                  </a:txBody>
                  <a:tcPr/>
                </a:tc>
                <a:extLst>
                  <a:ext uri="{0D108BD9-81ED-4DB2-BD59-A6C34878D82A}">
                    <a16:rowId xmlns:a16="http://schemas.microsoft.com/office/drawing/2014/main" val="2911726148"/>
                  </a:ext>
                </a:extLst>
              </a:tr>
              <a:tr h="370358">
                <a:tc>
                  <a:txBody>
                    <a:bodyPr/>
                    <a:lstStyle/>
                    <a:p>
                      <a:pPr lvl="0" algn="ctr">
                        <a:buNone/>
                      </a:pPr>
                      <a:r>
                        <a:rPr lang="vi-VN" sz="1800" u="none" strike="noStrike" noProof="0" err="1"/>
                        <a:t>Rcon</a:t>
                      </a:r>
                      <a:r>
                        <a:rPr lang="vi-VN" sz="1800" u="none" strike="noStrike" noProof="0"/>
                        <a:t>[9]</a:t>
                      </a:r>
                      <a:endParaRPr lang="vi-VN"/>
                    </a:p>
                  </a:txBody>
                  <a:tcPr/>
                </a:tc>
                <a:tc>
                  <a:txBody>
                    <a:bodyPr/>
                    <a:lstStyle/>
                    <a:p>
                      <a:pPr lvl="0" algn="ctr">
                        <a:buNone/>
                      </a:pPr>
                      <a:r>
                        <a:rPr lang="vi-VN" sz="1800" u="none" strike="noStrike" noProof="0"/>
                        <a:t>1b000000</a:t>
                      </a:r>
                      <a:endParaRPr lang="vi-VN"/>
                    </a:p>
                  </a:txBody>
                  <a:tcPr/>
                </a:tc>
                <a:tc>
                  <a:txBody>
                    <a:bodyPr/>
                    <a:lstStyle/>
                    <a:p>
                      <a:pPr lvl="0" algn="l">
                        <a:buNone/>
                      </a:pPr>
                      <a:r>
                        <a:rPr lang="vi-VN" sz="1800" u="none" strike="noStrike" noProof="0" err="1"/>
                        <a:t>sử</a:t>
                      </a:r>
                      <a:r>
                        <a:rPr lang="vi-VN" sz="1800" u="none" strike="noStrike" noProof="0"/>
                        <a:t> </a:t>
                      </a:r>
                      <a:r>
                        <a:rPr lang="vi-VN" sz="1800" u="none" strike="noStrike" noProof="0" err="1"/>
                        <a:t>dụng</a:t>
                      </a:r>
                      <a:r>
                        <a:rPr lang="vi-VN" sz="1800" u="none" strike="noStrike" noProof="0"/>
                        <a:t> cho </a:t>
                      </a:r>
                      <a:r>
                        <a:rPr lang="vi-VN" sz="1800" u="none" strike="noStrike" noProof="0" err="1"/>
                        <a:t>trans</a:t>
                      </a:r>
                      <a:r>
                        <a:rPr lang="vi-VN" sz="1800" u="none" strike="noStrike" noProof="0"/>
                        <a:t>(w[35]) khi </a:t>
                      </a:r>
                      <a:r>
                        <a:rPr lang="vi-VN" sz="1800" u="none" strike="noStrike" noProof="0" err="1"/>
                        <a:t>tính</a:t>
                      </a:r>
                      <a:r>
                        <a:rPr lang="vi-VN" sz="1800" u="none" strike="noStrike" noProof="0"/>
                        <a:t> w[36]</a:t>
                      </a:r>
                      <a:endParaRPr lang="vi-VN"/>
                    </a:p>
                  </a:txBody>
                  <a:tcPr/>
                </a:tc>
                <a:extLst>
                  <a:ext uri="{0D108BD9-81ED-4DB2-BD59-A6C34878D82A}">
                    <a16:rowId xmlns:a16="http://schemas.microsoft.com/office/drawing/2014/main" val="469999907"/>
                  </a:ext>
                </a:extLst>
              </a:tr>
              <a:tr h="370358">
                <a:tc>
                  <a:txBody>
                    <a:bodyPr/>
                    <a:lstStyle/>
                    <a:p>
                      <a:pPr lvl="0" algn="ctr">
                        <a:buNone/>
                      </a:pPr>
                      <a:r>
                        <a:rPr lang="vi-VN" sz="1800" u="none" strike="noStrike" noProof="0" err="1"/>
                        <a:t>Rcon</a:t>
                      </a:r>
                      <a:r>
                        <a:rPr lang="vi-VN" sz="1800" u="none" strike="noStrike" noProof="0"/>
                        <a:t>[10]</a:t>
                      </a:r>
                      <a:endParaRPr lang="vi-VN"/>
                    </a:p>
                  </a:txBody>
                  <a:tcPr/>
                </a:tc>
                <a:tc>
                  <a:txBody>
                    <a:bodyPr/>
                    <a:lstStyle/>
                    <a:p>
                      <a:pPr lvl="0" algn="ctr">
                        <a:buNone/>
                      </a:pPr>
                      <a:r>
                        <a:rPr lang="vi-VN" sz="1800" u="none" strike="noStrike" noProof="0"/>
                        <a:t>36000000</a:t>
                      </a:r>
                      <a:endParaRPr lang="vi-VN"/>
                    </a:p>
                  </a:txBody>
                  <a:tcPr/>
                </a:tc>
                <a:tc>
                  <a:txBody>
                    <a:bodyPr/>
                    <a:lstStyle/>
                    <a:p>
                      <a:pPr lvl="0" algn="l">
                        <a:buNone/>
                      </a:pPr>
                      <a:r>
                        <a:rPr lang="vi-VN" sz="1800" u="none" strike="noStrike" noProof="0" err="1"/>
                        <a:t>sử</a:t>
                      </a:r>
                      <a:r>
                        <a:rPr lang="vi-VN" sz="1800" u="none" strike="noStrike" noProof="0"/>
                        <a:t> </a:t>
                      </a:r>
                      <a:r>
                        <a:rPr lang="vi-VN" sz="1800" u="none" strike="noStrike" noProof="0" err="1"/>
                        <a:t>dụng</a:t>
                      </a:r>
                      <a:r>
                        <a:rPr lang="vi-VN" sz="1800" u="none" strike="noStrike" noProof="0"/>
                        <a:t> cho </a:t>
                      </a:r>
                      <a:r>
                        <a:rPr lang="vi-VN" sz="1800" u="none" strike="noStrike" noProof="0" err="1"/>
                        <a:t>trans</a:t>
                      </a:r>
                      <a:r>
                        <a:rPr lang="vi-VN" sz="1800" u="none" strike="noStrike" noProof="0"/>
                        <a:t>(w[39]) khi </a:t>
                      </a:r>
                      <a:r>
                        <a:rPr lang="vi-VN" sz="1800" u="none" strike="noStrike" noProof="0" err="1"/>
                        <a:t>tính</a:t>
                      </a:r>
                      <a:r>
                        <a:rPr lang="vi-VN" sz="1800" u="none" strike="noStrike" noProof="0"/>
                        <a:t> w[40]</a:t>
                      </a:r>
                      <a:endParaRPr lang="vi-VN"/>
                    </a:p>
                  </a:txBody>
                  <a:tcPr/>
                </a:tc>
                <a:extLst>
                  <a:ext uri="{0D108BD9-81ED-4DB2-BD59-A6C34878D82A}">
                    <a16:rowId xmlns:a16="http://schemas.microsoft.com/office/drawing/2014/main" val="745234670"/>
                  </a:ext>
                </a:extLst>
              </a:tr>
            </a:tbl>
          </a:graphicData>
        </a:graphic>
      </p:graphicFrame>
    </p:spTree>
    <p:extLst>
      <p:ext uri="{BB962C8B-B14F-4D97-AF65-F5344CB8AC3E}">
        <p14:creationId xmlns:p14="http://schemas.microsoft.com/office/powerpoint/2010/main" val="3765927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F6D67A-B541-47EE-B0A4-E696DAA9F904}"/>
              </a:ext>
            </a:extLst>
          </p:cNvPr>
          <p:cNvSpPr>
            <a:spLocks noGrp="1"/>
          </p:cNvSpPr>
          <p:nvPr>
            <p:ph type="title"/>
          </p:nvPr>
        </p:nvSpPr>
        <p:spPr/>
        <p:txBody>
          <a:bodyPr/>
          <a:lstStyle/>
          <a:p>
            <a:r>
              <a:rPr lang="vi-VN" err="1">
                <a:latin typeface="Times New Roman"/>
                <a:cs typeface="Times New Roman"/>
              </a:rPr>
              <a:t>Ví</a:t>
            </a:r>
            <a:r>
              <a:rPr lang="vi-VN">
                <a:latin typeface="Times New Roman"/>
                <a:cs typeface="Times New Roman"/>
              </a:rPr>
              <a:t> </a:t>
            </a:r>
            <a:r>
              <a:rPr lang="vi-VN" err="1">
                <a:latin typeface="Times New Roman"/>
                <a:cs typeface="Times New Roman"/>
              </a:rPr>
              <a:t>dụ</a:t>
            </a:r>
            <a:r>
              <a:rPr lang="vi-VN">
                <a:latin typeface="Times New Roman"/>
                <a:cs typeface="Times New Roman"/>
              </a:rPr>
              <a:t> </a:t>
            </a:r>
            <a:r>
              <a:rPr lang="vi-VN" err="1">
                <a:latin typeface="Times New Roman"/>
                <a:cs typeface="Times New Roman"/>
              </a:rPr>
              <a:t>mã</a:t>
            </a:r>
            <a:r>
              <a:rPr lang="vi-VN">
                <a:latin typeface="Times New Roman"/>
                <a:cs typeface="Times New Roman"/>
              </a:rPr>
              <a:t> </a:t>
            </a:r>
            <a:r>
              <a:rPr lang="vi-VN" err="1">
                <a:latin typeface="Times New Roman"/>
                <a:cs typeface="Times New Roman"/>
              </a:rPr>
              <a:t>hóa</a:t>
            </a:r>
            <a:r>
              <a:rPr lang="vi-VN">
                <a:latin typeface="Times New Roman"/>
                <a:cs typeface="Times New Roman"/>
              </a:rPr>
              <a:t> AES</a:t>
            </a:r>
          </a:p>
        </p:txBody>
      </p:sp>
      <p:sp>
        <p:nvSpPr>
          <p:cNvPr id="3" name="Chỗ dành sẵn cho Nội dung 2">
            <a:extLst>
              <a:ext uri="{FF2B5EF4-FFF2-40B4-BE49-F238E27FC236}">
                <a16:creationId xmlns:a16="http://schemas.microsoft.com/office/drawing/2014/main" id="{B95EA53F-5CF0-408A-B402-408A3FB27DB8}"/>
              </a:ext>
            </a:extLst>
          </p:cNvPr>
          <p:cNvSpPr>
            <a:spLocks noGrp="1"/>
          </p:cNvSpPr>
          <p:nvPr>
            <p:ph idx="1"/>
          </p:nvPr>
        </p:nvSpPr>
        <p:spPr>
          <a:xfrm>
            <a:off x="335360" y="1541306"/>
            <a:ext cx="11521280" cy="1234875"/>
          </a:xfrm>
        </p:spPr>
        <p:txBody>
          <a:bodyPr/>
          <a:lstStyle/>
          <a:p>
            <a:r>
              <a:rPr lang="vi-VN" sz="2200" b="1" err="1">
                <a:ea typeface="+mj-lt"/>
                <a:cs typeface="+mj-lt"/>
              </a:rPr>
              <a:t>KeyExpansion</a:t>
            </a:r>
            <a:r>
              <a:rPr lang="vi-VN" sz="2200" b="1">
                <a:ea typeface="+mj-lt"/>
                <a:cs typeface="+mj-lt"/>
              </a:rPr>
              <a:t>:</a:t>
            </a:r>
          </a:p>
          <a:p>
            <a:pPr lvl="1"/>
            <a:r>
              <a:rPr lang="vi-VN" sz="2000" b="1" err="1">
                <a:ea typeface="+mj-lt"/>
                <a:cs typeface="+mj-lt"/>
              </a:rPr>
              <a:t>AddW</a:t>
            </a:r>
            <a:r>
              <a:rPr lang="vi-VN" sz="2000" b="1">
                <a:ea typeface="+mj-lt"/>
                <a:cs typeface="+mj-lt"/>
              </a:rPr>
              <a:t> </a:t>
            </a:r>
            <a:r>
              <a:rPr lang="vi-VN" sz="2000" err="1">
                <a:ea typeface="+mj-lt"/>
                <a:cs typeface="+mj-lt"/>
              </a:rPr>
              <a:t>thực</a:t>
            </a:r>
            <a:r>
              <a:rPr lang="vi-VN" sz="2000">
                <a:ea typeface="+mj-lt"/>
                <a:cs typeface="+mj-lt"/>
              </a:rPr>
              <a:t> </a:t>
            </a:r>
            <a:r>
              <a:rPr lang="vi-VN" sz="2000" err="1">
                <a:ea typeface="+mj-lt"/>
                <a:cs typeface="+mj-lt"/>
              </a:rPr>
              <a:t>hiện</a:t>
            </a:r>
            <a:r>
              <a:rPr lang="vi-VN" sz="2000">
                <a:ea typeface="+mj-lt"/>
                <a:cs typeface="+mj-lt"/>
              </a:rPr>
              <a:t> XOR w[j-4] </a:t>
            </a:r>
            <a:r>
              <a:rPr lang="vi-VN" sz="2000" err="1">
                <a:ea typeface="+mj-lt"/>
                <a:cs typeface="+mj-lt"/>
              </a:rPr>
              <a:t>với</a:t>
            </a:r>
            <a:r>
              <a:rPr lang="vi-VN" sz="2000">
                <a:ea typeface="+mj-lt"/>
                <a:cs typeface="+mj-lt"/>
              </a:rPr>
              <a:t> w[j-1] </a:t>
            </a:r>
            <a:r>
              <a:rPr lang="vi-VN" sz="2000" err="1">
                <a:ea typeface="+mj-lt"/>
                <a:cs typeface="+mj-lt"/>
              </a:rPr>
              <a:t>hoặc</a:t>
            </a:r>
            <a:r>
              <a:rPr lang="vi-VN" sz="2000">
                <a:ea typeface="+mj-lt"/>
                <a:cs typeface="+mj-lt"/>
              </a:rPr>
              <a:t> </a:t>
            </a:r>
            <a:r>
              <a:rPr lang="vi-VN" sz="2000" err="1">
                <a:ea typeface="+mj-lt"/>
                <a:cs typeface="+mj-lt"/>
              </a:rPr>
              <a:t>trans</a:t>
            </a:r>
            <a:r>
              <a:rPr lang="vi-VN" sz="2000">
                <a:ea typeface="+mj-lt"/>
                <a:cs typeface="+mj-lt"/>
              </a:rPr>
              <a:t>(w[j-1]) như công </a:t>
            </a:r>
            <a:r>
              <a:rPr lang="vi-VN" sz="2000" err="1">
                <a:ea typeface="+mj-lt"/>
                <a:cs typeface="+mj-lt"/>
              </a:rPr>
              <a:t>thức</a:t>
            </a:r>
            <a:r>
              <a:rPr lang="vi-VN" sz="2000">
                <a:ea typeface="+mj-lt"/>
                <a:cs typeface="+mj-lt"/>
              </a:rPr>
              <a:t> </a:t>
            </a:r>
            <a:r>
              <a:rPr lang="vi-VN" sz="2000" err="1">
                <a:ea typeface="+mj-lt"/>
                <a:cs typeface="+mj-lt"/>
              </a:rPr>
              <a:t>để</a:t>
            </a:r>
            <a:r>
              <a:rPr lang="vi-VN" sz="2000">
                <a:ea typeface="+mj-lt"/>
                <a:cs typeface="+mj-lt"/>
              </a:rPr>
              <a:t> </a:t>
            </a:r>
            <a:r>
              <a:rPr lang="vi-VN" sz="2000" err="1">
                <a:ea typeface="+mj-lt"/>
                <a:cs typeface="+mj-lt"/>
              </a:rPr>
              <a:t>tạo</a:t>
            </a:r>
            <a:r>
              <a:rPr lang="vi-VN" sz="2000">
                <a:ea typeface="+mj-lt"/>
                <a:cs typeface="+mj-lt"/>
              </a:rPr>
              <a:t> </a:t>
            </a:r>
            <a:r>
              <a:rPr lang="vi-VN" sz="2000" err="1">
                <a:ea typeface="+mj-lt"/>
                <a:cs typeface="+mj-lt"/>
              </a:rPr>
              <a:t>khóa</a:t>
            </a:r>
            <a:r>
              <a:rPr lang="vi-VN" sz="2000">
                <a:ea typeface="+mj-lt"/>
                <a:cs typeface="+mj-lt"/>
              </a:rPr>
              <a:t> </a:t>
            </a:r>
            <a:r>
              <a:rPr lang="vi-VN" sz="2000" err="1">
                <a:ea typeface="+mj-lt"/>
                <a:cs typeface="+mj-lt"/>
              </a:rPr>
              <a:t>vòng</a:t>
            </a:r>
            <a:r>
              <a:rPr lang="vi-VN" sz="2000">
                <a:ea typeface="+mj-lt"/>
                <a:cs typeface="+mj-lt"/>
              </a:rPr>
              <a:t>.</a:t>
            </a:r>
          </a:p>
          <a:p>
            <a:pPr algn="l">
              <a:buNone/>
            </a:pPr>
            <a:endParaRPr lang="vi-VN"/>
          </a:p>
          <a:p>
            <a:pPr marL="0" indent="0">
              <a:buNone/>
            </a:pPr>
            <a:br>
              <a:rPr lang="en-US"/>
            </a:br>
            <a:endParaRPr lang="en-US"/>
          </a:p>
        </p:txBody>
      </p:sp>
      <p:sp>
        <p:nvSpPr>
          <p:cNvPr id="4" name="Chỗ dành sẵn cho Ngày tháng 3">
            <a:extLst>
              <a:ext uri="{FF2B5EF4-FFF2-40B4-BE49-F238E27FC236}">
                <a16:creationId xmlns:a16="http://schemas.microsoft.com/office/drawing/2014/main" id="{AF97B7E1-2237-4A9C-BA8D-28BCA1E0D0F6}"/>
              </a:ext>
            </a:extLst>
          </p:cNvPr>
          <p:cNvSpPr>
            <a:spLocks noGrp="1"/>
          </p:cNvSpPr>
          <p:nvPr>
            <p:ph type="dt" sz="half" idx="10"/>
          </p:nvPr>
        </p:nvSpPr>
        <p:spPr/>
        <p:txBody>
          <a:bodyPr/>
          <a:lstStyle/>
          <a:p>
            <a:fld id="{F7681EE8-9FE2-425D-8FB4-74C399BDEDA0}"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9E712F9D-04E9-4F76-A560-095673274B79}"/>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Chỗ dành sẵn cho Chân trang 5">
            <a:extLst>
              <a:ext uri="{FF2B5EF4-FFF2-40B4-BE49-F238E27FC236}">
                <a16:creationId xmlns:a16="http://schemas.microsoft.com/office/drawing/2014/main" id="{D58AF890-C861-471D-9A64-8BD566B1A0C5}"/>
              </a:ext>
            </a:extLst>
          </p:cNvPr>
          <p:cNvSpPr>
            <a:spLocks noGrp="1"/>
          </p:cNvSpPr>
          <p:nvPr>
            <p:ph type="ftr" sz="quarter" idx="11"/>
          </p:nvPr>
        </p:nvSpPr>
        <p:spPr/>
        <p:txBody>
          <a:bodyPr/>
          <a:lstStyle/>
          <a:p>
            <a:r>
              <a:rPr kumimoji="1" lang="en-US" altLang="ja-JP"/>
              <a:t>Copyrights 2020 CE-UIT. All Rights Reserved.</a:t>
            </a:r>
            <a:endParaRPr kumimoji="1" lang="ja-JP" altLang="en-US"/>
          </a:p>
        </p:txBody>
      </p:sp>
      <p:sp>
        <p:nvSpPr>
          <p:cNvPr id="8" name="Hộp Văn bản 7">
            <a:extLst>
              <a:ext uri="{FF2B5EF4-FFF2-40B4-BE49-F238E27FC236}">
                <a16:creationId xmlns:a16="http://schemas.microsoft.com/office/drawing/2014/main" id="{9199940A-D72B-4053-BC3F-86483C0AF833}"/>
              </a:ext>
            </a:extLst>
          </p:cNvPr>
          <p:cNvSpPr txBox="1"/>
          <p:nvPr/>
        </p:nvSpPr>
        <p:spPr>
          <a:xfrm>
            <a:off x="1525492" y="2397660"/>
            <a:ext cx="6433849" cy="8371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ct val="20000"/>
              </a:spcBef>
              <a:spcAft>
                <a:spcPct val="0"/>
              </a:spcAft>
            </a:pPr>
            <a:r>
              <a:rPr lang="vi-VN" sz="2200" b="1"/>
              <a:t>w[j] = </a:t>
            </a:r>
            <a:r>
              <a:rPr lang="vi-VN" sz="2200" b="1" err="1"/>
              <a:t>AddW</a:t>
            </a:r>
            <a:r>
              <a:rPr lang="vi-VN" sz="2200" b="1"/>
              <a:t>[j - 4] = w[j - 1] + w[j - 4]</a:t>
            </a:r>
            <a:r>
              <a:rPr lang="vi-VN" sz="2200"/>
              <a:t> </a:t>
            </a:r>
            <a:endParaRPr lang="vi-VN" sz="2200">
              <a:ea typeface="+mn-lt"/>
              <a:cs typeface="+mn-lt"/>
            </a:endParaRPr>
          </a:p>
          <a:p>
            <a:pPr marL="342900" indent="-342900">
              <a:spcBef>
                <a:spcPct val="20000"/>
              </a:spcBef>
              <a:spcAft>
                <a:spcPct val="0"/>
              </a:spcAft>
            </a:pPr>
            <a:r>
              <a:rPr lang="vi-VN" sz="2200" b="1"/>
              <a:t>w[j = 4∗ n] = </a:t>
            </a:r>
            <a:r>
              <a:rPr lang="vi-VN" sz="2200" b="1" err="1"/>
              <a:t>AddW</a:t>
            </a:r>
            <a:r>
              <a:rPr lang="vi-VN" sz="2200" b="1"/>
              <a:t>[j - 4] = </a:t>
            </a:r>
            <a:r>
              <a:rPr lang="vi-VN" sz="2200" b="1" err="1"/>
              <a:t>trans</a:t>
            </a:r>
            <a:r>
              <a:rPr lang="vi-VN" sz="2200" b="1"/>
              <a:t>(w[j - 1])+ w[j - 4]</a:t>
            </a:r>
            <a:endParaRPr lang="vi-VN" sz="2200">
              <a:cs typeface="Times New Roman"/>
            </a:endParaRPr>
          </a:p>
        </p:txBody>
      </p:sp>
      <p:pic>
        <p:nvPicPr>
          <p:cNvPr id="9" name="Hình ảnh 9" descr="Ảnh có chứa văn bản, biên lai, ảnh chụp màn hình&#10;&#10;Mô tả được tự động tạo">
            <a:extLst>
              <a:ext uri="{FF2B5EF4-FFF2-40B4-BE49-F238E27FC236}">
                <a16:creationId xmlns:a16="http://schemas.microsoft.com/office/drawing/2014/main" id="{8C088353-9D9E-43F2-9A87-8C7675BC7FB5}"/>
              </a:ext>
            </a:extLst>
          </p:cNvPr>
          <p:cNvPicPr>
            <a:picLocks noChangeAspect="1"/>
          </p:cNvPicPr>
          <p:nvPr/>
        </p:nvPicPr>
        <p:blipFill>
          <a:blip r:embed="rId3"/>
          <a:stretch>
            <a:fillRect/>
          </a:stretch>
        </p:blipFill>
        <p:spPr>
          <a:xfrm>
            <a:off x="1585625" y="3364792"/>
            <a:ext cx="5734050" cy="2790825"/>
          </a:xfrm>
          <a:prstGeom prst="rect">
            <a:avLst/>
          </a:prstGeom>
        </p:spPr>
      </p:pic>
      <p:sp>
        <p:nvSpPr>
          <p:cNvPr id="10" name="Hộp Văn bản 9">
            <a:extLst>
              <a:ext uri="{FF2B5EF4-FFF2-40B4-BE49-F238E27FC236}">
                <a16:creationId xmlns:a16="http://schemas.microsoft.com/office/drawing/2014/main" id="{672FF2AE-6C5E-4BCF-B523-5F282170C292}"/>
              </a:ext>
            </a:extLst>
          </p:cNvPr>
          <p:cNvSpPr txBox="1"/>
          <p:nvPr/>
        </p:nvSpPr>
        <p:spPr>
          <a:xfrm>
            <a:off x="7158439" y="5368197"/>
            <a:ext cx="22382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ea typeface="+mn-lt"/>
                <a:cs typeface="+mn-lt"/>
              </a:rPr>
              <a:t>Thực</a:t>
            </a:r>
            <a:r>
              <a:rPr lang="vi-VN">
                <a:ea typeface="+mn-lt"/>
                <a:cs typeface="+mn-lt"/>
              </a:rPr>
              <a:t> thi </a:t>
            </a:r>
            <a:r>
              <a:rPr lang="vi-VN" err="1">
                <a:ea typeface="+mn-lt"/>
                <a:cs typeface="+mn-lt"/>
              </a:rPr>
              <a:t>AddW</a:t>
            </a:r>
            <a:r>
              <a:rPr lang="vi-VN">
                <a:ea typeface="+mn-lt"/>
                <a:cs typeface="+mn-lt"/>
              </a:rPr>
              <a:t> </a:t>
            </a:r>
            <a:r>
              <a:rPr lang="vi-VN" err="1">
                <a:ea typeface="+mn-lt"/>
                <a:cs typeface="+mn-lt"/>
              </a:rPr>
              <a:t>để</a:t>
            </a:r>
            <a:r>
              <a:rPr lang="vi-VN">
                <a:ea typeface="+mn-lt"/>
                <a:cs typeface="+mn-lt"/>
              </a:rPr>
              <a:t> </a:t>
            </a:r>
            <a:r>
              <a:rPr lang="vi-VN" err="1">
                <a:ea typeface="+mn-lt"/>
                <a:cs typeface="+mn-lt"/>
              </a:rPr>
              <a:t>tạo</a:t>
            </a:r>
            <a:r>
              <a:rPr lang="vi-VN">
                <a:ea typeface="+mn-lt"/>
                <a:cs typeface="+mn-lt"/>
              </a:rPr>
              <a:t> </a:t>
            </a:r>
            <a:r>
              <a:rPr lang="vi-VN" err="1">
                <a:ea typeface="+mn-lt"/>
                <a:cs typeface="+mn-lt"/>
              </a:rPr>
              <a:t>khóa</a:t>
            </a:r>
            <a:r>
              <a:rPr lang="vi-VN">
                <a:ea typeface="+mn-lt"/>
                <a:cs typeface="+mn-lt"/>
              </a:rPr>
              <a:t> </a:t>
            </a:r>
            <a:r>
              <a:rPr lang="vi-VN" err="1">
                <a:ea typeface="+mn-lt"/>
                <a:cs typeface="+mn-lt"/>
              </a:rPr>
              <a:t>vòng</a:t>
            </a:r>
            <a:r>
              <a:rPr lang="vi-VN">
                <a:ea typeface="+mn-lt"/>
                <a:cs typeface="+mn-lt"/>
              </a:rPr>
              <a:t> 1</a:t>
            </a:r>
            <a:endParaRPr lang="vi-VN"/>
          </a:p>
        </p:txBody>
      </p:sp>
    </p:spTree>
    <p:extLst>
      <p:ext uri="{BB962C8B-B14F-4D97-AF65-F5344CB8AC3E}">
        <p14:creationId xmlns:p14="http://schemas.microsoft.com/office/powerpoint/2010/main" val="36795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4796115-6184-4653-9650-1D1145343B76}"/>
              </a:ext>
            </a:extLst>
          </p:cNvPr>
          <p:cNvSpPr>
            <a:spLocks noGrp="1"/>
          </p:cNvSpPr>
          <p:nvPr>
            <p:ph type="title"/>
          </p:nvPr>
        </p:nvSpPr>
        <p:spPr>
          <a:xfrm>
            <a:off x="1775885" y="287338"/>
            <a:ext cx="9806516" cy="693390"/>
          </a:xfrm>
        </p:spPr>
        <p:txBody>
          <a:bodyPr wrap="square" anchor="ctr">
            <a:normAutofit/>
          </a:bodyPr>
          <a:lstStyle/>
          <a:p>
            <a:r>
              <a:rPr lang="en-US" err="1"/>
              <a:t>Thuật</a:t>
            </a:r>
            <a:r>
              <a:rPr lang="en-US"/>
              <a:t> </a:t>
            </a:r>
            <a:r>
              <a:rPr lang="en-US" err="1"/>
              <a:t>toán</a:t>
            </a:r>
            <a:r>
              <a:rPr lang="en-US"/>
              <a:t> </a:t>
            </a:r>
            <a:r>
              <a:rPr lang="en-US" err="1"/>
              <a:t>giải</a:t>
            </a:r>
            <a:r>
              <a:rPr lang="en-US"/>
              <a:t> </a:t>
            </a:r>
            <a:r>
              <a:rPr lang="en-US" err="1"/>
              <a:t>mã</a:t>
            </a:r>
            <a:r>
              <a:rPr lang="en-US"/>
              <a:t> AES</a:t>
            </a:r>
            <a:r>
              <a:rPr lang="vi-VN"/>
              <a:t> </a:t>
            </a:r>
          </a:p>
        </p:txBody>
      </p:sp>
      <p:sp>
        <p:nvSpPr>
          <p:cNvPr id="13" name="Content Placeholder 2">
            <a:extLst>
              <a:ext uri="{FF2B5EF4-FFF2-40B4-BE49-F238E27FC236}">
                <a16:creationId xmlns:a16="http://schemas.microsoft.com/office/drawing/2014/main" id="{70AD1785-A06C-43CD-B2CF-FBFE0D23BE80}"/>
              </a:ext>
            </a:extLst>
          </p:cNvPr>
          <p:cNvSpPr>
            <a:spLocks noGrp="1"/>
          </p:cNvSpPr>
          <p:nvPr>
            <p:ph sz="half" idx="1"/>
          </p:nvPr>
        </p:nvSpPr>
        <p:spPr>
          <a:xfrm>
            <a:off x="174563" y="1390077"/>
            <a:ext cx="5917281" cy="4525963"/>
          </a:xfrm>
        </p:spPr>
        <p:txBody>
          <a:bodyPr/>
          <a:lstStyle/>
          <a:p>
            <a:pPr algn="l"/>
            <a:r>
              <a:rPr lang="en-US" sz="2200" err="1">
                <a:ea typeface="+mj-lt"/>
                <a:cs typeface="+mj-lt"/>
              </a:rPr>
              <a:t>Giải</a:t>
            </a:r>
            <a:r>
              <a:rPr lang="en-US" sz="2200">
                <a:ea typeface="+mj-lt"/>
                <a:cs typeface="+mj-lt"/>
              </a:rPr>
              <a:t> </a:t>
            </a:r>
            <a:r>
              <a:rPr lang="en-US" sz="2200" err="1">
                <a:ea typeface="+mj-lt"/>
                <a:cs typeface="+mj-lt"/>
              </a:rPr>
              <a:t>mã</a:t>
            </a:r>
            <a:r>
              <a:rPr lang="en-US" sz="2200">
                <a:ea typeface="+mj-lt"/>
                <a:cs typeface="+mj-lt"/>
              </a:rPr>
              <a:t> </a:t>
            </a:r>
            <a:r>
              <a:rPr lang="en-US" sz="2200" err="1">
                <a:ea typeface="+mj-lt"/>
                <a:cs typeface="+mj-lt"/>
              </a:rPr>
              <a:t>là</a:t>
            </a:r>
            <a:r>
              <a:rPr lang="en-US" sz="2200">
                <a:ea typeface="+mj-lt"/>
                <a:cs typeface="+mj-lt"/>
              </a:rPr>
              <a:t> </a:t>
            </a:r>
            <a:r>
              <a:rPr lang="en-US" sz="2200" err="1">
                <a:ea typeface="+mj-lt"/>
                <a:cs typeface="+mj-lt"/>
              </a:rPr>
              <a:t>quá</a:t>
            </a:r>
            <a:r>
              <a:rPr lang="en-US" sz="2200">
                <a:ea typeface="+mj-lt"/>
                <a:cs typeface="+mj-lt"/>
              </a:rPr>
              <a:t> </a:t>
            </a:r>
            <a:r>
              <a:rPr lang="en-US" sz="2200" err="1">
                <a:ea typeface="+mj-lt"/>
                <a:cs typeface="+mj-lt"/>
              </a:rPr>
              <a:t>trình</a:t>
            </a:r>
            <a:r>
              <a:rPr lang="en-US" sz="2200">
                <a:ea typeface="+mj-lt"/>
                <a:cs typeface="+mj-lt"/>
              </a:rPr>
              <a:t> </a:t>
            </a:r>
            <a:r>
              <a:rPr lang="en-US" sz="2200" err="1">
                <a:ea typeface="+mj-lt"/>
                <a:cs typeface="+mj-lt"/>
              </a:rPr>
              <a:t>nghịch</a:t>
            </a:r>
            <a:r>
              <a:rPr lang="en-US" sz="2200">
                <a:ea typeface="+mj-lt"/>
                <a:cs typeface="+mj-lt"/>
              </a:rPr>
              <a:t> </a:t>
            </a:r>
            <a:r>
              <a:rPr lang="en-US" sz="2200" err="1">
                <a:ea typeface="+mj-lt"/>
                <a:cs typeface="+mj-lt"/>
              </a:rPr>
              <a:t>đảo</a:t>
            </a:r>
            <a:r>
              <a:rPr lang="en-US" sz="2200">
                <a:ea typeface="+mj-lt"/>
                <a:cs typeface="+mj-lt"/>
              </a:rPr>
              <a:t> </a:t>
            </a:r>
            <a:r>
              <a:rPr lang="en-US" sz="2200" err="1">
                <a:ea typeface="+mj-lt"/>
                <a:cs typeface="+mj-lt"/>
              </a:rPr>
              <a:t>của</a:t>
            </a:r>
            <a:r>
              <a:rPr lang="en-US" sz="2200">
                <a:ea typeface="+mj-lt"/>
                <a:cs typeface="+mj-lt"/>
              </a:rPr>
              <a:t> </a:t>
            </a:r>
            <a:r>
              <a:rPr lang="en-US" sz="2200" err="1">
                <a:ea typeface="+mj-lt"/>
                <a:cs typeface="+mj-lt"/>
              </a:rPr>
              <a:t>quá</a:t>
            </a:r>
            <a:r>
              <a:rPr lang="en-US" sz="2200">
                <a:ea typeface="+mj-lt"/>
                <a:cs typeface="+mj-lt"/>
              </a:rPr>
              <a:t> </a:t>
            </a:r>
            <a:r>
              <a:rPr lang="en-US" sz="2200" err="1">
                <a:ea typeface="+mj-lt"/>
                <a:cs typeface="+mj-lt"/>
              </a:rPr>
              <a:t>trình</a:t>
            </a:r>
            <a:r>
              <a:rPr lang="en-US" sz="2200">
                <a:ea typeface="+mj-lt"/>
                <a:cs typeface="+mj-lt"/>
              </a:rPr>
              <a:t> </a:t>
            </a:r>
            <a:r>
              <a:rPr lang="en-US" sz="2200" err="1">
                <a:ea typeface="+mj-lt"/>
                <a:cs typeface="+mj-lt"/>
              </a:rPr>
              <a:t>mã</a:t>
            </a:r>
            <a:r>
              <a:rPr lang="en-US" sz="2200">
                <a:ea typeface="+mj-lt"/>
                <a:cs typeface="+mj-lt"/>
              </a:rPr>
              <a:t> </a:t>
            </a:r>
            <a:r>
              <a:rPr lang="en-US" sz="2200" err="1">
                <a:ea typeface="+mj-lt"/>
                <a:cs typeface="+mj-lt"/>
              </a:rPr>
              <a:t>hóa</a:t>
            </a:r>
            <a:r>
              <a:rPr lang="en-US" sz="2200">
                <a:ea typeface="+mj-lt"/>
                <a:cs typeface="+mj-lt"/>
              </a:rPr>
              <a:t>.</a:t>
            </a:r>
          </a:p>
          <a:p>
            <a:pPr algn="l"/>
            <a:r>
              <a:rPr lang="en-US" sz="2200" err="1">
                <a:ea typeface="+mj-lt"/>
                <a:cs typeface="+mj-lt"/>
              </a:rPr>
              <a:t>Quá</a:t>
            </a:r>
            <a:r>
              <a:rPr lang="en-US" sz="2200">
                <a:ea typeface="+mj-lt"/>
                <a:cs typeface="+mj-lt"/>
              </a:rPr>
              <a:t> </a:t>
            </a:r>
            <a:r>
              <a:rPr lang="en-US" sz="2200" err="1">
                <a:ea typeface="+mj-lt"/>
                <a:cs typeface="+mj-lt"/>
              </a:rPr>
              <a:t>trình</a:t>
            </a:r>
            <a:r>
              <a:rPr lang="en-US" sz="2200">
                <a:ea typeface="+mj-lt"/>
                <a:cs typeface="+mj-lt"/>
              </a:rPr>
              <a:t> </a:t>
            </a:r>
            <a:r>
              <a:rPr lang="en-US" sz="2200" err="1">
                <a:ea typeface="+mj-lt"/>
                <a:cs typeface="+mj-lt"/>
              </a:rPr>
              <a:t>giải</a:t>
            </a:r>
            <a:r>
              <a:rPr lang="en-US" sz="2200">
                <a:ea typeface="+mj-lt"/>
                <a:cs typeface="+mj-lt"/>
              </a:rPr>
              <a:t> </a:t>
            </a:r>
            <a:r>
              <a:rPr lang="en-US" sz="2200" err="1">
                <a:ea typeface="+mj-lt"/>
                <a:cs typeface="+mj-lt"/>
              </a:rPr>
              <a:t>mã</a:t>
            </a:r>
            <a:r>
              <a:rPr lang="en-US" sz="2200">
                <a:ea typeface="+mj-lt"/>
                <a:cs typeface="+mj-lt"/>
              </a:rPr>
              <a:t> </a:t>
            </a:r>
            <a:r>
              <a:rPr lang="en-US" sz="2200" err="1">
                <a:ea typeface="+mj-lt"/>
                <a:cs typeface="+mj-lt"/>
              </a:rPr>
              <a:t>được</a:t>
            </a:r>
            <a:r>
              <a:rPr lang="en-US" sz="2200">
                <a:ea typeface="+mj-lt"/>
                <a:cs typeface="+mj-lt"/>
              </a:rPr>
              <a:t> </a:t>
            </a:r>
            <a:r>
              <a:rPr lang="en-US" sz="2200" err="1">
                <a:ea typeface="+mj-lt"/>
                <a:cs typeface="+mj-lt"/>
              </a:rPr>
              <a:t>thực</a:t>
            </a:r>
            <a:r>
              <a:rPr lang="en-US" sz="2200">
                <a:ea typeface="+mj-lt"/>
                <a:cs typeface="+mj-lt"/>
              </a:rPr>
              <a:t> </a:t>
            </a:r>
            <a:r>
              <a:rPr lang="en-US" sz="2200" err="1">
                <a:ea typeface="+mj-lt"/>
                <a:cs typeface="+mj-lt"/>
              </a:rPr>
              <a:t>hiện</a:t>
            </a:r>
            <a:r>
              <a:rPr lang="en-US" sz="2200">
                <a:ea typeface="+mj-lt"/>
                <a:cs typeface="+mj-lt"/>
              </a:rPr>
              <a:t> qua 5 </a:t>
            </a:r>
            <a:r>
              <a:rPr lang="en-US" sz="2200" err="1">
                <a:ea typeface="+mj-lt"/>
                <a:cs typeface="+mj-lt"/>
              </a:rPr>
              <a:t>chức</a:t>
            </a:r>
            <a:r>
              <a:rPr lang="en-US" sz="2200">
                <a:ea typeface="+mj-lt"/>
                <a:cs typeface="+mj-lt"/>
              </a:rPr>
              <a:t> </a:t>
            </a:r>
            <a:r>
              <a:rPr lang="en-US" sz="2200" err="1">
                <a:ea typeface="+mj-lt"/>
                <a:cs typeface="+mj-lt"/>
              </a:rPr>
              <a:t>năng</a:t>
            </a:r>
            <a:r>
              <a:rPr lang="en-US" sz="2200">
                <a:ea typeface="+mj-lt"/>
                <a:cs typeface="+mj-lt"/>
              </a:rPr>
              <a:t> </a:t>
            </a:r>
            <a:r>
              <a:rPr lang="en-US" sz="2200" err="1">
                <a:ea typeface="+mj-lt"/>
                <a:cs typeface="+mj-lt"/>
              </a:rPr>
              <a:t>cơ</a:t>
            </a:r>
            <a:r>
              <a:rPr lang="en-US" sz="2200">
                <a:ea typeface="+mj-lt"/>
                <a:cs typeface="+mj-lt"/>
              </a:rPr>
              <a:t> bản</a:t>
            </a:r>
            <a:r>
              <a:rPr lang="vi-VN" sz="2200">
                <a:ea typeface="+mj-lt"/>
                <a:cs typeface="+mj-lt"/>
              </a:rPr>
              <a:t> [2]</a:t>
            </a:r>
            <a:r>
              <a:rPr lang="en-US" sz="2200">
                <a:ea typeface="+mj-lt"/>
                <a:cs typeface="+mj-lt"/>
              </a:rPr>
              <a:t>:</a:t>
            </a:r>
            <a:endParaRPr lang="en-US" sz="2200">
              <a:ea typeface="ＭＳ Ｐゴシック"/>
            </a:endParaRPr>
          </a:p>
          <a:p>
            <a:pPr lvl="1" algn="l"/>
            <a:r>
              <a:rPr lang="en-US" sz="2200" err="1">
                <a:ea typeface="+mj-lt"/>
                <a:cs typeface="+mj-lt"/>
              </a:rPr>
              <a:t>AddRoundKey</a:t>
            </a:r>
            <a:r>
              <a:rPr lang="en-US" sz="2200">
                <a:ea typeface="+mj-lt"/>
                <a:cs typeface="+mj-lt"/>
              </a:rPr>
              <a:t>.</a:t>
            </a:r>
            <a:endParaRPr lang="en-US" sz="2200">
              <a:ea typeface="ＭＳ Ｐゴシック"/>
            </a:endParaRPr>
          </a:p>
          <a:p>
            <a:pPr lvl="1" algn="l"/>
            <a:r>
              <a:rPr lang="en-US" sz="2200" err="1">
                <a:ea typeface="+mj-lt"/>
                <a:cs typeface="+mj-lt"/>
              </a:rPr>
              <a:t>InvSubBytes</a:t>
            </a:r>
            <a:r>
              <a:rPr lang="en-US" sz="2200">
                <a:ea typeface="+mj-lt"/>
                <a:cs typeface="+mj-lt"/>
              </a:rPr>
              <a:t>.</a:t>
            </a:r>
            <a:endParaRPr lang="en-US" sz="2200">
              <a:ea typeface="ＭＳ Ｐゴシック"/>
            </a:endParaRPr>
          </a:p>
          <a:p>
            <a:pPr lvl="1" algn="l"/>
            <a:r>
              <a:rPr lang="en-US" sz="2200" err="1">
                <a:ea typeface="+mj-lt"/>
                <a:cs typeface="+mj-lt"/>
              </a:rPr>
              <a:t>InvShiftRows</a:t>
            </a:r>
            <a:r>
              <a:rPr lang="en-US" sz="2200">
                <a:ea typeface="+mj-lt"/>
                <a:cs typeface="+mj-lt"/>
              </a:rPr>
              <a:t>.</a:t>
            </a:r>
            <a:endParaRPr lang="en-US" sz="2200">
              <a:ea typeface="ＭＳ Ｐゴシック"/>
            </a:endParaRPr>
          </a:p>
          <a:p>
            <a:pPr lvl="1" algn="l"/>
            <a:r>
              <a:rPr lang="en-US" sz="2200" err="1">
                <a:ea typeface="+mj-lt"/>
                <a:cs typeface="+mj-lt"/>
              </a:rPr>
              <a:t>InvMixColumns</a:t>
            </a:r>
            <a:r>
              <a:rPr lang="en-US" sz="2200">
                <a:ea typeface="+mj-lt"/>
                <a:cs typeface="+mj-lt"/>
              </a:rPr>
              <a:t>.</a:t>
            </a:r>
            <a:endParaRPr lang="en-US" sz="2200">
              <a:ea typeface="ＭＳ Ｐゴシック"/>
            </a:endParaRPr>
          </a:p>
          <a:p>
            <a:pPr lvl="1" algn="l"/>
            <a:r>
              <a:rPr lang="en-US" sz="2200" err="1">
                <a:ea typeface="+mj-lt"/>
                <a:cs typeface="+mj-lt"/>
              </a:rPr>
              <a:t>InvKeyExpansion</a:t>
            </a:r>
            <a:r>
              <a:rPr lang="en-US" sz="2200">
                <a:ea typeface="+mj-lt"/>
                <a:cs typeface="+mj-lt"/>
              </a:rPr>
              <a:t>.</a:t>
            </a:r>
            <a:endParaRPr lang="en-US" sz="2200"/>
          </a:p>
        </p:txBody>
      </p:sp>
      <p:sp>
        <p:nvSpPr>
          <p:cNvPr id="4" name="Chỗ dành sẵn cho Ngày tháng 3">
            <a:extLst>
              <a:ext uri="{FF2B5EF4-FFF2-40B4-BE49-F238E27FC236}">
                <a16:creationId xmlns:a16="http://schemas.microsoft.com/office/drawing/2014/main" id="{CCBF94DC-16F9-4584-9ECA-EEC09EEC4828}"/>
              </a:ext>
            </a:extLst>
          </p:cNvPr>
          <p:cNvSpPr>
            <a:spLocks noGrp="1"/>
          </p:cNvSpPr>
          <p:nvPr>
            <p:ph type="dt" sz="half" idx="10"/>
          </p:nvPr>
        </p:nvSpPr>
        <p:spPr>
          <a:xfrm>
            <a:off x="335360" y="6525344"/>
            <a:ext cx="2844800" cy="288206"/>
          </a:xfrm>
        </p:spPr>
        <p:txBody>
          <a:bodyPr wrap="square" anchor="t">
            <a:normAutofit/>
          </a:bodyPr>
          <a:lstStyle/>
          <a:p>
            <a:pPr>
              <a:lnSpc>
                <a:spcPct val="90000"/>
              </a:lnSpc>
              <a:spcAft>
                <a:spcPts val="600"/>
              </a:spcAft>
            </a:pPr>
            <a:fld id="{F7681EE8-9FE2-425D-8FB4-74C399BDEDA0}" type="datetime1">
              <a:rPr kumimoji="1" lang="en-US" altLang="ja-JP" sz="1400" smtClean="0"/>
              <a:pPr>
                <a:lnSpc>
                  <a:spcPct val="90000"/>
                </a:lnSpc>
                <a:spcAft>
                  <a:spcPts val="600"/>
                </a:spcAft>
              </a:pPr>
              <a:t>1/20/2022</a:t>
            </a:fld>
            <a:endParaRPr kumimoji="1" lang="ja-JP" altLang="en-US" sz="1400"/>
          </a:p>
        </p:txBody>
      </p:sp>
      <p:sp>
        <p:nvSpPr>
          <p:cNvPr id="5" name="Chỗ dành sẵn cho Số hiệu Bản chiếu 4">
            <a:extLst>
              <a:ext uri="{FF2B5EF4-FFF2-40B4-BE49-F238E27FC236}">
                <a16:creationId xmlns:a16="http://schemas.microsoft.com/office/drawing/2014/main" id="{C5F85BF4-7599-4B13-912E-53F199F6A4C4}"/>
              </a:ext>
            </a:extLst>
          </p:cNvPr>
          <p:cNvSpPr>
            <a:spLocks noGrp="1"/>
          </p:cNvSpPr>
          <p:nvPr>
            <p:ph type="sldNum" sz="quarter" idx="12"/>
          </p:nvPr>
        </p:nvSpPr>
        <p:spPr>
          <a:xfrm>
            <a:off x="9519840" y="6524626"/>
            <a:ext cx="2336800" cy="288925"/>
          </a:xfrm>
        </p:spPr>
        <p:txBody>
          <a:bodyPr wrap="square" anchor="t">
            <a:normAutofit/>
          </a:bodyPr>
          <a:lstStyle/>
          <a:p>
            <a:pPr>
              <a:lnSpc>
                <a:spcPct val="90000"/>
              </a:lnSpc>
              <a:spcAft>
                <a:spcPts val="600"/>
              </a:spcAft>
            </a:pPr>
            <a:fld id="{800C8475-47C1-49C9-BEE5-594F8CF4D71F}" type="slidenum">
              <a:rPr kumimoji="1" lang="ja-JP" altLang="en-US" sz="1400" smtClean="0"/>
              <a:pPr>
                <a:lnSpc>
                  <a:spcPct val="90000"/>
                </a:lnSpc>
                <a:spcAft>
                  <a:spcPts val="600"/>
                </a:spcAft>
              </a:pPr>
              <a:t>23</a:t>
            </a:fld>
            <a:endParaRPr kumimoji="1" lang="ja-JP" altLang="en-US" sz="1400"/>
          </a:p>
        </p:txBody>
      </p:sp>
      <p:pic>
        <p:nvPicPr>
          <p:cNvPr id="8" name="Hình ảnh 7">
            <a:extLst>
              <a:ext uri="{FF2B5EF4-FFF2-40B4-BE49-F238E27FC236}">
                <a16:creationId xmlns:a16="http://schemas.microsoft.com/office/drawing/2014/main" id="{FD6C8831-0853-4713-B466-7901AB6EFC43}"/>
              </a:ext>
            </a:extLst>
          </p:cNvPr>
          <p:cNvPicPr>
            <a:picLocks noChangeAspect="1"/>
          </p:cNvPicPr>
          <p:nvPr/>
        </p:nvPicPr>
        <p:blipFill>
          <a:blip r:embed="rId2"/>
          <a:stretch>
            <a:fillRect/>
          </a:stretch>
        </p:blipFill>
        <p:spPr>
          <a:xfrm>
            <a:off x="6373820" y="288415"/>
            <a:ext cx="5821086" cy="6077504"/>
          </a:xfrm>
          <a:prstGeom prst="rect">
            <a:avLst/>
          </a:prstGeom>
          <a:noFill/>
        </p:spPr>
      </p:pic>
      <p:sp>
        <p:nvSpPr>
          <p:cNvPr id="6" name="Chỗ dành sẵn cho Chân trang 5">
            <a:extLst>
              <a:ext uri="{FF2B5EF4-FFF2-40B4-BE49-F238E27FC236}">
                <a16:creationId xmlns:a16="http://schemas.microsoft.com/office/drawing/2014/main" id="{6AA7C4BD-C831-4858-AECF-4D2A62B675C2}"/>
              </a:ext>
            </a:extLst>
          </p:cNvPr>
          <p:cNvSpPr>
            <a:spLocks noGrp="1"/>
          </p:cNvSpPr>
          <p:nvPr>
            <p:ph type="ftr" sz="quarter" idx="11"/>
          </p:nvPr>
        </p:nvSpPr>
        <p:spPr>
          <a:xfrm>
            <a:off x="2349468" y="6524626"/>
            <a:ext cx="7490949" cy="288925"/>
          </a:xfrm>
        </p:spPr>
        <p:txBody>
          <a:bodyPr wrap="square" anchor="t">
            <a:normAutofit/>
          </a:bodyPr>
          <a:lstStyle/>
          <a:p>
            <a:pPr>
              <a:lnSpc>
                <a:spcPct val="90000"/>
              </a:lnSpc>
              <a:spcAft>
                <a:spcPts val="600"/>
              </a:spcAft>
            </a:pPr>
            <a:r>
              <a:rPr kumimoji="1" lang="en-US" altLang="ja-JP" sz="1400"/>
              <a:t>Copyrights 2020 CE-UIT. All Rights Reserved.</a:t>
            </a:r>
            <a:endParaRPr kumimoji="1" lang="ja-JP" altLang="en-US" sz="1400"/>
          </a:p>
        </p:txBody>
      </p:sp>
    </p:spTree>
    <p:extLst>
      <p:ext uri="{BB962C8B-B14F-4D97-AF65-F5344CB8AC3E}">
        <p14:creationId xmlns:p14="http://schemas.microsoft.com/office/powerpoint/2010/main" val="693003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FA57263-6FBA-4291-B2B4-5653309D72B1}"/>
              </a:ext>
            </a:extLst>
          </p:cNvPr>
          <p:cNvSpPr>
            <a:spLocks noGrp="1"/>
          </p:cNvSpPr>
          <p:nvPr>
            <p:ph type="title"/>
          </p:nvPr>
        </p:nvSpPr>
        <p:spPr/>
        <p:txBody>
          <a:bodyPr/>
          <a:lstStyle/>
          <a:p>
            <a:r>
              <a:rPr lang="en-US" err="1">
                <a:latin typeface="Times New Roman"/>
                <a:cs typeface="Times New Roman"/>
              </a:rPr>
              <a:t>Thuật</a:t>
            </a:r>
            <a:r>
              <a:rPr lang="en-US">
                <a:latin typeface="Times New Roman"/>
                <a:cs typeface="Times New Roman"/>
              </a:rPr>
              <a:t> </a:t>
            </a:r>
            <a:r>
              <a:rPr lang="en-US" err="1">
                <a:latin typeface="Times New Roman"/>
                <a:cs typeface="Times New Roman"/>
              </a:rPr>
              <a:t>toán</a:t>
            </a:r>
            <a:r>
              <a:rPr lang="en-US">
                <a:latin typeface="Times New Roman"/>
                <a:cs typeface="Times New Roman"/>
              </a:rPr>
              <a:t> </a:t>
            </a:r>
            <a:r>
              <a:rPr lang="en-US" err="1">
                <a:latin typeface="Times New Roman"/>
                <a:cs typeface="Times New Roman"/>
              </a:rPr>
              <a:t>giải</a:t>
            </a:r>
            <a:r>
              <a:rPr lang="en-US">
                <a:latin typeface="Times New Roman"/>
                <a:cs typeface="Times New Roman"/>
              </a:rPr>
              <a:t> </a:t>
            </a:r>
            <a:r>
              <a:rPr lang="en-US" err="1">
                <a:latin typeface="Times New Roman"/>
                <a:cs typeface="Times New Roman"/>
              </a:rPr>
              <a:t>mã</a:t>
            </a:r>
            <a:r>
              <a:rPr lang="en-US">
                <a:latin typeface="Times New Roman"/>
                <a:cs typeface="Times New Roman"/>
              </a:rPr>
              <a:t> AES</a:t>
            </a:r>
            <a:endParaRPr lang="vi-VN">
              <a:latin typeface="Times New Roman"/>
              <a:cs typeface="Times New Roman"/>
            </a:endParaRPr>
          </a:p>
        </p:txBody>
      </p:sp>
      <p:sp>
        <p:nvSpPr>
          <p:cNvPr id="3" name="Chỗ dành sẵn cho Nội dung 2">
            <a:extLst>
              <a:ext uri="{FF2B5EF4-FFF2-40B4-BE49-F238E27FC236}">
                <a16:creationId xmlns:a16="http://schemas.microsoft.com/office/drawing/2014/main" id="{3FF5703D-4810-4D38-9AF7-41391FCB68F8}"/>
              </a:ext>
            </a:extLst>
          </p:cNvPr>
          <p:cNvSpPr>
            <a:spLocks noGrp="1"/>
          </p:cNvSpPr>
          <p:nvPr>
            <p:ph sz="half" idx="1"/>
          </p:nvPr>
        </p:nvSpPr>
        <p:spPr>
          <a:xfrm>
            <a:off x="257188" y="1408439"/>
            <a:ext cx="5834654" cy="4755481"/>
          </a:xfrm>
        </p:spPr>
        <p:txBody>
          <a:bodyPr/>
          <a:lstStyle/>
          <a:p>
            <a:pPr algn="l"/>
            <a:r>
              <a:rPr lang="en-US" sz="2000">
                <a:ea typeface="+mj-lt"/>
                <a:cs typeface="+mj-lt"/>
              </a:rPr>
              <a:t>Giải thuật được thực hiện gồm ba bước cơ bản </a:t>
            </a:r>
            <a:r>
              <a:rPr lang="vi-VN" sz="2000">
                <a:cs typeface="Times New Roman"/>
              </a:rPr>
              <a:t>[2]:</a:t>
            </a:r>
            <a:endParaRPr lang="vi-VN"/>
          </a:p>
          <a:p>
            <a:pPr marL="514350" indent="-514350" algn="l">
              <a:spcAft>
                <a:spcPts val="600"/>
              </a:spcAft>
              <a:buAutoNum type="arabicPeriod"/>
            </a:pPr>
            <a:r>
              <a:rPr lang="vi-VN" sz="2000" err="1">
                <a:ea typeface="+mj-lt"/>
                <a:cs typeface="+mj-lt"/>
              </a:rPr>
              <a:t>Bước</a:t>
            </a:r>
            <a:r>
              <a:rPr lang="vi-VN" sz="2000">
                <a:ea typeface="+mj-lt"/>
                <a:cs typeface="+mj-lt"/>
              </a:rPr>
              <a:t> </a:t>
            </a:r>
            <a:r>
              <a:rPr lang="vi-VN" sz="2000" err="1">
                <a:ea typeface="+mj-lt"/>
                <a:cs typeface="+mj-lt"/>
              </a:rPr>
              <a:t>khởi</a:t>
            </a:r>
            <a:r>
              <a:rPr lang="vi-VN" sz="2000">
                <a:ea typeface="+mj-lt"/>
                <a:cs typeface="+mj-lt"/>
              </a:rPr>
              <a:t> tạo</a:t>
            </a:r>
          </a:p>
          <a:p>
            <a:pPr marL="514350" indent="-514350" algn="l">
              <a:spcAft>
                <a:spcPts val="600"/>
              </a:spcAft>
              <a:buAutoNum type="arabicPeriod"/>
            </a:pPr>
            <a:r>
              <a:rPr lang="vi-VN" sz="2000" err="1">
                <a:ea typeface="+mj-lt"/>
                <a:cs typeface="+mj-lt"/>
              </a:rPr>
              <a:t>Bước</a:t>
            </a:r>
            <a:r>
              <a:rPr lang="vi-VN" sz="2000">
                <a:ea typeface="+mj-lt"/>
                <a:cs typeface="+mj-lt"/>
              </a:rPr>
              <a:t> </a:t>
            </a:r>
            <a:r>
              <a:rPr lang="vi-VN" sz="2000" err="1">
                <a:ea typeface="+mj-lt"/>
                <a:cs typeface="+mj-lt"/>
              </a:rPr>
              <a:t>lặp</a:t>
            </a:r>
            <a:r>
              <a:rPr lang="vi-VN" sz="2000">
                <a:ea typeface="+mj-lt"/>
                <a:cs typeface="+mj-lt"/>
              </a:rPr>
              <a:t> </a:t>
            </a:r>
            <a:r>
              <a:rPr lang="vi-VN" sz="2000" err="1">
                <a:ea typeface="+mj-lt"/>
                <a:cs typeface="+mj-lt"/>
              </a:rPr>
              <a:t>giải</a:t>
            </a:r>
            <a:r>
              <a:rPr lang="vi-VN" sz="2000">
                <a:ea typeface="+mj-lt"/>
                <a:cs typeface="+mj-lt"/>
              </a:rPr>
              <a:t> mã</a:t>
            </a:r>
            <a:endParaRPr lang="en-US" sz="2000">
              <a:ea typeface="+mj-lt"/>
              <a:cs typeface="+mj-lt"/>
            </a:endParaRPr>
          </a:p>
          <a:p>
            <a:pPr marL="514350" indent="-514350" algn="l">
              <a:spcAft>
                <a:spcPts val="600"/>
              </a:spcAft>
              <a:buAutoNum type="arabicPeriod"/>
            </a:pPr>
            <a:r>
              <a:rPr lang="vi-VN" sz="2000">
                <a:ea typeface="+mj-lt"/>
                <a:cs typeface="+mj-lt"/>
              </a:rPr>
              <a:t>Bước </a:t>
            </a:r>
            <a:r>
              <a:rPr lang="vi-VN" sz="2000" err="1">
                <a:ea typeface="+mj-lt"/>
                <a:cs typeface="+mj-lt"/>
              </a:rPr>
              <a:t>tạo</a:t>
            </a:r>
            <a:r>
              <a:rPr lang="vi-VN" sz="2000">
                <a:ea typeface="+mj-lt"/>
                <a:cs typeface="+mj-lt"/>
              </a:rPr>
              <a:t> </a:t>
            </a:r>
            <a:r>
              <a:rPr lang="vi-VN" sz="2000" err="1">
                <a:ea typeface="+mj-lt"/>
                <a:cs typeface="+mj-lt"/>
              </a:rPr>
              <a:t>ngõ</a:t>
            </a:r>
            <a:r>
              <a:rPr lang="vi-VN" sz="2000">
                <a:ea typeface="+mj-lt"/>
                <a:cs typeface="+mj-lt"/>
              </a:rPr>
              <a:t> ra</a:t>
            </a:r>
            <a:endParaRPr lang="vi-VN" sz="2000"/>
          </a:p>
        </p:txBody>
      </p:sp>
      <p:sp>
        <p:nvSpPr>
          <p:cNvPr id="4" name="Chỗ dành sẵn cho Ngày tháng 3">
            <a:extLst>
              <a:ext uri="{FF2B5EF4-FFF2-40B4-BE49-F238E27FC236}">
                <a16:creationId xmlns:a16="http://schemas.microsoft.com/office/drawing/2014/main" id="{811EB590-D8D2-48AB-BE95-A5FDC382FB1E}"/>
              </a:ext>
            </a:extLst>
          </p:cNvPr>
          <p:cNvSpPr>
            <a:spLocks noGrp="1"/>
          </p:cNvSpPr>
          <p:nvPr>
            <p:ph type="dt" sz="half" idx="10"/>
          </p:nvPr>
        </p:nvSpPr>
        <p:spPr/>
        <p:txBody>
          <a:bodyPr/>
          <a:lstStyle/>
          <a:p>
            <a:fld id="{BA136E8E-48A6-4CCA-8C49-35959C36CF6D}"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93FB94FA-F0BF-4868-8AD4-EF60F06F142B}"/>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7" name="Chỗ dành sẵn cho Chân trang 6">
            <a:extLst>
              <a:ext uri="{FF2B5EF4-FFF2-40B4-BE49-F238E27FC236}">
                <a16:creationId xmlns:a16="http://schemas.microsoft.com/office/drawing/2014/main" id="{CB374E0F-6541-4654-80BB-982D57FD9AF8}"/>
              </a:ext>
            </a:extLst>
          </p:cNvPr>
          <p:cNvSpPr>
            <a:spLocks noGrp="1"/>
          </p:cNvSpPr>
          <p:nvPr>
            <p:ph type="ftr" sz="quarter" idx="11"/>
          </p:nvPr>
        </p:nvSpPr>
        <p:spPr/>
        <p:txBody>
          <a:bodyPr/>
          <a:lstStyle/>
          <a:p>
            <a:r>
              <a:rPr kumimoji="1" lang="en-US" altLang="ja-JP"/>
              <a:t>Copyrights 2020 CE-UIT . All Rights Reserved.</a:t>
            </a:r>
            <a:endParaRPr kumimoji="1" lang="ja-JP" altLang="en-US"/>
          </a:p>
        </p:txBody>
      </p:sp>
      <p:pic>
        <p:nvPicPr>
          <p:cNvPr id="9" name="Hình ảnh 8">
            <a:extLst>
              <a:ext uri="{FF2B5EF4-FFF2-40B4-BE49-F238E27FC236}">
                <a16:creationId xmlns:a16="http://schemas.microsoft.com/office/drawing/2014/main" id="{72C4E987-4C73-402D-BE2A-46CC7BE33D19}"/>
              </a:ext>
            </a:extLst>
          </p:cNvPr>
          <p:cNvPicPr>
            <a:picLocks noChangeAspect="1"/>
          </p:cNvPicPr>
          <p:nvPr/>
        </p:nvPicPr>
        <p:blipFill>
          <a:blip r:embed="rId2"/>
          <a:stretch>
            <a:fillRect/>
          </a:stretch>
        </p:blipFill>
        <p:spPr>
          <a:xfrm>
            <a:off x="6373820" y="288415"/>
            <a:ext cx="5821086" cy="6077504"/>
          </a:xfrm>
          <a:prstGeom prst="rect">
            <a:avLst/>
          </a:prstGeom>
          <a:noFill/>
        </p:spPr>
      </p:pic>
    </p:spTree>
    <p:extLst>
      <p:ext uri="{BB962C8B-B14F-4D97-AF65-F5344CB8AC3E}">
        <p14:creationId xmlns:p14="http://schemas.microsoft.com/office/powerpoint/2010/main" val="321977292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87C3EF-F3A5-4FE7-A25D-A832715E5705}"/>
              </a:ext>
            </a:extLst>
          </p:cNvPr>
          <p:cNvSpPr>
            <a:spLocks noGrp="1"/>
          </p:cNvSpPr>
          <p:nvPr>
            <p:ph type="title"/>
          </p:nvPr>
        </p:nvSpPr>
        <p:spPr/>
        <p:txBody>
          <a:bodyPr/>
          <a:lstStyle/>
          <a:p>
            <a:r>
              <a:rPr lang="vi-VN" err="1">
                <a:latin typeface="Times New Roman"/>
                <a:cs typeface="Times New Roman"/>
              </a:rPr>
              <a:t>Ví</a:t>
            </a:r>
            <a:r>
              <a:rPr lang="vi-VN">
                <a:latin typeface="Times New Roman"/>
                <a:cs typeface="Times New Roman"/>
              </a:rPr>
              <a:t> </a:t>
            </a:r>
            <a:r>
              <a:rPr lang="vi-VN" err="1">
                <a:latin typeface="Times New Roman"/>
                <a:cs typeface="Times New Roman"/>
              </a:rPr>
              <a:t>dụ</a:t>
            </a:r>
            <a:r>
              <a:rPr lang="vi-VN">
                <a:latin typeface="Times New Roman"/>
                <a:cs typeface="Times New Roman"/>
              </a:rPr>
              <a:t> </a:t>
            </a:r>
            <a:r>
              <a:rPr lang="vi-VN" err="1">
                <a:latin typeface="Times New Roman"/>
                <a:cs typeface="Times New Roman"/>
              </a:rPr>
              <a:t>giải</a:t>
            </a:r>
            <a:r>
              <a:rPr lang="vi-VN">
                <a:latin typeface="Times New Roman"/>
                <a:cs typeface="Times New Roman"/>
              </a:rPr>
              <a:t> </a:t>
            </a:r>
            <a:r>
              <a:rPr lang="vi-VN" err="1">
                <a:latin typeface="Times New Roman"/>
                <a:cs typeface="Times New Roman"/>
              </a:rPr>
              <a:t>mã</a:t>
            </a:r>
            <a:r>
              <a:rPr lang="vi-VN">
                <a:latin typeface="Times New Roman"/>
                <a:cs typeface="Times New Roman"/>
              </a:rPr>
              <a:t> AES [1]</a:t>
            </a:r>
          </a:p>
        </p:txBody>
      </p:sp>
      <p:sp>
        <p:nvSpPr>
          <p:cNvPr id="3" name="Chỗ dành sẵn cho Nội dung 2">
            <a:extLst>
              <a:ext uri="{FF2B5EF4-FFF2-40B4-BE49-F238E27FC236}">
                <a16:creationId xmlns:a16="http://schemas.microsoft.com/office/drawing/2014/main" id="{164A072E-1EFE-4D6B-8B01-67408BCB03C0}"/>
              </a:ext>
            </a:extLst>
          </p:cNvPr>
          <p:cNvSpPr>
            <a:spLocks noGrp="1"/>
          </p:cNvSpPr>
          <p:nvPr>
            <p:ph sz="half" idx="1"/>
          </p:nvPr>
        </p:nvSpPr>
        <p:spPr>
          <a:xfrm>
            <a:off x="624417" y="1628776"/>
            <a:ext cx="10755522" cy="4525963"/>
          </a:xfrm>
        </p:spPr>
        <p:txBody>
          <a:bodyPr/>
          <a:lstStyle/>
          <a:p>
            <a:r>
              <a:rPr lang="vi-VN" sz="2000" err="1">
                <a:ea typeface="+mj-lt"/>
                <a:cs typeface="+mj-lt"/>
              </a:rPr>
              <a:t>Chuỗi</a:t>
            </a:r>
            <a:r>
              <a:rPr lang="vi-VN" sz="2000">
                <a:ea typeface="+mj-lt"/>
                <a:cs typeface="+mj-lt"/>
              </a:rPr>
              <a:t> </a:t>
            </a:r>
            <a:r>
              <a:rPr lang="vi-VN" sz="2000" err="1">
                <a:ea typeface="+mj-lt"/>
                <a:cs typeface="+mj-lt"/>
              </a:rPr>
              <a:t>dữ</a:t>
            </a:r>
            <a:r>
              <a:rPr lang="vi-VN" sz="2000">
                <a:ea typeface="+mj-lt"/>
                <a:cs typeface="+mj-lt"/>
              </a:rPr>
              <a:t> </a:t>
            </a:r>
            <a:r>
              <a:rPr lang="vi-VN" sz="2000" err="1">
                <a:ea typeface="+mj-lt"/>
                <a:cs typeface="+mj-lt"/>
              </a:rPr>
              <a:t>liệu</a:t>
            </a:r>
            <a:r>
              <a:rPr lang="vi-VN" sz="2000">
                <a:ea typeface="+mj-lt"/>
                <a:cs typeface="+mj-lt"/>
              </a:rPr>
              <a:t> </a:t>
            </a:r>
            <a:r>
              <a:rPr lang="vi-VN" sz="2000" err="1">
                <a:ea typeface="+mj-lt"/>
                <a:cs typeface="+mj-lt"/>
              </a:rPr>
              <a:t>cần</a:t>
            </a:r>
            <a:r>
              <a:rPr lang="vi-VN" sz="2000">
                <a:ea typeface="+mj-lt"/>
                <a:cs typeface="+mj-lt"/>
              </a:rPr>
              <a:t> </a:t>
            </a:r>
            <a:r>
              <a:rPr lang="vi-VN" sz="2000" err="1">
                <a:ea typeface="+mj-lt"/>
                <a:cs typeface="+mj-lt"/>
              </a:rPr>
              <a:t>mã</a:t>
            </a:r>
            <a:r>
              <a:rPr lang="vi-VN" sz="2000">
                <a:ea typeface="+mj-lt"/>
                <a:cs typeface="+mj-lt"/>
              </a:rPr>
              <a:t> </a:t>
            </a:r>
            <a:r>
              <a:rPr lang="vi-VN" sz="2000" err="1">
                <a:ea typeface="+mj-lt"/>
                <a:cs typeface="+mj-lt"/>
              </a:rPr>
              <a:t>hóa</a:t>
            </a:r>
            <a:r>
              <a:rPr lang="vi-VN" sz="2000">
                <a:ea typeface="+mj-lt"/>
                <a:cs typeface="+mj-lt"/>
              </a:rPr>
              <a:t> </a:t>
            </a:r>
            <a:r>
              <a:rPr lang="vi-VN" sz="2000" err="1">
                <a:ea typeface="+mj-lt"/>
                <a:cs typeface="+mj-lt"/>
              </a:rPr>
              <a:t>cipher_text</a:t>
            </a:r>
            <a:r>
              <a:rPr lang="vi-VN" sz="2000">
                <a:ea typeface="+mj-lt"/>
                <a:cs typeface="+mj-lt"/>
              </a:rPr>
              <a:t>[127:0] </a:t>
            </a:r>
            <a:r>
              <a:rPr lang="vi-VN" sz="2000" err="1">
                <a:ea typeface="+mj-lt"/>
                <a:cs typeface="+mj-lt"/>
              </a:rPr>
              <a:t>và</a:t>
            </a:r>
            <a:r>
              <a:rPr lang="vi-VN" sz="2000">
                <a:ea typeface="+mj-lt"/>
                <a:cs typeface="+mj-lt"/>
              </a:rPr>
              <a:t> </a:t>
            </a:r>
            <a:r>
              <a:rPr lang="vi-VN" sz="2000" err="1">
                <a:ea typeface="+mj-lt"/>
                <a:cs typeface="+mj-lt"/>
              </a:rPr>
              <a:t>khóa</a:t>
            </a:r>
            <a:r>
              <a:rPr lang="vi-VN" sz="2000">
                <a:ea typeface="+mj-lt"/>
                <a:cs typeface="+mj-lt"/>
              </a:rPr>
              <a:t> </a:t>
            </a:r>
            <a:r>
              <a:rPr lang="vi-VN" sz="2000" err="1">
                <a:ea typeface="+mj-lt"/>
                <a:cs typeface="+mj-lt"/>
              </a:rPr>
              <a:t>vòng</a:t>
            </a:r>
            <a:r>
              <a:rPr lang="vi-VN" sz="2000">
                <a:ea typeface="+mj-lt"/>
                <a:cs typeface="+mj-lt"/>
              </a:rPr>
              <a:t> </a:t>
            </a:r>
            <a:r>
              <a:rPr lang="vi-VN" sz="2000" err="1">
                <a:ea typeface="+mj-lt"/>
                <a:cs typeface="+mj-lt"/>
              </a:rPr>
              <a:t>cuối</a:t>
            </a:r>
            <a:r>
              <a:rPr lang="vi-VN" sz="2000">
                <a:ea typeface="+mj-lt"/>
                <a:cs typeface="+mj-lt"/>
              </a:rPr>
              <a:t> </a:t>
            </a:r>
            <a:r>
              <a:rPr lang="vi-VN" sz="2000" err="1">
                <a:ea typeface="+mj-lt"/>
                <a:cs typeface="+mj-lt"/>
              </a:rPr>
              <a:t>cùng</a:t>
            </a:r>
            <a:r>
              <a:rPr lang="vi-VN" sz="2000">
                <a:ea typeface="+mj-lt"/>
                <a:cs typeface="+mj-lt"/>
              </a:rPr>
              <a:t> </a:t>
            </a:r>
            <a:r>
              <a:rPr lang="vi-VN" sz="2000" err="1">
                <a:ea typeface="+mj-lt"/>
                <a:cs typeface="+mj-lt"/>
              </a:rPr>
              <a:t>lấy</a:t>
            </a:r>
            <a:r>
              <a:rPr lang="vi-VN" sz="2000">
                <a:ea typeface="+mj-lt"/>
                <a:cs typeface="+mj-lt"/>
              </a:rPr>
              <a:t> </a:t>
            </a:r>
            <a:r>
              <a:rPr lang="vi-VN" sz="2000" err="1">
                <a:ea typeface="+mj-lt"/>
                <a:cs typeface="+mj-lt"/>
              </a:rPr>
              <a:t>từ</a:t>
            </a:r>
            <a:r>
              <a:rPr lang="vi-VN" sz="2000">
                <a:ea typeface="+mj-lt"/>
                <a:cs typeface="+mj-lt"/>
              </a:rPr>
              <a:t> </a:t>
            </a:r>
            <a:r>
              <a:rPr lang="vi-VN" sz="2000" err="1">
                <a:ea typeface="+mj-lt"/>
                <a:cs typeface="+mj-lt"/>
              </a:rPr>
              <a:t>quá</a:t>
            </a:r>
            <a:r>
              <a:rPr lang="vi-VN" sz="2000">
                <a:ea typeface="+mj-lt"/>
                <a:cs typeface="+mj-lt"/>
              </a:rPr>
              <a:t> </a:t>
            </a:r>
            <a:r>
              <a:rPr lang="vi-VN" sz="2000" err="1">
                <a:ea typeface="+mj-lt"/>
                <a:cs typeface="+mj-lt"/>
              </a:rPr>
              <a:t>trình</a:t>
            </a:r>
            <a:r>
              <a:rPr lang="vi-VN" sz="2000">
                <a:ea typeface="+mj-lt"/>
                <a:cs typeface="+mj-lt"/>
              </a:rPr>
              <a:t> </a:t>
            </a:r>
            <a:r>
              <a:rPr lang="vi-VN" sz="2000" err="1">
                <a:ea typeface="+mj-lt"/>
                <a:cs typeface="+mj-lt"/>
              </a:rPr>
              <a:t>mã</a:t>
            </a:r>
            <a:r>
              <a:rPr lang="vi-VN" sz="2000">
                <a:ea typeface="+mj-lt"/>
                <a:cs typeface="+mj-lt"/>
              </a:rPr>
              <a:t> </a:t>
            </a:r>
            <a:r>
              <a:rPr lang="vi-VN" sz="2000" err="1">
                <a:ea typeface="+mj-lt"/>
                <a:cs typeface="+mj-lt"/>
              </a:rPr>
              <a:t>hóa</a:t>
            </a:r>
            <a:r>
              <a:rPr lang="vi-VN" sz="2000">
                <a:ea typeface="+mj-lt"/>
                <a:cs typeface="+mj-lt"/>
              </a:rPr>
              <a:t> round_key_10[127:0] </a:t>
            </a:r>
            <a:r>
              <a:rPr lang="vi-VN" sz="2000" err="1">
                <a:ea typeface="+mj-lt"/>
                <a:cs typeface="+mj-lt"/>
              </a:rPr>
              <a:t>có</a:t>
            </a:r>
            <a:r>
              <a:rPr lang="vi-VN" sz="2000">
                <a:ea typeface="+mj-lt"/>
                <a:cs typeface="+mj-lt"/>
              </a:rPr>
              <a:t> </a:t>
            </a:r>
            <a:r>
              <a:rPr lang="vi-VN" sz="2000" err="1">
                <a:ea typeface="+mj-lt"/>
                <a:cs typeface="+mj-lt"/>
              </a:rPr>
              <a:t>giá</a:t>
            </a:r>
            <a:r>
              <a:rPr lang="vi-VN" sz="2000">
                <a:ea typeface="+mj-lt"/>
                <a:cs typeface="+mj-lt"/>
              </a:rPr>
              <a:t> </a:t>
            </a:r>
            <a:r>
              <a:rPr lang="vi-VN" sz="2000" err="1">
                <a:ea typeface="+mj-lt"/>
                <a:cs typeface="+mj-lt"/>
              </a:rPr>
              <a:t>trị</a:t>
            </a:r>
            <a:r>
              <a:rPr lang="vi-VN" sz="2000">
                <a:ea typeface="+mj-lt"/>
                <a:cs typeface="+mj-lt"/>
              </a:rPr>
              <a:t>:</a:t>
            </a:r>
            <a:endParaRPr lang="vi-VN" sz="2000">
              <a:ea typeface="ＭＳ Ｐゴシック"/>
            </a:endParaRPr>
          </a:p>
          <a:p>
            <a:pPr lvl="1"/>
            <a:r>
              <a:rPr lang="vi-VN" sz="2000" err="1">
                <a:ea typeface="+mj-lt"/>
                <a:cs typeface="+mj-lt"/>
              </a:rPr>
              <a:t>cipher_text</a:t>
            </a:r>
            <a:r>
              <a:rPr lang="vi-VN" sz="2000">
                <a:ea typeface="+mj-lt"/>
                <a:cs typeface="+mj-lt"/>
              </a:rPr>
              <a:t>[127:0] =  69 c4 e0 d8 6a 7b 04 30 d8 </a:t>
            </a:r>
            <a:r>
              <a:rPr lang="vi-VN" sz="2000" err="1">
                <a:ea typeface="+mj-lt"/>
                <a:cs typeface="+mj-lt"/>
              </a:rPr>
              <a:t>cd</a:t>
            </a:r>
            <a:r>
              <a:rPr lang="vi-VN" sz="2000">
                <a:ea typeface="+mj-lt"/>
                <a:cs typeface="+mj-lt"/>
              </a:rPr>
              <a:t> b7 80 70 b4 c5 5a</a:t>
            </a:r>
            <a:endParaRPr lang="vi-VN" sz="2000"/>
          </a:p>
          <a:p>
            <a:pPr lvl="1">
              <a:spcAft>
                <a:spcPts val="600"/>
              </a:spcAft>
            </a:pPr>
            <a:r>
              <a:rPr lang="vi-VN" sz="2000">
                <a:ea typeface="+mj-lt"/>
                <a:cs typeface="+mj-lt"/>
              </a:rPr>
              <a:t>round_key_10[127:0] = 13 11 1d 7f e3 94 4a 17 f3 07 a7 8b 4d 2b 30 c5</a:t>
            </a:r>
          </a:p>
          <a:p>
            <a:r>
              <a:rPr lang="vi-VN" sz="2000" err="1">
                <a:ea typeface="+mj-lt"/>
                <a:cs typeface="+mj-lt"/>
              </a:rPr>
              <a:t>Dữ</a:t>
            </a:r>
            <a:r>
              <a:rPr lang="vi-VN" sz="2000">
                <a:ea typeface="+mj-lt"/>
                <a:cs typeface="+mj-lt"/>
              </a:rPr>
              <a:t> </a:t>
            </a:r>
            <a:r>
              <a:rPr lang="vi-VN" sz="2000" err="1">
                <a:ea typeface="+mj-lt"/>
                <a:cs typeface="+mj-lt"/>
              </a:rPr>
              <a:t>liệu</a:t>
            </a:r>
            <a:r>
              <a:rPr lang="vi-VN" sz="2000">
                <a:ea typeface="+mj-lt"/>
                <a:cs typeface="+mj-lt"/>
              </a:rPr>
              <a:t> </a:t>
            </a:r>
            <a:r>
              <a:rPr lang="vi-VN" sz="2000" err="1">
                <a:ea typeface="+mj-lt"/>
                <a:cs typeface="+mj-lt"/>
              </a:rPr>
              <a:t>và</a:t>
            </a:r>
            <a:r>
              <a:rPr lang="vi-VN" sz="2000">
                <a:ea typeface="+mj-lt"/>
                <a:cs typeface="+mj-lt"/>
              </a:rPr>
              <a:t> </a:t>
            </a:r>
            <a:r>
              <a:rPr lang="vi-VN" sz="2000" err="1">
                <a:ea typeface="+mj-lt"/>
                <a:cs typeface="+mj-lt"/>
              </a:rPr>
              <a:t>khóa</a:t>
            </a:r>
            <a:r>
              <a:rPr lang="vi-VN" sz="2000">
                <a:ea typeface="+mj-lt"/>
                <a:cs typeface="+mj-lt"/>
              </a:rPr>
              <a:t> </a:t>
            </a:r>
            <a:r>
              <a:rPr lang="vi-VN" sz="2000" err="1">
                <a:ea typeface="+mj-lt"/>
                <a:cs typeface="+mj-lt"/>
              </a:rPr>
              <a:t>mã</a:t>
            </a:r>
            <a:r>
              <a:rPr lang="vi-VN" sz="2000">
                <a:ea typeface="+mj-lt"/>
                <a:cs typeface="+mj-lt"/>
              </a:rPr>
              <a:t> </a:t>
            </a:r>
            <a:r>
              <a:rPr lang="vi-VN" sz="2000" err="1">
                <a:ea typeface="+mj-lt"/>
                <a:cs typeface="+mj-lt"/>
              </a:rPr>
              <a:t>được</a:t>
            </a:r>
            <a:r>
              <a:rPr lang="vi-VN" sz="2000">
                <a:ea typeface="+mj-lt"/>
                <a:cs typeface="+mj-lt"/>
              </a:rPr>
              <a:t> </a:t>
            </a:r>
            <a:r>
              <a:rPr lang="vi-VN" sz="2000" err="1">
                <a:ea typeface="+mj-lt"/>
                <a:cs typeface="+mj-lt"/>
              </a:rPr>
              <a:t>sắp</a:t>
            </a:r>
            <a:r>
              <a:rPr lang="vi-VN" sz="2000">
                <a:ea typeface="+mj-lt"/>
                <a:cs typeface="+mj-lt"/>
              </a:rPr>
              <a:t> </a:t>
            </a:r>
            <a:r>
              <a:rPr lang="vi-VN" sz="2000" err="1">
                <a:ea typeface="+mj-lt"/>
                <a:cs typeface="+mj-lt"/>
              </a:rPr>
              <a:t>xếp</a:t>
            </a:r>
            <a:r>
              <a:rPr lang="vi-VN" sz="2000">
                <a:ea typeface="+mj-lt"/>
                <a:cs typeface="+mj-lt"/>
              </a:rPr>
              <a:t> </a:t>
            </a:r>
            <a:r>
              <a:rPr lang="vi-VN" sz="2000" err="1">
                <a:ea typeface="+mj-lt"/>
                <a:cs typeface="+mj-lt"/>
              </a:rPr>
              <a:t>dưới</a:t>
            </a:r>
            <a:r>
              <a:rPr lang="vi-VN" sz="2000">
                <a:ea typeface="+mj-lt"/>
                <a:cs typeface="+mj-lt"/>
              </a:rPr>
              <a:t> </a:t>
            </a:r>
            <a:r>
              <a:rPr lang="vi-VN" sz="2000" err="1">
                <a:ea typeface="+mj-lt"/>
                <a:cs typeface="+mj-lt"/>
              </a:rPr>
              <a:t>dạng</a:t>
            </a:r>
            <a:r>
              <a:rPr lang="vi-VN" sz="2000">
                <a:ea typeface="+mj-lt"/>
                <a:cs typeface="+mj-lt"/>
              </a:rPr>
              <a:t> ma </a:t>
            </a:r>
            <a:r>
              <a:rPr lang="vi-VN" sz="2000" err="1">
                <a:ea typeface="+mj-lt"/>
                <a:cs typeface="+mj-lt"/>
              </a:rPr>
              <a:t>trận</a:t>
            </a:r>
            <a:r>
              <a:rPr lang="vi-VN" sz="2000">
                <a:ea typeface="+mj-lt"/>
                <a:cs typeface="+mj-lt"/>
              </a:rPr>
              <a:t> </a:t>
            </a:r>
            <a:r>
              <a:rPr lang="vi-VN" sz="2000" err="1">
                <a:ea typeface="+mj-lt"/>
                <a:cs typeface="+mj-lt"/>
              </a:rPr>
              <a:t>với</a:t>
            </a:r>
            <a:r>
              <a:rPr lang="vi-VN" sz="2000">
                <a:ea typeface="+mj-lt"/>
                <a:cs typeface="+mj-lt"/>
              </a:rPr>
              <a:t> </a:t>
            </a:r>
            <a:r>
              <a:rPr lang="vi-VN" sz="2000" err="1">
                <a:ea typeface="+mj-lt"/>
                <a:cs typeface="+mj-lt"/>
              </a:rPr>
              <a:t>mỗi</a:t>
            </a:r>
            <a:r>
              <a:rPr lang="vi-VN" sz="2000">
                <a:ea typeface="+mj-lt"/>
                <a:cs typeface="+mj-lt"/>
              </a:rPr>
              <a:t> </a:t>
            </a:r>
            <a:r>
              <a:rPr lang="vi-VN" sz="2000" err="1">
                <a:ea typeface="+mj-lt"/>
                <a:cs typeface="+mj-lt"/>
              </a:rPr>
              <a:t>phần</a:t>
            </a:r>
            <a:r>
              <a:rPr lang="vi-VN" sz="2000">
                <a:ea typeface="+mj-lt"/>
                <a:cs typeface="+mj-lt"/>
              </a:rPr>
              <a:t> </a:t>
            </a:r>
            <a:r>
              <a:rPr lang="vi-VN" sz="2000" err="1">
                <a:ea typeface="+mj-lt"/>
                <a:cs typeface="+mj-lt"/>
              </a:rPr>
              <a:t>tử</a:t>
            </a:r>
            <a:r>
              <a:rPr lang="vi-VN" sz="2000">
                <a:ea typeface="+mj-lt"/>
                <a:cs typeface="+mj-lt"/>
              </a:rPr>
              <a:t> </a:t>
            </a:r>
            <a:r>
              <a:rPr lang="vi-VN" sz="2000" err="1">
                <a:ea typeface="+mj-lt"/>
                <a:cs typeface="+mj-lt"/>
              </a:rPr>
              <a:t>là</a:t>
            </a:r>
            <a:r>
              <a:rPr lang="vi-VN" sz="2000">
                <a:ea typeface="+mj-lt"/>
                <a:cs typeface="+mj-lt"/>
              </a:rPr>
              <a:t> </a:t>
            </a:r>
            <a:r>
              <a:rPr lang="vi-VN" sz="2000" err="1">
                <a:ea typeface="+mj-lt"/>
                <a:cs typeface="+mj-lt"/>
              </a:rPr>
              <a:t>một</a:t>
            </a:r>
            <a:r>
              <a:rPr lang="vi-VN" sz="2000">
                <a:ea typeface="+mj-lt"/>
                <a:cs typeface="+mj-lt"/>
              </a:rPr>
              <a:t> </a:t>
            </a:r>
            <a:r>
              <a:rPr lang="vi-VN" sz="2000" err="1">
                <a:ea typeface="+mj-lt"/>
                <a:cs typeface="+mj-lt"/>
              </a:rPr>
              <a:t>byte</a:t>
            </a:r>
            <a:r>
              <a:rPr lang="vi-VN" sz="2000">
                <a:ea typeface="+mj-lt"/>
                <a:cs typeface="+mj-lt"/>
              </a:rPr>
              <a:t>.</a:t>
            </a:r>
          </a:p>
          <a:p>
            <a:endParaRPr lang="vi-VN" sz="2000"/>
          </a:p>
        </p:txBody>
      </p:sp>
      <p:sp>
        <p:nvSpPr>
          <p:cNvPr id="4" name="Chỗ dành sẵn cho Ngày tháng 3">
            <a:extLst>
              <a:ext uri="{FF2B5EF4-FFF2-40B4-BE49-F238E27FC236}">
                <a16:creationId xmlns:a16="http://schemas.microsoft.com/office/drawing/2014/main" id="{4F82B144-8D97-47EA-B929-0452DF52AACA}"/>
              </a:ext>
            </a:extLst>
          </p:cNvPr>
          <p:cNvSpPr>
            <a:spLocks noGrp="1"/>
          </p:cNvSpPr>
          <p:nvPr>
            <p:ph type="dt" sz="half" idx="10"/>
          </p:nvPr>
        </p:nvSpPr>
        <p:spPr/>
        <p:txBody>
          <a:bodyPr/>
          <a:lstStyle/>
          <a:p>
            <a:fld id="{BA136E8E-48A6-4CCA-8C49-35959C36CF6D}"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A688352D-78AB-4EB8-AC81-AC80A4A4215A}"/>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7" name="Chỗ dành sẵn cho Chân trang 6">
            <a:extLst>
              <a:ext uri="{FF2B5EF4-FFF2-40B4-BE49-F238E27FC236}">
                <a16:creationId xmlns:a16="http://schemas.microsoft.com/office/drawing/2014/main" id="{7D915B31-75E2-4D8B-8CE4-42137CE58297}"/>
              </a:ext>
            </a:extLst>
          </p:cNvPr>
          <p:cNvSpPr>
            <a:spLocks noGrp="1"/>
          </p:cNvSpPr>
          <p:nvPr>
            <p:ph type="ftr" sz="quarter" idx="11"/>
          </p:nvPr>
        </p:nvSpPr>
        <p:spPr/>
        <p:txBody>
          <a:bodyPr/>
          <a:lstStyle/>
          <a:p>
            <a:r>
              <a:rPr kumimoji="1" lang="en-US" altLang="ja-JP"/>
              <a:t>Copyrights 2020 CE-UIT . All Rights Reserved.</a:t>
            </a:r>
            <a:endParaRPr kumimoji="1" lang="ja-JP" altLang="en-US"/>
          </a:p>
        </p:txBody>
      </p:sp>
      <p:pic>
        <p:nvPicPr>
          <p:cNvPr id="8" name="Hình ảnh 8" descr="Ảnh có chứa bàn&#10;&#10;Mô tả được tự động tạo">
            <a:extLst>
              <a:ext uri="{FF2B5EF4-FFF2-40B4-BE49-F238E27FC236}">
                <a16:creationId xmlns:a16="http://schemas.microsoft.com/office/drawing/2014/main" id="{D37E438C-FEEC-447C-9629-4E1E999E8751}"/>
              </a:ext>
            </a:extLst>
          </p:cNvPr>
          <p:cNvPicPr>
            <a:picLocks noChangeAspect="1"/>
          </p:cNvPicPr>
          <p:nvPr/>
        </p:nvPicPr>
        <p:blipFill>
          <a:blip r:embed="rId2"/>
          <a:stretch>
            <a:fillRect/>
          </a:stretch>
        </p:blipFill>
        <p:spPr>
          <a:xfrm>
            <a:off x="3319749" y="3511311"/>
            <a:ext cx="5065922" cy="2635497"/>
          </a:xfrm>
          <a:prstGeom prst="rect">
            <a:avLst/>
          </a:prstGeom>
        </p:spPr>
      </p:pic>
    </p:spTree>
    <p:extLst>
      <p:ext uri="{BB962C8B-B14F-4D97-AF65-F5344CB8AC3E}">
        <p14:creationId xmlns:p14="http://schemas.microsoft.com/office/powerpoint/2010/main" val="3910276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605AA91-132A-428F-A461-3347F8C263E4}"/>
              </a:ext>
            </a:extLst>
          </p:cNvPr>
          <p:cNvSpPr>
            <a:spLocks noGrp="1"/>
          </p:cNvSpPr>
          <p:nvPr>
            <p:ph type="title"/>
          </p:nvPr>
        </p:nvSpPr>
        <p:spPr/>
        <p:txBody>
          <a:bodyPr/>
          <a:lstStyle/>
          <a:p>
            <a:r>
              <a:rPr lang="vi-VN" err="1">
                <a:latin typeface="Times New Roman"/>
                <a:cs typeface="Times New Roman"/>
              </a:rPr>
              <a:t>Ví</a:t>
            </a:r>
            <a:r>
              <a:rPr lang="vi-VN">
                <a:latin typeface="Times New Roman"/>
                <a:cs typeface="Times New Roman"/>
              </a:rPr>
              <a:t> </a:t>
            </a:r>
            <a:r>
              <a:rPr lang="vi-VN" err="1">
                <a:latin typeface="Times New Roman"/>
                <a:cs typeface="Times New Roman"/>
              </a:rPr>
              <a:t>dụ</a:t>
            </a:r>
            <a:r>
              <a:rPr lang="vi-VN">
                <a:latin typeface="Times New Roman"/>
                <a:cs typeface="Times New Roman"/>
              </a:rPr>
              <a:t> </a:t>
            </a:r>
            <a:r>
              <a:rPr lang="vi-VN" err="1">
                <a:latin typeface="Times New Roman"/>
                <a:cs typeface="Times New Roman"/>
              </a:rPr>
              <a:t>giải</a:t>
            </a:r>
            <a:r>
              <a:rPr lang="vi-VN">
                <a:latin typeface="Times New Roman"/>
                <a:cs typeface="Times New Roman"/>
              </a:rPr>
              <a:t> </a:t>
            </a:r>
            <a:r>
              <a:rPr lang="vi-VN" err="1">
                <a:latin typeface="Times New Roman"/>
                <a:cs typeface="Times New Roman"/>
              </a:rPr>
              <a:t>mã</a:t>
            </a:r>
            <a:r>
              <a:rPr lang="vi-VN">
                <a:latin typeface="Times New Roman"/>
                <a:cs typeface="Times New Roman"/>
              </a:rPr>
              <a:t> AES</a:t>
            </a:r>
          </a:p>
        </p:txBody>
      </p:sp>
      <p:sp>
        <p:nvSpPr>
          <p:cNvPr id="3" name="Chỗ dành sẵn cho Nội dung 2">
            <a:extLst>
              <a:ext uri="{FF2B5EF4-FFF2-40B4-BE49-F238E27FC236}">
                <a16:creationId xmlns:a16="http://schemas.microsoft.com/office/drawing/2014/main" id="{80D4F465-FE9D-4EB8-9788-0D4EC696E50A}"/>
              </a:ext>
            </a:extLst>
          </p:cNvPr>
          <p:cNvSpPr>
            <a:spLocks noGrp="1"/>
          </p:cNvSpPr>
          <p:nvPr>
            <p:ph sz="half" idx="1"/>
          </p:nvPr>
        </p:nvSpPr>
        <p:spPr>
          <a:xfrm>
            <a:off x="312272" y="1711402"/>
            <a:ext cx="10957499" cy="697602"/>
          </a:xfrm>
        </p:spPr>
        <p:txBody>
          <a:bodyPr/>
          <a:lstStyle/>
          <a:p>
            <a:pPr algn="l"/>
            <a:r>
              <a:rPr lang="vi-VN" sz="2200" b="1">
                <a:ea typeface="+mj-lt"/>
                <a:cs typeface="+mj-lt"/>
              </a:rPr>
              <a:t>AddRoundKey</a:t>
            </a:r>
            <a:r>
              <a:rPr lang="vi-VN" sz="2200">
                <a:ea typeface="+mj-lt"/>
                <a:cs typeface="+mj-lt"/>
              </a:rPr>
              <a:t>[2] trong </a:t>
            </a:r>
            <a:r>
              <a:rPr lang="vi-VN" sz="2200" err="1">
                <a:ea typeface="+mj-lt"/>
                <a:cs typeface="+mj-lt"/>
              </a:rPr>
              <a:t>quá</a:t>
            </a:r>
            <a:r>
              <a:rPr lang="vi-VN" sz="2200">
                <a:ea typeface="+mj-lt"/>
                <a:cs typeface="+mj-lt"/>
              </a:rPr>
              <a:t> </a:t>
            </a:r>
            <a:r>
              <a:rPr lang="vi-VN" sz="2200" err="1">
                <a:ea typeface="+mj-lt"/>
                <a:cs typeface="+mj-lt"/>
              </a:rPr>
              <a:t>trình</a:t>
            </a:r>
            <a:r>
              <a:rPr lang="vi-VN" sz="2200">
                <a:ea typeface="+mj-lt"/>
                <a:cs typeface="+mj-lt"/>
              </a:rPr>
              <a:t> </a:t>
            </a:r>
            <a:r>
              <a:rPr lang="vi-VN" sz="2200" b="1" err="1">
                <a:ea typeface="+mj-lt"/>
                <a:cs typeface="+mj-lt"/>
              </a:rPr>
              <a:t>giải</a:t>
            </a:r>
            <a:r>
              <a:rPr lang="vi-VN" sz="2200" b="1">
                <a:ea typeface="+mj-lt"/>
                <a:cs typeface="+mj-lt"/>
              </a:rPr>
              <a:t> </a:t>
            </a:r>
            <a:r>
              <a:rPr lang="vi-VN" sz="2200" b="1" err="1">
                <a:ea typeface="+mj-lt"/>
                <a:cs typeface="+mj-lt"/>
              </a:rPr>
              <a:t>mã</a:t>
            </a:r>
            <a:r>
              <a:rPr lang="vi-VN" sz="2200">
                <a:ea typeface="+mj-lt"/>
                <a:cs typeface="+mj-lt"/>
              </a:rPr>
              <a:t> </a:t>
            </a:r>
            <a:r>
              <a:rPr lang="vi-VN" sz="2200" err="1">
                <a:ea typeface="+mj-lt"/>
                <a:cs typeface="+mj-lt"/>
              </a:rPr>
              <a:t>giống</a:t>
            </a:r>
            <a:r>
              <a:rPr lang="vi-VN" sz="2200">
                <a:ea typeface="+mj-lt"/>
                <a:cs typeface="+mj-lt"/>
              </a:rPr>
              <a:t> </a:t>
            </a:r>
            <a:r>
              <a:rPr lang="vi-VN" sz="2200" err="1">
                <a:ea typeface="+mj-lt"/>
                <a:cs typeface="+mj-lt"/>
              </a:rPr>
              <a:t>với</a:t>
            </a:r>
            <a:r>
              <a:rPr lang="vi-VN" sz="2200">
                <a:ea typeface="+mj-lt"/>
                <a:cs typeface="+mj-lt"/>
              </a:rPr>
              <a:t> </a:t>
            </a:r>
            <a:r>
              <a:rPr lang="vi-VN" sz="2200" b="1" err="1">
                <a:ea typeface="+mj-lt"/>
                <a:cs typeface="+mj-lt"/>
              </a:rPr>
              <a:t>AddRoundKey</a:t>
            </a:r>
            <a:r>
              <a:rPr lang="vi-VN" sz="2200">
                <a:ea typeface="+mj-lt"/>
                <a:cs typeface="+mj-lt"/>
              </a:rPr>
              <a:t> trong </a:t>
            </a:r>
            <a:r>
              <a:rPr lang="vi-VN" sz="2200" err="1">
                <a:ea typeface="+mj-lt"/>
                <a:cs typeface="+mj-lt"/>
              </a:rPr>
              <a:t>quá</a:t>
            </a:r>
            <a:r>
              <a:rPr lang="vi-VN" sz="2200">
                <a:ea typeface="+mj-lt"/>
                <a:cs typeface="+mj-lt"/>
              </a:rPr>
              <a:t> </a:t>
            </a:r>
            <a:r>
              <a:rPr lang="vi-VN" sz="2200" err="1">
                <a:ea typeface="+mj-lt"/>
                <a:cs typeface="+mj-lt"/>
              </a:rPr>
              <a:t>trình</a:t>
            </a:r>
            <a:r>
              <a:rPr lang="vi-VN" sz="2200">
                <a:ea typeface="+mj-lt"/>
                <a:cs typeface="+mj-lt"/>
              </a:rPr>
              <a:t> </a:t>
            </a:r>
            <a:r>
              <a:rPr lang="vi-VN" sz="2200" b="1" err="1">
                <a:ea typeface="+mj-lt"/>
                <a:cs typeface="+mj-lt"/>
              </a:rPr>
              <a:t>mã</a:t>
            </a:r>
            <a:r>
              <a:rPr lang="vi-VN" sz="2200" b="1">
                <a:ea typeface="+mj-lt"/>
                <a:cs typeface="+mj-lt"/>
              </a:rPr>
              <a:t> </a:t>
            </a:r>
            <a:r>
              <a:rPr lang="vi-VN" sz="2200" b="1" err="1">
                <a:ea typeface="+mj-lt"/>
                <a:cs typeface="+mj-lt"/>
              </a:rPr>
              <a:t>hóa</a:t>
            </a:r>
            <a:r>
              <a:rPr lang="vi-VN" sz="2200" b="1">
                <a:ea typeface="+mj-lt"/>
                <a:cs typeface="+mj-lt"/>
              </a:rPr>
              <a:t>.</a:t>
            </a:r>
            <a:endParaRPr lang="vi-VN" sz="2200">
              <a:cs typeface="Times New Roman"/>
            </a:endParaRPr>
          </a:p>
        </p:txBody>
      </p:sp>
      <p:sp>
        <p:nvSpPr>
          <p:cNvPr id="4" name="Chỗ dành sẵn cho Ngày tháng 3">
            <a:extLst>
              <a:ext uri="{FF2B5EF4-FFF2-40B4-BE49-F238E27FC236}">
                <a16:creationId xmlns:a16="http://schemas.microsoft.com/office/drawing/2014/main" id="{F718ED6D-C8B5-4051-8FF8-A4F5FBCB93B8}"/>
              </a:ext>
            </a:extLst>
          </p:cNvPr>
          <p:cNvSpPr>
            <a:spLocks noGrp="1"/>
          </p:cNvSpPr>
          <p:nvPr>
            <p:ph type="dt" sz="half" idx="10"/>
          </p:nvPr>
        </p:nvSpPr>
        <p:spPr/>
        <p:txBody>
          <a:bodyPr/>
          <a:lstStyle/>
          <a:p>
            <a:fld id="{BA136E8E-48A6-4CCA-8C49-35959C36CF6D}"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2D676296-B70E-44E6-A263-7EFCEC3F232B}"/>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7" name="Chỗ dành sẵn cho Chân trang 6">
            <a:extLst>
              <a:ext uri="{FF2B5EF4-FFF2-40B4-BE49-F238E27FC236}">
                <a16:creationId xmlns:a16="http://schemas.microsoft.com/office/drawing/2014/main" id="{A08D4208-CFC4-43CE-9241-8F20D282A4A3}"/>
              </a:ext>
            </a:extLst>
          </p:cNvPr>
          <p:cNvSpPr>
            <a:spLocks noGrp="1"/>
          </p:cNvSpPr>
          <p:nvPr>
            <p:ph type="ftr" sz="quarter" idx="11"/>
          </p:nvPr>
        </p:nvSpPr>
        <p:spPr/>
        <p:txBody>
          <a:bodyPr/>
          <a:lstStyle/>
          <a:p>
            <a:r>
              <a:rPr kumimoji="1" lang="en-US" altLang="ja-JP"/>
              <a:t>Copyrights 2020 CE-UIT . All Rights Reserved.</a:t>
            </a:r>
            <a:endParaRPr kumimoji="1" lang="ja-JP" altLang="en-US"/>
          </a:p>
        </p:txBody>
      </p:sp>
      <p:pic>
        <p:nvPicPr>
          <p:cNvPr id="8" name="Hình ảnh 8">
            <a:extLst>
              <a:ext uri="{FF2B5EF4-FFF2-40B4-BE49-F238E27FC236}">
                <a16:creationId xmlns:a16="http://schemas.microsoft.com/office/drawing/2014/main" id="{7EF9774E-C602-41EF-A2FC-BB92123D6D5D}"/>
              </a:ext>
            </a:extLst>
          </p:cNvPr>
          <p:cNvPicPr>
            <a:picLocks noChangeAspect="1"/>
          </p:cNvPicPr>
          <p:nvPr/>
        </p:nvPicPr>
        <p:blipFill>
          <a:blip r:embed="rId2"/>
          <a:stretch>
            <a:fillRect/>
          </a:stretch>
        </p:blipFill>
        <p:spPr>
          <a:xfrm>
            <a:off x="2273148" y="2680847"/>
            <a:ext cx="7195850" cy="2726524"/>
          </a:xfrm>
          <a:prstGeom prst="rect">
            <a:avLst/>
          </a:prstGeom>
        </p:spPr>
      </p:pic>
      <p:sp>
        <p:nvSpPr>
          <p:cNvPr id="9" name="Hộp Văn bản 8">
            <a:extLst>
              <a:ext uri="{FF2B5EF4-FFF2-40B4-BE49-F238E27FC236}">
                <a16:creationId xmlns:a16="http://schemas.microsoft.com/office/drawing/2014/main" id="{7F6304E5-68DB-4CD5-8E15-69EC773E997D}"/>
              </a:ext>
            </a:extLst>
          </p:cNvPr>
          <p:cNvSpPr txBox="1"/>
          <p:nvPr/>
        </p:nvSpPr>
        <p:spPr>
          <a:xfrm>
            <a:off x="4311268" y="554148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ea typeface="+mn-lt"/>
                <a:cs typeface="+mn-lt"/>
              </a:rPr>
              <a:t>Chức</a:t>
            </a:r>
            <a:r>
              <a:rPr lang="vi-VN">
                <a:ea typeface="+mn-lt"/>
                <a:cs typeface="+mn-lt"/>
              </a:rPr>
              <a:t> năng </a:t>
            </a:r>
            <a:r>
              <a:rPr lang="vi-VN" err="1">
                <a:ea typeface="+mn-lt"/>
                <a:cs typeface="+mn-lt"/>
              </a:rPr>
              <a:t>AddRoundKey</a:t>
            </a:r>
            <a:endParaRPr lang="vi-VN" err="1"/>
          </a:p>
        </p:txBody>
      </p:sp>
    </p:spTree>
    <p:extLst>
      <p:ext uri="{BB962C8B-B14F-4D97-AF65-F5344CB8AC3E}">
        <p14:creationId xmlns:p14="http://schemas.microsoft.com/office/powerpoint/2010/main" val="2043410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E5E9520-1353-44A4-BE44-44EC80924B15}"/>
              </a:ext>
            </a:extLst>
          </p:cNvPr>
          <p:cNvSpPr>
            <a:spLocks noGrp="1"/>
          </p:cNvSpPr>
          <p:nvPr>
            <p:ph type="title"/>
          </p:nvPr>
        </p:nvSpPr>
        <p:spPr/>
        <p:txBody>
          <a:bodyPr/>
          <a:lstStyle/>
          <a:p>
            <a:r>
              <a:rPr lang="vi-VN" err="1">
                <a:latin typeface="Times New Roman"/>
                <a:cs typeface="Times New Roman"/>
              </a:rPr>
              <a:t>Ví</a:t>
            </a:r>
            <a:r>
              <a:rPr lang="vi-VN">
                <a:latin typeface="Times New Roman"/>
                <a:cs typeface="Times New Roman"/>
              </a:rPr>
              <a:t> </a:t>
            </a:r>
            <a:r>
              <a:rPr lang="vi-VN" err="1">
                <a:latin typeface="Times New Roman"/>
                <a:cs typeface="Times New Roman"/>
              </a:rPr>
              <a:t>dụ</a:t>
            </a:r>
            <a:r>
              <a:rPr lang="vi-VN">
                <a:latin typeface="Times New Roman"/>
                <a:cs typeface="Times New Roman"/>
              </a:rPr>
              <a:t> </a:t>
            </a:r>
            <a:r>
              <a:rPr lang="vi-VN" err="1">
                <a:latin typeface="Times New Roman"/>
                <a:cs typeface="Times New Roman"/>
              </a:rPr>
              <a:t>giải</a:t>
            </a:r>
            <a:r>
              <a:rPr lang="vi-VN">
                <a:latin typeface="Times New Roman"/>
                <a:cs typeface="Times New Roman"/>
              </a:rPr>
              <a:t> </a:t>
            </a:r>
            <a:r>
              <a:rPr lang="vi-VN" err="1">
                <a:latin typeface="Times New Roman"/>
                <a:cs typeface="Times New Roman"/>
              </a:rPr>
              <a:t>mã</a:t>
            </a:r>
            <a:r>
              <a:rPr lang="vi-VN">
                <a:latin typeface="Times New Roman"/>
                <a:cs typeface="Times New Roman"/>
              </a:rPr>
              <a:t> AES</a:t>
            </a:r>
          </a:p>
        </p:txBody>
      </p:sp>
      <p:sp>
        <p:nvSpPr>
          <p:cNvPr id="3" name="Chỗ dành sẵn cho Nội dung 2">
            <a:extLst>
              <a:ext uri="{FF2B5EF4-FFF2-40B4-BE49-F238E27FC236}">
                <a16:creationId xmlns:a16="http://schemas.microsoft.com/office/drawing/2014/main" id="{6B7578D1-462C-42E6-B643-CC6E7871EFAC}"/>
              </a:ext>
            </a:extLst>
          </p:cNvPr>
          <p:cNvSpPr>
            <a:spLocks noGrp="1"/>
          </p:cNvSpPr>
          <p:nvPr>
            <p:ph sz="half" idx="1"/>
          </p:nvPr>
        </p:nvSpPr>
        <p:spPr>
          <a:xfrm>
            <a:off x="119477" y="1435980"/>
            <a:ext cx="5513330" cy="3635434"/>
          </a:xfrm>
        </p:spPr>
        <p:txBody>
          <a:bodyPr/>
          <a:lstStyle/>
          <a:p>
            <a:r>
              <a:rPr lang="vi-VN" sz="2200" b="1">
                <a:ea typeface="+mj-lt"/>
                <a:cs typeface="+mj-lt"/>
              </a:rPr>
              <a:t>InvShiftRows[2]</a:t>
            </a:r>
          </a:p>
          <a:p>
            <a:pPr lvl="1"/>
            <a:r>
              <a:rPr lang="vi-VN" sz="2200" err="1">
                <a:ea typeface="+mj-lt"/>
                <a:cs typeface="+mj-lt"/>
              </a:rPr>
              <a:t>InvShiftRows</a:t>
            </a:r>
            <a:r>
              <a:rPr lang="vi-VN" sz="2200">
                <a:ea typeface="+mj-lt"/>
                <a:cs typeface="+mj-lt"/>
              </a:rPr>
              <a:t> </a:t>
            </a:r>
            <a:r>
              <a:rPr lang="vi-VN" sz="2200" err="1">
                <a:ea typeface="+mj-lt"/>
                <a:cs typeface="+mj-lt"/>
              </a:rPr>
              <a:t>thực</a:t>
            </a:r>
            <a:r>
              <a:rPr lang="vi-VN" sz="2200">
                <a:ea typeface="+mj-lt"/>
                <a:cs typeface="+mj-lt"/>
              </a:rPr>
              <a:t> </a:t>
            </a:r>
            <a:r>
              <a:rPr lang="vi-VN" sz="2200" err="1">
                <a:ea typeface="+mj-lt"/>
                <a:cs typeface="+mj-lt"/>
              </a:rPr>
              <a:t>hiện</a:t>
            </a:r>
            <a:r>
              <a:rPr lang="vi-VN" sz="2200">
                <a:ea typeface="+mj-lt"/>
                <a:cs typeface="+mj-lt"/>
              </a:rPr>
              <a:t> quay </a:t>
            </a:r>
            <a:r>
              <a:rPr lang="vi-VN" sz="2200" err="1">
                <a:ea typeface="+mj-lt"/>
                <a:cs typeface="+mj-lt"/>
              </a:rPr>
              <a:t>phải</a:t>
            </a:r>
            <a:r>
              <a:rPr lang="vi-VN" sz="2200">
                <a:ea typeface="+mj-lt"/>
                <a:cs typeface="+mj-lt"/>
              </a:rPr>
              <a:t> </a:t>
            </a:r>
            <a:r>
              <a:rPr lang="vi-VN" sz="2200" err="1">
                <a:ea typeface="+mj-lt"/>
                <a:cs typeface="+mj-lt"/>
              </a:rPr>
              <a:t>từng</a:t>
            </a:r>
            <a:r>
              <a:rPr lang="vi-VN" sz="2200">
                <a:ea typeface="+mj-lt"/>
                <a:cs typeface="+mj-lt"/>
              </a:rPr>
              <a:t> </a:t>
            </a:r>
            <a:r>
              <a:rPr lang="vi-VN" sz="2200" err="1">
                <a:ea typeface="+mj-lt"/>
                <a:cs typeface="+mj-lt"/>
              </a:rPr>
              <a:t>hàng</a:t>
            </a:r>
            <a:r>
              <a:rPr lang="vi-VN" sz="2200">
                <a:ea typeface="+mj-lt"/>
                <a:cs typeface="+mj-lt"/>
              </a:rPr>
              <a:t> </a:t>
            </a:r>
            <a:r>
              <a:rPr lang="vi-VN" sz="2200" err="1">
                <a:ea typeface="+mj-lt"/>
                <a:cs typeface="+mj-lt"/>
              </a:rPr>
              <a:t>của</a:t>
            </a:r>
            <a:r>
              <a:rPr lang="vi-VN" sz="2200">
                <a:ea typeface="+mj-lt"/>
                <a:cs typeface="+mj-lt"/>
              </a:rPr>
              <a:t> ma </a:t>
            </a:r>
            <a:r>
              <a:rPr lang="vi-VN" sz="2200" err="1">
                <a:ea typeface="+mj-lt"/>
                <a:cs typeface="+mj-lt"/>
              </a:rPr>
              <a:t>trận</a:t>
            </a:r>
            <a:r>
              <a:rPr lang="vi-VN" sz="2200">
                <a:ea typeface="+mj-lt"/>
                <a:cs typeface="+mj-lt"/>
              </a:rPr>
              <a:t> </a:t>
            </a:r>
            <a:r>
              <a:rPr lang="vi-VN" sz="2200" err="1">
                <a:ea typeface="+mj-lt"/>
                <a:cs typeface="+mj-lt"/>
              </a:rPr>
              <a:t>trạng</a:t>
            </a:r>
            <a:r>
              <a:rPr lang="vi-VN" sz="2200">
                <a:ea typeface="+mj-lt"/>
                <a:cs typeface="+mj-lt"/>
              </a:rPr>
              <a:t> </a:t>
            </a:r>
            <a:r>
              <a:rPr lang="vi-VN" sz="2200" err="1">
                <a:ea typeface="+mj-lt"/>
                <a:cs typeface="+mj-lt"/>
              </a:rPr>
              <a:t>thái</a:t>
            </a:r>
            <a:r>
              <a:rPr lang="vi-VN" sz="2200">
                <a:ea typeface="+mj-lt"/>
                <a:cs typeface="+mj-lt"/>
              </a:rPr>
              <a:t>, sinh ra </a:t>
            </a:r>
            <a:r>
              <a:rPr lang="vi-VN" sz="2200" err="1">
                <a:ea typeface="+mj-lt"/>
                <a:cs typeface="+mj-lt"/>
              </a:rPr>
              <a:t>từ</a:t>
            </a:r>
            <a:r>
              <a:rPr lang="vi-VN" sz="2200">
                <a:ea typeface="+mj-lt"/>
                <a:cs typeface="+mj-lt"/>
              </a:rPr>
              <a:t> </a:t>
            </a:r>
            <a:r>
              <a:rPr lang="vi-VN" sz="2200" err="1">
                <a:ea typeface="+mj-lt"/>
                <a:cs typeface="+mj-lt"/>
              </a:rPr>
              <a:t>bước</a:t>
            </a:r>
            <a:r>
              <a:rPr lang="vi-VN" sz="2200">
                <a:ea typeface="+mj-lt"/>
                <a:cs typeface="+mj-lt"/>
              </a:rPr>
              <a:t> </a:t>
            </a:r>
            <a:r>
              <a:rPr lang="vi-VN" sz="2200" err="1">
                <a:ea typeface="+mj-lt"/>
                <a:cs typeface="+mj-lt"/>
              </a:rPr>
              <a:t>trước</a:t>
            </a:r>
            <a:r>
              <a:rPr lang="vi-VN" sz="2200">
                <a:ea typeface="+mj-lt"/>
                <a:cs typeface="+mj-lt"/>
              </a:rPr>
              <a:t> </a:t>
            </a:r>
            <a:r>
              <a:rPr lang="vi-VN" sz="2200" err="1">
                <a:ea typeface="+mj-lt"/>
                <a:cs typeface="+mj-lt"/>
              </a:rPr>
              <a:t>đó</a:t>
            </a:r>
            <a:r>
              <a:rPr lang="vi-VN" sz="2200">
                <a:ea typeface="+mj-lt"/>
                <a:cs typeface="+mj-lt"/>
              </a:rPr>
              <a:t>, theo </a:t>
            </a:r>
            <a:r>
              <a:rPr lang="vi-VN" sz="2200" err="1">
                <a:ea typeface="+mj-lt"/>
                <a:cs typeface="+mj-lt"/>
              </a:rPr>
              <a:t>byte</a:t>
            </a:r>
            <a:r>
              <a:rPr lang="vi-VN" sz="2200">
                <a:ea typeface="+mj-lt"/>
                <a:cs typeface="+mj-lt"/>
              </a:rPr>
              <a:t> </a:t>
            </a:r>
            <a:r>
              <a:rPr lang="vi-VN" sz="2200" err="1">
                <a:ea typeface="+mj-lt"/>
                <a:cs typeface="+mj-lt"/>
              </a:rPr>
              <a:t>với</a:t>
            </a:r>
            <a:r>
              <a:rPr lang="vi-VN" sz="2200">
                <a:ea typeface="+mj-lt"/>
                <a:cs typeface="+mj-lt"/>
              </a:rPr>
              <a:t> </a:t>
            </a:r>
            <a:r>
              <a:rPr lang="vi-VN" sz="2200" err="1">
                <a:ea typeface="+mj-lt"/>
                <a:cs typeface="+mj-lt"/>
              </a:rPr>
              <a:t>hệ</a:t>
            </a:r>
            <a:r>
              <a:rPr lang="vi-VN" sz="2200">
                <a:ea typeface="+mj-lt"/>
                <a:cs typeface="+mj-lt"/>
              </a:rPr>
              <a:t> </a:t>
            </a:r>
            <a:r>
              <a:rPr lang="vi-VN" sz="2200" err="1">
                <a:ea typeface="+mj-lt"/>
                <a:cs typeface="+mj-lt"/>
              </a:rPr>
              <a:t>số</a:t>
            </a:r>
            <a:r>
              <a:rPr lang="vi-VN" sz="2200">
                <a:ea typeface="+mj-lt"/>
                <a:cs typeface="+mj-lt"/>
              </a:rPr>
              <a:t> quay tăng </a:t>
            </a:r>
            <a:r>
              <a:rPr lang="vi-VN" sz="2200" err="1">
                <a:ea typeface="+mj-lt"/>
                <a:cs typeface="+mj-lt"/>
              </a:rPr>
              <a:t>dần</a:t>
            </a:r>
            <a:r>
              <a:rPr lang="vi-VN" sz="2200">
                <a:ea typeface="+mj-lt"/>
                <a:cs typeface="+mj-lt"/>
              </a:rPr>
              <a:t> </a:t>
            </a:r>
            <a:r>
              <a:rPr lang="vi-VN" sz="2200" err="1">
                <a:ea typeface="+mj-lt"/>
                <a:cs typeface="+mj-lt"/>
              </a:rPr>
              <a:t>từ</a:t>
            </a:r>
            <a:r>
              <a:rPr lang="vi-VN" sz="2200">
                <a:ea typeface="+mj-lt"/>
                <a:cs typeface="+mj-lt"/>
              </a:rPr>
              <a:t> 0 </a:t>
            </a:r>
            <a:r>
              <a:rPr lang="vi-VN" sz="2200" err="1">
                <a:ea typeface="+mj-lt"/>
                <a:cs typeface="+mj-lt"/>
              </a:rPr>
              <a:t>đến</a:t>
            </a:r>
            <a:r>
              <a:rPr lang="vi-VN" sz="2200">
                <a:ea typeface="+mj-lt"/>
                <a:cs typeface="+mj-lt"/>
              </a:rPr>
              <a:t> 3.</a:t>
            </a:r>
          </a:p>
          <a:p>
            <a:pPr lvl="1"/>
            <a:r>
              <a:rPr lang="vi-VN" sz="2200" err="1">
                <a:ea typeface="+mj-lt"/>
                <a:cs typeface="+mj-lt"/>
              </a:rPr>
              <a:t>Hàng</a:t>
            </a:r>
            <a:r>
              <a:rPr lang="vi-VN" sz="2200">
                <a:ea typeface="+mj-lt"/>
                <a:cs typeface="+mj-lt"/>
              </a:rPr>
              <a:t> </a:t>
            </a:r>
            <a:r>
              <a:rPr lang="vi-VN" sz="2200" err="1">
                <a:ea typeface="+mj-lt"/>
                <a:cs typeface="+mj-lt"/>
              </a:rPr>
              <a:t>đầu</a:t>
            </a:r>
            <a:r>
              <a:rPr lang="vi-VN" sz="2200">
                <a:ea typeface="+mj-lt"/>
                <a:cs typeface="+mj-lt"/>
              </a:rPr>
              <a:t> tiên </a:t>
            </a:r>
            <a:r>
              <a:rPr lang="vi-VN" sz="2200" err="1">
                <a:ea typeface="+mj-lt"/>
                <a:cs typeface="+mj-lt"/>
              </a:rPr>
              <a:t>có</a:t>
            </a:r>
            <a:r>
              <a:rPr lang="vi-VN" sz="2200">
                <a:ea typeface="+mj-lt"/>
                <a:cs typeface="+mj-lt"/>
              </a:rPr>
              <a:t> </a:t>
            </a:r>
            <a:r>
              <a:rPr lang="vi-VN" sz="2200" err="1">
                <a:ea typeface="+mj-lt"/>
                <a:cs typeface="+mj-lt"/>
              </a:rPr>
              <a:t>hệ</a:t>
            </a:r>
            <a:r>
              <a:rPr lang="vi-VN" sz="2200">
                <a:ea typeface="+mj-lt"/>
                <a:cs typeface="+mj-lt"/>
              </a:rPr>
              <a:t> </a:t>
            </a:r>
            <a:r>
              <a:rPr lang="vi-VN" sz="2200" err="1">
                <a:ea typeface="+mj-lt"/>
                <a:cs typeface="+mj-lt"/>
              </a:rPr>
              <a:t>số</a:t>
            </a:r>
            <a:r>
              <a:rPr lang="vi-VN" sz="2200">
                <a:ea typeface="+mj-lt"/>
                <a:cs typeface="+mj-lt"/>
              </a:rPr>
              <a:t> quay </a:t>
            </a:r>
            <a:r>
              <a:rPr lang="vi-VN" sz="2200" err="1">
                <a:ea typeface="+mj-lt"/>
                <a:cs typeface="+mj-lt"/>
              </a:rPr>
              <a:t>là</a:t>
            </a:r>
            <a:r>
              <a:rPr lang="vi-VN" sz="2200">
                <a:ea typeface="+mj-lt"/>
                <a:cs typeface="+mj-lt"/>
              </a:rPr>
              <a:t> 0 </a:t>
            </a:r>
            <a:r>
              <a:rPr lang="vi-VN" sz="2200" err="1">
                <a:ea typeface="+mj-lt"/>
                <a:cs typeface="+mj-lt"/>
              </a:rPr>
              <a:t>và</a:t>
            </a:r>
            <a:r>
              <a:rPr lang="vi-VN" sz="2200">
                <a:ea typeface="+mj-lt"/>
                <a:cs typeface="+mj-lt"/>
              </a:rPr>
              <a:t> </a:t>
            </a:r>
            <a:r>
              <a:rPr lang="vi-VN" sz="2200" err="1">
                <a:ea typeface="+mj-lt"/>
                <a:cs typeface="+mj-lt"/>
              </a:rPr>
              <a:t>hàng</a:t>
            </a:r>
            <a:r>
              <a:rPr lang="vi-VN" sz="2200">
                <a:ea typeface="+mj-lt"/>
                <a:cs typeface="+mj-lt"/>
              </a:rPr>
              <a:t> </a:t>
            </a:r>
            <a:r>
              <a:rPr lang="vi-VN" sz="2200" err="1">
                <a:ea typeface="+mj-lt"/>
                <a:cs typeface="+mj-lt"/>
              </a:rPr>
              <a:t>thứ</a:t>
            </a:r>
            <a:r>
              <a:rPr lang="vi-VN" sz="2200">
                <a:ea typeface="+mj-lt"/>
                <a:cs typeface="+mj-lt"/>
              </a:rPr>
              <a:t> tư </a:t>
            </a:r>
            <a:r>
              <a:rPr lang="vi-VN" sz="2200" err="1">
                <a:ea typeface="+mj-lt"/>
                <a:cs typeface="+mj-lt"/>
              </a:rPr>
              <a:t>có</a:t>
            </a:r>
            <a:r>
              <a:rPr lang="vi-VN" sz="2200">
                <a:ea typeface="+mj-lt"/>
                <a:cs typeface="+mj-lt"/>
              </a:rPr>
              <a:t> </a:t>
            </a:r>
            <a:r>
              <a:rPr lang="vi-VN" sz="2200" err="1">
                <a:ea typeface="+mj-lt"/>
                <a:cs typeface="+mj-lt"/>
              </a:rPr>
              <a:t>hệ</a:t>
            </a:r>
            <a:r>
              <a:rPr lang="vi-VN" sz="2200">
                <a:ea typeface="+mj-lt"/>
                <a:cs typeface="+mj-lt"/>
              </a:rPr>
              <a:t> </a:t>
            </a:r>
            <a:r>
              <a:rPr lang="vi-VN" sz="2200" err="1">
                <a:ea typeface="+mj-lt"/>
                <a:cs typeface="+mj-lt"/>
              </a:rPr>
              <a:t>số</a:t>
            </a:r>
            <a:r>
              <a:rPr lang="vi-VN" sz="2200">
                <a:ea typeface="+mj-lt"/>
                <a:cs typeface="+mj-lt"/>
              </a:rPr>
              <a:t> quay </a:t>
            </a:r>
            <a:r>
              <a:rPr lang="vi-VN" sz="2200" err="1">
                <a:ea typeface="+mj-lt"/>
                <a:cs typeface="+mj-lt"/>
              </a:rPr>
              <a:t>là</a:t>
            </a:r>
            <a:r>
              <a:rPr lang="vi-VN" sz="2200">
                <a:ea typeface="+mj-lt"/>
                <a:cs typeface="+mj-lt"/>
              </a:rPr>
              <a:t> 3.</a:t>
            </a:r>
            <a:endParaRPr lang="vi-VN" sz="2200"/>
          </a:p>
        </p:txBody>
      </p:sp>
      <p:sp>
        <p:nvSpPr>
          <p:cNvPr id="4" name="Chỗ dành sẵn cho Ngày tháng 3">
            <a:extLst>
              <a:ext uri="{FF2B5EF4-FFF2-40B4-BE49-F238E27FC236}">
                <a16:creationId xmlns:a16="http://schemas.microsoft.com/office/drawing/2014/main" id="{E1F73F17-F2D4-4AF8-9EE8-27A0669A9CBB}"/>
              </a:ext>
            </a:extLst>
          </p:cNvPr>
          <p:cNvSpPr>
            <a:spLocks noGrp="1"/>
          </p:cNvSpPr>
          <p:nvPr>
            <p:ph type="dt" sz="half" idx="10"/>
          </p:nvPr>
        </p:nvSpPr>
        <p:spPr/>
        <p:txBody>
          <a:bodyPr/>
          <a:lstStyle/>
          <a:p>
            <a:fld id="{BA136E8E-48A6-4CCA-8C49-35959C36CF6D}"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E757EB78-DAD1-4F48-A3FA-4DF906EDD07D}"/>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7" name="Chỗ dành sẵn cho Chân trang 6">
            <a:extLst>
              <a:ext uri="{FF2B5EF4-FFF2-40B4-BE49-F238E27FC236}">
                <a16:creationId xmlns:a16="http://schemas.microsoft.com/office/drawing/2014/main" id="{D56D6408-05F1-42E5-9D5D-95081F10C1BF}"/>
              </a:ext>
            </a:extLst>
          </p:cNvPr>
          <p:cNvSpPr>
            <a:spLocks noGrp="1"/>
          </p:cNvSpPr>
          <p:nvPr>
            <p:ph type="ftr" sz="quarter" idx="11"/>
          </p:nvPr>
        </p:nvSpPr>
        <p:spPr/>
        <p:txBody>
          <a:bodyPr/>
          <a:lstStyle/>
          <a:p>
            <a:r>
              <a:rPr kumimoji="1" lang="en-US" altLang="ja-JP"/>
              <a:t>Copyrights 2020 CE-UIT . All Rights Reserved.</a:t>
            </a:r>
            <a:endParaRPr kumimoji="1" lang="ja-JP" altLang="en-US"/>
          </a:p>
        </p:txBody>
      </p:sp>
      <p:pic>
        <p:nvPicPr>
          <p:cNvPr id="8" name="Hình ảnh 8">
            <a:extLst>
              <a:ext uri="{FF2B5EF4-FFF2-40B4-BE49-F238E27FC236}">
                <a16:creationId xmlns:a16="http://schemas.microsoft.com/office/drawing/2014/main" id="{1184BDB6-D54D-42AD-BFC7-E19D489B0455}"/>
              </a:ext>
            </a:extLst>
          </p:cNvPr>
          <p:cNvPicPr>
            <a:picLocks noChangeAspect="1"/>
          </p:cNvPicPr>
          <p:nvPr/>
        </p:nvPicPr>
        <p:blipFill>
          <a:blip r:embed="rId2"/>
          <a:stretch>
            <a:fillRect/>
          </a:stretch>
        </p:blipFill>
        <p:spPr>
          <a:xfrm>
            <a:off x="5816906" y="1144452"/>
            <a:ext cx="6378764" cy="4495648"/>
          </a:xfrm>
          <a:prstGeom prst="rect">
            <a:avLst/>
          </a:prstGeom>
        </p:spPr>
      </p:pic>
      <p:sp>
        <p:nvSpPr>
          <p:cNvPr id="9" name="Hộp Văn bản 8">
            <a:extLst>
              <a:ext uri="{FF2B5EF4-FFF2-40B4-BE49-F238E27FC236}">
                <a16:creationId xmlns:a16="http://schemas.microsoft.com/office/drawing/2014/main" id="{BAC8DCAC-63FC-4660-80D4-6259B9C3DB67}"/>
              </a:ext>
            </a:extLst>
          </p:cNvPr>
          <p:cNvSpPr txBox="1"/>
          <p:nvPr/>
        </p:nvSpPr>
        <p:spPr>
          <a:xfrm>
            <a:off x="7634689" y="554148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ea typeface="+mn-lt"/>
                <a:cs typeface="+mn-lt"/>
              </a:rPr>
              <a:t>Chức</a:t>
            </a:r>
            <a:r>
              <a:rPr lang="vi-VN">
                <a:ea typeface="+mn-lt"/>
                <a:cs typeface="+mn-lt"/>
              </a:rPr>
              <a:t> năng </a:t>
            </a:r>
            <a:r>
              <a:rPr lang="vi-VN" err="1">
                <a:ea typeface="+mn-lt"/>
                <a:cs typeface="+mn-lt"/>
              </a:rPr>
              <a:t>InvShiftRows</a:t>
            </a:r>
            <a:endParaRPr lang="vi-VN" err="1"/>
          </a:p>
        </p:txBody>
      </p:sp>
    </p:spTree>
    <p:extLst>
      <p:ext uri="{BB962C8B-B14F-4D97-AF65-F5344CB8AC3E}">
        <p14:creationId xmlns:p14="http://schemas.microsoft.com/office/powerpoint/2010/main" val="3158783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F5D83C-43FF-4AF5-AA81-E899AC620B44}"/>
              </a:ext>
            </a:extLst>
          </p:cNvPr>
          <p:cNvSpPr>
            <a:spLocks noGrp="1"/>
          </p:cNvSpPr>
          <p:nvPr>
            <p:ph type="title"/>
          </p:nvPr>
        </p:nvSpPr>
        <p:spPr/>
        <p:txBody>
          <a:bodyPr/>
          <a:lstStyle/>
          <a:p>
            <a:r>
              <a:rPr lang="vi-VN" err="1">
                <a:latin typeface="Times New Roman"/>
                <a:cs typeface="Times New Roman"/>
              </a:rPr>
              <a:t>Ví</a:t>
            </a:r>
            <a:r>
              <a:rPr lang="vi-VN">
                <a:latin typeface="Times New Roman"/>
                <a:cs typeface="Times New Roman"/>
              </a:rPr>
              <a:t> </a:t>
            </a:r>
            <a:r>
              <a:rPr lang="vi-VN" err="1">
                <a:latin typeface="Times New Roman"/>
                <a:cs typeface="Times New Roman"/>
              </a:rPr>
              <a:t>dụ</a:t>
            </a:r>
            <a:r>
              <a:rPr lang="vi-VN">
                <a:latin typeface="Times New Roman"/>
                <a:cs typeface="Times New Roman"/>
              </a:rPr>
              <a:t> </a:t>
            </a:r>
            <a:r>
              <a:rPr lang="vi-VN" err="1">
                <a:latin typeface="Times New Roman"/>
                <a:cs typeface="Times New Roman"/>
              </a:rPr>
              <a:t>giải</a:t>
            </a:r>
            <a:r>
              <a:rPr lang="vi-VN">
                <a:latin typeface="Times New Roman"/>
                <a:cs typeface="Times New Roman"/>
              </a:rPr>
              <a:t> </a:t>
            </a:r>
            <a:r>
              <a:rPr lang="vi-VN" err="1">
                <a:latin typeface="Times New Roman"/>
                <a:cs typeface="Times New Roman"/>
              </a:rPr>
              <a:t>mã</a:t>
            </a:r>
            <a:r>
              <a:rPr lang="vi-VN">
                <a:latin typeface="Times New Roman"/>
                <a:cs typeface="Times New Roman"/>
              </a:rPr>
              <a:t> AES</a:t>
            </a:r>
          </a:p>
        </p:txBody>
      </p:sp>
      <p:sp>
        <p:nvSpPr>
          <p:cNvPr id="3" name="Chỗ dành sẵn cho Nội dung 2">
            <a:extLst>
              <a:ext uri="{FF2B5EF4-FFF2-40B4-BE49-F238E27FC236}">
                <a16:creationId xmlns:a16="http://schemas.microsoft.com/office/drawing/2014/main" id="{C9C1281E-E796-4086-8567-2C5373FB0307}"/>
              </a:ext>
            </a:extLst>
          </p:cNvPr>
          <p:cNvSpPr>
            <a:spLocks noGrp="1"/>
          </p:cNvSpPr>
          <p:nvPr>
            <p:ph sz="half" idx="1"/>
          </p:nvPr>
        </p:nvSpPr>
        <p:spPr>
          <a:xfrm>
            <a:off x="211286" y="1610415"/>
            <a:ext cx="5136921" cy="2891795"/>
          </a:xfrm>
        </p:spPr>
        <p:txBody>
          <a:bodyPr/>
          <a:lstStyle/>
          <a:p>
            <a:r>
              <a:rPr lang="vi-VN" sz="2500" b="1">
                <a:ea typeface="+mj-lt"/>
                <a:cs typeface="+mj-lt"/>
              </a:rPr>
              <a:t>InvSubBytes[2]</a:t>
            </a:r>
          </a:p>
          <a:p>
            <a:pPr lvl="1"/>
            <a:r>
              <a:rPr lang="vi-VN" sz="2200" err="1">
                <a:ea typeface="+mj-lt"/>
                <a:cs typeface="+mj-lt"/>
              </a:rPr>
              <a:t>InvSubBytes</a:t>
            </a:r>
            <a:r>
              <a:rPr lang="vi-VN" sz="2200">
                <a:ea typeface="+mj-lt"/>
                <a:cs typeface="+mj-lt"/>
              </a:rPr>
              <a:t> </a:t>
            </a:r>
            <a:r>
              <a:rPr lang="vi-VN" sz="2200" err="1">
                <a:ea typeface="+mj-lt"/>
                <a:cs typeface="+mj-lt"/>
              </a:rPr>
              <a:t>là</a:t>
            </a:r>
            <a:r>
              <a:rPr lang="vi-VN" sz="2200">
                <a:ea typeface="+mj-lt"/>
                <a:cs typeface="+mj-lt"/>
              </a:rPr>
              <a:t> </a:t>
            </a:r>
            <a:r>
              <a:rPr lang="vi-VN" sz="2200" err="1">
                <a:ea typeface="+mj-lt"/>
                <a:cs typeface="+mj-lt"/>
              </a:rPr>
              <a:t>thực</a:t>
            </a:r>
            <a:r>
              <a:rPr lang="vi-VN" sz="2200">
                <a:ea typeface="+mj-lt"/>
                <a:cs typeface="+mj-lt"/>
              </a:rPr>
              <a:t> </a:t>
            </a:r>
            <a:r>
              <a:rPr lang="vi-VN" sz="2200" err="1">
                <a:ea typeface="+mj-lt"/>
                <a:cs typeface="+mj-lt"/>
              </a:rPr>
              <a:t>hiện</a:t>
            </a:r>
            <a:r>
              <a:rPr lang="vi-VN" sz="2200">
                <a:ea typeface="+mj-lt"/>
                <a:cs typeface="+mj-lt"/>
              </a:rPr>
              <a:t> thay </a:t>
            </a:r>
            <a:r>
              <a:rPr lang="vi-VN" sz="2200" err="1">
                <a:ea typeface="+mj-lt"/>
                <a:cs typeface="+mj-lt"/>
              </a:rPr>
              <a:t>thế</a:t>
            </a:r>
            <a:r>
              <a:rPr lang="vi-VN" sz="2200">
                <a:ea typeface="+mj-lt"/>
                <a:cs typeface="+mj-lt"/>
              </a:rPr>
              <a:t> </a:t>
            </a:r>
            <a:r>
              <a:rPr lang="vi-VN" sz="2200" err="1">
                <a:ea typeface="+mj-lt"/>
                <a:cs typeface="+mj-lt"/>
              </a:rPr>
              <a:t>từng</a:t>
            </a:r>
            <a:r>
              <a:rPr lang="vi-VN" sz="2200">
                <a:ea typeface="+mj-lt"/>
                <a:cs typeface="+mj-lt"/>
              </a:rPr>
              <a:t> </a:t>
            </a:r>
            <a:r>
              <a:rPr lang="vi-VN" sz="2200" err="1">
                <a:ea typeface="+mj-lt"/>
                <a:cs typeface="+mj-lt"/>
              </a:rPr>
              <a:t>byte</a:t>
            </a:r>
            <a:r>
              <a:rPr lang="vi-VN" sz="2200">
                <a:ea typeface="+mj-lt"/>
                <a:cs typeface="+mj-lt"/>
              </a:rPr>
              <a:t> </a:t>
            </a:r>
            <a:r>
              <a:rPr lang="vi-VN" sz="2200" err="1">
                <a:ea typeface="+mj-lt"/>
                <a:cs typeface="+mj-lt"/>
              </a:rPr>
              <a:t>của</a:t>
            </a:r>
            <a:r>
              <a:rPr lang="vi-VN" sz="2200">
                <a:ea typeface="+mj-lt"/>
                <a:cs typeface="+mj-lt"/>
              </a:rPr>
              <a:t> ma </a:t>
            </a:r>
            <a:r>
              <a:rPr lang="vi-VN" sz="2200" err="1">
                <a:ea typeface="+mj-lt"/>
                <a:cs typeface="+mj-lt"/>
              </a:rPr>
              <a:t>trận</a:t>
            </a:r>
            <a:r>
              <a:rPr lang="vi-VN" sz="2200">
                <a:ea typeface="+mj-lt"/>
                <a:cs typeface="+mj-lt"/>
              </a:rPr>
              <a:t> </a:t>
            </a:r>
            <a:r>
              <a:rPr lang="vi-VN" sz="2200" err="1">
                <a:ea typeface="+mj-lt"/>
                <a:cs typeface="+mj-lt"/>
              </a:rPr>
              <a:t>trạng</a:t>
            </a:r>
            <a:r>
              <a:rPr lang="vi-VN" sz="2200">
                <a:ea typeface="+mj-lt"/>
                <a:cs typeface="+mj-lt"/>
              </a:rPr>
              <a:t> </a:t>
            </a:r>
            <a:r>
              <a:rPr lang="vi-VN" sz="2200" err="1">
                <a:ea typeface="+mj-lt"/>
                <a:cs typeface="+mj-lt"/>
              </a:rPr>
              <a:t>thái</a:t>
            </a:r>
            <a:r>
              <a:rPr lang="vi-VN" sz="2200">
                <a:ea typeface="+mj-lt"/>
                <a:cs typeface="+mj-lt"/>
              </a:rPr>
              <a:t>, </a:t>
            </a:r>
            <a:r>
              <a:rPr lang="vi-VN" sz="2200" err="1">
                <a:ea typeface="+mj-lt"/>
                <a:cs typeface="+mj-lt"/>
              </a:rPr>
              <a:t>bằng</a:t>
            </a:r>
            <a:r>
              <a:rPr lang="vi-VN" sz="2200">
                <a:ea typeface="+mj-lt"/>
                <a:cs typeface="+mj-lt"/>
              </a:rPr>
              <a:t> </a:t>
            </a:r>
            <a:r>
              <a:rPr lang="vi-VN" sz="2200" err="1">
                <a:ea typeface="+mj-lt"/>
                <a:cs typeface="+mj-lt"/>
              </a:rPr>
              <a:t>một</a:t>
            </a:r>
            <a:r>
              <a:rPr lang="vi-VN" sz="2200">
                <a:ea typeface="+mj-lt"/>
                <a:cs typeface="+mj-lt"/>
              </a:rPr>
              <a:t> </a:t>
            </a:r>
            <a:r>
              <a:rPr lang="vi-VN" sz="2200" err="1">
                <a:ea typeface="+mj-lt"/>
                <a:cs typeface="+mj-lt"/>
              </a:rPr>
              <a:t>giá</a:t>
            </a:r>
            <a:r>
              <a:rPr lang="vi-VN" sz="2200">
                <a:ea typeface="+mj-lt"/>
                <a:cs typeface="+mj-lt"/>
              </a:rPr>
              <a:t> </a:t>
            </a:r>
            <a:r>
              <a:rPr lang="vi-VN" sz="2200" err="1">
                <a:ea typeface="+mj-lt"/>
                <a:cs typeface="+mj-lt"/>
              </a:rPr>
              <a:t>trị</a:t>
            </a:r>
            <a:r>
              <a:rPr lang="vi-VN" sz="2200">
                <a:ea typeface="+mj-lt"/>
                <a:cs typeface="+mj-lt"/>
              </a:rPr>
              <a:t> </a:t>
            </a:r>
            <a:r>
              <a:rPr lang="vi-VN" sz="2200" err="1">
                <a:ea typeface="+mj-lt"/>
                <a:cs typeface="+mj-lt"/>
              </a:rPr>
              <a:t>đã</a:t>
            </a:r>
            <a:r>
              <a:rPr lang="vi-VN" sz="2200">
                <a:ea typeface="+mj-lt"/>
                <a:cs typeface="+mj-lt"/>
              </a:rPr>
              <a:t> quy </a:t>
            </a:r>
            <a:r>
              <a:rPr lang="vi-VN" sz="2200" err="1">
                <a:ea typeface="+mj-lt"/>
                <a:cs typeface="+mj-lt"/>
              </a:rPr>
              <a:t>định</a:t>
            </a:r>
            <a:r>
              <a:rPr lang="vi-VN" sz="2200">
                <a:ea typeface="+mj-lt"/>
                <a:cs typeface="+mj-lt"/>
              </a:rPr>
              <a:t> trong </a:t>
            </a:r>
            <a:r>
              <a:rPr lang="vi-VN" sz="2200" err="1">
                <a:ea typeface="+mj-lt"/>
                <a:cs typeface="+mj-lt"/>
              </a:rPr>
              <a:t>chuẩn</a:t>
            </a:r>
            <a:r>
              <a:rPr lang="vi-VN" sz="2200">
                <a:ea typeface="+mj-lt"/>
                <a:cs typeface="+mj-lt"/>
              </a:rPr>
              <a:t> AES. (</a:t>
            </a:r>
            <a:r>
              <a:rPr lang="vi-VN" sz="2200" err="1">
                <a:ea typeface="+mj-lt"/>
                <a:cs typeface="+mj-lt"/>
              </a:rPr>
              <a:t>bảng</a:t>
            </a:r>
            <a:r>
              <a:rPr lang="vi-VN" sz="2200">
                <a:ea typeface="+mj-lt"/>
                <a:cs typeface="+mj-lt"/>
              </a:rPr>
              <a:t> </a:t>
            </a:r>
            <a:r>
              <a:rPr lang="vi-VN" sz="2200" err="1">
                <a:ea typeface="+mj-lt"/>
                <a:cs typeface="+mj-lt"/>
              </a:rPr>
              <a:t>Inverse</a:t>
            </a:r>
            <a:r>
              <a:rPr lang="vi-VN" sz="2200">
                <a:ea typeface="+mj-lt"/>
                <a:cs typeface="+mj-lt"/>
              </a:rPr>
              <a:t> S-</a:t>
            </a:r>
            <a:r>
              <a:rPr lang="vi-VN" sz="2200" err="1">
                <a:ea typeface="+mj-lt"/>
                <a:cs typeface="+mj-lt"/>
              </a:rPr>
              <a:t>box</a:t>
            </a:r>
            <a:r>
              <a:rPr lang="vi-VN" sz="2200">
                <a:ea typeface="+mj-lt"/>
                <a:cs typeface="+mj-lt"/>
              </a:rPr>
              <a:t>)</a:t>
            </a:r>
            <a:endParaRPr lang="vi-VN" sz="2200" b="1"/>
          </a:p>
        </p:txBody>
      </p:sp>
      <p:sp>
        <p:nvSpPr>
          <p:cNvPr id="4" name="Chỗ dành sẵn cho Ngày tháng 3">
            <a:extLst>
              <a:ext uri="{FF2B5EF4-FFF2-40B4-BE49-F238E27FC236}">
                <a16:creationId xmlns:a16="http://schemas.microsoft.com/office/drawing/2014/main" id="{19D3DA98-9855-4800-8297-ECD35A46A642}"/>
              </a:ext>
            </a:extLst>
          </p:cNvPr>
          <p:cNvSpPr>
            <a:spLocks noGrp="1"/>
          </p:cNvSpPr>
          <p:nvPr>
            <p:ph type="dt" sz="half" idx="10"/>
          </p:nvPr>
        </p:nvSpPr>
        <p:spPr/>
        <p:txBody>
          <a:bodyPr/>
          <a:lstStyle/>
          <a:p>
            <a:fld id="{BA136E8E-48A6-4CCA-8C49-35959C36CF6D}"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E8B1C878-5516-4C08-A37E-D33662D0F4CB}"/>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7" name="Chỗ dành sẵn cho Chân trang 6">
            <a:extLst>
              <a:ext uri="{FF2B5EF4-FFF2-40B4-BE49-F238E27FC236}">
                <a16:creationId xmlns:a16="http://schemas.microsoft.com/office/drawing/2014/main" id="{C3CD56CB-2F81-4AC0-AB5E-4BB1BD59C80F}"/>
              </a:ext>
            </a:extLst>
          </p:cNvPr>
          <p:cNvSpPr>
            <a:spLocks noGrp="1"/>
          </p:cNvSpPr>
          <p:nvPr>
            <p:ph type="ftr" sz="quarter" idx="11"/>
          </p:nvPr>
        </p:nvSpPr>
        <p:spPr/>
        <p:txBody>
          <a:bodyPr/>
          <a:lstStyle/>
          <a:p>
            <a:r>
              <a:rPr kumimoji="1" lang="en-US" altLang="ja-JP"/>
              <a:t>Copyrights 2020 CE-UIT . All Rights Reserved.</a:t>
            </a:r>
            <a:endParaRPr kumimoji="1" lang="ja-JP" altLang="en-US"/>
          </a:p>
        </p:txBody>
      </p:sp>
      <p:pic>
        <p:nvPicPr>
          <p:cNvPr id="8" name="Hình ảnh 8" descr="Ảnh có chứa bàn&#10;&#10;Mô tả được tự động tạo">
            <a:extLst>
              <a:ext uri="{FF2B5EF4-FFF2-40B4-BE49-F238E27FC236}">
                <a16:creationId xmlns:a16="http://schemas.microsoft.com/office/drawing/2014/main" id="{11A75D9D-64C0-49A9-822D-A81FC9AD8088}"/>
              </a:ext>
            </a:extLst>
          </p:cNvPr>
          <p:cNvPicPr>
            <a:picLocks noChangeAspect="1"/>
          </p:cNvPicPr>
          <p:nvPr/>
        </p:nvPicPr>
        <p:blipFill>
          <a:blip r:embed="rId2"/>
          <a:stretch>
            <a:fillRect/>
          </a:stretch>
        </p:blipFill>
        <p:spPr>
          <a:xfrm>
            <a:off x="5385411" y="1607544"/>
            <a:ext cx="6773537" cy="4221301"/>
          </a:xfrm>
          <a:prstGeom prst="rect">
            <a:avLst/>
          </a:prstGeom>
        </p:spPr>
      </p:pic>
      <p:sp>
        <p:nvSpPr>
          <p:cNvPr id="9" name="Hộp Văn bản 8">
            <a:extLst>
              <a:ext uri="{FF2B5EF4-FFF2-40B4-BE49-F238E27FC236}">
                <a16:creationId xmlns:a16="http://schemas.microsoft.com/office/drawing/2014/main" id="{13BB34A9-883F-433E-B105-8A2022A4BCEA}"/>
              </a:ext>
            </a:extLst>
          </p:cNvPr>
          <p:cNvSpPr txBox="1"/>
          <p:nvPr/>
        </p:nvSpPr>
        <p:spPr>
          <a:xfrm>
            <a:off x="7597967" y="583526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err="1"/>
              <a:t>Bảng</a:t>
            </a:r>
            <a:r>
              <a:rPr lang="vi-VN"/>
              <a:t> </a:t>
            </a:r>
            <a:r>
              <a:rPr lang="vi-VN" err="1"/>
              <a:t>Inverse</a:t>
            </a:r>
            <a:r>
              <a:rPr lang="vi-VN"/>
              <a:t> S-</a:t>
            </a:r>
            <a:r>
              <a:rPr lang="vi-VN" err="1"/>
              <a:t>box</a:t>
            </a:r>
          </a:p>
        </p:txBody>
      </p:sp>
    </p:spTree>
    <p:extLst>
      <p:ext uri="{BB962C8B-B14F-4D97-AF65-F5344CB8AC3E}">
        <p14:creationId xmlns:p14="http://schemas.microsoft.com/office/powerpoint/2010/main" val="1096723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B5485DB-B537-48BE-B2FB-2F0A2D9B1A4F}"/>
              </a:ext>
            </a:extLst>
          </p:cNvPr>
          <p:cNvSpPr>
            <a:spLocks noGrp="1"/>
          </p:cNvSpPr>
          <p:nvPr>
            <p:ph type="title"/>
          </p:nvPr>
        </p:nvSpPr>
        <p:spPr/>
        <p:txBody>
          <a:bodyPr/>
          <a:lstStyle/>
          <a:p>
            <a:r>
              <a:rPr lang="vi-VN" err="1"/>
              <a:t>Ví</a:t>
            </a:r>
            <a:r>
              <a:rPr lang="vi-VN"/>
              <a:t> </a:t>
            </a:r>
            <a:r>
              <a:rPr lang="vi-VN" err="1"/>
              <a:t>dụ</a:t>
            </a:r>
            <a:r>
              <a:rPr lang="vi-VN"/>
              <a:t> </a:t>
            </a:r>
            <a:r>
              <a:rPr lang="vi-VN" err="1"/>
              <a:t>giải</a:t>
            </a:r>
            <a:r>
              <a:rPr lang="vi-VN"/>
              <a:t> </a:t>
            </a:r>
            <a:r>
              <a:rPr lang="vi-VN" err="1"/>
              <a:t>mã</a:t>
            </a:r>
            <a:r>
              <a:rPr lang="vi-VN"/>
              <a:t> AES</a:t>
            </a:r>
          </a:p>
        </p:txBody>
      </p:sp>
      <p:sp>
        <p:nvSpPr>
          <p:cNvPr id="3" name="Chỗ dành sẵn cho Nội dung 2">
            <a:extLst>
              <a:ext uri="{FF2B5EF4-FFF2-40B4-BE49-F238E27FC236}">
                <a16:creationId xmlns:a16="http://schemas.microsoft.com/office/drawing/2014/main" id="{25F37DE2-BFC3-4A18-A034-B9B5733E4C61}"/>
              </a:ext>
            </a:extLst>
          </p:cNvPr>
          <p:cNvSpPr>
            <a:spLocks noGrp="1"/>
          </p:cNvSpPr>
          <p:nvPr>
            <p:ph sz="half" idx="1"/>
          </p:nvPr>
        </p:nvSpPr>
        <p:spPr>
          <a:xfrm>
            <a:off x="404080" y="1656318"/>
            <a:ext cx="5439884" cy="4525963"/>
          </a:xfrm>
        </p:spPr>
        <p:txBody>
          <a:bodyPr/>
          <a:lstStyle/>
          <a:p>
            <a:r>
              <a:rPr lang="vi-VN" b="1">
                <a:cs typeface="Times New Roman"/>
              </a:rPr>
              <a:t>InvSubBytes[2]</a:t>
            </a:r>
          </a:p>
          <a:p>
            <a:pPr lvl="1" algn="l"/>
            <a:r>
              <a:rPr lang="vi-VN" err="1">
                <a:ea typeface="+mj-lt"/>
                <a:cs typeface="+mj-lt"/>
              </a:rPr>
              <a:t>Ví</a:t>
            </a:r>
            <a:r>
              <a:rPr lang="vi-VN">
                <a:ea typeface="+mj-lt"/>
                <a:cs typeface="+mj-lt"/>
              </a:rPr>
              <a:t> </a:t>
            </a:r>
            <a:r>
              <a:rPr lang="vi-VN" err="1">
                <a:ea typeface="+mj-lt"/>
                <a:cs typeface="+mj-lt"/>
              </a:rPr>
              <a:t>dụ</a:t>
            </a:r>
            <a:r>
              <a:rPr lang="vi-VN">
                <a:ea typeface="+mj-lt"/>
                <a:cs typeface="+mj-lt"/>
              </a:rPr>
              <a:t>, </a:t>
            </a:r>
            <a:r>
              <a:rPr lang="vi-VN" err="1">
                <a:ea typeface="+mj-lt"/>
                <a:cs typeface="+mj-lt"/>
              </a:rPr>
              <a:t>byte</a:t>
            </a:r>
            <a:r>
              <a:rPr lang="vi-VN">
                <a:ea typeface="+mj-lt"/>
                <a:cs typeface="+mj-lt"/>
              </a:rPr>
              <a:t> </a:t>
            </a:r>
            <a:r>
              <a:rPr lang="vi-VN" err="1">
                <a:ea typeface="+mj-lt"/>
                <a:cs typeface="+mj-lt"/>
              </a:rPr>
              <a:t>cần</a:t>
            </a:r>
            <a:r>
              <a:rPr lang="vi-VN">
                <a:ea typeface="+mj-lt"/>
                <a:cs typeface="+mj-lt"/>
              </a:rPr>
              <a:t> thay </a:t>
            </a:r>
            <a:r>
              <a:rPr lang="vi-VN" err="1">
                <a:ea typeface="+mj-lt"/>
                <a:cs typeface="+mj-lt"/>
              </a:rPr>
              <a:t>thế</a:t>
            </a:r>
            <a:r>
              <a:rPr lang="vi-VN">
                <a:ea typeface="+mj-lt"/>
                <a:cs typeface="+mj-lt"/>
              </a:rPr>
              <a:t> </a:t>
            </a:r>
            <a:r>
              <a:rPr lang="vi-VN" err="1">
                <a:ea typeface="+mj-lt"/>
                <a:cs typeface="+mj-lt"/>
              </a:rPr>
              <a:t>là</a:t>
            </a:r>
            <a:r>
              <a:rPr lang="vi-VN">
                <a:ea typeface="+mj-lt"/>
                <a:cs typeface="+mj-lt"/>
              </a:rPr>
              <a:t> Ha7 </a:t>
            </a:r>
            <a:r>
              <a:rPr lang="vi-VN" err="1">
                <a:ea typeface="+mj-lt"/>
                <a:cs typeface="+mj-lt"/>
              </a:rPr>
              <a:t>thì</a:t>
            </a:r>
            <a:r>
              <a:rPr lang="vi-VN">
                <a:ea typeface="+mj-lt"/>
                <a:cs typeface="+mj-lt"/>
              </a:rPr>
              <a:t> </a:t>
            </a:r>
            <a:r>
              <a:rPr lang="vi-VN" err="1">
                <a:ea typeface="+mj-lt"/>
                <a:cs typeface="+mj-lt"/>
              </a:rPr>
              <a:t>dò</a:t>
            </a:r>
            <a:r>
              <a:rPr lang="vi-VN">
                <a:ea typeface="+mj-lt"/>
                <a:cs typeface="+mj-lt"/>
              </a:rPr>
              <a:t> ở </a:t>
            </a:r>
            <a:r>
              <a:rPr lang="vi-VN" err="1">
                <a:ea typeface="+mj-lt"/>
                <a:cs typeface="+mj-lt"/>
              </a:rPr>
              <a:t>hàng</a:t>
            </a:r>
            <a:r>
              <a:rPr lang="vi-VN">
                <a:ea typeface="+mj-lt"/>
                <a:cs typeface="+mj-lt"/>
              </a:rPr>
              <a:t> "a" </a:t>
            </a:r>
            <a:r>
              <a:rPr lang="vi-VN" err="1">
                <a:ea typeface="+mj-lt"/>
                <a:cs typeface="+mj-lt"/>
              </a:rPr>
              <a:t>và</a:t>
            </a:r>
            <a:r>
              <a:rPr lang="vi-VN">
                <a:ea typeface="+mj-lt"/>
                <a:cs typeface="+mj-lt"/>
              </a:rPr>
              <a:t> </a:t>
            </a:r>
            <a:r>
              <a:rPr lang="vi-VN" err="1">
                <a:ea typeface="+mj-lt"/>
                <a:cs typeface="+mj-lt"/>
              </a:rPr>
              <a:t>cột</a:t>
            </a:r>
            <a:r>
              <a:rPr lang="vi-VN">
                <a:ea typeface="+mj-lt"/>
                <a:cs typeface="+mj-lt"/>
              </a:rPr>
              <a:t> </a:t>
            </a:r>
            <a:r>
              <a:rPr lang="vi-VN" err="1">
                <a:ea typeface="+mj-lt"/>
                <a:cs typeface="+mj-lt"/>
              </a:rPr>
              <a:t>số</a:t>
            </a:r>
            <a:r>
              <a:rPr lang="vi-VN">
                <a:ea typeface="+mj-lt"/>
                <a:cs typeface="+mj-lt"/>
              </a:rPr>
              <a:t> 7 trong </a:t>
            </a:r>
            <a:r>
              <a:rPr lang="vi-VN" err="1">
                <a:ea typeface="+mj-lt"/>
                <a:cs typeface="+mj-lt"/>
              </a:rPr>
              <a:t>bảng</a:t>
            </a:r>
            <a:r>
              <a:rPr lang="vi-VN">
                <a:ea typeface="+mj-lt"/>
                <a:cs typeface="+mj-lt"/>
              </a:rPr>
              <a:t> </a:t>
            </a:r>
            <a:r>
              <a:rPr lang="vi-VN" err="1">
                <a:ea typeface="+mj-lt"/>
                <a:cs typeface="+mj-lt"/>
              </a:rPr>
              <a:t>Inverse</a:t>
            </a:r>
            <a:r>
              <a:rPr lang="vi-VN">
                <a:ea typeface="+mj-lt"/>
                <a:cs typeface="+mj-lt"/>
              </a:rPr>
              <a:t> S-</a:t>
            </a:r>
            <a:r>
              <a:rPr lang="vi-VN" err="1">
                <a:ea typeface="+mj-lt"/>
                <a:cs typeface="+mj-lt"/>
              </a:rPr>
              <a:t>box</a:t>
            </a:r>
            <a:r>
              <a:rPr lang="vi-VN">
                <a:ea typeface="+mj-lt"/>
                <a:cs typeface="+mj-lt"/>
              </a:rPr>
              <a:t> </a:t>
            </a:r>
            <a:r>
              <a:rPr lang="vi-VN" err="1">
                <a:ea typeface="+mj-lt"/>
                <a:cs typeface="+mj-lt"/>
              </a:rPr>
              <a:t>sẽ</a:t>
            </a:r>
            <a:r>
              <a:rPr lang="vi-VN">
                <a:ea typeface="+mj-lt"/>
                <a:cs typeface="+mj-lt"/>
              </a:rPr>
              <a:t> </a:t>
            </a:r>
            <a:r>
              <a:rPr lang="vi-VN" err="1">
                <a:ea typeface="+mj-lt"/>
                <a:cs typeface="+mj-lt"/>
              </a:rPr>
              <a:t>được</a:t>
            </a:r>
            <a:r>
              <a:rPr lang="vi-VN">
                <a:ea typeface="+mj-lt"/>
                <a:cs typeface="+mj-lt"/>
              </a:rPr>
              <a:t> </a:t>
            </a:r>
            <a:r>
              <a:rPr lang="vi-VN" err="1">
                <a:ea typeface="+mj-lt"/>
                <a:cs typeface="+mj-lt"/>
              </a:rPr>
              <a:t>kết</a:t>
            </a:r>
            <a:r>
              <a:rPr lang="vi-VN">
                <a:ea typeface="+mj-lt"/>
                <a:cs typeface="+mj-lt"/>
              </a:rPr>
              <a:t> </a:t>
            </a:r>
            <a:r>
              <a:rPr lang="vi-VN" err="1">
                <a:ea typeface="+mj-lt"/>
                <a:cs typeface="+mj-lt"/>
              </a:rPr>
              <a:t>quả</a:t>
            </a:r>
            <a:r>
              <a:rPr lang="vi-VN">
                <a:ea typeface="+mj-lt"/>
                <a:cs typeface="+mj-lt"/>
              </a:rPr>
              <a:t> </a:t>
            </a:r>
            <a:r>
              <a:rPr lang="vi-VN" err="1">
                <a:ea typeface="+mj-lt"/>
                <a:cs typeface="+mj-lt"/>
              </a:rPr>
              <a:t>là</a:t>
            </a:r>
            <a:r>
              <a:rPr lang="vi-VN">
                <a:ea typeface="+mj-lt"/>
                <a:cs typeface="+mj-lt"/>
              </a:rPr>
              <a:t> H89.</a:t>
            </a:r>
            <a:endParaRPr lang="vi-VN" b="1"/>
          </a:p>
        </p:txBody>
      </p:sp>
      <p:sp>
        <p:nvSpPr>
          <p:cNvPr id="4" name="Chỗ dành sẵn cho Ngày tháng 3">
            <a:extLst>
              <a:ext uri="{FF2B5EF4-FFF2-40B4-BE49-F238E27FC236}">
                <a16:creationId xmlns:a16="http://schemas.microsoft.com/office/drawing/2014/main" id="{C4EEF210-10BE-4942-B57B-812F3A1A65FA}"/>
              </a:ext>
            </a:extLst>
          </p:cNvPr>
          <p:cNvSpPr>
            <a:spLocks noGrp="1"/>
          </p:cNvSpPr>
          <p:nvPr>
            <p:ph type="dt" sz="half" idx="10"/>
          </p:nvPr>
        </p:nvSpPr>
        <p:spPr/>
        <p:txBody>
          <a:bodyPr/>
          <a:lstStyle/>
          <a:p>
            <a:fld id="{BA136E8E-48A6-4CCA-8C49-35959C36CF6D}"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8256FD86-906D-4E87-9F7B-66BC22EDF292}"/>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7" name="Chỗ dành sẵn cho Chân trang 6">
            <a:extLst>
              <a:ext uri="{FF2B5EF4-FFF2-40B4-BE49-F238E27FC236}">
                <a16:creationId xmlns:a16="http://schemas.microsoft.com/office/drawing/2014/main" id="{50C38CC5-F4DA-4FED-8340-618D654F5F83}"/>
              </a:ext>
            </a:extLst>
          </p:cNvPr>
          <p:cNvSpPr>
            <a:spLocks noGrp="1"/>
          </p:cNvSpPr>
          <p:nvPr>
            <p:ph type="ftr" sz="quarter" idx="11"/>
          </p:nvPr>
        </p:nvSpPr>
        <p:spPr/>
        <p:txBody>
          <a:bodyPr/>
          <a:lstStyle/>
          <a:p>
            <a:r>
              <a:rPr kumimoji="1" lang="en-US" altLang="ja-JP"/>
              <a:t>Copyrights 2020 CE-UIT . All Rights Reserved.</a:t>
            </a:r>
            <a:endParaRPr kumimoji="1" lang="ja-JP" altLang="en-US"/>
          </a:p>
        </p:txBody>
      </p:sp>
      <p:pic>
        <p:nvPicPr>
          <p:cNvPr id="8" name="Hình ảnh 8" descr="Ảnh có chứa bàn&#10;&#10;Mô tả được tự động tạo">
            <a:extLst>
              <a:ext uri="{FF2B5EF4-FFF2-40B4-BE49-F238E27FC236}">
                <a16:creationId xmlns:a16="http://schemas.microsoft.com/office/drawing/2014/main" id="{B6ED8A19-7053-4D22-8414-3499B51F0F1A}"/>
              </a:ext>
            </a:extLst>
          </p:cNvPr>
          <p:cNvPicPr>
            <a:picLocks noChangeAspect="1"/>
          </p:cNvPicPr>
          <p:nvPr/>
        </p:nvPicPr>
        <p:blipFill>
          <a:blip r:embed="rId2"/>
          <a:stretch>
            <a:fillRect/>
          </a:stretch>
        </p:blipFill>
        <p:spPr>
          <a:xfrm>
            <a:off x="5734281" y="521583"/>
            <a:ext cx="6461390" cy="5897458"/>
          </a:xfrm>
          <a:prstGeom prst="rect">
            <a:avLst/>
          </a:prstGeom>
        </p:spPr>
      </p:pic>
    </p:spTree>
    <p:extLst>
      <p:ext uri="{BB962C8B-B14F-4D97-AF65-F5344CB8AC3E}">
        <p14:creationId xmlns:p14="http://schemas.microsoft.com/office/powerpoint/2010/main" val="2657765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687F6F5-D262-4E6C-AFFE-38C45C00FDF5}"/>
              </a:ext>
            </a:extLst>
          </p:cNvPr>
          <p:cNvSpPr>
            <a:spLocks noGrp="1"/>
          </p:cNvSpPr>
          <p:nvPr>
            <p:ph type="title"/>
          </p:nvPr>
        </p:nvSpPr>
        <p:spPr/>
        <p:txBody>
          <a:bodyPr/>
          <a:lstStyle/>
          <a:p>
            <a:r>
              <a:rPr lang="vi-VN"/>
              <a:t>Từ viết tắt</a:t>
            </a:r>
            <a:endParaRPr lang="en-US"/>
          </a:p>
        </p:txBody>
      </p:sp>
      <p:sp>
        <p:nvSpPr>
          <p:cNvPr id="3" name="Chỗ dành sẵn cho Nội dung 2">
            <a:extLst>
              <a:ext uri="{FF2B5EF4-FFF2-40B4-BE49-F238E27FC236}">
                <a16:creationId xmlns:a16="http://schemas.microsoft.com/office/drawing/2014/main" id="{DC84FE24-12B6-4E73-A632-46DED33CD5E8}"/>
              </a:ext>
            </a:extLst>
          </p:cNvPr>
          <p:cNvSpPr>
            <a:spLocks noGrp="1"/>
          </p:cNvSpPr>
          <p:nvPr>
            <p:ph idx="1"/>
          </p:nvPr>
        </p:nvSpPr>
        <p:spPr/>
        <p:txBody>
          <a:bodyPr/>
          <a:lstStyle/>
          <a:p>
            <a:r>
              <a:rPr lang="vi-VN"/>
              <a:t>AES: Advance Encryption Standard</a:t>
            </a:r>
          </a:p>
          <a:p>
            <a:r>
              <a:rPr lang="vi-VN"/>
              <a:t>DES: Data Encryption Standard</a:t>
            </a:r>
          </a:p>
          <a:p>
            <a:r>
              <a:rPr lang="vi-VN"/>
              <a:t>NIST: National Institude of Standards and Technology</a:t>
            </a:r>
          </a:p>
          <a:p>
            <a:r>
              <a:rPr lang="vi-VN"/>
              <a:t>NSA: National Security Agency</a:t>
            </a:r>
          </a:p>
          <a:p>
            <a:endParaRPr lang="vi-VN"/>
          </a:p>
          <a:p>
            <a:endParaRPr lang="en-US"/>
          </a:p>
        </p:txBody>
      </p:sp>
      <p:sp>
        <p:nvSpPr>
          <p:cNvPr id="4" name="Chỗ dành sẵn cho Ngày tháng 3">
            <a:extLst>
              <a:ext uri="{FF2B5EF4-FFF2-40B4-BE49-F238E27FC236}">
                <a16:creationId xmlns:a16="http://schemas.microsoft.com/office/drawing/2014/main" id="{E0700CC5-5F75-4FD3-8590-794DFE421E52}"/>
              </a:ext>
            </a:extLst>
          </p:cNvPr>
          <p:cNvSpPr>
            <a:spLocks noGrp="1"/>
          </p:cNvSpPr>
          <p:nvPr>
            <p:ph type="dt" sz="half" idx="10"/>
          </p:nvPr>
        </p:nvSpPr>
        <p:spPr/>
        <p:txBody>
          <a:bodyPr/>
          <a:lstStyle/>
          <a:p>
            <a:fld id="{F7681EE8-9FE2-425D-8FB4-74C399BDEDA0}"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C162927D-9F32-413B-9F98-6084CCB4FF65}"/>
              </a:ext>
            </a:extLst>
          </p:cNvPr>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6" name="Chỗ dành sẵn cho Chân trang 5">
            <a:extLst>
              <a:ext uri="{FF2B5EF4-FFF2-40B4-BE49-F238E27FC236}">
                <a16:creationId xmlns:a16="http://schemas.microsoft.com/office/drawing/2014/main" id="{ECBB898E-3D47-4270-8A05-E298A3115D16}"/>
              </a:ext>
            </a:extLst>
          </p:cNvPr>
          <p:cNvSpPr>
            <a:spLocks noGrp="1"/>
          </p:cNvSpPr>
          <p:nvPr>
            <p:ph type="ftr" sz="quarter" idx="11"/>
          </p:nvPr>
        </p:nvSpPr>
        <p:spPr/>
        <p:txBody>
          <a:bodyPr/>
          <a:lstStyle/>
          <a:p>
            <a:r>
              <a:rPr kumimoji="1" lang="en-US" altLang="ja-JP"/>
              <a:t>Copyrights 2020 CE-UIT. All Rights Reserved.</a:t>
            </a:r>
            <a:endParaRPr kumimoji="1" lang="ja-JP" altLang="en-US"/>
          </a:p>
        </p:txBody>
      </p:sp>
    </p:spTree>
    <p:extLst>
      <p:ext uri="{BB962C8B-B14F-4D97-AF65-F5344CB8AC3E}">
        <p14:creationId xmlns:p14="http://schemas.microsoft.com/office/powerpoint/2010/main" val="108899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D99EB0-6AB1-43D0-844A-AFE1790DDF61}"/>
              </a:ext>
            </a:extLst>
          </p:cNvPr>
          <p:cNvSpPr>
            <a:spLocks noGrp="1"/>
          </p:cNvSpPr>
          <p:nvPr>
            <p:ph type="title"/>
          </p:nvPr>
        </p:nvSpPr>
        <p:spPr/>
        <p:txBody>
          <a:bodyPr/>
          <a:lstStyle/>
          <a:p>
            <a:r>
              <a:rPr lang="vi-VN" err="1">
                <a:latin typeface="Times New Roman"/>
                <a:cs typeface="Times New Roman"/>
              </a:rPr>
              <a:t>Ví</a:t>
            </a:r>
            <a:r>
              <a:rPr lang="vi-VN">
                <a:latin typeface="Times New Roman"/>
                <a:cs typeface="Times New Roman"/>
              </a:rPr>
              <a:t> </a:t>
            </a:r>
            <a:r>
              <a:rPr lang="vi-VN" err="1">
                <a:latin typeface="Times New Roman"/>
                <a:cs typeface="Times New Roman"/>
              </a:rPr>
              <a:t>dụ</a:t>
            </a:r>
            <a:r>
              <a:rPr lang="vi-VN">
                <a:latin typeface="Times New Roman"/>
                <a:cs typeface="Times New Roman"/>
              </a:rPr>
              <a:t> </a:t>
            </a:r>
            <a:r>
              <a:rPr lang="vi-VN" err="1">
                <a:latin typeface="Times New Roman"/>
                <a:cs typeface="Times New Roman"/>
              </a:rPr>
              <a:t>giải</a:t>
            </a:r>
            <a:r>
              <a:rPr lang="vi-VN">
                <a:latin typeface="Times New Roman"/>
                <a:cs typeface="Times New Roman"/>
              </a:rPr>
              <a:t> </a:t>
            </a:r>
            <a:r>
              <a:rPr lang="vi-VN" err="1">
                <a:latin typeface="Times New Roman"/>
                <a:cs typeface="Times New Roman"/>
              </a:rPr>
              <a:t>mã</a:t>
            </a:r>
            <a:r>
              <a:rPr lang="vi-VN">
                <a:latin typeface="Times New Roman"/>
                <a:cs typeface="Times New Roman"/>
              </a:rPr>
              <a:t> AES</a:t>
            </a:r>
          </a:p>
        </p:txBody>
      </p:sp>
      <p:sp>
        <p:nvSpPr>
          <p:cNvPr id="3" name="Chỗ dành sẵn cho Nội dung 2">
            <a:extLst>
              <a:ext uri="{FF2B5EF4-FFF2-40B4-BE49-F238E27FC236}">
                <a16:creationId xmlns:a16="http://schemas.microsoft.com/office/drawing/2014/main" id="{7AC16B61-02C5-42AE-84DF-24045A392C63}"/>
              </a:ext>
            </a:extLst>
          </p:cNvPr>
          <p:cNvSpPr>
            <a:spLocks noGrp="1"/>
          </p:cNvSpPr>
          <p:nvPr>
            <p:ph sz="half" idx="1"/>
          </p:nvPr>
        </p:nvSpPr>
        <p:spPr>
          <a:xfrm>
            <a:off x="633598" y="1344174"/>
            <a:ext cx="9681378" cy="4525963"/>
          </a:xfrm>
        </p:spPr>
        <p:txBody>
          <a:bodyPr/>
          <a:lstStyle/>
          <a:p>
            <a:r>
              <a:rPr lang="vi-VN" b="1">
                <a:ea typeface="+mj-lt"/>
                <a:cs typeface="+mj-lt"/>
              </a:rPr>
              <a:t>InvMixColumns[2]</a:t>
            </a:r>
          </a:p>
          <a:p>
            <a:pPr lvl="1"/>
            <a:r>
              <a:rPr lang="vi-VN" err="1">
                <a:ea typeface="+mj-lt"/>
                <a:cs typeface="+mj-lt"/>
              </a:rPr>
              <a:t>Từng</a:t>
            </a:r>
            <a:r>
              <a:rPr lang="vi-VN">
                <a:ea typeface="+mj-lt"/>
                <a:cs typeface="+mj-lt"/>
              </a:rPr>
              <a:t> </a:t>
            </a:r>
            <a:r>
              <a:rPr lang="vi-VN" err="1">
                <a:ea typeface="+mj-lt"/>
                <a:cs typeface="+mj-lt"/>
              </a:rPr>
              <a:t>cột</a:t>
            </a:r>
            <a:r>
              <a:rPr lang="vi-VN">
                <a:ea typeface="+mj-lt"/>
                <a:cs typeface="+mj-lt"/>
              </a:rPr>
              <a:t> </a:t>
            </a:r>
            <a:r>
              <a:rPr lang="vi-VN" err="1">
                <a:ea typeface="+mj-lt"/>
                <a:cs typeface="+mj-lt"/>
              </a:rPr>
              <a:t>của</a:t>
            </a:r>
            <a:r>
              <a:rPr lang="vi-VN">
                <a:ea typeface="+mj-lt"/>
                <a:cs typeface="+mj-lt"/>
              </a:rPr>
              <a:t> ma </a:t>
            </a:r>
            <a:r>
              <a:rPr lang="vi-VN" err="1">
                <a:ea typeface="+mj-lt"/>
                <a:cs typeface="+mj-lt"/>
              </a:rPr>
              <a:t>trận</a:t>
            </a:r>
            <a:r>
              <a:rPr lang="vi-VN">
                <a:ea typeface="+mj-lt"/>
                <a:cs typeface="+mj-lt"/>
              </a:rPr>
              <a:t> </a:t>
            </a:r>
            <a:r>
              <a:rPr lang="vi-VN" err="1">
                <a:ea typeface="+mj-lt"/>
                <a:cs typeface="+mj-lt"/>
              </a:rPr>
              <a:t>trạng</a:t>
            </a:r>
            <a:r>
              <a:rPr lang="vi-VN">
                <a:ea typeface="+mj-lt"/>
                <a:cs typeface="+mj-lt"/>
              </a:rPr>
              <a:t> </a:t>
            </a:r>
            <a:r>
              <a:rPr lang="vi-VN" err="1">
                <a:ea typeface="+mj-lt"/>
                <a:cs typeface="+mj-lt"/>
              </a:rPr>
              <a:t>thái</a:t>
            </a:r>
            <a:r>
              <a:rPr lang="vi-VN">
                <a:ea typeface="+mj-lt"/>
                <a:cs typeface="+mj-lt"/>
              </a:rPr>
              <a:t> </a:t>
            </a:r>
            <a:r>
              <a:rPr lang="vi-VN" err="1">
                <a:ea typeface="+mj-lt"/>
                <a:cs typeface="+mj-lt"/>
              </a:rPr>
              <a:t>sẽ</a:t>
            </a:r>
            <a:r>
              <a:rPr lang="vi-VN">
                <a:ea typeface="+mj-lt"/>
                <a:cs typeface="+mj-lt"/>
              </a:rPr>
              <a:t> </a:t>
            </a:r>
            <a:r>
              <a:rPr lang="vi-VN" err="1">
                <a:ea typeface="+mj-lt"/>
                <a:cs typeface="+mj-lt"/>
              </a:rPr>
              <a:t>được</a:t>
            </a:r>
            <a:r>
              <a:rPr lang="vi-VN">
                <a:ea typeface="+mj-lt"/>
                <a:cs typeface="+mj-lt"/>
              </a:rPr>
              <a:t> nhân </a:t>
            </a:r>
            <a:r>
              <a:rPr lang="vi-VN" err="1">
                <a:ea typeface="+mj-lt"/>
                <a:cs typeface="+mj-lt"/>
              </a:rPr>
              <a:t>với</a:t>
            </a:r>
            <a:r>
              <a:rPr lang="vi-VN">
                <a:ea typeface="+mj-lt"/>
                <a:cs typeface="+mj-lt"/>
              </a:rPr>
              <a:t> ma </a:t>
            </a:r>
            <a:r>
              <a:rPr lang="vi-VN" err="1">
                <a:ea typeface="+mj-lt"/>
                <a:cs typeface="+mj-lt"/>
              </a:rPr>
              <a:t>trận</a:t>
            </a:r>
            <a:r>
              <a:rPr lang="vi-VN">
                <a:ea typeface="+mj-lt"/>
                <a:cs typeface="+mj-lt"/>
              </a:rPr>
              <a:t> </a:t>
            </a:r>
            <a:r>
              <a:rPr lang="vi-VN" err="1">
                <a:ea typeface="+mj-lt"/>
                <a:cs typeface="+mj-lt"/>
              </a:rPr>
              <a:t>chuyển</a:t>
            </a:r>
            <a:r>
              <a:rPr lang="vi-VN">
                <a:ea typeface="+mj-lt"/>
                <a:cs typeface="+mj-lt"/>
              </a:rPr>
              <a:t> </a:t>
            </a:r>
            <a:r>
              <a:rPr lang="vi-VN" err="1">
                <a:ea typeface="+mj-lt"/>
                <a:cs typeface="+mj-lt"/>
              </a:rPr>
              <a:t>đổi</a:t>
            </a:r>
            <a:r>
              <a:rPr lang="vi-VN">
                <a:ea typeface="+mj-lt"/>
                <a:cs typeface="+mj-lt"/>
              </a:rPr>
              <a:t> quy </a:t>
            </a:r>
            <a:r>
              <a:rPr lang="vi-VN" err="1">
                <a:ea typeface="+mj-lt"/>
                <a:cs typeface="+mj-lt"/>
              </a:rPr>
              <a:t>định</a:t>
            </a:r>
            <a:r>
              <a:rPr lang="vi-VN">
                <a:ea typeface="+mj-lt"/>
                <a:cs typeface="+mj-lt"/>
              </a:rPr>
              <a:t> </a:t>
            </a:r>
            <a:r>
              <a:rPr lang="vi-VN" err="1">
                <a:ea typeface="+mj-lt"/>
                <a:cs typeface="+mj-lt"/>
              </a:rPr>
              <a:t>bởi</a:t>
            </a:r>
            <a:r>
              <a:rPr lang="vi-VN">
                <a:ea typeface="+mj-lt"/>
                <a:cs typeface="+mj-lt"/>
              </a:rPr>
              <a:t> </a:t>
            </a:r>
            <a:r>
              <a:rPr lang="vi-VN" err="1">
                <a:ea typeface="+mj-lt"/>
                <a:cs typeface="+mj-lt"/>
              </a:rPr>
              <a:t>chuẩn</a:t>
            </a:r>
            <a:r>
              <a:rPr lang="vi-VN">
                <a:ea typeface="+mj-lt"/>
                <a:cs typeface="+mj-lt"/>
              </a:rPr>
              <a:t> AES.</a:t>
            </a:r>
            <a:endParaRPr lang="vi-VN" b="1">
              <a:ea typeface="+mj-lt"/>
              <a:cs typeface="+mj-lt"/>
            </a:endParaRPr>
          </a:p>
        </p:txBody>
      </p:sp>
      <p:sp>
        <p:nvSpPr>
          <p:cNvPr id="4" name="Chỗ dành sẵn cho Ngày tháng 3">
            <a:extLst>
              <a:ext uri="{FF2B5EF4-FFF2-40B4-BE49-F238E27FC236}">
                <a16:creationId xmlns:a16="http://schemas.microsoft.com/office/drawing/2014/main" id="{45F38194-B71E-406C-8514-B57CB98EDBCE}"/>
              </a:ext>
            </a:extLst>
          </p:cNvPr>
          <p:cNvSpPr>
            <a:spLocks noGrp="1"/>
          </p:cNvSpPr>
          <p:nvPr>
            <p:ph type="dt" sz="half" idx="10"/>
          </p:nvPr>
        </p:nvSpPr>
        <p:spPr/>
        <p:txBody>
          <a:bodyPr/>
          <a:lstStyle/>
          <a:p>
            <a:fld id="{BA136E8E-48A6-4CCA-8C49-35959C36CF6D}"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E56BB3CD-7F1A-416D-B61A-7B79C1C4E07B}"/>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7" name="Chỗ dành sẵn cho Chân trang 6">
            <a:extLst>
              <a:ext uri="{FF2B5EF4-FFF2-40B4-BE49-F238E27FC236}">
                <a16:creationId xmlns:a16="http://schemas.microsoft.com/office/drawing/2014/main" id="{B3A332A0-4CD8-4CE2-9DE3-3E9AABF7EAC6}"/>
              </a:ext>
            </a:extLst>
          </p:cNvPr>
          <p:cNvSpPr>
            <a:spLocks noGrp="1"/>
          </p:cNvSpPr>
          <p:nvPr>
            <p:ph type="ftr" sz="quarter" idx="11"/>
          </p:nvPr>
        </p:nvSpPr>
        <p:spPr/>
        <p:txBody>
          <a:bodyPr/>
          <a:lstStyle/>
          <a:p>
            <a:r>
              <a:rPr kumimoji="1" lang="en-US" altLang="ja-JP"/>
              <a:t>Copyrights 2020 CE-UIT . All Rights Reserved.</a:t>
            </a:r>
            <a:endParaRPr kumimoji="1" lang="ja-JP" altLang="en-US"/>
          </a:p>
        </p:txBody>
      </p:sp>
      <p:pic>
        <p:nvPicPr>
          <p:cNvPr id="8" name="Hình ảnh 8" descr="Ảnh có chứa văn bản, đóng&#10;&#10;Mô tả được tự động tạo">
            <a:extLst>
              <a:ext uri="{FF2B5EF4-FFF2-40B4-BE49-F238E27FC236}">
                <a16:creationId xmlns:a16="http://schemas.microsoft.com/office/drawing/2014/main" id="{52A4C3D4-FF09-4B3C-AC87-451E343C45EE}"/>
              </a:ext>
            </a:extLst>
          </p:cNvPr>
          <p:cNvPicPr>
            <a:picLocks noChangeAspect="1"/>
          </p:cNvPicPr>
          <p:nvPr/>
        </p:nvPicPr>
        <p:blipFill>
          <a:blip r:embed="rId2"/>
          <a:stretch>
            <a:fillRect/>
          </a:stretch>
        </p:blipFill>
        <p:spPr>
          <a:xfrm>
            <a:off x="4146014" y="3076026"/>
            <a:ext cx="3055344" cy="2174867"/>
          </a:xfrm>
          <a:prstGeom prst="rect">
            <a:avLst/>
          </a:prstGeom>
        </p:spPr>
      </p:pic>
      <p:sp>
        <p:nvSpPr>
          <p:cNvPr id="9" name="Hộp Văn bản 8">
            <a:extLst>
              <a:ext uri="{FF2B5EF4-FFF2-40B4-BE49-F238E27FC236}">
                <a16:creationId xmlns:a16="http://schemas.microsoft.com/office/drawing/2014/main" id="{1ACA717D-0E17-4789-B781-D5781178C2D7}"/>
              </a:ext>
            </a:extLst>
          </p:cNvPr>
          <p:cNvSpPr txBox="1"/>
          <p:nvPr/>
        </p:nvSpPr>
        <p:spPr>
          <a:xfrm>
            <a:off x="4366352" y="5376231"/>
            <a:ext cx="27523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ea typeface="+mn-lt"/>
                <a:cs typeface="+mn-lt"/>
              </a:rPr>
              <a:t>Ma </a:t>
            </a:r>
            <a:r>
              <a:rPr lang="vi-VN" err="1">
                <a:ea typeface="+mn-lt"/>
                <a:cs typeface="+mn-lt"/>
              </a:rPr>
              <a:t>trận</a:t>
            </a:r>
            <a:r>
              <a:rPr lang="vi-VN">
                <a:ea typeface="+mn-lt"/>
                <a:cs typeface="+mn-lt"/>
              </a:rPr>
              <a:t> </a:t>
            </a:r>
            <a:r>
              <a:rPr lang="vi-VN" err="1">
                <a:ea typeface="+mn-lt"/>
                <a:cs typeface="+mn-lt"/>
              </a:rPr>
              <a:t>chuyển</a:t>
            </a:r>
            <a:r>
              <a:rPr lang="vi-VN">
                <a:ea typeface="+mn-lt"/>
                <a:cs typeface="+mn-lt"/>
              </a:rPr>
              <a:t> </a:t>
            </a:r>
            <a:r>
              <a:rPr lang="vi-VN" err="1">
                <a:ea typeface="+mn-lt"/>
                <a:cs typeface="+mn-lt"/>
              </a:rPr>
              <a:t>đổi</a:t>
            </a:r>
            <a:r>
              <a:rPr lang="vi-VN">
                <a:ea typeface="+mn-lt"/>
                <a:cs typeface="+mn-lt"/>
              </a:rPr>
              <a:t> </a:t>
            </a:r>
            <a:r>
              <a:rPr lang="vi-VN" err="1">
                <a:ea typeface="+mn-lt"/>
                <a:cs typeface="+mn-lt"/>
              </a:rPr>
              <a:t>dùng</a:t>
            </a:r>
            <a:r>
              <a:rPr lang="vi-VN">
                <a:ea typeface="+mn-lt"/>
                <a:cs typeface="+mn-lt"/>
              </a:rPr>
              <a:t> trong </a:t>
            </a:r>
            <a:r>
              <a:rPr lang="vi-VN" err="1">
                <a:ea typeface="+mn-lt"/>
                <a:cs typeface="+mn-lt"/>
              </a:rPr>
              <a:t>InvMixColumns</a:t>
            </a:r>
            <a:endParaRPr lang="vi-VN" err="1"/>
          </a:p>
        </p:txBody>
      </p:sp>
    </p:spTree>
    <p:extLst>
      <p:ext uri="{BB962C8B-B14F-4D97-AF65-F5344CB8AC3E}">
        <p14:creationId xmlns:p14="http://schemas.microsoft.com/office/powerpoint/2010/main" val="3830080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D99EB0-6AB1-43D0-844A-AFE1790DDF61}"/>
              </a:ext>
            </a:extLst>
          </p:cNvPr>
          <p:cNvSpPr>
            <a:spLocks noGrp="1"/>
          </p:cNvSpPr>
          <p:nvPr>
            <p:ph type="title"/>
          </p:nvPr>
        </p:nvSpPr>
        <p:spPr/>
        <p:txBody>
          <a:bodyPr/>
          <a:lstStyle/>
          <a:p>
            <a:r>
              <a:rPr lang="vi-VN" err="1">
                <a:latin typeface="Times New Roman"/>
                <a:cs typeface="Times New Roman"/>
              </a:rPr>
              <a:t>Ví</a:t>
            </a:r>
            <a:r>
              <a:rPr lang="vi-VN">
                <a:latin typeface="Times New Roman"/>
                <a:cs typeface="Times New Roman"/>
              </a:rPr>
              <a:t> </a:t>
            </a:r>
            <a:r>
              <a:rPr lang="vi-VN" err="1">
                <a:latin typeface="Times New Roman"/>
                <a:cs typeface="Times New Roman"/>
              </a:rPr>
              <a:t>dụ</a:t>
            </a:r>
            <a:r>
              <a:rPr lang="vi-VN">
                <a:latin typeface="Times New Roman"/>
                <a:cs typeface="Times New Roman"/>
              </a:rPr>
              <a:t> </a:t>
            </a:r>
            <a:r>
              <a:rPr lang="vi-VN" err="1">
                <a:latin typeface="Times New Roman"/>
                <a:cs typeface="Times New Roman"/>
              </a:rPr>
              <a:t>giải</a:t>
            </a:r>
            <a:r>
              <a:rPr lang="vi-VN">
                <a:latin typeface="Times New Roman"/>
                <a:cs typeface="Times New Roman"/>
              </a:rPr>
              <a:t> </a:t>
            </a:r>
            <a:r>
              <a:rPr lang="vi-VN" err="1">
                <a:latin typeface="Times New Roman"/>
                <a:cs typeface="Times New Roman"/>
              </a:rPr>
              <a:t>mã</a:t>
            </a:r>
            <a:r>
              <a:rPr lang="vi-VN">
                <a:latin typeface="Times New Roman"/>
                <a:cs typeface="Times New Roman"/>
              </a:rPr>
              <a:t> AES</a:t>
            </a:r>
          </a:p>
        </p:txBody>
      </p:sp>
      <p:sp>
        <p:nvSpPr>
          <p:cNvPr id="3" name="Chỗ dành sẵn cho Nội dung 2">
            <a:extLst>
              <a:ext uri="{FF2B5EF4-FFF2-40B4-BE49-F238E27FC236}">
                <a16:creationId xmlns:a16="http://schemas.microsoft.com/office/drawing/2014/main" id="{7AC16B61-02C5-42AE-84DF-24045A392C63}"/>
              </a:ext>
            </a:extLst>
          </p:cNvPr>
          <p:cNvSpPr>
            <a:spLocks noGrp="1"/>
          </p:cNvSpPr>
          <p:nvPr>
            <p:ph sz="half" idx="1"/>
          </p:nvPr>
        </p:nvSpPr>
        <p:spPr>
          <a:xfrm>
            <a:off x="376539" y="1711402"/>
            <a:ext cx="4746067" cy="1156638"/>
          </a:xfrm>
        </p:spPr>
        <p:txBody>
          <a:bodyPr/>
          <a:lstStyle/>
          <a:p>
            <a:pPr algn="l"/>
            <a:r>
              <a:rPr lang="vi-VN" sz="2500" b="1" err="1">
                <a:ea typeface="+mj-lt"/>
                <a:cs typeface="+mj-lt"/>
              </a:rPr>
              <a:t>Chức</a:t>
            </a:r>
            <a:r>
              <a:rPr lang="vi-VN" sz="2500" b="1">
                <a:ea typeface="+mj-lt"/>
                <a:cs typeface="+mj-lt"/>
              </a:rPr>
              <a:t> năng InvMixColumns[2]</a:t>
            </a:r>
            <a:endParaRPr lang="vi-VN" sz="2500"/>
          </a:p>
        </p:txBody>
      </p:sp>
      <p:sp>
        <p:nvSpPr>
          <p:cNvPr id="4" name="Chỗ dành sẵn cho Ngày tháng 3">
            <a:extLst>
              <a:ext uri="{FF2B5EF4-FFF2-40B4-BE49-F238E27FC236}">
                <a16:creationId xmlns:a16="http://schemas.microsoft.com/office/drawing/2014/main" id="{45F38194-B71E-406C-8514-B57CB98EDBCE}"/>
              </a:ext>
            </a:extLst>
          </p:cNvPr>
          <p:cNvSpPr>
            <a:spLocks noGrp="1"/>
          </p:cNvSpPr>
          <p:nvPr>
            <p:ph type="dt" sz="half" idx="10"/>
          </p:nvPr>
        </p:nvSpPr>
        <p:spPr/>
        <p:txBody>
          <a:bodyPr/>
          <a:lstStyle/>
          <a:p>
            <a:fld id="{BA136E8E-48A6-4CCA-8C49-35959C36CF6D}"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E56BB3CD-7F1A-416D-B61A-7B79C1C4E07B}"/>
              </a:ext>
            </a:extLst>
          </p:cNvPr>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7" name="Chỗ dành sẵn cho Chân trang 6">
            <a:extLst>
              <a:ext uri="{FF2B5EF4-FFF2-40B4-BE49-F238E27FC236}">
                <a16:creationId xmlns:a16="http://schemas.microsoft.com/office/drawing/2014/main" id="{B3A332A0-4CD8-4CE2-9DE3-3E9AABF7EAC6}"/>
              </a:ext>
            </a:extLst>
          </p:cNvPr>
          <p:cNvSpPr>
            <a:spLocks noGrp="1"/>
          </p:cNvSpPr>
          <p:nvPr>
            <p:ph type="ftr" sz="quarter" idx="11"/>
          </p:nvPr>
        </p:nvSpPr>
        <p:spPr/>
        <p:txBody>
          <a:bodyPr/>
          <a:lstStyle/>
          <a:p>
            <a:r>
              <a:rPr kumimoji="1" lang="en-US" altLang="ja-JP"/>
              <a:t>Copyrights 2020 CE-UIT . All Rights Reserved.</a:t>
            </a:r>
            <a:endParaRPr kumimoji="1" lang="ja-JP" altLang="en-US"/>
          </a:p>
        </p:txBody>
      </p:sp>
      <p:pic>
        <p:nvPicPr>
          <p:cNvPr id="6" name="Hình ảnh 9">
            <a:extLst>
              <a:ext uri="{FF2B5EF4-FFF2-40B4-BE49-F238E27FC236}">
                <a16:creationId xmlns:a16="http://schemas.microsoft.com/office/drawing/2014/main" id="{2CD1345B-39FA-4C7C-A03C-D31277B8E104}"/>
              </a:ext>
            </a:extLst>
          </p:cNvPr>
          <p:cNvPicPr>
            <a:picLocks noChangeAspect="1"/>
          </p:cNvPicPr>
          <p:nvPr/>
        </p:nvPicPr>
        <p:blipFill>
          <a:blip r:embed="rId2"/>
          <a:stretch>
            <a:fillRect/>
          </a:stretch>
        </p:blipFill>
        <p:spPr>
          <a:xfrm>
            <a:off x="5018183" y="522771"/>
            <a:ext cx="6736814" cy="6005253"/>
          </a:xfrm>
          <a:prstGeom prst="rect">
            <a:avLst/>
          </a:prstGeom>
        </p:spPr>
      </p:pic>
    </p:spTree>
    <p:extLst>
      <p:ext uri="{BB962C8B-B14F-4D97-AF65-F5344CB8AC3E}">
        <p14:creationId xmlns:p14="http://schemas.microsoft.com/office/powerpoint/2010/main" val="1029116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2520E25-AC43-4C4B-AFC9-4DE80BB178B0}"/>
              </a:ext>
            </a:extLst>
          </p:cNvPr>
          <p:cNvSpPr>
            <a:spLocks noGrp="1"/>
          </p:cNvSpPr>
          <p:nvPr>
            <p:ph type="title"/>
          </p:nvPr>
        </p:nvSpPr>
        <p:spPr>
          <a:xfrm>
            <a:off x="1775885" y="287338"/>
            <a:ext cx="9806516" cy="693390"/>
          </a:xfrm>
        </p:spPr>
        <p:txBody>
          <a:bodyPr wrap="square" anchor="ctr">
            <a:normAutofit/>
          </a:bodyPr>
          <a:lstStyle/>
          <a:p>
            <a:r>
              <a:rPr lang="vi-VN" err="1"/>
              <a:t>Ví</a:t>
            </a:r>
            <a:r>
              <a:rPr lang="vi-VN"/>
              <a:t> </a:t>
            </a:r>
            <a:r>
              <a:rPr lang="vi-VN" err="1"/>
              <a:t>dụ</a:t>
            </a:r>
            <a:r>
              <a:rPr lang="vi-VN"/>
              <a:t> </a:t>
            </a:r>
            <a:r>
              <a:rPr lang="vi-VN" err="1"/>
              <a:t>giải</a:t>
            </a:r>
            <a:r>
              <a:rPr lang="vi-VN"/>
              <a:t> </a:t>
            </a:r>
            <a:r>
              <a:rPr lang="vi-VN" err="1"/>
              <a:t>mã</a:t>
            </a:r>
            <a:r>
              <a:rPr lang="vi-VN"/>
              <a:t> AES</a:t>
            </a:r>
          </a:p>
        </p:txBody>
      </p:sp>
      <p:sp>
        <p:nvSpPr>
          <p:cNvPr id="3" name="Chỗ dành sẵn cho Nội dung 2">
            <a:extLst>
              <a:ext uri="{FF2B5EF4-FFF2-40B4-BE49-F238E27FC236}">
                <a16:creationId xmlns:a16="http://schemas.microsoft.com/office/drawing/2014/main" id="{6BE5F447-79CC-4B09-877E-DD7D3848457B}"/>
              </a:ext>
            </a:extLst>
          </p:cNvPr>
          <p:cNvSpPr>
            <a:spLocks noGrp="1"/>
          </p:cNvSpPr>
          <p:nvPr>
            <p:ph idx="1"/>
          </p:nvPr>
        </p:nvSpPr>
        <p:spPr>
          <a:xfrm>
            <a:off x="335360" y="1412776"/>
            <a:ext cx="11521280" cy="4824536"/>
          </a:xfrm>
        </p:spPr>
        <p:txBody>
          <a:bodyPr wrap="square" anchor="t">
            <a:normAutofit/>
          </a:bodyPr>
          <a:lstStyle/>
          <a:p>
            <a:r>
              <a:rPr lang="vi-VN" sz="2200" b="1">
                <a:cs typeface="Times New Roman"/>
              </a:rPr>
              <a:t>InvKeyExpansion[2]</a:t>
            </a:r>
          </a:p>
          <a:p>
            <a:pPr lvl="1"/>
            <a:r>
              <a:rPr lang="vi-VN" sz="2200">
                <a:ea typeface="+mj-lt"/>
                <a:cs typeface="+mj-lt"/>
              </a:rPr>
              <a:t>Trong AES-128, </a:t>
            </a:r>
            <a:r>
              <a:rPr lang="vi-VN" sz="2200" err="1">
                <a:ea typeface="+mj-lt"/>
                <a:cs typeface="+mj-lt"/>
              </a:rPr>
              <a:t>chúng</a:t>
            </a:r>
            <a:r>
              <a:rPr lang="vi-VN" sz="2200">
                <a:ea typeface="+mj-lt"/>
                <a:cs typeface="+mj-lt"/>
              </a:rPr>
              <a:t> ta </a:t>
            </a:r>
            <a:r>
              <a:rPr lang="vi-VN" sz="2200" err="1">
                <a:ea typeface="+mj-lt"/>
                <a:cs typeface="+mj-lt"/>
              </a:rPr>
              <a:t>sẽ</a:t>
            </a:r>
            <a:r>
              <a:rPr lang="vi-VN" sz="2200">
                <a:ea typeface="+mj-lt"/>
                <a:cs typeface="+mj-lt"/>
              </a:rPr>
              <a:t> </a:t>
            </a:r>
            <a:r>
              <a:rPr lang="vi-VN" sz="2200" err="1">
                <a:ea typeface="+mj-lt"/>
                <a:cs typeface="+mj-lt"/>
              </a:rPr>
              <a:t>có</a:t>
            </a:r>
            <a:r>
              <a:rPr lang="vi-VN" sz="2200">
                <a:ea typeface="+mj-lt"/>
                <a:cs typeface="+mj-lt"/>
              </a:rPr>
              <a:t> </a:t>
            </a:r>
            <a:r>
              <a:rPr lang="vi-VN" sz="2200" err="1">
                <a:ea typeface="+mj-lt"/>
                <a:cs typeface="+mj-lt"/>
              </a:rPr>
              <a:t>một</a:t>
            </a:r>
            <a:r>
              <a:rPr lang="vi-VN" sz="2200">
                <a:ea typeface="+mj-lt"/>
                <a:cs typeface="+mj-lt"/>
              </a:rPr>
              <a:t> </a:t>
            </a:r>
            <a:r>
              <a:rPr lang="vi-VN" sz="2200" err="1">
                <a:ea typeface="+mj-lt"/>
                <a:cs typeface="+mj-lt"/>
              </a:rPr>
              <a:t>khóa</a:t>
            </a:r>
            <a:r>
              <a:rPr lang="vi-VN" sz="2200">
                <a:ea typeface="+mj-lt"/>
                <a:cs typeface="+mj-lt"/>
              </a:rPr>
              <a:t> </a:t>
            </a:r>
            <a:r>
              <a:rPr lang="vi-VN" sz="2200" err="1">
                <a:ea typeface="+mj-lt"/>
                <a:cs typeface="+mj-lt"/>
              </a:rPr>
              <a:t>mã</a:t>
            </a:r>
            <a:r>
              <a:rPr lang="vi-VN" sz="2200">
                <a:ea typeface="+mj-lt"/>
                <a:cs typeface="+mj-lt"/>
              </a:rPr>
              <a:t> </a:t>
            </a:r>
            <a:r>
              <a:rPr lang="vi-VN" sz="2200" err="1">
                <a:ea typeface="+mj-lt"/>
                <a:cs typeface="+mj-lt"/>
              </a:rPr>
              <a:t>và</a:t>
            </a:r>
            <a:r>
              <a:rPr lang="vi-VN" sz="2200">
                <a:ea typeface="+mj-lt"/>
                <a:cs typeface="+mj-lt"/>
              </a:rPr>
              <a:t> 10 </a:t>
            </a:r>
            <a:r>
              <a:rPr lang="vi-VN" sz="2200" err="1">
                <a:ea typeface="+mj-lt"/>
                <a:cs typeface="+mj-lt"/>
              </a:rPr>
              <a:t>khóa</a:t>
            </a:r>
            <a:r>
              <a:rPr lang="vi-VN" sz="2200">
                <a:ea typeface="+mj-lt"/>
                <a:cs typeface="+mj-lt"/>
              </a:rPr>
              <a:t> </a:t>
            </a:r>
            <a:r>
              <a:rPr lang="vi-VN" sz="2200" err="1">
                <a:ea typeface="+mj-lt"/>
                <a:cs typeface="+mj-lt"/>
              </a:rPr>
              <a:t>vòng</a:t>
            </a:r>
            <a:r>
              <a:rPr lang="vi-VN" sz="2200">
                <a:ea typeface="+mj-lt"/>
                <a:cs typeface="+mj-lt"/>
              </a:rPr>
              <a:t>.</a:t>
            </a:r>
          </a:p>
          <a:p>
            <a:pPr lvl="1"/>
            <a:r>
              <a:rPr lang="vi-VN" sz="2200">
                <a:ea typeface="+mj-lt"/>
                <a:cs typeface="+mj-lt"/>
              </a:rPr>
              <a:t>Khi </a:t>
            </a:r>
            <a:r>
              <a:rPr lang="vi-VN" sz="2200" err="1">
                <a:ea typeface="+mj-lt"/>
                <a:cs typeface="+mj-lt"/>
              </a:rPr>
              <a:t>mã</a:t>
            </a:r>
            <a:r>
              <a:rPr lang="vi-VN" sz="2200">
                <a:ea typeface="+mj-lt"/>
                <a:cs typeface="+mj-lt"/>
              </a:rPr>
              <a:t> </a:t>
            </a:r>
            <a:r>
              <a:rPr lang="vi-VN" sz="2200" err="1">
                <a:ea typeface="+mj-lt"/>
                <a:cs typeface="+mj-lt"/>
              </a:rPr>
              <a:t>hóa</a:t>
            </a:r>
            <a:r>
              <a:rPr lang="vi-VN" sz="2200">
                <a:ea typeface="+mj-lt"/>
                <a:cs typeface="+mj-lt"/>
              </a:rPr>
              <a:t>, </a:t>
            </a:r>
            <a:r>
              <a:rPr lang="vi-VN" sz="2200" err="1">
                <a:ea typeface="+mj-lt"/>
                <a:cs typeface="+mj-lt"/>
              </a:rPr>
              <a:t>các</a:t>
            </a:r>
            <a:r>
              <a:rPr lang="vi-VN" sz="2200">
                <a:ea typeface="+mj-lt"/>
                <a:cs typeface="+mj-lt"/>
              </a:rPr>
              <a:t> </a:t>
            </a:r>
            <a:r>
              <a:rPr lang="vi-VN" sz="2200" err="1">
                <a:ea typeface="+mj-lt"/>
                <a:cs typeface="+mj-lt"/>
              </a:rPr>
              <a:t>khóa</a:t>
            </a:r>
            <a:r>
              <a:rPr lang="vi-VN" sz="2200">
                <a:ea typeface="+mj-lt"/>
                <a:cs typeface="+mj-lt"/>
              </a:rPr>
              <a:t> </a:t>
            </a:r>
            <a:r>
              <a:rPr lang="vi-VN" sz="2200" err="1">
                <a:ea typeface="+mj-lt"/>
                <a:cs typeface="+mj-lt"/>
              </a:rPr>
              <a:t>được</a:t>
            </a:r>
            <a:r>
              <a:rPr lang="vi-VN" sz="2200">
                <a:ea typeface="+mj-lt"/>
                <a:cs typeface="+mj-lt"/>
              </a:rPr>
              <a:t> </a:t>
            </a:r>
            <a:r>
              <a:rPr lang="vi-VN" sz="2200" err="1">
                <a:ea typeface="+mj-lt"/>
                <a:cs typeface="+mj-lt"/>
              </a:rPr>
              <a:t>sử</a:t>
            </a:r>
            <a:r>
              <a:rPr lang="vi-VN" sz="2200">
                <a:ea typeface="+mj-lt"/>
                <a:cs typeface="+mj-lt"/>
              </a:rPr>
              <a:t> </a:t>
            </a:r>
            <a:r>
              <a:rPr lang="vi-VN" sz="2200" err="1">
                <a:ea typeface="+mj-lt"/>
                <a:cs typeface="+mj-lt"/>
              </a:rPr>
              <a:t>dụng</a:t>
            </a:r>
            <a:r>
              <a:rPr lang="vi-VN" sz="2200">
                <a:ea typeface="+mj-lt"/>
                <a:cs typeface="+mj-lt"/>
              </a:rPr>
              <a:t> theo </a:t>
            </a:r>
            <a:r>
              <a:rPr lang="vi-VN" sz="2200" err="1">
                <a:ea typeface="+mj-lt"/>
                <a:cs typeface="+mj-lt"/>
              </a:rPr>
              <a:t>thứ</a:t>
            </a:r>
            <a:r>
              <a:rPr lang="vi-VN" sz="2200">
                <a:ea typeface="+mj-lt"/>
                <a:cs typeface="+mj-lt"/>
              </a:rPr>
              <a:t> </a:t>
            </a:r>
            <a:r>
              <a:rPr lang="vi-VN" sz="2200" err="1">
                <a:ea typeface="+mj-lt"/>
                <a:cs typeface="+mj-lt"/>
              </a:rPr>
              <a:t>tự</a:t>
            </a:r>
            <a:r>
              <a:rPr lang="vi-VN" sz="2200">
                <a:ea typeface="+mj-lt"/>
                <a:cs typeface="+mj-lt"/>
              </a:rPr>
              <a:t> như sau:</a:t>
            </a:r>
          </a:p>
          <a:p>
            <a:pPr marL="457200" lvl="1" indent="0">
              <a:buNone/>
            </a:pPr>
            <a:endParaRPr lang="vi-VN" sz="2200">
              <a:ea typeface="+mj-lt"/>
              <a:cs typeface="+mj-lt"/>
            </a:endParaRPr>
          </a:p>
          <a:p>
            <a:pPr lvl="1">
              <a:spcBef>
                <a:spcPts val="1500"/>
              </a:spcBef>
            </a:pPr>
            <a:r>
              <a:rPr lang="vi-VN" sz="2200">
                <a:ea typeface="+mj-lt"/>
                <a:cs typeface="+mj-lt"/>
              </a:rPr>
              <a:t>Khi </a:t>
            </a:r>
            <a:r>
              <a:rPr lang="vi-VN" sz="2200" err="1">
                <a:ea typeface="+mj-lt"/>
                <a:cs typeface="+mj-lt"/>
              </a:rPr>
              <a:t>giải</a:t>
            </a:r>
            <a:r>
              <a:rPr lang="vi-VN" sz="2200">
                <a:ea typeface="+mj-lt"/>
                <a:cs typeface="+mj-lt"/>
              </a:rPr>
              <a:t> </a:t>
            </a:r>
            <a:r>
              <a:rPr lang="vi-VN" sz="2200" err="1">
                <a:ea typeface="+mj-lt"/>
                <a:cs typeface="+mj-lt"/>
              </a:rPr>
              <a:t>mã</a:t>
            </a:r>
            <a:r>
              <a:rPr lang="vi-VN" sz="2200">
                <a:ea typeface="+mj-lt"/>
                <a:cs typeface="+mj-lt"/>
              </a:rPr>
              <a:t> theo phương </a:t>
            </a:r>
            <a:r>
              <a:rPr lang="vi-VN" sz="2200" err="1">
                <a:ea typeface="+mj-lt"/>
                <a:cs typeface="+mj-lt"/>
              </a:rPr>
              <a:t>pháp</a:t>
            </a:r>
            <a:r>
              <a:rPr lang="vi-VN" sz="2200">
                <a:ea typeface="+mj-lt"/>
                <a:cs typeface="+mj-lt"/>
              </a:rPr>
              <a:t> </a:t>
            </a:r>
            <a:r>
              <a:rPr lang="vi-VN" sz="2200" err="1">
                <a:ea typeface="+mj-lt"/>
                <a:cs typeface="+mj-lt"/>
              </a:rPr>
              <a:t>nghịch</a:t>
            </a:r>
            <a:r>
              <a:rPr lang="vi-VN" sz="2200">
                <a:ea typeface="+mj-lt"/>
                <a:cs typeface="+mj-lt"/>
              </a:rPr>
              <a:t> </a:t>
            </a:r>
            <a:r>
              <a:rPr lang="vi-VN" sz="2200" err="1">
                <a:ea typeface="+mj-lt"/>
                <a:cs typeface="+mj-lt"/>
              </a:rPr>
              <a:t>đảo</a:t>
            </a:r>
            <a:r>
              <a:rPr lang="vi-VN" sz="2200">
                <a:ea typeface="+mj-lt"/>
                <a:cs typeface="+mj-lt"/>
              </a:rPr>
              <a:t> (</a:t>
            </a:r>
            <a:r>
              <a:rPr lang="vi-VN" sz="2200" err="1">
                <a:ea typeface="+mj-lt"/>
                <a:cs typeface="+mj-lt"/>
              </a:rPr>
              <a:t>Inverse</a:t>
            </a:r>
            <a:r>
              <a:rPr lang="vi-VN" sz="2200">
                <a:ea typeface="+mj-lt"/>
                <a:cs typeface="+mj-lt"/>
              </a:rPr>
              <a:t> </a:t>
            </a:r>
            <a:r>
              <a:rPr lang="vi-VN" sz="2200" err="1">
                <a:ea typeface="+mj-lt"/>
                <a:cs typeface="+mj-lt"/>
              </a:rPr>
              <a:t>cipher</a:t>
            </a:r>
            <a:r>
              <a:rPr lang="vi-VN" sz="2200">
                <a:ea typeface="+mj-lt"/>
                <a:cs typeface="+mj-lt"/>
              </a:rPr>
              <a:t>), </a:t>
            </a:r>
            <a:r>
              <a:rPr lang="vi-VN" sz="2200" err="1">
                <a:ea typeface="+mj-lt"/>
                <a:cs typeface="+mj-lt"/>
              </a:rPr>
              <a:t>các</a:t>
            </a:r>
            <a:r>
              <a:rPr lang="vi-VN" sz="2200">
                <a:ea typeface="+mj-lt"/>
                <a:cs typeface="+mj-lt"/>
              </a:rPr>
              <a:t> </a:t>
            </a:r>
            <a:r>
              <a:rPr lang="vi-VN" sz="2200" err="1">
                <a:ea typeface="+mj-lt"/>
                <a:cs typeface="+mj-lt"/>
              </a:rPr>
              <a:t>khóa</a:t>
            </a:r>
            <a:r>
              <a:rPr lang="vi-VN" sz="2200">
                <a:ea typeface="+mj-lt"/>
                <a:cs typeface="+mj-lt"/>
              </a:rPr>
              <a:t> </a:t>
            </a:r>
            <a:r>
              <a:rPr lang="vi-VN" sz="2200" err="1">
                <a:ea typeface="+mj-lt"/>
                <a:cs typeface="+mj-lt"/>
              </a:rPr>
              <a:t>được</a:t>
            </a:r>
            <a:r>
              <a:rPr lang="vi-VN" sz="2200">
                <a:ea typeface="+mj-lt"/>
                <a:cs typeface="+mj-lt"/>
              </a:rPr>
              <a:t> </a:t>
            </a:r>
            <a:r>
              <a:rPr lang="vi-VN" sz="2200" err="1">
                <a:ea typeface="+mj-lt"/>
                <a:cs typeface="+mj-lt"/>
              </a:rPr>
              <a:t>sử</a:t>
            </a:r>
            <a:r>
              <a:rPr lang="vi-VN" sz="2200">
                <a:ea typeface="+mj-lt"/>
                <a:cs typeface="+mj-lt"/>
              </a:rPr>
              <a:t> </a:t>
            </a:r>
            <a:r>
              <a:rPr lang="vi-VN" sz="2200" err="1">
                <a:ea typeface="+mj-lt"/>
                <a:cs typeface="+mj-lt"/>
              </a:rPr>
              <a:t>dụng</a:t>
            </a:r>
            <a:r>
              <a:rPr lang="vi-VN" sz="2200">
                <a:ea typeface="+mj-lt"/>
                <a:cs typeface="+mj-lt"/>
              </a:rPr>
              <a:t> theo </a:t>
            </a:r>
            <a:r>
              <a:rPr lang="vi-VN" sz="2200" err="1">
                <a:ea typeface="+mj-lt"/>
                <a:cs typeface="+mj-lt"/>
              </a:rPr>
              <a:t>thứ</a:t>
            </a:r>
            <a:r>
              <a:rPr lang="vi-VN" sz="2200">
                <a:ea typeface="+mj-lt"/>
                <a:cs typeface="+mj-lt"/>
              </a:rPr>
              <a:t> </a:t>
            </a:r>
            <a:r>
              <a:rPr lang="vi-VN" sz="2200" err="1">
                <a:ea typeface="+mj-lt"/>
                <a:cs typeface="+mj-lt"/>
              </a:rPr>
              <a:t>tự</a:t>
            </a:r>
            <a:r>
              <a:rPr lang="vi-VN" sz="2200">
                <a:ea typeface="+mj-lt"/>
                <a:cs typeface="+mj-lt"/>
              </a:rPr>
              <a:t> như sau:</a:t>
            </a:r>
            <a:endParaRPr lang="vi-VN" sz="2200" err="1">
              <a:ea typeface="+mj-lt"/>
              <a:cs typeface="+mj-lt"/>
            </a:endParaRPr>
          </a:p>
        </p:txBody>
      </p:sp>
      <p:sp>
        <p:nvSpPr>
          <p:cNvPr id="4" name="Chỗ dành sẵn cho Ngày tháng 3">
            <a:extLst>
              <a:ext uri="{FF2B5EF4-FFF2-40B4-BE49-F238E27FC236}">
                <a16:creationId xmlns:a16="http://schemas.microsoft.com/office/drawing/2014/main" id="{2B2C7173-3D4A-4B7C-AAF5-E50656B4BF5A}"/>
              </a:ext>
            </a:extLst>
          </p:cNvPr>
          <p:cNvSpPr>
            <a:spLocks noGrp="1"/>
          </p:cNvSpPr>
          <p:nvPr>
            <p:ph type="dt" sz="half" idx="10"/>
          </p:nvPr>
        </p:nvSpPr>
        <p:spPr>
          <a:xfrm>
            <a:off x="335360" y="6525344"/>
            <a:ext cx="2844800" cy="288206"/>
          </a:xfrm>
        </p:spPr>
        <p:txBody>
          <a:bodyPr wrap="square" anchor="t">
            <a:normAutofit/>
          </a:bodyPr>
          <a:lstStyle/>
          <a:p>
            <a:pPr>
              <a:lnSpc>
                <a:spcPct val="90000"/>
              </a:lnSpc>
              <a:spcAft>
                <a:spcPts val="600"/>
              </a:spcAft>
            </a:pPr>
            <a:fld id="{BA136E8E-48A6-4CCA-8C49-35959C36CF6D}" type="datetime1">
              <a:rPr kumimoji="1" lang="en-US" altLang="ja-JP" sz="1400" smtClean="0"/>
              <a:pPr>
                <a:lnSpc>
                  <a:spcPct val="90000"/>
                </a:lnSpc>
                <a:spcAft>
                  <a:spcPts val="600"/>
                </a:spcAft>
              </a:pPr>
              <a:t>1/20/2022</a:t>
            </a:fld>
            <a:endParaRPr kumimoji="1" lang="ja-JP" altLang="en-US" sz="1400"/>
          </a:p>
        </p:txBody>
      </p:sp>
      <p:sp>
        <p:nvSpPr>
          <p:cNvPr id="5" name="Chỗ dành sẵn cho Số hiệu Bản chiếu 4">
            <a:extLst>
              <a:ext uri="{FF2B5EF4-FFF2-40B4-BE49-F238E27FC236}">
                <a16:creationId xmlns:a16="http://schemas.microsoft.com/office/drawing/2014/main" id="{B1B93262-FB28-4EC6-835D-F27AA07A6037}"/>
              </a:ext>
            </a:extLst>
          </p:cNvPr>
          <p:cNvSpPr>
            <a:spLocks noGrp="1"/>
          </p:cNvSpPr>
          <p:nvPr>
            <p:ph type="sldNum" sz="quarter" idx="12"/>
          </p:nvPr>
        </p:nvSpPr>
        <p:spPr>
          <a:xfrm>
            <a:off x="9519840" y="6524626"/>
            <a:ext cx="2336800" cy="288925"/>
          </a:xfrm>
        </p:spPr>
        <p:txBody>
          <a:bodyPr wrap="square" anchor="t">
            <a:normAutofit/>
          </a:bodyPr>
          <a:lstStyle/>
          <a:p>
            <a:pPr>
              <a:lnSpc>
                <a:spcPct val="90000"/>
              </a:lnSpc>
              <a:spcAft>
                <a:spcPts val="600"/>
              </a:spcAft>
            </a:pPr>
            <a:fld id="{800C8475-47C1-49C9-BEE5-594F8CF4D71F}" type="slidenum">
              <a:rPr kumimoji="1" lang="ja-JP" altLang="en-US" sz="1400" smtClean="0"/>
              <a:pPr>
                <a:lnSpc>
                  <a:spcPct val="90000"/>
                </a:lnSpc>
                <a:spcAft>
                  <a:spcPts val="600"/>
                </a:spcAft>
              </a:pPr>
              <a:t>32</a:t>
            </a:fld>
            <a:endParaRPr kumimoji="1" lang="ja-JP" altLang="en-US" sz="1400"/>
          </a:p>
        </p:txBody>
      </p:sp>
      <p:sp>
        <p:nvSpPr>
          <p:cNvPr id="7" name="Chỗ dành sẵn cho Chân trang 6">
            <a:extLst>
              <a:ext uri="{FF2B5EF4-FFF2-40B4-BE49-F238E27FC236}">
                <a16:creationId xmlns:a16="http://schemas.microsoft.com/office/drawing/2014/main" id="{4B81766D-FD3C-488B-B86D-0459DBB91065}"/>
              </a:ext>
            </a:extLst>
          </p:cNvPr>
          <p:cNvSpPr>
            <a:spLocks noGrp="1"/>
          </p:cNvSpPr>
          <p:nvPr>
            <p:ph type="ftr" sz="quarter" idx="11"/>
          </p:nvPr>
        </p:nvSpPr>
        <p:spPr>
          <a:xfrm>
            <a:off x="2349468" y="6524626"/>
            <a:ext cx="7490949" cy="288925"/>
          </a:xfrm>
        </p:spPr>
        <p:txBody>
          <a:bodyPr wrap="square" anchor="t">
            <a:normAutofit/>
          </a:bodyPr>
          <a:lstStyle/>
          <a:p>
            <a:pPr>
              <a:lnSpc>
                <a:spcPct val="90000"/>
              </a:lnSpc>
              <a:spcAft>
                <a:spcPts val="600"/>
              </a:spcAft>
            </a:pPr>
            <a:r>
              <a:rPr kumimoji="1" lang="en-US" altLang="ja-JP" sz="1400"/>
              <a:t>Copyrights 2020 CE-UIT . All Rights Reserved.</a:t>
            </a:r>
            <a:endParaRPr kumimoji="1" lang="ja-JP" altLang="en-US" sz="1400"/>
          </a:p>
        </p:txBody>
      </p:sp>
      <p:sp>
        <p:nvSpPr>
          <p:cNvPr id="6" name="Hộp Văn bản 5">
            <a:extLst>
              <a:ext uri="{FF2B5EF4-FFF2-40B4-BE49-F238E27FC236}">
                <a16:creationId xmlns:a16="http://schemas.microsoft.com/office/drawing/2014/main" id="{CCF6B98F-8A78-483E-8E61-F66F6E9F0477}"/>
              </a:ext>
            </a:extLst>
          </p:cNvPr>
          <p:cNvSpPr txBox="1"/>
          <p:nvPr/>
        </p:nvSpPr>
        <p:spPr>
          <a:xfrm>
            <a:off x="1511148" y="2603653"/>
            <a:ext cx="67918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b="1" err="1"/>
              <a:t>Khóa</a:t>
            </a:r>
            <a:r>
              <a:rPr lang="vi-VN" b="1"/>
              <a:t> </a:t>
            </a:r>
            <a:r>
              <a:rPr lang="vi-VN" b="1" err="1"/>
              <a:t>mã</a:t>
            </a:r>
            <a:r>
              <a:rPr lang="vi-VN" b="1"/>
              <a:t> (</a:t>
            </a:r>
            <a:r>
              <a:rPr lang="vi-VN" b="1" err="1"/>
              <a:t>key</a:t>
            </a:r>
            <a:r>
              <a:rPr lang="vi-VN" b="1"/>
              <a:t>) -&gt; </a:t>
            </a:r>
            <a:r>
              <a:rPr lang="vi-VN" b="1" err="1"/>
              <a:t>khóa</a:t>
            </a:r>
            <a:r>
              <a:rPr lang="vi-VN" b="1"/>
              <a:t> </a:t>
            </a:r>
            <a:r>
              <a:rPr lang="vi-VN" b="1" err="1"/>
              <a:t>vòng</a:t>
            </a:r>
            <a:r>
              <a:rPr lang="vi-VN" b="1"/>
              <a:t> 1 -&gt; </a:t>
            </a:r>
            <a:r>
              <a:rPr lang="vi-VN" b="1" err="1"/>
              <a:t>khóa</a:t>
            </a:r>
            <a:r>
              <a:rPr lang="vi-VN" b="1"/>
              <a:t> </a:t>
            </a:r>
            <a:r>
              <a:rPr lang="vi-VN" b="1" err="1"/>
              <a:t>vòng</a:t>
            </a:r>
            <a:r>
              <a:rPr lang="vi-VN" b="1"/>
              <a:t> 2 -&gt; ... -&gt; </a:t>
            </a:r>
            <a:r>
              <a:rPr lang="vi-VN" b="1" err="1"/>
              <a:t>khóa</a:t>
            </a:r>
            <a:r>
              <a:rPr lang="vi-VN" b="1"/>
              <a:t> </a:t>
            </a:r>
            <a:r>
              <a:rPr lang="vi-VN" b="1" err="1"/>
              <a:t>vòng</a:t>
            </a:r>
            <a:r>
              <a:rPr lang="vi-VN" b="1"/>
              <a:t> 10</a:t>
            </a:r>
            <a:endParaRPr lang="vi-VN">
              <a:ea typeface="+mn-lt"/>
              <a:cs typeface="+mn-lt"/>
            </a:endParaRPr>
          </a:p>
        </p:txBody>
      </p:sp>
      <p:sp>
        <p:nvSpPr>
          <p:cNvPr id="8" name="Hộp Văn bản 7">
            <a:extLst>
              <a:ext uri="{FF2B5EF4-FFF2-40B4-BE49-F238E27FC236}">
                <a16:creationId xmlns:a16="http://schemas.microsoft.com/office/drawing/2014/main" id="{71A5B0B0-1AB2-4A3F-87BA-868F754BAEBA}"/>
              </a:ext>
            </a:extLst>
          </p:cNvPr>
          <p:cNvSpPr txBox="1"/>
          <p:nvPr/>
        </p:nvSpPr>
        <p:spPr>
          <a:xfrm>
            <a:off x="1507131" y="3930842"/>
            <a:ext cx="68010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b="1" err="1"/>
              <a:t>Khóa</a:t>
            </a:r>
            <a:r>
              <a:rPr lang="vi-VN" b="1"/>
              <a:t> </a:t>
            </a:r>
            <a:r>
              <a:rPr lang="vi-VN" b="1" err="1"/>
              <a:t>vòng</a:t>
            </a:r>
            <a:r>
              <a:rPr lang="vi-VN" b="1"/>
              <a:t> 10 -&gt; </a:t>
            </a:r>
            <a:r>
              <a:rPr lang="vi-VN" b="1" err="1"/>
              <a:t>khóa</a:t>
            </a:r>
            <a:r>
              <a:rPr lang="vi-VN" b="1"/>
              <a:t> </a:t>
            </a:r>
            <a:r>
              <a:rPr lang="vi-VN" b="1" err="1"/>
              <a:t>vòng</a:t>
            </a:r>
            <a:r>
              <a:rPr lang="vi-VN" b="1"/>
              <a:t> 9 -&gt; ... -&gt; </a:t>
            </a:r>
            <a:r>
              <a:rPr lang="vi-VN" b="1" err="1"/>
              <a:t>khóa</a:t>
            </a:r>
            <a:r>
              <a:rPr lang="vi-VN" b="1"/>
              <a:t> </a:t>
            </a:r>
            <a:r>
              <a:rPr lang="vi-VN" b="1" err="1"/>
              <a:t>vòng</a:t>
            </a:r>
            <a:r>
              <a:rPr lang="vi-VN" b="1"/>
              <a:t> 1 -&gt; </a:t>
            </a:r>
            <a:r>
              <a:rPr lang="vi-VN" b="1" err="1"/>
              <a:t>khóa</a:t>
            </a:r>
            <a:r>
              <a:rPr lang="vi-VN" b="1"/>
              <a:t> </a:t>
            </a:r>
            <a:r>
              <a:rPr lang="vi-VN" b="1" err="1"/>
              <a:t>mã</a:t>
            </a:r>
            <a:r>
              <a:rPr lang="vi-VN" b="1"/>
              <a:t> (</a:t>
            </a:r>
            <a:r>
              <a:rPr lang="vi-VN" b="1" err="1"/>
              <a:t>key</a:t>
            </a:r>
            <a:r>
              <a:rPr lang="vi-VN" b="1"/>
              <a:t>)</a:t>
            </a:r>
            <a:endParaRPr lang="vi-VN" b="1" err="1">
              <a:cs typeface="Times New Roman"/>
            </a:endParaRPr>
          </a:p>
        </p:txBody>
      </p:sp>
    </p:spTree>
    <p:extLst>
      <p:ext uri="{BB962C8B-B14F-4D97-AF65-F5344CB8AC3E}">
        <p14:creationId xmlns:p14="http://schemas.microsoft.com/office/powerpoint/2010/main" val="751606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3E946B-2FBF-469A-9BD7-9C658F973687}"/>
              </a:ext>
            </a:extLst>
          </p:cNvPr>
          <p:cNvSpPr>
            <a:spLocks noGrp="1"/>
          </p:cNvSpPr>
          <p:nvPr>
            <p:ph type="title"/>
          </p:nvPr>
        </p:nvSpPr>
        <p:spPr/>
        <p:txBody>
          <a:bodyPr/>
          <a:lstStyle/>
          <a:p>
            <a:r>
              <a:rPr lang="vi-VN" err="1"/>
              <a:t>Ví</a:t>
            </a:r>
            <a:r>
              <a:rPr lang="vi-VN"/>
              <a:t> </a:t>
            </a:r>
            <a:r>
              <a:rPr lang="vi-VN" err="1"/>
              <a:t>dụ</a:t>
            </a:r>
            <a:r>
              <a:rPr lang="vi-VN"/>
              <a:t> </a:t>
            </a:r>
            <a:r>
              <a:rPr lang="vi-VN" err="1"/>
              <a:t>giải</a:t>
            </a:r>
            <a:r>
              <a:rPr lang="vi-VN"/>
              <a:t> </a:t>
            </a:r>
            <a:r>
              <a:rPr lang="vi-VN" err="1"/>
              <a:t>mã</a:t>
            </a:r>
            <a:r>
              <a:rPr lang="vi-VN"/>
              <a:t> AES</a:t>
            </a:r>
          </a:p>
        </p:txBody>
      </p:sp>
      <p:sp>
        <p:nvSpPr>
          <p:cNvPr id="3" name="Chỗ dành sẵn cho Nội dung 2">
            <a:extLst>
              <a:ext uri="{FF2B5EF4-FFF2-40B4-BE49-F238E27FC236}">
                <a16:creationId xmlns:a16="http://schemas.microsoft.com/office/drawing/2014/main" id="{65DE45BC-E976-4EDA-9F50-4391AB26EE73}"/>
              </a:ext>
            </a:extLst>
          </p:cNvPr>
          <p:cNvSpPr>
            <a:spLocks noGrp="1"/>
          </p:cNvSpPr>
          <p:nvPr>
            <p:ph idx="1"/>
          </p:nvPr>
        </p:nvSpPr>
        <p:spPr>
          <a:xfrm>
            <a:off x="335360" y="1412776"/>
            <a:ext cx="11374389" cy="4824536"/>
          </a:xfrm>
        </p:spPr>
        <p:txBody>
          <a:bodyPr/>
          <a:lstStyle/>
          <a:p>
            <a:pPr algn="l">
              <a:spcAft>
                <a:spcPts val="600"/>
              </a:spcAft>
            </a:pPr>
            <a:r>
              <a:rPr lang="vi-VN" sz="2200">
                <a:cs typeface="Times New Roman"/>
              </a:rPr>
              <a:t>Nguyên </a:t>
            </a:r>
            <a:r>
              <a:rPr lang="vi-VN" sz="2200" err="1">
                <a:cs typeface="Times New Roman"/>
              </a:rPr>
              <a:t>tắc</a:t>
            </a:r>
            <a:r>
              <a:rPr lang="vi-VN" sz="2200">
                <a:cs typeface="Times New Roman"/>
              </a:rPr>
              <a:t> </a:t>
            </a:r>
            <a:r>
              <a:rPr lang="vi-VN" sz="2200" err="1">
                <a:cs typeface="Times New Roman"/>
              </a:rPr>
              <a:t>tính</a:t>
            </a:r>
            <a:r>
              <a:rPr lang="vi-VN" sz="2200">
                <a:cs typeface="Times New Roman"/>
              </a:rPr>
              <a:t> </a:t>
            </a:r>
            <a:r>
              <a:rPr lang="vi-VN" sz="2200" err="1">
                <a:ea typeface="+mj-lt"/>
                <a:cs typeface="+mj-lt"/>
              </a:rPr>
              <a:t>khóa</a:t>
            </a:r>
            <a:r>
              <a:rPr lang="vi-VN" sz="2200">
                <a:ea typeface="+mj-lt"/>
                <a:cs typeface="+mj-lt"/>
              </a:rPr>
              <a:t> </a:t>
            </a:r>
            <a:r>
              <a:rPr lang="vi-VN" sz="2200" err="1">
                <a:ea typeface="+mj-lt"/>
                <a:cs typeface="+mj-lt"/>
              </a:rPr>
              <a:t>thứ</a:t>
            </a:r>
            <a:r>
              <a:rPr lang="vi-VN" sz="2200">
                <a:ea typeface="+mj-lt"/>
                <a:cs typeface="+mj-lt"/>
              </a:rPr>
              <a:t> </a:t>
            </a:r>
            <a:r>
              <a:rPr lang="vi-VN" sz="2200" b="1" i="1">
                <a:ea typeface="+mj-lt"/>
                <a:cs typeface="+mj-lt"/>
              </a:rPr>
              <a:t>n-1</a:t>
            </a:r>
            <a:r>
              <a:rPr lang="vi-VN" sz="2200">
                <a:ea typeface="+mj-lt"/>
                <a:cs typeface="+mj-lt"/>
              </a:rPr>
              <a:t> </a:t>
            </a:r>
            <a:r>
              <a:rPr lang="vi-VN" sz="2200" err="1">
                <a:ea typeface="+mj-lt"/>
                <a:cs typeface="+mj-lt"/>
              </a:rPr>
              <a:t>từ</a:t>
            </a:r>
            <a:r>
              <a:rPr lang="vi-VN" sz="2200">
                <a:ea typeface="+mj-lt"/>
                <a:cs typeface="+mj-lt"/>
              </a:rPr>
              <a:t> </a:t>
            </a:r>
            <a:r>
              <a:rPr lang="vi-VN" sz="2200" err="1">
                <a:ea typeface="+mj-lt"/>
                <a:cs typeface="+mj-lt"/>
              </a:rPr>
              <a:t>khóa</a:t>
            </a:r>
            <a:r>
              <a:rPr lang="vi-VN" sz="2200">
                <a:ea typeface="+mj-lt"/>
                <a:cs typeface="+mj-lt"/>
              </a:rPr>
              <a:t> </a:t>
            </a:r>
            <a:r>
              <a:rPr lang="vi-VN" sz="2200" err="1">
                <a:ea typeface="+mj-lt"/>
                <a:cs typeface="+mj-lt"/>
              </a:rPr>
              <a:t>thứ</a:t>
            </a:r>
            <a:r>
              <a:rPr lang="vi-VN" sz="2200">
                <a:ea typeface="+mj-lt"/>
                <a:cs typeface="+mj-lt"/>
              </a:rPr>
              <a:t> </a:t>
            </a:r>
            <a:r>
              <a:rPr lang="vi-VN" sz="2200" b="1" i="1">
                <a:ea typeface="+mj-lt"/>
                <a:cs typeface="+mj-lt"/>
              </a:rPr>
              <a:t>n</a:t>
            </a:r>
            <a:r>
              <a:rPr lang="vi-VN" sz="2200" i="1">
                <a:ea typeface="+mj-lt"/>
                <a:cs typeface="+mj-lt"/>
              </a:rPr>
              <a:t> </a:t>
            </a:r>
            <a:r>
              <a:rPr lang="vi-VN" sz="2200">
                <a:ea typeface="+mj-lt"/>
                <a:cs typeface="+mj-lt"/>
              </a:rPr>
              <a:t>như sau:</a:t>
            </a:r>
          </a:p>
          <a:p>
            <a:pPr lvl="1" algn="l">
              <a:spcAft>
                <a:spcPts val="300"/>
              </a:spcAft>
            </a:pPr>
            <a:r>
              <a:rPr lang="vi-VN" sz="2400" err="1">
                <a:ea typeface="+mj-lt"/>
                <a:cs typeface="+mj-lt"/>
              </a:rPr>
              <a:t>Mỗi</a:t>
            </a:r>
            <a:r>
              <a:rPr lang="vi-VN" sz="2400">
                <a:ea typeface="+mj-lt"/>
                <a:cs typeface="+mj-lt"/>
              </a:rPr>
              <a:t> </a:t>
            </a:r>
            <a:r>
              <a:rPr lang="vi-VN" sz="2400" err="1">
                <a:ea typeface="+mj-lt"/>
                <a:cs typeface="+mj-lt"/>
              </a:rPr>
              <a:t>khóa</a:t>
            </a:r>
            <a:r>
              <a:rPr lang="vi-VN" sz="2400">
                <a:ea typeface="+mj-lt"/>
                <a:cs typeface="+mj-lt"/>
              </a:rPr>
              <a:t> </a:t>
            </a:r>
            <a:r>
              <a:rPr lang="vi-VN" sz="2400" err="1">
                <a:ea typeface="+mj-lt"/>
                <a:cs typeface="+mj-lt"/>
              </a:rPr>
              <a:t>gồm</a:t>
            </a:r>
            <a:r>
              <a:rPr lang="vi-VN" sz="2400">
                <a:ea typeface="+mj-lt"/>
                <a:cs typeface="+mj-lt"/>
              </a:rPr>
              <a:t> 4 </a:t>
            </a:r>
            <a:r>
              <a:rPr lang="vi-VN" sz="2400" err="1">
                <a:ea typeface="+mj-lt"/>
                <a:cs typeface="+mj-lt"/>
              </a:rPr>
              <a:t>word</a:t>
            </a:r>
            <a:r>
              <a:rPr lang="vi-VN" sz="2400">
                <a:ea typeface="+mj-lt"/>
                <a:cs typeface="+mj-lt"/>
              </a:rPr>
              <a:t> </a:t>
            </a:r>
            <a:r>
              <a:rPr lang="vi-VN" sz="2400" err="1">
                <a:ea typeface="+mj-lt"/>
                <a:cs typeface="+mj-lt"/>
              </a:rPr>
              <a:t>với</a:t>
            </a:r>
            <a:r>
              <a:rPr lang="vi-VN" sz="2400">
                <a:ea typeface="+mj-lt"/>
                <a:cs typeface="+mj-lt"/>
              </a:rPr>
              <a:t> </a:t>
            </a:r>
            <a:r>
              <a:rPr lang="vi-VN" sz="2400" err="1">
                <a:ea typeface="+mj-lt"/>
                <a:cs typeface="+mj-lt"/>
              </a:rPr>
              <a:t>word</a:t>
            </a:r>
            <a:r>
              <a:rPr lang="vi-VN" sz="2400">
                <a:ea typeface="+mj-lt"/>
                <a:cs typeface="+mj-lt"/>
              </a:rPr>
              <a:t> 3 </a:t>
            </a:r>
            <a:r>
              <a:rPr lang="vi-VN" sz="2400" err="1">
                <a:ea typeface="+mj-lt"/>
                <a:cs typeface="+mj-lt"/>
              </a:rPr>
              <a:t>là</a:t>
            </a:r>
            <a:r>
              <a:rPr lang="vi-VN" sz="2400">
                <a:ea typeface="+mj-lt"/>
                <a:cs typeface="+mj-lt"/>
              </a:rPr>
              <a:t> MSB </a:t>
            </a:r>
            <a:r>
              <a:rPr lang="vi-VN" sz="2400" err="1">
                <a:ea typeface="+mj-lt"/>
                <a:cs typeface="+mj-lt"/>
              </a:rPr>
              <a:t>và</a:t>
            </a:r>
            <a:r>
              <a:rPr lang="vi-VN" sz="2400">
                <a:ea typeface="+mj-lt"/>
                <a:cs typeface="+mj-lt"/>
              </a:rPr>
              <a:t> </a:t>
            </a:r>
            <a:r>
              <a:rPr lang="vi-VN" sz="2400" err="1">
                <a:ea typeface="+mj-lt"/>
                <a:cs typeface="+mj-lt"/>
              </a:rPr>
              <a:t>word</a:t>
            </a:r>
            <a:r>
              <a:rPr lang="vi-VN" sz="2400">
                <a:ea typeface="+mj-lt"/>
                <a:cs typeface="+mj-lt"/>
              </a:rPr>
              <a:t> 0 </a:t>
            </a:r>
            <a:r>
              <a:rPr lang="vi-VN" sz="2400" err="1">
                <a:ea typeface="+mj-lt"/>
                <a:cs typeface="+mj-lt"/>
              </a:rPr>
              <a:t>là</a:t>
            </a:r>
            <a:r>
              <a:rPr lang="vi-VN" sz="2400">
                <a:ea typeface="+mj-lt"/>
                <a:cs typeface="+mj-lt"/>
              </a:rPr>
              <a:t> LSB.</a:t>
            </a:r>
            <a:endParaRPr lang="vi-VN" sz="2400"/>
          </a:p>
          <a:p>
            <a:pPr lvl="1" algn="l">
              <a:spcAft>
                <a:spcPts val="300"/>
              </a:spcAft>
            </a:pPr>
            <a:r>
              <a:rPr lang="vi-VN" sz="2400" err="1">
                <a:ea typeface="+mj-lt"/>
                <a:cs typeface="+mj-lt"/>
              </a:rPr>
              <a:t>word</a:t>
            </a:r>
            <a:r>
              <a:rPr lang="vi-VN" sz="2400">
                <a:ea typeface="+mj-lt"/>
                <a:cs typeface="+mj-lt"/>
              </a:rPr>
              <a:t>[0] </a:t>
            </a:r>
            <a:r>
              <a:rPr lang="vi-VN" sz="2400" err="1">
                <a:ea typeface="+mj-lt"/>
                <a:cs typeface="+mj-lt"/>
              </a:rPr>
              <a:t>của</a:t>
            </a:r>
            <a:r>
              <a:rPr lang="vi-VN" sz="2400">
                <a:ea typeface="+mj-lt"/>
                <a:cs typeface="+mj-lt"/>
              </a:rPr>
              <a:t> </a:t>
            </a:r>
            <a:r>
              <a:rPr lang="vi-VN" sz="2400" err="1">
                <a:ea typeface="+mj-lt"/>
                <a:cs typeface="+mj-lt"/>
              </a:rPr>
              <a:t>khóa</a:t>
            </a:r>
            <a:r>
              <a:rPr lang="vi-VN" sz="2400">
                <a:ea typeface="+mj-lt"/>
                <a:cs typeface="+mj-lt"/>
              </a:rPr>
              <a:t> </a:t>
            </a:r>
            <a:r>
              <a:rPr lang="vi-VN" sz="2400" err="1">
                <a:ea typeface="+mj-lt"/>
                <a:cs typeface="+mj-lt"/>
              </a:rPr>
              <a:t>thứ</a:t>
            </a:r>
            <a:r>
              <a:rPr lang="vi-VN" sz="2400">
                <a:ea typeface="+mj-lt"/>
                <a:cs typeface="+mj-lt"/>
              </a:rPr>
              <a:t> </a:t>
            </a:r>
            <a:r>
              <a:rPr lang="vi-VN" sz="2400" b="1" i="1">
                <a:ea typeface="+mj-lt"/>
                <a:cs typeface="+mj-lt"/>
              </a:rPr>
              <a:t>n-1</a:t>
            </a:r>
            <a:r>
              <a:rPr lang="vi-VN" sz="2400">
                <a:ea typeface="+mj-lt"/>
                <a:cs typeface="+mj-lt"/>
              </a:rPr>
              <a:t> = </a:t>
            </a:r>
            <a:r>
              <a:rPr lang="vi-VN" sz="2400" err="1">
                <a:ea typeface="+mj-lt"/>
                <a:cs typeface="+mj-lt"/>
              </a:rPr>
              <a:t>word</a:t>
            </a:r>
            <a:r>
              <a:rPr lang="vi-VN" sz="2400">
                <a:ea typeface="+mj-lt"/>
                <a:cs typeface="+mj-lt"/>
              </a:rPr>
              <a:t>[0] </a:t>
            </a:r>
            <a:r>
              <a:rPr lang="vi-VN" sz="2400" err="1">
                <a:ea typeface="+mj-lt"/>
                <a:cs typeface="+mj-lt"/>
              </a:rPr>
              <a:t>của</a:t>
            </a:r>
            <a:r>
              <a:rPr lang="vi-VN" sz="2400">
                <a:ea typeface="+mj-lt"/>
                <a:cs typeface="+mj-lt"/>
              </a:rPr>
              <a:t> </a:t>
            </a:r>
            <a:r>
              <a:rPr lang="vi-VN" sz="2400" err="1">
                <a:ea typeface="+mj-lt"/>
                <a:cs typeface="+mj-lt"/>
              </a:rPr>
              <a:t>khóa</a:t>
            </a:r>
            <a:r>
              <a:rPr lang="vi-VN" sz="2400">
                <a:ea typeface="+mj-lt"/>
                <a:cs typeface="+mj-lt"/>
              </a:rPr>
              <a:t> </a:t>
            </a:r>
            <a:r>
              <a:rPr lang="vi-VN" sz="2400" err="1">
                <a:ea typeface="+mj-lt"/>
                <a:cs typeface="+mj-lt"/>
              </a:rPr>
              <a:t>thứ</a:t>
            </a:r>
            <a:r>
              <a:rPr lang="vi-VN" sz="2400">
                <a:ea typeface="+mj-lt"/>
                <a:cs typeface="+mj-lt"/>
              </a:rPr>
              <a:t> </a:t>
            </a:r>
            <a:r>
              <a:rPr lang="vi-VN" sz="2400" b="1" i="1">
                <a:ea typeface="+mj-lt"/>
                <a:cs typeface="+mj-lt"/>
              </a:rPr>
              <a:t>n</a:t>
            </a:r>
            <a:r>
              <a:rPr lang="vi-VN" sz="2400" i="1">
                <a:ea typeface="+mj-lt"/>
                <a:cs typeface="+mj-lt"/>
              </a:rPr>
              <a:t> </a:t>
            </a:r>
            <a:r>
              <a:rPr lang="vi-VN" sz="2400">
                <a:ea typeface="+mj-lt"/>
                <a:cs typeface="+mj-lt"/>
              </a:rPr>
              <a:t>XOR </a:t>
            </a:r>
            <a:r>
              <a:rPr lang="vi-VN" sz="2400" err="1">
                <a:ea typeface="+mj-lt"/>
                <a:cs typeface="+mj-lt"/>
              </a:rPr>
              <a:t>word</a:t>
            </a:r>
            <a:r>
              <a:rPr lang="vi-VN" sz="2400">
                <a:ea typeface="+mj-lt"/>
                <a:cs typeface="+mj-lt"/>
              </a:rPr>
              <a:t>[1] </a:t>
            </a:r>
            <a:r>
              <a:rPr lang="vi-VN" sz="2400" err="1">
                <a:ea typeface="+mj-lt"/>
                <a:cs typeface="+mj-lt"/>
              </a:rPr>
              <a:t>của</a:t>
            </a:r>
            <a:r>
              <a:rPr lang="vi-VN" sz="2400">
                <a:ea typeface="+mj-lt"/>
                <a:cs typeface="+mj-lt"/>
              </a:rPr>
              <a:t> </a:t>
            </a:r>
            <a:r>
              <a:rPr lang="vi-VN" sz="2400" err="1">
                <a:ea typeface="+mj-lt"/>
                <a:cs typeface="+mj-lt"/>
              </a:rPr>
              <a:t>khóa</a:t>
            </a:r>
            <a:r>
              <a:rPr lang="vi-VN" sz="2400">
                <a:ea typeface="+mj-lt"/>
                <a:cs typeface="+mj-lt"/>
              </a:rPr>
              <a:t> </a:t>
            </a:r>
            <a:r>
              <a:rPr lang="vi-VN" sz="2400" err="1">
                <a:ea typeface="+mj-lt"/>
                <a:cs typeface="+mj-lt"/>
              </a:rPr>
              <a:t>thứ</a:t>
            </a:r>
            <a:r>
              <a:rPr lang="vi-VN" sz="2400">
                <a:ea typeface="+mj-lt"/>
                <a:cs typeface="+mj-lt"/>
              </a:rPr>
              <a:t> </a:t>
            </a:r>
            <a:r>
              <a:rPr lang="vi-VN" sz="2400" b="1" i="1">
                <a:ea typeface="+mj-lt"/>
                <a:cs typeface="+mj-lt"/>
              </a:rPr>
              <a:t>n.</a:t>
            </a:r>
            <a:endParaRPr lang="vi-VN" sz="2400" b="1"/>
          </a:p>
          <a:p>
            <a:pPr lvl="1" algn="l">
              <a:spcAft>
                <a:spcPts val="300"/>
              </a:spcAft>
            </a:pPr>
            <a:r>
              <a:rPr lang="vi-VN" sz="2400" err="1">
                <a:ea typeface="+mj-lt"/>
                <a:cs typeface="+mj-lt"/>
              </a:rPr>
              <a:t>word</a:t>
            </a:r>
            <a:r>
              <a:rPr lang="vi-VN" sz="2400">
                <a:ea typeface="+mj-lt"/>
                <a:cs typeface="+mj-lt"/>
              </a:rPr>
              <a:t>[1] </a:t>
            </a:r>
            <a:r>
              <a:rPr lang="vi-VN" sz="2400" err="1">
                <a:ea typeface="+mj-lt"/>
                <a:cs typeface="+mj-lt"/>
              </a:rPr>
              <a:t>của</a:t>
            </a:r>
            <a:r>
              <a:rPr lang="vi-VN" sz="2400">
                <a:ea typeface="+mj-lt"/>
                <a:cs typeface="+mj-lt"/>
              </a:rPr>
              <a:t> </a:t>
            </a:r>
            <a:r>
              <a:rPr lang="vi-VN" sz="2400" err="1">
                <a:ea typeface="+mj-lt"/>
                <a:cs typeface="+mj-lt"/>
              </a:rPr>
              <a:t>khóa</a:t>
            </a:r>
            <a:r>
              <a:rPr lang="vi-VN" sz="2400">
                <a:ea typeface="+mj-lt"/>
                <a:cs typeface="+mj-lt"/>
              </a:rPr>
              <a:t> </a:t>
            </a:r>
            <a:r>
              <a:rPr lang="vi-VN" sz="2400" err="1">
                <a:ea typeface="+mj-lt"/>
                <a:cs typeface="+mj-lt"/>
              </a:rPr>
              <a:t>thứ</a:t>
            </a:r>
            <a:r>
              <a:rPr lang="vi-VN" sz="2400">
                <a:ea typeface="+mj-lt"/>
                <a:cs typeface="+mj-lt"/>
              </a:rPr>
              <a:t> </a:t>
            </a:r>
            <a:r>
              <a:rPr lang="vi-VN" sz="2400" b="1" i="1">
                <a:ea typeface="+mj-lt"/>
                <a:cs typeface="+mj-lt"/>
              </a:rPr>
              <a:t>n-1</a:t>
            </a:r>
            <a:r>
              <a:rPr lang="vi-VN" sz="2400">
                <a:ea typeface="+mj-lt"/>
                <a:cs typeface="+mj-lt"/>
              </a:rPr>
              <a:t> = </a:t>
            </a:r>
            <a:r>
              <a:rPr lang="vi-VN" sz="2400" err="1">
                <a:ea typeface="+mj-lt"/>
                <a:cs typeface="+mj-lt"/>
              </a:rPr>
              <a:t>word</a:t>
            </a:r>
            <a:r>
              <a:rPr lang="vi-VN" sz="2400">
                <a:ea typeface="+mj-lt"/>
                <a:cs typeface="+mj-lt"/>
              </a:rPr>
              <a:t>[1] </a:t>
            </a:r>
            <a:r>
              <a:rPr lang="vi-VN" sz="2400" err="1">
                <a:ea typeface="+mj-lt"/>
                <a:cs typeface="+mj-lt"/>
              </a:rPr>
              <a:t>của</a:t>
            </a:r>
            <a:r>
              <a:rPr lang="vi-VN" sz="2400">
                <a:ea typeface="+mj-lt"/>
                <a:cs typeface="+mj-lt"/>
              </a:rPr>
              <a:t> </a:t>
            </a:r>
            <a:r>
              <a:rPr lang="vi-VN" sz="2400" err="1">
                <a:ea typeface="+mj-lt"/>
                <a:cs typeface="+mj-lt"/>
              </a:rPr>
              <a:t>khóa</a:t>
            </a:r>
            <a:r>
              <a:rPr lang="vi-VN" sz="2400">
                <a:ea typeface="+mj-lt"/>
                <a:cs typeface="+mj-lt"/>
              </a:rPr>
              <a:t> </a:t>
            </a:r>
            <a:r>
              <a:rPr lang="vi-VN" sz="2400" err="1">
                <a:ea typeface="+mj-lt"/>
                <a:cs typeface="+mj-lt"/>
              </a:rPr>
              <a:t>thứ</a:t>
            </a:r>
            <a:r>
              <a:rPr lang="vi-VN" sz="2400">
                <a:ea typeface="+mj-lt"/>
                <a:cs typeface="+mj-lt"/>
              </a:rPr>
              <a:t> </a:t>
            </a:r>
            <a:r>
              <a:rPr lang="vi-VN" sz="2400" b="1" i="1">
                <a:ea typeface="+mj-lt"/>
                <a:cs typeface="+mj-lt"/>
              </a:rPr>
              <a:t>n</a:t>
            </a:r>
            <a:r>
              <a:rPr lang="vi-VN" sz="2400" i="1">
                <a:ea typeface="+mj-lt"/>
                <a:cs typeface="+mj-lt"/>
              </a:rPr>
              <a:t> </a:t>
            </a:r>
            <a:r>
              <a:rPr lang="vi-VN" sz="2400">
                <a:ea typeface="+mj-lt"/>
                <a:cs typeface="+mj-lt"/>
              </a:rPr>
              <a:t>XOR </a:t>
            </a:r>
            <a:r>
              <a:rPr lang="vi-VN" sz="2400" err="1">
                <a:ea typeface="+mj-lt"/>
                <a:cs typeface="+mj-lt"/>
              </a:rPr>
              <a:t>word</a:t>
            </a:r>
            <a:r>
              <a:rPr lang="vi-VN" sz="2400">
                <a:ea typeface="+mj-lt"/>
                <a:cs typeface="+mj-lt"/>
              </a:rPr>
              <a:t>[2] </a:t>
            </a:r>
            <a:r>
              <a:rPr lang="vi-VN" sz="2400" err="1">
                <a:ea typeface="+mj-lt"/>
                <a:cs typeface="+mj-lt"/>
              </a:rPr>
              <a:t>của</a:t>
            </a:r>
            <a:r>
              <a:rPr lang="vi-VN" sz="2400">
                <a:ea typeface="+mj-lt"/>
                <a:cs typeface="+mj-lt"/>
              </a:rPr>
              <a:t> </a:t>
            </a:r>
            <a:r>
              <a:rPr lang="vi-VN" sz="2400" err="1">
                <a:ea typeface="+mj-lt"/>
                <a:cs typeface="+mj-lt"/>
              </a:rPr>
              <a:t>khóa</a:t>
            </a:r>
            <a:r>
              <a:rPr lang="vi-VN" sz="2400">
                <a:ea typeface="+mj-lt"/>
                <a:cs typeface="+mj-lt"/>
              </a:rPr>
              <a:t> </a:t>
            </a:r>
            <a:r>
              <a:rPr lang="vi-VN" sz="2400" err="1">
                <a:ea typeface="+mj-lt"/>
                <a:cs typeface="+mj-lt"/>
              </a:rPr>
              <a:t>thứ</a:t>
            </a:r>
            <a:r>
              <a:rPr lang="vi-VN" sz="2400">
                <a:ea typeface="+mj-lt"/>
                <a:cs typeface="+mj-lt"/>
              </a:rPr>
              <a:t> </a:t>
            </a:r>
            <a:r>
              <a:rPr lang="vi-VN" sz="2400" b="1" i="1">
                <a:ea typeface="+mj-lt"/>
                <a:cs typeface="+mj-lt"/>
              </a:rPr>
              <a:t>n.</a:t>
            </a:r>
            <a:endParaRPr lang="vi-VN" sz="2400" b="1"/>
          </a:p>
          <a:p>
            <a:pPr lvl="1" algn="l">
              <a:spcAft>
                <a:spcPts val="300"/>
              </a:spcAft>
            </a:pPr>
            <a:r>
              <a:rPr lang="vi-VN" sz="2400" err="1">
                <a:ea typeface="+mj-lt"/>
                <a:cs typeface="+mj-lt"/>
              </a:rPr>
              <a:t>word</a:t>
            </a:r>
            <a:r>
              <a:rPr lang="vi-VN" sz="2400">
                <a:ea typeface="+mj-lt"/>
                <a:cs typeface="+mj-lt"/>
              </a:rPr>
              <a:t>[2] </a:t>
            </a:r>
            <a:r>
              <a:rPr lang="vi-VN" sz="2400" err="1">
                <a:ea typeface="+mj-lt"/>
                <a:cs typeface="+mj-lt"/>
              </a:rPr>
              <a:t>của</a:t>
            </a:r>
            <a:r>
              <a:rPr lang="vi-VN" sz="2400">
                <a:ea typeface="+mj-lt"/>
                <a:cs typeface="+mj-lt"/>
              </a:rPr>
              <a:t> </a:t>
            </a:r>
            <a:r>
              <a:rPr lang="vi-VN" sz="2400" err="1">
                <a:ea typeface="+mj-lt"/>
                <a:cs typeface="+mj-lt"/>
              </a:rPr>
              <a:t>khóa</a:t>
            </a:r>
            <a:r>
              <a:rPr lang="vi-VN" sz="2400">
                <a:ea typeface="+mj-lt"/>
                <a:cs typeface="+mj-lt"/>
              </a:rPr>
              <a:t> </a:t>
            </a:r>
            <a:r>
              <a:rPr lang="vi-VN" sz="2400" err="1">
                <a:ea typeface="+mj-lt"/>
                <a:cs typeface="+mj-lt"/>
              </a:rPr>
              <a:t>thứ</a:t>
            </a:r>
            <a:r>
              <a:rPr lang="vi-VN" sz="2400">
                <a:ea typeface="+mj-lt"/>
                <a:cs typeface="+mj-lt"/>
              </a:rPr>
              <a:t> </a:t>
            </a:r>
            <a:r>
              <a:rPr lang="vi-VN" sz="2400" b="1" i="1">
                <a:ea typeface="+mj-lt"/>
                <a:cs typeface="+mj-lt"/>
              </a:rPr>
              <a:t>n-1</a:t>
            </a:r>
            <a:r>
              <a:rPr lang="vi-VN" sz="2400">
                <a:ea typeface="+mj-lt"/>
                <a:cs typeface="+mj-lt"/>
              </a:rPr>
              <a:t> = </a:t>
            </a:r>
            <a:r>
              <a:rPr lang="vi-VN" sz="2400" err="1">
                <a:ea typeface="+mj-lt"/>
                <a:cs typeface="+mj-lt"/>
              </a:rPr>
              <a:t>word</a:t>
            </a:r>
            <a:r>
              <a:rPr lang="vi-VN" sz="2400">
                <a:ea typeface="+mj-lt"/>
                <a:cs typeface="+mj-lt"/>
              </a:rPr>
              <a:t>[2] </a:t>
            </a:r>
            <a:r>
              <a:rPr lang="vi-VN" sz="2400" err="1">
                <a:ea typeface="+mj-lt"/>
                <a:cs typeface="+mj-lt"/>
              </a:rPr>
              <a:t>của</a:t>
            </a:r>
            <a:r>
              <a:rPr lang="vi-VN" sz="2400">
                <a:ea typeface="+mj-lt"/>
                <a:cs typeface="+mj-lt"/>
              </a:rPr>
              <a:t> </a:t>
            </a:r>
            <a:r>
              <a:rPr lang="vi-VN" sz="2400" err="1">
                <a:ea typeface="+mj-lt"/>
                <a:cs typeface="+mj-lt"/>
              </a:rPr>
              <a:t>khóa</a:t>
            </a:r>
            <a:r>
              <a:rPr lang="vi-VN" sz="2400">
                <a:ea typeface="+mj-lt"/>
                <a:cs typeface="+mj-lt"/>
              </a:rPr>
              <a:t> </a:t>
            </a:r>
            <a:r>
              <a:rPr lang="vi-VN" sz="2400" err="1">
                <a:ea typeface="+mj-lt"/>
                <a:cs typeface="+mj-lt"/>
              </a:rPr>
              <a:t>thứ</a:t>
            </a:r>
            <a:r>
              <a:rPr lang="vi-VN" sz="2400">
                <a:ea typeface="+mj-lt"/>
                <a:cs typeface="+mj-lt"/>
              </a:rPr>
              <a:t> </a:t>
            </a:r>
            <a:r>
              <a:rPr lang="vi-VN" sz="2400" b="1" i="1">
                <a:ea typeface="+mj-lt"/>
                <a:cs typeface="+mj-lt"/>
              </a:rPr>
              <a:t>n</a:t>
            </a:r>
            <a:r>
              <a:rPr lang="vi-VN" sz="2400" i="1">
                <a:ea typeface="+mj-lt"/>
                <a:cs typeface="+mj-lt"/>
              </a:rPr>
              <a:t> </a:t>
            </a:r>
            <a:r>
              <a:rPr lang="vi-VN" sz="2400">
                <a:ea typeface="+mj-lt"/>
                <a:cs typeface="+mj-lt"/>
              </a:rPr>
              <a:t>XOR </a:t>
            </a:r>
            <a:r>
              <a:rPr lang="vi-VN" sz="2400" err="1">
                <a:ea typeface="+mj-lt"/>
                <a:cs typeface="+mj-lt"/>
              </a:rPr>
              <a:t>word</a:t>
            </a:r>
            <a:r>
              <a:rPr lang="vi-VN" sz="2400">
                <a:ea typeface="+mj-lt"/>
                <a:cs typeface="+mj-lt"/>
              </a:rPr>
              <a:t>[3] </a:t>
            </a:r>
            <a:r>
              <a:rPr lang="vi-VN" sz="2400" err="1">
                <a:ea typeface="+mj-lt"/>
                <a:cs typeface="+mj-lt"/>
              </a:rPr>
              <a:t>của</a:t>
            </a:r>
            <a:r>
              <a:rPr lang="vi-VN" sz="2400">
                <a:ea typeface="+mj-lt"/>
                <a:cs typeface="+mj-lt"/>
              </a:rPr>
              <a:t> </a:t>
            </a:r>
            <a:r>
              <a:rPr lang="vi-VN" sz="2400" err="1">
                <a:ea typeface="+mj-lt"/>
                <a:cs typeface="+mj-lt"/>
              </a:rPr>
              <a:t>khóa</a:t>
            </a:r>
            <a:r>
              <a:rPr lang="vi-VN" sz="2400">
                <a:ea typeface="+mj-lt"/>
                <a:cs typeface="+mj-lt"/>
              </a:rPr>
              <a:t> </a:t>
            </a:r>
            <a:r>
              <a:rPr lang="vi-VN" sz="2400" err="1">
                <a:ea typeface="+mj-lt"/>
                <a:cs typeface="+mj-lt"/>
              </a:rPr>
              <a:t>thứ</a:t>
            </a:r>
            <a:r>
              <a:rPr lang="vi-VN" sz="2400">
                <a:ea typeface="+mj-lt"/>
                <a:cs typeface="+mj-lt"/>
              </a:rPr>
              <a:t> </a:t>
            </a:r>
            <a:r>
              <a:rPr lang="vi-VN" sz="2400" b="1" i="1">
                <a:ea typeface="+mj-lt"/>
                <a:cs typeface="+mj-lt"/>
              </a:rPr>
              <a:t>n.</a:t>
            </a:r>
            <a:endParaRPr lang="vi-VN" sz="2400" b="1"/>
          </a:p>
          <a:p>
            <a:pPr lvl="1" algn="l">
              <a:spcAft>
                <a:spcPts val="300"/>
              </a:spcAft>
            </a:pPr>
            <a:r>
              <a:rPr lang="vi-VN" sz="2400" err="1">
                <a:ea typeface="+mj-lt"/>
                <a:cs typeface="+mj-lt"/>
              </a:rPr>
              <a:t>word</a:t>
            </a:r>
            <a:r>
              <a:rPr lang="vi-VN" sz="2400">
                <a:ea typeface="+mj-lt"/>
                <a:cs typeface="+mj-lt"/>
              </a:rPr>
              <a:t>[3] </a:t>
            </a:r>
            <a:r>
              <a:rPr lang="vi-VN" sz="2400" err="1">
                <a:ea typeface="+mj-lt"/>
                <a:cs typeface="+mj-lt"/>
              </a:rPr>
              <a:t>của</a:t>
            </a:r>
            <a:r>
              <a:rPr lang="vi-VN" sz="2400">
                <a:ea typeface="+mj-lt"/>
                <a:cs typeface="+mj-lt"/>
              </a:rPr>
              <a:t> </a:t>
            </a:r>
            <a:r>
              <a:rPr lang="vi-VN" sz="2400" err="1">
                <a:ea typeface="+mj-lt"/>
                <a:cs typeface="+mj-lt"/>
              </a:rPr>
              <a:t>khóa</a:t>
            </a:r>
            <a:r>
              <a:rPr lang="vi-VN" sz="2400">
                <a:ea typeface="+mj-lt"/>
                <a:cs typeface="+mj-lt"/>
              </a:rPr>
              <a:t> </a:t>
            </a:r>
            <a:r>
              <a:rPr lang="vi-VN" sz="2400" err="1">
                <a:ea typeface="+mj-lt"/>
                <a:cs typeface="+mj-lt"/>
              </a:rPr>
              <a:t>thứ</a:t>
            </a:r>
            <a:r>
              <a:rPr lang="vi-VN" sz="2400">
                <a:ea typeface="+mj-lt"/>
                <a:cs typeface="+mj-lt"/>
              </a:rPr>
              <a:t> </a:t>
            </a:r>
            <a:r>
              <a:rPr lang="vi-VN" sz="2400" b="1" i="1">
                <a:ea typeface="+mj-lt"/>
                <a:cs typeface="+mj-lt"/>
              </a:rPr>
              <a:t>n-1</a:t>
            </a:r>
            <a:r>
              <a:rPr lang="vi-VN" sz="2400">
                <a:ea typeface="+mj-lt"/>
                <a:cs typeface="+mj-lt"/>
              </a:rPr>
              <a:t> = </a:t>
            </a:r>
            <a:r>
              <a:rPr lang="vi-VN" sz="2400" err="1">
                <a:ea typeface="+mj-lt"/>
                <a:cs typeface="+mj-lt"/>
              </a:rPr>
              <a:t>word</a:t>
            </a:r>
            <a:r>
              <a:rPr lang="vi-VN" sz="2400">
                <a:ea typeface="+mj-lt"/>
                <a:cs typeface="+mj-lt"/>
              </a:rPr>
              <a:t>[3] </a:t>
            </a:r>
            <a:r>
              <a:rPr lang="vi-VN" sz="2400" err="1">
                <a:ea typeface="+mj-lt"/>
                <a:cs typeface="+mj-lt"/>
              </a:rPr>
              <a:t>của</a:t>
            </a:r>
            <a:r>
              <a:rPr lang="vi-VN" sz="2400">
                <a:ea typeface="+mj-lt"/>
                <a:cs typeface="+mj-lt"/>
              </a:rPr>
              <a:t> </a:t>
            </a:r>
            <a:r>
              <a:rPr lang="vi-VN" sz="2400" err="1">
                <a:ea typeface="+mj-lt"/>
                <a:cs typeface="+mj-lt"/>
              </a:rPr>
              <a:t>khóa</a:t>
            </a:r>
            <a:r>
              <a:rPr lang="vi-VN" sz="2400">
                <a:ea typeface="+mj-lt"/>
                <a:cs typeface="+mj-lt"/>
              </a:rPr>
              <a:t> </a:t>
            </a:r>
            <a:r>
              <a:rPr lang="vi-VN" sz="2400" err="1">
                <a:ea typeface="+mj-lt"/>
                <a:cs typeface="+mj-lt"/>
              </a:rPr>
              <a:t>thứ</a:t>
            </a:r>
            <a:r>
              <a:rPr lang="vi-VN" sz="2400">
                <a:ea typeface="+mj-lt"/>
                <a:cs typeface="+mj-lt"/>
              </a:rPr>
              <a:t> </a:t>
            </a:r>
            <a:r>
              <a:rPr lang="vi-VN" sz="2400" b="1" i="1">
                <a:ea typeface="+mj-lt"/>
                <a:cs typeface="+mj-lt"/>
              </a:rPr>
              <a:t>n</a:t>
            </a:r>
            <a:r>
              <a:rPr lang="vi-VN" sz="2400" i="1">
                <a:ea typeface="+mj-lt"/>
                <a:cs typeface="+mj-lt"/>
              </a:rPr>
              <a:t> </a:t>
            </a:r>
            <a:r>
              <a:rPr lang="vi-VN" sz="2400">
                <a:ea typeface="+mj-lt"/>
                <a:cs typeface="+mj-lt"/>
              </a:rPr>
              <a:t>XOR </a:t>
            </a:r>
            <a:r>
              <a:rPr lang="vi-VN" sz="2400" err="1">
                <a:ea typeface="+mj-lt"/>
                <a:cs typeface="+mj-lt"/>
              </a:rPr>
              <a:t>trans</a:t>
            </a:r>
            <a:r>
              <a:rPr lang="vi-VN" sz="2400">
                <a:ea typeface="+mj-lt"/>
                <a:cs typeface="+mj-lt"/>
              </a:rPr>
              <a:t>(</a:t>
            </a:r>
            <a:r>
              <a:rPr lang="vi-VN" sz="2400" err="1">
                <a:ea typeface="+mj-lt"/>
                <a:cs typeface="+mj-lt"/>
              </a:rPr>
              <a:t>word</a:t>
            </a:r>
            <a:r>
              <a:rPr lang="vi-VN" sz="2400">
                <a:ea typeface="+mj-lt"/>
                <a:cs typeface="+mj-lt"/>
              </a:rPr>
              <a:t>[0] </a:t>
            </a:r>
            <a:r>
              <a:rPr lang="vi-VN" sz="2400" err="1">
                <a:ea typeface="+mj-lt"/>
                <a:cs typeface="+mj-lt"/>
              </a:rPr>
              <a:t>của</a:t>
            </a:r>
            <a:r>
              <a:rPr lang="vi-VN" sz="2400">
                <a:ea typeface="+mj-lt"/>
                <a:cs typeface="+mj-lt"/>
              </a:rPr>
              <a:t> </a:t>
            </a:r>
            <a:r>
              <a:rPr lang="vi-VN" sz="2400" err="1">
                <a:ea typeface="+mj-lt"/>
                <a:cs typeface="+mj-lt"/>
              </a:rPr>
              <a:t>khóa</a:t>
            </a:r>
            <a:r>
              <a:rPr lang="vi-VN" sz="2400">
                <a:ea typeface="+mj-lt"/>
                <a:cs typeface="+mj-lt"/>
              </a:rPr>
              <a:t> </a:t>
            </a:r>
            <a:r>
              <a:rPr lang="vi-VN" sz="2400" err="1">
                <a:ea typeface="+mj-lt"/>
                <a:cs typeface="+mj-lt"/>
              </a:rPr>
              <a:t>thứ</a:t>
            </a:r>
            <a:r>
              <a:rPr lang="vi-VN" sz="2400">
                <a:ea typeface="+mj-lt"/>
                <a:cs typeface="+mj-lt"/>
              </a:rPr>
              <a:t> </a:t>
            </a:r>
            <a:r>
              <a:rPr lang="vi-VN" sz="2400" b="1" i="1">
                <a:ea typeface="+mj-lt"/>
                <a:cs typeface="+mj-lt"/>
              </a:rPr>
              <a:t>n-1</a:t>
            </a:r>
            <a:r>
              <a:rPr lang="vi-VN" sz="2400" i="1">
                <a:ea typeface="+mj-lt"/>
                <a:cs typeface="+mj-lt"/>
              </a:rPr>
              <a:t>).</a:t>
            </a:r>
            <a:endParaRPr lang="vi-VN" sz="2400"/>
          </a:p>
          <a:p>
            <a:pPr algn="l">
              <a:spcAft>
                <a:spcPts val="600"/>
              </a:spcAft>
            </a:pPr>
            <a:r>
              <a:rPr lang="vi-VN" sz="2200" err="1">
                <a:ea typeface="+mj-lt"/>
                <a:cs typeface="+mj-lt"/>
              </a:rPr>
              <a:t>trans</a:t>
            </a:r>
            <a:r>
              <a:rPr lang="vi-VN" sz="2200">
                <a:ea typeface="+mj-lt"/>
                <a:cs typeface="+mj-lt"/>
              </a:rPr>
              <a:t>(</a:t>
            </a:r>
            <a:r>
              <a:rPr lang="vi-VN" sz="2200" err="1">
                <a:ea typeface="+mj-lt"/>
                <a:cs typeface="+mj-lt"/>
              </a:rPr>
              <a:t>word</a:t>
            </a:r>
            <a:r>
              <a:rPr lang="vi-VN" sz="2200">
                <a:ea typeface="+mj-lt"/>
                <a:cs typeface="+mj-lt"/>
              </a:rPr>
              <a:t>[0] </a:t>
            </a:r>
            <a:r>
              <a:rPr lang="vi-VN" sz="2200" err="1">
                <a:ea typeface="+mj-lt"/>
                <a:cs typeface="+mj-lt"/>
              </a:rPr>
              <a:t>của</a:t>
            </a:r>
            <a:r>
              <a:rPr lang="vi-VN" sz="2200">
                <a:ea typeface="+mj-lt"/>
                <a:cs typeface="+mj-lt"/>
              </a:rPr>
              <a:t> </a:t>
            </a:r>
            <a:r>
              <a:rPr lang="vi-VN" sz="2200" err="1">
                <a:ea typeface="+mj-lt"/>
                <a:cs typeface="+mj-lt"/>
              </a:rPr>
              <a:t>khóa</a:t>
            </a:r>
            <a:r>
              <a:rPr lang="vi-VN" sz="2200">
                <a:ea typeface="+mj-lt"/>
                <a:cs typeface="+mj-lt"/>
              </a:rPr>
              <a:t> </a:t>
            </a:r>
            <a:r>
              <a:rPr lang="vi-VN" sz="2200" err="1">
                <a:ea typeface="+mj-lt"/>
                <a:cs typeface="+mj-lt"/>
              </a:rPr>
              <a:t>thứ</a:t>
            </a:r>
            <a:r>
              <a:rPr lang="vi-VN" sz="2200">
                <a:ea typeface="+mj-lt"/>
                <a:cs typeface="+mj-lt"/>
              </a:rPr>
              <a:t> </a:t>
            </a:r>
            <a:r>
              <a:rPr lang="vi-VN" sz="2200" b="1" i="1">
                <a:ea typeface="+mj-lt"/>
                <a:cs typeface="+mj-lt"/>
              </a:rPr>
              <a:t>n-1) </a:t>
            </a:r>
            <a:r>
              <a:rPr lang="vi-VN" sz="2200" err="1">
                <a:ea typeface="+mj-lt"/>
                <a:cs typeface="+mj-lt"/>
              </a:rPr>
              <a:t>là</a:t>
            </a:r>
            <a:r>
              <a:rPr lang="vi-VN" sz="2200" i="1">
                <a:ea typeface="+mj-lt"/>
                <a:cs typeface="+mj-lt"/>
              </a:rPr>
              <a:t> </a:t>
            </a:r>
            <a:r>
              <a:rPr lang="vi-VN" sz="2200" err="1">
                <a:ea typeface="+mj-lt"/>
                <a:cs typeface="+mj-lt"/>
              </a:rPr>
              <a:t>giá</a:t>
            </a:r>
            <a:r>
              <a:rPr lang="vi-VN" sz="2200">
                <a:ea typeface="+mj-lt"/>
                <a:cs typeface="+mj-lt"/>
              </a:rPr>
              <a:t> </a:t>
            </a:r>
            <a:r>
              <a:rPr lang="vi-VN" sz="2200" err="1">
                <a:ea typeface="+mj-lt"/>
                <a:cs typeface="+mj-lt"/>
              </a:rPr>
              <a:t>trị</a:t>
            </a:r>
            <a:r>
              <a:rPr lang="vi-VN" sz="2200">
                <a:ea typeface="+mj-lt"/>
                <a:cs typeface="+mj-lt"/>
              </a:rPr>
              <a:t> sau khi </a:t>
            </a:r>
            <a:r>
              <a:rPr lang="vi-VN" sz="2200" err="1">
                <a:ea typeface="+mj-lt"/>
                <a:cs typeface="+mj-lt"/>
              </a:rPr>
              <a:t>biến</a:t>
            </a:r>
            <a:r>
              <a:rPr lang="vi-VN" sz="2200">
                <a:ea typeface="+mj-lt"/>
                <a:cs typeface="+mj-lt"/>
              </a:rPr>
              <a:t> </a:t>
            </a:r>
            <a:r>
              <a:rPr lang="vi-VN" sz="2200" err="1">
                <a:ea typeface="+mj-lt"/>
                <a:cs typeface="+mj-lt"/>
              </a:rPr>
              <a:t>đổi</a:t>
            </a:r>
            <a:r>
              <a:rPr lang="vi-VN" sz="2200">
                <a:ea typeface="+mj-lt"/>
                <a:cs typeface="+mj-lt"/>
              </a:rPr>
              <a:t> </a:t>
            </a:r>
            <a:r>
              <a:rPr lang="vi-VN" sz="2200" err="1">
                <a:ea typeface="+mj-lt"/>
                <a:cs typeface="+mj-lt"/>
              </a:rPr>
              <a:t>word</a:t>
            </a:r>
            <a:r>
              <a:rPr lang="vi-VN" sz="2200">
                <a:ea typeface="+mj-lt"/>
                <a:cs typeface="+mj-lt"/>
              </a:rPr>
              <a:t>[0] </a:t>
            </a:r>
            <a:r>
              <a:rPr lang="vi-VN" sz="2200" err="1">
                <a:ea typeface="+mj-lt"/>
                <a:cs typeface="+mj-lt"/>
              </a:rPr>
              <a:t>của</a:t>
            </a:r>
            <a:r>
              <a:rPr lang="vi-VN" sz="2200">
                <a:ea typeface="+mj-lt"/>
                <a:cs typeface="+mj-lt"/>
              </a:rPr>
              <a:t> </a:t>
            </a:r>
            <a:r>
              <a:rPr lang="vi-VN" sz="2200" err="1">
                <a:ea typeface="+mj-lt"/>
                <a:cs typeface="+mj-lt"/>
              </a:rPr>
              <a:t>khóa</a:t>
            </a:r>
            <a:r>
              <a:rPr lang="vi-VN" sz="2200">
                <a:ea typeface="+mj-lt"/>
                <a:cs typeface="+mj-lt"/>
              </a:rPr>
              <a:t> </a:t>
            </a:r>
            <a:r>
              <a:rPr lang="vi-VN" sz="2200" err="1">
                <a:ea typeface="+mj-lt"/>
                <a:cs typeface="+mj-lt"/>
              </a:rPr>
              <a:t>thứ</a:t>
            </a:r>
            <a:r>
              <a:rPr lang="vi-VN" sz="2200">
                <a:ea typeface="+mj-lt"/>
                <a:cs typeface="+mj-lt"/>
              </a:rPr>
              <a:t> </a:t>
            </a:r>
            <a:r>
              <a:rPr lang="vi-VN" sz="2200" b="1" i="1">
                <a:ea typeface="+mj-lt"/>
                <a:cs typeface="+mj-lt"/>
              </a:rPr>
              <a:t>n-1 </a:t>
            </a:r>
            <a:r>
              <a:rPr lang="vi-VN" sz="2200" i="1">
                <a:ea typeface="+mj-lt"/>
                <a:cs typeface="+mj-lt"/>
              </a:rPr>
              <a:t>qua </a:t>
            </a:r>
            <a:r>
              <a:rPr lang="vi-VN" sz="2200" i="1" err="1">
                <a:ea typeface="+mj-lt"/>
                <a:cs typeface="+mj-lt"/>
              </a:rPr>
              <a:t>các</a:t>
            </a:r>
            <a:r>
              <a:rPr lang="vi-VN" sz="2200" i="1">
                <a:ea typeface="+mj-lt"/>
                <a:cs typeface="+mj-lt"/>
              </a:rPr>
              <a:t> </a:t>
            </a:r>
            <a:r>
              <a:rPr lang="vi-VN" sz="2200" i="1" err="1">
                <a:ea typeface="+mj-lt"/>
                <a:cs typeface="+mj-lt"/>
              </a:rPr>
              <a:t>bước</a:t>
            </a:r>
            <a:r>
              <a:rPr lang="vi-VN" sz="2200" i="1">
                <a:ea typeface="+mj-lt"/>
                <a:cs typeface="+mj-lt"/>
              </a:rPr>
              <a:t>: </a:t>
            </a:r>
            <a:r>
              <a:rPr lang="vi-VN" sz="2200" err="1">
                <a:ea typeface="+mj-lt"/>
                <a:cs typeface="+mj-lt"/>
              </a:rPr>
              <a:t>RotWord</a:t>
            </a:r>
            <a:r>
              <a:rPr lang="vi-VN" sz="2200">
                <a:ea typeface="+mj-lt"/>
                <a:cs typeface="+mj-lt"/>
              </a:rPr>
              <a:t>, </a:t>
            </a:r>
            <a:r>
              <a:rPr lang="vi-VN" sz="2200" err="1">
                <a:ea typeface="+mj-lt"/>
                <a:cs typeface="+mj-lt"/>
              </a:rPr>
              <a:t>SubWord</a:t>
            </a:r>
            <a:r>
              <a:rPr lang="vi-VN" sz="2200">
                <a:ea typeface="+mj-lt"/>
                <a:cs typeface="+mj-lt"/>
              </a:rPr>
              <a:t> </a:t>
            </a:r>
            <a:r>
              <a:rPr lang="vi-VN" sz="2200" err="1">
                <a:ea typeface="+mj-lt"/>
                <a:cs typeface="+mj-lt"/>
              </a:rPr>
              <a:t>và</a:t>
            </a:r>
            <a:r>
              <a:rPr lang="vi-VN" sz="2200">
                <a:ea typeface="+mj-lt"/>
                <a:cs typeface="+mj-lt"/>
              </a:rPr>
              <a:t> </a:t>
            </a:r>
            <a:r>
              <a:rPr lang="vi-VN" sz="2200" err="1">
                <a:ea typeface="+mj-lt"/>
                <a:cs typeface="+mj-lt"/>
              </a:rPr>
              <a:t>InvAddRcon</a:t>
            </a:r>
            <a:endParaRPr lang="vi-VN" sz="2200">
              <a:ea typeface="+mj-lt"/>
              <a:cs typeface="+mj-lt"/>
            </a:endParaRPr>
          </a:p>
        </p:txBody>
      </p:sp>
      <p:sp>
        <p:nvSpPr>
          <p:cNvPr id="4" name="Chỗ dành sẵn cho Ngày tháng 3">
            <a:extLst>
              <a:ext uri="{FF2B5EF4-FFF2-40B4-BE49-F238E27FC236}">
                <a16:creationId xmlns:a16="http://schemas.microsoft.com/office/drawing/2014/main" id="{A1D76AA4-B22C-4E7C-8F75-ACCE35CC03A8}"/>
              </a:ext>
            </a:extLst>
          </p:cNvPr>
          <p:cNvSpPr>
            <a:spLocks noGrp="1"/>
          </p:cNvSpPr>
          <p:nvPr>
            <p:ph type="dt" sz="half" idx="10"/>
          </p:nvPr>
        </p:nvSpPr>
        <p:spPr/>
        <p:txBody>
          <a:bodyPr/>
          <a:lstStyle/>
          <a:p>
            <a:fld id="{F7681EE8-9FE2-425D-8FB4-74C399BDEDA0}"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58E0FED1-9D33-4CF0-A23F-E0B44AFD27D6}"/>
              </a:ext>
            </a:extLst>
          </p:cNvPr>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Chỗ dành sẵn cho Chân trang 5">
            <a:extLst>
              <a:ext uri="{FF2B5EF4-FFF2-40B4-BE49-F238E27FC236}">
                <a16:creationId xmlns:a16="http://schemas.microsoft.com/office/drawing/2014/main" id="{EAEF58DE-3B3C-4178-9ECE-51BE3F56EB88}"/>
              </a:ext>
            </a:extLst>
          </p:cNvPr>
          <p:cNvSpPr>
            <a:spLocks noGrp="1"/>
          </p:cNvSpPr>
          <p:nvPr>
            <p:ph type="ftr" sz="quarter" idx="11"/>
          </p:nvPr>
        </p:nvSpPr>
        <p:spPr/>
        <p:txBody>
          <a:bodyPr/>
          <a:lstStyle/>
          <a:p>
            <a:r>
              <a:rPr kumimoji="1" lang="en-US" altLang="ja-JP"/>
              <a:t>Copyrights 2020 CE-UIT. All Rights Reserved.</a:t>
            </a:r>
            <a:endParaRPr kumimoji="1" lang="ja-JP" altLang="en-US"/>
          </a:p>
        </p:txBody>
      </p:sp>
    </p:spTree>
    <p:extLst>
      <p:ext uri="{BB962C8B-B14F-4D97-AF65-F5344CB8AC3E}">
        <p14:creationId xmlns:p14="http://schemas.microsoft.com/office/powerpoint/2010/main" val="2966526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16E1A2-DD99-464A-B7B7-8A416245A980}"/>
              </a:ext>
            </a:extLst>
          </p:cNvPr>
          <p:cNvSpPr>
            <a:spLocks noGrp="1"/>
          </p:cNvSpPr>
          <p:nvPr>
            <p:ph type="title"/>
          </p:nvPr>
        </p:nvSpPr>
        <p:spPr/>
        <p:txBody>
          <a:bodyPr/>
          <a:lstStyle/>
          <a:p>
            <a:r>
              <a:rPr lang="vi-VN" err="1"/>
              <a:t>Ví</a:t>
            </a:r>
            <a:r>
              <a:rPr lang="vi-VN"/>
              <a:t> </a:t>
            </a:r>
            <a:r>
              <a:rPr lang="vi-VN" err="1"/>
              <a:t>dụ</a:t>
            </a:r>
            <a:r>
              <a:rPr lang="vi-VN"/>
              <a:t> </a:t>
            </a:r>
            <a:r>
              <a:rPr lang="vi-VN" err="1"/>
              <a:t>giải</a:t>
            </a:r>
            <a:r>
              <a:rPr lang="vi-VN"/>
              <a:t> </a:t>
            </a:r>
            <a:r>
              <a:rPr lang="vi-VN" err="1"/>
              <a:t>mã</a:t>
            </a:r>
            <a:r>
              <a:rPr lang="vi-VN"/>
              <a:t> AES</a:t>
            </a:r>
          </a:p>
        </p:txBody>
      </p:sp>
      <p:sp>
        <p:nvSpPr>
          <p:cNvPr id="3" name="Chỗ dành sẵn cho Nội dung 2">
            <a:extLst>
              <a:ext uri="{FF2B5EF4-FFF2-40B4-BE49-F238E27FC236}">
                <a16:creationId xmlns:a16="http://schemas.microsoft.com/office/drawing/2014/main" id="{DB6790A0-C599-42C4-BA43-C61F1C055F03}"/>
              </a:ext>
            </a:extLst>
          </p:cNvPr>
          <p:cNvSpPr>
            <a:spLocks noGrp="1"/>
          </p:cNvSpPr>
          <p:nvPr>
            <p:ph idx="1"/>
          </p:nvPr>
        </p:nvSpPr>
        <p:spPr>
          <a:xfrm>
            <a:off x="335360" y="1284246"/>
            <a:ext cx="11521280" cy="1207332"/>
          </a:xfrm>
        </p:spPr>
        <p:txBody>
          <a:bodyPr/>
          <a:lstStyle/>
          <a:p>
            <a:pPr>
              <a:spcAft>
                <a:spcPts val="300"/>
              </a:spcAft>
            </a:pPr>
            <a:r>
              <a:rPr lang="vi-VN" sz="2000">
                <a:ea typeface="+mj-lt"/>
                <a:cs typeface="+mj-lt"/>
              </a:rPr>
              <a:t>RotWord </a:t>
            </a:r>
            <a:r>
              <a:rPr lang="vi-VN" sz="2000" err="1">
                <a:ea typeface="+mj-lt"/>
                <a:cs typeface="+mj-lt"/>
              </a:rPr>
              <a:t>và</a:t>
            </a:r>
            <a:r>
              <a:rPr lang="vi-VN" sz="2000">
                <a:ea typeface="+mj-lt"/>
                <a:cs typeface="+mj-lt"/>
              </a:rPr>
              <a:t> SubWord trong </a:t>
            </a:r>
            <a:r>
              <a:rPr lang="vi-VN" sz="2000" err="1">
                <a:ea typeface="+mj-lt"/>
                <a:cs typeface="+mj-lt"/>
              </a:rPr>
              <a:t>InvKeyExpansion</a:t>
            </a:r>
            <a:r>
              <a:rPr lang="vi-VN" sz="2000">
                <a:ea typeface="+mj-lt"/>
                <a:cs typeface="+mj-lt"/>
              </a:rPr>
              <a:t> </a:t>
            </a:r>
            <a:r>
              <a:rPr lang="vi-VN" sz="2000" err="1">
                <a:ea typeface="+mj-lt"/>
                <a:cs typeface="+mj-lt"/>
              </a:rPr>
              <a:t>giống</a:t>
            </a:r>
            <a:r>
              <a:rPr lang="vi-VN" sz="2000">
                <a:ea typeface="+mj-lt"/>
                <a:cs typeface="+mj-lt"/>
              </a:rPr>
              <a:t> </a:t>
            </a:r>
            <a:r>
              <a:rPr lang="vi-VN" sz="2000" err="1">
                <a:ea typeface="+mj-lt"/>
                <a:cs typeface="+mj-lt"/>
              </a:rPr>
              <a:t>với</a:t>
            </a:r>
            <a:r>
              <a:rPr lang="vi-VN" sz="2000">
                <a:ea typeface="+mj-lt"/>
                <a:cs typeface="+mj-lt"/>
              </a:rPr>
              <a:t> trong </a:t>
            </a:r>
            <a:r>
              <a:rPr lang="vi-VN" sz="2000" err="1">
                <a:ea typeface="+mj-lt"/>
                <a:cs typeface="+mj-lt"/>
              </a:rPr>
              <a:t>KeyExpansion</a:t>
            </a:r>
            <a:r>
              <a:rPr lang="vi-VN" sz="2000">
                <a:ea typeface="+mj-lt"/>
                <a:cs typeface="+mj-lt"/>
              </a:rPr>
              <a:t> </a:t>
            </a:r>
            <a:r>
              <a:rPr lang="vi-VN" sz="2000" err="1">
                <a:ea typeface="+mj-lt"/>
                <a:cs typeface="+mj-lt"/>
              </a:rPr>
              <a:t>của</a:t>
            </a:r>
            <a:r>
              <a:rPr lang="vi-VN" sz="2000">
                <a:ea typeface="+mj-lt"/>
                <a:cs typeface="+mj-lt"/>
              </a:rPr>
              <a:t> </a:t>
            </a:r>
            <a:r>
              <a:rPr lang="vi-VN" sz="2000" err="1">
                <a:ea typeface="+mj-lt"/>
                <a:cs typeface="+mj-lt"/>
              </a:rPr>
              <a:t>phần</a:t>
            </a:r>
            <a:r>
              <a:rPr lang="vi-VN" sz="2000">
                <a:ea typeface="+mj-lt"/>
                <a:cs typeface="+mj-lt"/>
              </a:rPr>
              <a:t> </a:t>
            </a:r>
            <a:r>
              <a:rPr lang="vi-VN" sz="2000" err="1">
                <a:ea typeface="+mj-lt"/>
                <a:cs typeface="+mj-lt"/>
              </a:rPr>
              <a:t>mã</a:t>
            </a:r>
            <a:r>
              <a:rPr lang="vi-VN" sz="2000">
                <a:ea typeface="+mj-lt"/>
                <a:cs typeface="+mj-lt"/>
              </a:rPr>
              <a:t> </a:t>
            </a:r>
            <a:r>
              <a:rPr lang="vi-VN" sz="2000" err="1">
                <a:ea typeface="+mj-lt"/>
                <a:cs typeface="+mj-lt"/>
              </a:rPr>
              <a:t>hóa</a:t>
            </a:r>
            <a:r>
              <a:rPr lang="vi-VN" sz="2000">
                <a:ea typeface="+mj-lt"/>
                <a:cs typeface="+mj-lt"/>
              </a:rPr>
              <a:t>.</a:t>
            </a:r>
            <a:endParaRPr lang="vi-VN"/>
          </a:p>
          <a:p>
            <a:pPr>
              <a:spcAft>
                <a:spcPts val="300"/>
              </a:spcAft>
            </a:pPr>
            <a:r>
              <a:rPr lang="vi-VN" sz="2000">
                <a:ea typeface="+mj-lt"/>
                <a:cs typeface="+mj-lt"/>
              </a:rPr>
              <a:t>InvAddRcon[2] </a:t>
            </a:r>
            <a:r>
              <a:rPr lang="vi-VN" sz="2000" err="1">
                <a:ea typeface="+mj-lt"/>
                <a:cs typeface="+mj-lt"/>
              </a:rPr>
              <a:t>là</a:t>
            </a:r>
            <a:r>
              <a:rPr lang="vi-VN" sz="2000">
                <a:ea typeface="+mj-lt"/>
                <a:cs typeface="+mj-lt"/>
              </a:rPr>
              <a:t> </a:t>
            </a:r>
            <a:r>
              <a:rPr lang="vi-VN" sz="2000" err="1">
                <a:ea typeface="+mj-lt"/>
                <a:cs typeface="+mj-lt"/>
              </a:rPr>
              <a:t>bước</a:t>
            </a:r>
            <a:r>
              <a:rPr lang="vi-VN" sz="2000">
                <a:ea typeface="+mj-lt"/>
                <a:cs typeface="+mj-lt"/>
              </a:rPr>
              <a:t> XOR </a:t>
            </a:r>
            <a:r>
              <a:rPr lang="vi-VN" sz="2000" err="1">
                <a:ea typeface="+mj-lt"/>
                <a:cs typeface="+mj-lt"/>
              </a:rPr>
              <a:t>kết</a:t>
            </a:r>
            <a:r>
              <a:rPr lang="vi-VN" sz="2000">
                <a:ea typeface="+mj-lt"/>
                <a:cs typeface="+mj-lt"/>
              </a:rPr>
              <a:t> </a:t>
            </a:r>
            <a:r>
              <a:rPr lang="vi-VN" sz="2000" err="1">
                <a:ea typeface="+mj-lt"/>
                <a:cs typeface="+mj-lt"/>
              </a:rPr>
              <a:t>quả</a:t>
            </a:r>
            <a:r>
              <a:rPr lang="vi-VN" sz="2000">
                <a:ea typeface="+mj-lt"/>
                <a:cs typeface="+mj-lt"/>
              </a:rPr>
              <a:t> </a:t>
            </a:r>
            <a:r>
              <a:rPr lang="vi-VN" sz="2000" err="1">
                <a:ea typeface="+mj-lt"/>
                <a:cs typeface="+mj-lt"/>
              </a:rPr>
              <a:t>SubWord</a:t>
            </a:r>
            <a:r>
              <a:rPr lang="vi-VN" sz="2000">
                <a:ea typeface="+mj-lt"/>
                <a:cs typeface="+mj-lt"/>
              </a:rPr>
              <a:t> </a:t>
            </a:r>
            <a:r>
              <a:rPr lang="vi-VN" sz="2000" err="1">
                <a:ea typeface="+mj-lt"/>
                <a:cs typeface="+mj-lt"/>
              </a:rPr>
              <a:t>với</a:t>
            </a:r>
            <a:r>
              <a:rPr lang="vi-VN" sz="2000">
                <a:ea typeface="+mj-lt"/>
                <a:cs typeface="+mj-lt"/>
              </a:rPr>
              <a:t> InvRcon.</a:t>
            </a:r>
          </a:p>
          <a:p>
            <a:pPr>
              <a:spcAft>
                <a:spcPts val="300"/>
              </a:spcAft>
            </a:pPr>
            <a:r>
              <a:rPr lang="vi-VN" sz="2000" err="1">
                <a:ea typeface="+mj-lt"/>
                <a:cs typeface="+mj-lt"/>
              </a:rPr>
              <a:t>Thứ</a:t>
            </a:r>
            <a:r>
              <a:rPr lang="vi-VN" sz="2000">
                <a:ea typeface="+mj-lt"/>
                <a:cs typeface="+mj-lt"/>
              </a:rPr>
              <a:t> </a:t>
            </a:r>
            <a:r>
              <a:rPr lang="vi-VN" sz="2000" err="1">
                <a:ea typeface="+mj-lt"/>
                <a:cs typeface="+mj-lt"/>
              </a:rPr>
              <a:t>tự</a:t>
            </a:r>
            <a:r>
              <a:rPr lang="vi-VN" sz="2000">
                <a:ea typeface="+mj-lt"/>
                <a:cs typeface="+mj-lt"/>
              </a:rPr>
              <a:t> </a:t>
            </a:r>
            <a:r>
              <a:rPr lang="vi-VN" sz="2000" err="1">
                <a:ea typeface="+mj-lt"/>
                <a:cs typeface="+mj-lt"/>
              </a:rPr>
              <a:t>giá</a:t>
            </a:r>
            <a:r>
              <a:rPr lang="vi-VN" sz="2000">
                <a:ea typeface="+mj-lt"/>
                <a:cs typeface="+mj-lt"/>
              </a:rPr>
              <a:t> </a:t>
            </a:r>
            <a:r>
              <a:rPr lang="vi-VN" sz="2000" err="1">
                <a:ea typeface="+mj-lt"/>
                <a:cs typeface="+mj-lt"/>
              </a:rPr>
              <a:t>trị</a:t>
            </a:r>
            <a:r>
              <a:rPr lang="vi-VN" sz="2000">
                <a:ea typeface="+mj-lt"/>
                <a:cs typeface="+mj-lt"/>
              </a:rPr>
              <a:t> InvRcon </a:t>
            </a:r>
            <a:r>
              <a:rPr lang="vi-VN" sz="2000" err="1">
                <a:ea typeface="+mj-lt"/>
                <a:cs typeface="+mj-lt"/>
              </a:rPr>
              <a:t>được</a:t>
            </a:r>
            <a:r>
              <a:rPr lang="vi-VN" sz="2000">
                <a:ea typeface="+mj-lt"/>
                <a:cs typeface="+mj-lt"/>
              </a:rPr>
              <a:t> </a:t>
            </a:r>
            <a:r>
              <a:rPr lang="vi-VN" sz="2000" err="1">
                <a:ea typeface="+mj-lt"/>
                <a:cs typeface="+mj-lt"/>
              </a:rPr>
              <a:t>sử</a:t>
            </a:r>
            <a:r>
              <a:rPr lang="vi-VN" sz="2000">
                <a:ea typeface="+mj-lt"/>
                <a:cs typeface="+mj-lt"/>
              </a:rPr>
              <a:t> </a:t>
            </a:r>
            <a:r>
              <a:rPr lang="vi-VN" sz="2000" err="1">
                <a:ea typeface="+mj-lt"/>
                <a:cs typeface="+mj-lt"/>
              </a:rPr>
              <a:t>dụng</a:t>
            </a:r>
            <a:r>
              <a:rPr lang="vi-VN" sz="2000">
                <a:ea typeface="+mj-lt"/>
                <a:cs typeface="+mj-lt"/>
              </a:rPr>
              <a:t> </a:t>
            </a:r>
            <a:r>
              <a:rPr lang="vi-VN" sz="2000" err="1">
                <a:ea typeface="+mj-lt"/>
                <a:cs typeface="+mj-lt"/>
              </a:rPr>
              <a:t>sẽ</a:t>
            </a:r>
            <a:r>
              <a:rPr lang="vi-VN" sz="2000">
                <a:ea typeface="+mj-lt"/>
                <a:cs typeface="+mj-lt"/>
              </a:rPr>
              <a:t> </a:t>
            </a:r>
            <a:r>
              <a:rPr lang="vi-VN" sz="2000" err="1">
                <a:ea typeface="+mj-lt"/>
                <a:cs typeface="+mj-lt"/>
              </a:rPr>
              <a:t>ngược</a:t>
            </a:r>
            <a:r>
              <a:rPr lang="vi-VN" sz="2000">
                <a:ea typeface="+mj-lt"/>
                <a:cs typeface="+mj-lt"/>
              </a:rPr>
              <a:t> </a:t>
            </a:r>
            <a:r>
              <a:rPr lang="vi-VN" sz="2000" err="1">
                <a:ea typeface="+mj-lt"/>
                <a:cs typeface="+mj-lt"/>
              </a:rPr>
              <a:t>với</a:t>
            </a:r>
            <a:r>
              <a:rPr lang="vi-VN" sz="2000">
                <a:ea typeface="+mj-lt"/>
                <a:cs typeface="+mj-lt"/>
              </a:rPr>
              <a:t> </a:t>
            </a:r>
            <a:r>
              <a:rPr lang="vi-VN" sz="2000" err="1">
                <a:ea typeface="+mj-lt"/>
                <a:cs typeface="+mj-lt"/>
              </a:rPr>
              <a:t>quá</a:t>
            </a:r>
            <a:r>
              <a:rPr lang="vi-VN" sz="2000">
                <a:ea typeface="+mj-lt"/>
                <a:cs typeface="+mj-lt"/>
              </a:rPr>
              <a:t> </a:t>
            </a:r>
            <a:r>
              <a:rPr lang="vi-VN" sz="2000" err="1">
                <a:ea typeface="+mj-lt"/>
                <a:cs typeface="+mj-lt"/>
              </a:rPr>
              <a:t>trình</a:t>
            </a:r>
            <a:r>
              <a:rPr lang="vi-VN" sz="2000">
                <a:ea typeface="+mj-lt"/>
                <a:cs typeface="+mj-lt"/>
              </a:rPr>
              <a:t> </a:t>
            </a:r>
            <a:r>
              <a:rPr lang="vi-VN" sz="2000" err="1">
                <a:ea typeface="+mj-lt"/>
                <a:cs typeface="+mj-lt"/>
              </a:rPr>
              <a:t>mã</a:t>
            </a:r>
            <a:r>
              <a:rPr lang="vi-VN" sz="2000">
                <a:ea typeface="+mj-lt"/>
                <a:cs typeface="+mj-lt"/>
              </a:rPr>
              <a:t> </a:t>
            </a:r>
            <a:r>
              <a:rPr lang="vi-VN" sz="2000" err="1">
                <a:ea typeface="+mj-lt"/>
                <a:cs typeface="+mj-lt"/>
              </a:rPr>
              <a:t>hóa</a:t>
            </a:r>
            <a:r>
              <a:rPr lang="vi-VN" sz="2000">
                <a:ea typeface="+mj-lt"/>
                <a:cs typeface="+mj-lt"/>
              </a:rPr>
              <a:t>.</a:t>
            </a:r>
          </a:p>
          <a:p>
            <a:endParaRPr lang="vi-VN" sz="2000">
              <a:ea typeface="+mj-lt"/>
              <a:cs typeface="+mj-lt"/>
            </a:endParaRPr>
          </a:p>
        </p:txBody>
      </p:sp>
      <p:sp>
        <p:nvSpPr>
          <p:cNvPr id="4" name="Chỗ dành sẵn cho Ngày tháng 3">
            <a:extLst>
              <a:ext uri="{FF2B5EF4-FFF2-40B4-BE49-F238E27FC236}">
                <a16:creationId xmlns:a16="http://schemas.microsoft.com/office/drawing/2014/main" id="{2C844D4A-693F-4683-8576-ADBA52CC5BD1}"/>
              </a:ext>
            </a:extLst>
          </p:cNvPr>
          <p:cNvSpPr>
            <a:spLocks noGrp="1"/>
          </p:cNvSpPr>
          <p:nvPr>
            <p:ph type="dt" sz="half" idx="10"/>
          </p:nvPr>
        </p:nvSpPr>
        <p:spPr/>
        <p:txBody>
          <a:bodyPr/>
          <a:lstStyle/>
          <a:p>
            <a:fld id="{F7681EE8-9FE2-425D-8FB4-74C399BDEDA0}"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6EB74C7B-EA72-485B-90FB-7F15B3CEC59A}"/>
              </a:ext>
            </a:extLst>
          </p:cNvPr>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Chỗ dành sẵn cho Chân trang 5">
            <a:extLst>
              <a:ext uri="{FF2B5EF4-FFF2-40B4-BE49-F238E27FC236}">
                <a16:creationId xmlns:a16="http://schemas.microsoft.com/office/drawing/2014/main" id="{A76080A3-2C20-4965-8981-C384C5BDC7B1}"/>
              </a:ext>
            </a:extLst>
          </p:cNvPr>
          <p:cNvSpPr>
            <a:spLocks noGrp="1"/>
          </p:cNvSpPr>
          <p:nvPr>
            <p:ph type="ftr" sz="quarter" idx="11"/>
          </p:nvPr>
        </p:nvSpPr>
        <p:spPr/>
        <p:txBody>
          <a:bodyPr/>
          <a:lstStyle/>
          <a:p>
            <a:r>
              <a:rPr kumimoji="1" lang="en-US" altLang="ja-JP"/>
              <a:t>Copyrights 2020 CE-UIT. All Rights Reserved.</a:t>
            </a:r>
            <a:endParaRPr kumimoji="1" lang="ja-JP" altLang="en-US"/>
          </a:p>
        </p:txBody>
      </p:sp>
      <p:graphicFrame>
        <p:nvGraphicFramePr>
          <p:cNvPr id="8" name="Bảng 7">
            <a:extLst>
              <a:ext uri="{FF2B5EF4-FFF2-40B4-BE49-F238E27FC236}">
                <a16:creationId xmlns:a16="http://schemas.microsoft.com/office/drawing/2014/main" id="{53520D2C-52A9-490B-843F-2ACFC905077F}"/>
              </a:ext>
            </a:extLst>
          </p:cNvPr>
          <p:cNvGraphicFramePr>
            <a:graphicFrameLocks noGrp="1"/>
          </p:cNvGraphicFramePr>
          <p:nvPr>
            <p:extLst>
              <p:ext uri="{D42A27DB-BD31-4B8C-83A1-F6EECF244321}">
                <p14:modId xmlns:p14="http://schemas.microsoft.com/office/powerpoint/2010/main" val="2721651587"/>
              </p:ext>
            </p:extLst>
          </p:nvPr>
        </p:nvGraphicFramePr>
        <p:xfrm>
          <a:off x="2074843" y="2607324"/>
          <a:ext cx="7207143" cy="3688080"/>
        </p:xfrm>
        <a:graphic>
          <a:graphicData uri="http://schemas.openxmlformats.org/drawingml/2006/table">
            <a:tbl>
              <a:tblPr firstRow="1" bandRow="1">
                <a:tableStyleId>{5C22544A-7EE6-4342-B048-85BDC9FD1C3A}</a:tableStyleId>
              </a:tblPr>
              <a:tblGrid>
                <a:gridCol w="1248460">
                  <a:extLst>
                    <a:ext uri="{9D8B030D-6E8A-4147-A177-3AD203B41FA5}">
                      <a16:colId xmlns:a16="http://schemas.microsoft.com/office/drawing/2014/main" val="1431863751"/>
                    </a:ext>
                  </a:extLst>
                </a:gridCol>
                <a:gridCol w="1638995">
                  <a:extLst>
                    <a:ext uri="{9D8B030D-6E8A-4147-A177-3AD203B41FA5}">
                      <a16:colId xmlns:a16="http://schemas.microsoft.com/office/drawing/2014/main" val="62593871"/>
                    </a:ext>
                  </a:extLst>
                </a:gridCol>
                <a:gridCol w="4319688">
                  <a:extLst>
                    <a:ext uri="{9D8B030D-6E8A-4147-A177-3AD203B41FA5}">
                      <a16:colId xmlns:a16="http://schemas.microsoft.com/office/drawing/2014/main" val="2716903119"/>
                    </a:ext>
                  </a:extLst>
                </a:gridCol>
              </a:tblGrid>
              <a:tr h="318223">
                <a:tc>
                  <a:txBody>
                    <a:bodyPr/>
                    <a:lstStyle/>
                    <a:p>
                      <a:pPr lvl="0" algn="ctr">
                        <a:buNone/>
                      </a:pPr>
                      <a:r>
                        <a:rPr lang="vi-VN" sz="1600" u="none" strike="noStrike" noProof="0"/>
                        <a:t>InvRcon</a:t>
                      </a:r>
                      <a:endParaRPr lang="vi-VN" sz="1600" u="none" strike="noStrike" noProof="0" err="1"/>
                    </a:p>
                  </a:txBody>
                  <a:tcPr/>
                </a:tc>
                <a:tc>
                  <a:txBody>
                    <a:bodyPr/>
                    <a:lstStyle/>
                    <a:p>
                      <a:pPr lvl="0" algn="ctr">
                        <a:buNone/>
                      </a:pPr>
                      <a:r>
                        <a:rPr lang="vi-VN" sz="1600" u="none" strike="noStrike" noProof="0" err="1"/>
                        <a:t>Giá</a:t>
                      </a:r>
                      <a:r>
                        <a:rPr lang="vi-VN" sz="1600" u="none" strike="noStrike" noProof="0"/>
                        <a:t> </a:t>
                      </a:r>
                      <a:r>
                        <a:rPr lang="vi-VN" sz="1600" u="none" strike="noStrike" noProof="0" err="1"/>
                        <a:t>trị</a:t>
                      </a:r>
                      <a:r>
                        <a:rPr lang="vi-VN" sz="1600" u="none" strike="noStrike" noProof="0"/>
                        <a:t>  HEX</a:t>
                      </a:r>
                      <a:endParaRPr lang="vi-VN" sz="1600"/>
                    </a:p>
                  </a:txBody>
                  <a:tcPr/>
                </a:tc>
                <a:tc>
                  <a:txBody>
                    <a:bodyPr/>
                    <a:lstStyle/>
                    <a:p>
                      <a:pPr lvl="0" algn="ctr">
                        <a:buNone/>
                      </a:pPr>
                      <a:r>
                        <a:rPr lang="vi-VN" sz="1600" u="none" strike="noStrike" noProof="0" err="1"/>
                        <a:t>Vị</a:t>
                      </a:r>
                      <a:r>
                        <a:rPr lang="vi-VN" sz="1600" u="none" strike="noStrike" noProof="0"/>
                        <a:t> </a:t>
                      </a:r>
                      <a:r>
                        <a:rPr lang="vi-VN" sz="1600" u="none" strike="noStrike" noProof="0" err="1"/>
                        <a:t>trí</a:t>
                      </a:r>
                      <a:r>
                        <a:rPr lang="vi-VN" sz="1600" u="none" strike="noStrike" noProof="0"/>
                        <a:t> </a:t>
                      </a:r>
                      <a:r>
                        <a:rPr lang="vi-VN" sz="1600" u="none" strike="noStrike" noProof="0" err="1"/>
                        <a:t>sử</a:t>
                      </a:r>
                      <a:r>
                        <a:rPr lang="vi-VN" sz="1600" u="none" strike="noStrike" noProof="0"/>
                        <a:t> </a:t>
                      </a:r>
                      <a:r>
                        <a:rPr lang="vi-VN" sz="1600" u="none" strike="noStrike" noProof="0" err="1"/>
                        <a:t>dụng</a:t>
                      </a:r>
                    </a:p>
                  </a:txBody>
                  <a:tcPr/>
                </a:tc>
                <a:extLst>
                  <a:ext uri="{0D108BD9-81ED-4DB2-BD59-A6C34878D82A}">
                    <a16:rowId xmlns:a16="http://schemas.microsoft.com/office/drawing/2014/main" val="4261670609"/>
                  </a:ext>
                </a:extLst>
              </a:tr>
              <a:tr h="242855">
                <a:tc>
                  <a:txBody>
                    <a:bodyPr/>
                    <a:lstStyle/>
                    <a:p>
                      <a:pPr lvl="0" algn="ctr">
                        <a:buNone/>
                      </a:pPr>
                      <a:r>
                        <a:rPr lang="vi-VN" sz="1600" u="none" strike="noStrike" noProof="0"/>
                        <a:t>InvRcon[1]</a:t>
                      </a:r>
                      <a:endParaRPr lang="vi-VN" sz="1600"/>
                    </a:p>
                  </a:txBody>
                  <a:tcPr/>
                </a:tc>
                <a:tc>
                  <a:txBody>
                    <a:bodyPr/>
                    <a:lstStyle/>
                    <a:p>
                      <a:pPr lvl="0" algn="ctr">
                        <a:lnSpc>
                          <a:spcPct val="100000"/>
                        </a:lnSpc>
                        <a:spcBef>
                          <a:spcPts val="0"/>
                        </a:spcBef>
                        <a:spcAft>
                          <a:spcPts val="0"/>
                        </a:spcAft>
                        <a:buNone/>
                      </a:pPr>
                      <a:r>
                        <a:rPr lang="vi-VN" sz="1600" b="0" i="0" u="none" strike="noStrike" noProof="0">
                          <a:latin typeface="Times New Roman"/>
                        </a:rPr>
                        <a:t>36000000</a:t>
                      </a:r>
                    </a:p>
                  </a:txBody>
                  <a:tcPr/>
                </a:tc>
                <a:tc>
                  <a:txBody>
                    <a:bodyPr/>
                    <a:lstStyle/>
                    <a:p>
                      <a:pPr lvl="0" algn="l">
                        <a:lnSpc>
                          <a:spcPct val="100000"/>
                        </a:lnSpc>
                        <a:spcBef>
                          <a:spcPts val="0"/>
                        </a:spcBef>
                        <a:spcAft>
                          <a:spcPts val="0"/>
                        </a:spcAft>
                        <a:buNone/>
                      </a:pPr>
                      <a:r>
                        <a:rPr lang="vi-VN" sz="1600" u="none" strike="noStrike" noProof="0" err="1"/>
                        <a:t>sử</a:t>
                      </a:r>
                      <a:r>
                        <a:rPr lang="vi-VN" sz="1600" u="none" strike="noStrike" noProof="0"/>
                        <a:t> </a:t>
                      </a:r>
                      <a:r>
                        <a:rPr lang="vi-VN" sz="1600" u="none" strike="noStrike" noProof="0" err="1"/>
                        <a:t>dụng</a:t>
                      </a:r>
                      <a:r>
                        <a:rPr lang="vi-VN" sz="1600" u="none" strike="noStrike" noProof="0"/>
                        <a:t> cho </a:t>
                      </a:r>
                      <a:r>
                        <a:rPr lang="vi-VN" sz="1600" u="none" strike="noStrike" noProof="0" err="1"/>
                        <a:t>lần</a:t>
                      </a:r>
                      <a:r>
                        <a:rPr lang="vi-VN" sz="1600" u="none" strike="noStrike" noProof="0"/>
                        <a:t> </a:t>
                      </a:r>
                      <a:r>
                        <a:rPr lang="vi-VN" sz="1600" u="none" strike="noStrike" noProof="0" err="1"/>
                        <a:t>tính</a:t>
                      </a:r>
                      <a:r>
                        <a:rPr lang="vi-VN" sz="1600" u="none" strike="noStrike" noProof="0"/>
                        <a:t> </a:t>
                      </a:r>
                      <a:r>
                        <a:rPr lang="vi-VN" sz="1600" u="none" strike="noStrike" noProof="0" err="1"/>
                        <a:t>khóa</a:t>
                      </a:r>
                      <a:r>
                        <a:rPr lang="vi-VN" sz="1600" u="none" strike="noStrike" noProof="0"/>
                        <a:t> </a:t>
                      </a:r>
                      <a:r>
                        <a:rPr lang="vi-VN" sz="1600" u="none" strike="noStrike" noProof="0" err="1"/>
                        <a:t>thứ</a:t>
                      </a:r>
                      <a:r>
                        <a:rPr lang="vi-VN" sz="1600" u="none" strike="noStrike" noProof="0"/>
                        <a:t> 9</a:t>
                      </a:r>
                    </a:p>
                  </a:txBody>
                  <a:tcPr/>
                </a:tc>
                <a:extLst>
                  <a:ext uri="{0D108BD9-81ED-4DB2-BD59-A6C34878D82A}">
                    <a16:rowId xmlns:a16="http://schemas.microsoft.com/office/drawing/2014/main" val="3177390248"/>
                  </a:ext>
                </a:extLst>
              </a:tr>
              <a:tr h="242855">
                <a:tc>
                  <a:txBody>
                    <a:bodyPr/>
                    <a:lstStyle/>
                    <a:p>
                      <a:pPr lvl="0" algn="ctr">
                        <a:buNone/>
                      </a:pPr>
                      <a:r>
                        <a:rPr lang="vi-VN" sz="1600" u="none" strike="noStrike" noProof="0"/>
                        <a:t>InvRcon[2]</a:t>
                      </a:r>
                      <a:endParaRPr lang="vi-VN" sz="1600"/>
                    </a:p>
                  </a:txBody>
                  <a:tcPr/>
                </a:tc>
                <a:tc>
                  <a:txBody>
                    <a:bodyPr/>
                    <a:lstStyle/>
                    <a:p>
                      <a:pPr lvl="0" algn="ctr">
                        <a:lnSpc>
                          <a:spcPct val="100000"/>
                        </a:lnSpc>
                        <a:spcBef>
                          <a:spcPts val="0"/>
                        </a:spcBef>
                        <a:spcAft>
                          <a:spcPts val="0"/>
                        </a:spcAft>
                        <a:buNone/>
                      </a:pPr>
                      <a:r>
                        <a:rPr lang="vi-VN" sz="1600" b="0" i="0" u="none" strike="noStrike" noProof="0">
                          <a:latin typeface="Times New Roman"/>
                        </a:rPr>
                        <a:t>1b000000</a:t>
                      </a:r>
                    </a:p>
                  </a:txBody>
                  <a:tcPr/>
                </a:tc>
                <a:tc>
                  <a:txBody>
                    <a:bodyPr/>
                    <a:lstStyle/>
                    <a:p>
                      <a:pPr lvl="0" algn="l">
                        <a:buNone/>
                      </a:pPr>
                      <a:r>
                        <a:rPr lang="vi-VN" sz="1600" u="none" strike="noStrike" noProof="0" err="1"/>
                        <a:t>sử</a:t>
                      </a:r>
                      <a:r>
                        <a:rPr lang="vi-VN" sz="1600" u="none" strike="noStrike" noProof="0"/>
                        <a:t> </a:t>
                      </a:r>
                      <a:r>
                        <a:rPr lang="vi-VN" sz="1600" u="none" strike="noStrike" noProof="0" err="1"/>
                        <a:t>dụng</a:t>
                      </a:r>
                      <a:r>
                        <a:rPr lang="vi-VN" sz="1600" u="none" strike="noStrike" noProof="0"/>
                        <a:t> cho </a:t>
                      </a:r>
                      <a:r>
                        <a:rPr lang="vi-VN" sz="1600" b="0" i="0" u="none" strike="noStrike" noProof="0" err="1">
                          <a:latin typeface="Times New Roman"/>
                        </a:rPr>
                        <a:t>lần</a:t>
                      </a:r>
                      <a:r>
                        <a:rPr lang="vi-VN" sz="1600" b="0" i="0" u="none" strike="noStrike" noProof="0">
                          <a:latin typeface="Times New Roman"/>
                        </a:rPr>
                        <a:t> </a:t>
                      </a:r>
                      <a:r>
                        <a:rPr lang="vi-VN" sz="1600" b="0" i="0" u="none" strike="noStrike" noProof="0" err="1">
                          <a:latin typeface="Times New Roman"/>
                        </a:rPr>
                        <a:t>tính</a:t>
                      </a:r>
                      <a:r>
                        <a:rPr lang="vi-VN" sz="1600" b="0" i="0" u="none" strike="noStrike" noProof="0">
                          <a:latin typeface="Times New Roman"/>
                        </a:rPr>
                        <a:t> </a:t>
                      </a:r>
                      <a:r>
                        <a:rPr lang="vi-VN" sz="1600" b="0" i="0" u="none" strike="noStrike" noProof="0" err="1">
                          <a:latin typeface="Times New Roman"/>
                        </a:rPr>
                        <a:t>khóa</a:t>
                      </a:r>
                      <a:r>
                        <a:rPr lang="vi-VN" sz="1600" b="0" i="0" u="none" strike="noStrike" noProof="0">
                          <a:latin typeface="Times New Roman"/>
                        </a:rPr>
                        <a:t> </a:t>
                      </a:r>
                      <a:r>
                        <a:rPr lang="vi-VN" sz="1600" b="0" i="0" u="none" strike="noStrike" noProof="0" err="1">
                          <a:latin typeface="Times New Roman"/>
                        </a:rPr>
                        <a:t>thứ</a:t>
                      </a:r>
                      <a:r>
                        <a:rPr lang="vi-VN" sz="1600" b="0" i="0" u="none" strike="noStrike" noProof="0">
                          <a:latin typeface="Times New Roman"/>
                        </a:rPr>
                        <a:t> 8</a:t>
                      </a:r>
                      <a:endParaRPr lang="vi-VN" sz="1600"/>
                    </a:p>
                  </a:txBody>
                  <a:tcPr/>
                </a:tc>
                <a:extLst>
                  <a:ext uri="{0D108BD9-81ED-4DB2-BD59-A6C34878D82A}">
                    <a16:rowId xmlns:a16="http://schemas.microsoft.com/office/drawing/2014/main" val="2827850870"/>
                  </a:ext>
                </a:extLst>
              </a:tr>
              <a:tr h="242855">
                <a:tc>
                  <a:txBody>
                    <a:bodyPr/>
                    <a:lstStyle/>
                    <a:p>
                      <a:pPr lvl="0" algn="ctr">
                        <a:buNone/>
                      </a:pPr>
                      <a:r>
                        <a:rPr lang="vi-VN" sz="1600" u="none" strike="noStrike" noProof="0"/>
                        <a:t>InvRcon[3]</a:t>
                      </a:r>
                      <a:endParaRPr lang="vi-VN" sz="1600"/>
                    </a:p>
                  </a:txBody>
                  <a:tcPr/>
                </a:tc>
                <a:tc>
                  <a:txBody>
                    <a:bodyPr/>
                    <a:lstStyle/>
                    <a:p>
                      <a:pPr lvl="0" algn="ctr">
                        <a:buNone/>
                      </a:pPr>
                      <a:r>
                        <a:rPr lang="vi-VN" sz="1600" b="0" i="0" u="none" strike="noStrike" noProof="0">
                          <a:latin typeface="Times New Roman"/>
                        </a:rPr>
                        <a:t>80000000</a:t>
                      </a:r>
                      <a:endParaRPr lang="vi-VN"/>
                    </a:p>
                  </a:txBody>
                  <a:tcPr/>
                </a:tc>
                <a:tc>
                  <a:txBody>
                    <a:bodyPr/>
                    <a:lstStyle/>
                    <a:p>
                      <a:pPr lvl="0" algn="l">
                        <a:buNone/>
                      </a:pPr>
                      <a:r>
                        <a:rPr lang="vi-VN" sz="1600" u="none" strike="noStrike" noProof="0" err="1"/>
                        <a:t>sử</a:t>
                      </a:r>
                      <a:r>
                        <a:rPr lang="vi-VN" sz="1600" u="none" strike="noStrike" noProof="0"/>
                        <a:t> </a:t>
                      </a:r>
                      <a:r>
                        <a:rPr lang="vi-VN" sz="1600" u="none" strike="noStrike" noProof="0" err="1"/>
                        <a:t>dụng</a:t>
                      </a:r>
                      <a:r>
                        <a:rPr lang="vi-VN" sz="1600" u="none" strike="noStrike" noProof="0"/>
                        <a:t> cho </a:t>
                      </a:r>
                      <a:r>
                        <a:rPr lang="vi-VN" sz="1600" b="0" i="0" u="none" strike="noStrike" noProof="0" err="1">
                          <a:latin typeface="Times New Roman"/>
                        </a:rPr>
                        <a:t>lần</a:t>
                      </a:r>
                      <a:r>
                        <a:rPr lang="vi-VN" sz="1600" b="0" i="0" u="none" strike="noStrike" noProof="0">
                          <a:latin typeface="Times New Roman"/>
                        </a:rPr>
                        <a:t> </a:t>
                      </a:r>
                      <a:r>
                        <a:rPr lang="vi-VN" sz="1600" b="0" i="0" u="none" strike="noStrike" noProof="0" err="1">
                          <a:latin typeface="Times New Roman"/>
                        </a:rPr>
                        <a:t>tính</a:t>
                      </a:r>
                      <a:r>
                        <a:rPr lang="vi-VN" sz="1600" b="0" i="0" u="none" strike="noStrike" noProof="0">
                          <a:latin typeface="Times New Roman"/>
                        </a:rPr>
                        <a:t> </a:t>
                      </a:r>
                      <a:r>
                        <a:rPr lang="vi-VN" sz="1600" b="0" i="0" u="none" strike="noStrike" noProof="0" err="1">
                          <a:latin typeface="Times New Roman"/>
                        </a:rPr>
                        <a:t>khóa</a:t>
                      </a:r>
                      <a:r>
                        <a:rPr lang="vi-VN" sz="1600" b="0" i="0" u="none" strike="noStrike" noProof="0">
                          <a:latin typeface="Times New Roman"/>
                        </a:rPr>
                        <a:t> </a:t>
                      </a:r>
                      <a:r>
                        <a:rPr lang="vi-VN" sz="1600" b="0" i="0" u="none" strike="noStrike" noProof="0" err="1">
                          <a:latin typeface="Times New Roman"/>
                        </a:rPr>
                        <a:t>thứ</a:t>
                      </a:r>
                      <a:r>
                        <a:rPr lang="vi-VN" sz="1600" b="0" i="0" u="none" strike="noStrike" noProof="0">
                          <a:latin typeface="Times New Roman"/>
                        </a:rPr>
                        <a:t> 7</a:t>
                      </a:r>
                      <a:endParaRPr lang="vi-VN" sz="1600"/>
                    </a:p>
                  </a:txBody>
                  <a:tcPr/>
                </a:tc>
                <a:extLst>
                  <a:ext uri="{0D108BD9-81ED-4DB2-BD59-A6C34878D82A}">
                    <a16:rowId xmlns:a16="http://schemas.microsoft.com/office/drawing/2014/main" val="905048610"/>
                  </a:ext>
                </a:extLst>
              </a:tr>
              <a:tr h="242855">
                <a:tc>
                  <a:txBody>
                    <a:bodyPr/>
                    <a:lstStyle/>
                    <a:p>
                      <a:pPr lvl="0" algn="ctr">
                        <a:buNone/>
                      </a:pPr>
                      <a:r>
                        <a:rPr lang="vi-VN" sz="1600" u="none" strike="noStrike" noProof="0"/>
                        <a:t>InvRcon[4]</a:t>
                      </a:r>
                      <a:endParaRPr lang="vi-VN" sz="1600"/>
                    </a:p>
                  </a:txBody>
                  <a:tcPr/>
                </a:tc>
                <a:tc>
                  <a:txBody>
                    <a:bodyPr/>
                    <a:lstStyle/>
                    <a:p>
                      <a:pPr lvl="0" algn="ctr">
                        <a:buNone/>
                      </a:pPr>
                      <a:r>
                        <a:rPr lang="vi-VN" sz="1600" b="0" i="0" u="none" strike="noStrike" noProof="0">
                          <a:latin typeface="Times New Roman"/>
                        </a:rPr>
                        <a:t>40000000</a:t>
                      </a:r>
                      <a:endParaRPr lang="vi-VN"/>
                    </a:p>
                  </a:txBody>
                  <a:tcPr/>
                </a:tc>
                <a:tc>
                  <a:txBody>
                    <a:bodyPr/>
                    <a:lstStyle/>
                    <a:p>
                      <a:pPr lvl="0" algn="l">
                        <a:buNone/>
                      </a:pPr>
                      <a:r>
                        <a:rPr lang="vi-VN" sz="1600" u="none" strike="noStrike" noProof="0" err="1"/>
                        <a:t>sử</a:t>
                      </a:r>
                      <a:r>
                        <a:rPr lang="vi-VN" sz="1600" u="none" strike="noStrike" noProof="0"/>
                        <a:t> </a:t>
                      </a:r>
                      <a:r>
                        <a:rPr lang="vi-VN" sz="1600" u="none" strike="noStrike" noProof="0" err="1"/>
                        <a:t>dụng</a:t>
                      </a:r>
                      <a:r>
                        <a:rPr lang="vi-VN" sz="1600" u="none" strike="noStrike" noProof="0"/>
                        <a:t> cho </a:t>
                      </a:r>
                      <a:r>
                        <a:rPr lang="vi-VN" sz="1600" b="0" i="0" u="none" strike="noStrike" noProof="0" err="1">
                          <a:latin typeface="Times New Roman"/>
                        </a:rPr>
                        <a:t>lần</a:t>
                      </a:r>
                      <a:r>
                        <a:rPr lang="vi-VN" sz="1600" b="0" i="0" u="none" strike="noStrike" noProof="0">
                          <a:latin typeface="Times New Roman"/>
                        </a:rPr>
                        <a:t> </a:t>
                      </a:r>
                      <a:r>
                        <a:rPr lang="vi-VN" sz="1600" b="0" i="0" u="none" strike="noStrike" noProof="0" err="1">
                          <a:latin typeface="Times New Roman"/>
                        </a:rPr>
                        <a:t>tính</a:t>
                      </a:r>
                      <a:r>
                        <a:rPr lang="vi-VN" sz="1600" b="0" i="0" u="none" strike="noStrike" noProof="0">
                          <a:latin typeface="Times New Roman"/>
                        </a:rPr>
                        <a:t> </a:t>
                      </a:r>
                      <a:r>
                        <a:rPr lang="vi-VN" sz="1600" b="0" i="0" u="none" strike="noStrike" noProof="0" err="1">
                          <a:latin typeface="Times New Roman"/>
                        </a:rPr>
                        <a:t>khóa</a:t>
                      </a:r>
                      <a:r>
                        <a:rPr lang="vi-VN" sz="1600" b="0" i="0" u="none" strike="noStrike" noProof="0">
                          <a:latin typeface="Times New Roman"/>
                        </a:rPr>
                        <a:t> </a:t>
                      </a:r>
                      <a:r>
                        <a:rPr lang="vi-VN" sz="1600" b="0" i="0" u="none" strike="noStrike" noProof="0" err="1">
                          <a:latin typeface="Times New Roman"/>
                        </a:rPr>
                        <a:t>thứ</a:t>
                      </a:r>
                      <a:r>
                        <a:rPr lang="vi-VN" sz="1600" b="0" i="0" u="none" strike="noStrike" noProof="0">
                          <a:latin typeface="Times New Roman"/>
                        </a:rPr>
                        <a:t> 6</a:t>
                      </a:r>
                      <a:endParaRPr lang="vi-VN" sz="1600"/>
                    </a:p>
                  </a:txBody>
                  <a:tcPr/>
                </a:tc>
                <a:extLst>
                  <a:ext uri="{0D108BD9-81ED-4DB2-BD59-A6C34878D82A}">
                    <a16:rowId xmlns:a16="http://schemas.microsoft.com/office/drawing/2014/main" val="2335148727"/>
                  </a:ext>
                </a:extLst>
              </a:tr>
              <a:tr h="242855">
                <a:tc>
                  <a:txBody>
                    <a:bodyPr/>
                    <a:lstStyle/>
                    <a:p>
                      <a:pPr lvl="0" algn="ctr">
                        <a:buNone/>
                      </a:pPr>
                      <a:r>
                        <a:rPr lang="vi-VN" sz="1600" u="none" strike="noStrike" noProof="0"/>
                        <a:t>InvRcon[5]</a:t>
                      </a:r>
                      <a:endParaRPr lang="vi-VN" sz="1600"/>
                    </a:p>
                  </a:txBody>
                  <a:tcPr/>
                </a:tc>
                <a:tc>
                  <a:txBody>
                    <a:bodyPr/>
                    <a:lstStyle/>
                    <a:p>
                      <a:pPr lvl="0" algn="ctr">
                        <a:buNone/>
                      </a:pPr>
                      <a:r>
                        <a:rPr lang="vi-VN" sz="1600" b="0" i="0" u="none" strike="noStrike" noProof="0">
                          <a:latin typeface="Times New Roman"/>
                        </a:rPr>
                        <a:t>20000000</a:t>
                      </a:r>
                      <a:endParaRPr lang="vi-VN"/>
                    </a:p>
                  </a:txBody>
                  <a:tcPr/>
                </a:tc>
                <a:tc>
                  <a:txBody>
                    <a:bodyPr/>
                    <a:lstStyle/>
                    <a:p>
                      <a:pPr lvl="0" algn="l">
                        <a:buNone/>
                      </a:pPr>
                      <a:r>
                        <a:rPr lang="vi-VN" sz="1600" u="none" strike="noStrike" noProof="0" err="1"/>
                        <a:t>sử</a:t>
                      </a:r>
                      <a:r>
                        <a:rPr lang="vi-VN" sz="1600" u="none" strike="noStrike" noProof="0"/>
                        <a:t> </a:t>
                      </a:r>
                      <a:r>
                        <a:rPr lang="vi-VN" sz="1600" u="none" strike="noStrike" noProof="0" err="1"/>
                        <a:t>dụng</a:t>
                      </a:r>
                      <a:r>
                        <a:rPr lang="vi-VN" sz="1600" u="none" strike="noStrike" noProof="0"/>
                        <a:t> cho </a:t>
                      </a:r>
                      <a:r>
                        <a:rPr lang="vi-VN" sz="1600" b="0" i="0" u="none" strike="noStrike" noProof="0" err="1">
                          <a:latin typeface="Times New Roman"/>
                        </a:rPr>
                        <a:t>lần</a:t>
                      </a:r>
                      <a:r>
                        <a:rPr lang="vi-VN" sz="1600" b="0" i="0" u="none" strike="noStrike" noProof="0">
                          <a:latin typeface="Times New Roman"/>
                        </a:rPr>
                        <a:t> </a:t>
                      </a:r>
                      <a:r>
                        <a:rPr lang="vi-VN" sz="1600" b="0" i="0" u="none" strike="noStrike" noProof="0" err="1">
                          <a:latin typeface="Times New Roman"/>
                        </a:rPr>
                        <a:t>tính</a:t>
                      </a:r>
                      <a:r>
                        <a:rPr lang="vi-VN" sz="1600" b="0" i="0" u="none" strike="noStrike" noProof="0">
                          <a:latin typeface="Times New Roman"/>
                        </a:rPr>
                        <a:t> </a:t>
                      </a:r>
                      <a:r>
                        <a:rPr lang="vi-VN" sz="1600" b="0" i="0" u="none" strike="noStrike" noProof="0" err="1">
                          <a:latin typeface="Times New Roman"/>
                        </a:rPr>
                        <a:t>khóa</a:t>
                      </a:r>
                      <a:r>
                        <a:rPr lang="vi-VN" sz="1600" b="0" i="0" u="none" strike="noStrike" noProof="0">
                          <a:latin typeface="Times New Roman"/>
                        </a:rPr>
                        <a:t> </a:t>
                      </a:r>
                      <a:r>
                        <a:rPr lang="vi-VN" sz="1600" b="0" i="0" u="none" strike="noStrike" noProof="0" err="1">
                          <a:latin typeface="Times New Roman"/>
                        </a:rPr>
                        <a:t>thứ</a:t>
                      </a:r>
                      <a:r>
                        <a:rPr lang="vi-VN" sz="1600" b="0" i="0" u="none" strike="noStrike" noProof="0">
                          <a:latin typeface="Times New Roman"/>
                        </a:rPr>
                        <a:t> 5</a:t>
                      </a:r>
                      <a:endParaRPr lang="vi-VN" sz="1600"/>
                    </a:p>
                  </a:txBody>
                  <a:tcPr/>
                </a:tc>
                <a:extLst>
                  <a:ext uri="{0D108BD9-81ED-4DB2-BD59-A6C34878D82A}">
                    <a16:rowId xmlns:a16="http://schemas.microsoft.com/office/drawing/2014/main" val="3646277313"/>
                  </a:ext>
                </a:extLst>
              </a:tr>
              <a:tr h="242855">
                <a:tc>
                  <a:txBody>
                    <a:bodyPr/>
                    <a:lstStyle/>
                    <a:p>
                      <a:pPr lvl="0" algn="ctr">
                        <a:buNone/>
                      </a:pPr>
                      <a:r>
                        <a:rPr lang="vi-VN" sz="1600" u="none" strike="noStrike" noProof="0"/>
                        <a:t>InvRcon[6]</a:t>
                      </a:r>
                      <a:endParaRPr lang="vi-VN" sz="1600"/>
                    </a:p>
                  </a:txBody>
                  <a:tcPr/>
                </a:tc>
                <a:tc>
                  <a:txBody>
                    <a:bodyPr/>
                    <a:lstStyle/>
                    <a:p>
                      <a:pPr lvl="0" algn="ctr">
                        <a:buNone/>
                      </a:pPr>
                      <a:r>
                        <a:rPr lang="vi-VN" sz="1600" b="0" i="0" u="none" strike="noStrike" noProof="0">
                          <a:latin typeface="Times New Roman"/>
                        </a:rPr>
                        <a:t>10000000</a:t>
                      </a:r>
                    </a:p>
                  </a:txBody>
                  <a:tcPr/>
                </a:tc>
                <a:tc>
                  <a:txBody>
                    <a:bodyPr/>
                    <a:lstStyle/>
                    <a:p>
                      <a:pPr lvl="0" algn="l">
                        <a:buNone/>
                      </a:pPr>
                      <a:r>
                        <a:rPr lang="vi-VN" sz="1600" u="none" strike="noStrike" noProof="0" err="1"/>
                        <a:t>sử</a:t>
                      </a:r>
                      <a:r>
                        <a:rPr lang="vi-VN" sz="1600" u="none" strike="noStrike" noProof="0"/>
                        <a:t> </a:t>
                      </a:r>
                      <a:r>
                        <a:rPr lang="vi-VN" sz="1600" u="none" strike="noStrike" noProof="0" err="1"/>
                        <a:t>dụng</a:t>
                      </a:r>
                      <a:r>
                        <a:rPr lang="vi-VN" sz="1600" u="none" strike="noStrike" noProof="0"/>
                        <a:t> cho </a:t>
                      </a:r>
                      <a:r>
                        <a:rPr lang="vi-VN" sz="1600" b="0" i="0" u="none" strike="noStrike" noProof="0" err="1">
                          <a:latin typeface="Times New Roman"/>
                        </a:rPr>
                        <a:t>lần</a:t>
                      </a:r>
                      <a:r>
                        <a:rPr lang="vi-VN" sz="1600" b="0" i="0" u="none" strike="noStrike" noProof="0">
                          <a:latin typeface="Times New Roman"/>
                        </a:rPr>
                        <a:t> </a:t>
                      </a:r>
                      <a:r>
                        <a:rPr lang="vi-VN" sz="1600" b="0" i="0" u="none" strike="noStrike" noProof="0" err="1">
                          <a:latin typeface="Times New Roman"/>
                        </a:rPr>
                        <a:t>tính</a:t>
                      </a:r>
                      <a:r>
                        <a:rPr lang="vi-VN" sz="1600" b="0" i="0" u="none" strike="noStrike" noProof="0">
                          <a:latin typeface="Times New Roman"/>
                        </a:rPr>
                        <a:t> </a:t>
                      </a:r>
                      <a:r>
                        <a:rPr lang="vi-VN" sz="1600" b="0" i="0" u="none" strike="noStrike" noProof="0" err="1">
                          <a:latin typeface="Times New Roman"/>
                        </a:rPr>
                        <a:t>khóa</a:t>
                      </a:r>
                      <a:r>
                        <a:rPr lang="vi-VN" sz="1600" b="0" i="0" u="none" strike="noStrike" noProof="0">
                          <a:latin typeface="Times New Roman"/>
                        </a:rPr>
                        <a:t> </a:t>
                      </a:r>
                      <a:r>
                        <a:rPr lang="vi-VN" sz="1600" b="0" i="0" u="none" strike="noStrike" noProof="0" err="1">
                          <a:latin typeface="Times New Roman"/>
                        </a:rPr>
                        <a:t>thứ</a:t>
                      </a:r>
                      <a:r>
                        <a:rPr lang="vi-VN" sz="1600" b="0" i="0" u="none" strike="noStrike" noProof="0">
                          <a:latin typeface="Times New Roman"/>
                        </a:rPr>
                        <a:t> 4</a:t>
                      </a:r>
                      <a:endParaRPr lang="vi-VN" sz="1600"/>
                    </a:p>
                  </a:txBody>
                  <a:tcPr/>
                </a:tc>
                <a:extLst>
                  <a:ext uri="{0D108BD9-81ED-4DB2-BD59-A6C34878D82A}">
                    <a16:rowId xmlns:a16="http://schemas.microsoft.com/office/drawing/2014/main" val="3474592986"/>
                  </a:ext>
                </a:extLst>
              </a:tr>
              <a:tr h="242855">
                <a:tc>
                  <a:txBody>
                    <a:bodyPr/>
                    <a:lstStyle/>
                    <a:p>
                      <a:pPr lvl="0" algn="ctr">
                        <a:buNone/>
                      </a:pPr>
                      <a:r>
                        <a:rPr lang="vi-VN" sz="1600" u="none" strike="noStrike" noProof="0"/>
                        <a:t>InvRcon[7]</a:t>
                      </a:r>
                      <a:endParaRPr lang="vi-VN" sz="1600"/>
                    </a:p>
                  </a:txBody>
                  <a:tcPr/>
                </a:tc>
                <a:tc>
                  <a:txBody>
                    <a:bodyPr/>
                    <a:lstStyle/>
                    <a:p>
                      <a:pPr lvl="0" algn="ctr">
                        <a:buNone/>
                      </a:pPr>
                      <a:r>
                        <a:rPr lang="vi-VN" sz="1600" b="0" i="0" u="none" strike="noStrike" noProof="0">
                          <a:latin typeface="Times New Roman"/>
                        </a:rPr>
                        <a:t>08000000</a:t>
                      </a:r>
                    </a:p>
                  </a:txBody>
                  <a:tcPr/>
                </a:tc>
                <a:tc>
                  <a:txBody>
                    <a:bodyPr/>
                    <a:lstStyle/>
                    <a:p>
                      <a:pPr lvl="0" algn="l">
                        <a:buNone/>
                      </a:pPr>
                      <a:r>
                        <a:rPr lang="vi-VN" sz="1600" u="none" strike="noStrike" noProof="0" err="1"/>
                        <a:t>sử</a:t>
                      </a:r>
                      <a:r>
                        <a:rPr lang="vi-VN" sz="1600" u="none" strike="noStrike" noProof="0"/>
                        <a:t> </a:t>
                      </a:r>
                      <a:r>
                        <a:rPr lang="vi-VN" sz="1600" u="none" strike="noStrike" noProof="0" err="1"/>
                        <a:t>dụng</a:t>
                      </a:r>
                      <a:r>
                        <a:rPr lang="vi-VN" sz="1600" u="none" strike="noStrike" noProof="0"/>
                        <a:t> cho </a:t>
                      </a:r>
                      <a:r>
                        <a:rPr lang="vi-VN" sz="1600" b="0" i="0" u="none" strike="noStrike" noProof="0" err="1">
                          <a:latin typeface="Times New Roman"/>
                        </a:rPr>
                        <a:t>lần</a:t>
                      </a:r>
                      <a:r>
                        <a:rPr lang="vi-VN" sz="1600" b="0" i="0" u="none" strike="noStrike" noProof="0">
                          <a:latin typeface="Times New Roman"/>
                        </a:rPr>
                        <a:t> </a:t>
                      </a:r>
                      <a:r>
                        <a:rPr lang="vi-VN" sz="1600" b="0" i="0" u="none" strike="noStrike" noProof="0" err="1">
                          <a:latin typeface="Times New Roman"/>
                        </a:rPr>
                        <a:t>tính</a:t>
                      </a:r>
                      <a:r>
                        <a:rPr lang="vi-VN" sz="1600" b="0" i="0" u="none" strike="noStrike" noProof="0">
                          <a:latin typeface="Times New Roman"/>
                        </a:rPr>
                        <a:t> </a:t>
                      </a:r>
                      <a:r>
                        <a:rPr lang="vi-VN" sz="1600" b="0" i="0" u="none" strike="noStrike" noProof="0" err="1">
                          <a:latin typeface="Times New Roman"/>
                        </a:rPr>
                        <a:t>khóa</a:t>
                      </a:r>
                      <a:r>
                        <a:rPr lang="vi-VN" sz="1600" b="0" i="0" u="none" strike="noStrike" noProof="0">
                          <a:latin typeface="Times New Roman"/>
                        </a:rPr>
                        <a:t> </a:t>
                      </a:r>
                      <a:r>
                        <a:rPr lang="vi-VN" sz="1600" b="0" i="0" u="none" strike="noStrike" noProof="0" err="1">
                          <a:latin typeface="Times New Roman"/>
                        </a:rPr>
                        <a:t>thứ</a:t>
                      </a:r>
                      <a:r>
                        <a:rPr lang="vi-VN" sz="1600" b="0" i="0" u="none" strike="noStrike" noProof="0">
                          <a:latin typeface="Times New Roman"/>
                        </a:rPr>
                        <a:t> 3</a:t>
                      </a:r>
                      <a:endParaRPr lang="vi-VN" sz="1600"/>
                    </a:p>
                  </a:txBody>
                  <a:tcPr/>
                </a:tc>
                <a:extLst>
                  <a:ext uri="{0D108BD9-81ED-4DB2-BD59-A6C34878D82A}">
                    <a16:rowId xmlns:a16="http://schemas.microsoft.com/office/drawing/2014/main" val="1151630065"/>
                  </a:ext>
                </a:extLst>
              </a:tr>
              <a:tr h="242855">
                <a:tc>
                  <a:txBody>
                    <a:bodyPr/>
                    <a:lstStyle/>
                    <a:p>
                      <a:pPr lvl="0" algn="ctr">
                        <a:buNone/>
                      </a:pPr>
                      <a:r>
                        <a:rPr lang="vi-VN" sz="1600" u="none" strike="noStrike" noProof="0"/>
                        <a:t>InvRcon[8]</a:t>
                      </a:r>
                      <a:endParaRPr lang="vi-VN" sz="1600"/>
                    </a:p>
                  </a:txBody>
                  <a:tcPr/>
                </a:tc>
                <a:tc>
                  <a:txBody>
                    <a:bodyPr/>
                    <a:lstStyle/>
                    <a:p>
                      <a:pPr lvl="0" algn="ctr">
                        <a:buNone/>
                      </a:pPr>
                      <a:r>
                        <a:rPr lang="vi-VN" sz="1600" b="0" i="0" u="none" strike="noStrike" noProof="0">
                          <a:latin typeface="Times New Roman"/>
                        </a:rPr>
                        <a:t>04000000</a:t>
                      </a:r>
                      <a:endParaRPr lang="vi-VN"/>
                    </a:p>
                  </a:txBody>
                  <a:tcPr/>
                </a:tc>
                <a:tc>
                  <a:txBody>
                    <a:bodyPr/>
                    <a:lstStyle/>
                    <a:p>
                      <a:pPr lvl="0" algn="l">
                        <a:buNone/>
                      </a:pPr>
                      <a:r>
                        <a:rPr lang="vi-VN" sz="1600" u="none" strike="noStrike" noProof="0" err="1"/>
                        <a:t>sử</a:t>
                      </a:r>
                      <a:r>
                        <a:rPr lang="vi-VN" sz="1600" u="none" strike="noStrike" noProof="0"/>
                        <a:t> </a:t>
                      </a:r>
                      <a:r>
                        <a:rPr lang="vi-VN" sz="1600" u="none" strike="noStrike" noProof="0" err="1"/>
                        <a:t>dụng</a:t>
                      </a:r>
                      <a:r>
                        <a:rPr lang="vi-VN" sz="1600" u="none" strike="noStrike" noProof="0"/>
                        <a:t> cho </a:t>
                      </a:r>
                      <a:r>
                        <a:rPr lang="vi-VN" sz="1600" b="0" i="0" u="none" strike="noStrike" noProof="0" err="1">
                          <a:latin typeface="Times New Roman"/>
                        </a:rPr>
                        <a:t>lần</a:t>
                      </a:r>
                      <a:r>
                        <a:rPr lang="vi-VN" sz="1600" b="0" i="0" u="none" strike="noStrike" noProof="0">
                          <a:latin typeface="Times New Roman"/>
                        </a:rPr>
                        <a:t> </a:t>
                      </a:r>
                      <a:r>
                        <a:rPr lang="vi-VN" sz="1600" b="0" i="0" u="none" strike="noStrike" noProof="0" err="1">
                          <a:latin typeface="Times New Roman"/>
                        </a:rPr>
                        <a:t>tính</a:t>
                      </a:r>
                      <a:r>
                        <a:rPr lang="vi-VN" sz="1600" b="0" i="0" u="none" strike="noStrike" noProof="0">
                          <a:latin typeface="Times New Roman"/>
                        </a:rPr>
                        <a:t> </a:t>
                      </a:r>
                      <a:r>
                        <a:rPr lang="vi-VN" sz="1600" b="0" i="0" u="none" strike="noStrike" noProof="0" err="1">
                          <a:latin typeface="Times New Roman"/>
                        </a:rPr>
                        <a:t>khóa</a:t>
                      </a:r>
                      <a:r>
                        <a:rPr lang="vi-VN" sz="1600" b="0" i="0" u="none" strike="noStrike" noProof="0">
                          <a:latin typeface="Times New Roman"/>
                        </a:rPr>
                        <a:t> </a:t>
                      </a:r>
                      <a:r>
                        <a:rPr lang="vi-VN" sz="1600" b="0" i="0" u="none" strike="noStrike" noProof="0" err="1">
                          <a:latin typeface="Times New Roman"/>
                        </a:rPr>
                        <a:t>thứ</a:t>
                      </a:r>
                      <a:r>
                        <a:rPr lang="vi-VN" sz="1600" b="0" i="0" u="none" strike="noStrike" noProof="0">
                          <a:latin typeface="Times New Roman"/>
                        </a:rPr>
                        <a:t> 2</a:t>
                      </a:r>
                      <a:endParaRPr lang="vi-VN" sz="1600"/>
                    </a:p>
                  </a:txBody>
                  <a:tcPr/>
                </a:tc>
                <a:extLst>
                  <a:ext uri="{0D108BD9-81ED-4DB2-BD59-A6C34878D82A}">
                    <a16:rowId xmlns:a16="http://schemas.microsoft.com/office/drawing/2014/main" val="2911726148"/>
                  </a:ext>
                </a:extLst>
              </a:tr>
              <a:tr h="242855">
                <a:tc>
                  <a:txBody>
                    <a:bodyPr/>
                    <a:lstStyle/>
                    <a:p>
                      <a:pPr lvl="0" algn="ctr">
                        <a:buNone/>
                      </a:pPr>
                      <a:r>
                        <a:rPr lang="vi-VN" sz="1600" u="none" strike="noStrike" noProof="0"/>
                        <a:t>InvRcon[9]</a:t>
                      </a:r>
                      <a:endParaRPr lang="vi-VN" sz="1600"/>
                    </a:p>
                  </a:txBody>
                  <a:tcPr/>
                </a:tc>
                <a:tc>
                  <a:txBody>
                    <a:bodyPr/>
                    <a:lstStyle/>
                    <a:p>
                      <a:pPr lvl="0" algn="ctr">
                        <a:buNone/>
                      </a:pPr>
                      <a:r>
                        <a:rPr lang="vi-VN" sz="1600" b="0" i="0" u="none" strike="noStrike" noProof="0">
                          <a:latin typeface="Times New Roman"/>
                        </a:rPr>
                        <a:t>02000000</a:t>
                      </a:r>
                    </a:p>
                  </a:txBody>
                  <a:tcPr/>
                </a:tc>
                <a:tc>
                  <a:txBody>
                    <a:bodyPr/>
                    <a:lstStyle/>
                    <a:p>
                      <a:pPr lvl="0" algn="l">
                        <a:buNone/>
                      </a:pPr>
                      <a:r>
                        <a:rPr lang="vi-VN" sz="1600" u="none" strike="noStrike" noProof="0" err="1"/>
                        <a:t>sử</a:t>
                      </a:r>
                      <a:r>
                        <a:rPr lang="vi-VN" sz="1600" u="none" strike="noStrike" noProof="0"/>
                        <a:t> </a:t>
                      </a:r>
                      <a:r>
                        <a:rPr lang="vi-VN" sz="1600" u="none" strike="noStrike" noProof="0" err="1"/>
                        <a:t>dụng</a:t>
                      </a:r>
                      <a:r>
                        <a:rPr lang="vi-VN" sz="1600" u="none" strike="noStrike" noProof="0"/>
                        <a:t> cho </a:t>
                      </a:r>
                      <a:r>
                        <a:rPr lang="vi-VN" sz="1600" b="0" i="0" u="none" strike="noStrike" noProof="0" err="1">
                          <a:latin typeface="Times New Roman"/>
                        </a:rPr>
                        <a:t>lần</a:t>
                      </a:r>
                      <a:r>
                        <a:rPr lang="vi-VN" sz="1600" b="0" i="0" u="none" strike="noStrike" noProof="0">
                          <a:latin typeface="Times New Roman"/>
                        </a:rPr>
                        <a:t> </a:t>
                      </a:r>
                      <a:r>
                        <a:rPr lang="vi-VN" sz="1600" b="0" i="0" u="none" strike="noStrike" noProof="0" err="1">
                          <a:latin typeface="Times New Roman"/>
                        </a:rPr>
                        <a:t>tính</a:t>
                      </a:r>
                      <a:r>
                        <a:rPr lang="vi-VN" sz="1600" b="0" i="0" u="none" strike="noStrike" noProof="0">
                          <a:latin typeface="Times New Roman"/>
                        </a:rPr>
                        <a:t> </a:t>
                      </a:r>
                      <a:r>
                        <a:rPr lang="vi-VN" sz="1600" b="0" i="0" u="none" strike="noStrike" noProof="0" err="1">
                          <a:latin typeface="Times New Roman"/>
                        </a:rPr>
                        <a:t>khóa</a:t>
                      </a:r>
                      <a:r>
                        <a:rPr lang="vi-VN" sz="1600" b="0" i="0" u="none" strike="noStrike" noProof="0">
                          <a:latin typeface="Times New Roman"/>
                        </a:rPr>
                        <a:t> </a:t>
                      </a:r>
                      <a:r>
                        <a:rPr lang="vi-VN" sz="1600" b="0" i="0" u="none" strike="noStrike" noProof="0" err="1">
                          <a:latin typeface="Times New Roman"/>
                        </a:rPr>
                        <a:t>thứ</a:t>
                      </a:r>
                      <a:r>
                        <a:rPr lang="vi-VN" sz="1600" b="0" i="0" u="none" strike="noStrike" noProof="0">
                          <a:latin typeface="Times New Roman"/>
                        </a:rPr>
                        <a:t> 1</a:t>
                      </a:r>
                      <a:endParaRPr lang="vi-VN" sz="1600"/>
                    </a:p>
                  </a:txBody>
                  <a:tcPr/>
                </a:tc>
                <a:extLst>
                  <a:ext uri="{0D108BD9-81ED-4DB2-BD59-A6C34878D82A}">
                    <a16:rowId xmlns:a16="http://schemas.microsoft.com/office/drawing/2014/main" val="469999907"/>
                  </a:ext>
                </a:extLst>
              </a:tr>
              <a:tr h="242855">
                <a:tc>
                  <a:txBody>
                    <a:bodyPr/>
                    <a:lstStyle/>
                    <a:p>
                      <a:pPr lvl="0" algn="ctr">
                        <a:buNone/>
                      </a:pPr>
                      <a:r>
                        <a:rPr lang="vi-VN" sz="1600" u="none" strike="noStrike" noProof="0"/>
                        <a:t>InvRcon[10]</a:t>
                      </a:r>
                      <a:endParaRPr lang="vi-VN" sz="1600"/>
                    </a:p>
                  </a:txBody>
                  <a:tcPr/>
                </a:tc>
                <a:tc>
                  <a:txBody>
                    <a:bodyPr/>
                    <a:lstStyle/>
                    <a:p>
                      <a:pPr lvl="0" algn="ctr">
                        <a:buNone/>
                      </a:pPr>
                      <a:r>
                        <a:rPr lang="vi-VN" sz="1600" b="0" i="0" u="none" strike="noStrike" noProof="0">
                          <a:latin typeface="Times New Roman"/>
                        </a:rPr>
                        <a:t>01000000</a:t>
                      </a:r>
                      <a:endParaRPr lang="vi-VN" sz="1600" b="1" i="0" u="none" strike="noStrike" noProof="0">
                        <a:latin typeface="Times New Roman"/>
                      </a:endParaRPr>
                    </a:p>
                  </a:txBody>
                  <a:tcPr/>
                </a:tc>
                <a:tc>
                  <a:txBody>
                    <a:bodyPr/>
                    <a:lstStyle/>
                    <a:p>
                      <a:pPr lvl="0" algn="l">
                        <a:buNone/>
                      </a:pPr>
                      <a:r>
                        <a:rPr lang="vi-VN" sz="1600" u="none" strike="noStrike" noProof="0" err="1"/>
                        <a:t>sử</a:t>
                      </a:r>
                      <a:r>
                        <a:rPr lang="vi-VN" sz="1600" u="none" strike="noStrike" noProof="0"/>
                        <a:t> </a:t>
                      </a:r>
                      <a:r>
                        <a:rPr lang="vi-VN" sz="1600" u="none" strike="noStrike" noProof="0" err="1"/>
                        <a:t>dụng</a:t>
                      </a:r>
                      <a:r>
                        <a:rPr lang="vi-VN" sz="1600" u="none" strike="noStrike" noProof="0"/>
                        <a:t> cho </a:t>
                      </a:r>
                      <a:r>
                        <a:rPr lang="vi-VN" sz="1600" b="0" i="0" u="none" strike="noStrike" noProof="0" err="1">
                          <a:latin typeface="Times New Roman"/>
                        </a:rPr>
                        <a:t>lần</a:t>
                      </a:r>
                      <a:r>
                        <a:rPr lang="vi-VN" sz="1600" b="0" i="0" u="none" strike="noStrike" noProof="0">
                          <a:latin typeface="Times New Roman"/>
                        </a:rPr>
                        <a:t> </a:t>
                      </a:r>
                      <a:r>
                        <a:rPr lang="vi-VN" sz="1600" b="0" i="0" u="none" strike="noStrike" noProof="0" err="1">
                          <a:latin typeface="Times New Roman"/>
                        </a:rPr>
                        <a:t>tính</a:t>
                      </a:r>
                      <a:r>
                        <a:rPr lang="vi-VN" sz="1600" b="0" i="0" u="none" strike="noStrike" noProof="0">
                          <a:latin typeface="Times New Roman"/>
                        </a:rPr>
                        <a:t> </a:t>
                      </a:r>
                      <a:r>
                        <a:rPr lang="vi-VN" sz="1600" b="0" i="0" u="none" strike="noStrike" noProof="0" err="1">
                          <a:latin typeface="Times New Roman"/>
                        </a:rPr>
                        <a:t>khóa</a:t>
                      </a:r>
                      <a:r>
                        <a:rPr lang="vi-VN" sz="1600" b="0" i="0" u="none" strike="noStrike" noProof="0">
                          <a:latin typeface="Times New Roman"/>
                        </a:rPr>
                        <a:t> </a:t>
                      </a:r>
                      <a:r>
                        <a:rPr lang="vi-VN" sz="1600" b="0" i="0" u="none" strike="noStrike" noProof="0" err="1">
                          <a:latin typeface="Times New Roman"/>
                        </a:rPr>
                        <a:t>mã</a:t>
                      </a:r>
                      <a:r>
                        <a:rPr lang="vi-VN" sz="1600" b="0" i="0" u="none" strike="noStrike" noProof="0">
                          <a:latin typeface="Times New Roman"/>
                        </a:rPr>
                        <a:t> (</a:t>
                      </a:r>
                      <a:r>
                        <a:rPr lang="vi-VN" sz="1600" b="0" i="0" u="none" strike="noStrike" noProof="0" err="1">
                          <a:latin typeface="Times New Roman"/>
                        </a:rPr>
                        <a:t>key</a:t>
                      </a:r>
                      <a:r>
                        <a:rPr lang="vi-VN" sz="1600" b="0" i="0" u="none" strike="noStrike" noProof="0">
                          <a:latin typeface="Times New Roman"/>
                        </a:rPr>
                        <a:t>)</a:t>
                      </a:r>
                    </a:p>
                  </a:txBody>
                  <a:tcPr/>
                </a:tc>
                <a:extLst>
                  <a:ext uri="{0D108BD9-81ED-4DB2-BD59-A6C34878D82A}">
                    <a16:rowId xmlns:a16="http://schemas.microsoft.com/office/drawing/2014/main" val="745234670"/>
                  </a:ext>
                </a:extLst>
              </a:tr>
            </a:tbl>
          </a:graphicData>
        </a:graphic>
      </p:graphicFrame>
    </p:spTree>
    <p:extLst>
      <p:ext uri="{BB962C8B-B14F-4D97-AF65-F5344CB8AC3E}">
        <p14:creationId xmlns:p14="http://schemas.microsoft.com/office/powerpoint/2010/main" val="3271066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6AA2D4-0AD7-4088-BBF9-7ECE654BBCCC}"/>
              </a:ext>
            </a:extLst>
          </p:cNvPr>
          <p:cNvSpPr>
            <a:spLocks noGrp="1"/>
          </p:cNvSpPr>
          <p:nvPr>
            <p:ph type="title"/>
          </p:nvPr>
        </p:nvSpPr>
        <p:spPr>
          <a:xfrm>
            <a:off x="1775885" y="287338"/>
            <a:ext cx="9806516" cy="693390"/>
          </a:xfrm>
        </p:spPr>
        <p:txBody>
          <a:bodyPr wrap="square" anchor="ctr">
            <a:normAutofit/>
          </a:bodyPr>
          <a:lstStyle/>
          <a:p>
            <a:r>
              <a:rPr lang="vi-VN" err="1"/>
              <a:t>Datapath</a:t>
            </a:r>
          </a:p>
        </p:txBody>
      </p:sp>
      <p:sp>
        <p:nvSpPr>
          <p:cNvPr id="4" name="Chỗ dành sẵn cho Ngày tháng 3">
            <a:extLst>
              <a:ext uri="{FF2B5EF4-FFF2-40B4-BE49-F238E27FC236}">
                <a16:creationId xmlns:a16="http://schemas.microsoft.com/office/drawing/2014/main" id="{731BBD48-5890-4A8E-AE3C-3B9D511FEF5E}"/>
              </a:ext>
            </a:extLst>
          </p:cNvPr>
          <p:cNvSpPr>
            <a:spLocks noGrp="1"/>
          </p:cNvSpPr>
          <p:nvPr>
            <p:ph type="dt" sz="half" idx="10"/>
          </p:nvPr>
        </p:nvSpPr>
        <p:spPr>
          <a:xfrm>
            <a:off x="335360" y="6525344"/>
            <a:ext cx="2844800" cy="288206"/>
          </a:xfrm>
        </p:spPr>
        <p:txBody>
          <a:bodyPr wrap="square" anchor="t">
            <a:normAutofit/>
          </a:bodyPr>
          <a:lstStyle/>
          <a:p>
            <a:pPr>
              <a:lnSpc>
                <a:spcPct val="90000"/>
              </a:lnSpc>
              <a:spcAft>
                <a:spcPts val="600"/>
              </a:spcAft>
            </a:pPr>
            <a:fld id="{F7681EE8-9FE2-425D-8FB4-74C399BDEDA0}" type="datetime1">
              <a:rPr kumimoji="1" lang="en-US" altLang="ja-JP" sz="1400" smtClean="0"/>
              <a:pPr>
                <a:lnSpc>
                  <a:spcPct val="90000"/>
                </a:lnSpc>
                <a:spcAft>
                  <a:spcPts val="600"/>
                </a:spcAft>
              </a:pPr>
              <a:t>1/20/2022</a:t>
            </a:fld>
            <a:endParaRPr kumimoji="1" lang="ja-JP" altLang="en-US" sz="1400"/>
          </a:p>
        </p:txBody>
      </p:sp>
      <p:sp>
        <p:nvSpPr>
          <p:cNvPr id="5" name="Chỗ dành sẵn cho Số hiệu Bản chiếu 4">
            <a:extLst>
              <a:ext uri="{FF2B5EF4-FFF2-40B4-BE49-F238E27FC236}">
                <a16:creationId xmlns:a16="http://schemas.microsoft.com/office/drawing/2014/main" id="{13F59AA7-9015-4EF5-B62C-B7BBFA493E5D}"/>
              </a:ext>
            </a:extLst>
          </p:cNvPr>
          <p:cNvSpPr>
            <a:spLocks noGrp="1"/>
          </p:cNvSpPr>
          <p:nvPr>
            <p:ph type="sldNum" sz="quarter" idx="12"/>
          </p:nvPr>
        </p:nvSpPr>
        <p:spPr>
          <a:xfrm>
            <a:off x="9519840" y="6524626"/>
            <a:ext cx="2336800" cy="288925"/>
          </a:xfrm>
        </p:spPr>
        <p:txBody>
          <a:bodyPr wrap="square" anchor="t">
            <a:normAutofit/>
          </a:bodyPr>
          <a:lstStyle/>
          <a:p>
            <a:pPr>
              <a:lnSpc>
                <a:spcPct val="90000"/>
              </a:lnSpc>
              <a:spcAft>
                <a:spcPts val="600"/>
              </a:spcAft>
            </a:pPr>
            <a:fld id="{800C8475-47C1-49C9-BEE5-594F8CF4D71F}" type="slidenum">
              <a:rPr kumimoji="1" lang="ja-JP" altLang="en-US" sz="1400" smtClean="0"/>
              <a:pPr>
                <a:lnSpc>
                  <a:spcPct val="90000"/>
                </a:lnSpc>
                <a:spcAft>
                  <a:spcPts val="600"/>
                </a:spcAft>
              </a:pPr>
              <a:t>35</a:t>
            </a:fld>
            <a:endParaRPr kumimoji="1" lang="ja-JP" altLang="en-US" sz="1400"/>
          </a:p>
        </p:txBody>
      </p:sp>
      <p:sp>
        <p:nvSpPr>
          <p:cNvPr id="6" name="Chỗ dành sẵn cho Chân trang 5">
            <a:extLst>
              <a:ext uri="{FF2B5EF4-FFF2-40B4-BE49-F238E27FC236}">
                <a16:creationId xmlns:a16="http://schemas.microsoft.com/office/drawing/2014/main" id="{B84EA0FE-E3D8-423B-BEF3-F81068A385FA}"/>
              </a:ext>
            </a:extLst>
          </p:cNvPr>
          <p:cNvSpPr>
            <a:spLocks noGrp="1"/>
          </p:cNvSpPr>
          <p:nvPr>
            <p:ph type="ftr" sz="quarter" idx="11"/>
          </p:nvPr>
        </p:nvSpPr>
        <p:spPr>
          <a:xfrm>
            <a:off x="2349468" y="6524626"/>
            <a:ext cx="7490949" cy="288925"/>
          </a:xfrm>
        </p:spPr>
        <p:txBody>
          <a:bodyPr wrap="square" anchor="t">
            <a:normAutofit/>
          </a:bodyPr>
          <a:lstStyle/>
          <a:p>
            <a:pPr>
              <a:lnSpc>
                <a:spcPct val="90000"/>
              </a:lnSpc>
              <a:spcAft>
                <a:spcPts val="600"/>
              </a:spcAft>
            </a:pPr>
            <a:r>
              <a:rPr kumimoji="1" lang="en-US" altLang="ja-JP" sz="1400"/>
              <a:t>Copyrights 2020 CE-UIT. All Rights Reserved.</a:t>
            </a:r>
            <a:endParaRPr kumimoji="1" lang="ja-JP" altLang="en-US" sz="1400"/>
          </a:p>
        </p:txBody>
      </p:sp>
      <p:pic>
        <p:nvPicPr>
          <p:cNvPr id="9" name="Chỗ dành sẵn cho Nội dung 8">
            <a:extLst>
              <a:ext uri="{FF2B5EF4-FFF2-40B4-BE49-F238E27FC236}">
                <a16:creationId xmlns:a16="http://schemas.microsoft.com/office/drawing/2014/main" id="{775334CC-57DD-4BA7-9F2B-F1951BB406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7303" y="1412875"/>
            <a:ext cx="9657395" cy="4824413"/>
          </a:xfrm>
        </p:spPr>
      </p:pic>
    </p:spTree>
    <p:extLst>
      <p:ext uri="{BB962C8B-B14F-4D97-AF65-F5344CB8AC3E}">
        <p14:creationId xmlns:p14="http://schemas.microsoft.com/office/powerpoint/2010/main" val="3770765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A299419-1B4D-460C-99BB-A037E42A357E}"/>
              </a:ext>
            </a:extLst>
          </p:cNvPr>
          <p:cNvSpPr>
            <a:spLocks noGrp="1"/>
          </p:cNvSpPr>
          <p:nvPr>
            <p:ph type="title"/>
          </p:nvPr>
        </p:nvSpPr>
        <p:spPr>
          <a:xfrm>
            <a:off x="104993" y="2206109"/>
            <a:ext cx="9806516" cy="693390"/>
          </a:xfrm>
        </p:spPr>
        <p:txBody>
          <a:bodyPr/>
          <a:lstStyle/>
          <a:p>
            <a:r>
              <a:rPr lang="en-US" err="1">
                <a:latin typeface="Times New Roman"/>
                <a:cs typeface="Times New Roman"/>
              </a:rPr>
              <a:t>KeyExpansion</a:t>
            </a:r>
            <a:endParaRPr lang="vi-VN" err="1">
              <a:latin typeface="Times New Roman"/>
              <a:cs typeface="Times New Roman"/>
            </a:endParaRPr>
          </a:p>
        </p:txBody>
      </p:sp>
      <p:sp>
        <p:nvSpPr>
          <p:cNvPr id="4" name="Chỗ dành sẵn cho Ngày tháng 3">
            <a:extLst>
              <a:ext uri="{FF2B5EF4-FFF2-40B4-BE49-F238E27FC236}">
                <a16:creationId xmlns:a16="http://schemas.microsoft.com/office/drawing/2014/main" id="{A5DD68C1-E490-46ED-82B1-3B5B473C6573}"/>
              </a:ext>
            </a:extLst>
          </p:cNvPr>
          <p:cNvSpPr>
            <a:spLocks noGrp="1"/>
          </p:cNvSpPr>
          <p:nvPr>
            <p:ph type="dt" sz="half" idx="10"/>
          </p:nvPr>
        </p:nvSpPr>
        <p:spPr>
          <a:xfrm>
            <a:off x="335360" y="6525344"/>
            <a:ext cx="2844800" cy="288206"/>
          </a:xfrm>
        </p:spPr>
        <p:txBody>
          <a:bodyPr wrap="square" anchor="t">
            <a:normAutofit/>
          </a:bodyPr>
          <a:lstStyle/>
          <a:p>
            <a:pPr>
              <a:lnSpc>
                <a:spcPct val="90000"/>
              </a:lnSpc>
              <a:spcAft>
                <a:spcPts val="600"/>
              </a:spcAft>
            </a:pPr>
            <a:fld id="{F7681EE8-9FE2-425D-8FB4-74C399BDEDA0}" type="datetime1">
              <a:rPr kumimoji="1" lang="en-US" altLang="ja-JP" sz="1400" smtClean="0"/>
              <a:pPr>
                <a:lnSpc>
                  <a:spcPct val="90000"/>
                </a:lnSpc>
                <a:spcAft>
                  <a:spcPts val="600"/>
                </a:spcAft>
              </a:pPr>
              <a:t>1/20/2022</a:t>
            </a:fld>
            <a:endParaRPr kumimoji="1" lang="ja-JP" altLang="en-US" sz="1400"/>
          </a:p>
        </p:txBody>
      </p:sp>
      <p:sp>
        <p:nvSpPr>
          <p:cNvPr id="5" name="Chỗ dành sẵn cho Số hiệu Bản chiếu 4">
            <a:extLst>
              <a:ext uri="{FF2B5EF4-FFF2-40B4-BE49-F238E27FC236}">
                <a16:creationId xmlns:a16="http://schemas.microsoft.com/office/drawing/2014/main" id="{E8D80ABF-42CD-4938-922D-F8A13FD60253}"/>
              </a:ext>
            </a:extLst>
          </p:cNvPr>
          <p:cNvSpPr>
            <a:spLocks noGrp="1"/>
          </p:cNvSpPr>
          <p:nvPr>
            <p:ph type="sldNum" sz="quarter" idx="12"/>
          </p:nvPr>
        </p:nvSpPr>
        <p:spPr>
          <a:xfrm>
            <a:off x="9519840" y="6524626"/>
            <a:ext cx="2336800" cy="288925"/>
          </a:xfrm>
        </p:spPr>
        <p:txBody>
          <a:bodyPr wrap="square" anchor="t">
            <a:normAutofit/>
          </a:bodyPr>
          <a:lstStyle/>
          <a:p>
            <a:pPr>
              <a:lnSpc>
                <a:spcPct val="90000"/>
              </a:lnSpc>
              <a:spcAft>
                <a:spcPts val="600"/>
              </a:spcAft>
            </a:pPr>
            <a:fld id="{800C8475-47C1-49C9-BEE5-594F8CF4D71F}" type="slidenum">
              <a:rPr kumimoji="1" lang="ja-JP" altLang="en-US" sz="1400" smtClean="0"/>
              <a:pPr>
                <a:lnSpc>
                  <a:spcPct val="90000"/>
                </a:lnSpc>
                <a:spcAft>
                  <a:spcPts val="600"/>
                </a:spcAft>
              </a:pPr>
              <a:t>36</a:t>
            </a:fld>
            <a:endParaRPr kumimoji="1" lang="ja-JP" altLang="en-US" sz="1400"/>
          </a:p>
        </p:txBody>
      </p:sp>
      <p:sp>
        <p:nvSpPr>
          <p:cNvPr id="6" name="Chỗ dành sẵn cho Chân trang 5">
            <a:extLst>
              <a:ext uri="{FF2B5EF4-FFF2-40B4-BE49-F238E27FC236}">
                <a16:creationId xmlns:a16="http://schemas.microsoft.com/office/drawing/2014/main" id="{F77D6720-488B-4A41-9B01-E0673369E75F}"/>
              </a:ext>
            </a:extLst>
          </p:cNvPr>
          <p:cNvSpPr>
            <a:spLocks noGrp="1"/>
          </p:cNvSpPr>
          <p:nvPr>
            <p:ph type="ftr" sz="quarter" idx="11"/>
          </p:nvPr>
        </p:nvSpPr>
        <p:spPr>
          <a:xfrm>
            <a:off x="2349468" y="6524626"/>
            <a:ext cx="7490949" cy="288925"/>
          </a:xfrm>
        </p:spPr>
        <p:txBody>
          <a:bodyPr wrap="square" anchor="t">
            <a:normAutofit/>
          </a:bodyPr>
          <a:lstStyle/>
          <a:p>
            <a:pPr>
              <a:lnSpc>
                <a:spcPct val="90000"/>
              </a:lnSpc>
              <a:spcAft>
                <a:spcPts val="600"/>
              </a:spcAft>
            </a:pPr>
            <a:r>
              <a:rPr kumimoji="1" lang="en-US" altLang="ja-JP" sz="1400"/>
              <a:t>Copyrights 2020 CE-UIT. All Rights Reserved.</a:t>
            </a:r>
            <a:endParaRPr kumimoji="1" lang="ja-JP" altLang="en-US" sz="1400"/>
          </a:p>
        </p:txBody>
      </p:sp>
      <p:pic>
        <p:nvPicPr>
          <p:cNvPr id="9" name="Chỗ dành sẵn cho Nội dung 8">
            <a:extLst>
              <a:ext uri="{FF2B5EF4-FFF2-40B4-BE49-F238E27FC236}">
                <a16:creationId xmlns:a16="http://schemas.microsoft.com/office/drawing/2014/main" id="{318B0E73-798E-4D3A-9CD3-F7A8C0491D1B}"/>
              </a:ext>
            </a:extLst>
          </p:cNvPr>
          <p:cNvPicPr>
            <a:picLocks noGrp="1" noChangeAspect="1"/>
          </p:cNvPicPr>
          <p:nvPr>
            <p:ph idx="1"/>
          </p:nvPr>
        </p:nvPicPr>
        <p:blipFill>
          <a:blip r:embed="rId3"/>
          <a:stretch>
            <a:fillRect/>
          </a:stretch>
        </p:blipFill>
        <p:spPr>
          <a:xfrm>
            <a:off x="2974003" y="1442372"/>
            <a:ext cx="8018461" cy="4824413"/>
          </a:xfrm>
          <a:prstGeom prst="rect">
            <a:avLst/>
          </a:prstGeom>
        </p:spPr>
      </p:pic>
    </p:spTree>
    <p:extLst>
      <p:ext uri="{BB962C8B-B14F-4D97-AF65-F5344CB8AC3E}">
        <p14:creationId xmlns:p14="http://schemas.microsoft.com/office/powerpoint/2010/main" val="2462481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3311540-7AC1-46BB-A8F0-0BF3809EDE20}"/>
              </a:ext>
            </a:extLst>
          </p:cNvPr>
          <p:cNvSpPr>
            <a:spLocks noGrp="1"/>
          </p:cNvSpPr>
          <p:nvPr>
            <p:ph type="title"/>
          </p:nvPr>
        </p:nvSpPr>
        <p:spPr/>
        <p:txBody>
          <a:bodyPr/>
          <a:lstStyle/>
          <a:p>
            <a:r>
              <a:rPr lang="vi-VN">
                <a:latin typeface="Times New Roman"/>
                <a:cs typeface="Times New Roman"/>
              </a:rPr>
              <a:t>Controller</a:t>
            </a:r>
            <a:r>
              <a:rPr lang="en-US">
                <a:latin typeface="Times New Roman"/>
                <a:cs typeface="Times New Roman"/>
              </a:rPr>
              <a:t> (1/2)</a:t>
            </a:r>
            <a:endParaRPr lang="vi-VN" err="1"/>
          </a:p>
        </p:txBody>
      </p:sp>
      <p:sp>
        <p:nvSpPr>
          <p:cNvPr id="4" name="Chỗ dành sẵn cho Ngày tháng 3">
            <a:extLst>
              <a:ext uri="{FF2B5EF4-FFF2-40B4-BE49-F238E27FC236}">
                <a16:creationId xmlns:a16="http://schemas.microsoft.com/office/drawing/2014/main" id="{36A370AD-6306-4D23-8D03-A580DCE70C5D}"/>
              </a:ext>
            </a:extLst>
          </p:cNvPr>
          <p:cNvSpPr>
            <a:spLocks noGrp="1"/>
          </p:cNvSpPr>
          <p:nvPr>
            <p:ph type="dt" sz="half" idx="10"/>
          </p:nvPr>
        </p:nvSpPr>
        <p:spPr/>
        <p:txBody>
          <a:bodyPr/>
          <a:lstStyle/>
          <a:p>
            <a:fld id="{F7681EE8-9FE2-425D-8FB4-74C399BDEDA0}"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400B4097-8872-49B7-8529-41E3BBFAC398}"/>
              </a:ext>
            </a:extLst>
          </p:cNvPr>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Chỗ dành sẵn cho Chân trang 5">
            <a:extLst>
              <a:ext uri="{FF2B5EF4-FFF2-40B4-BE49-F238E27FC236}">
                <a16:creationId xmlns:a16="http://schemas.microsoft.com/office/drawing/2014/main" id="{1ABC75CB-ED44-4C7D-9F8B-5C1A47B54D9C}"/>
              </a:ext>
            </a:extLst>
          </p:cNvPr>
          <p:cNvSpPr>
            <a:spLocks noGrp="1"/>
          </p:cNvSpPr>
          <p:nvPr>
            <p:ph type="ftr" sz="quarter" idx="11"/>
          </p:nvPr>
        </p:nvSpPr>
        <p:spPr/>
        <p:txBody>
          <a:bodyPr/>
          <a:lstStyle/>
          <a:p>
            <a:r>
              <a:rPr kumimoji="1" lang="en-US" altLang="ja-JP"/>
              <a:t>Copyrights 2020 CE-UIT. All Rights Reserved.</a:t>
            </a:r>
            <a:endParaRPr kumimoji="1" lang="ja-JP" altLang="en-US"/>
          </a:p>
        </p:txBody>
      </p:sp>
      <p:pic>
        <p:nvPicPr>
          <p:cNvPr id="9" name="Chỗ dành sẵn cho Nội dung 8" descr="Ảnh có chứa bàn&#10;&#10;Mô tả được tạo tự động">
            <a:extLst>
              <a:ext uri="{FF2B5EF4-FFF2-40B4-BE49-F238E27FC236}">
                <a16:creationId xmlns:a16="http://schemas.microsoft.com/office/drawing/2014/main" id="{E053E453-29C8-4670-9A43-D8F1390BF730}"/>
              </a:ext>
            </a:extLst>
          </p:cNvPr>
          <p:cNvPicPr>
            <a:picLocks noGrp="1" noChangeAspect="1"/>
          </p:cNvPicPr>
          <p:nvPr>
            <p:ph idx="1"/>
          </p:nvPr>
        </p:nvPicPr>
        <p:blipFill>
          <a:blip r:embed="rId2"/>
          <a:stretch>
            <a:fillRect/>
          </a:stretch>
        </p:blipFill>
        <p:spPr>
          <a:xfrm>
            <a:off x="334963" y="2601303"/>
            <a:ext cx="11522075" cy="2447557"/>
          </a:xfrm>
          <a:prstGeom prst="rect">
            <a:avLst/>
          </a:prstGeom>
        </p:spPr>
      </p:pic>
    </p:spTree>
    <p:extLst>
      <p:ext uri="{BB962C8B-B14F-4D97-AF65-F5344CB8AC3E}">
        <p14:creationId xmlns:p14="http://schemas.microsoft.com/office/powerpoint/2010/main" val="1107923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1A78E62-6534-4079-9486-BDC847129E68}"/>
              </a:ext>
            </a:extLst>
          </p:cNvPr>
          <p:cNvSpPr>
            <a:spLocks noGrp="1"/>
          </p:cNvSpPr>
          <p:nvPr>
            <p:ph type="title"/>
          </p:nvPr>
        </p:nvSpPr>
        <p:spPr/>
        <p:txBody>
          <a:bodyPr/>
          <a:lstStyle/>
          <a:p>
            <a:r>
              <a:rPr lang="vi-VN">
                <a:latin typeface="Times New Roman"/>
                <a:cs typeface="Times New Roman"/>
              </a:rPr>
              <a:t>Controller</a:t>
            </a:r>
            <a:r>
              <a:rPr lang="en-US">
                <a:latin typeface="Times New Roman"/>
                <a:cs typeface="Times New Roman"/>
              </a:rPr>
              <a:t> (2/2)</a:t>
            </a:r>
            <a:endParaRPr lang="vi-VN" err="1">
              <a:latin typeface="Times New Roman"/>
              <a:cs typeface="Times New Roman"/>
            </a:endParaRPr>
          </a:p>
        </p:txBody>
      </p:sp>
      <p:sp>
        <p:nvSpPr>
          <p:cNvPr id="4" name="Chỗ dành sẵn cho Ngày tháng 3">
            <a:extLst>
              <a:ext uri="{FF2B5EF4-FFF2-40B4-BE49-F238E27FC236}">
                <a16:creationId xmlns:a16="http://schemas.microsoft.com/office/drawing/2014/main" id="{0AFCF4D9-0ED4-4D7D-8ED1-21737023A190}"/>
              </a:ext>
            </a:extLst>
          </p:cNvPr>
          <p:cNvSpPr>
            <a:spLocks noGrp="1"/>
          </p:cNvSpPr>
          <p:nvPr>
            <p:ph type="dt" sz="half" idx="10"/>
          </p:nvPr>
        </p:nvSpPr>
        <p:spPr/>
        <p:txBody>
          <a:bodyPr/>
          <a:lstStyle/>
          <a:p>
            <a:fld id="{F7681EE8-9FE2-425D-8FB4-74C399BDEDA0}"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5BBE127C-AEC8-4546-A2F7-89C5E8B60ED1}"/>
              </a:ext>
            </a:extLst>
          </p:cNvPr>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6" name="Chỗ dành sẵn cho Chân trang 5">
            <a:extLst>
              <a:ext uri="{FF2B5EF4-FFF2-40B4-BE49-F238E27FC236}">
                <a16:creationId xmlns:a16="http://schemas.microsoft.com/office/drawing/2014/main" id="{0C87F44E-DE06-45CD-875A-80CDB3982E8D}"/>
              </a:ext>
            </a:extLst>
          </p:cNvPr>
          <p:cNvSpPr>
            <a:spLocks noGrp="1"/>
          </p:cNvSpPr>
          <p:nvPr>
            <p:ph type="ftr" sz="quarter" idx="11"/>
          </p:nvPr>
        </p:nvSpPr>
        <p:spPr/>
        <p:txBody>
          <a:bodyPr/>
          <a:lstStyle/>
          <a:p>
            <a:r>
              <a:rPr kumimoji="1" lang="en-US" altLang="ja-JP"/>
              <a:t>Copyrights 2020 CE-UIT. All Rights Reserved.</a:t>
            </a:r>
            <a:endParaRPr kumimoji="1" lang="ja-JP" altLang="en-US"/>
          </a:p>
        </p:txBody>
      </p:sp>
      <p:sp>
        <p:nvSpPr>
          <p:cNvPr id="7" name="Chỗ dành sẵn cho Nội dung 6">
            <a:extLst>
              <a:ext uri="{FF2B5EF4-FFF2-40B4-BE49-F238E27FC236}">
                <a16:creationId xmlns:a16="http://schemas.microsoft.com/office/drawing/2014/main" id="{402998D9-75BA-4329-A931-9B2FF3616780}"/>
              </a:ext>
            </a:extLst>
          </p:cNvPr>
          <p:cNvSpPr>
            <a:spLocks noGrp="1"/>
          </p:cNvSpPr>
          <p:nvPr>
            <p:ph idx="1"/>
          </p:nvPr>
        </p:nvSpPr>
        <p:spPr/>
        <p:txBody>
          <a:bodyPr/>
          <a:lstStyle/>
          <a:p>
            <a:pPr marL="0" indent="0">
              <a:buNone/>
            </a:pPr>
            <a:endParaRPr lang="en-US"/>
          </a:p>
        </p:txBody>
      </p:sp>
      <p:pic>
        <p:nvPicPr>
          <p:cNvPr id="9" name="Hình ảnh 8" descr="Ảnh có chứa bàn&#10;&#10;Mô tả được tạo tự động">
            <a:extLst>
              <a:ext uri="{FF2B5EF4-FFF2-40B4-BE49-F238E27FC236}">
                <a16:creationId xmlns:a16="http://schemas.microsoft.com/office/drawing/2014/main" id="{6C78C815-3B64-474C-A3DE-A39DF493F98F}"/>
              </a:ext>
            </a:extLst>
          </p:cNvPr>
          <p:cNvPicPr>
            <a:picLocks noChangeAspect="1"/>
          </p:cNvPicPr>
          <p:nvPr/>
        </p:nvPicPr>
        <p:blipFill>
          <a:blip r:embed="rId2"/>
          <a:stretch>
            <a:fillRect/>
          </a:stretch>
        </p:blipFill>
        <p:spPr>
          <a:xfrm>
            <a:off x="678426" y="2555772"/>
            <a:ext cx="10835148" cy="2606164"/>
          </a:xfrm>
          <a:prstGeom prst="rect">
            <a:avLst/>
          </a:prstGeom>
        </p:spPr>
      </p:pic>
    </p:spTree>
    <p:extLst>
      <p:ext uri="{BB962C8B-B14F-4D97-AF65-F5344CB8AC3E}">
        <p14:creationId xmlns:p14="http://schemas.microsoft.com/office/powerpoint/2010/main" val="3207510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D57C6E-DBA6-42DE-A2A9-98ED97085FBC}"/>
              </a:ext>
            </a:extLst>
          </p:cNvPr>
          <p:cNvSpPr>
            <a:spLocks noGrp="1"/>
          </p:cNvSpPr>
          <p:nvPr>
            <p:ph type="title"/>
          </p:nvPr>
        </p:nvSpPr>
        <p:spPr/>
        <p:txBody>
          <a:bodyPr/>
          <a:lstStyle/>
          <a:p>
            <a:r>
              <a:rPr lang="en-US"/>
              <a:t>Kết quả phần mềm </a:t>
            </a:r>
          </a:p>
        </p:txBody>
      </p:sp>
      <p:sp>
        <p:nvSpPr>
          <p:cNvPr id="3" name="Chỗ dành sẵn cho Nội dung 2">
            <a:extLst>
              <a:ext uri="{FF2B5EF4-FFF2-40B4-BE49-F238E27FC236}">
                <a16:creationId xmlns:a16="http://schemas.microsoft.com/office/drawing/2014/main" id="{727FE1DF-EF84-4967-833D-7DA90474C866}"/>
              </a:ext>
            </a:extLst>
          </p:cNvPr>
          <p:cNvSpPr>
            <a:spLocks noGrp="1"/>
          </p:cNvSpPr>
          <p:nvPr>
            <p:ph idx="1"/>
          </p:nvPr>
        </p:nvSpPr>
        <p:spPr/>
        <p:txBody>
          <a:bodyPr/>
          <a:lstStyle/>
          <a:p>
            <a:pPr>
              <a:lnSpc>
                <a:spcPct val="150000"/>
              </a:lnSpc>
            </a:pPr>
            <a:r>
              <a:rPr lang="en-US" sz="1800">
                <a:effectLst/>
                <a:latin typeface="+mn-lt"/>
                <a:ea typeface="Calibri" panose="020F0502020204030204" pitchFamily="34" charset="0"/>
                <a:cs typeface="Times New Roman" panose="02020603050405020304" pitchFamily="18" charset="0"/>
              </a:rPr>
              <a:t>Sử dụng ngôn ngữ lập trình Python xây dựng các hàm phù hợp với Datapath, thực thi giải thuật mã hóa và giải mã, dùng để so sánh kết quả khi thực thi với phần cứng.</a:t>
            </a:r>
          </a:p>
          <a:p>
            <a:endParaRPr lang="en-US"/>
          </a:p>
          <a:p>
            <a:endParaRPr lang="en-US"/>
          </a:p>
          <a:p>
            <a:endParaRPr lang="en-US"/>
          </a:p>
          <a:p>
            <a:r>
              <a:rPr lang="en-US" sz="1800"/>
              <a:t>Sau khi so sánh file text kết quả từ phần mềm và file text kết quả từ ModelSim chạy mô phỏng Post-synthesis thì hoàn toàn giống nhau</a:t>
            </a:r>
          </a:p>
        </p:txBody>
      </p:sp>
      <p:sp>
        <p:nvSpPr>
          <p:cNvPr id="4" name="Chỗ dành sẵn cho Ngày tháng 3">
            <a:extLst>
              <a:ext uri="{FF2B5EF4-FFF2-40B4-BE49-F238E27FC236}">
                <a16:creationId xmlns:a16="http://schemas.microsoft.com/office/drawing/2014/main" id="{28124360-60CB-4A8D-AAFF-2677B6BB8FE2}"/>
              </a:ext>
            </a:extLst>
          </p:cNvPr>
          <p:cNvSpPr>
            <a:spLocks noGrp="1"/>
          </p:cNvSpPr>
          <p:nvPr>
            <p:ph type="dt" sz="half" idx="10"/>
          </p:nvPr>
        </p:nvSpPr>
        <p:spPr/>
        <p:txBody>
          <a:bodyPr/>
          <a:lstStyle/>
          <a:p>
            <a:fld id="{F7681EE8-9FE2-425D-8FB4-74C399BDEDA0}"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3EE3A850-D013-4C38-98C4-CB8880F82346}"/>
              </a:ext>
            </a:extLst>
          </p:cNvPr>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6" name="Chỗ dành sẵn cho Chân trang 5">
            <a:extLst>
              <a:ext uri="{FF2B5EF4-FFF2-40B4-BE49-F238E27FC236}">
                <a16:creationId xmlns:a16="http://schemas.microsoft.com/office/drawing/2014/main" id="{7B65C820-3E46-41FF-A8D0-9F820DE4E66A}"/>
              </a:ext>
            </a:extLst>
          </p:cNvPr>
          <p:cNvSpPr>
            <a:spLocks noGrp="1"/>
          </p:cNvSpPr>
          <p:nvPr>
            <p:ph type="ftr" sz="quarter" idx="11"/>
          </p:nvPr>
        </p:nvSpPr>
        <p:spPr/>
        <p:txBody>
          <a:bodyPr/>
          <a:lstStyle/>
          <a:p>
            <a:r>
              <a:rPr kumimoji="1" lang="en-US" altLang="ja-JP"/>
              <a:t>Copyrights 2020 CE-UIT. All Rights Reserved.</a:t>
            </a:r>
            <a:endParaRPr kumimoji="1" lang="ja-JP" altLang="en-US"/>
          </a:p>
        </p:txBody>
      </p:sp>
      <p:pic>
        <p:nvPicPr>
          <p:cNvPr id="8" name="Hình ảnh 7">
            <a:extLst>
              <a:ext uri="{FF2B5EF4-FFF2-40B4-BE49-F238E27FC236}">
                <a16:creationId xmlns:a16="http://schemas.microsoft.com/office/drawing/2014/main" id="{1C69DE28-3390-4436-AB22-556523F66D05}"/>
              </a:ext>
            </a:extLst>
          </p:cNvPr>
          <p:cNvPicPr>
            <a:picLocks noChangeAspect="1"/>
          </p:cNvPicPr>
          <p:nvPr/>
        </p:nvPicPr>
        <p:blipFill>
          <a:blip r:embed="rId2"/>
          <a:stretch>
            <a:fillRect/>
          </a:stretch>
        </p:blipFill>
        <p:spPr>
          <a:xfrm>
            <a:off x="737420" y="2475271"/>
            <a:ext cx="8281850" cy="1064342"/>
          </a:xfrm>
          <a:prstGeom prst="rect">
            <a:avLst/>
          </a:prstGeom>
        </p:spPr>
      </p:pic>
    </p:spTree>
    <p:extLst>
      <p:ext uri="{BB962C8B-B14F-4D97-AF65-F5344CB8AC3E}">
        <p14:creationId xmlns:p14="http://schemas.microsoft.com/office/powerpoint/2010/main" val="1549161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E7E8CD4-C239-4AC7-B913-28A25455CF54}"/>
              </a:ext>
            </a:extLst>
          </p:cNvPr>
          <p:cNvSpPr>
            <a:spLocks noGrp="1"/>
          </p:cNvSpPr>
          <p:nvPr>
            <p:ph type="title"/>
          </p:nvPr>
        </p:nvSpPr>
        <p:spPr>
          <a:xfrm>
            <a:off x="1775885" y="287338"/>
            <a:ext cx="9806516" cy="693390"/>
          </a:xfrm>
        </p:spPr>
        <p:txBody>
          <a:bodyPr wrap="square" anchor="ctr">
            <a:normAutofit/>
          </a:bodyPr>
          <a:lstStyle/>
          <a:p>
            <a:r>
              <a:rPr lang="vi-VN"/>
              <a:t>Định nghĩa</a:t>
            </a:r>
            <a:endParaRPr lang="en-US"/>
          </a:p>
        </p:txBody>
      </p:sp>
      <p:sp>
        <p:nvSpPr>
          <p:cNvPr id="3" name="Chỗ dành sẵn cho Nội dung 2">
            <a:extLst>
              <a:ext uri="{FF2B5EF4-FFF2-40B4-BE49-F238E27FC236}">
                <a16:creationId xmlns:a16="http://schemas.microsoft.com/office/drawing/2014/main" id="{388603CA-56A3-4AF7-A931-79D49519149C}"/>
              </a:ext>
            </a:extLst>
          </p:cNvPr>
          <p:cNvSpPr>
            <a:spLocks noGrp="1"/>
          </p:cNvSpPr>
          <p:nvPr>
            <p:ph sz="half" idx="1"/>
          </p:nvPr>
        </p:nvSpPr>
        <p:spPr>
          <a:xfrm>
            <a:off x="624417" y="1628776"/>
            <a:ext cx="5384800" cy="4525963"/>
          </a:xfrm>
        </p:spPr>
        <p:txBody>
          <a:bodyPr wrap="square" anchor="t">
            <a:normAutofit/>
          </a:bodyPr>
          <a:lstStyle/>
          <a:p>
            <a:r>
              <a:rPr lang="vi-VN"/>
              <a:t>Thuật toán AES (còn được gọi là thuật toán Rijndael) là một thuật toán mật mã khối đối xứng với kích thước khối là 128 bits và chuyển chúng thành bản mã bằng cách sử dụng các khóa 128, 192 và 256 bits [1]</a:t>
            </a:r>
          </a:p>
        </p:txBody>
      </p:sp>
      <p:sp>
        <p:nvSpPr>
          <p:cNvPr id="4" name="Chỗ dành sẵn cho Ngày tháng 3">
            <a:extLst>
              <a:ext uri="{FF2B5EF4-FFF2-40B4-BE49-F238E27FC236}">
                <a16:creationId xmlns:a16="http://schemas.microsoft.com/office/drawing/2014/main" id="{CA1CCB1E-FF8F-4B04-9537-753044733936}"/>
              </a:ext>
            </a:extLst>
          </p:cNvPr>
          <p:cNvSpPr>
            <a:spLocks noGrp="1"/>
          </p:cNvSpPr>
          <p:nvPr>
            <p:ph type="dt" sz="half" idx="10"/>
          </p:nvPr>
        </p:nvSpPr>
        <p:spPr>
          <a:xfrm>
            <a:off x="335360" y="6525344"/>
            <a:ext cx="2844800" cy="288206"/>
          </a:xfrm>
        </p:spPr>
        <p:txBody>
          <a:bodyPr wrap="square" anchor="t">
            <a:normAutofit/>
          </a:bodyPr>
          <a:lstStyle/>
          <a:p>
            <a:pPr>
              <a:lnSpc>
                <a:spcPct val="90000"/>
              </a:lnSpc>
              <a:spcAft>
                <a:spcPts val="600"/>
              </a:spcAft>
            </a:pPr>
            <a:fld id="{F7681EE8-9FE2-425D-8FB4-74C399BDEDA0}" type="datetime1">
              <a:rPr kumimoji="1" lang="en-US" altLang="ja-JP" sz="1400" smtClean="0"/>
              <a:pPr>
                <a:lnSpc>
                  <a:spcPct val="90000"/>
                </a:lnSpc>
                <a:spcAft>
                  <a:spcPts val="600"/>
                </a:spcAft>
              </a:pPr>
              <a:t>1/20/2022</a:t>
            </a:fld>
            <a:endParaRPr kumimoji="1" lang="ja-JP" altLang="en-US" sz="1400"/>
          </a:p>
        </p:txBody>
      </p:sp>
      <p:sp>
        <p:nvSpPr>
          <p:cNvPr id="5" name="Chỗ dành sẵn cho Số hiệu Bản chiếu 4">
            <a:extLst>
              <a:ext uri="{FF2B5EF4-FFF2-40B4-BE49-F238E27FC236}">
                <a16:creationId xmlns:a16="http://schemas.microsoft.com/office/drawing/2014/main" id="{891832BE-6F26-41C6-81F7-5DEB1205EF43}"/>
              </a:ext>
            </a:extLst>
          </p:cNvPr>
          <p:cNvSpPr>
            <a:spLocks noGrp="1"/>
          </p:cNvSpPr>
          <p:nvPr>
            <p:ph type="sldNum" sz="quarter" idx="12"/>
          </p:nvPr>
        </p:nvSpPr>
        <p:spPr>
          <a:xfrm>
            <a:off x="9519840" y="6524626"/>
            <a:ext cx="2336800" cy="288925"/>
          </a:xfrm>
        </p:spPr>
        <p:txBody>
          <a:bodyPr wrap="square" anchor="t">
            <a:normAutofit/>
          </a:bodyPr>
          <a:lstStyle/>
          <a:p>
            <a:pPr>
              <a:lnSpc>
                <a:spcPct val="90000"/>
              </a:lnSpc>
              <a:spcAft>
                <a:spcPts val="600"/>
              </a:spcAft>
            </a:pPr>
            <a:fld id="{800C8475-47C1-49C9-BEE5-594F8CF4D71F}" type="slidenum">
              <a:rPr kumimoji="1" lang="ja-JP" altLang="en-US" sz="1400" smtClean="0"/>
              <a:pPr>
                <a:lnSpc>
                  <a:spcPct val="90000"/>
                </a:lnSpc>
                <a:spcAft>
                  <a:spcPts val="600"/>
                </a:spcAft>
              </a:pPr>
              <a:t>4</a:t>
            </a:fld>
            <a:endParaRPr kumimoji="1" lang="ja-JP" altLang="en-US" sz="1400"/>
          </a:p>
        </p:txBody>
      </p:sp>
      <p:pic>
        <p:nvPicPr>
          <p:cNvPr id="7" name="Chỗ dành sẵn cho Nội dung 6">
            <a:extLst>
              <a:ext uri="{FF2B5EF4-FFF2-40B4-BE49-F238E27FC236}">
                <a16:creationId xmlns:a16="http://schemas.microsoft.com/office/drawing/2014/main" id="{44691BC1-8616-4491-BA2E-B89EA9036C8F}"/>
              </a:ext>
            </a:extLst>
          </p:cNvPr>
          <p:cNvPicPr>
            <a:picLocks noGrp="1" noChangeAspect="1"/>
          </p:cNvPicPr>
          <p:nvPr>
            <p:ph sz="half" idx="13"/>
          </p:nvPr>
        </p:nvPicPr>
        <p:blipFill>
          <a:blip r:embed="rId2"/>
          <a:stretch>
            <a:fillRect/>
          </a:stretch>
        </p:blipFill>
        <p:spPr>
          <a:xfrm>
            <a:off x="6356350" y="1774031"/>
            <a:ext cx="5384800" cy="2692400"/>
          </a:xfrm>
          <a:prstGeom prst="rect">
            <a:avLst/>
          </a:prstGeom>
        </p:spPr>
      </p:pic>
      <p:sp>
        <p:nvSpPr>
          <p:cNvPr id="6" name="Chỗ dành sẵn cho Chân trang 5">
            <a:extLst>
              <a:ext uri="{FF2B5EF4-FFF2-40B4-BE49-F238E27FC236}">
                <a16:creationId xmlns:a16="http://schemas.microsoft.com/office/drawing/2014/main" id="{BBD11809-985B-4F14-ADA7-1B9508315011}"/>
              </a:ext>
            </a:extLst>
          </p:cNvPr>
          <p:cNvSpPr>
            <a:spLocks noGrp="1"/>
          </p:cNvSpPr>
          <p:nvPr>
            <p:ph type="ftr" sz="quarter" idx="11"/>
          </p:nvPr>
        </p:nvSpPr>
        <p:spPr>
          <a:xfrm>
            <a:off x="2349468" y="6524626"/>
            <a:ext cx="7490949" cy="288925"/>
          </a:xfrm>
        </p:spPr>
        <p:txBody>
          <a:bodyPr wrap="square" anchor="t">
            <a:normAutofit/>
          </a:bodyPr>
          <a:lstStyle/>
          <a:p>
            <a:pPr>
              <a:lnSpc>
                <a:spcPct val="90000"/>
              </a:lnSpc>
              <a:spcAft>
                <a:spcPts val="600"/>
              </a:spcAft>
            </a:pPr>
            <a:r>
              <a:rPr kumimoji="1" lang="en-US" altLang="ja-JP" sz="1400"/>
              <a:t>Copyrights 2020 CE-UIT. All Rights Reserved.</a:t>
            </a:r>
            <a:endParaRPr kumimoji="1" lang="ja-JP" altLang="en-US" sz="1400"/>
          </a:p>
        </p:txBody>
      </p:sp>
    </p:spTree>
    <p:extLst>
      <p:ext uri="{BB962C8B-B14F-4D97-AF65-F5344CB8AC3E}">
        <p14:creationId xmlns:p14="http://schemas.microsoft.com/office/powerpoint/2010/main" val="4219434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FFE679-2F08-4054-88F3-F6DF381BCC88}"/>
              </a:ext>
            </a:extLst>
          </p:cNvPr>
          <p:cNvSpPr>
            <a:spLocks noGrp="1"/>
          </p:cNvSpPr>
          <p:nvPr>
            <p:ph type="title"/>
          </p:nvPr>
        </p:nvSpPr>
        <p:spPr>
          <a:xfrm>
            <a:off x="1775885" y="287338"/>
            <a:ext cx="9806516" cy="693390"/>
          </a:xfrm>
        </p:spPr>
        <p:txBody>
          <a:bodyPr wrap="square" anchor="ctr">
            <a:normAutofit/>
          </a:bodyPr>
          <a:lstStyle/>
          <a:p>
            <a:r>
              <a:rPr lang="en-US"/>
              <a:t>Hình ảnh thiết kế</a:t>
            </a:r>
          </a:p>
        </p:txBody>
      </p:sp>
      <p:pic>
        <p:nvPicPr>
          <p:cNvPr id="8" name="Chỗ dành sẵn cho Nội dung 7">
            <a:extLst>
              <a:ext uri="{FF2B5EF4-FFF2-40B4-BE49-F238E27FC236}">
                <a16:creationId xmlns:a16="http://schemas.microsoft.com/office/drawing/2014/main" id="{94C685F5-5D41-4C67-AF9F-8974A8427B31}"/>
              </a:ext>
            </a:extLst>
          </p:cNvPr>
          <p:cNvPicPr>
            <a:picLocks noGrp="1" noChangeAspect="1"/>
          </p:cNvPicPr>
          <p:nvPr>
            <p:ph idx="1"/>
          </p:nvPr>
        </p:nvPicPr>
        <p:blipFill>
          <a:blip r:embed="rId2"/>
          <a:stretch>
            <a:fillRect/>
          </a:stretch>
        </p:blipFill>
        <p:spPr>
          <a:xfrm>
            <a:off x="1900752" y="1412776"/>
            <a:ext cx="8390496" cy="4824536"/>
          </a:xfrm>
          <a:noFill/>
        </p:spPr>
      </p:pic>
      <p:sp>
        <p:nvSpPr>
          <p:cNvPr id="4" name="Chỗ dành sẵn cho Ngày tháng 3">
            <a:extLst>
              <a:ext uri="{FF2B5EF4-FFF2-40B4-BE49-F238E27FC236}">
                <a16:creationId xmlns:a16="http://schemas.microsoft.com/office/drawing/2014/main" id="{8A098E68-4B60-410A-9E9B-33F50D71E4C8}"/>
              </a:ext>
            </a:extLst>
          </p:cNvPr>
          <p:cNvSpPr>
            <a:spLocks noGrp="1"/>
          </p:cNvSpPr>
          <p:nvPr>
            <p:ph type="dt" sz="half" idx="10"/>
          </p:nvPr>
        </p:nvSpPr>
        <p:spPr>
          <a:xfrm>
            <a:off x="335360" y="6525344"/>
            <a:ext cx="2844800" cy="288206"/>
          </a:xfrm>
        </p:spPr>
        <p:txBody>
          <a:bodyPr wrap="square" anchor="t">
            <a:normAutofit/>
          </a:bodyPr>
          <a:lstStyle/>
          <a:p>
            <a:pPr>
              <a:lnSpc>
                <a:spcPct val="90000"/>
              </a:lnSpc>
              <a:spcAft>
                <a:spcPts val="600"/>
              </a:spcAft>
            </a:pPr>
            <a:fld id="{F7681EE8-9FE2-425D-8FB4-74C399BDEDA0}" type="datetime1">
              <a:rPr kumimoji="1" lang="en-US" altLang="ja-JP" sz="1400" smtClean="0"/>
              <a:pPr>
                <a:lnSpc>
                  <a:spcPct val="90000"/>
                </a:lnSpc>
                <a:spcAft>
                  <a:spcPts val="600"/>
                </a:spcAft>
              </a:pPr>
              <a:t>1/20/2022</a:t>
            </a:fld>
            <a:endParaRPr kumimoji="1" lang="ja-JP" altLang="en-US" sz="1400"/>
          </a:p>
        </p:txBody>
      </p:sp>
      <p:sp>
        <p:nvSpPr>
          <p:cNvPr id="5" name="Chỗ dành sẵn cho Số hiệu Bản chiếu 4">
            <a:extLst>
              <a:ext uri="{FF2B5EF4-FFF2-40B4-BE49-F238E27FC236}">
                <a16:creationId xmlns:a16="http://schemas.microsoft.com/office/drawing/2014/main" id="{B5C7D99D-6280-487C-803A-FCCF238655D9}"/>
              </a:ext>
            </a:extLst>
          </p:cNvPr>
          <p:cNvSpPr>
            <a:spLocks noGrp="1"/>
          </p:cNvSpPr>
          <p:nvPr>
            <p:ph type="sldNum" sz="quarter" idx="12"/>
          </p:nvPr>
        </p:nvSpPr>
        <p:spPr>
          <a:xfrm>
            <a:off x="9519840" y="6524626"/>
            <a:ext cx="2336800" cy="288925"/>
          </a:xfrm>
        </p:spPr>
        <p:txBody>
          <a:bodyPr wrap="square" anchor="t">
            <a:normAutofit/>
          </a:bodyPr>
          <a:lstStyle/>
          <a:p>
            <a:pPr>
              <a:lnSpc>
                <a:spcPct val="90000"/>
              </a:lnSpc>
              <a:spcAft>
                <a:spcPts val="600"/>
              </a:spcAft>
            </a:pPr>
            <a:fld id="{800C8475-47C1-49C9-BEE5-594F8CF4D71F}" type="slidenum">
              <a:rPr kumimoji="1" lang="ja-JP" altLang="en-US" sz="1400" smtClean="0"/>
              <a:pPr>
                <a:lnSpc>
                  <a:spcPct val="90000"/>
                </a:lnSpc>
                <a:spcAft>
                  <a:spcPts val="600"/>
                </a:spcAft>
              </a:pPr>
              <a:t>40</a:t>
            </a:fld>
            <a:endParaRPr kumimoji="1" lang="ja-JP" altLang="en-US" sz="1400"/>
          </a:p>
        </p:txBody>
      </p:sp>
      <p:sp>
        <p:nvSpPr>
          <p:cNvPr id="6" name="Chỗ dành sẵn cho Chân trang 5">
            <a:extLst>
              <a:ext uri="{FF2B5EF4-FFF2-40B4-BE49-F238E27FC236}">
                <a16:creationId xmlns:a16="http://schemas.microsoft.com/office/drawing/2014/main" id="{833125F7-13E1-4551-9499-D88B0A092CCA}"/>
              </a:ext>
            </a:extLst>
          </p:cNvPr>
          <p:cNvSpPr>
            <a:spLocks noGrp="1"/>
          </p:cNvSpPr>
          <p:nvPr>
            <p:ph type="ftr" sz="quarter" idx="11"/>
          </p:nvPr>
        </p:nvSpPr>
        <p:spPr>
          <a:xfrm>
            <a:off x="2349468" y="6524626"/>
            <a:ext cx="7490949" cy="288925"/>
          </a:xfrm>
        </p:spPr>
        <p:txBody>
          <a:bodyPr wrap="square" anchor="t">
            <a:normAutofit/>
          </a:bodyPr>
          <a:lstStyle/>
          <a:p>
            <a:pPr>
              <a:lnSpc>
                <a:spcPct val="90000"/>
              </a:lnSpc>
              <a:spcAft>
                <a:spcPts val="600"/>
              </a:spcAft>
            </a:pPr>
            <a:r>
              <a:rPr kumimoji="1" lang="en-US" altLang="ja-JP" sz="1400"/>
              <a:t>Copyrights 2020 CE-UIT. All Rights Reserved.</a:t>
            </a:r>
            <a:endParaRPr kumimoji="1" lang="ja-JP" altLang="en-US" sz="1400"/>
          </a:p>
        </p:txBody>
      </p:sp>
    </p:spTree>
    <p:extLst>
      <p:ext uri="{BB962C8B-B14F-4D97-AF65-F5344CB8AC3E}">
        <p14:creationId xmlns:p14="http://schemas.microsoft.com/office/powerpoint/2010/main" val="1523293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EFCD5B6-EC5D-449B-90F4-03E4451B051E}"/>
              </a:ext>
            </a:extLst>
          </p:cNvPr>
          <p:cNvSpPr>
            <a:spLocks noGrp="1"/>
          </p:cNvSpPr>
          <p:nvPr>
            <p:ph type="title"/>
          </p:nvPr>
        </p:nvSpPr>
        <p:spPr/>
        <p:txBody>
          <a:bodyPr/>
          <a:lstStyle/>
          <a:p>
            <a:r>
              <a:rPr lang="en-US"/>
              <a:t>Tài nguyên phần cứng</a:t>
            </a:r>
          </a:p>
        </p:txBody>
      </p:sp>
      <p:sp>
        <p:nvSpPr>
          <p:cNvPr id="4" name="Chỗ dành sẵn cho Ngày tháng 3">
            <a:extLst>
              <a:ext uri="{FF2B5EF4-FFF2-40B4-BE49-F238E27FC236}">
                <a16:creationId xmlns:a16="http://schemas.microsoft.com/office/drawing/2014/main" id="{B945462A-718F-4D0A-BDD5-FAB8CC922A2E}"/>
              </a:ext>
            </a:extLst>
          </p:cNvPr>
          <p:cNvSpPr>
            <a:spLocks noGrp="1"/>
          </p:cNvSpPr>
          <p:nvPr>
            <p:ph type="dt" sz="half" idx="10"/>
          </p:nvPr>
        </p:nvSpPr>
        <p:spPr/>
        <p:txBody>
          <a:bodyPr/>
          <a:lstStyle/>
          <a:p>
            <a:fld id="{F7681EE8-9FE2-425D-8FB4-74C399BDEDA0}"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364C95C8-DAE1-4F06-8CDC-74CA47CFDB2D}"/>
              </a:ext>
            </a:extLst>
          </p:cNvPr>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
        <p:nvSpPr>
          <p:cNvPr id="6" name="Chỗ dành sẵn cho Chân trang 5">
            <a:extLst>
              <a:ext uri="{FF2B5EF4-FFF2-40B4-BE49-F238E27FC236}">
                <a16:creationId xmlns:a16="http://schemas.microsoft.com/office/drawing/2014/main" id="{93B06582-5AFD-442B-B304-78A822D9BA0A}"/>
              </a:ext>
            </a:extLst>
          </p:cNvPr>
          <p:cNvSpPr>
            <a:spLocks noGrp="1"/>
          </p:cNvSpPr>
          <p:nvPr>
            <p:ph type="ftr" sz="quarter" idx="11"/>
          </p:nvPr>
        </p:nvSpPr>
        <p:spPr/>
        <p:txBody>
          <a:bodyPr/>
          <a:lstStyle/>
          <a:p>
            <a:r>
              <a:rPr kumimoji="1" lang="en-US" altLang="ja-JP"/>
              <a:t>Copyrights 2020 CE-UIT. All Rights Reserved.</a:t>
            </a:r>
            <a:endParaRPr kumimoji="1" lang="ja-JP" altLang="en-US"/>
          </a:p>
        </p:txBody>
      </p:sp>
      <p:pic>
        <p:nvPicPr>
          <p:cNvPr id="12" name="Chỗ dành sẵn cho Nội dung 11">
            <a:extLst>
              <a:ext uri="{FF2B5EF4-FFF2-40B4-BE49-F238E27FC236}">
                <a16:creationId xmlns:a16="http://schemas.microsoft.com/office/drawing/2014/main" id="{2C2B5197-7A41-4AB4-834E-1F3B2BA38DB4}"/>
              </a:ext>
            </a:extLst>
          </p:cNvPr>
          <p:cNvPicPr>
            <a:picLocks noGrp="1" noChangeAspect="1"/>
          </p:cNvPicPr>
          <p:nvPr>
            <p:ph idx="1"/>
          </p:nvPr>
        </p:nvPicPr>
        <p:blipFill>
          <a:blip r:embed="rId2"/>
          <a:stretch>
            <a:fillRect/>
          </a:stretch>
        </p:blipFill>
        <p:spPr>
          <a:xfrm>
            <a:off x="2886644" y="1515302"/>
            <a:ext cx="6416596" cy="4206605"/>
          </a:xfrm>
        </p:spPr>
      </p:pic>
    </p:spTree>
    <p:extLst>
      <p:ext uri="{BB962C8B-B14F-4D97-AF65-F5344CB8AC3E}">
        <p14:creationId xmlns:p14="http://schemas.microsoft.com/office/powerpoint/2010/main" val="24902276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A592186-9161-40BD-BDC9-0F114CEABAFC}"/>
              </a:ext>
            </a:extLst>
          </p:cNvPr>
          <p:cNvSpPr>
            <a:spLocks noGrp="1"/>
          </p:cNvSpPr>
          <p:nvPr>
            <p:ph type="title"/>
          </p:nvPr>
        </p:nvSpPr>
        <p:spPr>
          <a:xfrm>
            <a:off x="1775885" y="287338"/>
            <a:ext cx="9806516" cy="693390"/>
          </a:xfrm>
        </p:spPr>
        <p:txBody>
          <a:bodyPr wrap="square" anchor="ctr">
            <a:normAutofit/>
          </a:bodyPr>
          <a:lstStyle/>
          <a:p>
            <a:r>
              <a:rPr lang="en-US"/>
              <a:t>Tần số (Fmax) tổng hợp trên Quartus</a:t>
            </a:r>
          </a:p>
        </p:txBody>
      </p:sp>
      <p:pic>
        <p:nvPicPr>
          <p:cNvPr id="10" name="Chỗ dành sẵn cho Nội dung 9">
            <a:extLst>
              <a:ext uri="{FF2B5EF4-FFF2-40B4-BE49-F238E27FC236}">
                <a16:creationId xmlns:a16="http://schemas.microsoft.com/office/drawing/2014/main" id="{90D0DAEB-720E-42EE-9C50-4A3EDCD8FE69}"/>
              </a:ext>
            </a:extLst>
          </p:cNvPr>
          <p:cNvPicPr>
            <a:picLocks noGrp="1" noChangeAspect="1"/>
          </p:cNvPicPr>
          <p:nvPr>
            <p:ph idx="1"/>
          </p:nvPr>
        </p:nvPicPr>
        <p:blipFill>
          <a:blip r:embed="rId2"/>
          <a:stretch>
            <a:fillRect/>
          </a:stretch>
        </p:blipFill>
        <p:spPr>
          <a:xfrm>
            <a:off x="335360" y="2658515"/>
            <a:ext cx="11521280" cy="2333057"/>
          </a:xfrm>
          <a:noFill/>
        </p:spPr>
      </p:pic>
      <p:sp>
        <p:nvSpPr>
          <p:cNvPr id="4" name="Chỗ dành sẵn cho Ngày tháng 3">
            <a:extLst>
              <a:ext uri="{FF2B5EF4-FFF2-40B4-BE49-F238E27FC236}">
                <a16:creationId xmlns:a16="http://schemas.microsoft.com/office/drawing/2014/main" id="{8E9EACFB-2BDB-41C6-82BD-7DAB17D6F3C2}"/>
              </a:ext>
            </a:extLst>
          </p:cNvPr>
          <p:cNvSpPr>
            <a:spLocks noGrp="1"/>
          </p:cNvSpPr>
          <p:nvPr>
            <p:ph type="dt" sz="half" idx="10"/>
          </p:nvPr>
        </p:nvSpPr>
        <p:spPr>
          <a:xfrm>
            <a:off x="335360" y="6525344"/>
            <a:ext cx="2844800" cy="288206"/>
          </a:xfrm>
        </p:spPr>
        <p:txBody>
          <a:bodyPr wrap="square" anchor="t">
            <a:normAutofit/>
          </a:bodyPr>
          <a:lstStyle/>
          <a:p>
            <a:pPr>
              <a:lnSpc>
                <a:spcPct val="90000"/>
              </a:lnSpc>
              <a:spcAft>
                <a:spcPts val="600"/>
              </a:spcAft>
            </a:pPr>
            <a:fld id="{F7681EE8-9FE2-425D-8FB4-74C399BDEDA0}" type="datetime1">
              <a:rPr kumimoji="1" lang="en-US" altLang="ja-JP" sz="1400" smtClean="0"/>
              <a:pPr>
                <a:lnSpc>
                  <a:spcPct val="90000"/>
                </a:lnSpc>
                <a:spcAft>
                  <a:spcPts val="600"/>
                </a:spcAft>
              </a:pPr>
              <a:t>1/20/2022</a:t>
            </a:fld>
            <a:endParaRPr kumimoji="1" lang="ja-JP" altLang="en-US" sz="1400"/>
          </a:p>
        </p:txBody>
      </p:sp>
      <p:sp>
        <p:nvSpPr>
          <p:cNvPr id="5" name="Chỗ dành sẵn cho Số hiệu Bản chiếu 4">
            <a:extLst>
              <a:ext uri="{FF2B5EF4-FFF2-40B4-BE49-F238E27FC236}">
                <a16:creationId xmlns:a16="http://schemas.microsoft.com/office/drawing/2014/main" id="{38D9436B-126D-4225-9B56-36E7F1D1400D}"/>
              </a:ext>
            </a:extLst>
          </p:cNvPr>
          <p:cNvSpPr>
            <a:spLocks noGrp="1"/>
          </p:cNvSpPr>
          <p:nvPr>
            <p:ph type="sldNum" sz="quarter" idx="12"/>
          </p:nvPr>
        </p:nvSpPr>
        <p:spPr>
          <a:xfrm>
            <a:off x="9519840" y="6524626"/>
            <a:ext cx="2336800" cy="288925"/>
          </a:xfrm>
        </p:spPr>
        <p:txBody>
          <a:bodyPr wrap="square" anchor="t">
            <a:normAutofit/>
          </a:bodyPr>
          <a:lstStyle/>
          <a:p>
            <a:pPr>
              <a:lnSpc>
                <a:spcPct val="90000"/>
              </a:lnSpc>
              <a:spcAft>
                <a:spcPts val="600"/>
              </a:spcAft>
            </a:pPr>
            <a:fld id="{800C8475-47C1-49C9-BEE5-594F8CF4D71F}" type="slidenum">
              <a:rPr kumimoji="1" lang="ja-JP" altLang="en-US" sz="1400" smtClean="0"/>
              <a:pPr>
                <a:lnSpc>
                  <a:spcPct val="90000"/>
                </a:lnSpc>
                <a:spcAft>
                  <a:spcPts val="600"/>
                </a:spcAft>
              </a:pPr>
              <a:t>42</a:t>
            </a:fld>
            <a:endParaRPr kumimoji="1" lang="ja-JP" altLang="en-US" sz="1400"/>
          </a:p>
        </p:txBody>
      </p:sp>
      <p:sp>
        <p:nvSpPr>
          <p:cNvPr id="6" name="Chỗ dành sẵn cho Chân trang 5">
            <a:extLst>
              <a:ext uri="{FF2B5EF4-FFF2-40B4-BE49-F238E27FC236}">
                <a16:creationId xmlns:a16="http://schemas.microsoft.com/office/drawing/2014/main" id="{573FC423-7BDC-4EBC-86B5-7E59239F79BB}"/>
              </a:ext>
            </a:extLst>
          </p:cNvPr>
          <p:cNvSpPr>
            <a:spLocks noGrp="1"/>
          </p:cNvSpPr>
          <p:nvPr>
            <p:ph type="ftr" sz="quarter" idx="11"/>
          </p:nvPr>
        </p:nvSpPr>
        <p:spPr>
          <a:xfrm>
            <a:off x="2349468" y="6524626"/>
            <a:ext cx="7490949" cy="288925"/>
          </a:xfrm>
        </p:spPr>
        <p:txBody>
          <a:bodyPr wrap="square" anchor="t">
            <a:normAutofit/>
          </a:bodyPr>
          <a:lstStyle/>
          <a:p>
            <a:pPr>
              <a:lnSpc>
                <a:spcPct val="90000"/>
              </a:lnSpc>
              <a:spcAft>
                <a:spcPts val="600"/>
              </a:spcAft>
            </a:pPr>
            <a:r>
              <a:rPr kumimoji="1" lang="en-US" altLang="ja-JP" sz="1400"/>
              <a:t>Copyrights 2020 CE-UIT. All Rights Reserved.</a:t>
            </a:r>
            <a:endParaRPr kumimoji="1" lang="ja-JP" altLang="en-US" sz="1400"/>
          </a:p>
        </p:txBody>
      </p:sp>
    </p:spTree>
    <p:extLst>
      <p:ext uri="{BB962C8B-B14F-4D97-AF65-F5344CB8AC3E}">
        <p14:creationId xmlns:p14="http://schemas.microsoft.com/office/powerpoint/2010/main" val="1800506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4F16720-7CCD-4385-94AD-55978E208B06}"/>
              </a:ext>
            </a:extLst>
          </p:cNvPr>
          <p:cNvSpPr>
            <a:spLocks noGrp="1"/>
          </p:cNvSpPr>
          <p:nvPr>
            <p:ph type="title"/>
          </p:nvPr>
        </p:nvSpPr>
        <p:spPr/>
        <p:txBody>
          <a:bodyPr/>
          <a:lstStyle/>
          <a:p>
            <a:r>
              <a:rPr lang="en-US"/>
              <a:t>Kết quả Post-synthesis </a:t>
            </a:r>
          </a:p>
        </p:txBody>
      </p:sp>
      <p:pic>
        <p:nvPicPr>
          <p:cNvPr id="8" name="Chỗ dành sẵn cho Nội dung 7">
            <a:extLst>
              <a:ext uri="{FF2B5EF4-FFF2-40B4-BE49-F238E27FC236}">
                <a16:creationId xmlns:a16="http://schemas.microsoft.com/office/drawing/2014/main" id="{BC09BFA9-90C0-447D-910C-685F9AA8086E}"/>
              </a:ext>
            </a:extLst>
          </p:cNvPr>
          <p:cNvPicPr>
            <a:picLocks noGrp="1" noChangeAspect="1"/>
          </p:cNvPicPr>
          <p:nvPr>
            <p:ph idx="1"/>
          </p:nvPr>
        </p:nvPicPr>
        <p:blipFill>
          <a:blip r:embed="rId2"/>
          <a:stretch>
            <a:fillRect/>
          </a:stretch>
        </p:blipFill>
        <p:spPr>
          <a:xfrm>
            <a:off x="1716613" y="1412876"/>
            <a:ext cx="8758775" cy="4083356"/>
          </a:xfrm>
        </p:spPr>
      </p:pic>
      <p:sp>
        <p:nvSpPr>
          <p:cNvPr id="4" name="Chỗ dành sẵn cho Ngày tháng 3">
            <a:extLst>
              <a:ext uri="{FF2B5EF4-FFF2-40B4-BE49-F238E27FC236}">
                <a16:creationId xmlns:a16="http://schemas.microsoft.com/office/drawing/2014/main" id="{1E72ED6D-02F3-46B3-B2D2-E6B962B77C82}"/>
              </a:ext>
            </a:extLst>
          </p:cNvPr>
          <p:cNvSpPr>
            <a:spLocks noGrp="1"/>
          </p:cNvSpPr>
          <p:nvPr>
            <p:ph type="dt" sz="half" idx="10"/>
          </p:nvPr>
        </p:nvSpPr>
        <p:spPr/>
        <p:txBody>
          <a:bodyPr/>
          <a:lstStyle/>
          <a:p>
            <a:fld id="{F7681EE8-9FE2-425D-8FB4-74C399BDEDA0}"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E929A70F-77CE-4B18-86C4-63CDA5758BA8}"/>
              </a:ext>
            </a:extLst>
          </p:cNvPr>
          <p:cNvSpPr>
            <a:spLocks noGrp="1"/>
          </p:cNvSpPr>
          <p:nvPr>
            <p:ph type="sldNum" sz="quarter" idx="12"/>
          </p:nvPr>
        </p:nvSpPr>
        <p:spPr/>
        <p:txBody>
          <a:bodyPr/>
          <a:lstStyle/>
          <a:p>
            <a:fld id="{800C8475-47C1-49C9-BEE5-594F8CF4D71F}" type="slidenum">
              <a:rPr kumimoji="1" lang="ja-JP" altLang="en-US" smtClean="0"/>
              <a:pPr/>
              <a:t>43</a:t>
            </a:fld>
            <a:endParaRPr kumimoji="1" lang="ja-JP" altLang="en-US"/>
          </a:p>
        </p:txBody>
      </p:sp>
      <p:sp>
        <p:nvSpPr>
          <p:cNvPr id="6" name="Chỗ dành sẵn cho Chân trang 5">
            <a:extLst>
              <a:ext uri="{FF2B5EF4-FFF2-40B4-BE49-F238E27FC236}">
                <a16:creationId xmlns:a16="http://schemas.microsoft.com/office/drawing/2014/main" id="{81B54DD4-C0F0-4CC1-BAB7-FA49D5D2269C}"/>
              </a:ext>
            </a:extLst>
          </p:cNvPr>
          <p:cNvSpPr>
            <a:spLocks noGrp="1"/>
          </p:cNvSpPr>
          <p:nvPr>
            <p:ph type="ftr" sz="quarter" idx="11"/>
          </p:nvPr>
        </p:nvSpPr>
        <p:spPr/>
        <p:txBody>
          <a:bodyPr/>
          <a:lstStyle/>
          <a:p>
            <a:r>
              <a:rPr kumimoji="1" lang="en-US" altLang="ja-JP"/>
              <a:t>Copyrights 2020 CE-UIT. All Rights Reserved.</a:t>
            </a:r>
            <a:endParaRPr kumimoji="1" lang="ja-JP" altLang="en-US"/>
          </a:p>
        </p:txBody>
      </p:sp>
      <p:sp>
        <p:nvSpPr>
          <p:cNvPr id="9" name="Hộp Văn bản 8">
            <a:extLst>
              <a:ext uri="{FF2B5EF4-FFF2-40B4-BE49-F238E27FC236}">
                <a16:creationId xmlns:a16="http://schemas.microsoft.com/office/drawing/2014/main" id="{16B57B0B-B11B-48B5-AC54-E68B29DBD0F5}"/>
              </a:ext>
            </a:extLst>
          </p:cNvPr>
          <p:cNvSpPr txBox="1"/>
          <p:nvPr/>
        </p:nvSpPr>
        <p:spPr>
          <a:xfrm>
            <a:off x="1644280" y="5605214"/>
            <a:ext cx="6988836" cy="646331"/>
          </a:xfrm>
          <a:prstGeom prst="rect">
            <a:avLst/>
          </a:prstGeom>
          <a:noFill/>
        </p:spPr>
        <p:txBody>
          <a:bodyPr wrap="none" rtlCol="0">
            <a:spAutoFit/>
          </a:bodyPr>
          <a:lstStyle/>
          <a:p>
            <a:r>
              <a:rPr lang="en-US"/>
              <a:t>Tần số : 1/16,773*10^3 = 59,6 MHz</a:t>
            </a:r>
          </a:p>
          <a:p>
            <a:r>
              <a:rPr lang="en-US"/>
              <a:t>Quá trình mã hóa và giải mã mỗi quá trình tốn 11 chu kỳ để thực thi xong</a:t>
            </a:r>
          </a:p>
        </p:txBody>
      </p:sp>
    </p:spTree>
    <p:extLst>
      <p:ext uri="{BB962C8B-B14F-4D97-AF65-F5344CB8AC3E}">
        <p14:creationId xmlns:p14="http://schemas.microsoft.com/office/powerpoint/2010/main" val="2324688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9774B8-948B-4DB2-AB28-D943224E5DA4}"/>
              </a:ext>
            </a:extLst>
          </p:cNvPr>
          <p:cNvSpPr>
            <a:spLocks noGrp="1"/>
          </p:cNvSpPr>
          <p:nvPr>
            <p:ph type="title"/>
          </p:nvPr>
        </p:nvSpPr>
        <p:spPr/>
        <p:txBody>
          <a:bodyPr/>
          <a:lstStyle/>
          <a:p>
            <a:r>
              <a:rPr lang="vi-VN"/>
              <a:t>Tài liệu tham khảo</a:t>
            </a:r>
            <a:endParaRPr lang="en-US"/>
          </a:p>
        </p:txBody>
      </p:sp>
      <p:sp>
        <p:nvSpPr>
          <p:cNvPr id="3" name="Chỗ dành sẵn cho Nội dung 2">
            <a:extLst>
              <a:ext uri="{FF2B5EF4-FFF2-40B4-BE49-F238E27FC236}">
                <a16:creationId xmlns:a16="http://schemas.microsoft.com/office/drawing/2014/main" id="{9FE567C1-1E7F-43F2-BB4A-3E628D953599}"/>
              </a:ext>
            </a:extLst>
          </p:cNvPr>
          <p:cNvSpPr>
            <a:spLocks noGrp="1"/>
          </p:cNvSpPr>
          <p:nvPr>
            <p:ph idx="1"/>
          </p:nvPr>
        </p:nvSpPr>
        <p:spPr>
          <a:xfrm>
            <a:off x="326641" y="1516476"/>
            <a:ext cx="11521280" cy="4824536"/>
          </a:xfrm>
        </p:spPr>
        <p:txBody>
          <a:bodyPr/>
          <a:lstStyle/>
          <a:p>
            <a:pPr algn="l"/>
            <a:r>
              <a:rPr lang="en-US" sz="2000">
                <a:solidFill>
                  <a:srgbClr val="000000"/>
                </a:solidFill>
                <a:effectLst/>
                <a:latin typeface="Times New Roman"/>
                <a:ea typeface="Yu Mincho"/>
                <a:cs typeface="Times New Roman"/>
              </a:rPr>
              <a:t>Reference</a:t>
            </a:r>
            <a:r>
              <a:rPr lang="vi-VN" sz="2000">
                <a:solidFill>
                  <a:srgbClr val="000000"/>
                </a:solidFill>
                <a:effectLst/>
                <a:latin typeface="Times New Roman"/>
                <a:ea typeface="Yu Mincho"/>
                <a:cs typeface="Times New Roman"/>
              </a:rPr>
              <a:t>: </a:t>
            </a:r>
            <a:r>
              <a:rPr lang="vi-VN" sz="2000">
                <a:solidFill>
                  <a:srgbClr val="333333"/>
                </a:solidFill>
                <a:latin typeface="+mn-lt"/>
                <a:cs typeface="Times New Roman"/>
              </a:rPr>
              <a:t>[1] </a:t>
            </a:r>
            <a:r>
              <a:rPr lang="en-US" sz="2000" b="0" i="0">
                <a:solidFill>
                  <a:srgbClr val="333333"/>
                </a:solidFill>
                <a:effectLst/>
                <a:latin typeface="+mn-lt"/>
                <a:cs typeface="Times New Roman"/>
              </a:rPr>
              <a:t>Federal Information, Processing Standards Publication 197; </a:t>
            </a:r>
            <a:r>
              <a:rPr lang="en-US" sz="2000" b="0" i="1">
                <a:solidFill>
                  <a:srgbClr val="333333"/>
                </a:solidFill>
                <a:effectLst/>
                <a:latin typeface="+mn-lt"/>
                <a:cs typeface="Times New Roman"/>
              </a:rPr>
              <a:t>ADVANCED ENCRYPTION STANDARD (AES)</a:t>
            </a:r>
            <a:r>
              <a:rPr lang="en-US" sz="2000" b="0" i="0">
                <a:solidFill>
                  <a:srgbClr val="333333"/>
                </a:solidFill>
                <a:effectLst/>
                <a:latin typeface="+mn-lt"/>
                <a:cs typeface="Times New Roman"/>
              </a:rPr>
              <a:t>; November 26, 2001</a:t>
            </a:r>
            <a:r>
              <a:rPr lang="vi-VN" sz="2000" b="0" i="0">
                <a:solidFill>
                  <a:srgbClr val="333333"/>
                </a:solidFill>
                <a:effectLst/>
                <a:latin typeface="+mn-lt"/>
                <a:cs typeface="Times New Roman"/>
              </a:rPr>
              <a:t>. </a:t>
            </a:r>
            <a:r>
              <a:rPr lang="vi-VN" sz="2000" b="0" i="0">
                <a:solidFill>
                  <a:srgbClr val="333333"/>
                </a:solidFill>
                <a:effectLst/>
                <a:latin typeface="+mn-lt"/>
                <a:cs typeface="Times New Roman"/>
                <a:hlinkClick r:id="rId2"/>
              </a:rPr>
              <a:t>https://nvlpubs.nist.gov/nistpubs/FIPS/NIST.FIPS.197.pdf</a:t>
            </a:r>
            <a:r>
              <a:rPr lang="vi-VN" sz="2000">
                <a:solidFill>
                  <a:srgbClr val="333333"/>
                </a:solidFill>
                <a:latin typeface="+mn-lt"/>
                <a:cs typeface="Times New Roman"/>
              </a:rPr>
              <a:t> </a:t>
            </a:r>
            <a:endParaRPr lang="vi-VN"/>
          </a:p>
          <a:p>
            <a:pPr algn="l"/>
            <a:r>
              <a:rPr lang="en-US" sz="2000">
                <a:ea typeface="+mj-lt"/>
                <a:cs typeface="+mj-lt"/>
              </a:rPr>
              <a:t>[2] </a:t>
            </a:r>
            <a:r>
              <a:rPr lang="vi-VN" sz="2000">
                <a:ea typeface="+mj-lt"/>
                <a:cs typeface="+mj-lt"/>
              </a:rPr>
              <a:t>St </a:t>
            </a:r>
            <a:r>
              <a:rPr lang="vi-VN" sz="2000" err="1">
                <a:ea typeface="+mj-lt"/>
                <a:cs typeface="+mj-lt"/>
              </a:rPr>
              <a:t>Denis</a:t>
            </a:r>
            <a:r>
              <a:rPr lang="vi-VN" sz="2000">
                <a:ea typeface="+mj-lt"/>
                <a:cs typeface="+mj-lt"/>
              </a:rPr>
              <a:t>, T., &amp; </a:t>
            </a:r>
            <a:r>
              <a:rPr lang="vi-VN" sz="2000" err="1">
                <a:ea typeface="+mj-lt"/>
                <a:cs typeface="+mj-lt"/>
              </a:rPr>
              <a:t>Johnson</a:t>
            </a:r>
            <a:r>
              <a:rPr lang="vi-VN" sz="2000">
                <a:ea typeface="+mj-lt"/>
                <a:cs typeface="+mj-lt"/>
              </a:rPr>
              <a:t>, S. (2007). </a:t>
            </a:r>
            <a:r>
              <a:rPr lang="vi-VN" sz="2000" i="1" err="1">
                <a:ea typeface="+mj-lt"/>
                <a:cs typeface="+mj-lt"/>
              </a:rPr>
              <a:t>Advanced</a:t>
            </a:r>
            <a:r>
              <a:rPr lang="vi-VN" sz="2000" i="1">
                <a:ea typeface="+mj-lt"/>
                <a:cs typeface="+mj-lt"/>
              </a:rPr>
              <a:t> </a:t>
            </a:r>
            <a:r>
              <a:rPr lang="vi-VN" sz="2000" i="1" err="1">
                <a:ea typeface="+mj-lt"/>
                <a:cs typeface="+mj-lt"/>
              </a:rPr>
              <a:t>Encryption</a:t>
            </a:r>
            <a:r>
              <a:rPr lang="vi-VN" sz="2000" i="1">
                <a:ea typeface="+mj-lt"/>
                <a:cs typeface="+mj-lt"/>
              </a:rPr>
              <a:t> Standard. </a:t>
            </a:r>
            <a:r>
              <a:rPr lang="vi-VN" sz="2000" i="1" err="1">
                <a:ea typeface="+mj-lt"/>
                <a:cs typeface="+mj-lt"/>
              </a:rPr>
              <a:t>Cryptography</a:t>
            </a:r>
            <a:r>
              <a:rPr lang="vi-VN" sz="2000" i="1">
                <a:ea typeface="+mj-lt"/>
                <a:cs typeface="+mj-lt"/>
              </a:rPr>
              <a:t> </a:t>
            </a:r>
            <a:r>
              <a:rPr lang="vi-VN" sz="2000" i="1" err="1">
                <a:ea typeface="+mj-lt"/>
                <a:cs typeface="+mj-lt"/>
              </a:rPr>
              <a:t>for</a:t>
            </a:r>
            <a:r>
              <a:rPr lang="vi-VN" sz="2000" i="1">
                <a:ea typeface="+mj-lt"/>
                <a:cs typeface="+mj-lt"/>
              </a:rPr>
              <a:t> </a:t>
            </a:r>
            <a:r>
              <a:rPr lang="vi-VN" sz="2000" i="1" err="1">
                <a:ea typeface="+mj-lt"/>
                <a:cs typeface="+mj-lt"/>
              </a:rPr>
              <a:t>Developers</a:t>
            </a:r>
            <a:r>
              <a:rPr lang="vi-VN" sz="2000" i="1">
                <a:ea typeface="+mj-lt"/>
                <a:cs typeface="+mj-lt"/>
              </a:rPr>
              <a:t>, 139–202.</a:t>
            </a:r>
            <a:r>
              <a:rPr lang="vi-VN" sz="2000">
                <a:ea typeface="+mj-lt"/>
                <a:cs typeface="+mj-lt"/>
              </a:rPr>
              <a:t> </a:t>
            </a:r>
            <a:r>
              <a:rPr lang="vi-VN" sz="2000">
                <a:ea typeface="+mj-lt"/>
                <a:cs typeface="+mj-lt"/>
                <a:hlinkClick r:id="rId3"/>
              </a:rPr>
              <a:t>Advanced Encryption Standard.pdf</a:t>
            </a:r>
            <a:r>
              <a:rPr lang="vi-VN" sz="2000">
                <a:ea typeface="+mj-lt"/>
                <a:cs typeface="+mj-lt"/>
              </a:rPr>
              <a:t> </a:t>
            </a:r>
            <a:endParaRPr lang="vi-VN" sz="2000">
              <a:solidFill>
                <a:srgbClr val="333333"/>
              </a:solidFill>
              <a:ea typeface="ＭＳ Ｐゴシック"/>
            </a:endParaRPr>
          </a:p>
          <a:p>
            <a:pPr algn="l"/>
            <a:r>
              <a:rPr lang="vi-VN" sz="2000">
                <a:solidFill>
                  <a:srgbClr val="000000"/>
                </a:solidFill>
                <a:latin typeface="+mn-lt"/>
                <a:cs typeface="Times New Roman"/>
              </a:rPr>
              <a:t>[3] </a:t>
            </a:r>
            <a:r>
              <a:rPr lang="vi-VN" sz="2000" err="1">
                <a:ea typeface="+mj-lt"/>
                <a:cs typeface="+mj-lt"/>
              </a:rPr>
              <a:t>Wright</a:t>
            </a:r>
            <a:r>
              <a:rPr lang="vi-VN" sz="2000">
                <a:ea typeface="+mj-lt"/>
                <a:cs typeface="+mj-lt"/>
              </a:rPr>
              <a:t>, M. A. (1999). </a:t>
            </a:r>
            <a:r>
              <a:rPr lang="vi-VN" sz="2000" i="1">
                <a:ea typeface="+mj-lt"/>
                <a:cs typeface="+mj-lt"/>
              </a:rPr>
              <a:t>The </a:t>
            </a:r>
            <a:r>
              <a:rPr lang="vi-VN" sz="2000" i="1" err="1">
                <a:ea typeface="+mj-lt"/>
                <a:cs typeface="+mj-lt"/>
              </a:rPr>
              <a:t>evolution</a:t>
            </a:r>
            <a:r>
              <a:rPr lang="vi-VN" sz="2000" i="1">
                <a:ea typeface="+mj-lt"/>
                <a:cs typeface="+mj-lt"/>
              </a:rPr>
              <a:t> </a:t>
            </a:r>
            <a:r>
              <a:rPr lang="vi-VN" sz="2000" i="1" err="1">
                <a:ea typeface="+mj-lt"/>
                <a:cs typeface="+mj-lt"/>
              </a:rPr>
              <a:t>of</a:t>
            </a:r>
            <a:r>
              <a:rPr lang="vi-VN" sz="2000" i="1">
                <a:ea typeface="+mj-lt"/>
                <a:cs typeface="+mj-lt"/>
              </a:rPr>
              <a:t> the </a:t>
            </a:r>
            <a:r>
              <a:rPr lang="vi-VN" sz="2000" i="1" err="1">
                <a:ea typeface="+mj-lt"/>
                <a:cs typeface="+mj-lt"/>
              </a:rPr>
              <a:t>Advanced</a:t>
            </a:r>
            <a:r>
              <a:rPr lang="vi-VN" sz="2000" i="1">
                <a:ea typeface="+mj-lt"/>
                <a:cs typeface="+mj-lt"/>
              </a:rPr>
              <a:t> </a:t>
            </a:r>
            <a:r>
              <a:rPr lang="vi-VN" sz="2000" i="1" err="1">
                <a:ea typeface="+mj-lt"/>
                <a:cs typeface="+mj-lt"/>
              </a:rPr>
              <a:t>Encryption</a:t>
            </a:r>
            <a:r>
              <a:rPr lang="vi-VN" sz="2000" i="1">
                <a:ea typeface="+mj-lt"/>
                <a:cs typeface="+mj-lt"/>
              </a:rPr>
              <a:t> Standard. </a:t>
            </a:r>
            <a:r>
              <a:rPr lang="vi-VN" sz="2000" i="1" err="1">
                <a:ea typeface="+mj-lt"/>
                <a:cs typeface="+mj-lt"/>
              </a:rPr>
              <a:t>Network</a:t>
            </a:r>
            <a:r>
              <a:rPr lang="vi-VN" sz="2000" i="1">
                <a:ea typeface="+mj-lt"/>
                <a:cs typeface="+mj-lt"/>
              </a:rPr>
              <a:t> </a:t>
            </a:r>
            <a:r>
              <a:rPr lang="vi-VN" sz="2000" i="1" err="1">
                <a:ea typeface="+mj-lt"/>
                <a:cs typeface="+mj-lt"/>
              </a:rPr>
              <a:t>Security</a:t>
            </a:r>
            <a:r>
              <a:rPr lang="vi-VN" sz="2000" i="1">
                <a:ea typeface="+mj-lt"/>
                <a:cs typeface="+mj-lt"/>
              </a:rPr>
              <a:t>, 1999(11), 11–14. </a:t>
            </a:r>
            <a:r>
              <a:rPr lang="vi-VN" sz="2000">
                <a:ea typeface="+mj-lt"/>
                <a:cs typeface="+mj-lt"/>
                <a:hlinkClick r:id="rId4"/>
              </a:rPr>
              <a:t>Advanced Encryption Standard</a:t>
            </a:r>
            <a:endParaRPr lang="vi-VN" sz="2000" b="0">
              <a:solidFill>
                <a:srgbClr val="000000"/>
              </a:solidFill>
              <a:effectLst/>
              <a:latin typeface="+mn-lt"/>
              <a:hlinkClick r:id="rId4"/>
            </a:endParaRPr>
          </a:p>
          <a:p>
            <a:pPr marL="0" indent="0" algn="l">
              <a:buNone/>
            </a:pPr>
            <a:endParaRPr lang="vi-VN" sz="2000" b="0" i="0">
              <a:solidFill>
                <a:srgbClr val="333333"/>
              </a:solidFill>
              <a:effectLst/>
              <a:latin typeface="+mn-lt"/>
            </a:endParaRPr>
          </a:p>
        </p:txBody>
      </p:sp>
      <p:sp>
        <p:nvSpPr>
          <p:cNvPr id="4" name="Chỗ dành sẵn cho Ngày tháng 3">
            <a:extLst>
              <a:ext uri="{FF2B5EF4-FFF2-40B4-BE49-F238E27FC236}">
                <a16:creationId xmlns:a16="http://schemas.microsoft.com/office/drawing/2014/main" id="{C5166544-31F8-4A6C-8729-41DCB74AC8F4}"/>
              </a:ext>
            </a:extLst>
          </p:cNvPr>
          <p:cNvSpPr>
            <a:spLocks noGrp="1"/>
          </p:cNvSpPr>
          <p:nvPr>
            <p:ph type="dt" sz="half" idx="10"/>
          </p:nvPr>
        </p:nvSpPr>
        <p:spPr/>
        <p:txBody>
          <a:bodyPr/>
          <a:lstStyle/>
          <a:p>
            <a:fld id="{F7681EE8-9FE2-425D-8FB4-74C399BDEDA0}"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0833BEF8-0531-45D4-A896-EE931770E04D}"/>
              </a:ext>
            </a:extLst>
          </p:cNvPr>
          <p:cNvSpPr>
            <a:spLocks noGrp="1"/>
          </p:cNvSpPr>
          <p:nvPr>
            <p:ph type="sldNum" sz="quarter" idx="12"/>
          </p:nvPr>
        </p:nvSpPr>
        <p:spPr/>
        <p:txBody>
          <a:bodyPr/>
          <a:lstStyle/>
          <a:p>
            <a:fld id="{800C8475-47C1-49C9-BEE5-594F8CF4D71F}" type="slidenum">
              <a:rPr kumimoji="1" lang="ja-JP" altLang="en-US" smtClean="0"/>
              <a:pPr/>
              <a:t>44</a:t>
            </a:fld>
            <a:endParaRPr kumimoji="1" lang="ja-JP" altLang="en-US"/>
          </a:p>
        </p:txBody>
      </p:sp>
      <p:sp>
        <p:nvSpPr>
          <p:cNvPr id="6" name="Chỗ dành sẵn cho Chân trang 5">
            <a:extLst>
              <a:ext uri="{FF2B5EF4-FFF2-40B4-BE49-F238E27FC236}">
                <a16:creationId xmlns:a16="http://schemas.microsoft.com/office/drawing/2014/main" id="{76EFC448-EA30-4553-B9B7-0A63540D4C62}"/>
              </a:ext>
            </a:extLst>
          </p:cNvPr>
          <p:cNvSpPr>
            <a:spLocks noGrp="1"/>
          </p:cNvSpPr>
          <p:nvPr>
            <p:ph type="ftr" sz="quarter" idx="11"/>
          </p:nvPr>
        </p:nvSpPr>
        <p:spPr/>
        <p:txBody>
          <a:bodyPr/>
          <a:lstStyle/>
          <a:p>
            <a:r>
              <a:rPr kumimoji="1" lang="en-US" altLang="ja-JP"/>
              <a:t>Copyrights 2020 CE-UIT. All Rights Reserved.</a:t>
            </a:r>
            <a:endParaRPr kumimoji="1" lang="ja-JP" altLang="en-US"/>
          </a:p>
        </p:txBody>
      </p:sp>
    </p:spTree>
    <p:extLst>
      <p:ext uri="{BB962C8B-B14F-4D97-AF65-F5344CB8AC3E}">
        <p14:creationId xmlns:p14="http://schemas.microsoft.com/office/powerpoint/2010/main" val="246307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Hình ảnh 7">
            <a:extLst>
              <a:ext uri="{FF2B5EF4-FFF2-40B4-BE49-F238E27FC236}">
                <a16:creationId xmlns:a16="http://schemas.microsoft.com/office/drawing/2014/main" id="{3EFBF5EA-E524-4A3A-A6F5-DF64D1E7CC89}"/>
              </a:ext>
            </a:extLst>
          </p:cNvPr>
          <p:cNvPicPr>
            <a:picLocks noChangeAspect="1"/>
          </p:cNvPicPr>
          <p:nvPr/>
        </p:nvPicPr>
        <p:blipFill>
          <a:blip r:embed="rId2"/>
          <a:stretch>
            <a:fillRect/>
          </a:stretch>
        </p:blipFill>
        <p:spPr>
          <a:xfrm>
            <a:off x="2021723" y="2650018"/>
            <a:ext cx="6898485" cy="1557964"/>
          </a:xfrm>
          <a:prstGeom prst="rect">
            <a:avLst/>
          </a:prstGeom>
        </p:spPr>
      </p:pic>
      <p:sp>
        <p:nvSpPr>
          <p:cNvPr id="12" name="Title 1">
            <a:extLst>
              <a:ext uri="{FF2B5EF4-FFF2-40B4-BE49-F238E27FC236}">
                <a16:creationId xmlns:a16="http://schemas.microsoft.com/office/drawing/2014/main" id="{18432CB4-ECEE-4915-BA50-CBBB07844BF4}"/>
              </a:ext>
            </a:extLst>
          </p:cNvPr>
          <p:cNvSpPr>
            <a:spLocks noGrp="1"/>
          </p:cNvSpPr>
          <p:nvPr>
            <p:ph type="title"/>
          </p:nvPr>
        </p:nvSpPr>
        <p:spPr>
          <a:xfrm>
            <a:off x="1775885" y="287338"/>
            <a:ext cx="9806516" cy="693390"/>
          </a:xfrm>
        </p:spPr>
        <p:txBody>
          <a:bodyPr/>
          <a:lstStyle/>
          <a:p>
            <a:r>
              <a:rPr lang="vi-VN"/>
              <a:t>Tại sao nó cần thiết ?</a:t>
            </a:r>
            <a:endParaRPr lang="en-US"/>
          </a:p>
        </p:txBody>
      </p:sp>
      <p:sp>
        <p:nvSpPr>
          <p:cNvPr id="14" name="Content Placeholder 2">
            <a:extLst>
              <a:ext uri="{FF2B5EF4-FFF2-40B4-BE49-F238E27FC236}">
                <a16:creationId xmlns:a16="http://schemas.microsoft.com/office/drawing/2014/main" id="{8D194E40-3AC9-4253-8B04-870398D05603}"/>
              </a:ext>
            </a:extLst>
          </p:cNvPr>
          <p:cNvSpPr>
            <a:spLocks noGrp="1"/>
          </p:cNvSpPr>
          <p:nvPr>
            <p:ph idx="1"/>
          </p:nvPr>
        </p:nvSpPr>
        <p:spPr>
          <a:xfrm>
            <a:off x="335360" y="1412776"/>
            <a:ext cx="11170840" cy="4824536"/>
          </a:xfrm>
        </p:spPr>
        <p:txBody>
          <a:bodyPr/>
          <a:lstStyle/>
          <a:p>
            <a:r>
              <a:rPr lang="vi-VN"/>
              <a:t>Với tiêu chuẩn cũ là DES, các máy tính ngày nay có thể phá vỡ bảo mật trong vài giây.</a:t>
            </a:r>
          </a:p>
          <a:p>
            <a:endParaRPr lang="vi-VN"/>
          </a:p>
          <a:p>
            <a:endParaRPr lang="en-US"/>
          </a:p>
          <a:p>
            <a:endParaRPr lang="vi-VN"/>
          </a:p>
          <a:p>
            <a:endParaRPr lang="vi-VN"/>
          </a:p>
          <a:p>
            <a:r>
              <a:rPr lang="vi-VN"/>
              <a:t>Do đó, tiêu chuẩn mã hóa nâng cao AES trở nên cần thiết </a:t>
            </a:r>
          </a:p>
        </p:txBody>
      </p:sp>
      <p:sp>
        <p:nvSpPr>
          <p:cNvPr id="4" name="Chỗ dành sẵn cho Ngày tháng 3">
            <a:extLst>
              <a:ext uri="{FF2B5EF4-FFF2-40B4-BE49-F238E27FC236}">
                <a16:creationId xmlns:a16="http://schemas.microsoft.com/office/drawing/2014/main" id="{610C9D83-9F86-4440-B992-3DAF15D81D89}"/>
              </a:ext>
            </a:extLst>
          </p:cNvPr>
          <p:cNvSpPr>
            <a:spLocks noGrp="1"/>
          </p:cNvSpPr>
          <p:nvPr>
            <p:ph type="dt" sz="half" idx="10"/>
          </p:nvPr>
        </p:nvSpPr>
        <p:spPr>
          <a:xfrm>
            <a:off x="335360" y="6525344"/>
            <a:ext cx="2844800" cy="288206"/>
          </a:xfrm>
        </p:spPr>
        <p:txBody>
          <a:bodyPr wrap="square" anchor="t">
            <a:normAutofit/>
          </a:bodyPr>
          <a:lstStyle/>
          <a:p>
            <a:pPr>
              <a:lnSpc>
                <a:spcPct val="90000"/>
              </a:lnSpc>
              <a:spcAft>
                <a:spcPts val="600"/>
              </a:spcAft>
            </a:pPr>
            <a:fld id="{BA136E8E-48A6-4CCA-8C49-35959C36CF6D}" type="datetime1">
              <a:rPr kumimoji="1" lang="en-US" altLang="ja-JP" sz="1400" smtClean="0"/>
              <a:pPr>
                <a:lnSpc>
                  <a:spcPct val="90000"/>
                </a:lnSpc>
                <a:spcAft>
                  <a:spcPts val="600"/>
                </a:spcAft>
              </a:pPr>
              <a:t>1/20/2022</a:t>
            </a:fld>
            <a:endParaRPr kumimoji="1" lang="ja-JP" altLang="en-US" sz="1400"/>
          </a:p>
        </p:txBody>
      </p:sp>
      <p:sp>
        <p:nvSpPr>
          <p:cNvPr id="5" name="Chỗ dành sẵn cho Số hiệu Bản chiếu 4">
            <a:extLst>
              <a:ext uri="{FF2B5EF4-FFF2-40B4-BE49-F238E27FC236}">
                <a16:creationId xmlns:a16="http://schemas.microsoft.com/office/drawing/2014/main" id="{78ECEF9A-26BB-467C-A23D-FD78686F45FB}"/>
              </a:ext>
            </a:extLst>
          </p:cNvPr>
          <p:cNvSpPr>
            <a:spLocks noGrp="1"/>
          </p:cNvSpPr>
          <p:nvPr>
            <p:ph type="sldNum" sz="quarter" idx="12"/>
          </p:nvPr>
        </p:nvSpPr>
        <p:spPr>
          <a:xfrm>
            <a:off x="9519840" y="6524626"/>
            <a:ext cx="2336800" cy="288925"/>
          </a:xfrm>
        </p:spPr>
        <p:txBody>
          <a:bodyPr wrap="square" anchor="t">
            <a:normAutofit/>
          </a:bodyPr>
          <a:lstStyle/>
          <a:p>
            <a:pPr>
              <a:lnSpc>
                <a:spcPct val="90000"/>
              </a:lnSpc>
              <a:spcAft>
                <a:spcPts val="600"/>
              </a:spcAft>
            </a:pPr>
            <a:fld id="{800C8475-47C1-49C9-BEE5-594F8CF4D71F}" type="slidenum">
              <a:rPr kumimoji="1" lang="ja-JP" altLang="en-US" sz="1400" smtClean="0"/>
              <a:pPr>
                <a:lnSpc>
                  <a:spcPct val="90000"/>
                </a:lnSpc>
                <a:spcAft>
                  <a:spcPts val="600"/>
                </a:spcAft>
              </a:pPr>
              <a:t>5</a:t>
            </a:fld>
            <a:endParaRPr kumimoji="1" lang="ja-JP" altLang="en-US" sz="1400"/>
          </a:p>
        </p:txBody>
      </p:sp>
      <p:sp>
        <p:nvSpPr>
          <p:cNvPr id="7" name="Chỗ dành sẵn cho Chân trang 6">
            <a:extLst>
              <a:ext uri="{FF2B5EF4-FFF2-40B4-BE49-F238E27FC236}">
                <a16:creationId xmlns:a16="http://schemas.microsoft.com/office/drawing/2014/main" id="{6F2D2F40-869E-41EE-A824-42F9EDB0267A}"/>
              </a:ext>
            </a:extLst>
          </p:cNvPr>
          <p:cNvSpPr>
            <a:spLocks noGrp="1"/>
          </p:cNvSpPr>
          <p:nvPr>
            <p:ph type="ftr" sz="quarter" idx="11"/>
          </p:nvPr>
        </p:nvSpPr>
        <p:spPr>
          <a:xfrm>
            <a:off x="2349468" y="6524626"/>
            <a:ext cx="7490949" cy="288925"/>
          </a:xfrm>
        </p:spPr>
        <p:txBody>
          <a:bodyPr wrap="square" anchor="t">
            <a:normAutofit/>
          </a:bodyPr>
          <a:lstStyle/>
          <a:p>
            <a:pPr>
              <a:lnSpc>
                <a:spcPct val="90000"/>
              </a:lnSpc>
              <a:spcAft>
                <a:spcPts val="600"/>
              </a:spcAft>
            </a:pPr>
            <a:r>
              <a:rPr kumimoji="1" lang="en-US" altLang="ja-JP" sz="1400"/>
              <a:t>Copyrights 2020 CE-UIT . All Rights Reserved.</a:t>
            </a:r>
            <a:endParaRPr kumimoji="1" lang="ja-JP" altLang="en-US" sz="1400"/>
          </a:p>
        </p:txBody>
      </p:sp>
      <p:pic>
        <p:nvPicPr>
          <p:cNvPr id="9" name="Hình ảnh 8">
            <a:extLst>
              <a:ext uri="{FF2B5EF4-FFF2-40B4-BE49-F238E27FC236}">
                <a16:creationId xmlns:a16="http://schemas.microsoft.com/office/drawing/2014/main" id="{B86001BB-95BB-4179-B519-D266CB9EF419}"/>
              </a:ext>
            </a:extLst>
          </p:cNvPr>
          <p:cNvPicPr>
            <a:picLocks noChangeAspect="1"/>
          </p:cNvPicPr>
          <p:nvPr/>
        </p:nvPicPr>
        <p:blipFill>
          <a:blip r:embed="rId2"/>
          <a:stretch>
            <a:fillRect/>
          </a:stretch>
        </p:blipFill>
        <p:spPr>
          <a:xfrm>
            <a:off x="1873623" y="2438400"/>
            <a:ext cx="7276343" cy="1900518"/>
          </a:xfrm>
          <a:prstGeom prst="rect">
            <a:avLst/>
          </a:prstGeom>
        </p:spPr>
      </p:pic>
    </p:spTree>
    <p:extLst>
      <p:ext uri="{BB962C8B-B14F-4D97-AF65-F5344CB8AC3E}">
        <p14:creationId xmlns:p14="http://schemas.microsoft.com/office/powerpoint/2010/main" val="2941444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E49683-873D-4CA2-A893-F492E326F7B5}"/>
              </a:ext>
            </a:extLst>
          </p:cNvPr>
          <p:cNvSpPr>
            <a:spLocks noGrp="1"/>
          </p:cNvSpPr>
          <p:nvPr>
            <p:ph type="title"/>
          </p:nvPr>
        </p:nvSpPr>
        <p:spPr>
          <a:xfrm>
            <a:off x="1775885" y="287338"/>
            <a:ext cx="9806516" cy="693390"/>
          </a:xfrm>
        </p:spPr>
        <p:txBody>
          <a:bodyPr wrap="square" anchor="ctr">
            <a:normAutofit/>
          </a:bodyPr>
          <a:lstStyle/>
          <a:p>
            <a:r>
              <a:rPr lang="vi-VN"/>
              <a:t>Ứng dụng</a:t>
            </a:r>
            <a:endParaRPr lang="en-US"/>
          </a:p>
        </p:txBody>
      </p:sp>
      <p:sp>
        <p:nvSpPr>
          <p:cNvPr id="4" name="Chỗ dành sẵn cho Ngày tháng 3">
            <a:extLst>
              <a:ext uri="{FF2B5EF4-FFF2-40B4-BE49-F238E27FC236}">
                <a16:creationId xmlns:a16="http://schemas.microsoft.com/office/drawing/2014/main" id="{ECB3102F-3322-43E4-AE26-752F10BDC85A}"/>
              </a:ext>
            </a:extLst>
          </p:cNvPr>
          <p:cNvSpPr>
            <a:spLocks noGrp="1"/>
          </p:cNvSpPr>
          <p:nvPr>
            <p:ph type="dt" sz="half" idx="10"/>
          </p:nvPr>
        </p:nvSpPr>
        <p:spPr>
          <a:xfrm>
            <a:off x="335360" y="6525344"/>
            <a:ext cx="2844800" cy="288206"/>
          </a:xfrm>
        </p:spPr>
        <p:txBody>
          <a:bodyPr wrap="square" anchor="t">
            <a:normAutofit/>
          </a:bodyPr>
          <a:lstStyle/>
          <a:p>
            <a:pPr>
              <a:lnSpc>
                <a:spcPct val="90000"/>
              </a:lnSpc>
              <a:spcAft>
                <a:spcPts val="600"/>
              </a:spcAft>
            </a:pPr>
            <a:fld id="{F7681EE8-9FE2-425D-8FB4-74C399BDEDA0}" type="datetime1">
              <a:rPr kumimoji="1" lang="en-US" altLang="ja-JP" sz="1400" smtClean="0"/>
              <a:pPr>
                <a:lnSpc>
                  <a:spcPct val="90000"/>
                </a:lnSpc>
                <a:spcAft>
                  <a:spcPts val="600"/>
                </a:spcAft>
              </a:pPr>
              <a:t>1/20/2022</a:t>
            </a:fld>
            <a:endParaRPr kumimoji="1" lang="ja-JP" altLang="en-US" sz="1400"/>
          </a:p>
        </p:txBody>
      </p:sp>
      <p:sp>
        <p:nvSpPr>
          <p:cNvPr id="5" name="Chỗ dành sẵn cho Số hiệu Bản chiếu 4">
            <a:extLst>
              <a:ext uri="{FF2B5EF4-FFF2-40B4-BE49-F238E27FC236}">
                <a16:creationId xmlns:a16="http://schemas.microsoft.com/office/drawing/2014/main" id="{0EFEB2BF-BCE0-446D-87C0-1826F5A840B1}"/>
              </a:ext>
            </a:extLst>
          </p:cNvPr>
          <p:cNvSpPr>
            <a:spLocks noGrp="1"/>
          </p:cNvSpPr>
          <p:nvPr>
            <p:ph type="sldNum" sz="quarter" idx="12"/>
          </p:nvPr>
        </p:nvSpPr>
        <p:spPr>
          <a:xfrm>
            <a:off x="9519840" y="6524626"/>
            <a:ext cx="2336800" cy="288925"/>
          </a:xfrm>
        </p:spPr>
        <p:txBody>
          <a:bodyPr wrap="square" anchor="t">
            <a:normAutofit/>
          </a:bodyPr>
          <a:lstStyle/>
          <a:p>
            <a:pPr>
              <a:lnSpc>
                <a:spcPct val="90000"/>
              </a:lnSpc>
              <a:spcAft>
                <a:spcPts val="600"/>
              </a:spcAft>
            </a:pPr>
            <a:fld id="{800C8475-47C1-49C9-BEE5-594F8CF4D71F}" type="slidenum">
              <a:rPr kumimoji="1" lang="ja-JP" altLang="en-US" sz="1400" smtClean="0"/>
              <a:pPr>
                <a:lnSpc>
                  <a:spcPct val="90000"/>
                </a:lnSpc>
                <a:spcAft>
                  <a:spcPts val="600"/>
                </a:spcAft>
              </a:pPr>
              <a:t>6</a:t>
            </a:fld>
            <a:endParaRPr kumimoji="1" lang="ja-JP" altLang="en-US" sz="1400"/>
          </a:p>
        </p:txBody>
      </p:sp>
      <p:sp>
        <p:nvSpPr>
          <p:cNvPr id="6" name="Chỗ dành sẵn cho Chân trang 5">
            <a:extLst>
              <a:ext uri="{FF2B5EF4-FFF2-40B4-BE49-F238E27FC236}">
                <a16:creationId xmlns:a16="http://schemas.microsoft.com/office/drawing/2014/main" id="{7095D2D2-086A-42E8-BCBE-80CD05515A8E}"/>
              </a:ext>
            </a:extLst>
          </p:cNvPr>
          <p:cNvSpPr>
            <a:spLocks noGrp="1"/>
          </p:cNvSpPr>
          <p:nvPr>
            <p:ph type="ftr" sz="quarter" idx="11"/>
          </p:nvPr>
        </p:nvSpPr>
        <p:spPr>
          <a:xfrm>
            <a:off x="2349468" y="6524626"/>
            <a:ext cx="7490949" cy="288925"/>
          </a:xfrm>
        </p:spPr>
        <p:txBody>
          <a:bodyPr wrap="square" anchor="t">
            <a:normAutofit/>
          </a:bodyPr>
          <a:lstStyle/>
          <a:p>
            <a:pPr>
              <a:lnSpc>
                <a:spcPct val="90000"/>
              </a:lnSpc>
              <a:spcAft>
                <a:spcPts val="600"/>
              </a:spcAft>
            </a:pPr>
            <a:r>
              <a:rPr kumimoji="1" lang="en-US" altLang="ja-JP" sz="1400"/>
              <a:t>Copyrights 2020 CE-UIT. All Rights Reserved.</a:t>
            </a:r>
            <a:endParaRPr kumimoji="1" lang="ja-JP" altLang="en-US" sz="1400"/>
          </a:p>
        </p:txBody>
      </p:sp>
      <p:graphicFrame>
        <p:nvGraphicFramePr>
          <p:cNvPr id="8" name="Chỗ dành sẵn cho Nội dung 2">
            <a:extLst>
              <a:ext uri="{FF2B5EF4-FFF2-40B4-BE49-F238E27FC236}">
                <a16:creationId xmlns:a16="http://schemas.microsoft.com/office/drawing/2014/main" id="{37969A33-06CB-418C-BF53-2F6E08E45D1B}"/>
              </a:ext>
            </a:extLst>
          </p:cNvPr>
          <p:cNvGraphicFramePr>
            <a:graphicFrameLocks noGrp="1"/>
          </p:cNvGraphicFramePr>
          <p:nvPr>
            <p:ph idx="1"/>
            <p:extLst>
              <p:ext uri="{D42A27DB-BD31-4B8C-83A1-F6EECF244321}">
                <p14:modId xmlns:p14="http://schemas.microsoft.com/office/powerpoint/2010/main" val="559223146"/>
              </p:ext>
            </p:extLst>
          </p:nvPr>
        </p:nvGraphicFramePr>
        <p:xfrm>
          <a:off x="335360" y="1412776"/>
          <a:ext cx="11521280"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67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521C78-DC26-4487-97FE-77D03BF6134B}"/>
              </a:ext>
            </a:extLst>
          </p:cNvPr>
          <p:cNvSpPr>
            <a:spLocks noGrp="1"/>
          </p:cNvSpPr>
          <p:nvPr>
            <p:ph type="title"/>
          </p:nvPr>
        </p:nvSpPr>
        <p:spPr/>
        <p:txBody>
          <a:bodyPr/>
          <a:lstStyle/>
          <a:p>
            <a:r>
              <a:rPr lang="vi-VN" err="1">
                <a:latin typeface="Times New Roman"/>
                <a:cs typeface="Times New Roman"/>
              </a:rPr>
              <a:t>Các</a:t>
            </a:r>
            <a:r>
              <a:rPr lang="vi-VN">
                <a:latin typeface="Times New Roman"/>
                <a:cs typeface="Times New Roman"/>
              </a:rPr>
              <a:t> </a:t>
            </a:r>
            <a:r>
              <a:rPr lang="vi-VN" err="1">
                <a:latin typeface="Times New Roman"/>
                <a:cs typeface="Times New Roman"/>
              </a:rPr>
              <a:t>thuật</a:t>
            </a:r>
            <a:r>
              <a:rPr lang="vi-VN">
                <a:latin typeface="Times New Roman"/>
                <a:cs typeface="Times New Roman"/>
              </a:rPr>
              <a:t> </a:t>
            </a:r>
            <a:r>
              <a:rPr lang="vi-VN" err="1">
                <a:latin typeface="Times New Roman"/>
                <a:cs typeface="Times New Roman"/>
              </a:rPr>
              <a:t>toán</a:t>
            </a:r>
            <a:r>
              <a:rPr lang="vi-VN">
                <a:latin typeface="Times New Roman"/>
                <a:cs typeface="Times New Roman"/>
              </a:rPr>
              <a:t> [3]</a:t>
            </a:r>
            <a:endParaRPr lang="en-US"/>
          </a:p>
        </p:txBody>
      </p:sp>
      <p:sp>
        <p:nvSpPr>
          <p:cNvPr id="3" name="Chỗ dành sẵn cho Nội dung 2">
            <a:extLst>
              <a:ext uri="{FF2B5EF4-FFF2-40B4-BE49-F238E27FC236}">
                <a16:creationId xmlns:a16="http://schemas.microsoft.com/office/drawing/2014/main" id="{7EDCD67F-08E5-40D7-863B-E64837A0DD0A}"/>
              </a:ext>
            </a:extLst>
          </p:cNvPr>
          <p:cNvSpPr>
            <a:spLocks noGrp="1"/>
          </p:cNvSpPr>
          <p:nvPr>
            <p:ph idx="1"/>
          </p:nvPr>
        </p:nvSpPr>
        <p:spPr/>
        <p:txBody>
          <a:bodyPr/>
          <a:lstStyle/>
          <a:p>
            <a:r>
              <a:rPr lang="vi-VN">
                <a:cs typeface="Times New Roman"/>
              </a:rPr>
              <a:t>5 </a:t>
            </a:r>
            <a:r>
              <a:rPr lang="vi-VN" err="1">
                <a:cs typeface="Times New Roman"/>
              </a:rPr>
              <a:t>thuật</a:t>
            </a:r>
            <a:r>
              <a:rPr lang="vi-VN">
                <a:cs typeface="Times New Roman"/>
              </a:rPr>
              <a:t> </a:t>
            </a:r>
            <a:r>
              <a:rPr lang="vi-VN" err="1">
                <a:cs typeface="Times New Roman"/>
              </a:rPr>
              <a:t>toán</a:t>
            </a:r>
            <a:r>
              <a:rPr lang="vi-VN">
                <a:cs typeface="Times New Roman"/>
              </a:rPr>
              <a:t> </a:t>
            </a:r>
            <a:r>
              <a:rPr lang="vi-VN" err="1">
                <a:cs typeface="Times New Roman"/>
              </a:rPr>
              <a:t>nổi</a:t>
            </a:r>
            <a:r>
              <a:rPr lang="vi-VN">
                <a:cs typeface="Times New Roman"/>
              </a:rPr>
              <a:t> </a:t>
            </a:r>
            <a:r>
              <a:rPr lang="vi-VN" err="1">
                <a:cs typeface="Times New Roman"/>
              </a:rPr>
              <a:t>bật</a:t>
            </a:r>
            <a:r>
              <a:rPr lang="vi-VN">
                <a:cs typeface="Times New Roman"/>
              </a:rPr>
              <a:t>:</a:t>
            </a:r>
          </a:p>
          <a:p>
            <a:pPr lvl="1"/>
            <a:r>
              <a:rPr lang="vi-VN">
                <a:cs typeface="Times New Roman"/>
              </a:rPr>
              <a:t> </a:t>
            </a:r>
            <a:r>
              <a:rPr lang="vi-VN" err="1">
                <a:cs typeface="Times New Roman"/>
              </a:rPr>
              <a:t>Thuật</a:t>
            </a:r>
            <a:r>
              <a:rPr lang="vi-VN">
                <a:cs typeface="Times New Roman"/>
              </a:rPr>
              <a:t> </a:t>
            </a:r>
            <a:r>
              <a:rPr lang="vi-VN" err="1">
                <a:cs typeface="Times New Roman"/>
              </a:rPr>
              <a:t>toán</a:t>
            </a:r>
            <a:r>
              <a:rPr lang="vi-VN">
                <a:cs typeface="Times New Roman"/>
              </a:rPr>
              <a:t> </a:t>
            </a:r>
            <a:r>
              <a:rPr lang="vi-VN" err="1">
                <a:cs typeface="Times New Roman"/>
              </a:rPr>
              <a:t>mã</a:t>
            </a:r>
            <a:r>
              <a:rPr lang="vi-VN">
                <a:cs typeface="Times New Roman"/>
              </a:rPr>
              <a:t> </a:t>
            </a:r>
            <a:r>
              <a:rPr lang="vi-VN" err="1">
                <a:cs typeface="Times New Roman"/>
              </a:rPr>
              <a:t>hóa</a:t>
            </a:r>
            <a:r>
              <a:rPr lang="vi-VN">
                <a:cs typeface="Times New Roman"/>
              </a:rPr>
              <a:t> MARS</a:t>
            </a:r>
          </a:p>
          <a:p>
            <a:pPr lvl="1"/>
            <a:r>
              <a:rPr lang="vi-VN">
                <a:cs typeface="Times New Roman"/>
              </a:rPr>
              <a:t> </a:t>
            </a:r>
            <a:r>
              <a:rPr lang="vi-VN" err="1">
                <a:cs typeface="Times New Roman"/>
              </a:rPr>
              <a:t>Thuật</a:t>
            </a:r>
            <a:r>
              <a:rPr lang="vi-VN">
                <a:cs typeface="Times New Roman"/>
              </a:rPr>
              <a:t> </a:t>
            </a:r>
            <a:r>
              <a:rPr lang="vi-VN" err="1">
                <a:cs typeface="Times New Roman"/>
              </a:rPr>
              <a:t>toán</a:t>
            </a:r>
            <a:r>
              <a:rPr lang="vi-VN">
                <a:cs typeface="Times New Roman"/>
              </a:rPr>
              <a:t> </a:t>
            </a:r>
            <a:r>
              <a:rPr lang="vi-VN" err="1">
                <a:cs typeface="Times New Roman"/>
              </a:rPr>
              <a:t>mã</a:t>
            </a:r>
            <a:r>
              <a:rPr lang="vi-VN">
                <a:cs typeface="Times New Roman"/>
              </a:rPr>
              <a:t> </a:t>
            </a:r>
            <a:r>
              <a:rPr lang="vi-VN" err="1">
                <a:cs typeface="Times New Roman"/>
              </a:rPr>
              <a:t>hóa</a:t>
            </a:r>
            <a:r>
              <a:rPr lang="vi-VN">
                <a:cs typeface="Times New Roman"/>
              </a:rPr>
              <a:t> </a:t>
            </a:r>
            <a:r>
              <a:rPr lang="vi-VN" err="1">
                <a:cs typeface="Times New Roman"/>
              </a:rPr>
              <a:t>Rivest</a:t>
            </a:r>
            <a:r>
              <a:rPr lang="vi-VN">
                <a:cs typeface="Times New Roman"/>
              </a:rPr>
              <a:t> </a:t>
            </a:r>
            <a:r>
              <a:rPr lang="vi-VN" err="1">
                <a:cs typeface="Times New Roman"/>
              </a:rPr>
              <a:t>Cipher</a:t>
            </a:r>
            <a:r>
              <a:rPr lang="vi-VN">
                <a:cs typeface="Times New Roman"/>
              </a:rPr>
              <a:t> 6 (RC 6)</a:t>
            </a:r>
          </a:p>
          <a:p>
            <a:pPr lvl="1"/>
            <a:r>
              <a:rPr lang="vi-VN">
                <a:cs typeface="Times New Roman"/>
              </a:rPr>
              <a:t> </a:t>
            </a:r>
            <a:r>
              <a:rPr lang="vi-VN" err="1">
                <a:cs typeface="Times New Roman"/>
              </a:rPr>
              <a:t>Thuật</a:t>
            </a:r>
            <a:r>
              <a:rPr lang="vi-VN">
                <a:cs typeface="Times New Roman"/>
              </a:rPr>
              <a:t> </a:t>
            </a:r>
            <a:r>
              <a:rPr lang="vi-VN" err="1">
                <a:cs typeface="Times New Roman"/>
              </a:rPr>
              <a:t>toán</a:t>
            </a:r>
            <a:r>
              <a:rPr lang="vi-VN">
                <a:cs typeface="Times New Roman"/>
              </a:rPr>
              <a:t> </a:t>
            </a:r>
            <a:r>
              <a:rPr lang="vi-VN" err="1">
                <a:cs typeface="Times New Roman"/>
              </a:rPr>
              <a:t>mã</a:t>
            </a:r>
            <a:r>
              <a:rPr lang="vi-VN">
                <a:cs typeface="Times New Roman"/>
              </a:rPr>
              <a:t> </a:t>
            </a:r>
            <a:r>
              <a:rPr lang="vi-VN" err="1">
                <a:cs typeface="Times New Roman"/>
              </a:rPr>
              <a:t>hóa</a:t>
            </a:r>
            <a:r>
              <a:rPr lang="vi-VN">
                <a:cs typeface="Times New Roman"/>
              </a:rPr>
              <a:t> </a:t>
            </a:r>
            <a:r>
              <a:rPr lang="vi-VN" err="1">
                <a:cs typeface="Times New Roman"/>
              </a:rPr>
              <a:t>Rijndael</a:t>
            </a:r>
            <a:endParaRPr lang="vi-VN">
              <a:cs typeface="Times New Roman"/>
            </a:endParaRPr>
          </a:p>
          <a:p>
            <a:pPr lvl="1"/>
            <a:r>
              <a:rPr lang="vi-VN">
                <a:cs typeface="Times New Roman"/>
              </a:rPr>
              <a:t> </a:t>
            </a:r>
            <a:r>
              <a:rPr lang="vi-VN" err="1">
                <a:cs typeface="Times New Roman"/>
              </a:rPr>
              <a:t>Thuật</a:t>
            </a:r>
            <a:r>
              <a:rPr lang="vi-VN">
                <a:cs typeface="Times New Roman"/>
              </a:rPr>
              <a:t> </a:t>
            </a:r>
            <a:r>
              <a:rPr lang="vi-VN" err="1">
                <a:cs typeface="Times New Roman"/>
              </a:rPr>
              <a:t>toán</a:t>
            </a:r>
            <a:r>
              <a:rPr lang="vi-VN">
                <a:cs typeface="Times New Roman"/>
              </a:rPr>
              <a:t> </a:t>
            </a:r>
            <a:r>
              <a:rPr lang="vi-VN" err="1">
                <a:cs typeface="Times New Roman"/>
              </a:rPr>
              <a:t>mã</a:t>
            </a:r>
            <a:r>
              <a:rPr lang="vi-VN">
                <a:cs typeface="Times New Roman"/>
              </a:rPr>
              <a:t> </a:t>
            </a:r>
            <a:r>
              <a:rPr lang="vi-VN" err="1">
                <a:cs typeface="Times New Roman"/>
              </a:rPr>
              <a:t>hóa</a:t>
            </a:r>
            <a:r>
              <a:rPr lang="vi-VN">
                <a:cs typeface="Times New Roman"/>
              </a:rPr>
              <a:t> </a:t>
            </a:r>
            <a:r>
              <a:rPr lang="vi-VN" err="1">
                <a:cs typeface="Times New Roman"/>
              </a:rPr>
              <a:t>Serpent</a:t>
            </a:r>
            <a:endParaRPr lang="vi-VN">
              <a:cs typeface="Times New Roman"/>
            </a:endParaRPr>
          </a:p>
          <a:p>
            <a:pPr lvl="1"/>
            <a:r>
              <a:rPr lang="vi-VN">
                <a:cs typeface="Times New Roman"/>
              </a:rPr>
              <a:t> </a:t>
            </a:r>
            <a:r>
              <a:rPr lang="vi-VN" err="1">
                <a:cs typeface="Times New Roman"/>
              </a:rPr>
              <a:t>Thuật</a:t>
            </a:r>
            <a:r>
              <a:rPr lang="vi-VN">
                <a:cs typeface="Times New Roman"/>
              </a:rPr>
              <a:t> </a:t>
            </a:r>
            <a:r>
              <a:rPr lang="vi-VN" err="1">
                <a:cs typeface="Times New Roman"/>
              </a:rPr>
              <a:t>toán</a:t>
            </a:r>
            <a:r>
              <a:rPr lang="vi-VN">
                <a:cs typeface="Times New Roman"/>
              </a:rPr>
              <a:t> </a:t>
            </a:r>
            <a:r>
              <a:rPr lang="vi-VN" err="1">
                <a:cs typeface="Times New Roman"/>
              </a:rPr>
              <a:t>mã</a:t>
            </a:r>
            <a:r>
              <a:rPr lang="vi-VN">
                <a:cs typeface="Times New Roman"/>
              </a:rPr>
              <a:t> </a:t>
            </a:r>
            <a:r>
              <a:rPr lang="vi-VN" err="1">
                <a:cs typeface="Times New Roman"/>
              </a:rPr>
              <a:t>hóa</a:t>
            </a:r>
            <a:r>
              <a:rPr lang="vi-VN">
                <a:cs typeface="Times New Roman"/>
              </a:rPr>
              <a:t> </a:t>
            </a:r>
            <a:r>
              <a:rPr lang="vi-VN" err="1">
                <a:cs typeface="Times New Roman"/>
              </a:rPr>
              <a:t>Twofish</a:t>
            </a:r>
            <a:endParaRPr lang="en-US">
              <a:cs typeface="Times New Roman"/>
            </a:endParaRPr>
          </a:p>
        </p:txBody>
      </p:sp>
      <p:sp>
        <p:nvSpPr>
          <p:cNvPr id="4" name="Chỗ dành sẵn cho Ngày tháng 3">
            <a:extLst>
              <a:ext uri="{FF2B5EF4-FFF2-40B4-BE49-F238E27FC236}">
                <a16:creationId xmlns:a16="http://schemas.microsoft.com/office/drawing/2014/main" id="{4E0BD2E8-CDA9-4AFE-BB1C-2206B50B48C4}"/>
              </a:ext>
            </a:extLst>
          </p:cNvPr>
          <p:cNvSpPr>
            <a:spLocks noGrp="1"/>
          </p:cNvSpPr>
          <p:nvPr>
            <p:ph type="dt" sz="half" idx="10"/>
          </p:nvPr>
        </p:nvSpPr>
        <p:spPr/>
        <p:txBody>
          <a:bodyPr/>
          <a:lstStyle/>
          <a:p>
            <a:fld id="{F7681EE8-9FE2-425D-8FB4-74C399BDEDA0}"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24680C7A-3621-45DD-9876-F501197CC983}"/>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Chỗ dành sẵn cho Chân trang 5">
            <a:extLst>
              <a:ext uri="{FF2B5EF4-FFF2-40B4-BE49-F238E27FC236}">
                <a16:creationId xmlns:a16="http://schemas.microsoft.com/office/drawing/2014/main" id="{4051531F-15F6-4868-A7BA-C1241B5818E6}"/>
              </a:ext>
            </a:extLst>
          </p:cNvPr>
          <p:cNvSpPr>
            <a:spLocks noGrp="1"/>
          </p:cNvSpPr>
          <p:nvPr>
            <p:ph type="ftr" sz="quarter" idx="11"/>
          </p:nvPr>
        </p:nvSpPr>
        <p:spPr/>
        <p:txBody>
          <a:bodyPr/>
          <a:lstStyle/>
          <a:p>
            <a:r>
              <a:rPr kumimoji="1" lang="en-US" altLang="ja-JP"/>
              <a:t>Copyrights 2020 CE-UIT. All Rights Reserved.</a:t>
            </a:r>
            <a:endParaRPr kumimoji="1" lang="ja-JP" altLang="en-US"/>
          </a:p>
        </p:txBody>
      </p:sp>
    </p:spTree>
    <p:extLst>
      <p:ext uri="{BB962C8B-B14F-4D97-AF65-F5344CB8AC3E}">
        <p14:creationId xmlns:p14="http://schemas.microsoft.com/office/powerpoint/2010/main" val="3402495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73D4921-D8CC-4082-B309-29F7C47E8AA6}"/>
              </a:ext>
            </a:extLst>
          </p:cNvPr>
          <p:cNvSpPr>
            <a:spLocks noGrp="1"/>
          </p:cNvSpPr>
          <p:nvPr>
            <p:ph type="title"/>
          </p:nvPr>
        </p:nvSpPr>
        <p:spPr/>
        <p:txBody>
          <a:bodyPr/>
          <a:lstStyle/>
          <a:p>
            <a:r>
              <a:rPr lang="vi-VN"/>
              <a:t>Thuật toán tốt nhất, lý do</a:t>
            </a:r>
            <a:endParaRPr lang="en-US"/>
          </a:p>
        </p:txBody>
      </p:sp>
      <p:sp>
        <p:nvSpPr>
          <p:cNvPr id="3" name="Chỗ dành sẵn cho Nội dung 2">
            <a:extLst>
              <a:ext uri="{FF2B5EF4-FFF2-40B4-BE49-F238E27FC236}">
                <a16:creationId xmlns:a16="http://schemas.microsoft.com/office/drawing/2014/main" id="{45E6DD6F-4487-49F7-BE89-E503F5BAF9FD}"/>
              </a:ext>
            </a:extLst>
          </p:cNvPr>
          <p:cNvSpPr>
            <a:spLocks noGrp="1"/>
          </p:cNvSpPr>
          <p:nvPr>
            <p:ph idx="1"/>
          </p:nvPr>
        </p:nvSpPr>
        <p:spPr/>
        <p:txBody>
          <a:bodyPr/>
          <a:lstStyle/>
          <a:p>
            <a:r>
              <a:rPr lang="vi-VN"/>
              <a:t>Thuật toán mã hóa Rijndael được hai tổ chức NIST và NSA xác định là một thuật toán an toàn nhất để sử dụng trong AES</a:t>
            </a:r>
          </a:p>
          <a:p>
            <a:r>
              <a:rPr lang="vi-VN"/>
              <a:t>Sau khi kiểm tra nghiêm ngặt các thuật toán trên thì thuật toán Rijndael được chọn để sử dụng trong AES</a:t>
            </a:r>
          </a:p>
          <a:p>
            <a:r>
              <a:rPr lang="vi-VN"/>
              <a:t>Việc sử dụng khóa 256 bits mang lại khả năng bảo mật mạnh mẽ, đồng thời duy trì khả năng tương tác của nó với phần cứng và phần mềm hiện có</a:t>
            </a:r>
          </a:p>
          <a:p>
            <a:r>
              <a:rPr lang="vi-VN"/>
              <a:t>Mặc dù tồn tại mật mã mạnh hơn nhưng chúng không có khả năng triển khai vào hệ thống một cách dễ dàng như mật mã Rijndael</a:t>
            </a:r>
          </a:p>
          <a:p>
            <a:pPr marL="0" indent="0">
              <a:buNone/>
            </a:pPr>
            <a:endParaRPr lang="vi-VN"/>
          </a:p>
        </p:txBody>
      </p:sp>
      <p:sp>
        <p:nvSpPr>
          <p:cNvPr id="4" name="Chỗ dành sẵn cho Ngày tháng 3">
            <a:extLst>
              <a:ext uri="{FF2B5EF4-FFF2-40B4-BE49-F238E27FC236}">
                <a16:creationId xmlns:a16="http://schemas.microsoft.com/office/drawing/2014/main" id="{EEE21F3F-484A-4772-832E-83FB34CC4451}"/>
              </a:ext>
            </a:extLst>
          </p:cNvPr>
          <p:cNvSpPr>
            <a:spLocks noGrp="1"/>
          </p:cNvSpPr>
          <p:nvPr>
            <p:ph type="dt" sz="half" idx="10"/>
          </p:nvPr>
        </p:nvSpPr>
        <p:spPr/>
        <p:txBody>
          <a:bodyPr/>
          <a:lstStyle/>
          <a:p>
            <a:fld id="{F7681EE8-9FE2-425D-8FB4-74C399BDEDA0}" type="datetime1">
              <a:rPr kumimoji="1" lang="en-US" altLang="ja-JP" smtClean="0"/>
              <a:t>1/20/2022</a:t>
            </a:fld>
            <a:endParaRPr kumimoji="1" lang="ja-JP" altLang="en-US"/>
          </a:p>
        </p:txBody>
      </p:sp>
      <p:sp>
        <p:nvSpPr>
          <p:cNvPr id="5" name="Chỗ dành sẵn cho Số hiệu Bản chiếu 4">
            <a:extLst>
              <a:ext uri="{FF2B5EF4-FFF2-40B4-BE49-F238E27FC236}">
                <a16:creationId xmlns:a16="http://schemas.microsoft.com/office/drawing/2014/main" id="{2020555E-82FC-463D-9B2A-90F0B6D2E406}"/>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Chỗ dành sẵn cho Chân trang 5">
            <a:extLst>
              <a:ext uri="{FF2B5EF4-FFF2-40B4-BE49-F238E27FC236}">
                <a16:creationId xmlns:a16="http://schemas.microsoft.com/office/drawing/2014/main" id="{895E174D-80D8-46CD-92EF-85030ADD011E}"/>
              </a:ext>
            </a:extLst>
          </p:cNvPr>
          <p:cNvSpPr>
            <a:spLocks noGrp="1"/>
          </p:cNvSpPr>
          <p:nvPr>
            <p:ph type="ftr" sz="quarter" idx="11"/>
          </p:nvPr>
        </p:nvSpPr>
        <p:spPr/>
        <p:txBody>
          <a:bodyPr/>
          <a:lstStyle/>
          <a:p>
            <a:r>
              <a:rPr kumimoji="1" lang="en-US" altLang="ja-JP"/>
              <a:t>Copyrights 2020 CE-UIT. All Rights Reserved.</a:t>
            </a:r>
            <a:endParaRPr kumimoji="1" lang="ja-JP" altLang="en-US"/>
          </a:p>
        </p:txBody>
      </p:sp>
    </p:spTree>
    <p:extLst>
      <p:ext uri="{BB962C8B-B14F-4D97-AF65-F5344CB8AC3E}">
        <p14:creationId xmlns:p14="http://schemas.microsoft.com/office/powerpoint/2010/main" val="336442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E39FB0A-0A42-4E8D-B3C0-5AF91EF0F083}"/>
              </a:ext>
            </a:extLst>
          </p:cNvPr>
          <p:cNvSpPr>
            <a:spLocks noGrp="1"/>
          </p:cNvSpPr>
          <p:nvPr>
            <p:ph type="title"/>
          </p:nvPr>
        </p:nvSpPr>
        <p:spPr>
          <a:xfrm>
            <a:off x="1775885" y="287338"/>
            <a:ext cx="9806516" cy="693390"/>
          </a:xfrm>
        </p:spPr>
        <p:txBody>
          <a:bodyPr wrap="square" anchor="ctr">
            <a:normAutofit/>
          </a:bodyPr>
          <a:lstStyle/>
          <a:p>
            <a:r>
              <a:rPr lang="en-US" err="1">
                <a:latin typeface="Times New Roman"/>
                <a:cs typeface="Times New Roman"/>
              </a:rPr>
              <a:t>Thuật</a:t>
            </a:r>
            <a:r>
              <a:rPr lang="en-US">
                <a:latin typeface="Times New Roman"/>
                <a:cs typeface="Times New Roman"/>
              </a:rPr>
              <a:t> toán mã hóa AES</a:t>
            </a:r>
            <a:r>
              <a:rPr lang="vi-VN">
                <a:latin typeface="Times New Roman"/>
                <a:cs typeface="Times New Roman"/>
              </a:rPr>
              <a:t> [2]</a:t>
            </a:r>
            <a:r>
              <a:rPr lang="en-US">
                <a:latin typeface="Times New Roman"/>
                <a:cs typeface="Times New Roman"/>
              </a:rPr>
              <a:t> </a:t>
            </a:r>
            <a:endParaRPr lang="en-US"/>
          </a:p>
        </p:txBody>
      </p:sp>
      <p:sp>
        <p:nvSpPr>
          <p:cNvPr id="12" name="Content Placeholder 2">
            <a:extLst>
              <a:ext uri="{FF2B5EF4-FFF2-40B4-BE49-F238E27FC236}">
                <a16:creationId xmlns:a16="http://schemas.microsoft.com/office/drawing/2014/main" id="{E67613D2-CB21-4D54-8DDD-5066445861FF}"/>
              </a:ext>
            </a:extLst>
          </p:cNvPr>
          <p:cNvSpPr>
            <a:spLocks noGrp="1"/>
          </p:cNvSpPr>
          <p:nvPr>
            <p:ph sz="half" idx="1"/>
          </p:nvPr>
        </p:nvSpPr>
        <p:spPr>
          <a:xfrm>
            <a:off x="437742" y="1381101"/>
            <a:ext cx="5660528" cy="5104144"/>
          </a:xfrm>
        </p:spPr>
        <p:txBody>
          <a:bodyPr/>
          <a:lstStyle/>
          <a:p>
            <a:pPr>
              <a:spcBef>
                <a:spcPts val="0"/>
              </a:spcBef>
              <a:spcAft>
                <a:spcPts val="600"/>
              </a:spcAft>
            </a:pPr>
            <a:r>
              <a:rPr lang="en-US" sz="2500">
                <a:ea typeface="+mj-lt"/>
                <a:cs typeface="+mj-lt"/>
              </a:rPr>
              <a:t>Mã </a:t>
            </a:r>
            <a:r>
              <a:rPr lang="en-US" sz="2500" err="1">
                <a:ea typeface="+mj-lt"/>
                <a:cs typeface="+mj-lt"/>
              </a:rPr>
              <a:t>hóa</a:t>
            </a:r>
            <a:r>
              <a:rPr lang="en-US" sz="2500">
                <a:ea typeface="+mj-lt"/>
                <a:cs typeface="+mj-lt"/>
              </a:rPr>
              <a:t> AES </a:t>
            </a:r>
            <a:r>
              <a:rPr lang="en-US" sz="2500" err="1">
                <a:ea typeface="+mj-lt"/>
                <a:cs typeface="+mj-lt"/>
              </a:rPr>
              <a:t>được</a:t>
            </a:r>
            <a:r>
              <a:rPr lang="en-US" sz="2500">
                <a:ea typeface="+mj-lt"/>
                <a:cs typeface="+mj-lt"/>
              </a:rPr>
              <a:t> </a:t>
            </a:r>
            <a:r>
              <a:rPr lang="en-US" sz="2500" err="1">
                <a:ea typeface="+mj-lt"/>
                <a:cs typeface="+mj-lt"/>
              </a:rPr>
              <a:t>thực</a:t>
            </a:r>
            <a:r>
              <a:rPr lang="en-US" sz="2500">
                <a:ea typeface="+mj-lt"/>
                <a:cs typeface="+mj-lt"/>
              </a:rPr>
              <a:t> </a:t>
            </a:r>
            <a:r>
              <a:rPr lang="en-US" sz="2500" err="1">
                <a:ea typeface="+mj-lt"/>
                <a:cs typeface="+mj-lt"/>
              </a:rPr>
              <a:t>hiện</a:t>
            </a:r>
            <a:r>
              <a:rPr lang="en-US" sz="2500">
                <a:ea typeface="+mj-lt"/>
                <a:cs typeface="+mj-lt"/>
              </a:rPr>
              <a:t> </a:t>
            </a:r>
            <a:r>
              <a:rPr lang="en-US" sz="2500" err="1">
                <a:ea typeface="+mj-lt"/>
                <a:cs typeface="+mj-lt"/>
              </a:rPr>
              <a:t>thông</a:t>
            </a:r>
            <a:r>
              <a:rPr lang="en-US" sz="2500">
                <a:ea typeface="+mj-lt"/>
                <a:cs typeface="+mj-lt"/>
              </a:rPr>
              <a:t> qua 5 </a:t>
            </a:r>
            <a:r>
              <a:rPr lang="en-US" sz="2500" err="1">
                <a:ea typeface="+mj-lt"/>
                <a:cs typeface="+mj-lt"/>
              </a:rPr>
              <a:t>chức</a:t>
            </a:r>
            <a:r>
              <a:rPr lang="en-US" sz="2500">
                <a:ea typeface="+mj-lt"/>
                <a:cs typeface="+mj-lt"/>
              </a:rPr>
              <a:t> </a:t>
            </a:r>
            <a:r>
              <a:rPr lang="en-US" sz="2500" err="1">
                <a:ea typeface="+mj-lt"/>
                <a:cs typeface="+mj-lt"/>
              </a:rPr>
              <a:t>năng</a:t>
            </a:r>
            <a:r>
              <a:rPr lang="en-US" sz="2500">
                <a:ea typeface="+mj-lt"/>
                <a:cs typeface="+mj-lt"/>
              </a:rPr>
              <a:t> </a:t>
            </a:r>
            <a:r>
              <a:rPr lang="en-US" sz="2500" err="1">
                <a:ea typeface="+mj-lt"/>
                <a:cs typeface="+mj-lt"/>
              </a:rPr>
              <a:t>chính</a:t>
            </a:r>
            <a:r>
              <a:rPr lang="en-US" sz="2500">
                <a:ea typeface="+mj-lt"/>
                <a:cs typeface="+mj-lt"/>
              </a:rPr>
              <a:t>:</a:t>
            </a:r>
            <a:endParaRPr lang="vi-VN" sz="2500">
              <a:ea typeface="ＭＳ Ｐゴシック"/>
            </a:endParaRPr>
          </a:p>
          <a:p>
            <a:pPr lvl="1">
              <a:spcBef>
                <a:spcPts val="0"/>
              </a:spcBef>
              <a:spcAft>
                <a:spcPts val="600"/>
              </a:spcAft>
            </a:pPr>
            <a:r>
              <a:rPr lang="en-US" sz="2500" err="1">
                <a:ea typeface="+mj-lt"/>
                <a:cs typeface="+mj-lt"/>
              </a:rPr>
              <a:t>AddRoundKey</a:t>
            </a:r>
            <a:endParaRPr lang="vi-VN" sz="2500">
              <a:ea typeface="ＭＳ Ｐゴシック"/>
            </a:endParaRPr>
          </a:p>
          <a:p>
            <a:pPr lvl="1">
              <a:spcBef>
                <a:spcPts val="0"/>
              </a:spcBef>
              <a:spcAft>
                <a:spcPts val="600"/>
              </a:spcAft>
            </a:pPr>
            <a:r>
              <a:rPr lang="en-US" sz="2500" err="1">
                <a:ea typeface="+mj-lt"/>
                <a:cs typeface="+mj-lt"/>
              </a:rPr>
              <a:t>SubBytes</a:t>
            </a:r>
            <a:endParaRPr lang="vi-VN" sz="2500">
              <a:ea typeface="ＭＳ Ｐゴシック"/>
            </a:endParaRPr>
          </a:p>
          <a:p>
            <a:pPr lvl="1">
              <a:spcBef>
                <a:spcPts val="0"/>
              </a:spcBef>
              <a:spcAft>
                <a:spcPts val="600"/>
              </a:spcAft>
            </a:pPr>
            <a:r>
              <a:rPr lang="en-US" sz="2500" err="1">
                <a:ea typeface="+mj-lt"/>
                <a:cs typeface="+mj-lt"/>
              </a:rPr>
              <a:t>ShiftRows</a:t>
            </a:r>
            <a:endParaRPr lang="vi-VN" sz="2500">
              <a:ea typeface="ＭＳ Ｐゴシック"/>
            </a:endParaRPr>
          </a:p>
          <a:p>
            <a:pPr lvl="1">
              <a:spcBef>
                <a:spcPts val="0"/>
              </a:spcBef>
              <a:spcAft>
                <a:spcPts val="600"/>
              </a:spcAft>
            </a:pPr>
            <a:r>
              <a:rPr lang="en-US" sz="2500" err="1">
                <a:ea typeface="+mj-lt"/>
                <a:cs typeface="+mj-lt"/>
              </a:rPr>
              <a:t>MixColumns</a:t>
            </a:r>
            <a:endParaRPr lang="vi-VN" sz="2500">
              <a:ea typeface="ＭＳ Ｐゴシック"/>
            </a:endParaRPr>
          </a:p>
          <a:p>
            <a:pPr lvl="1">
              <a:spcBef>
                <a:spcPts val="0"/>
              </a:spcBef>
              <a:spcAft>
                <a:spcPts val="600"/>
              </a:spcAft>
            </a:pPr>
            <a:r>
              <a:rPr lang="en-US" sz="2500" err="1">
                <a:ea typeface="+mj-lt"/>
                <a:cs typeface="+mj-lt"/>
              </a:rPr>
              <a:t>KeyExpansion</a:t>
            </a:r>
            <a:r>
              <a:rPr lang="en-US" sz="2500">
                <a:ea typeface="+mj-lt"/>
                <a:cs typeface="+mj-lt"/>
              </a:rPr>
              <a:t>.</a:t>
            </a:r>
            <a:endParaRPr lang="vi-VN" sz="2500"/>
          </a:p>
        </p:txBody>
      </p:sp>
      <p:sp>
        <p:nvSpPr>
          <p:cNvPr id="4" name="Chỗ dành sẵn cho Ngày tháng 3">
            <a:extLst>
              <a:ext uri="{FF2B5EF4-FFF2-40B4-BE49-F238E27FC236}">
                <a16:creationId xmlns:a16="http://schemas.microsoft.com/office/drawing/2014/main" id="{C8596127-8AB9-41B8-8526-A3FFC4023751}"/>
              </a:ext>
            </a:extLst>
          </p:cNvPr>
          <p:cNvSpPr>
            <a:spLocks noGrp="1"/>
          </p:cNvSpPr>
          <p:nvPr>
            <p:ph type="dt" sz="half" idx="10"/>
          </p:nvPr>
        </p:nvSpPr>
        <p:spPr>
          <a:xfrm>
            <a:off x="335360" y="6525344"/>
            <a:ext cx="2844800" cy="288206"/>
          </a:xfrm>
        </p:spPr>
        <p:txBody>
          <a:bodyPr wrap="square" anchor="t">
            <a:normAutofit/>
          </a:bodyPr>
          <a:lstStyle/>
          <a:p>
            <a:pPr>
              <a:lnSpc>
                <a:spcPct val="90000"/>
              </a:lnSpc>
              <a:spcAft>
                <a:spcPts val="600"/>
              </a:spcAft>
            </a:pPr>
            <a:fld id="{F7681EE8-9FE2-425D-8FB4-74C399BDEDA0}" type="datetime1">
              <a:rPr kumimoji="1" lang="en-US" altLang="ja-JP" sz="1400" smtClean="0"/>
              <a:pPr>
                <a:lnSpc>
                  <a:spcPct val="90000"/>
                </a:lnSpc>
                <a:spcAft>
                  <a:spcPts val="600"/>
                </a:spcAft>
              </a:pPr>
              <a:t>1/20/2022</a:t>
            </a:fld>
            <a:endParaRPr kumimoji="1" lang="ja-JP" altLang="en-US" sz="1400"/>
          </a:p>
        </p:txBody>
      </p:sp>
      <p:sp>
        <p:nvSpPr>
          <p:cNvPr id="5" name="Chỗ dành sẵn cho Số hiệu Bản chiếu 4">
            <a:extLst>
              <a:ext uri="{FF2B5EF4-FFF2-40B4-BE49-F238E27FC236}">
                <a16:creationId xmlns:a16="http://schemas.microsoft.com/office/drawing/2014/main" id="{C5AC214F-2B30-4AC9-8BD0-5F91E1BC7619}"/>
              </a:ext>
            </a:extLst>
          </p:cNvPr>
          <p:cNvSpPr>
            <a:spLocks noGrp="1"/>
          </p:cNvSpPr>
          <p:nvPr>
            <p:ph type="sldNum" sz="quarter" idx="12"/>
          </p:nvPr>
        </p:nvSpPr>
        <p:spPr>
          <a:xfrm>
            <a:off x="9519840" y="6524626"/>
            <a:ext cx="2336800" cy="288925"/>
          </a:xfrm>
        </p:spPr>
        <p:txBody>
          <a:bodyPr wrap="square" anchor="t">
            <a:normAutofit/>
          </a:bodyPr>
          <a:lstStyle/>
          <a:p>
            <a:pPr>
              <a:lnSpc>
                <a:spcPct val="90000"/>
              </a:lnSpc>
              <a:spcAft>
                <a:spcPts val="600"/>
              </a:spcAft>
            </a:pPr>
            <a:fld id="{800C8475-47C1-49C9-BEE5-594F8CF4D71F}" type="slidenum">
              <a:rPr kumimoji="1" lang="ja-JP" altLang="en-US" sz="1400" smtClean="0"/>
              <a:pPr>
                <a:lnSpc>
                  <a:spcPct val="90000"/>
                </a:lnSpc>
                <a:spcAft>
                  <a:spcPts val="600"/>
                </a:spcAft>
              </a:pPr>
              <a:t>9</a:t>
            </a:fld>
            <a:endParaRPr kumimoji="1" lang="ja-JP" altLang="en-US" sz="1400"/>
          </a:p>
        </p:txBody>
      </p:sp>
      <p:pic>
        <p:nvPicPr>
          <p:cNvPr id="7" name="Hình ảnh 7">
            <a:extLst>
              <a:ext uri="{FF2B5EF4-FFF2-40B4-BE49-F238E27FC236}">
                <a16:creationId xmlns:a16="http://schemas.microsoft.com/office/drawing/2014/main" id="{C0B72DA6-4BD2-4178-93DB-EC69D69DF6F1}"/>
              </a:ext>
            </a:extLst>
          </p:cNvPr>
          <p:cNvPicPr>
            <a:picLocks noGrp="1" noChangeAspect="1"/>
          </p:cNvPicPr>
          <p:nvPr>
            <p:ph sz="half" idx="13"/>
          </p:nvPr>
        </p:nvPicPr>
        <p:blipFill>
          <a:blip r:embed="rId2"/>
          <a:stretch>
            <a:fillRect/>
          </a:stretch>
        </p:blipFill>
        <p:spPr>
          <a:xfrm>
            <a:off x="6326488" y="189467"/>
            <a:ext cx="5868216" cy="6338543"/>
          </a:xfrm>
          <a:noFill/>
        </p:spPr>
      </p:pic>
      <p:sp>
        <p:nvSpPr>
          <p:cNvPr id="6" name="Chỗ dành sẵn cho Chân trang 5">
            <a:extLst>
              <a:ext uri="{FF2B5EF4-FFF2-40B4-BE49-F238E27FC236}">
                <a16:creationId xmlns:a16="http://schemas.microsoft.com/office/drawing/2014/main" id="{96E5820F-9FE8-4568-A5CD-260901B71A89}"/>
              </a:ext>
            </a:extLst>
          </p:cNvPr>
          <p:cNvSpPr>
            <a:spLocks noGrp="1"/>
          </p:cNvSpPr>
          <p:nvPr>
            <p:ph type="ftr" sz="quarter" idx="11"/>
          </p:nvPr>
        </p:nvSpPr>
        <p:spPr>
          <a:xfrm>
            <a:off x="2349468" y="6524626"/>
            <a:ext cx="7490949" cy="288925"/>
          </a:xfrm>
        </p:spPr>
        <p:txBody>
          <a:bodyPr wrap="square" anchor="t">
            <a:normAutofit/>
          </a:bodyPr>
          <a:lstStyle/>
          <a:p>
            <a:pPr>
              <a:lnSpc>
                <a:spcPct val="90000"/>
              </a:lnSpc>
              <a:spcAft>
                <a:spcPts val="600"/>
              </a:spcAft>
            </a:pPr>
            <a:r>
              <a:rPr kumimoji="1" lang="en-US" altLang="ja-JP" sz="1400"/>
              <a:t>Copyrights 2020 CE-UIT. All Rights Reserved.</a:t>
            </a:r>
            <a:endParaRPr kumimoji="1" lang="ja-JP" altLang="en-US" sz="1400"/>
          </a:p>
        </p:txBody>
      </p:sp>
    </p:spTree>
    <p:extLst>
      <p:ext uri="{BB962C8B-B14F-4D97-AF65-F5344CB8AC3E}">
        <p14:creationId xmlns:p14="http://schemas.microsoft.com/office/powerpoint/2010/main" val="698454171"/>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3140</Words>
  <Application>Microsoft Office PowerPoint</Application>
  <PresentationFormat>Màn hình rộng</PresentationFormat>
  <Paragraphs>398</Paragraphs>
  <Slides>44</Slides>
  <Notes>5</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44</vt:i4>
      </vt:variant>
    </vt:vector>
  </HeadingPairs>
  <TitlesOfParts>
    <vt:vector size="49" baseType="lpstr">
      <vt:lpstr>Arial</vt:lpstr>
      <vt:lpstr>Calibri</vt:lpstr>
      <vt:lpstr>Times New Roman</vt:lpstr>
      <vt:lpstr>Wingdings</vt:lpstr>
      <vt:lpstr>dsp</vt:lpstr>
      <vt:lpstr>BÁO CÁO MÔN HỌC CE213 Đề tài: Hiện thực giải thuật mã hóa AES </vt:lpstr>
      <vt:lpstr>Nội dung báo cáo</vt:lpstr>
      <vt:lpstr>Từ viết tắt</vt:lpstr>
      <vt:lpstr>Định nghĩa</vt:lpstr>
      <vt:lpstr>Tại sao nó cần thiết ?</vt:lpstr>
      <vt:lpstr>Ứng dụng</vt:lpstr>
      <vt:lpstr>Các thuật toán [3]</vt:lpstr>
      <vt:lpstr>Thuật toán tốt nhất, lý do</vt:lpstr>
      <vt:lpstr>Thuật toán mã hóa AES [2] </vt:lpstr>
      <vt:lpstr>Thuật toán mã hóa AES </vt:lpstr>
      <vt:lpstr>Ví dụ mã hóa AES</vt:lpstr>
      <vt:lpstr>Ví dụ mã hóa AES</vt:lpstr>
      <vt:lpstr>Ví dụ mã hóa AES</vt:lpstr>
      <vt:lpstr>Ví dụ mã hóa AES</vt:lpstr>
      <vt:lpstr>Ví dụ mã hóa AES</vt:lpstr>
      <vt:lpstr>Ví dụ mã hóa AES</vt:lpstr>
      <vt:lpstr>Ví dụ mã hóa AES</vt:lpstr>
      <vt:lpstr>Ví dụ mã hóa AES</vt:lpstr>
      <vt:lpstr>Ví dụ mã hóa AES</vt:lpstr>
      <vt:lpstr>Ví dụ mã hóa AES</vt:lpstr>
      <vt:lpstr>Ví dụ mã hóa AES</vt:lpstr>
      <vt:lpstr>Ví dụ mã hóa AES</vt:lpstr>
      <vt:lpstr>Thuật toán giải mã AES </vt:lpstr>
      <vt:lpstr>Thuật toán giải mã AES</vt:lpstr>
      <vt:lpstr>Ví dụ giải mã AES [1]</vt:lpstr>
      <vt:lpstr>Ví dụ giải mã AES</vt:lpstr>
      <vt:lpstr>Ví dụ giải mã AES</vt:lpstr>
      <vt:lpstr>Ví dụ giải mã AES</vt:lpstr>
      <vt:lpstr>Ví dụ giải mã AES</vt:lpstr>
      <vt:lpstr>Ví dụ giải mã AES</vt:lpstr>
      <vt:lpstr>Ví dụ giải mã AES</vt:lpstr>
      <vt:lpstr>Ví dụ giải mã AES</vt:lpstr>
      <vt:lpstr>Ví dụ giải mã AES</vt:lpstr>
      <vt:lpstr>Ví dụ giải mã AES</vt:lpstr>
      <vt:lpstr>Datapath</vt:lpstr>
      <vt:lpstr>KeyExpansion</vt:lpstr>
      <vt:lpstr>Controller (1/2)</vt:lpstr>
      <vt:lpstr>Controller (2/2)</vt:lpstr>
      <vt:lpstr>Kết quả phần mềm </vt:lpstr>
      <vt:lpstr>Hình ảnh thiết kế</vt:lpstr>
      <vt:lpstr>Tài nguyên phần cứng</vt:lpstr>
      <vt:lpstr>Tần số (Fmax) tổng hợp trên Quartus</vt:lpstr>
      <vt:lpstr>Kết quả Post-synthesis </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TUẦN 10 Đề tài: Hiện thực giải thuật mã hóa AES </dc:title>
  <dc:creator>Lê Minh Giang</dc:creator>
  <cp:lastModifiedBy>Lê Minh Giang</cp:lastModifiedBy>
  <cp:revision>1</cp:revision>
  <dcterms:created xsi:type="dcterms:W3CDTF">2021-11-09T06:42:25Z</dcterms:created>
  <dcterms:modified xsi:type="dcterms:W3CDTF">2022-01-20T13:20:57Z</dcterms:modified>
</cp:coreProperties>
</file>