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1473076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8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A8166-34DF-470E-9DE3-188AFC0E57D2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DECD4-2C0A-4417-A908-49AB4DFB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6F039-42B3-4FC6-80A0-CB16BE89E3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AB9-B131-4531-8034-9C596BE8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275B4-BBD1-43CD-B7DA-A5D6D1001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D03D-EA2F-4966-BC52-B4DCF85D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6671-914C-470B-BBAB-8A77C726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C2A4-C620-401D-BDB9-092F9C3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E96A-EAEA-4780-9052-848B3AC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0E400-EA0D-4A25-A81C-C9713FF91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D826-8A5F-440D-9929-798AE664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A59F-48C4-40BD-AED5-2A2A9DE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AE274-6CB3-4653-A89F-E3111EC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6974A-E941-4BF0-B6FB-D38DCFBB2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598F8-E6C9-4EAD-B000-C8096E570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702C-9C69-4D77-8913-90482746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72BC-B3FD-455B-9AF3-D08D494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739B-1AA0-42D5-80F7-7A43D1CC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59F4-B09F-465C-827D-8F6DE8BA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D4A5-81CF-4F67-A22D-CB954FF0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FEE2-8440-4C2A-BA6B-5FB2B07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984D-89E2-4561-A8CA-E5BF4D49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C5C5-005E-4DAE-B410-9D757D6B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1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D602-E992-4585-AC21-DDA52D2D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066B-47D4-4E2A-B333-23604CF93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9E20-BE5D-4951-B945-82AEE96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39B1-D5A4-43CB-AA98-ED5037B9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42B58-EADC-4300-AD38-F91B5D22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557-53B9-4BCF-99DF-66965190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C78-538B-4B53-B496-045BAFBD3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21B5C-6289-497F-9E74-A90749DD0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3C2A6-DEF5-4AA9-91DC-147DFB78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EA90-6F6C-4704-B4A6-446F608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27C4-A5E7-4019-9990-79F97820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8E9-62B4-4702-AFBB-0BD00AF5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F3563-0B0D-4F13-8880-19376FE7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B4ADC-F4F8-4DE9-B404-9B8BB66E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49ABD-7DC8-4156-9DAE-8B488EEE7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F17D2-EF48-464C-B124-806B2DE7A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CDADA-7FC5-40BB-B5E8-4ED18BEB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C97A7-42ED-4497-94D5-18706BC0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3870A-F9B0-41BF-9F1A-FC3126C1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0B-AC62-498F-9C18-8BFE0912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4B290-3A9D-4DD0-B7DA-A6E7C311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688EF-FA6B-4114-A963-94F547C1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DA8E5-AF80-4722-8048-0B9A8EB3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67805-19C9-488B-B282-FFA8DF2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54366-1D0F-48A2-B175-EC1CC46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A01E1-A681-4F79-8C22-59DC66EA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810B-972A-4F6C-873D-54502DB7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16C9-9CA5-4013-9E71-141306B5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DA2D4-6028-41A4-A209-B903279B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E8131-0F2B-44FE-AA50-435CC0E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9DE5-E435-4BEC-8839-35EE0B96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9FE6-1692-4965-978C-D1ADF90A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4D35-9FE2-4771-80B1-9EA304C7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1C41B-6890-4FF3-A21D-B81836DD3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6B4E-2009-4D1A-B4A8-DD919942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A1B0-B2C3-45CA-B8BC-6DCD976D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9ED6-E0EB-47E6-B57A-61FC82B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F96D9-9C2D-4D9E-A9C1-9CB2D14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0C733-0FF2-4447-81CE-84B39C98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E9AD-B4B8-4DAB-B31B-B11D22F7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DE6D-4DB4-498D-AE0D-EE1353A49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1350-BBC3-4784-B299-7C5541BF58C1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E1F-DEC6-46EC-AB7E-505BABCD1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F806-9C38-4CC8-93BA-BD045120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910E-2ED7-4624-9231-CD413306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ight Table">
            <a:extLst>
              <a:ext uri="{FF2B5EF4-FFF2-40B4-BE49-F238E27FC236}">
                <a16:creationId xmlns:a16="http://schemas.microsoft.com/office/drawing/2014/main" id="{69440B3B-5C3D-6C45-8742-50E0812E4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96503"/>
              </p:ext>
            </p:extLst>
          </p:nvPr>
        </p:nvGraphicFramePr>
        <p:xfrm>
          <a:off x="6939915" y="956637"/>
          <a:ext cx="5147310" cy="5653165"/>
        </p:xfrm>
        <a:graphic>
          <a:graphicData uri="http://schemas.openxmlformats.org/drawingml/2006/table">
            <a:tbl>
              <a:tblPr/>
              <a:tblGrid>
                <a:gridCol w="925492">
                  <a:extLst>
                    <a:ext uri="{9D8B030D-6E8A-4147-A177-3AD203B41FA5}">
                      <a16:colId xmlns:a16="http://schemas.microsoft.com/office/drawing/2014/main" val="731854768"/>
                    </a:ext>
                  </a:extLst>
                </a:gridCol>
                <a:gridCol w="4221818">
                  <a:extLst>
                    <a:ext uri="{9D8B030D-6E8A-4147-A177-3AD203B41FA5}">
                      <a16:colId xmlns:a16="http://schemas.microsoft.com/office/drawing/2014/main" val="134440545"/>
                    </a:ext>
                  </a:extLst>
                </a:gridCol>
              </a:tblGrid>
              <a:tr h="282440">
                <a:tc gridSpan="2">
                  <a:txBody>
                    <a:bodyPr/>
                    <a:lstStyle/>
                    <a:p>
                      <a:pPr marL="0" algn="l" defTabSz="606541" rtl="0" eaLnBrk="1" fontAlgn="b" latinLnBrk="0" hangingPunct="1"/>
                      <a:r>
                        <a:rPr lang="en-US" sz="12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Timeline /Milestones</a:t>
                      </a:r>
                    </a:p>
                  </a:txBody>
                  <a:tcPr marL="6717" marR="6717" marT="6717" marB="0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17" marR="6717" marT="6717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95644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37573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28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6945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baseline="0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05683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802707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21028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37538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2235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56730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82637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3554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94230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97411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4599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42826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057213"/>
                  </a:ext>
                </a:extLst>
              </a:tr>
              <a:tr h="3159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smtClean="0">
                          <a:solidFill>
                            <a:srgbClr val="002060"/>
                          </a:solidFill>
                          <a:effectLst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2060"/>
                        </a:solidFill>
                        <a:effectLst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93847"/>
                  </a:ext>
                </a:extLst>
              </a:tr>
            </a:tbl>
          </a:graphicData>
        </a:graphic>
      </p:graphicFrame>
      <p:graphicFrame>
        <p:nvGraphicFramePr>
          <p:cNvPr id="6" name="Left Table">
            <a:extLst>
              <a:ext uri="{FF2B5EF4-FFF2-40B4-BE49-F238E27FC236}">
                <a16:creationId xmlns:a16="http://schemas.microsoft.com/office/drawing/2014/main" id="{0CCEF8A4-99D3-E646-A9EF-77BD3BD1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33538"/>
              </p:ext>
            </p:extLst>
          </p:nvPr>
        </p:nvGraphicFramePr>
        <p:xfrm>
          <a:off x="146686" y="956636"/>
          <a:ext cx="6688320" cy="565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4160">
                  <a:extLst>
                    <a:ext uri="{9D8B030D-6E8A-4147-A177-3AD203B41FA5}">
                      <a16:colId xmlns:a16="http://schemas.microsoft.com/office/drawing/2014/main" val="4161570281"/>
                    </a:ext>
                  </a:extLst>
                </a:gridCol>
                <a:gridCol w="3344160">
                  <a:extLst>
                    <a:ext uri="{9D8B030D-6E8A-4147-A177-3AD203B41FA5}">
                      <a16:colId xmlns:a16="http://schemas.microsoft.com/office/drawing/2014/main" val="1747272550"/>
                    </a:ext>
                  </a:extLst>
                </a:gridCol>
              </a:tblGrid>
              <a:tr h="266351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09301"/>
                  </a:ext>
                </a:extLst>
              </a:tr>
              <a:tr h="919232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002825"/>
                  </a:ext>
                </a:extLst>
              </a:tr>
              <a:tr h="255848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Intercepts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197437"/>
                  </a:ext>
                </a:extLst>
              </a:tr>
              <a:tr h="354376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0127"/>
                  </a:ext>
                </a:extLst>
              </a:tr>
              <a:tr h="229806">
                <a:tc gridSpan="2">
                  <a:txBody>
                    <a:bodyPr/>
                    <a:lstStyle/>
                    <a:p>
                      <a:pPr marL="0" algn="l" defTabSz="608061" rtl="0" eaLnBrk="1" fontAlgn="b" latinLnBrk="0" hangingPunct="1"/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 Metric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533215"/>
                  </a:ext>
                </a:extLst>
              </a:tr>
              <a:tr h="706805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083366"/>
                  </a:ext>
                </a:extLst>
              </a:tr>
              <a:tr h="246688">
                <a:tc gridSpan="2">
                  <a:txBody>
                    <a:bodyPr/>
                    <a:lstStyle/>
                    <a:p>
                      <a:pPr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Deliverables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08986"/>
                  </a:ext>
                </a:extLst>
              </a:tr>
              <a:tr h="816605">
                <a:tc gridSpan="2">
                  <a:txBody>
                    <a:bodyPr/>
                    <a:lstStyle/>
                    <a:p>
                      <a:pPr marL="171450" indent="-171450" fontAlgn="b">
                        <a:buFont typeface="Wingdings" panose="05000000000000000000" pitchFamily="2" charset="2"/>
                        <a:buChar char="§"/>
                      </a:pPr>
                      <a:r>
                        <a:rPr lang="en-US" sz="110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57741"/>
                  </a:ext>
                </a:extLst>
              </a:tr>
              <a:tr h="2426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Owner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 Owners</a:t>
                      </a: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25695"/>
                  </a:ext>
                </a:extLst>
              </a:tr>
              <a:tr h="281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smtClean="0">
                          <a:solidFill>
                            <a:srgbClr val="002060"/>
                          </a:solidFill>
                          <a:effectLst/>
                          <a:latin typeface="+mn-lt"/>
                        </a:rPr>
                        <a:t>Veronicles</a:t>
                      </a:r>
                      <a:endParaRPr lang="en-US" sz="1100" b="0" i="0" u="none" strike="noStrike" dirty="0"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Atcitasorl</a:t>
                      </a:r>
                      <a:endParaRPr lang="en-US" sz="110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49036"/>
                  </a:ext>
                </a:extLst>
              </a:tr>
              <a:tr h="249492">
                <a:tc gridSpan="2">
                  <a:txBody>
                    <a:bodyPr/>
                    <a:lstStyle/>
                    <a:p>
                      <a:pPr marL="0" marR="0" lvl="0" indent="0" algn="l" defTabSz="6080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Update and Issues/Risks</a:t>
                      </a:r>
                      <a:endParaRPr lang="en-US" sz="11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 anchor="ctr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71092"/>
                  </a:ext>
                </a:extLst>
              </a:tr>
              <a:tr h="1083380">
                <a:tc gridSpan="2">
                  <a:txBody>
                    <a:bodyPr/>
                    <a:lstStyle/>
                    <a:p>
                      <a:pPr marL="171450" marR="0" lvl="0" indent="-171450" algn="l" defTabSz="60654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u="none" strike="noStrike" kern="120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vero eos et accusamus</a:t>
                      </a:r>
                      <a:endParaRPr lang="en-US" sz="1050" u="none" strike="noStrike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27432" marB="27432"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8294"/>
                  </a:ext>
                </a:extLst>
              </a:tr>
            </a:tbl>
          </a:graphicData>
        </a:graphic>
      </p:graphicFrame>
      <p:graphicFrame>
        <p:nvGraphicFramePr>
          <p:cNvPr id="16" name="Top Table">
            <a:extLst>
              <a:ext uri="{FF2B5EF4-FFF2-40B4-BE49-F238E27FC236}">
                <a16:creationId xmlns:a16="http://schemas.microsoft.com/office/drawing/2014/main" id="{FDA31128-D2E9-4A4A-AFFF-F1DEEA35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278678"/>
              </p:ext>
            </p:extLst>
          </p:nvPr>
        </p:nvGraphicFramePr>
        <p:xfrm>
          <a:off x="146686" y="60928"/>
          <a:ext cx="119457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0510">
                  <a:extLst>
                    <a:ext uri="{9D8B030D-6E8A-4147-A177-3AD203B41FA5}">
                      <a16:colId xmlns:a16="http://schemas.microsoft.com/office/drawing/2014/main" val="1740774540"/>
                    </a:ext>
                  </a:extLst>
                </a:gridCol>
                <a:gridCol w="2102382">
                  <a:extLst>
                    <a:ext uri="{9D8B030D-6E8A-4147-A177-3AD203B41FA5}">
                      <a16:colId xmlns:a16="http://schemas.microsoft.com/office/drawing/2014/main" val="2394171126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2428454847"/>
                    </a:ext>
                  </a:extLst>
                </a:gridCol>
                <a:gridCol w="2986446">
                  <a:extLst>
                    <a:ext uri="{9D8B030D-6E8A-4147-A177-3AD203B41FA5}">
                      <a16:colId xmlns:a16="http://schemas.microsoft.com/office/drawing/2014/main" val="3577403515"/>
                    </a:ext>
                  </a:extLst>
                </a:gridCol>
              </a:tblGrid>
              <a:tr h="244953"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CTOSWFE-195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OVERALL HEALTH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5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50919"/>
                  </a:ext>
                </a:extLst>
              </a:tr>
              <a:tr h="306191">
                <a:tc>
                  <a:txBody>
                    <a:bodyPr/>
                    <a:lstStyle/>
                    <a:p>
                      <a:pPr marL="0" marR="0" lvl="0" indent="0" algn="ctr" defTabSz="6065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+mn-lt"/>
                        </a:rPr>
                        <a:t>ABCDEFGH ABCDEFH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WW16’21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92D050"/>
                          </a:solidFill>
                        </a:rPr>
                        <a:t>COMMITTED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2060"/>
                          </a:solidFill>
                        </a:rPr>
                        <a:t>High Risk</a:t>
                      </a:r>
                    </a:p>
                  </a:txBody>
                  <a:tcPr>
                    <a:lnL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2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2021-08-03T07:11:49Z</dcterms:created>
  <dcterms:modified xsi:type="dcterms:W3CDTF">2021-08-08T08:50:41Z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Vaibhav_Soni@Dell.com</vt:lpwstr>
  </property>
  <property fmtid="{D5CDD505-2E9C-101B-9397-08002B2CF9AE}" pid="5" name="MSIP_Label_17cb76b2-10b8-4fe1-93d4-2202842406cd_SetDate">
    <vt:lpwstr>2021-08-03T07:13:00.9348389Z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6e6f5494-9f32-43be-b14b-f066fffbb8c2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