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Righ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69887"/>
              </p:ext>
            </p:extLst>
          </p:nvPr>
        </p:nvGraphicFramePr>
        <p:xfrm>
          <a:off x="146686" y="956636"/>
          <a:ext cx="6688320" cy="507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304635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787533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Opsum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Loewaum</a:t>
                      </a: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781035" marR="0" lvl="1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 A: </a:t>
                      </a: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81035" marR="0" lvl="1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 B: </a:t>
                      </a: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03604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POC is successful, CY23</a:t>
                      </a: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605540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 A &amp; B: Demonstrate the 1M, 1.4u</a:t>
                      </a:r>
                    </a:p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term POC demo</a:t>
                      </a:r>
                    </a:p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on 14” POLED or 11” micro LED display as a POC purpose</a:t>
                      </a: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699610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lang="en-US" sz="110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41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 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4155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MXYZ</a:t>
                      </a: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DXYZ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928164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 defining module.  Module has ~10W min procurement timeline once design is finalized.</a:t>
                      </a:r>
                    </a:p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Risk:  UHD OLED may not be available</a:t>
                      </a:r>
                    </a:p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Hello functionality</a:t>
                      </a:r>
                    </a:p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camera modules are evaluated</a:t>
                      </a:r>
                    </a:p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BIOS update may be needed</a:t>
                      </a: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2" name="Lef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55587"/>
              </p:ext>
            </p:extLst>
          </p:nvPr>
        </p:nvGraphicFramePr>
        <p:xfrm>
          <a:off x="6939915" y="956637"/>
          <a:ext cx="5147310" cy="5078409"/>
        </p:xfrm>
        <a:graphic>
          <a:graphicData uri="http://schemas.openxmlformats.org/drawingml/2006/table">
            <a:tbl>
              <a:tblPr/>
              <a:tblGrid>
                <a:gridCol w="925492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4221818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</a:tblGrid>
              <a:tr h="234895">
                <a:tc gridSpan="2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25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WW27 ’20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8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Eng. Workstream Kick-Off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  <a:tr h="384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WW31 ’20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8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54221"/>
                  </a:ext>
                </a:extLst>
              </a:tr>
              <a:tr h="384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WW50’20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</a:t>
                      </a:r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Definition/Target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30755"/>
                  </a:ext>
                </a:extLst>
              </a:tr>
              <a:tr h="384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WW04’21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04620"/>
                  </a:ext>
                </a:extLst>
              </a:tr>
              <a:tr h="384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WW18’21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74493"/>
                  </a:ext>
                </a:extLst>
              </a:tr>
              <a:tr h="384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WW20’21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27569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WW21’21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7807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WW23’21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84837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WW24’21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325800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WW25’21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49350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WW30’21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5107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WW34’21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144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WW38’21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25128"/>
                  </a:ext>
                </a:extLst>
              </a:tr>
              <a:tr h="279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WW40’21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80503"/>
                  </a:ext>
                </a:extLst>
              </a:tr>
              <a:tr h="3606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kern="120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WW50’21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Solution Definition/Target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59349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8678"/>
              </p:ext>
            </p:extLst>
          </p:nvPr>
        </p:nvGraphicFramePr>
        <p:xfrm>
          <a:off x="146686" y="60928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92D050"/>
                          </a:solidFill>
                        </a:rPr>
                        <a:t>COMMITTED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2021-08-03T13:01:54Z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