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Anton" charset="1" panose="00000500000000000000"/>
      <p:regular r:id="rId20"/>
    </p:embeddedFont>
    <p:embeddedFont>
      <p:font typeface="Poppins Bold" charset="1" panose="00000800000000000000"/>
      <p:regular r:id="rId21"/>
    </p:embeddedFont>
    <p:embeddedFont>
      <p:font typeface="Poppins Medium" charset="1" panose="000006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8.png" Type="http://schemas.openxmlformats.org/officeDocument/2006/relationships/image"/><Relationship Id="rId14" Target="../media/image9.svg" Type="http://schemas.openxmlformats.org/officeDocument/2006/relationships/image"/><Relationship Id="rId15" Target="../media/image22.png" Type="http://schemas.openxmlformats.org/officeDocument/2006/relationships/image"/><Relationship Id="rId16" Target="../media/image23.svg" Type="http://schemas.openxmlformats.org/officeDocument/2006/relationships/image"/><Relationship Id="rId2" Target="../media/image6.jpe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8.png" Type="http://schemas.openxmlformats.org/officeDocument/2006/relationships/image"/><Relationship Id="rId12" Target="../media/image9.svg" Type="http://schemas.openxmlformats.org/officeDocument/2006/relationships/image"/><Relationship Id="rId13" Target="../media/image24.jpeg" Type="http://schemas.openxmlformats.org/officeDocument/2006/relationships/image"/><Relationship Id="rId2" Target="../media/image6.jpe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25.jpeg" Type="http://schemas.openxmlformats.org/officeDocument/2006/relationships/image"/><Relationship Id="rId12" Target="../media/image22.png" Type="http://schemas.openxmlformats.org/officeDocument/2006/relationships/image"/><Relationship Id="rId13" Target="../media/image23.svg" Type="http://schemas.openxmlformats.org/officeDocument/2006/relationships/image"/><Relationship Id="rId2" Target="../media/image6.jpe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26.jpeg" Type="http://schemas.openxmlformats.org/officeDocument/2006/relationships/image"/><Relationship Id="rId12" Target="../media/image27.jpeg" Type="http://schemas.openxmlformats.org/officeDocument/2006/relationships/image"/><Relationship Id="rId13" Target="../media/image22.png" Type="http://schemas.openxmlformats.org/officeDocument/2006/relationships/image"/><Relationship Id="rId14" Target="../media/image23.svg" Type="http://schemas.openxmlformats.org/officeDocument/2006/relationships/image"/><Relationship Id="rId2" Target="../media/image6.jpe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8.png" Type="http://schemas.openxmlformats.org/officeDocument/2006/relationships/image"/><Relationship Id="rId12" Target="../media/image9.svg" Type="http://schemas.openxmlformats.org/officeDocument/2006/relationships/image"/><Relationship Id="rId2" Target="../media/image6.jpe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1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7.jpe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 Id="rId7" Target="../media/image13.png" Type="http://schemas.openxmlformats.org/officeDocument/2006/relationships/image"/><Relationship Id="rId8" Target="../media/image14.png" Type="http://schemas.openxmlformats.org/officeDocument/2006/relationships/image"/><Relationship Id="rId9"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7.jpe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0" y="2878576"/>
            <a:ext cx="18288000" cy="2826589"/>
            <a:chOff x="0" y="0"/>
            <a:chExt cx="4816593" cy="744451"/>
          </a:xfrm>
        </p:grpSpPr>
        <p:sp>
          <p:nvSpPr>
            <p:cNvPr name="Freeform 6" id="6"/>
            <p:cNvSpPr/>
            <p:nvPr/>
          </p:nvSpPr>
          <p:spPr>
            <a:xfrm flipH="false" flipV="false" rot="0">
              <a:off x="0" y="0"/>
              <a:ext cx="4816592" cy="744451"/>
            </a:xfrm>
            <a:custGeom>
              <a:avLst/>
              <a:gdLst/>
              <a:ahLst/>
              <a:cxnLst/>
              <a:rect r="r" b="b" t="t" l="l"/>
              <a:pathLst>
                <a:path h="744451" w="4816592">
                  <a:moveTo>
                    <a:pt x="0" y="0"/>
                  </a:moveTo>
                  <a:lnTo>
                    <a:pt x="4816592" y="0"/>
                  </a:lnTo>
                  <a:lnTo>
                    <a:pt x="4816592" y="744451"/>
                  </a:lnTo>
                  <a:lnTo>
                    <a:pt x="0" y="744451"/>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7" id="7"/>
            <p:cNvSpPr txBox="true"/>
            <p:nvPr/>
          </p:nvSpPr>
          <p:spPr>
            <a:xfrm>
              <a:off x="0" y="-38100"/>
              <a:ext cx="4816593" cy="782551"/>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3243851" y="3189739"/>
            <a:ext cx="11800299" cy="2204262"/>
            <a:chOff x="0" y="0"/>
            <a:chExt cx="15733732" cy="2939016"/>
          </a:xfrm>
        </p:grpSpPr>
        <p:sp>
          <p:nvSpPr>
            <p:cNvPr name="TextBox 9" id="9"/>
            <p:cNvSpPr txBox="true"/>
            <p:nvPr/>
          </p:nvSpPr>
          <p:spPr>
            <a:xfrm rot="0">
              <a:off x="0" y="-276225"/>
              <a:ext cx="15733732" cy="3215241"/>
            </a:xfrm>
            <a:prstGeom prst="rect">
              <a:avLst/>
            </a:prstGeom>
          </p:spPr>
          <p:txBody>
            <a:bodyPr anchor="t" rtlCol="false" tIns="0" lIns="0" bIns="0" rIns="0">
              <a:spAutoFit/>
            </a:bodyPr>
            <a:lstStyle/>
            <a:p>
              <a:pPr algn="ctr">
                <a:lnSpc>
                  <a:spcPts val="20255"/>
                </a:lnSpc>
                <a:spcBef>
                  <a:spcPct val="0"/>
                </a:spcBef>
              </a:pPr>
              <a:r>
                <a:rPr lang="en-US" sz="14468">
                  <a:solidFill>
                    <a:srgbClr val="A2D3FF">
                      <a:alpha val="71765"/>
                    </a:srgbClr>
                  </a:solidFill>
                  <a:latin typeface="Anton"/>
                  <a:ea typeface="Anton"/>
                  <a:cs typeface="Anton"/>
                  <a:sym typeface="Anton"/>
                </a:rPr>
                <a:t>BÁO CÁO ĐỒ ÁN</a:t>
              </a:r>
            </a:p>
          </p:txBody>
        </p:sp>
        <p:sp>
          <p:nvSpPr>
            <p:cNvPr name="TextBox 10" id="10"/>
            <p:cNvSpPr txBox="true"/>
            <p:nvPr/>
          </p:nvSpPr>
          <p:spPr>
            <a:xfrm rot="0">
              <a:off x="0" y="-276225"/>
              <a:ext cx="15733732" cy="3215241"/>
            </a:xfrm>
            <a:prstGeom prst="rect">
              <a:avLst/>
            </a:prstGeom>
          </p:spPr>
          <p:txBody>
            <a:bodyPr anchor="t" rtlCol="false" tIns="0" lIns="0" bIns="0" rIns="0">
              <a:spAutoFit/>
            </a:bodyPr>
            <a:lstStyle/>
            <a:p>
              <a:pPr algn="ctr">
                <a:lnSpc>
                  <a:spcPts val="20255"/>
                </a:lnSpc>
                <a:spcBef>
                  <a:spcPct val="0"/>
                </a:spcBef>
              </a:pPr>
              <a:r>
                <a:rPr lang="en-US" sz="14468">
                  <a:solidFill>
                    <a:srgbClr val="FFFFFF"/>
                  </a:solidFill>
                  <a:latin typeface="Anton"/>
                  <a:ea typeface="Anton"/>
                  <a:cs typeface="Anton"/>
                  <a:sym typeface="Anton"/>
                </a:rPr>
                <a:t>BÁO CÁO ĐỒ ÁN</a:t>
              </a:r>
            </a:p>
          </p:txBody>
        </p:sp>
      </p:grpSp>
      <p:sp>
        <p:nvSpPr>
          <p:cNvPr name="TextBox 11" id="11"/>
          <p:cNvSpPr txBox="true"/>
          <p:nvPr/>
        </p:nvSpPr>
        <p:spPr>
          <a:xfrm rot="0">
            <a:off x="4257211" y="5915192"/>
            <a:ext cx="9773577" cy="1076325"/>
          </a:xfrm>
          <a:prstGeom prst="rect">
            <a:avLst/>
          </a:prstGeom>
        </p:spPr>
        <p:txBody>
          <a:bodyPr anchor="t" rtlCol="false" tIns="0" lIns="0" bIns="0" rIns="0">
            <a:spAutoFit/>
          </a:bodyPr>
          <a:lstStyle/>
          <a:p>
            <a:pPr algn="ctr">
              <a:lnSpc>
                <a:spcPts val="4200"/>
              </a:lnSpc>
            </a:pPr>
            <a:r>
              <a:rPr lang="en-US" sz="3000" b="true">
                <a:solidFill>
                  <a:srgbClr val="FFFFFF"/>
                </a:solidFill>
                <a:latin typeface="Poppins Bold"/>
                <a:ea typeface="Poppins Bold"/>
                <a:cs typeface="Poppins Bold"/>
                <a:sym typeface="Poppins Bold"/>
              </a:rPr>
              <a:t>Nhập môn bảo đảm và an ninh thông tin - IE105.P11</a:t>
            </a:r>
          </a:p>
          <a:p>
            <a:pPr algn="ctr">
              <a:lnSpc>
                <a:spcPts val="4200"/>
              </a:lnSpc>
              <a:spcBef>
                <a:spcPct val="0"/>
              </a:spcBef>
            </a:pPr>
            <a:r>
              <a:rPr lang="en-US" b="true" sz="3000">
                <a:solidFill>
                  <a:srgbClr val="FFFFFF"/>
                </a:solidFill>
                <a:latin typeface="Poppins Bold"/>
                <a:ea typeface="Poppins Bold"/>
                <a:cs typeface="Poppins Bold"/>
                <a:sym typeface="Poppins Bold"/>
              </a:rPr>
              <a:t>Nhóm 5</a:t>
            </a:r>
          </a:p>
        </p:txBody>
      </p:sp>
      <p:sp>
        <p:nvSpPr>
          <p:cNvPr name="TextBox 12" id="12"/>
          <p:cNvSpPr txBox="true"/>
          <p:nvPr/>
        </p:nvSpPr>
        <p:spPr>
          <a:xfrm rot="0">
            <a:off x="4257211" y="739322"/>
            <a:ext cx="9773577" cy="1609725"/>
          </a:xfrm>
          <a:prstGeom prst="rect">
            <a:avLst/>
          </a:prstGeom>
        </p:spPr>
        <p:txBody>
          <a:bodyPr anchor="t" rtlCol="false" tIns="0" lIns="0" bIns="0" rIns="0">
            <a:spAutoFit/>
          </a:bodyPr>
          <a:lstStyle/>
          <a:p>
            <a:pPr algn="ctr">
              <a:lnSpc>
                <a:spcPts val="4200"/>
              </a:lnSpc>
            </a:pPr>
            <a:r>
              <a:rPr lang="en-US" sz="3000" b="true">
                <a:solidFill>
                  <a:srgbClr val="FFFFFF"/>
                </a:solidFill>
                <a:latin typeface="Poppins Bold"/>
                <a:ea typeface="Poppins Bold"/>
                <a:cs typeface="Poppins Bold"/>
                <a:sym typeface="Poppins Bold"/>
              </a:rPr>
              <a:t>ĐẠI HỌC QUỐC GIA THÀNH PHỐ HỒ CHÍ MINH</a:t>
            </a:r>
          </a:p>
          <a:p>
            <a:pPr algn="ctr">
              <a:lnSpc>
                <a:spcPts val="4200"/>
              </a:lnSpc>
            </a:pPr>
            <a:r>
              <a:rPr lang="en-US" sz="3000" b="true">
                <a:solidFill>
                  <a:srgbClr val="FFFFFF"/>
                </a:solidFill>
                <a:latin typeface="Poppins Bold"/>
                <a:ea typeface="Poppins Bold"/>
                <a:cs typeface="Poppins Bold"/>
                <a:sym typeface="Poppins Bold"/>
              </a:rPr>
              <a:t>TRƯỜNG ĐẠI HỌC CÔNG NGHỆ THÔNG TIN</a:t>
            </a:r>
          </a:p>
          <a:p>
            <a:pPr algn="ctr">
              <a:lnSpc>
                <a:spcPts val="4200"/>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7946390" y="847961"/>
            <a:ext cx="361478" cy="361478"/>
          </a:xfrm>
          <a:custGeom>
            <a:avLst/>
            <a:gdLst/>
            <a:ahLst/>
            <a:cxnLst/>
            <a:rect r="r" b="b" t="t" l="l"/>
            <a:pathLst>
              <a:path h="361478" w="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0498890" y="1700848"/>
            <a:ext cx="8057507" cy="4992443"/>
            <a:chOff x="0" y="0"/>
            <a:chExt cx="2122142" cy="1314882"/>
          </a:xfrm>
        </p:grpSpPr>
        <p:sp>
          <p:nvSpPr>
            <p:cNvPr name="Freeform 6" id="6"/>
            <p:cNvSpPr/>
            <p:nvPr/>
          </p:nvSpPr>
          <p:spPr>
            <a:xfrm flipH="false" flipV="false" rot="0">
              <a:off x="0" y="0"/>
              <a:ext cx="2122142" cy="1314882"/>
            </a:xfrm>
            <a:custGeom>
              <a:avLst/>
              <a:gdLst/>
              <a:ahLst/>
              <a:cxnLst/>
              <a:rect r="r" b="b" t="t" l="l"/>
              <a:pathLst>
                <a:path h="1314882" w="2122142">
                  <a:moveTo>
                    <a:pt x="0" y="0"/>
                  </a:moveTo>
                  <a:lnTo>
                    <a:pt x="2122142" y="0"/>
                  </a:lnTo>
                  <a:lnTo>
                    <a:pt x="2122142" y="1314882"/>
                  </a:lnTo>
                  <a:lnTo>
                    <a:pt x="0" y="1314882"/>
                  </a:lnTo>
                  <a:close/>
                </a:path>
              </a:pathLst>
            </a:custGeom>
            <a:gradFill rotWithShape="true">
              <a:gsLst>
                <a:gs pos="0">
                  <a:srgbClr val="000000">
                    <a:alpha val="0"/>
                  </a:srgbClr>
                </a:gs>
                <a:gs pos="50000">
                  <a:srgbClr val="000000">
                    <a:alpha val="41000"/>
                  </a:srgbClr>
                </a:gs>
                <a:gs pos="100000">
                  <a:srgbClr val="000000">
                    <a:alpha val="41000"/>
                  </a:srgbClr>
                </a:gs>
              </a:gsLst>
              <a:lin ang="0"/>
            </a:gradFill>
          </p:spPr>
        </p:sp>
        <p:sp>
          <p:nvSpPr>
            <p:cNvPr name="TextBox 7" id="7"/>
            <p:cNvSpPr txBox="true"/>
            <p:nvPr/>
          </p:nvSpPr>
          <p:spPr>
            <a:xfrm>
              <a:off x="0" y="-38100"/>
              <a:ext cx="2122142" cy="135298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6258626" y="9200662"/>
            <a:ext cx="5770747" cy="526419"/>
          </a:xfrm>
          <a:custGeom>
            <a:avLst/>
            <a:gdLst/>
            <a:ahLst/>
            <a:cxnLst/>
            <a:rect r="r" b="b" t="t" l="l"/>
            <a:pathLst>
              <a:path h="526419" w="5770747">
                <a:moveTo>
                  <a:pt x="0" y="0"/>
                </a:moveTo>
                <a:lnTo>
                  <a:pt x="5770748" y="0"/>
                </a:lnTo>
                <a:lnTo>
                  <a:pt x="5770748" y="526420"/>
                </a:lnTo>
                <a:lnTo>
                  <a:pt x="0" y="5264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0" id="10"/>
          <p:cNvGrpSpPr/>
          <p:nvPr/>
        </p:nvGrpSpPr>
        <p:grpSpPr>
          <a:xfrm rot="0">
            <a:off x="605460" y="9029768"/>
            <a:ext cx="742179" cy="742179"/>
            <a:chOff x="0" y="0"/>
            <a:chExt cx="195471" cy="195471"/>
          </a:xfrm>
        </p:grpSpPr>
        <p:sp>
          <p:nvSpPr>
            <p:cNvPr name="Freeform 11" id="11"/>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12" id="12"/>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grpSp>
        <p:nvGrpSpPr>
          <p:cNvPr name="Group 13" id="13"/>
          <p:cNvGrpSpPr/>
          <p:nvPr/>
        </p:nvGrpSpPr>
        <p:grpSpPr>
          <a:xfrm rot="0">
            <a:off x="1962150" y="2272479"/>
            <a:ext cx="345440" cy="345440"/>
            <a:chOff x="0" y="0"/>
            <a:chExt cx="90980" cy="90980"/>
          </a:xfrm>
        </p:grpSpPr>
        <p:sp>
          <p:nvSpPr>
            <p:cNvPr name="Freeform 14" id="14"/>
            <p:cNvSpPr/>
            <p:nvPr/>
          </p:nvSpPr>
          <p:spPr>
            <a:xfrm flipH="false" flipV="false" rot="0">
              <a:off x="0" y="0"/>
              <a:ext cx="90980" cy="90980"/>
            </a:xfrm>
            <a:custGeom>
              <a:avLst/>
              <a:gdLst/>
              <a:ahLst/>
              <a:cxnLst/>
              <a:rect r="r" b="b" t="t" l="l"/>
              <a:pathLst>
                <a:path h="90980" w="90980">
                  <a:moveTo>
                    <a:pt x="0" y="0"/>
                  </a:moveTo>
                  <a:lnTo>
                    <a:pt x="90980" y="0"/>
                  </a:lnTo>
                  <a:lnTo>
                    <a:pt x="90980" y="90980"/>
                  </a:lnTo>
                  <a:lnTo>
                    <a:pt x="0" y="90980"/>
                  </a:lnTo>
                  <a:close/>
                </a:path>
              </a:pathLst>
            </a:custGeom>
            <a:solidFill>
              <a:srgbClr val="006CCD"/>
            </a:solidFill>
          </p:spPr>
        </p:sp>
        <p:sp>
          <p:nvSpPr>
            <p:cNvPr name="TextBox 15" id="15"/>
            <p:cNvSpPr txBox="true"/>
            <p:nvPr/>
          </p:nvSpPr>
          <p:spPr>
            <a:xfrm>
              <a:off x="0" y="-38100"/>
              <a:ext cx="90980" cy="129080"/>
            </a:xfrm>
            <a:prstGeom prst="rect">
              <a:avLst/>
            </a:prstGeom>
          </p:spPr>
          <p:txBody>
            <a:bodyPr anchor="ctr" rtlCol="false" tIns="50800" lIns="50800" bIns="50800" rIns="50800"/>
            <a:lstStyle/>
            <a:p>
              <a:pPr algn="ctr">
                <a:lnSpc>
                  <a:spcPts val="2199"/>
                </a:lnSpc>
              </a:pPr>
            </a:p>
          </p:txBody>
        </p:sp>
      </p:grpSp>
      <p:grpSp>
        <p:nvGrpSpPr>
          <p:cNvPr name="Group 16" id="16"/>
          <p:cNvGrpSpPr/>
          <p:nvPr/>
        </p:nvGrpSpPr>
        <p:grpSpPr>
          <a:xfrm rot="0">
            <a:off x="1962150" y="4472436"/>
            <a:ext cx="345440" cy="345440"/>
            <a:chOff x="0" y="0"/>
            <a:chExt cx="90980" cy="90980"/>
          </a:xfrm>
        </p:grpSpPr>
        <p:sp>
          <p:nvSpPr>
            <p:cNvPr name="Freeform 17" id="17"/>
            <p:cNvSpPr/>
            <p:nvPr/>
          </p:nvSpPr>
          <p:spPr>
            <a:xfrm flipH="false" flipV="false" rot="0">
              <a:off x="0" y="0"/>
              <a:ext cx="90980" cy="90980"/>
            </a:xfrm>
            <a:custGeom>
              <a:avLst/>
              <a:gdLst/>
              <a:ahLst/>
              <a:cxnLst/>
              <a:rect r="r" b="b" t="t" l="l"/>
              <a:pathLst>
                <a:path h="90980" w="90980">
                  <a:moveTo>
                    <a:pt x="0" y="0"/>
                  </a:moveTo>
                  <a:lnTo>
                    <a:pt x="90980" y="0"/>
                  </a:lnTo>
                  <a:lnTo>
                    <a:pt x="90980" y="90980"/>
                  </a:lnTo>
                  <a:lnTo>
                    <a:pt x="0" y="90980"/>
                  </a:lnTo>
                  <a:close/>
                </a:path>
              </a:pathLst>
            </a:custGeom>
            <a:solidFill>
              <a:srgbClr val="006CCD"/>
            </a:solidFill>
          </p:spPr>
        </p:sp>
        <p:sp>
          <p:nvSpPr>
            <p:cNvPr name="TextBox 18" id="18"/>
            <p:cNvSpPr txBox="true"/>
            <p:nvPr/>
          </p:nvSpPr>
          <p:spPr>
            <a:xfrm>
              <a:off x="0" y="-38100"/>
              <a:ext cx="90980" cy="129080"/>
            </a:xfrm>
            <a:prstGeom prst="rect">
              <a:avLst/>
            </a:prstGeom>
          </p:spPr>
          <p:txBody>
            <a:bodyPr anchor="ctr" rtlCol="false" tIns="50800" lIns="50800" bIns="50800" rIns="50800"/>
            <a:lstStyle/>
            <a:p>
              <a:pPr algn="ctr">
                <a:lnSpc>
                  <a:spcPts val="2199"/>
                </a:lnSpc>
              </a:pPr>
            </a:p>
          </p:txBody>
        </p:sp>
      </p:grpSp>
      <p:grpSp>
        <p:nvGrpSpPr>
          <p:cNvPr name="Group 19" id="19"/>
          <p:cNvGrpSpPr/>
          <p:nvPr/>
        </p:nvGrpSpPr>
        <p:grpSpPr>
          <a:xfrm rot="0">
            <a:off x="1962150" y="6482471"/>
            <a:ext cx="345440" cy="345440"/>
            <a:chOff x="0" y="0"/>
            <a:chExt cx="90980" cy="90980"/>
          </a:xfrm>
        </p:grpSpPr>
        <p:sp>
          <p:nvSpPr>
            <p:cNvPr name="Freeform 20" id="20"/>
            <p:cNvSpPr/>
            <p:nvPr/>
          </p:nvSpPr>
          <p:spPr>
            <a:xfrm flipH="false" flipV="false" rot="0">
              <a:off x="0" y="0"/>
              <a:ext cx="90980" cy="90980"/>
            </a:xfrm>
            <a:custGeom>
              <a:avLst/>
              <a:gdLst/>
              <a:ahLst/>
              <a:cxnLst/>
              <a:rect r="r" b="b" t="t" l="l"/>
              <a:pathLst>
                <a:path h="90980" w="90980">
                  <a:moveTo>
                    <a:pt x="0" y="0"/>
                  </a:moveTo>
                  <a:lnTo>
                    <a:pt x="90980" y="0"/>
                  </a:lnTo>
                  <a:lnTo>
                    <a:pt x="90980" y="90980"/>
                  </a:lnTo>
                  <a:lnTo>
                    <a:pt x="0" y="90980"/>
                  </a:lnTo>
                  <a:close/>
                </a:path>
              </a:pathLst>
            </a:custGeom>
            <a:solidFill>
              <a:srgbClr val="006CCD"/>
            </a:solidFill>
          </p:spPr>
        </p:sp>
        <p:sp>
          <p:nvSpPr>
            <p:cNvPr name="TextBox 21" id="21"/>
            <p:cNvSpPr txBox="true"/>
            <p:nvPr/>
          </p:nvSpPr>
          <p:spPr>
            <a:xfrm>
              <a:off x="0" y="-38100"/>
              <a:ext cx="90980" cy="129080"/>
            </a:xfrm>
            <a:prstGeom prst="rect">
              <a:avLst/>
            </a:prstGeom>
          </p:spPr>
          <p:txBody>
            <a:bodyPr anchor="ctr" rtlCol="false" tIns="50800" lIns="50800" bIns="50800" rIns="50800"/>
            <a:lstStyle/>
            <a:p>
              <a:pPr algn="ctr">
                <a:lnSpc>
                  <a:spcPts val="2199"/>
                </a:lnSpc>
              </a:pPr>
            </a:p>
          </p:txBody>
        </p:sp>
      </p:grpSp>
      <p:sp>
        <p:nvSpPr>
          <p:cNvPr name="Freeform 22" id="22"/>
          <p:cNvSpPr/>
          <p:nvPr/>
        </p:nvSpPr>
        <p:spPr>
          <a:xfrm flipH="false" flipV="false" rot="0">
            <a:off x="11795216" y="2483299"/>
            <a:ext cx="1040529" cy="1040529"/>
          </a:xfrm>
          <a:custGeom>
            <a:avLst/>
            <a:gdLst/>
            <a:ahLst/>
            <a:cxnLst/>
            <a:rect r="r" b="b" t="t" l="l"/>
            <a:pathLst>
              <a:path h="1040529" w="1040529">
                <a:moveTo>
                  <a:pt x="0" y="0"/>
                </a:moveTo>
                <a:lnTo>
                  <a:pt x="1040529" y="0"/>
                </a:lnTo>
                <a:lnTo>
                  <a:pt x="1040529" y="1040529"/>
                </a:lnTo>
                <a:lnTo>
                  <a:pt x="0" y="104052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3" id="23"/>
          <p:cNvSpPr txBox="true"/>
          <p:nvPr/>
        </p:nvSpPr>
        <p:spPr>
          <a:xfrm rot="0">
            <a:off x="8518616" y="862913"/>
            <a:ext cx="1980274" cy="274424"/>
          </a:xfrm>
          <a:prstGeom prst="rect">
            <a:avLst/>
          </a:prstGeom>
        </p:spPr>
        <p:txBody>
          <a:bodyPr anchor="t" rtlCol="false" tIns="0" lIns="0" bIns="0" rIns="0">
            <a:spAutoFit/>
          </a:bodyPr>
          <a:lstStyle/>
          <a:p>
            <a:pPr algn="l">
              <a:lnSpc>
                <a:spcPts val="2199"/>
              </a:lnSpc>
              <a:spcBef>
                <a:spcPct val="0"/>
              </a:spcBef>
            </a:pPr>
            <a:r>
              <a:rPr lang="en-US" b="true" sz="1570">
                <a:solidFill>
                  <a:srgbClr val="FFFFFF"/>
                </a:solidFill>
                <a:latin typeface="Poppins Medium"/>
                <a:ea typeface="Poppins Medium"/>
                <a:cs typeface="Poppins Medium"/>
                <a:sym typeface="Poppins Medium"/>
              </a:rPr>
              <a:t>Thynk Unlimited</a:t>
            </a:r>
          </a:p>
        </p:txBody>
      </p:sp>
      <p:sp>
        <p:nvSpPr>
          <p:cNvPr name="TextBox 24" id="24"/>
          <p:cNvSpPr txBox="true"/>
          <p:nvPr/>
        </p:nvSpPr>
        <p:spPr>
          <a:xfrm rot="0">
            <a:off x="7412598" y="9264164"/>
            <a:ext cx="3731498" cy="342265"/>
          </a:xfrm>
          <a:prstGeom prst="rect">
            <a:avLst/>
          </a:prstGeom>
        </p:spPr>
        <p:txBody>
          <a:bodyPr anchor="t" rtlCol="false" tIns="0" lIns="0" bIns="0" rIns="0">
            <a:spAutoFit/>
          </a:bodyPr>
          <a:lstStyle/>
          <a:p>
            <a:pPr algn="ctr">
              <a:lnSpc>
                <a:spcPts val="2659"/>
              </a:lnSpc>
              <a:spcBef>
                <a:spcPct val="0"/>
              </a:spcBef>
            </a:pPr>
            <a:r>
              <a:rPr lang="en-US" b="true" sz="1899">
                <a:solidFill>
                  <a:srgbClr val="FFFFFF"/>
                </a:solidFill>
                <a:latin typeface="Poppins Medium"/>
                <a:ea typeface="Poppins Medium"/>
                <a:cs typeface="Poppins Medium"/>
                <a:sym typeface="Poppins Medium"/>
              </a:rPr>
              <a:t>www.reallygreatsite.com</a:t>
            </a:r>
          </a:p>
        </p:txBody>
      </p:sp>
      <p:sp>
        <p:nvSpPr>
          <p:cNvPr name="TextBox 25" id="25"/>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05</a:t>
            </a:r>
          </a:p>
        </p:txBody>
      </p:sp>
      <p:sp>
        <p:nvSpPr>
          <p:cNvPr name="TextBox 26" id="26"/>
          <p:cNvSpPr txBox="true"/>
          <p:nvPr/>
        </p:nvSpPr>
        <p:spPr>
          <a:xfrm rot="0">
            <a:off x="11795216" y="4014423"/>
            <a:ext cx="4523662" cy="1950770"/>
          </a:xfrm>
          <a:prstGeom prst="rect">
            <a:avLst/>
          </a:prstGeom>
        </p:spPr>
        <p:txBody>
          <a:bodyPr anchor="t" rtlCol="false" tIns="0" lIns="0" bIns="0" rIns="0">
            <a:spAutoFit/>
          </a:bodyPr>
          <a:lstStyle/>
          <a:p>
            <a:pPr algn="l">
              <a:lnSpc>
                <a:spcPts val="7441"/>
              </a:lnSpc>
            </a:pPr>
            <a:r>
              <a:rPr lang="en-US" sz="8001">
                <a:solidFill>
                  <a:srgbClr val="FFFFFF"/>
                </a:solidFill>
                <a:latin typeface="Anton"/>
                <a:ea typeface="Anton"/>
                <a:cs typeface="Anton"/>
                <a:sym typeface="Anton"/>
              </a:rPr>
              <a:t>OUR SERVICES</a:t>
            </a:r>
          </a:p>
        </p:txBody>
      </p:sp>
      <p:sp>
        <p:nvSpPr>
          <p:cNvPr name="TextBox 27" id="27"/>
          <p:cNvSpPr txBox="true"/>
          <p:nvPr/>
        </p:nvSpPr>
        <p:spPr>
          <a:xfrm rot="0">
            <a:off x="2593603" y="2773872"/>
            <a:ext cx="6915150" cy="1035790"/>
          </a:xfrm>
          <a:prstGeom prst="rect">
            <a:avLst/>
          </a:prstGeom>
        </p:spPr>
        <p:txBody>
          <a:bodyPr anchor="t" rtlCol="false" tIns="0" lIns="0" bIns="0" rIns="0">
            <a:spAutoFit/>
          </a:bodyPr>
          <a:lstStyle/>
          <a:p>
            <a:pPr algn="l">
              <a:lnSpc>
                <a:spcPts val="2759"/>
              </a:lnSpc>
              <a:spcBef>
                <a:spcPct val="0"/>
              </a:spcBef>
            </a:pPr>
            <a:r>
              <a:rPr lang="en-US" b="true" sz="1970">
                <a:solidFill>
                  <a:srgbClr val="FFFFFF"/>
                </a:solidFill>
                <a:latin typeface="Poppins Medium"/>
                <a:ea typeface="Poppins Medium"/>
                <a:cs typeface="Poppins Medium"/>
                <a:sym typeface="Poppins Medium"/>
              </a:rPr>
              <a:t>Lorem ipsum dolor sit amet, consectetur adipiscing elit, sed do eiusmod tempor incididunt ut labore et dolore magna aliqua. </a:t>
            </a:r>
          </a:p>
        </p:txBody>
      </p:sp>
      <p:sp>
        <p:nvSpPr>
          <p:cNvPr name="TextBox 28" id="28"/>
          <p:cNvSpPr txBox="true"/>
          <p:nvPr/>
        </p:nvSpPr>
        <p:spPr>
          <a:xfrm rot="0">
            <a:off x="2593603" y="2191146"/>
            <a:ext cx="3962400" cy="508105"/>
          </a:xfrm>
          <a:prstGeom prst="rect">
            <a:avLst/>
          </a:prstGeom>
        </p:spPr>
        <p:txBody>
          <a:bodyPr anchor="t" rtlCol="false" tIns="0" lIns="0" bIns="0" rIns="0">
            <a:spAutoFit/>
          </a:bodyPr>
          <a:lstStyle/>
          <a:p>
            <a:pPr algn="l">
              <a:lnSpc>
                <a:spcPts val="4019"/>
              </a:lnSpc>
              <a:spcBef>
                <a:spcPct val="0"/>
              </a:spcBef>
            </a:pPr>
            <a:r>
              <a:rPr lang="en-US" b="true" sz="2870">
                <a:solidFill>
                  <a:srgbClr val="FFFFFF"/>
                </a:solidFill>
                <a:latin typeface="Poppins Medium"/>
                <a:ea typeface="Poppins Medium"/>
                <a:cs typeface="Poppins Medium"/>
                <a:sym typeface="Poppins Medium"/>
              </a:rPr>
              <a:t>Network Security</a:t>
            </a:r>
          </a:p>
        </p:txBody>
      </p:sp>
      <p:sp>
        <p:nvSpPr>
          <p:cNvPr name="TextBox 29" id="29"/>
          <p:cNvSpPr txBox="true"/>
          <p:nvPr/>
        </p:nvSpPr>
        <p:spPr>
          <a:xfrm rot="0">
            <a:off x="2593603" y="4973829"/>
            <a:ext cx="6915150" cy="1035790"/>
          </a:xfrm>
          <a:prstGeom prst="rect">
            <a:avLst/>
          </a:prstGeom>
        </p:spPr>
        <p:txBody>
          <a:bodyPr anchor="t" rtlCol="false" tIns="0" lIns="0" bIns="0" rIns="0">
            <a:spAutoFit/>
          </a:bodyPr>
          <a:lstStyle/>
          <a:p>
            <a:pPr algn="l">
              <a:lnSpc>
                <a:spcPts val="2759"/>
              </a:lnSpc>
              <a:spcBef>
                <a:spcPct val="0"/>
              </a:spcBef>
            </a:pPr>
            <a:r>
              <a:rPr lang="en-US" b="true" sz="1970">
                <a:solidFill>
                  <a:srgbClr val="FFFFFF"/>
                </a:solidFill>
                <a:latin typeface="Poppins Medium"/>
                <a:ea typeface="Poppins Medium"/>
                <a:cs typeface="Poppins Medium"/>
                <a:sym typeface="Poppins Medium"/>
              </a:rPr>
              <a:t>Lorem ipsum dolor sit amet, consectetur adipiscing elit, sed do eiusmod tempor incididunt ut labore et dolore magna aliqua. </a:t>
            </a:r>
          </a:p>
        </p:txBody>
      </p:sp>
      <p:sp>
        <p:nvSpPr>
          <p:cNvPr name="TextBox 30" id="30"/>
          <p:cNvSpPr txBox="true"/>
          <p:nvPr/>
        </p:nvSpPr>
        <p:spPr>
          <a:xfrm rot="0">
            <a:off x="2593603" y="4391104"/>
            <a:ext cx="3962400" cy="508105"/>
          </a:xfrm>
          <a:prstGeom prst="rect">
            <a:avLst/>
          </a:prstGeom>
        </p:spPr>
        <p:txBody>
          <a:bodyPr anchor="t" rtlCol="false" tIns="0" lIns="0" bIns="0" rIns="0">
            <a:spAutoFit/>
          </a:bodyPr>
          <a:lstStyle/>
          <a:p>
            <a:pPr algn="l">
              <a:lnSpc>
                <a:spcPts val="4019"/>
              </a:lnSpc>
              <a:spcBef>
                <a:spcPct val="0"/>
              </a:spcBef>
            </a:pPr>
            <a:r>
              <a:rPr lang="en-US" b="true" sz="2870">
                <a:solidFill>
                  <a:srgbClr val="FFFFFF"/>
                </a:solidFill>
                <a:latin typeface="Poppins Medium"/>
                <a:ea typeface="Poppins Medium"/>
                <a:cs typeface="Poppins Medium"/>
                <a:sym typeface="Poppins Medium"/>
              </a:rPr>
              <a:t>Endpoint Protection</a:t>
            </a:r>
          </a:p>
        </p:txBody>
      </p:sp>
      <p:sp>
        <p:nvSpPr>
          <p:cNvPr name="TextBox 31" id="31"/>
          <p:cNvSpPr txBox="true"/>
          <p:nvPr/>
        </p:nvSpPr>
        <p:spPr>
          <a:xfrm rot="0">
            <a:off x="2593603" y="6983864"/>
            <a:ext cx="6915150" cy="1035790"/>
          </a:xfrm>
          <a:prstGeom prst="rect">
            <a:avLst/>
          </a:prstGeom>
        </p:spPr>
        <p:txBody>
          <a:bodyPr anchor="t" rtlCol="false" tIns="0" lIns="0" bIns="0" rIns="0">
            <a:spAutoFit/>
          </a:bodyPr>
          <a:lstStyle/>
          <a:p>
            <a:pPr algn="l">
              <a:lnSpc>
                <a:spcPts val="2759"/>
              </a:lnSpc>
              <a:spcBef>
                <a:spcPct val="0"/>
              </a:spcBef>
            </a:pPr>
            <a:r>
              <a:rPr lang="en-US" b="true" sz="1970">
                <a:solidFill>
                  <a:srgbClr val="FFFFFF"/>
                </a:solidFill>
                <a:latin typeface="Poppins Medium"/>
                <a:ea typeface="Poppins Medium"/>
                <a:cs typeface="Poppins Medium"/>
                <a:sym typeface="Poppins Medium"/>
              </a:rPr>
              <a:t>Lorem ipsum dolor sit amet, consectetur adipiscing elit, sed do eiusmod tempor incididunt ut labore et dolore magna aliqua. </a:t>
            </a:r>
          </a:p>
        </p:txBody>
      </p:sp>
      <p:sp>
        <p:nvSpPr>
          <p:cNvPr name="TextBox 32" id="32"/>
          <p:cNvSpPr txBox="true"/>
          <p:nvPr/>
        </p:nvSpPr>
        <p:spPr>
          <a:xfrm rot="0">
            <a:off x="2593603" y="6401139"/>
            <a:ext cx="3962400" cy="508105"/>
          </a:xfrm>
          <a:prstGeom prst="rect">
            <a:avLst/>
          </a:prstGeom>
        </p:spPr>
        <p:txBody>
          <a:bodyPr anchor="t" rtlCol="false" tIns="0" lIns="0" bIns="0" rIns="0">
            <a:spAutoFit/>
          </a:bodyPr>
          <a:lstStyle/>
          <a:p>
            <a:pPr algn="l">
              <a:lnSpc>
                <a:spcPts val="4019"/>
              </a:lnSpc>
              <a:spcBef>
                <a:spcPct val="0"/>
              </a:spcBef>
            </a:pPr>
            <a:r>
              <a:rPr lang="en-US" b="true" sz="2870">
                <a:solidFill>
                  <a:srgbClr val="FFFFFF"/>
                </a:solidFill>
                <a:latin typeface="Poppins Medium"/>
                <a:ea typeface="Poppins Medium"/>
                <a:cs typeface="Poppins Medium"/>
                <a:sym typeface="Poppins Medium"/>
              </a:rPr>
              <a:t>Cloud Security</a:t>
            </a:r>
          </a:p>
        </p:txBody>
      </p:sp>
      <p:sp>
        <p:nvSpPr>
          <p:cNvPr name="Freeform 33" id="33"/>
          <p:cNvSpPr/>
          <p:nvPr/>
        </p:nvSpPr>
        <p:spPr>
          <a:xfrm flipH="true" flipV="true" rot="0">
            <a:off x="14057047" y="4061712"/>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34" id="34"/>
          <p:cNvSpPr/>
          <p:nvPr/>
        </p:nvSpPr>
        <p:spPr>
          <a:xfrm flipH="false" flipV="false" rot="0">
            <a:off x="12563130" y="7367553"/>
            <a:ext cx="1273375" cy="1304201"/>
          </a:xfrm>
          <a:custGeom>
            <a:avLst/>
            <a:gdLst/>
            <a:ahLst/>
            <a:cxnLst/>
            <a:rect r="r" b="b" t="t" l="l"/>
            <a:pathLst>
              <a:path h="1304201" w="1273375">
                <a:moveTo>
                  <a:pt x="0" y="0"/>
                </a:moveTo>
                <a:lnTo>
                  <a:pt x="1273375" y="0"/>
                </a:lnTo>
                <a:lnTo>
                  <a:pt x="1273375" y="1304201"/>
                </a:lnTo>
                <a:lnTo>
                  <a:pt x="0" y="1304201"/>
                </a:lnTo>
                <a:lnTo>
                  <a:pt x="0" y="0"/>
                </a:lnTo>
                <a:close/>
              </a:path>
            </a:pathLst>
          </a:custGeom>
          <a:blipFill>
            <a:blip r:embed="rId15">
              <a:alphaModFix amt="31000"/>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7946390" y="847961"/>
            <a:ext cx="361478" cy="361478"/>
          </a:xfrm>
          <a:custGeom>
            <a:avLst/>
            <a:gdLst/>
            <a:ahLst/>
            <a:cxnLst/>
            <a:rect r="r" b="b" t="t" l="l"/>
            <a:pathLst>
              <a:path h="361478" w="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8518616" y="862913"/>
            <a:ext cx="1980274" cy="274424"/>
          </a:xfrm>
          <a:prstGeom prst="rect">
            <a:avLst/>
          </a:prstGeom>
        </p:spPr>
        <p:txBody>
          <a:bodyPr anchor="t" rtlCol="false" tIns="0" lIns="0" bIns="0" rIns="0">
            <a:spAutoFit/>
          </a:bodyPr>
          <a:lstStyle/>
          <a:p>
            <a:pPr algn="l">
              <a:lnSpc>
                <a:spcPts val="2199"/>
              </a:lnSpc>
              <a:spcBef>
                <a:spcPct val="0"/>
              </a:spcBef>
            </a:pPr>
            <a:r>
              <a:rPr lang="en-US" b="true" sz="1570">
                <a:solidFill>
                  <a:srgbClr val="FFFFFF"/>
                </a:solidFill>
                <a:latin typeface="Poppins Medium"/>
                <a:ea typeface="Poppins Medium"/>
                <a:cs typeface="Poppins Medium"/>
                <a:sym typeface="Poppins Medium"/>
              </a:rPr>
              <a:t>Thynk Unlimited</a:t>
            </a:r>
          </a:p>
        </p:txBody>
      </p:sp>
      <p:sp>
        <p:nvSpPr>
          <p:cNvPr name="Freeform 7" id="7"/>
          <p:cNvSpPr/>
          <p:nvPr/>
        </p:nvSpPr>
        <p:spPr>
          <a:xfrm flipH="false" flipV="false" rot="0">
            <a:off x="6258626" y="9200662"/>
            <a:ext cx="5770747" cy="526419"/>
          </a:xfrm>
          <a:custGeom>
            <a:avLst/>
            <a:gdLst/>
            <a:ahLst/>
            <a:cxnLst/>
            <a:rect r="r" b="b" t="t" l="l"/>
            <a:pathLst>
              <a:path h="526419" w="5770747">
                <a:moveTo>
                  <a:pt x="0" y="0"/>
                </a:moveTo>
                <a:lnTo>
                  <a:pt x="5770748" y="0"/>
                </a:lnTo>
                <a:lnTo>
                  <a:pt x="5770748" y="526420"/>
                </a:lnTo>
                <a:lnTo>
                  <a:pt x="0" y="5264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8" id="8"/>
          <p:cNvGrpSpPr/>
          <p:nvPr/>
        </p:nvGrpSpPr>
        <p:grpSpPr>
          <a:xfrm rot="0">
            <a:off x="605460" y="9029768"/>
            <a:ext cx="742179" cy="742179"/>
            <a:chOff x="0" y="0"/>
            <a:chExt cx="195471" cy="195471"/>
          </a:xfrm>
        </p:grpSpPr>
        <p:sp>
          <p:nvSpPr>
            <p:cNvPr name="Freeform 9" id="9"/>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10" id="10"/>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sp>
        <p:nvSpPr>
          <p:cNvPr name="TextBox 11" id="11"/>
          <p:cNvSpPr txBox="true"/>
          <p:nvPr/>
        </p:nvSpPr>
        <p:spPr>
          <a:xfrm rot="0">
            <a:off x="7412598" y="9264164"/>
            <a:ext cx="3731498" cy="342265"/>
          </a:xfrm>
          <a:prstGeom prst="rect">
            <a:avLst/>
          </a:prstGeom>
        </p:spPr>
        <p:txBody>
          <a:bodyPr anchor="t" rtlCol="false" tIns="0" lIns="0" bIns="0" rIns="0">
            <a:spAutoFit/>
          </a:bodyPr>
          <a:lstStyle/>
          <a:p>
            <a:pPr algn="ctr">
              <a:lnSpc>
                <a:spcPts val="2659"/>
              </a:lnSpc>
              <a:spcBef>
                <a:spcPct val="0"/>
              </a:spcBef>
            </a:pPr>
            <a:r>
              <a:rPr lang="en-US" b="true" sz="1899">
                <a:solidFill>
                  <a:srgbClr val="FFFFFF"/>
                </a:solidFill>
                <a:latin typeface="Poppins Medium"/>
                <a:ea typeface="Poppins Medium"/>
                <a:cs typeface="Poppins Medium"/>
                <a:sym typeface="Poppins Medium"/>
              </a:rPr>
              <a:t>www.reallygreatsite.com</a:t>
            </a:r>
          </a:p>
        </p:txBody>
      </p:sp>
      <p:sp>
        <p:nvSpPr>
          <p:cNvPr name="TextBox 12" id="12"/>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06</a:t>
            </a:r>
          </a:p>
        </p:txBody>
      </p:sp>
      <p:grpSp>
        <p:nvGrpSpPr>
          <p:cNvPr name="Group 13" id="13"/>
          <p:cNvGrpSpPr/>
          <p:nvPr/>
        </p:nvGrpSpPr>
        <p:grpSpPr>
          <a:xfrm rot="0">
            <a:off x="0" y="2777705"/>
            <a:ext cx="18502431" cy="4350589"/>
            <a:chOff x="0" y="0"/>
            <a:chExt cx="4873068" cy="1145834"/>
          </a:xfrm>
        </p:grpSpPr>
        <p:sp>
          <p:nvSpPr>
            <p:cNvPr name="Freeform 14" id="14"/>
            <p:cNvSpPr/>
            <p:nvPr/>
          </p:nvSpPr>
          <p:spPr>
            <a:xfrm flipH="false" flipV="false" rot="0">
              <a:off x="0" y="0"/>
              <a:ext cx="4873068" cy="1145834"/>
            </a:xfrm>
            <a:custGeom>
              <a:avLst/>
              <a:gdLst/>
              <a:ahLst/>
              <a:cxnLst/>
              <a:rect r="r" b="b" t="t" l="l"/>
              <a:pathLst>
                <a:path h="1145834" w="4873068">
                  <a:moveTo>
                    <a:pt x="0" y="0"/>
                  </a:moveTo>
                  <a:lnTo>
                    <a:pt x="4873068" y="0"/>
                  </a:lnTo>
                  <a:lnTo>
                    <a:pt x="4873068" y="1145834"/>
                  </a:lnTo>
                  <a:lnTo>
                    <a:pt x="0" y="1145834"/>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15" id="15"/>
            <p:cNvSpPr txBox="true"/>
            <p:nvPr/>
          </p:nvSpPr>
          <p:spPr>
            <a:xfrm>
              <a:off x="0" y="-38100"/>
              <a:ext cx="4873068" cy="1183934"/>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028700" y="3319937"/>
            <a:ext cx="6454684" cy="3256941"/>
          </a:xfrm>
          <a:prstGeom prst="rect">
            <a:avLst/>
          </a:prstGeom>
        </p:spPr>
        <p:txBody>
          <a:bodyPr anchor="t" rtlCol="false" tIns="0" lIns="0" bIns="0" rIns="0">
            <a:spAutoFit/>
          </a:bodyPr>
          <a:lstStyle/>
          <a:p>
            <a:pPr algn="l">
              <a:lnSpc>
                <a:spcPts val="8481"/>
              </a:lnSpc>
            </a:pPr>
            <a:r>
              <a:rPr lang="en-US" sz="8001">
                <a:solidFill>
                  <a:srgbClr val="FFFFFF"/>
                </a:solidFill>
                <a:latin typeface="Anton"/>
                <a:ea typeface="Anton"/>
                <a:cs typeface="Anton"/>
                <a:sym typeface="Anton"/>
              </a:rPr>
              <a:t>THREAT DETECTION AND PREVENTION</a:t>
            </a:r>
          </a:p>
        </p:txBody>
      </p:sp>
      <p:sp>
        <p:nvSpPr>
          <p:cNvPr name="Freeform 17" id="17"/>
          <p:cNvSpPr/>
          <p:nvPr/>
        </p:nvSpPr>
        <p:spPr>
          <a:xfrm flipH="true" flipV="false" rot="0">
            <a:off x="13217893" y="2068982"/>
            <a:ext cx="5802923" cy="4114800"/>
          </a:xfrm>
          <a:custGeom>
            <a:avLst/>
            <a:gdLst/>
            <a:ahLst/>
            <a:cxnLst/>
            <a:rect r="r" b="b" t="t" l="l"/>
            <a:pathLst>
              <a:path h="4114800" w="5802923">
                <a:moveTo>
                  <a:pt x="5802923" y="0"/>
                </a:moveTo>
                <a:lnTo>
                  <a:pt x="0" y="0"/>
                </a:lnTo>
                <a:lnTo>
                  <a:pt x="0" y="4114800"/>
                </a:lnTo>
                <a:lnTo>
                  <a:pt x="5802923" y="4114800"/>
                </a:lnTo>
                <a:lnTo>
                  <a:pt x="5802923"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8" id="18"/>
          <p:cNvGrpSpPr>
            <a:grpSpLocks noChangeAspect="true"/>
          </p:cNvGrpSpPr>
          <p:nvPr/>
        </p:nvGrpSpPr>
        <p:grpSpPr>
          <a:xfrm rot="0">
            <a:off x="13282473" y="2964586"/>
            <a:ext cx="4557852" cy="4557852"/>
            <a:chOff x="0" y="0"/>
            <a:chExt cx="14840029" cy="14840029"/>
          </a:xfrm>
        </p:grpSpPr>
        <p:sp>
          <p:nvSpPr>
            <p:cNvPr name="Freeform 19" id="19"/>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68F8FF">
                    <a:alpha val="100000"/>
                  </a:srgbClr>
                </a:gs>
                <a:gs pos="100000">
                  <a:srgbClr val="4612B6">
                    <a:alpha val="100000"/>
                  </a:srgbClr>
                </a:gs>
              </a:gsLst>
              <a:lin ang="2700000"/>
            </a:gradFill>
          </p:spPr>
        </p:sp>
        <p:sp>
          <p:nvSpPr>
            <p:cNvPr name="Freeform 20" id="20"/>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21" id="21"/>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13"/>
              <a:stretch>
                <a:fillRect l="-24712" t="0" r="-24712" b="0"/>
              </a:stretch>
            </a:blipFill>
          </p:spPr>
        </p:sp>
      </p:grpSp>
      <p:grpSp>
        <p:nvGrpSpPr>
          <p:cNvPr name="Group 22" id="22"/>
          <p:cNvGrpSpPr/>
          <p:nvPr/>
        </p:nvGrpSpPr>
        <p:grpSpPr>
          <a:xfrm rot="0">
            <a:off x="7724284" y="3205637"/>
            <a:ext cx="345440" cy="345440"/>
            <a:chOff x="0" y="0"/>
            <a:chExt cx="90980" cy="90980"/>
          </a:xfrm>
        </p:grpSpPr>
        <p:sp>
          <p:nvSpPr>
            <p:cNvPr name="Freeform 23" id="23"/>
            <p:cNvSpPr/>
            <p:nvPr/>
          </p:nvSpPr>
          <p:spPr>
            <a:xfrm flipH="false" flipV="false" rot="0">
              <a:off x="0" y="0"/>
              <a:ext cx="90980" cy="90980"/>
            </a:xfrm>
            <a:custGeom>
              <a:avLst/>
              <a:gdLst/>
              <a:ahLst/>
              <a:cxnLst/>
              <a:rect r="r" b="b" t="t" l="l"/>
              <a:pathLst>
                <a:path h="90980" w="90980">
                  <a:moveTo>
                    <a:pt x="0" y="0"/>
                  </a:moveTo>
                  <a:lnTo>
                    <a:pt x="90980" y="0"/>
                  </a:lnTo>
                  <a:lnTo>
                    <a:pt x="90980" y="90980"/>
                  </a:lnTo>
                  <a:lnTo>
                    <a:pt x="0" y="90980"/>
                  </a:lnTo>
                  <a:close/>
                </a:path>
              </a:pathLst>
            </a:custGeom>
            <a:solidFill>
              <a:srgbClr val="006CCD"/>
            </a:solidFill>
          </p:spPr>
        </p:sp>
        <p:sp>
          <p:nvSpPr>
            <p:cNvPr name="TextBox 24" id="24"/>
            <p:cNvSpPr txBox="true"/>
            <p:nvPr/>
          </p:nvSpPr>
          <p:spPr>
            <a:xfrm>
              <a:off x="0" y="-38100"/>
              <a:ext cx="90980" cy="129080"/>
            </a:xfrm>
            <a:prstGeom prst="rect">
              <a:avLst/>
            </a:prstGeom>
          </p:spPr>
          <p:txBody>
            <a:bodyPr anchor="ctr" rtlCol="false" tIns="50800" lIns="50800" bIns="50800" rIns="50800"/>
            <a:lstStyle/>
            <a:p>
              <a:pPr algn="ctr">
                <a:lnSpc>
                  <a:spcPts val="2199"/>
                </a:lnSpc>
              </a:pPr>
            </a:p>
          </p:txBody>
        </p:sp>
      </p:grpSp>
      <p:sp>
        <p:nvSpPr>
          <p:cNvPr name="TextBox 25" id="25"/>
          <p:cNvSpPr txBox="true"/>
          <p:nvPr/>
        </p:nvSpPr>
        <p:spPr>
          <a:xfrm rot="0">
            <a:off x="8355736" y="3766482"/>
            <a:ext cx="4267200" cy="1378690"/>
          </a:xfrm>
          <a:prstGeom prst="rect">
            <a:avLst/>
          </a:prstGeom>
        </p:spPr>
        <p:txBody>
          <a:bodyPr anchor="t" rtlCol="false" tIns="0" lIns="0" bIns="0" rIns="0">
            <a:spAutoFit/>
          </a:bodyPr>
          <a:lstStyle/>
          <a:p>
            <a:pPr algn="l">
              <a:lnSpc>
                <a:spcPts val="2759"/>
              </a:lnSpc>
              <a:spcBef>
                <a:spcPct val="0"/>
              </a:spcBef>
            </a:pPr>
            <a:r>
              <a:rPr lang="en-US" b="true" sz="1970">
                <a:solidFill>
                  <a:srgbClr val="FFFFFF"/>
                </a:solidFill>
                <a:latin typeface="Poppins Medium"/>
                <a:ea typeface="Poppins Medium"/>
                <a:cs typeface="Poppins Medium"/>
                <a:sym typeface="Poppins Medium"/>
              </a:rPr>
              <a:t>Lorem ipsum dolor sit amet, consectetur adipiscing elit, sed do eiusmod tempor incididunt ut labore et dolore magna aliqua. </a:t>
            </a:r>
          </a:p>
        </p:txBody>
      </p:sp>
      <p:sp>
        <p:nvSpPr>
          <p:cNvPr name="TextBox 26" id="26"/>
          <p:cNvSpPr txBox="true"/>
          <p:nvPr/>
        </p:nvSpPr>
        <p:spPr>
          <a:xfrm rot="0">
            <a:off x="8355736" y="3071547"/>
            <a:ext cx="1771650" cy="508105"/>
          </a:xfrm>
          <a:prstGeom prst="rect">
            <a:avLst/>
          </a:prstGeom>
        </p:spPr>
        <p:txBody>
          <a:bodyPr anchor="t" rtlCol="false" tIns="0" lIns="0" bIns="0" rIns="0">
            <a:spAutoFit/>
          </a:bodyPr>
          <a:lstStyle/>
          <a:p>
            <a:pPr algn="l">
              <a:lnSpc>
                <a:spcPts val="4019"/>
              </a:lnSpc>
              <a:spcBef>
                <a:spcPct val="0"/>
              </a:spcBef>
            </a:pPr>
            <a:r>
              <a:rPr lang="en-US" b="true" sz="2870">
                <a:solidFill>
                  <a:srgbClr val="FFFFFF"/>
                </a:solidFill>
                <a:latin typeface="Poppins Medium"/>
                <a:ea typeface="Poppins Medium"/>
                <a:cs typeface="Poppins Medium"/>
                <a:sym typeface="Poppins Medium"/>
              </a:rPr>
              <a:t>Vision</a:t>
            </a:r>
          </a:p>
        </p:txBody>
      </p:sp>
      <p:grpSp>
        <p:nvGrpSpPr>
          <p:cNvPr name="Group 27" id="27"/>
          <p:cNvGrpSpPr/>
          <p:nvPr/>
        </p:nvGrpSpPr>
        <p:grpSpPr>
          <a:xfrm rot="0">
            <a:off x="7724284" y="5479286"/>
            <a:ext cx="345440" cy="345440"/>
            <a:chOff x="0" y="0"/>
            <a:chExt cx="90980" cy="90980"/>
          </a:xfrm>
        </p:grpSpPr>
        <p:sp>
          <p:nvSpPr>
            <p:cNvPr name="Freeform 28" id="28"/>
            <p:cNvSpPr/>
            <p:nvPr/>
          </p:nvSpPr>
          <p:spPr>
            <a:xfrm flipH="false" flipV="false" rot="0">
              <a:off x="0" y="0"/>
              <a:ext cx="90980" cy="90980"/>
            </a:xfrm>
            <a:custGeom>
              <a:avLst/>
              <a:gdLst/>
              <a:ahLst/>
              <a:cxnLst/>
              <a:rect r="r" b="b" t="t" l="l"/>
              <a:pathLst>
                <a:path h="90980" w="90980">
                  <a:moveTo>
                    <a:pt x="0" y="0"/>
                  </a:moveTo>
                  <a:lnTo>
                    <a:pt x="90980" y="0"/>
                  </a:lnTo>
                  <a:lnTo>
                    <a:pt x="90980" y="90980"/>
                  </a:lnTo>
                  <a:lnTo>
                    <a:pt x="0" y="90980"/>
                  </a:lnTo>
                  <a:close/>
                </a:path>
              </a:pathLst>
            </a:custGeom>
            <a:solidFill>
              <a:srgbClr val="006CCD"/>
            </a:solidFill>
          </p:spPr>
        </p:sp>
        <p:sp>
          <p:nvSpPr>
            <p:cNvPr name="TextBox 29" id="29"/>
            <p:cNvSpPr txBox="true"/>
            <p:nvPr/>
          </p:nvSpPr>
          <p:spPr>
            <a:xfrm>
              <a:off x="0" y="-38100"/>
              <a:ext cx="90980" cy="129080"/>
            </a:xfrm>
            <a:prstGeom prst="rect">
              <a:avLst/>
            </a:prstGeom>
          </p:spPr>
          <p:txBody>
            <a:bodyPr anchor="ctr" rtlCol="false" tIns="50800" lIns="50800" bIns="50800" rIns="50800"/>
            <a:lstStyle/>
            <a:p>
              <a:pPr algn="ctr">
                <a:lnSpc>
                  <a:spcPts val="2199"/>
                </a:lnSpc>
              </a:pPr>
            </a:p>
          </p:txBody>
        </p:sp>
      </p:grpSp>
      <p:sp>
        <p:nvSpPr>
          <p:cNvPr name="TextBox 30" id="30"/>
          <p:cNvSpPr txBox="true"/>
          <p:nvPr/>
        </p:nvSpPr>
        <p:spPr>
          <a:xfrm rot="0">
            <a:off x="8355736" y="6040131"/>
            <a:ext cx="4267200" cy="1378690"/>
          </a:xfrm>
          <a:prstGeom prst="rect">
            <a:avLst/>
          </a:prstGeom>
        </p:spPr>
        <p:txBody>
          <a:bodyPr anchor="t" rtlCol="false" tIns="0" lIns="0" bIns="0" rIns="0">
            <a:spAutoFit/>
          </a:bodyPr>
          <a:lstStyle/>
          <a:p>
            <a:pPr algn="l">
              <a:lnSpc>
                <a:spcPts val="2759"/>
              </a:lnSpc>
              <a:spcBef>
                <a:spcPct val="0"/>
              </a:spcBef>
            </a:pPr>
            <a:r>
              <a:rPr lang="en-US" b="true" sz="1970">
                <a:solidFill>
                  <a:srgbClr val="FFFFFF"/>
                </a:solidFill>
                <a:latin typeface="Poppins Medium"/>
                <a:ea typeface="Poppins Medium"/>
                <a:cs typeface="Poppins Medium"/>
                <a:sym typeface="Poppins Medium"/>
              </a:rPr>
              <a:t>Lorem ipsum dolor sit amet, consectetur adipiscing elit, sed do eiusmod tempor incididunt ut labore et dolore magna aliqua. </a:t>
            </a:r>
          </a:p>
        </p:txBody>
      </p:sp>
      <p:sp>
        <p:nvSpPr>
          <p:cNvPr name="TextBox 31" id="31"/>
          <p:cNvSpPr txBox="true"/>
          <p:nvPr/>
        </p:nvSpPr>
        <p:spPr>
          <a:xfrm rot="0">
            <a:off x="8355736" y="5345196"/>
            <a:ext cx="1771650" cy="508105"/>
          </a:xfrm>
          <a:prstGeom prst="rect">
            <a:avLst/>
          </a:prstGeom>
        </p:spPr>
        <p:txBody>
          <a:bodyPr anchor="t" rtlCol="false" tIns="0" lIns="0" bIns="0" rIns="0">
            <a:spAutoFit/>
          </a:bodyPr>
          <a:lstStyle/>
          <a:p>
            <a:pPr algn="l">
              <a:lnSpc>
                <a:spcPts val="4019"/>
              </a:lnSpc>
              <a:spcBef>
                <a:spcPct val="0"/>
              </a:spcBef>
            </a:pPr>
            <a:r>
              <a:rPr lang="en-US" b="true" sz="2870">
                <a:solidFill>
                  <a:srgbClr val="FFFFFF"/>
                </a:solidFill>
                <a:latin typeface="Poppins Medium"/>
                <a:ea typeface="Poppins Medium"/>
                <a:cs typeface="Poppins Medium"/>
                <a:sym typeface="Poppins Medium"/>
              </a:rPr>
              <a:t>Vision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7946390" y="847961"/>
            <a:ext cx="361478" cy="361478"/>
          </a:xfrm>
          <a:custGeom>
            <a:avLst/>
            <a:gdLst/>
            <a:ahLst/>
            <a:cxnLst/>
            <a:rect r="r" b="b" t="t" l="l"/>
            <a:pathLst>
              <a:path h="361478" w="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9309485" y="4550195"/>
            <a:ext cx="2590275" cy="259027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006CCD">
                      <a:alpha val="100000"/>
                    </a:srgbClr>
                  </a:gs>
                  <a:gs pos="100000">
                    <a:srgbClr val="050024">
                      <a:alpha val="0"/>
                    </a:srgbClr>
                  </a:gs>
                </a:gsLst>
                <a:lin ang="0"/>
              </a:gra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199"/>
                </a:lnSpc>
              </a:pPr>
            </a:p>
          </p:txBody>
        </p:sp>
      </p:grpSp>
      <p:grpSp>
        <p:nvGrpSpPr>
          <p:cNvPr name="Group 8" id="8"/>
          <p:cNvGrpSpPr/>
          <p:nvPr/>
        </p:nvGrpSpPr>
        <p:grpSpPr>
          <a:xfrm rot="0">
            <a:off x="9901894" y="-404148"/>
            <a:ext cx="8386106" cy="12028873"/>
            <a:chOff x="0" y="0"/>
            <a:chExt cx="2208686" cy="3168098"/>
          </a:xfrm>
        </p:grpSpPr>
        <p:sp>
          <p:nvSpPr>
            <p:cNvPr name="Freeform 9" id="9"/>
            <p:cNvSpPr/>
            <p:nvPr/>
          </p:nvSpPr>
          <p:spPr>
            <a:xfrm flipH="false" flipV="false" rot="0">
              <a:off x="0" y="0"/>
              <a:ext cx="2208686" cy="3168098"/>
            </a:xfrm>
            <a:custGeom>
              <a:avLst/>
              <a:gdLst/>
              <a:ahLst/>
              <a:cxnLst/>
              <a:rect r="r" b="b" t="t" l="l"/>
              <a:pathLst>
                <a:path h="3168098" w="2208686">
                  <a:moveTo>
                    <a:pt x="0" y="0"/>
                  </a:moveTo>
                  <a:lnTo>
                    <a:pt x="2208686" y="0"/>
                  </a:lnTo>
                  <a:lnTo>
                    <a:pt x="2208686" y="3168098"/>
                  </a:lnTo>
                  <a:lnTo>
                    <a:pt x="0" y="3168098"/>
                  </a:lnTo>
                  <a:close/>
                </a:path>
              </a:pathLst>
            </a:custGeom>
            <a:gradFill rotWithShape="true">
              <a:gsLst>
                <a:gs pos="0">
                  <a:srgbClr val="000000">
                    <a:alpha val="0"/>
                  </a:srgbClr>
                </a:gs>
                <a:gs pos="50000">
                  <a:srgbClr val="000000">
                    <a:alpha val="41000"/>
                  </a:srgbClr>
                </a:gs>
                <a:gs pos="100000">
                  <a:srgbClr val="000000">
                    <a:alpha val="41000"/>
                  </a:srgbClr>
                </a:gs>
              </a:gsLst>
              <a:lin ang="0"/>
            </a:gradFill>
          </p:spPr>
        </p:sp>
        <p:sp>
          <p:nvSpPr>
            <p:cNvPr name="TextBox 10" id="10"/>
            <p:cNvSpPr txBox="true"/>
            <p:nvPr/>
          </p:nvSpPr>
          <p:spPr>
            <a:xfrm>
              <a:off x="0" y="-38100"/>
              <a:ext cx="2208686" cy="320619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6258626" y="9200662"/>
            <a:ext cx="5770747" cy="526419"/>
          </a:xfrm>
          <a:custGeom>
            <a:avLst/>
            <a:gdLst/>
            <a:ahLst/>
            <a:cxnLst/>
            <a:rect r="r" b="b" t="t" l="l"/>
            <a:pathLst>
              <a:path h="526419" w="5770747">
                <a:moveTo>
                  <a:pt x="0" y="0"/>
                </a:moveTo>
                <a:lnTo>
                  <a:pt x="5770748" y="0"/>
                </a:lnTo>
                <a:lnTo>
                  <a:pt x="5770748" y="526420"/>
                </a:lnTo>
                <a:lnTo>
                  <a:pt x="0" y="5264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3" id="13"/>
          <p:cNvGrpSpPr/>
          <p:nvPr/>
        </p:nvGrpSpPr>
        <p:grpSpPr>
          <a:xfrm rot="0">
            <a:off x="605460" y="9029768"/>
            <a:ext cx="742179" cy="742179"/>
            <a:chOff x="0" y="0"/>
            <a:chExt cx="195471" cy="195471"/>
          </a:xfrm>
        </p:grpSpPr>
        <p:sp>
          <p:nvSpPr>
            <p:cNvPr name="Freeform 14" id="14"/>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15" id="15"/>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grpSp>
        <p:nvGrpSpPr>
          <p:cNvPr name="Group 16" id="16"/>
          <p:cNvGrpSpPr/>
          <p:nvPr/>
        </p:nvGrpSpPr>
        <p:grpSpPr>
          <a:xfrm rot="0">
            <a:off x="1150211" y="4377475"/>
            <a:ext cx="345440" cy="345440"/>
            <a:chOff x="0" y="0"/>
            <a:chExt cx="90980" cy="90980"/>
          </a:xfrm>
        </p:grpSpPr>
        <p:sp>
          <p:nvSpPr>
            <p:cNvPr name="Freeform 17" id="17"/>
            <p:cNvSpPr/>
            <p:nvPr/>
          </p:nvSpPr>
          <p:spPr>
            <a:xfrm flipH="false" flipV="false" rot="0">
              <a:off x="0" y="0"/>
              <a:ext cx="90980" cy="90980"/>
            </a:xfrm>
            <a:custGeom>
              <a:avLst/>
              <a:gdLst/>
              <a:ahLst/>
              <a:cxnLst/>
              <a:rect r="r" b="b" t="t" l="l"/>
              <a:pathLst>
                <a:path h="90980" w="90980">
                  <a:moveTo>
                    <a:pt x="0" y="0"/>
                  </a:moveTo>
                  <a:lnTo>
                    <a:pt x="90980" y="0"/>
                  </a:lnTo>
                  <a:lnTo>
                    <a:pt x="90980" y="90980"/>
                  </a:lnTo>
                  <a:lnTo>
                    <a:pt x="0" y="90980"/>
                  </a:lnTo>
                  <a:close/>
                </a:path>
              </a:pathLst>
            </a:custGeom>
            <a:solidFill>
              <a:srgbClr val="006CCD"/>
            </a:solidFill>
          </p:spPr>
        </p:sp>
        <p:sp>
          <p:nvSpPr>
            <p:cNvPr name="TextBox 18" id="18"/>
            <p:cNvSpPr txBox="true"/>
            <p:nvPr/>
          </p:nvSpPr>
          <p:spPr>
            <a:xfrm>
              <a:off x="0" y="-38100"/>
              <a:ext cx="90980" cy="129080"/>
            </a:xfrm>
            <a:prstGeom prst="rect">
              <a:avLst/>
            </a:prstGeom>
          </p:spPr>
          <p:txBody>
            <a:bodyPr anchor="ctr" rtlCol="false" tIns="50800" lIns="50800" bIns="50800" rIns="50800"/>
            <a:lstStyle/>
            <a:p>
              <a:pPr algn="ctr">
                <a:lnSpc>
                  <a:spcPts val="2199"/>
                </a:lnSpc>
              </a:pPr>
            </a:p>
          </p:txBody>
        </p:sp>
      </p:grpSp>
      <p:grpSp>
        <p:nvGrpSpPr>
          <p:cNvPr name="Group 19" id="19"/>
          <p:cNvGrpSpPr/>
          <p:nvPr/>
        </p:nvGrpSpPr>
        <p:grpSpPr>
          <a:xfrm rot="0">
            <a:off x="1150211" y="6353296"/>
            <a:ext cx="345440" cy="345440"/>
            <a:chOff x="0" y="0"/>
            <a:chExt cx="90980" cy="90980"/>
          </a:xfrm>
        </p:grpSpPr>
        <p:sp>
          <p:nvSpPr>
            <p:cNvPr name="Freeform 20" id="20"/>
            <p:cNvSpPr/>
            <p:nvPr/>
          </p:nvSpPr>
          <p:spPr>
            <a:xfrm flipH="false" flipV="false" rot="0">
              <a:off x="0" y="0"/>
              <a:ext cx="90980" cy="90980"/>
            </a:xfrm>
            <a:custGeom>
              <a:avLst/>
              <a:gdLst/>
              <a:ahLst/>
              <a:cxnLst/>
              <a:rect r="r" b="b" t="t" l="l"/>
              <a:pathLst>
                <a:path h="90980" w="90980">
                  <a:moveTo>
                    <a:pt x="0" y="0"/>
                  </a:moveTo>
                  <a:lnTo>
                    <a:pt x="90980" y="0"/>
                  </a:lnTo>
                  <a:lnTo>
                    <a:pt x="90980" y="90980"/>
                  </a:lnTo>
                  <a:lnTo>
                    <a:pt x="0" y="90980"/>
                  </a:lnTo>
                  <a:close/>
                </a:path>
              </a:pathLst>
            </a:custGeom>
            <a:solidFill>
              <a:srgbClr val="006CCD"/>
            </a:solidFill>
          </p:spPr>
        </p:sp>
        <p:sp>
          <p:nvSpPr>
            <p:cNvPr name="TextBox 21" id="21"/>
            <p:cNvSpPr txBox="true"/>
            <p:nvPr/>
          </p:nvSpPr>
          <p:spPr>
            <a:xfrm>
              <a:off x="0" y="-38100"/>
              <a:ext cx="90980" cy="129080"/>
            </a:xfrm>
            <a:prstGeom prst="rect">
              <a:avLst/>
            </a:prstGeom>
          </p:spPr>
          <p:txBody>
            <a:bodyPr anchor="ctr" rtlCol="false" tIns="50800" lIns="50800" bIns="50800" rIns="50800"/>
            <a:lstStyle/>
            <a:p>
              <a:pPr algn="ctr">
                <a:lnSpc>
                  <a:spcPts val="2199"/>
                </a:lnSpc>
              </a:pPr>
            </a:p>
          </p:txBody>
        </p:sp>
      </p:grpSp>
      <p:grpSp>
        <p:nvGrpSpPr>
          <p:cNvPr name="Group 22" id="22"/>
          <p:cNvGrpSpPr>
            <a:grpSpLocks noChangeAspect="true"/>
          </p:cNvGrpSpPr>
          <p:nvPr/>
        </p:nvGrpSpPr>
        <p:grpSpPr>
          <a:xfrm rot="0">
            <a:off x="10604622" y="1816161"/>
            <a:ext cx="6654678" cy="6654678"/>
            <a:chOff x="0" y="0"/>
            <a:chExt cx="14840029" cy="14840029"/>
          </a:xfrm>
        </p:grpSpPr>
        <p:sp>
          <p:nvSpPr>
            <p:cNvPr name="Freeform 23" id="23"/>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68F8FF">
                    <a:alpha val="100000"/>
                  </a:srgbClr>
                </a:gs>
                <a:gs pos="100000">
                  <a:srgbClr val="4612B6">
                    <a:alpha val="100000"/>
                  </a:srgbClr>
                </a:gs>
              </a:gsLst>
              <a:lin ang="2700000"/>
            </a:gradFill>
          </p:spPr>
        </p:sp>
        <p:sp>
          <p:nvSpPr>
            <p:cNvPr name="Freeform 24" id="24"/>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25" id="25"/>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11"/>
              <a:stretch>
                <a:fillRect l="-24665" t="0" r="-24665" b="0"/>
              </a:stretch>
            </a:blipFill>
          </p:spPr>
        </p:sp>
      </p:grpSp>
      <p:sp>
        <p:nvSpPr>
          <p:cNvPr name="Freeform 26" id="26"/>
          <p:cNvSpPr/>
          <p:nvPr/>
        </p:nvSpPr>
        <p:spPr>
          <a:xfrm flipH="false" flipV="false" rot="0">
            <a:off x="14417324" y="6079368"/>
            <a:ext cx="1209456" cy="1238735"/>
          </a:xfrm>
          <a:custGeom>
            <a:avLst/>
            <a:gdLst/>
            <a:ahLst/>
            <a:cxnLst/>
            <a:rect r="r" b="b" t="t" l="l"/>
            <a:pathLst>
              <a:path h="1238735" w="1209456">
                <a:moveTo>
                  <a:pt x="0" y="0"/>
                </a:moveTo>
                <a:lnTo>
                  <a:pt x="1209456" y="0"/>
                </a:lnTo>
                <a:lnTo>
                  <a:pt x="1209456" y="1238736"/>
                </a:lnTo>
                <a:lnTo>
                  <a:pt x="0" y="1238736"/>
                </a:lnTo>
                <a:lnTo>
                  <a:pt x="0" y="0"/>
                </a:lnTo>
                <a:close/>
              </a:path>
            </a:pathLst>
          </a:custGeom>
          <a:blipFill>
            <a:blip r:embed="rId12">
              <a:alphaModFix amt="31000"/>
              <a:extLst>
                <a:ext uri="{96DAC541-7B7A-43D3-8B79-37D633B846F1}">
                  <asvg:svgBlip xmlns:asvg="http://schemas.microsoft.com/office/drawing/2016/SVG/main" r:embed="rId13"/>
                </a:ext>
              </a:extLst>
            </a:blip>
            <a:stretch>
              <a:fillRect l="0" t="0" r="0" b="0"/>
            </a:stretch>
          </a:blipFill>
        </p:spPr>
      </p:sp>
      <p:grpSp>
        <p:nvGrpSpPr>
          <p:cNvPr name="Group 27" id="27"/>
          <p:cNvGrpSpPr/>
          <p:nvPr/>
        </p:nvGrpSpPr>
        <p:grpSpPr>
          <a:xfrm rot="0">
            <a:off x="9725121" y="4936018"/>
            <a:ext cx="1759003" cy="1759003"/>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6CCD">
                    <a:alpha val="100000"/>
                  </a:srgbClr>
                </a:gs>
                <a:gs pos="100000">
                  <a:srgbClr val="041D57">
                    <a:alpha val="100000"/>
                  </a:srgbClr>
                </a:gs>
              </a:gsLst>
              <a:lin ang="0"/>
            </a:gra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199"/>
                </a:lnSpc>
              </a:pPr>
            </a:p>
          </p:txBody>
        </p:sp>
      </p:grpSp>
      <p:sp>
        <p:nvSpPr>
          <p:cNvPr name="TextBox 30" id="30"/>
          <p:cNvSpPr txBox="true"/>
          <p:nvPr/>
        </p:nvSpPr>
        <p:spPr>
          <a:xfrm rot="0">
            <a:off x="8518616" y="862913"/>
            <a:ext cx="1980274" cy="274424"/>
          </a:xfrm>
          <a:prstGeom prst="rect">
            <a:avLst/>
          </a:prstGeom>
        </p:spPr>
        <p:txBody>
          <a:bodyPr anchor="t" rtlCol="false" tIns="0" lIns="0" bIns="0" rIns="0">
            <a:spAutoFit/>
          </a:bodyPr>
          <a:lstStyle/>
          <a:p>
            <a:pPr algn="l">
              <a:lnSpc>
                <a:spcPts val="2199"/>
              </a:lnSpc>
              <a:spcBef>
                <a:spcPct val="0"/>
              </a:spcBef>
            </a:pPr>
            <a:r>
              <a:rPr lang="en-US" b="true" sz="1570">
                <a:solidFill>
                  <a:srgbClr val="FFFFFF"/>
                </a:solidFill>
                <a:latin typeface="Poppins Medium"/>
                <a:ea typeface="Poppins Medium"/>
                <a:cs typeface="Poppins Medium"/>
                <a:sym typeface="Poppins Medium"/>
              </a:rPr>
              <a:t>Thynk Unlimited</a:t>
            </a:r>
          </a:p>
        </p:txBody>
      </p:sp>
      <p:sp>
        <p:nvSpPr>
          <p:cNvPr name="TextBox 31" id="31"/>
          <p:cNvSpPr txBox="true"/>
          <p:nvPr/>
        </p:nvSpPr>
        <p:spPr>
          <a:xfrm rot="0">
            <a:off x="7412598" y="9264164"/>
            <a:ext cx="3731498" cy="342265"/>
          </a:xfrm>
          <a:prstGeom prst="rect">
            <a:avLst/>
          </a:prstGeom>
        </p:spPr>
        <p:txBody>
          <a:bodyPr anchor="t" rtlCol="false" tIns="0" lIns="0" bIns="0" rIns="0">
            <a:spAutoFit/>
          </a:bodyPr>
          <a:lstStyle/>
          <a:p>
            <a:pPr algn="ctr">
              <a:lnSpc>
                <a:spcPts val="2659"/>
              </a:lnSpc>
              <a:spcBef>
                <a:spcPct val="0"/>
              </a:spcBef>
            </a:pPr>
            <a:r>
              <a:rPr lang="en-US" b="true" sz="1899">
                <a:solidFill>
                  <a:srgbClr val="FFFFFF"/>
                </a:solidFill>
                <a:latin typeface="Poppins Medium"/>
                <a:ea typeface="Poppins Medium"/>
                <a:cs typeface="Poppins Medium"/>
                <a:sym typeface="Poppins Medium"/>
              </a:rPr>
              <a:t>www.reallygreatsite.com</a:t>
            </a:r>
          </a:p>
        </p:txBody>
      </p:sp>
      <p:sp>
        <p:nvSpPr>
          <p:cNvPr name="TextBox 32" id="32"/>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07</a:t>
            </a:r>
          </a:p>
        </p:txBody>
      </p:sp>
      <p:sp>
        <p:nvSpPr>
          <p:cNvPr name="TextBox 33" id="33"/>
          <p:cNvSpPr txBox="true"/>
          <p:nvPr/>
        </p:nvSpPr>
        <p:spPr>
          <a:xfrm rot="0">
            <a:off x="1150211" y="2836954"/>
            <a:ext cx="7777158" cy="1007795"/>
          </a:xfrm>
          <a:prstGeom prst="rect">
            <a:avLst/>
          </a:prstGeom>
        </p:spPr>
        <p:txBody>
          <a:bodyPr anchor="t" rtlCol="false" tIns="0" lIns="0" bIns="0" rIns="0">
            <a:spAutoFit/>
          </a:bodyPr>
          <a:lstStyle/>
          <a:p>
            <a:pPr algn="l">
              <a:lnSpc>
                <a:spcPts val="7441"/>
              </a:lnSpc>
            </a:pPr>
            <a:r>
              <a:rPr lang="en-US" sz="8001">
                <a:solidFill>
                  <a:srgbClr val="FFFFFF"/>
                </a:solidFill>
                <a:latin typeface="Anton"/>
                <a:ea typeface="Anton"/>
                <a:cs typeface="Anton"/>
                <a:sym typeface="Anton"/>
              </a:rPr>
              <a:t>RISK MANAGEMENT </a:t>
            </a:r>
          </a:p>
        </p:txBody>
      </p:sp>
      <p:sp>
        <p:nvSpPr>
          <p:cNvPr name="TextBox 34" id="34"/>
          <p:cNvSpPr txBox="true"/>
          <p:nvPr/>
        </p:nvSpPr>
        <p:spPr>
          <a:xfrm rot="0">
            <a:off x="1781663" y="4878868"/>
            <a:ext cx="6915150" cy="1035790"/>
          </a:xfrm>
          <a:prstGeom prst="rect">
            <a:avLst/>
          </a:prstGeom>
        </p:spPr>
        <p:txBody>
          <a:bodyPr anchor="t" rtlCol="false" tIns="0" lIns="0" bIns="0" rIns="0">
            <a:spAutoFit/>
          </a:bodyPr>
          <a:lstStyle/>
          <a:p>
            <a:pPr algn="l">
              <a:lnSpc>
                <a:spcPts val="2759"/>
              </a:lnSpc>
              <a:spcBef>
                <a:spcPct val="0"/>
              </a:spcBef>
            </a:pPr>
            <a:r>
              <a:rPr lang="en-US" b="true" sz="1970">
                <a:solidFill>
                  <a:srgbClr val="FFFFFF"/>
                </a:solidFill>
                <a:latin typeface="Poppins Medium"/>
                <a:ea typeface="Poppins Medium"/>
                <a:cs typeface="Poppins Medium"/>
                <a:sym typeface="Poppins Medium"/>
              </a:rPr>
              <a:t>Lorem ipsum dolor sit amet, consectetur adipiscing elit, sed do eiusmod tempor incididunt ut labore et dolore magna aliqua. </a:t>
            </a:r>
          </a:p>
        </p:txBody>
      </p:sp>
      <p:sp>
        <p:nvSpPr>
          <p:cNvPr name="TextBox 35" id="35"/>
          <p:cNvSpPr txBox="true"/>
          <p:nvPr/>
        </p:nvSpPr>
        <p:spPr>
          <a:xfrm rot="0">
            <a:off x="1781663" y="4296142"/>
            <a:ext cx="3962400" cy="508105"/>
          </a:xfrm>
          <a:prstGeom prst="rect">
            <a:avLst/>
          </a:prstGeom>
        </p:spPr>
        <p:txBody>
          <a:bodyPr anchor="t" rtlCol="false" tIns="0" lIns="0" bIns="0" rIns="0">
            <a:spAutoFit/>
          </a:bodyPr>
          <a:lstStyle/>
          <a:p>
            <a:pPr algn="l">
              <a:lnSpc>
                <a:spcPts val="4019"/>
              </a:lnSpc>
              <a:spcBef>
                <a:spcPct val="0"/>
              </a:spcBef>
            </a:pPr>
            <a:r>
              <a:rPr lang="en-US" b="true" sz="2870">
                <a:solidFill>
                  <a:srgbClr val="FFFFFF"/>
                </a:solidFill>
                <a:latin typeface="Poppins Medium"/>
                <a:ea typeface="Poppins Medium"/>
                <a:cs typeface="Poppins Medium"/>
                <a:sym typeface="Poppins Medium"/>
              </a:rPr>
              <a:t>Risk Assessments</a:t>
            </a:r>
          </a:p>
        </p:txBody>
      </p:sp>
      <p:sp>
        <p:nvSpPr>
          <p:cNvPr name="TextBox 36" id="36"/>
          <p:cNvSpPr txBox="true"/>
          <p:nvPr/>
        </p:nvSpPr>
        <p:spPr>
          <a:xfrm rot="0">
            <a:off x="1781663" y="6854689"/>
            <a:ext cx="6915150" cy="1035790"/>
          </a:xfrm>
          <a:prstGeom prst="rect">
            <a:avLst/>
          </a:prstGeom>
        </p:spPr>
        <p:txBody>
          <a:bodyPr anchor="t" rtlCol="false" tIns="0" lIns="0" bIns="0" rIns="0">
            <a:spAutoFit/>
          </a:bodyPr>
          <a:lstStyle/>
          <a:p>
            <a:pPr algn="l">
              <a:lnSpc>
                <a:spcPts val="2759"/>
              </a:lnSpc>
              <a:spcBef>
                <a:spcPct val="0"/>
              </a:spcBef>
            </a:pPr>
            <a:r>
              <a:rPr lang="en-US" b="true" sz="1970">
                <a:solidFill>
                  <a:srgbClr val="FFFFFF"/>
                </a:solidFill>
                <a:latin typeface="Poppins Medium"/>
                <a:ea typeface="Poppins Medium"/>
                <a:cs typeface="Poppins Medium"/>
                <a:sym typeface="Poppins Medium"/>
              </a:rPr>
              <a:t>Lorem ipsum dolor sit amet, consectetur adipiscing elit, sed do eiusmod tempor incididunt ut labore et dolore magna aliqua. </a:t>
            </a:r>
          </a:p>
        </p:txBody>
      </p:sp>
      <p:sp>
        <p:nvSpPr>
          <p:cNvPr name="TextBox 37" id="37"/>
          <p:cNvSpPr txBox="true"/>
          <p:nvPr/>
        </p:nvSpPr>
        <p:spPr>
          <a:xfrm rot="0">
            <a:off x="1781663" y="6271963"/>
            <a:ext cx="3962400" cy="508105"/>
          </a:xfrm>
          <a:prstGeom prst="rect">
            <a:avLst/>
          </a:prstGeom>
        </p:spPr>
        <p:txBody>
          <a:bodyPr anchor="t" rtlCol="false" tIns="0" lIns="0" bIns="0" rIns="0">
            <a:spAutoFit/>
          </a:bodyPr>
          <a:lstStyle/>
          <a:p>
            <a:pPr algn="l">
              <a:lnSpc>
                <a:spcPts val="4019"/>
              </a:lnSpc>
              <a:spcBef>
                <a:spcPct val="0"/>
              </a:spcBef>
            </a:pPr>
            <a:r>
              <a:rPr lang="en-US" b="true" sz="2870">
                <a:solidFill>
                  <a:srgbClr val="FFFFFF"/>
                </a:solidFill>
                <a:latin typeface="Poppins Medium"/>
                <a:ea typeface="Poppins Medium"/>
                <a:cs typeface="Poppins Medium"/>
                <a:sym typeface="Poppins Medium"/>
              </a:rPr>
              <a:t>Policy Development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7946390" y="847961"/>
            <a:ext cx="361478" cy="361478"/>
          </a:xfrm>
          <a:custGeom>
            <a:avLst/>
            <a:gdLst/>
            <a:ahLst/>
            <a:cxnLst/>
            <a:rect r="r" b="b" t="t" l="l"/>
            <a:pathLst>
              <a:path h="361478" w="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8518616" y="862913"/>
            <a:ext cx="1980274" cy="274424"/>
          </a:xfrm>
          <a:prstGeom prst="rect">
            <a:avLst/>
          </a:prstGeom>
        </p:spPr>
        <p:txBody>
          <a:bodyPr anchor="t" rtlCol="false" tIns="0" lIns="0" bIns="0" rIns="0">
            <a:spAutoFit/>
          </a:bodyPr>
          <a:lstStyle/>
          <a:p>
            <a:pPr algn="l">
              <a:lnSpc>
                <a:spcPts val="2199"/>
              </a:lnSpc>
              <a:spcBef>
                <a:spcPct val="0"/>
              </a:spcBef>
            </a:pPr>
            <a:r>
              <a:rPr lang="en-US" b="true" sz="1570">
                <a:solidFill>
                  <a:srgbClr val="FFFFFF"/>
                </a:solidFill>
                <a:latin typeface="Poppins Medium"/>
                <a:ea typeface="Poppins Medium"/>
                <a:cs typeface="Poppins Medium"/>
                <a:sym typeface="Poppins Medium"/>
              </a:rPr>
              <a:t>Thynk Unlimited</a:t>
            </a:r>
          </a:p>
        </p:txBody>
      </p:sp>
      <p:sp>
        <p:nvSpPr>
          <p:cNvPr name="Freeform 7" id="7"/>
          <p:cNvSpPr/>
          <p:nvPr/>
        </p:nvSpPr>
        <p:spPr>
          <a:xfrm flipH="false" flipV="false" rot="0">
            <a:off x="6258626" y="9200662"/>
            <a:ext cx="5770747" cy="526419"/>
          </a:xfrm>
          <a:custGeom>
            <a:avLst/>
            <a:gdLst/>
            <a:ahLst/>
            <a:cxnLst/>
            <a:rect r="r" b="b" t="t" l="l"/>
            <a:pathLst>
              <a:path h="526419" w="5770747">
                <a:moveTo>
                  <a:pt x="0" y="0"/>
                </a:moveTo>
                <a:lnTo>
                  <a:pt x="5770748" y="0"/>
                </a:lnTo>
                <a:lnTo>
                  <a:pt x="5770748" y="526420"/>
                </a:lnTo>
                <a:lnTo>
                  <a:pt x="0" y="5264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8" id="8"/>
          <p:cNvGrpSpPr/>
          <p:nvPr/>
        </p:nvGrpSpPr>
        <p:grpSpPr>
          <a:xfrm rot="0">
            <a:off x="605460" y="9029768"/>
            <a:ext cx="742179" cy="742179"/>
            <a:chOff x="0" y="0"/>
            <a:chExt cx="195471" cy="195471"/>
          </a:xfrm>
        </p:grpSpPr>
        <p:sp>
          <p:nvSpPr>
            <p:cNvPr name="Freeform 9" id="9"/>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10" id="10"/>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sp>
        <p:nvSpPr>
          <p:cNvPr name="TextBox 11" id="11"/>
          <p:cNvSpPr txBox="true"/>
          <p:nvPr/>
        </p:nvSpPr>
        <p:spPr>
          <a:xfrm rot="0">
            <a:off x="7412598" y="9264164"/>
            <a:ext cx="3731498" cy="342265"/>
          </a:xfrm>
          <a:prstGeom prst="rect">
            <a:avLst/>
          </a:prstGeom>
        </p:spPr>
        <p:txBody>
          <a:bodyPr anchor="t" rtlCol="false" tIns="0" lIns="0" bIns="0" rIns="0">
            <a:spAutoFit/>
          </a:bodyPr>
          <a:lstStyle/>
          <a:p>
            <a:pPr algn="ctr">
              <a:lnSpc>
                <a:spcPts val="2659"/>
              </a:lnSpc>
              <a:spcBef>
                <a:spcPct val="0"/>
              </a:spcBef>
            </a:pPr>
            <a:r>
              <a:rPr lang="en-US" b="true" sz="1899">
                <a:solidFill>
                  <a:srgbClr val="FFFFFF"/>
                </a:solidFill>
                <a:latin typeface="Poppins Medium"/>
                <a:ea typeface="Poppins Medium"/>
                <a:cs typeface="Poppins Medium"/>
                <a:sym typeface="Poppins Medium"/>
              </a:rPr>
              <a:t>www.reallygreatsite.com</a:t>
            </a:r>
          </a:p>
        </p:txBody>
      </p:sp>
      <p:sp>
        <p:nvSpPr>
          <p:cNvPr name="TextBox 12" id="12"/>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08</a:t>
            </a:r>
          </a:p>
        </p:txBody>
      </p:sp>
      <p:sp>
        <p:nvSpPr>
          <p:cNvPr name="TextBox 13" id="13"/>
          <p:cNvSpPr txBox="true"/>
          <p:nvPr/>
        </p:nvSpPr>
        <p:spPr>
          <a:xfrm rot="0">
            <a:off x="9661153" y="4873867"/>
            <a:ext cx="7114712" cy="3093190"/>
          </a:xfrm>
          <a:prstGeom prst="rect">
            <a:avLst/>
          </a:prstGeom>
        </p:spPr>
        <p:txBody>
          <a:bodyPr anchor="t" rtlCol="false" tIns="0" lIns="0" bIns="0" rIns="0">
            <a:spAutoFit/>
          </a:bodyPr>
          <a:lstStyle/>
          <a:p>
            <a:pPr algn="l">
              <a:lnSpc>
                <a:spcPts val="2759"/>
              </a:lnSpc>
              <a:spcBef>
                <a:spcPct val="0"/>
              </a:spcBef>
            </a:pPr>
            <a:r>
              <a:rPr lang="en-US" b="true" sz="1970">
                <a:solidFill>
                  <a:srgbClr val="FFFFFF"/>
                </a:solidFill>
                <a:latin typeface="Poppins Medium"/>
                <a:ea typeface="Poppins Medium"/>
                <a:cs typeface="Poppins Medium"/>
                <a:sym typeface="Poppins Medium"/>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grpSp>
        <p:nvGrpSpPr>
          <p:cNvPr name="Group 14" id="14"/>
          <p:cNvGrpSpPr/>
          <p:nvPr/>
        </p:nvGrpSpPr>
        <p:grpSpPr>
          <a:xfrm rot="0">
            <a:off x="8726395" y="1778352"/>
            <a:ext cx="10466891" cy="2940889"/>
            <a:chOff x="0" y="0"/>
            <a:chExt cx="2756712" cy="774555"/>
          </a:xfrm>
        </p:grpSpPr>
        <p:sp>
          <p:nvSpPr>
            <p:cNvPr name="Freeform 15" id="15"/>
            <p:cNvSpPr/>
            <p:nvPr/>
          </p:nvSpPr>
          <p:spPr>
            <a:xfrm flipH="false" flipV="false" rot="0">
              <a:off x="0" y="0"/>
              <a:ext cx="2756712" cy="774555"/>
            </a:xfrm>
            <a:custGeom>
              <a:avLst/>
              <a:gdLst/>
              <a:ahLst/>
              <a:cxnLst/>
              <a:rect r="r" b="b" t="t" l="l"/>
              <a:pathLst>
                <a:path h="774555" w="2756712">
                  <a:moveTo>
                    <a:pt x="0" y="0"/>
                  </a:moveTo>
                  <a:lnTo>
                    <a:pt x="2756712" y="0"/>
                  </a:lnTo>
                  <a:lnTo>
                    <a:pt x="2756712" y="774555"/>
                  </a:lnTo>
                  <a:lnTo>
                    <a:pt x="0" y="774555"/>
                  </a:lnTo>
                  <a:close/>
                </a:path>
              </a:pathLst>
            </a:custGeom>
            <a:gradFill rotWithShape="true">
              <a:gsLst>
                <a:gs pos="0">
                  <a:srgbClr val="000000">
                    <a:alpha val="0"/>
                  </a:srgbClr>
                </a:gs>
                <a:gs pos="50000">
                  <a:srgbClr val="000000">
                    <a:alpha val="41000"/>
                  </a:srgbClr>
                </a:gs>
                <a:gs pos="100000">
                  <a:srgbClr val="000000">
                    <a:alpha val="41000"/>
                  </a:srgbClr>
                </a:gs>
              </a:gsLst>
              <a:lin ang="0"/>
            </a:gradFill>
          </p:spPr>
        </p:sp>
        <p:sp>
          <p:nvSpPr>
            <p:cNvPr name="TextBox 16" id="16"/>
            <p:cNvSpPr txBox="true"/>
            <p:nvPr/>
          </p:nvSpPr>
          <p:spPr>
            <a:xfrm>
              <a:off x="0" y="-38100"/>
              <a:ext cx="2756712" cy="812655"/>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9661153" y="2081031"/>
            <a:ext cx="7882339" cy="2364105"/>
          </a:xfrm>
          <a:prstGeom prst="rect">
            <a:avLst/>
          </a:prstGeom>
        </p:spPr>
        <p:txBody>
          <a:bodyPr anchor="t" rtlCol="false" tIns="0" lIns="0" bIns="0" rIns="0">
            <a:spAutoFit/>
          </a:bodyPr>
          <a:lstStyle/>
          <a:p>
            <a:pPr algn="l">
              <a:lnSpc>
                <a:spcPts val="9360"/>
              </a:lnSpc>
            </a:pPr>
            <a:r>
              <a:rPr lang="en-US" sz="8000">
                <a:solidFill>
                  <a:srgbClr val="FFFFFF"/>
                </a:solidFill>
                <a:latin typeface="Anton"/>
                <a:ea typeface="Anton"/>
                <a:cs typeface="Anton"/>
                <a:sym typeface="Anton"/>
              </a:rPr>
              <a:t>SECURITY TRAINING AND AWARENESS</a:t>
            </a:r>
          </a:p>
        </p:txBody>
      </p:sp>
      <p:grpSp>
        <p:nvGrpSpPr>
          <p:cNvPr name="Group 18" id="18"/>
          <p:cNvGrpSpPr>
            <a:grpSpLocks noChangeAspect="true"/>
          </p:cNvGrpSpPr>
          <p:nvPr/>
        </p:nvGrpSpPr>
        <p:grpSpPr>
          <a:xfrm rot="0">
            <a:off x="3254282" y="1778352"/>
            <a:ext cx="5264334" cy="5264334"/>
            <a:chOff x="0" y="0"/>
            <a:chExt cx="14840029" cy="14840029"/>
          </a:xfrm>
        </p:grpSpPr>
        <p:sp>
          <p:nvSpPr>
            <p:cNvPr name="Freeform 19" id="19"/>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68F8FF">
                    <a:alpha val="100000"/>
                  </a:srgbClr>
                </a:gs>
                <a:gs pos="100000">
                  <a:srgbClr val="4612B6">
                    <a:alpha val="100000"/>
                  </a:srgbClr>
                </a:gs>
              </a:gsLst>
              <a:lin ang="2700000"/>
            </a:gradFill>
          </p:spPr>
        </p:sp>
        <p:sp>
          <p:nvSpPr>
            <p:cNvPr name="Freeform 20" id="20"/>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21" id="21"/>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11"/>
              <a:stretch>
                <a:fillRect l="-24712" t="0" r="-24712" b="0"/>
              </a:stretch>
            </a:blipFill>
          </p:spPr>
        </p:sp>
      </p:grpSp>
      <p:grpSp>
        <p:nvGrpSpPr>
          <p:cNvPr name="Group 22" id="22"/>
          <p:cNvGrpSpPr>
            <a:grpSpLocks noChangeAspect="true"/>
          </p:cNvGrpSpPr>
          <p:nvPr/>
        </p:nvGrpSpPr>
        <p:grpSpPr>
          <a:xfrm rot="0">
            <a:off x="1419800" y="4614555"/>
            <a:ext cx="3668962" cy="3668962"/>
            <a:chOff x="0" y="0"/>
            <a:chExt cx="14840029" cy="14840029"/>
          </a:xfrm>
        </p:grpSpPr>
        <p:sp>
          <p:nvSpPr>
            <p:cNvPr name="Freeform 23" id="23"/>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68F8FF">
                    <a:alpha val="100000"/>
                  </a:srgbClr>
                </a:gs>
                <a:gs pos="100000">
                  <a:srgbClr val="4612B6">
                    <a:alpha val="100000"/>
                  </a:srgbClr>
                </a:gs>
              </a:gsLst>
              <a:lin ang="2700000"/>
            </a:gradFill>
          </p:spPr>
        </p:sp>
        <p:sp>
          <p:nvSpPr>
            <p:cNvPr name="Freeform 24" id="24"/>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25" id="25"/>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12"/>
              <a:stretch>
                <a:fillRect l="-24712" t="0" r="-24712" b="0"/>
              </a:stretch>
            </a:blipFill>
          </p:spPr>
        </p:sp>
      </p:grpSp>
      <p:sp>
        <p:nvSpPr>
          <p:cNvPr name="Freeform 26" id="26"/>
          <p:cNvSpPr/>
          <p:nvPr/>
        </p:nvSpPr>
        <p:spPr>
          <a:xfrm flipH="false" flipV="false" rot="0">
            <a:off x="1151504" y="2899460"/>
            <a:ext cx="1674557" cy="1715095"/>
          </a:xfrm>
          <a:custGeom>
            <a:avLst/>
            <a:gdLst/>
            <a:ahLst/>
            <a:cxnLst/>
            <a:rect r="r" b="b" t="t" l="l"/>
            <a:pathLst>
              <a:path h="1715095" w="1674557">
                <a:moveTo>
                  <a:pt x="0" y="0"/>
                </a:moveTo>
                <a:lnTo>
                  <a:pt x="1674557" y="0"/>
                </a:lnTo>
                <a:lnTo>
                  <a:pt x="1674557" y="1715095"/>
                </a:lnTo>
                <a:lnTo>
                  <a:pt x="0" y="1715095"/>
                </a:lnTo>
                <a:lnTo>
                  <a:pt x="0" y="0"/>
                </a:lnTo>
                <a:close/>
              </a:path>
            </a:pathLst>
          </a:custGeom>
          <a:blipFill>
            <a:blip r:embed="rId13">
              <a:alphaModFix amt="31000"/>
              <a:extLst>
                <a:ext uri="{96DAC541-7B7A-43D3-8B79-37D633B846F1}">
                  <asvg:svgBlip xmlns:asvg="http://schemas.microsoft.com/office/drawing/2016/SVG/main" r:embed="rId14"/>
                </a:ext>
              </a:extLst>
            </a:blip>
            <a:stretch>
              <a:fillRect l="0" t="0" r="0" b="0"/>
            </a:stretch>
          </a:blipFill>
        </p:spPr>
      </p:sp>
      <p:sp>
        <p:nvSpPr>
          <p:cNvPr name="Freeform 27" id="27"/>
          <p:cNvSpPr/>
          <p:nvPr/>
        </p:nvSpPr>
        <p:spPr>
          <a:xfrm flipH="false" flipV="false" rot="0">
            <a:off x="5281721" y="7502307"/>
            <a:ext cx="1209456" cy="1238735"/>
          </a:xfrm>
          <a:custGeom>
            <a:avLst/>
            <a:gdLst/>
            <a:ahLst/>
            <a:cxnLst/>
            <a:rect r="r" b="b" t="t" l="l"/>
            <a:pathLst>
              <a:path h="1238735" w="1209456">
                <a:moveTo>
                  <a:pt x="0" y="0"/>
                </a:moveTo>
                <a:lnTo>
                  <a:pt x="1209456" y="0"/>
                </a:lnTo>
                <a:lnTo>
                  <a:pt x="1209456" y="1238735"/>
                </a:lnTo>
                <a:lnTo>
                  <a:pt x="0" y="1238735"/>
                </a:lnTo>
                <a:lnTo>
                  <a:pt x="0" y="0"/>
                </a:lnTo>
                <a:close/>
              </a:path>
            </a:pathLst>
          </a:custGeom>
          <a:blipFill>
            <a:blip r:embed="rId13">
              <a:alphaModFix amt="31000"/>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7946390" y="847961"/>
            <a:ext cx="361478" cy="361478"/>
          </a:xfrm>
          <a:custGeom>
            <a:avLst/>
            <a:gdLst/>
            <a:ahLst/>
            <a:cxnLst/>
            <a:rect r="r" b="b" t="t" l="l"/>
            <a:pathLst>
              <a:path h="361478" w="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6258626" y="9200662"/>
            <a:ext cx="5770747" cy="526419"/>
          </a:xfrm>
          <a:custGeom>
            <a:avLst/>
            <a:gdLst/>
            <a:ahLst/>
            <a:cxnLst/>
            <a:rect r="r" b="b" t="t" l="l"/>
            <a:pathLst>
              <a:path h="526419" w="5770747">
                <a:moveTo>
                  <a:pt x="0" y="0"/>
                </a:moveTo>
                <a:lnTo>
                  <a:pt x="5770748" y="0"/>
                </a:lnTo>
                <a:lnTo>
                  <a:pt x="5770748" y="526420"/>
                </a:lnTo>
                <a:lnTo>
                  <a:pt x="0" y="5264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7" id="7"/>
          <p:cNvGrpSpPr/>
          <p:nvPr/>
        </p:nvGrpSpPr>
        <p:grpSpPr>
          <a:xfrm rot="0">
            <a:off x="605460" y="9029768"/>
            <a:ext cx="742179" cy="742179"/>
            <a:chOff x="0" y="0"/>
            <a:chExt cx="195471" cy="195471"/>
          </a:xfrm>
        </p:grpSpPr>
        <p:sp>
          <p:nvSpPr>
            <p:cNvPr name="Freeform 8" id="8"/>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9" id="9"/>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grpSp>
        <p:nvGrpSpPr>
          <p:cNvPr name="Group 10" id="10"/>
          <p:cNvGrpSpPr/>
          <p:nvPr/>
        </p:nvGrpSpPr>
        <p:grpSpPr>
          <a:xfrm rot="0">
            <a:off x="-552450" y="1995627"/>
            <a:ext cx="21069300" cy="3026326"/>
            <a:chOff x="0" y="0"/>
            <a:chExt cx="5549116" cy="797057"/>
          </a:xfrm>
        </p:grpSpPr>
        <p:sp>
          <p:nvSpPr>
            <p:cNvPr name="Freeform 11" id="11"/>
            <p:cNvSpPr/>
            <p:nvPr/>
          </p:nvSpPr>
          <p:spPr>
            <a:xfrm flipH="false" flipV="false" rot="0">
              <a:off x="0" y="0"/>
              <a:ext cx="5549116" cy="797057"/>
            </a:xfrm>
            <a:custGeom>
              <a:avLst/>
              <a:gdLst/>
              <a:ahLst/>
              <a:cxnLst/>
              <a:rect r="r" b="b" t="t" l="l"/>
              <a:pathLst>
                <a:path h="797057" w="5549116">
                  <a:moveTo>
                    <a:pt x="0" y="0"/>
                  </a:moveTo>
                  <a:lnTo>
                    <a:pt x="5549116" y="0"/>
                  </a:lnTo>
                  <a:lnTo>
                    <a:pt x="5549116" y="797057"/>
                  </a:lnTo>
                  <a:lnTo>
                    <a:pt x="0" y="797057"/>
                  </a:lnTo>
                  <a:close/>
                </a:path>
              </a:pathLst>
            </a:custGeom>
            <a:gradFill rotWithShape="true">
              <a:gsLst>
                <a:gs pos="0">
                  <a:srgbClr val="006CCD">
                    <a:alpha val="0"/>
                  </a:srgbClr>
                </a:gs>
                <a:gs pos="100000">
                  <a:srgbClr val="2376D4">
                    <a:alpha val="100000"/>
                  </a:srgbClr>
                </a:gs>
              </a:gsLst>
              <a:lin ang="0"/>
            </a:gradFill>
          </p:spPr>
        </p:sp>
        <p:sp>
          <p:nvSpPr>
            <p:cNvPr name="TextBox 12" id="12"/>
            <p:cNvSpPr txBox="true"/>
            <p:nvPr/>
          </p:nvSpPr>
          <p:spPr>
            <a:xfrm>
              <a:off x="0" y="-38100"/>
              <a:ext cx="5549116" cy="835157"/>
            </a:xfrm>
            <a:prstGeom prst="rect">
              <a:avLst/>
            </a:prstGeom>
          </p:spPr>
          <p:txBody>
            <a:bodyPr anchor="ctr" rtlCol="false" tIns="50800" lIns="50800" bIns="50800" rIns="50800"/>
            <a:lstStyle/>
            <a:p>
              <a:pPr algn="ctr">
                <a:lnSpc>
                  <a:spcPts val="2199"/>
                </a:lnSpc>
              </a:pPr>
            </a:p>
          </p:txBody>
        </p:sp>
      </p:grpSp>
      <p:sp>
        <p:nvSpPr>
          <p:cNvPr name="TextBox 13" id="13"/>
          <p:cNvSpPr txBox="true"/>
          <p:nvPr/>
        </p:nvSpPr>
        <p:spPr>
          <a:xfrm rot="0">
            <a:off x="5686425" y="2601846"/>
            <a:ext cx="7139009" cy="1950770"/>
          </a:xfrm>
          <a:prstGeom prst="rect">
            <a:avLst/>
          </a:prstGeom>
        </p:spPr>
        <p:txBody>
          <a:bodyPr anchor="t" rtlCol="false" tIns="0" lIns="0" bIns="0" rIns="0">
            <a:spAutoFit/>
          </a:bodyPr>
          <a:lstStyle/>
          <a:p>
            <a:pPr algn="ctr">
              <a:lnSpc>
                <a:spcPts val="7441"/>
              </a:lnSpc>
            </a:pPr>
            <a:r>
              <a:rPr lang="en-US" sz="8001">
                <a:solidFill>
                  <a:srgbClr val="FFFFFF"/>
                </a:solidFill>
                <a:latin typeface="Anton"/>
                <a:ea typeface="Anton"/>
                <a:cs typeface="Anton"/>
                <a:sym typeface="Anton"/>
              </a:rPr>
              <a:t>MANAGED SECURITY SERVICES</a:t>
            </a:r>
          </a:p>
        </p:txBody>
      </p:sp>
      <p:sp>
        <p:nvSpPr>
          <p:cNvPr name="Freeform 14" id="14"/>
          <p:cNvSpPr/>
          <p:nvPr/>
        </p:nvSpPr>
        <p:spPr>
          <a:xfrm flipH="false" flipV="false" rot="0">
            <a:off x="672099" y="3508790"/>
            <a:ext cx="3491551" cy="2475827"/>
          </a:xfrm>
          <a:custGeom>
            <a:avLst/>
            <a:gdLst/>
            <a:ahLst/>
            <a:cxnLst/>
            <a:rect r="r" b="b" t="t" l="l"/>
            <a:pathLst>
              <a:path h="2475827" w="3491551">
                <a:moveTo>
                  <a:pt x="0" y="0"/>
                </a:moveTo>
                <a:lnTo>
                  <a:pt x="3491551" y="0"/>
                </a:lnTo>
                <a:lnTo>
                  <a:pt x="3491551" y="2475827"/>
                </a:lnTo>
                <a:lnTo>
                  <a:pt x="0" y="247582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5" id="15"/>
          <p:cNvSpPr/>
          <p:nvPr/>
        </p:nvSpPr>
        <p:spPr>
          <a:xfrm flipH="true" flipV="false" rot="0">
            <a:off x="14532931" y="3472456"/>
            <a:ext cx="3491551" cy="2475827"/>
          </a:xfrm>
          <a:custGeom>
            <a:avLst/>
            <a:gdLst/>
            <a:ahLst/>
            <a:cxnLst/>
            <a:rect r="r" b="b" t="t" l="l"/>
            <a:pathLst>
              <a:path h="2475827" w="3491551">
                <a:moveTo>
                  <a:pt x="3491550" y="0"/>
                </a:moveTo>
                <a:lnTo>
                  <a:pt x="0" y="0"/>
                </a:lnTo>
                <a:lnTo>
                  <a:pt x="0" y="2475827"/>
                </a:lnTo>
                <a:lnTo>
                  <a:pt x="3491550" y="2475827"/>
                </a:lnTo>
                <a:lnTo>
                  <a:pt x="349155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6" id="16"/>
          <p:cNvSpPr txBox="true"/>
          <p:nvPr/>
        </p:nvSpPr>
        <p:spPr>
          <a:xfrm rot="0">
            <a:off x="8518616" y="862913"/>
            <a:ext cx="1980274" cy="274424"/>
          </a:xfrm>
          <a:prstGeom prst="rect">
            <a:avLst/>
          </a:prstGeom>
        </p:spPr>
        <p:txBody>
          <a:bodyPr anchor="t" rtlCol="false" tIns="0" lIns="0" bIns="0" rIns="0">
            <a:spAutoFit/>
          </a:bodyPr>
          <a:lstStyle/>
          <a:p>
            <a:pPr algn="l">
              <a:lnSpc>
                <a:spcPts val="2199"/>
              </a:lnSpc>
              <a:spcBef>
                <a:spcPct val="0"/>
              </a:spcBef>
            </a:pPr>
            <a:r>
              <a:rPr lang="en-US" b="true" sz="1570">
                <a:solidFill>
                  <a:srgbClr val="FFFFFF"/>
                </a:solidFill>
                <a:latin typeface="Poppins Medium"/>
                <a:ea typeface="Poppins Medium"/>
                <a:cs typeface="Poppins Medium"/>
                <a:sym typeface="Poppins Medium"/>
              </a:rPr>
              <a:t>Thynk Unlimited</a:t>
            </a:r>
          </a:p>
        </p:txBody>
      </p:sp>
      <p:sp>
        <p:nvSpPr>
          <p:cNvPr name="TextBox 17" id="17"/>
          <p:cNvSpPr txBox="true"/>
          <p:nvPr/>
        </p:nvSpPr>
        <p:spPr>
          <a:xfrm rot="0">
            <a:off x="7412598" y="9264164"/>
            <a:ext cx="3731498" cy="342265"/>
          </a:xfrm>
          <a:prstGeom prst="rect">
            <a:avLst/>
          </a:prstGeom>
        </p:spPr>
        <p:txBody>
          <a:bodyPr anchor="t" rtlCol="false" tIns="0" lIns="0" bIns="0" rIns="0">
            <a:spAutoFit/>
          </a:bodyPr>
          <a:lstStyle/>
          <a:p>
            <a:pPr algn="ctr">
              <a:lnSpc>
                <a:spcPts val="2659"/>
              </a:lnSpc>
              <a:spcBef>
                <a:spcPct val="0"/>
              </a:spcBef>
            </a:pPr>
            <a:r>
              <a:rPr lang="en-US" b="true" sz="1899">
                <a:solidFill>
                  <a:srgbClr val="FFFFFF"/>
                </a:solidFill>
                <a:latin typeface="Poppins Medium"/>
                <a:ea typeface="Poppins Medium"/>
                <a:cs typeface="Poppins Medium"/>
                <a:sym typeface="Poppins Medium"/>
              </a:rPr>
              <a:t>www.reallygreatsite.com</a:t>
            </a:r>
          </a:p>
        </p:txBody>
      </p:sp>
      <p:sp>
        <p:nvSpPr>
          <p:cNvPr name="TextBox 18" id="18"/>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09</a:t>
            </a:r>
          </a:p>
        </p:txBody>
      </p:sp>
      <p:grpSp>
        <p:nvGrpSpPr>
          <p:cNvPr name="Group 19" id="19"/>
          <p:cNvGrpSpPr/>
          <p:nvPr/>
        </p:nvGrpSpPr>
        <p:grpSpPr>
          <a:xfrm rot="0">
            <a:off x="1666579" y="5869632"/>
            <a:ext cx="4994141" cy="2530110"/>
            <a:chOff x="0" y="0"/>
            <a:chExt cx="1315329" cy="666366"/>
          </a:xfrm>
        </p:grpSpPr>
        <p:sp>
          <p:nvSpPr>
            <p:cNvPr name="Freeform 20" id="20"/>
            <p:cNvSpPr/>
            <p:nvPr/>
          </p:nvSpPr>
          <p:spPr>
            <a:xfrm flipH="false" flipV="false" rot="0">
              <a:off x="0" y="0"/>
              <a:ext cx="1315329" cy="666366"/>
            </a:xfrm>
            <a:custGeom>
              <a:avLst/>
              <a:gdLst/>
              <a:ahLst/>
              <a:cxnLst/>
              <a:rect r="r" b="b" t="t" l="l"/>
              <a:pathLst>
                <a:path h="666366" w="1315329">
                  <a:moveTo>
                    <a:pt x="0" y="0"/>
                  </a:moveTo>
                  <a:lnTo>
                    <a:pt x="1315329" y="0"/>
                  </a:lnTo>
                  <a:lnTo>
                    <a:pt x="1315329" y="666366"/>
                  </a:lnTo>
                  <a:lnTo>
                    <a:pt x="0" y="666366"/>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21" id="21"/>
            <p:cNvSpPr txBox="true"/>
            <p:nvPr/>
          </p:nvSpPr>
          <p:spPr>
            <a:xfrm>
              <a:off x="0" y="-38100"/>
              <a:ext cx="1315329" cy="704466"/>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0">
            <a:off x="1962150" y="5411426"/>
            <a:ext cx="345440" cy="345440"/>
            <a:chOff x="0" y="0"/>
            <a:chExt cx="90980" cy="90980"/>
          </a:xfrm>
        </p:grpSpPr>
        <p:sp>
          <p:nvSpPr>
            <p:cNvPr name="Freeform 23" id="23"/>
            <p:cNvSpPr/>
            <p:nvPr/>
          </p:nvSpPr>
          <p:spPr>
            <a:xfrm flipH="false" flipV="false" rot="0">
              <a:off x="0" y="0"/>
              <a:ext cx="90980" cy="90980"/>
            </a:xfrm>
            <a:custGeom>
              <a:avLst/>
              <a:gdLst/>
              <a:ahLst/>
              <a:cxnLst/>
              <a:rect r="r" b="b" t="t" l="l"/>
              <a:pathLst>
                <a:path h="90980" w="90980">
                  <a:moveTo>
                    <a:pt x="0" y="0"/>
                  </a:moveTo>
                  <a:lnTo>
                    <a:pt x="90980" y="0"/>
                  </a:lnTo>
                  <a:lnTo>
                    <a:pt x="90980" y="90980"/>
                  </a:lnTo>
                  <a:lnTo>
                    <a:pt x="0" y="90980"/>
                  </a:lnTo>
                  <a:close/>
                </a:path>
              </a:pathLst>
            </a:custGeom>
            <a:solidFill>
              <a:srgbClr val="006CCD"/>
            </a:solidFill>
          </p:spPr>
        </p:sp>
        <p:sp>
          <p:nvSpPr>
            <p:cNvPr name="TextBox 24" id="24"/>
            <p:cNvSpPr txBox="true"/>
            <p:nvPr/>
          </p:nvSpPr>
          <p:spPr>
            <a:xfrm>
              <a:off x="0" y="-38100"/>
              <a:ext cx="90980" cy="129080"/>
            </a:xfrm>
            <a:prstGeom prst="rect">
              <a:avLst/>
            </a:prstGeom>
          </p:spPr>
          <p:txBody>
            <a:bodyPr anchor="ctr" rtlCol="false" tIns="50800" lIns="50800" bIns="50800" rIns="50800"/>
            <a:lstStyle/>
            <a:p>
              <a:pPr algn="ctr">
                <a:lnSpc>
                  <a:spcPts val="2199"/>
                </a:lnSpc>
              </a:pPr>
            </a:p>
          </p:txBody>
        </p:sp>
      </p:grpSp>
      <p:sp>
        <p:nvSpPr>
          <p:cNvPr name="TextBox 25" id="25"/>
          <p:cNvSpPr txBox="true"/>
          <p:nvPr/>
        </p:nvSpPr>
        <p:spPr>
          <a:xfrm rot="0">
            <a:off x="2593603" y="6155432"/>
            <a:ext cx="3665024" cy="1721590"/>
          </a:xfrm>
          <a:prstGeom prst="rect">
            <a:avLst/>
          </a:prstGeom>
        </p:spPr>
        <p:txBody>
          <a:bodyPr anchor="t" rtlCol="false" tIns="0" lIns="0" bIns="0" rIns="0">
            <a:spAutoFit/>
          </a:bodyPr>
          <a:lstStyle/>
          <a:p>
            <a:pPr algn="l">
              <a:lnSpc>
                <a:spcPts val="2759"/>
              </a:lnSpc>
              <a:spcBef>
                <a:spcPct val="0"/>
              </a:spcBef>
            </a:pPr>
            <a:r>
              <a:rPr lang="en-US" b="true" sz="1970">
                <a:solidFill>
                  <a:srgbClr val="FFFFFF"/>
                </a:solidFill>
                <a:latin typeface="Poppins Medium"/>
                <a:ea typeface="Poppins Medium"/>
                <a:cs typeface="Poppins Medium"/>
                <a:sym typeface="Poppins Medium"/>
              </a:rPr>
              <a:t>Lorem ipsum dolor sit amet, consectetur adipiscing elit, sed do eiusmod tempor incididunt ut labore et dolore magna aliqua. </a:t>
            </a:r>
          </a:p>
        </p:txBody>
      </p:sp>
      <p:sp>
        <p:nvSpPr>
          <p:cNvPr name="TextBox 26" id="26"/>
          <p:cNvSpPr txBox="true"/>
          <p:nvPr/>
        </p:nvSpPr>
        <p:spPr>
          <a:xfrm rot="0">
            <a:off x="2593603" y="5277337"/>
            <a:ext cx="2678493" cy="508105"/>
          </a:xfrm>
          <a:prstGeom prst="rect">
            <a:avLst/>
          </a:prstGeom>
        </p:spPr>
        <p:txBody>
          <a:bodyPr anchor="t" rtlCol="false" tIns="0" lIns="0" bIns="0" rIns="0">
            <a:spAutoFit/>
          </a:bodyPr>
          <a:lstStyle/>
          <a:p>
            <a:pPr algn="l">
              <a:lnSpc>
                <a:spcPts val="4019"/>
              </a:lnSpc>
              <a:spcBef>
                <a:spcPct val="0"/>
              </a:spcBef>
            </a:pPr>
            <a:r>
              <a:rPr lang="en-US" b="true" sz="2870">
                <a:solidFill>
                  <a:srgbClr val="FFFFFF"/>
                </a:solidFill>
                <a:latin typeface="Poppins Medium"/>
                <a:ea typeface="Poppins Medium"/>
                <a:cs typeface="Poppins Medium"/>
                <a:sym typeface="Poppins Medium"/>
              </a:rPr>
              <a:t>Monitoring</a:t>
            </a:r>
          </a:p>
        </p:txBody>
      </p:sp>
      <p:grpSp>
        <p:nvGrpSpPr>
          <p:cNvPr name="Group 27" id="27"/>
          <p:cNvGrpSpPr/>
          <p:nvPr/>
        </p:nvGrpSpPr>
        <p:grpSpPr>
          <a:xfrm rot="0">
            <a:off x="6935228" y="5869632"/>
            <a:ext cx="4994141" cy="2530110"/>
            <a:chOff x="0" y="0"/>
            <a:chExt cx="1315329" cy="666366"/>
          </a:xfrm>
        </p:grpSpPr>
        <p:sp>
          <p:nvSpPr>
            <p:cNvPr name="Freeform 28" id="28"/>
            <p:cNvSpPr/>
            <p:nvPr/>
          </p:nvSpPr>
          <p:spPr>
            <a:xfrm flipH="false" flipV="false" rot="0">
              <a:off x="0" y="0"/>
              <a:ext cx="1315329" cy="666366"/>
            </a:xfrm>
            <a:custGeom>
              <a:avLst/>
              <a:gdLst/>
              <a:ahLst/>
              <a:cxnLst/>
              <a:rect r="r" b="b" t="t" l="l"/>
              <a:pathLst>
                <a:path h="666366" w="1315329">
                  <a:moveTo>
                    <a:pt x="0" y="0"/>
                  </a:moveTo>
                  <a:lnTo>
                    <a:pt x="1315329" y="0"/>
                  </a:lnTo>
                  <a:lnTo>
                    <a:pt x="1315329" y="666366"/>
                  </a:lnTo>
                  <a:lnTo>
                    <a:pt x="0" y="666366"/>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29" id="29"/>
            <p:cNvSpPr txBox="true"/>
            <p:nvPr/>
          </p:nvSpPr>
          <p:spPr>
            <a:xfrm>
              <a:off x="0" y="-38100"/>
              <a:ext cx="1315329" cy="704466"/>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7230799" y="5411426"/>
            <a:ext cx="345440" cy="345440"/>
            <a:chOff x="0" y="0"/>
            <a:chExt cx="90980" cy="90980"/>
          </a:xfrm>
        </p:grpSpPr>
        <p:sp>
          <p:nvSpPr>
            <p:cNvPr name="Freeform 31" id="31"/>
            <p:cNvSpPr/>
            <p:nvPr/>
          </p:nvSpPr>
          <p:spPr>
            <a:xfrm flipH="false" flipV="false" rot="0">
              <a:off x="0" y="0"/>
              <a:ext cx="90980" cy="90980"/>
            </a:xfrm>
            <a:custGeom>
              <a:avLst/>
              <a:gdLst/>
              <a:ahLst/>
              <a:cxnLst/>
              <a:rect r="r" b="b" t="t" l="l"/>
              <a:pathLst>
                <a:path h="90980" w="90980">
                  <a:moveTo>
                    <a:pt x="0" y="0"/>
                  </a:moveTo>
                  <a:lnTo>
                    <a:pt x="90980" y="0"/>
                  </a:lnTo>
                  <a:lnTo>
                    <a:pt x="90980" y="90980"/>
                  </a:lnTo>
                  <a:lnTo>
                    <a:pt x="0" y="90980"/>
                  </a:lnTo>
                  <a:close/>
                </a:path>
              </a:pathLst>
            </a:custGeom>
            <a:solidFill>
              <a:srgbClr val="006CCD"/>
            </a:solidFill>
          </p:spPr>
        </p:sp>
        <p:sp>
          <p:nvSpPr>
            <p:cNvPr name="TextBox 32" id="32"/>
            <p:cNvSpPr txBox="true"/>
            <p:nvPr/>
          </p:nvSpPr>
          <p:spPr>
            <a:xfrm>
              <a:off x="0" y="-38100"/>
              <a:ext cx="90980" cy="129080"/>
            </a:xfrm>
            <a:prstGeom prst="rect">
              <a:avLst/>
            </a:prstGeom>
          </p:spPr>
          <p:txBody>
            <a:bodyPr anchor="ctr" rtlCol="false" tIns="50800" lIns="50800" bIns="50800" rIns="50800"/>
            <a:lstStyle/>
            <a:p>
              <a:pPr algn="ctr">
                <a:lnSpc>
                  <a:spcPts val="2199"/>
                </a:lnSpc>
              </a:pPr>
            </a:p>
          </p:txBody>
        </p:sp>
      </p:grpSp>
      <p:sp>
        <p:nvSpPr>
          <p:cNvPr name="TextBox 33" id="33"/>
          <p:cNvSpPr txBox="true"/>
          <p:nvPr/>
        </p:nvSpPr>
        <p:spPr>
          <a:xfrm rot="0">
            <a:off x="7862252" y="6155432"/>
            <a:ext cx="3665024" cy="1721590"/>
          </a:xfrm>
          <a:prstGeom prst="rect">
            <a:avLst/>
          </a:prstGeom>
        </p:spPr>
        <p:txBody>
          <a:bodyPr anchor="t" rtlCol="false" tIns="0" lIns="0" bIns="0" rIns="0">
            <a:spAutoFit/>
          </a:bodyPr>
          <a:lstStyle/>
          <a:p>
            <a:pPr algn="l">
              <a:lnSpc>
                <a:spcPts val="2759"/>
              </a:lnSpc>
              <a:spcBef>
                <a:spcPct val="0"/>
              </a:spcBef>
            </a:pPr>
            <a:r>
              <a:rPr lang="en-US" b="true" sz="1970">
                <a:solidFill>
                  <a:srgbClr val="FFFFFF"/>
                </a:solidFill>
                <a:latin typeface="Poppins Medium"/>
                <a:ea typeface="Poppins Medium"/>
                <a:cs typeface="Poppins Medium"/>
                <a:sym typeface="Poppins Medium"/>
              </a:rPr>
              <a:t>Lorem ipsum dolor sit amet, consectetur adipiscing elit, sed do eiusmod tempor incididunt ut labore et dolore magna aliqua. </a:t>
            </a:r>
          </a:p>
        </p:txBody>
      </p:sp>
      <p:sp>
        <p:nvSpPr>
          <p:cNvPr name="TextBox 34" id="34"/>
          <p:cNvSpPr txBox="true"/>
          <p:nvPr/>
        </p:nvSpPr>
        <p:spPr>
          <a:xfrm rot="0">
            <a:off x="7862252" y="5277337"/>
            <a:ext cx="4167122" cy="508105"/>
          </a:xfrm>
          <a:prstGeom prst="rect">
            <a:avLst/>
          </a:prstGeom>
        </p:spPr>
        <p:txBody>
          <a:bodyPr anchor="t" rtlCol="false" tIns="0" lIns="0" bIns="0" rIns="0">
            <a:spAutoFit/>
          </a:bodyPr>
          <a:lstStyle/>
          <a:p>
            <a:pPr algn="l">
              <a:lnSpc>
                <a:spcPts val="4019"/>
              </a:lnSpc>
              <a:spcBef>
                <a:spcPct val="0"/>
              </a:spcBef>
            </a:pPr>
            <a:r>
              <a:rPr lang="en-US" b="true" sz="2870">
                <a:solidFill>
                  <a:srgbClr val="FFFFFF"/>
                </a:solidFill>
                <a:latin typeface="Poppins Medium"/>
                <a:ea typeface="Poppins Medium"/>
                <a:cs typeface="Poppins Medium"/>
                <a:sym typeface="Poppins Medium"/>
              </a:rPr>
              <a:t>Security Operations</a:t>
            </a:r>
          </a:p>
        </p:txBody>
      </p:sp>
      <p:grpSp>
        <p:nvGrpSpPr>
          <p:cNvPr name="Group 35" id="35"/>
          <p:cNvGrpSpPr/>
          <p:nvPr/>
        </p:nvGrpSpPr>
        <p:grpSpPr>
          <a:xfrm rot="0">
            <a:off x="12500869" y="5869632"/>
            <a:ext cx="4994141" cy="2530110"/>
            <a:chOff x="0" y="0"/>
            <a:chExt cx="1315329" cy="666366"/>
          </a:xfrm>
        </p:grpSpPr>
        <p:sp>
          <p:nvSpPr>
            <p:cNvPr name="Freeform 36" id="36"/>
            <p:cNvSpPr/>
            <p:nvPr/>
          </p:nvSpPr>
          <p:spPr>
            <a:xfrm flipH="false" flipV="false" rot="0">
              <a:off x="0" y="0"/>
              <a:ext cx="1315329" cy="666366"/>
            </a:xfrm>
            <a:custGeom>
              <a:avLst/>
              <a:gdLst/>
              <a:ahLst/>
              <a:cxnLst/>
              <a:rect r="r" b="b" t="t" l="l"/>
              <a:pathLst>
                <a:path h="666366" w="1315329">
                  <a:moveTo>
                    <a:pt x="0" y="0"/>
                  </a:moveTo>
                  <a:lnTo>
                    <a:pt x="1315329" y="0"/>
                  </a:lnTo>
                  <a:lnTo>
                    <a:pt x="1315329" y="666366"/>
                  </a:lnTo>
                  <a:lnTo>
                    <a:pt x="0" y="666366"/>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37" id="37"/>
            <p:cNvSpPr txBox="true"/>
            <p:nvPr/>
          </p:nvSpPr>
          <p:spPr>
            <a:xfrm>
              <a:off x="0" y="-38100"/>
              <a:ext cx="1315329" cy="704466"/>
            </a:xfrm>
            <a:prstGeom prst="rect">
              <a:avLst/>
            </a:prstGeom>
          </p:spPr>
          <p:txBody>
            <a:bodyPr anchor="ctr" rtlCol="false" tIns="50800" lIns="50800" bIns="50800" rIns="50800"/>
            <a:lstStyle/>
            <a:p>
              <a:pPr algn="ctr">
                <a:lnSpc>
                  <a:spcPts val="2659"/>
                </a:lnSpc>
                <a:spcBef>
                  <a:spcPct val="0"/>
                </a:spcBef>
              </a:pPr>
            </a:p>
          </p:txBody>
        </p:sp>
      </p:grpSp>
      <p:grpSp>
        <p:nvGrpSpPr>
          <p:cNvPr name="Group 38" id="38"/>
          <p:cNvGrpSpPr/>
          <p:nvPr/>
        </p:nvGrpSpPr>
        <p:grpSpPr>
          <a:xfrm rot="0">
            <a:off x="12796439" y="5411426"/>
            <a:ext cx="345440" cy="345440"/>
            <a:chOff x="0" y="0"/>
            <a:chExt cx="90980" cy="90980"/>
          </a:xfrm>
        </p:grpSpPr>
        <p:sp>
          <p:nvSpPr>
            <p:cNvPr name="Freeform 39" id="39"/>
            <p:cNvSpPr/>
            <p:nvPr/>
          </p:nvSpPr>
          <p:spPr>
            <a:xfrm flipH="false" flipV="false" rot="0">
              <a:off x="0" y="0"/>
              <a:ext cx="90980" cy="90980"/>
            </a:xfrm>
            <a:custGeom>
              <a:avLst/>
              <a:gdLst/>
              <a:ahLst/>
              <a:cxnLst/>
              <a:rect r="r" b="b" t="t" l="l"/>
              <a:pathLst>
                <a:path h="90980" w="90980">
                  <a:moveTo>
                    <a:pt x="0" y="0"/>
                  </a:moveTo>
                  <a:lnTo>
                    <a:pt x="90980" y="0"/>
                  </a:lnTo>
                  <a:lnTo>
                    <a:pt x="90980" y="90980"/>
                  </a:lnTo>
                  <a:lnTo>
                    <a:pt x="0" y="90980"/>
                  </a:lnTo>
                  <a:close/>
                </a:path>
              </a:pathLst>
            </a:custGeom>
            <a:solidFill>
              <a:srgbClr val="006CCD"/>
            </a:solidFill>
          </p:spPr>
        </p:sp>
        <p:sp>
          <p:nvSpPr>
            <p:cNvPr name="TextBox 40" id="40"/>
            <p:cNvSpPr txBox="true"/>
            <p:nvPr/>
          </p:nvSpPr>
          <p:spPr>
            <a:xfrm>
              <a:off x="0" y="-38100"/>
              <a:ext cx="90980" cy="129080"/>
            </a:xfrm>
            <a:prstGeom prst="rect">
              <a:avLst/>
            </a:prstGeom>
          </p:spPr>
          <p:txBody>
            <a:bodyPr anchor="ctr" rtlCol="false" tIns="50800" lIns="50800" bIns="50800" rIns="50800"/>
            <a:lstStyle/>
            <a:p>
              <a:pPr algn="ctr">
                <a:lnSpc>
                  <a:spcPts val="2199"/>
                </a:lnSpc>
              </a:pPr>
            </a:p>
          </p:txBody>
        </p:sp>
      </p:grpSp>
      <p:sp>
        <p:nvSpPr>
          <p:cNvPr name="TextBox 41" id="41"/>
          <p:cNvSpPr txBox="true"/>
          <p:nvPr/>
        </p:nvSpPr>
        <p:spPr>
          <a:xfrm rot="0">
            <a:off x="13427892" y="6155432"/>
            <a:ext cx="3665024" cy="1721590"/>
          </a:xfrm>
          <a:prstGeom prst="rect">
            <a:avLst/>
          </a:prstGeom>
        </p:spPr>
        <p:txBody>
          <a:bodyPr anchor="t" rtlCol="false" tIns="0" lIns="0" bIns="0" rIns="0">
            <a:spAutoFit/>
          </a:bodyPr>
          <a:lstStyle/>
          <a:p>
            <a:pPr algn="l">
              <a:lnSpc>
                <a:spcPts val="2759"/>
              </a:lnSpc>
              <a:spcBef>
                <a:spcPct val="0"/>
              </a:spcBef>
            </a:pPr>
            <a:r>
              <a:rPr lang="en-US" b="true" sz="1970">
                <a:solidFill>
                  <a:srgbClr val="FFFFFF"/>
                </a:solidFill>
                <a:latin typeface="Poppins Medium"/>
                <a:ea typeface="Poppins Medium"/>
                <a:cs typeface="Poppins Medium"/>
                <a:sym typeface="Poppins Medium"/>
              </a:rPr>
              <a:t>Lorem ipsum dolor sit amet, consectetur adipiscing elit, sed do eiusmod tempor incididunt ut labore et dolore magna aliqua. </a:t>
            </a:r>
          </a:p>
        </p:txBody>
      </p:sp>
      <p:sp>
        <p:nvSpPr>
          <p:cNvPr name="TextBox 42" id="42"/>
          <p:cNvSpPr txBox="true"/>
          <p:nvPr/>
        </p:nvSpPr>
        <p:spPr>
          <a:xfrm rot="0">
            <a:off x="13427892" y="5277337"/>
            <a:ext cx="3665024" cy="508105"/>
          </a:xfrm>
          <a:prstGeom prst="rect">
            <a:avLst/>
          </a:prstGeom>
        </p:spPr>
        <p:txBody>
          <a:bodyPr anchor="t" rtlCol="false" tIns="0" lIns="0" bIns="0" rIns="0">
            <a:spAutoFit/>
          </a:bodyPr>
          <a:lstStyle/>
          <a:p>
            <a:pPr algn="l">
              <a:lnSpc>
                <a:spcPts val="4019"/>
              </a:lnSpc>
              <a:spcBef>
                <a:spcPct val="0"/>
              </a:spcBef>
            </a:pPr>
            <a:r>
              <a:rPr lang="en-US" b="true" sz="2870">
                <a:solidFill>
                  <a:srgbClr val="FFFFFF"/>
                </a:solidFill>
                <a:latin typeface="Poppins Medium"/>
                <a:ea typeface="Poppins Medium"/>
                <a:cs typeface="Poppins Medium"/>
                <a:sym typeface="Poppins Medium"/>
              </a:rPr>
              <a:t>Managed Detection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07215" y="3625480"/>
            <a:ext cx="18502431" cy="2826589"/>
            <a:chOff x="0" y="0"/>
            <a:chExt cx="4873068" cy="744451"/>
          </a:xfrm>
        </p:grpSpPr>
        <p:sp>
          <p:nvSpPr>
            <p:cNvPr name="Freeform 6" id="6"/>
            <p:cNvSpPr/>
            <p:nvPr/>
          </p:nvSpPr>
          <p:spPr>
            <a:xfrm flipH="false" flipV="false" rot="0">
              <a:off x="0" y="0"/>
              <a:ext cx="4873068" cy="744451"/>
            </a:xfrm>
            <a:custGeom>
              <a:avLst/>
              <a:gdLst/>
              <a:ahLst/>
              <a:cxnLst/>
              <a:rect r="r" b="b" t="t" l="l"/>
              <a:pathLst>
                <a:path h="744451" w="4873068">
                  <a:moveTo>
                    <a:pt x="0" y="0"/>
                  </a:moveTo>
                  <a:lnTo>
                    <a:pt x="4873068" y="0"/>
                  </a:lnTo>
                  <a:lnTo>
                    <a:pt x="4873068" y="744451"/>
                  </a:lnTo>
                  <a:lnTo>
                    <a:pt x="0" y="744451"/>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7" id="7"/>
            <p:cNvSpPr txBox="true"/>
            <p:nvPr/>
          </p:nvSpPr>
          <p:spPr>
            <a:xfrm>
              <a:off x="0" y="-38100"/>
              <a:ext cx="4873068" cy="782551"/>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a:grpSpLocks noChangeAspect="true"/>
          </p:cNvGrpSpPr>
          <p:nvPr/>
        </p:nvGrpSpPr>
        <p:grpSpPr>
          <a:xfrm rot="0">
            <a:off x="1977154" y="2365123"/>
            <a:ext cx="6330714" cy="6330714"/>
            <a:chOff x="0" y="0"/>
            <a:chExt cx="14840029" cy="14840029"/>
          </a:xfrm>
        </p:grpSpPr>
        <p:sp>
          <p:nvSpPr>
            <p:cNvPr name="Freeform 9" id="9"/>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68F8FF">
                    <a:alpha val="100000"/>
                  </a:srgbClr>
                </a:gs>
                <a:gs pos="100000">
                  <a:srgbClr val="4612B6">
                    <a:alpha val="100000"/>
                  </a:srgbClr>
                </a:gs>
              </a:gsLst>
              <a:lin ang="2700000"/>
            </a:gradFill>
          </p:spPr>
        </p:sp>
        <p:sp>
          <p:nvSpPr>
            <p:cNvPr name="Freeform 10" id="10"/>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1" id="11"/>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7"/>
              <a:stretch>
                <a:fillRect l="223" t="0" r="223" b="0"/>
              </a:stretch>
            </a:blipFill>
          </p:spPr>
        </p:sp>
      </p:grpSp>
      <p:sp>
        <p:nvSpPr>
          <p:cNvPr name="Freeform 12" id="12"/>
          <p:cNvSpPr/>
          <p:nvPr/>
        </p:nvSpPr>
        <p:spPr>
          <a:xfrm flipH="false" flipV="false" rot="0">
            <a:off x="622788" y="1568080"/>
            <a:ext cx="5802923" cy="4114800"/>
          </a:xfrm>
          <a:custGeom>
            <a:avLst/>
            <a:gdLst/>
            <a:ahLst/>
            <a:cxnLst/>
            <a:rect r="r" b="b" t="t" l="l"/>
            <a:pathLst>
              <a:path h="4114800" w="5802923">
                <a:moveTo>
                  <a:pt x="0" y="0"/>
                </a:moveTo>
                <a:lnTo>
                  <a:pt x="5802924" y="0"/>
                </a:lnTo>
                <a:lnTo>
                  <a:pt x="580292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3" id="13"/>
          <p:cNvGrpSpPr/>
          <p:nvPr/>
        </p:nvGrpSpPr>
        <p:grpSpPr>
          <a:xfrm rot="0">
            <a:off x="605460" y="9029768"/>
            <a:ext cx="742179" cy="742179"/>
            <a:chOff x="0" y="0"/>
            <a:chExt cx="195471" cy="195471"/>
          </a:xfrm>
        </p:grpSpPr>
        <p:sp>
          <p:nvSpPr>
            <p:cNvPr name="Freeform 14" id="14"/>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15" id="15"/>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sp>
        <p:nvSpPr>
          <p:cNvPr name="TextBox 16" id="16"/>
          <p:cNvSpPr txBox="true"/>
          <p:nvPr/>
        </p:nvSpPr>
        <p:spPr>
          <a:xfrm rot="0">
            <a:off x="9144000" y="554037"/>
            <a:ext cx="2307513" cy="854076"/>
          </a:xfrm>
          <a:prstGeom prst="rect">
            <a:avLst/>
          </a:prstGeom>
        </p:spPr>
        <p:txBody>
          <a:bodyPr anchor="t" rtlCol="false" tIns="0" lIns="0" bIns="0" rIns="0">
            <a:spAutoFit/>
          </a:bodyPr>
          <a:lstStyle/>
          <a:p>
            <a:pPr algn="l">
              <a:lnSpc>
                <a:spcPts val="6999"/>
              </a:lnSpc>
              <a:spcBef>
                <a:spcPct val="0"/>
              </a:spcBef>
            </a:pPr>
            <a:r>
              <a:rPr lang="en-US" sz="4999" spc="284">
                <a:solidFill>
                  <a:srgbClr val="FFFFFF"/>
                </a:solidFill>
                <a:latin typeface="Anton"/>
                <a:ea typeface="Anton"/>
                <a:cs typeface="Anton"/>
                <a:sym typeface="Anton"/>
              </a:rPr>
              <a:t>ĐỀ TÀI</a:t>
            </a:r>
          </a:p>
        </p:txBody>
      </p:sp>
      <p:grpSp>
        <p:nvGrpSpPr>
          <p:cNvPr name="Group 17" id="17"/>
          <p:cNvGrpSpPr/>
          <p:nvPr/>
        </p:nvGrpSpPr>
        <p:grpSpPr>
          <a:xfrm rot="0">
            <a:off x="8716455" y="0"/>
            <a:ext cx="9571545" cy="10287000"/>
            <a:chOff x="0" y="0"/>
            <a:chExt cx="2520901" cy="2709333"/>
          </a:xfrm>
        </p:grpSpPr>
        <p:sp>
          <p:nvSpPr>
            <p:cNvPr name="Freeform 18" id="18"/>
            <p:cNvSpPr/>
            <p:nvPr/>
          </p:nvSpPr>
          <p:spPr>
            <a:xfrm flipH="false" flipV="false" rot="0">
              <a:off x="0" y="0"/>
              <a:ext cx="2520901" cy="2709333"/>
            </a:xfrm>
            <a:custGeom>
              <a:avLst/>
              <a:gdLst/>
              <a:ahLst/>
              <a:cxnLst/>
              <a:rect r="r" b="b" t="t" l="l"/>
              <a:pathLst>
                <a:path h="2709333" w="2520901">
                  <a:moveTo>
                    <a:pt x="0" y="0"/>
                  </a:moveTo>
                  <a:lnTo>
                    <a:pt x="2520901" y="0"/>
                  </a:lnTo>
                  <a:lnTo>
                    <a:pt x="2520901" y="2709333"/>
                  </a:lnTo>
                  <a:lnTo>
                    <a:pt x="0" y="2709333"/>
                  </a:lnTo>
                  <a:close/>
                </a:path>
              </a:pathLst>
            </a:custGeom>
            <a:gradFill rotWithShape="true">
              <a:gsLst>
                <a:gs pos="0">
                  <a:srgbClr val="000000">
                    <a:alpha val="0"/>
                  </a:srgbClr>
                </a:gs>
                <a:gs pos="50000">
                  <a:srgbClr val="000000">
                    <a:alpha val="41000"/>
                  </a:srgbClr>
                </a:gs>
                <a:gs pos="100000">
                  <a:srgbClr val="000000">
                    <a:alpha val="41000"/>
                  </a:srgbClr>
                </a:gs>
              </a:gsLst>
              <a:lin ang="0"/>
            </a:gradFill>
          </p:spPr>
        </p:sp>
        <p:sp>
          <p:nvSpPr>
            <p:cNvPr name="TextBox 19" id="19"/>
            <p:cNvSpPr txBox="true"/>
            <p:nvPr/>
          </p:nvSpPr>
          <p:spPr>
            <a:xfrm>
              <a:off x="0" y="-38100"/>
              <a:ext cx="2520901" cy="2747433"/>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02</a:t>
            </a:r>
          </a:p>
        </p:txBody>
      </p:sp>
      <p:sp>
        <p:nvSpPr>
          <p:cNvPr name="TextBox 21" id="21"/>
          <p:cNvSpPr txBox="true"/>
          <p:nvPr/>
        </p:nvSpPr>
        <p:spPr>
          <a:xfrm rot="0">
            <a:off x="9144000" y="1583105"/>
            <a:ext cx="8823670" cy="3455670"/>
          </a:xfrm>
          <a:prstGeom prst="rect">
            <a:avLst/>
          </a:prstGeom>
        </p:spPr>
        <p:txBody>
          <a:bodyPr anchor="t" rtlCol="false" tIns="0" lIns="0" bIns="0" rIns="0">
            <a:spAutoFit/>
          </a:bodyPr>
          <a:lstStyle/>
          <a:p>
            <a:pPr algn="l">
              <a:lnSpc>
                <a:spcPts val="9240"/>
              </a:lnSpc>
            </a:pPr>
            <a:r>
              <a:rPr lang="en-US" sz="6000" spc="420">
                <a:solidFill>
                  <a:srgbClr val="FFFFFF"/>
                </a:solidFill>
                <a:latin typeface="Anton"/>
                <a:ea typeface="Anton"/>
                <a:cs typeface="Anton"/>
                <a:sym typeface="Anton"/>
              </a:rPr>
              <a:t>TRIỂN KHAI CÁC VÍ DỤ CHO LỖ HỔNG BẢO MẬT WEB THEO OWASP (A01-A05) </a:t>
            </a:r>
          </a:p>
        </p:txBody>
      </p:sp>
      <p:sp>
        <p:nvSpPr>
          <p:cNvPr name="TextBox 22" id="22"/>
          <p:cNvSpPr txBox="true"/>
          <p:nvPr/>
        </p:nvSpPr>
        <p:spPr>
          <a:xfrm rot="0">
            <a:off x="9987794" y="5263620"/>
            <a:ext cx="7563627" cy="4370070"/>
          </a:xfrm>
          <a:prstGeom prst="rect">
            <a:avLst/>
          </a:prstGeom>
        </p:spPr>
        <p:txBody>
          <a:bodyPr anchor="t" rtlCol="false" tIns="0" lIns="0" bIns="0" rIns="0">
            <a:spAutoFit/>
          </a:bodyPr>
          <a:lstStyle/>
          <a:p>
            <a:pPr algn="r">
              <a:lnSpc>
                <a:spcPts val="4200"/>
              </a:lnSpc>
            </a:pPr>
            <a:r>
              <a:rPr lang="en-US" sz="3000" b="true">
                <a:solidFill>
                  <a:srgbClr val="FFFFFF"/>
                </a:solidFill>
                <a:latin typeface="Poppins Bold"/>
                <a:ea typeface="Poppins Bold"/>
                <a:cs typeface="Poppins Bold"/>
                <a:sym typeface="Poppins Bold"/>
              </a:rPr>
              <a:t>GVHD: TS. Nguyễn Tấn Cầm</a:t>
            </a:r>
          </a:p>
          <a:p>
            <a:pPr algn="l">
              <a:lnSpc>
                <a:spcPts val="5130"/>
              </a:lnSpc>
            </a:pPr>
            <a:r>
              <a:rPr lang="en-US" sz="3000" b="true">
                <a:solidFill>
                  <a:srgbClr val="FFFFFF"/>
                </a:solidFill>
                <a:latin typeface="Poppins Bold"/>
                <a:ea typeface="Poppins Bold"/>
                <a:cs typeface="Poppins Bold"/>
                <a:sym typeface="Poppins Bold"/>
              </a:rPr>
              <a:t>     </a:t>
            </a:r>
            <a:r>
              <a:rPr lang="en-US" sz="3000" b="true">
                <a:solidFill>
                  <a:srgbClr val="FFFFFF"/>
                </a:solidFill>
                <a:latin typeface="Poppins Bold"/>
                <a:ea typeface="Poppins Bold"/>
                <a:cs typeface="Poppins Bold"/>
                <a:sym typeface="Poppins Bold"/>
              </a:rPr>
              <a:t>Thành viên nhóm:</a:t>
            </a:r>
          </a:p>
          <a:p>
            <a:pPr algn="l">
              <a:lnSpc>
                <a:spcPts val="5130"/>
              </a:lnSpc>
            </a:pPr>
          </a:p>
          <a:p>
            <a:pPr algn="just">
              <a:lnSpc>
                <a:spcPts val="5130"/>
              </a:lnSpc>
            </a:pPr>
            <a:r>
              <a:rPr lang="en-US" sz="3000" b="true">
                <a:solidFill>
                  <a:srgbClr val="FFFFFF"/>
                </a:solidFill>
                <a:latin typeface="Poppins Bold"/>
                <a:ea typeface="Poppins Bold"/>
                <a:cs typeface="Poppins Bold"/>
                <a:sym typeface="Poppins Bold"/>
              </a:rPr>
              <a:t>Nguyễn Cao Thắng - 22521329</a:t>
            </a:r>
          </a:p>
          <a:p>
            <a:pPr algn="just">
              <a:lnSpc>
                <a:spcPts val="5130"/>
              </a:lnSpc>
            </a:pPr>
            <a:r>
              <a:rPr lang="en-US" sz="3000" b="true">
                <a:solidFill>
                  <a:srgbClr val="FFFFFF"/>
                </a:solidFill>
                <a:latin typeface="Poppins Bold"/>
                <a:ea typeface="Poppins Bold"/>
                <a:cs typeface="Poppins Bold"/>
                <a:sym typeface="Poppins Bold"/>
              </a:rPr>
              <a:t>Võ Minh Quyền - 22521227</a:t>
            </a:r>
          </a:p>
          <a:p>
            <a:pPr algn="just">
              <a:lnSpc>
                <a:spcPts val="5130"/>
              </a:lnSpc>
            </a:pPr>
            <a:r>
              <a:rPr lang="en-US" sz="3000" b="true">
                <a:solidFill>
                  <a:srgbClr val="FFFFFF"/>
                </a:solidFill>
                <a:latin typeface="Poppins Bold"/>
                <a:ea typeface="Poppins Bold"/>
                <a:cs typeface="Poppins Bold"/>
                <a:sym typeface="Poppins Bold"/>
              </a:rPr>
              <a:t>Võ Anh Quân - 22521192</a:t>
            </a:r>
          </a:p>
          <a:p>
            <a:pPr algn="l">
              <a:lnSpc>
                <a:spcPts val="513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605460" y="9029768"/>
            <a:ext cx="742179" cy="742179"/>
            <a:chOff x="0" y="0"/>
            <a:chExt cx="195471" cy="195471"/>
          </a:xfrm>
        </p:grpSpPr>
        <p:sp>
          <p:nvSpPr>
            <p:cNvPr name="Freeform 6" id="6"/>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7" id="7"/>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grpSp>
        <p:nvGrpSpPr>
          <p:cNvPr name="Group 8" id="8"/>
          <p:cNvGrpSpPr/>
          <p:nvPr/>
        </p:nvGrpSpPr>
        <p:grpSpPr>
          <a:xfrm rot="0">
            <a:off x="-552450" y="1995627"/>
            <a:ext cx="21069300" cy="3026326"/>
            <a:chOff x="0" y="0"/>
            <a:chExt cx="5549116" cy="797057"/>
          </a:xfrm>
        </p:grpSpPr>
        <p:sp>
          <p:nvSpPr>
            <p:cNvPr name="Freeform 9" id="9"/>
            <p:cNvSpPr/>
            <p:nvPr/>
          </p:nvSpPr>
          <p:spPr>
            <a:xfrm flipH="false" flipV="false" rot="0">
              <a:off x="0" y="0"/>
              <a:ext cx="5549116" cy="797057"/>
            </a:xfrm>
            <a:custGeom>
              <a:avLst/>
              <a:gdLst/>
              <a:ahLst/>
              <a:cxnLst/>
              <a:rect r="r" b="b" t="t" l="l"/>
              <a:pathLst>
                <a:path h="797057" w="5549116">
                  <a:moveTo>
                    <a:pt x="0" y="0"/>
                  </a:moveTo>
                  <a:lnTo>
                    <a:pt x="5549116" y="0"/>
                  </a:lnTo>
                  <a:lnTo>
                    <a:pt x="5549116" y="797057"/>
                  </a:lnTo>
                  <a:lnTo>
                    <a:pt x="0" y="797057"/>
                  </a:lnTo>
                  <a:close/>
                </a:path>
              </a:pathLst>
            </a:custGeom>
            <a:gradFill rotWithShape="true">
              <a:gsLst>
                <a:gs pos="0">
                  <a:srgbClr val="006CCD">
                    <a:alpha val="0"/>
                  </a:srgbClr>
                </a:gs>
                <a:gs pos="100000">
                  <a:srgbClr val="2376D4">
                    <a:alpha val="100000"/>
                  </a:srgbClr>
                </a:gs>
              </a:gsLst>
              <a:lin ang="0"/>
            </a:gradFill>
          </p:spPr>
        </p:sp>
        <p:sp>
          <p:nvSpPr>
            <p:cNvPr name="TextBox 10" id="10"/>
            <p:cNvSpPr txBox="true"/>
            <p:nvPr/>
          </p:nvSpPr>
          <p:spPr>
            <a:xfrm>
              <a:off x="0" y="-38100"/>
              <a:ext cx="5549116" cy="835157"/>
            </a:xfrm>
            <a:prstGeom prst="rect">
              <a:avLst/>
            </a:prstGeom>
          </p:spPr>
          <p:txBody>
            <a:bodyPr anchor="ctr" rtlCol="false" tIns="50800" lIns="50800" bIns="50800" rIns="50800"/>
            <a:lstStyle/>
            <a:p>
              <a:pPr algn="ctr">
                <a:lnSpc>
                  <a:spcPts val="2199"/>
                </a:lnSpc>
              </a:pPr>
            </a:p>
          </p:txBody>
        </p:sp>
      </p:grpSp>
      <p:sp>
        <p:nvSpPr>
          <p:cNvPr name="TextBox 11" id="11"/>
          <p:cNvSpPr txBox="true"/>
          <p:nvPr/>
        </p:nvSpPr>
        <p:spPr>
          <a:xfrm rot="0">
            <a:off x="5686425" y="2601846"/>
            <a:ext cx="7139009" cy="1007795"/>
          </a:xfrm>
          <a:prstGeom prst="rect">
            <a:avLst/>
          </a:prstGeom>
        </p:spPr>
        <p:txBody>
          <a:bodyPr anchor="t" rtlCol="false" tIns="0" lIns="0" bIns="0" rIns="0">
            <a:spAutoFit/>
          </a:bodyPr>
          <a:lstStyle/>
          <a:p>
            <a:pPr algn="ctr">
              <a:lnSpc>
                <a:spcPts val="7441"/>
              </a:lnSpc>
            </a:pPr>
            <a:r>
              <a:rPr lang="en-US" sz="8001">
                <a:solidFill>
                  <a:srgbClr val="FFFFFF"/>
                </a:solidFill>
                <a:latin typeface="Anton"/>
                <a:ea typeface="Anton"/>
                <a:cs typeface="Anton"/>
                <a:sym typeface="Anton"/>
              </a:rPr>
              <a:t>PHỤ LỤC</a:t>
            </a:r>
          </a:p>
        </p:txBody>
      </p:sp>
      <p:sp>
        <p:nvSpPr>
          <p:cNvPr name="Freeform 12" id="12"/>
          <p:cNvSpPr/>
          <p:nvPr/>
        </p:nvSpPr>
        <p:spPr>
          <a:xfrm flipH="false" flipV="false" rot="0">
            <a:off x="672099" y="3508790"/>
            <a:ext cx="3491551" cy="2475827"/>
          </a:xfrm>
          <a:custGeom>
            <a:avLst/>
            <a:gdLst/>
            <a:ahLst/>
            <a:cxnLst/>
            <a:rect r="r" b="b" t="t" l="l"/>
            <a:pathLst>
              <a:path h="2475827" w="3491551">
                <a:moveTo>
                  <a:pt x="0" y="0"/>
                </a:moveTo>
                <a:lnTo>
                  <a:pt x="3491551" y="0"/>
                </a:lnTo>
                <a:lnTo>
                  <a:pt x="3491551" y="2475827"/>
                </a:lnTo>
                <a:lnTo>
                  <a:pt x="0" y="24758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true" flipV="false" rot="0">
            <a:off x="14532931" y="3472456"/>
            <a:ext cx="3491551" cy="2475827"/>
          </a:xfrm>
          <a:custGeom>
            <a:avLst/>
            <a:gdLst/>
            <a:ahLst/>
            <a:cxnLst/>
            <a:rect r="r" b="b" t="t" l="l"/>
            <a:pathLst>
              <a:path h="2475827" w="3491551">
                <a:moveTo>
                  <a:pt x="3491550" y="0"/>
                </a:moveTo>
                <a:lnTo>
                  <a:pt x="0" y="0"/>
                </a:lnTo>
                <a:lnTo>
                  <a:pt x="0" y="2475827"/>
                </a:lnTo>
                <a:lnTo>
                  <a:pt x="3491550" y="2475827"/>
                </a:lnTo>
                <a:lnTo>
                  <a:pt x="349155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4" id="14"/>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03</a:t>
            </a:r>
          </a:p>
        </p:txBody>
      </p:sp>
      <p:sp>
        <p:nvSpPr>
          <p:cNvPr name="TextBox 15" id="15"/>
          <p:cNvSpPr txBox="true"/>
          <p:nvPr/>
        </p:nvSpPr>
        <p:spPr>
          <a:xfrm rot="0">
            <a:off x="2593603" y="5239237"/>
            <a:ext cx="3868474" cy="717550"/>
          </a:xfrm>
          <a:prstGeom prst="rect">
            <a:avLst/>
          </a:prstGeom>
        </p:spPr>
        <p:txBody>
          <a:bodyPr anchor="t" rtlCol="false" tIns="0" lIns="0" bIns="0" rIns="0">
            <a:spAutoFit/>
          </a:bodyPr>
          <a:lstStyle/>
          <a:p>
            <a:pPr algn="l">
              <a:lnSpc>
                <a:spcPts val="5599"/>
              </a:lnSpc>
              <a:spcBef>
                <a:spcPct val="0"/>
              </a:spcBef>
            </a:pPr>
            <a:r>
              <a:rPr lang="en-US" b="true" sz="3999">
                <a:solidFill>
                  <a:srgbClr val="FFFFFF"/>
                </a:solidFill>
                <a:latin typeface="Poppins Bold"/>
                <a:ea typeface="Poppins Bold"/>
                <a:cs typeface="Poppins Bold"/>
                <a:sym typeface="Poppins Bold"/>
              </a:rPr>
              <a:t>1. Giới thiệu</a:t>
            </a:r>
          </a:p>
        </p:txBody>
      </p:sp>
      <p:sp>
        <p:nvSpPr>
          <p:cNvPr name="TextBox 16" id="16"/>
          <p:cNvSpPr txBox="true"/>
          <p:nvPr/>
        </p:nvSpPr>
        <p:spPr>
          <a:xfrm rot="0">
            <a:off x="7862252" y="5239237"/>
            <a:ext cx="4167122" cy="717550"/>
          </a:xfrm>
          <a:prstGeom prst="rect">
            <a:avLst/>
          </a:prstGeom>
        </p:spPr>
        <p:txBody>
          <a:bodyPr anchor="t" rtlCol="false" tIns="0" lIns="0" bIns="0" rIns="0">
            <a:spAutoFit/>
          </a:bodyPr>
          <a:lstStyle/>
          <a:p>
            <a:pPr algn="l">
              <a:lnSpc>
                <a:spcPts val="5599"/>
              </a:lnSpc>
              <a:spcBef>
                <a:spcPct val="0"/>
              </a:spcBef>
            </a:pPr>
            <a:r>
              <a:rPr lang="en-US" b="true" sz="3999">
                <a:solidFill>
                  <a:srgbClr val="FFFFFF"/>
                </a:solidFill>
                <a:latin typeface="Poppins Bold"/>
                <a:ea typeface="Poppins Bold"/>
                <a:cs typeface="Poppins Bold"/>
                <a:sym typeface="Poppins Bold"/>
              </a:rPr>
              <a:t>2. Phân tích</a:t>
            </a:r>
          </a:p>
        </p:txBody>
      </p:sp>
      <p:sp>
        <p:nvSpPr>
          <p:cNvPr name="TextBox 17" id="17"/>
          <p:cNvSpPr txBox="true"/>
          <p:nvPr/>
        </p:nvSpPr>
        <p:spPr>
          <a:xfrm rot="0">
            <a:off x="13427892" y="5239237"/>
            <a:ext cx="3665024" cy="1422400"/>
          </a:xfrm>
          <a:prstGeom prst="rect">
            <a:avLst/>
          </a:prstGeom>
        </p:spPr>
        <p:txBody>
          <a:bodyPr anchor="t" rtlCol="false" tIns="0" lIns="0" bIns="0" rIns="0">
            <a:spAutoFit/>
          </a:bodyPr>
          <a:lstStyle/>
          <a:p>
            <a:pPr algn="l">
              <a:lnSpc>
                <a:spcPts val="5599"/>
              </a:lnSpc>
              <a:spcBef>
                <a:spcPct val="0"/>
              </a:spcBef>
            </a:pPr>
            <a:r>
              <a:rPr lang="en-US" b="true" sz="3999">
                <a:solidFill>
                  <a:srgbClr val="FFFFFF"/>
                </a:solidFill>
                <a:latin typeface="Poppins Bold"/>
                <a:ea typeface="Poppins Bold"/>
                <a:cs typeface="Poppins Bold"/>
                <a:sym typeface="Poppins Bold"/>
              </a:rPr>
              <a:t>3. Triển khai ứng dụng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05460" y="9029768"/>
            <a:ext cx="742179" cy="742179"/>
            <a:chOff x="0" y="0"/>
            <a:chExt cx="195471" cy="195471"/>
          </a:xfrm>
        </p:grpSpPr>
        <p:sp>
          <p:nvSpPr>
            <p:cNvPr name="Freeform 5" id="5"/>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6" id="6"/>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grpSp>
        <p:nvGrpSpPr>
          <p:cNvPr name="Group 7" id="7"/>
          <p:cNvGrpSpPr/>
          <p:nvPr/>
        </p:nvGrpSpPr>
        <p:grpSpPr>
          <a:xfrm rot="0">
            <a:off x="10726365" y="2202611"/>
            <a:ext cx="7561635" cy="2940889"/>
            <a:chOff x="0" y="0"/>
            <a:chExt cx="10082180" cy="3921186"/>
          </a:xfrm>
        </p:grpSpPr>
        <p:grpSp>
          <p:nvGrpSpPr>
            <p:cNvPr name="Group 8" id="8"/>
            <p:cNvGrpSpPr/>
            <p:nvPr/>
          </p:nvGrpSpPr>
          <p:grpSpPr>
            <a:xfrm rot="0">
              <a:off x="0" y="0"/>
              <a:ext cx="10082180" cy="3921186"/>
              <a:chOff x="0" y="0"/>
              <a:chExt cx="1991542" cy="774555"/>
            </a:xfrm>
          </p:grpSpPr>
          <p:sp>
            <p:nvSpPr>
              <p:cNvPr name="Freeform 9" id="9"/>
              <p:cNvSpPr/>
              <p:nvPr/>
            </p:nvSpPr>
            <p:spPr>
              <a:xfrm flipH="false" flipV="false" rot="0">
                <a:off x="0" y="0"/>
                <a:ext cx="1991542" cy="774555"/>
              </a:xfrm>
              <a:custGeom>
                <a:avLst/>
                <a:gdLst/>
                <a:ahLst/>
                <a:cxnLst/>
                <a:rect r="r" b="b" t="t" l="l"/>
                <a:pathLst>
                  <a:path h="774555" w="1991542">
                    <a:moveTo>
                      <a:pt x="0" y="0"/>
                    </a:moveTo>
                    <a:lnTo>
                      <a:pt x="1991542" y="0"/>
                    </a:lnTo>
                    <a:lnTo>
                      <a:pt x="1991542" y="774555"/>
                    </a:lnTo>
                    <a:lnTo>
                      <a:pt x="0" y="774555"/>
                    </a:lnTo>
                    <a:close/>
                  </a:path>
                </a:pathLst>
              </a:custGeom>
              <a:gradFill rotWithShape="true">
                <a:gsLst>
                  <a:gs pos="0">
                    <a:srgbClr val="000000">
                      <a:alpha val="0"/>
                    </a:srgbClr>
                  </a:gs>
                  <a:gs pos="50000">
                    <a:srgbClr val="000000">
                      <a:alpha val="41000"/>
                    </a:srgbClr>
                  </a:gs>
                  <a:gs pos="100000">
                    <a:srgbClr val="000000">
                      <a:alpha val="41000"/>
                    </a:srgbClr>
                  </a:gs>
                </a:gsLst>
                <a:lin ang="0"/>
              </a:gradFill>
            </p:spPr>
          </p:sp>
          <p:sp>
            <p:nvSpPr>
              <p:cNvPr name="TextBox 10" id="10"/>
              <p:cNvSpPr txBox="true"/>
              <p:nvPr/>
            </p:nvSpPr>
            <p:spPr>
              <a:xfrm>
                <a:off x="0" y="-38100"/>
                <a:ext cx="1991542" cy="812655"/>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067272" y="1136950"/>
              <a:ext cx="7607486" cy="1413576"/>
            </a:xfrm>
            <a:prstGeom prst="rect">
              <a:avLst/>
            </a:prstGeom>
          </p:spPr>
          <p:txBody>
            <a:bodyPr anchor="t" rtlCol="false" tIns="0" lIns="0" bIns="0" rIns="0">
              <a:spAutoFit/>
            </a:bodyPr>
            <a:lstStyle/>
            <a:p>
              <a:pPr algn="l" marL="1727513" indent="-863757" lvl="1">
                <a:lnSpc>
                  <a:spcPts val="7441"/>
                </a:lnSpc>
                <a:buAutoNum type="arabicPeriod" startAt="1"/>
              </a:pPr>
              <a:r>
                <a:rPr lang="en-US" sz="8001">
                  <a:solidFill>
                    <a:srgbClr val="FFFFFF"/>
                  </a:solidFill>
                  <a:latin typeface="Anton"/>
                  <a:ea typeface="Anton"/>
                  <a:cs typeface="Anton"/>
                  <a:sym typeface="Anton"/>
                </a:rPr>
                <a:t>GIỚI THIỆU</a:t>
              </a:r>
            </a:p>
          </p:txBody>
        </p:sp>
      </p:grpSp>
      <p:grpSp>
        <p:nvGrpSpPr>
          <p:cNvPr name="Group 12" id="12"/>
          <p:cNvGrpSpPr/>
          <p:nvPr/>
        </p:nvGrpSpPr>
        <p:grpSpPr>
          <a:xfrm rot="0">
            <a:off x="1115348" y="1523057"/>
            <a:ext cx="8028652" cy="3914564"/>
            <a:chOff x="0" y="0"/>
            <a:chExt cx="10704869" cy="5219418"/>
          </a:xfrm>
        </p:grpSpPr>
        <p:grpSp>
          <p:nvGrpSpPr>
            <p:cNvPr name="Group 13" id="13"/>
            <p:cNvGrpSpPr/>
            <p:nvPr/>
          </p:nvGrpSpPr>
          <p:grpSpPr>
            <a:xfrm rot="0">
              <a:off x="0" y="0"/>
              <a:ext cx="10704869" cy="5219418"/>
              <a:chOff x="0" y="0"/>
              <a:chExt cx="2114542" cy="1030996"/>
            </a:xfrm>
          </p:grpSpPr>
          <p:sp>
            <p:nvSpPr>
              <p:cNvPr name="Freeform 14" id="14"/>
              <p:cNvSpPr/>
              <p:nvPr/>
            </p:nvSpPr>
            <p:spPr>
              <a:xfrm flipH="false" flipV="false" rot="0">
                <a:off x="0" y="0"/>
                <a:ext cx="2114542" cy="1030996"/>
              </a:xfrm>
              <a:custGeom>
                <a:avLst/>
                <a:gdLst/>
                <a:ahLst/>
                <a:cxnLst/>
                <a:rect r="r" b="b" t="t" l="l"/>
                <a:pathLst>
                  <a:path h="1030996" w="2114542">
                    <a:moveTo>
                      <a:pt x="0" y="0"/>
                    </a:moveTo>
                    <a:lnTo>
                      <a:pt x="2114542" y="0"/>
                    </a:lnTo>
                    <a:lnTo>
                      <a:pt x="2114542" y="1030996"/>
                    </a:lnTo>
                    <a:lnTo>
                      <a:pt x="0" y="1030996"/>
                    </a:lnTo>
                    <a:close/>
                  </a:path>
                </a:pathLst>
              </a:custGeom>
              <a:solidFill>
                <a:srgbClr val="FFFFFF"/>
              </a:solidFill>
            </p:spPr>
          </p:sp>
          <p:sp>
            <p:nvSpPr>
              <p:cNvPr name="TextBox 15" id="15"/>
              <p:cNvSpPr txBox="true"/>
              <p:nvPr/>
            </p:nvSpPr>
            <p:spPr>
              <a:xfrm>
                <a:off x="0" y="-38100"/>
                <a:ext cx="2114542" cy="1069096"/>
              </a:xfrm>
              <a:prstGeom prst="rect">
                <a:avLst/>
              </a:prstGeom>
            </p:spPr>
            <p:txBody>
              <a:bodyPr anchor="ctr" rtlCol="false" tIns="50800" lIns="50800" bIns="50800" rIns="50800"/>
              <a:lstStyle/>
              <a:p>
                <a:pPr algn="ctr">
                  <a:lnSpc>
                    <a:spcPts val="2199"/>
                  </a:lnSpc>
                </a:pPr>
              </a:p>
            </p:txBody>
          </p:sp>
        </p:grpSp>
        <p:sp>
          <p:nvSpPr>
            <p:cNvPr name="Freeform 16" id="16"/>
            <p:cNvSpPr/>
            <p:nvPr/>
          </p:nvSpPr>
          <p:spPr>
            <a:xfrm flipH="false" flipV="false" rot="0">
              <a:off x="0" y="0"/>
              <a:ext cx="10704869" cy="5219418"/>
            </a:xfrm>
            <a:custGeom>
              <a:avLst/>
              <a:gdLst/>
              <a:ahLst/>
              <a:cxnLst/>
              <a:rect r="r" b="b" t="t" l="l"/>
              <a:pathLst>
                <a:path h="5219418" w="10704869">
                  <a:moveTo>
                    <a:pt x="0" y="0"/>
                  </a:moveTo>
                  <a:lnTo>
                    <a:pt x="10704869" y="0"/>
                  </a:lnTo>
                  <a:lnTo>
                    <a:pt x="10704869" y="5219418"/>
                  </a:lnTo>
                  <a:lnTo>
                    <a:pt x="0" y="5219418"/>
                  </a:lnTo>
                  <a:lnTo>
                    <a:pt x="0" y="0"/>
                  </a:lnTo>
                  <a:close/>
                </a:path>
              </a:pathLst>
            </a:custGeom>
            <a:blipFill>
              <a:blip r:embed="rId5"/>
              <a:stretch>
                <a:fillRect l="0" t="-6017" r="0" b="-6017"/>
              </a:stretch>
            </a:blipFill>
          </p:spPr>
        </p:sp>
      </p:grpSp>
      <p:sp>
        <p:nvSpPr>
          <p:cNvPr name="TextBox 17" id="17"/>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04</a:t>
            </a:r>
          </a:p>
        </p:txBody>
      </p:sp>
      <p:grpSp>
        <p:nvGrpSpPr>
          <p:cNvPr name="Group 18" id="18"/>
          <p:cNvGrpSpPr/>
          <p:nvPr/>
        </p:nvGrpSpPr>
        <p:grpSpPr>
          <a:xfrm rot="0">
            <a:off x="1216069" y="6317515"/>
            <a:ext cx="345440" cy="345440"/>
            <a:chOff x="0" y="0"/>
            <a:chExt cx="90980" cy="90980"/>
          </a:xfrm>
        </p:grpSpPr>
        <p:sp>
          <p:nvSpPr>
            <p:cNvPr name="Freeform 19" id="19"/>
            <p:cNvSpPr/>
            <p:nvPr/>
          </p:nvSpPr>
          <p:spPr>
            <a:xfrm flipH="false" flipV="false" rot="0">
              <a:off x="0" y="0"/>
              <a:ext cx="90980" cy="90980"/>
            </a:xfrm>
            <a:custGeom>
              <a:avLst/>
              <a:gdLst/>
              <a:ahLst/>
              <a:cxnLst/>
              <a:rect r="r" b="b" t="t" l="l"/>
              <a:pathLst>
                <a:path h="90980" w="90980">
                  <a:moveTo>
                    <a:pt x="0" y="0"/>
                  </a:moveTo>
                  <a:lnTo>
                    <a:pt x="90980" y="0"/>
                  </a:lnTo>
                  <a:lnTo>
                    <a:pt x="90980" y="90980"/>
                  </a:lnTo>
                  <a:lnTo>
                    <a:pt x="0" y="90980"/>
                  </a:lnTo>
                  <a:close/>
                </a:path>
              </a:pathLst>
            </a:custGeom>
            <a:solidFill>
              <a:srgbClr val="006CCD"/>
            </a:solidFill>
          </p:spPr>
        </p:sp>
        <p:sp>
          <p:nvSpPr>
            <p:cNvPr name="TextBox 20" id="20"/>
            <p:cNvSpPr txBox="true"/>
            <p:nvPr/>
          </p:nvSpPr>
          <p:spPr>
            <a:xfrm>
              <a:off x="0" y="-38100"/>
              <a:ext cx="90980" cy="129080"/>
            </a:xfrm>
            <a:prstGeom prst="rect">
              <a:avLst/>
            </a:prstGeom>
          </p:spPr>
          <p:txBody>
            <a:bodyPr anchor="ctr" rtlCol="false" tIns="50800" lIns="50800" bIns="50800" rIns="50800"/>
            <a:lstStyle/>
            <a:p>
              <a:pPr algn="ctr">
                <a:lnSpc>
                  <a:spcPts val="2199"/>
                </a:lnSpc>
              </a:pPr>
            </a:p>
          </p:txBody>
        </p:sp>
      </p:grpSp>
      <p:grpSp>
        <p:nvGrpSpPr>
          <p:cNvPr name="Group 21" id="21"/>
          <p:cNvGrpSpPr/>
          <p:nvPr/>
        </p:nvGrpSpPr>
        <p:grpSpPr>
          <a:xfrm rot="0">
            <a:off x="1028700" y="6047221"/>
            <a:ext cx="8748831" cy="2597989"/>
            <a:chOff x="0" y="0"/>
            <a:chExt cx="11665107" cy="3463986"/>
          </a:xfrm>
        </p:grpSpPr>
        <p:grpSp>
          <p:nvGrpSpPr>
            <p:cNvPr name="Group 22" id="22"/>
            <p:cNvGrpSpPr/>
            <p:nvPr/>
          </p:nvGrpSpPr>
          <p:grpSpPr>
            <a:xfrm rot="0">
              <a:off x="0" y="0"/>
              <a:ext cx="11665107" cy="3463986"/>
              <a:chOff x="0" y="0"/>
              <a:chExt cx="2304219" cy="684244"/>
            </a:xfrm>
          </p:grpSpPr>
          <p:sp>
            <p:nvSpPr>
              <p:cNvPr name="Freeform 23" id="23"/>
              <p:cNvSpPr/>
              <p:nvPr/>
            </p:nvSpPr>
            <p:spPr>
              <a:xfrm flipH="false" flipV="false" rot="0">
                <a:off x="0" y="0"/>
                <a:ext cx="2304219" cy="684244"/>
              </a:xfrm>
              <a:custGeom>
                <a:avLst/>
                <a:gdLst/>
                <a:ahLst/>
                <a:cxnLst/>
                <a:rect r="r" b="b" t="t" l="l"/>
                <a:pathLst>
                  <a:path h="684244" w="2304219">
                    <a:moveTo>
                      <a:pt x="0" y="0"/>
                    </a:moveTo>
                    <a:lnTo>
                      <a:pt x="2304219" y="0"/>
                    </a:lnTo>
                    <a:lnTo>
                      <a:pt x="2304219" y="684244"/>
                    </a:lnTo>
                    <a:lnTo>
                      <a:pt x="0" y="684244"/>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24" id="24"/>
              <p:cNvSpPr txBox="true"/>
              <p:nvPr/>
            </p:nvSpPr>
            <p:spPr>
              <a:xfrm>
                <a:off x="0" y="-38100"/>
                <a:ext cx="2304219" cy="722344"/>
              </a:xfrm>
              <a:prstGeom prst="rect">
                <a:avLst/>
              </a:prstGeom>
            </p:spPr>
            <p:txBody>
              <a:bodyPr anchor="ctr" rtlCol="false" tIns="50800" lIns="50800" bIns="50800" rIns="50800"/>
              <a:lstStyle/>
              <a:p>
                <a:pPr algn="ctr">
                  <a:lnSpc>
                    <a:spcPts val="2659"/>
                  </a:lnSpc>
                  <a:spcBef>
                    <a:spcPct val="0"/>
                  </a:spcBef>
                </a:pPr>
              </a:p>
            </p:txBody>
          </p:sp>
        </p:grpSp>
        <p:sp>
          <p:nvSpPr>
            <p:cNvPr name="TextBox 25" id="25"/>
            <p:cNvSpPr txBox="true"/>
            <p:nvPr/>
          </p:nvSpPr>
          <p:spPr>
            <a:xfrm rot="0">
              <a:off x="1014849" y="274668"/>
              <a:ext cx="9220200" cy="2828925"/>
            </a:xfrm>
            <a:prstGeom prst="rect">
              <a:avLst/>
            </a:prstGeom>
          </p:spPr>
          <p:txBody>
            <a:bodyPr anchor="t" rtlCol="false" tIns="0" lIns="0" bIns="0" rIns="0">
              <a:spAutoFit/>
            </a:bodyPr>
            <a:lstStyle/>
            <a:p>
              <a:pPr algn="l">
                <a:lnSpc>
                  <a:spcPts val="4200"/>
                </a:lnSpc>
                <a:spcBef>
                  <a:spcPct val="0"/>
                </a:spcBef>
              </a:pPr>
              <a:r>
                <a:rPr lang="en-US" b="true" sz="3000">
                  <a:solidFill>
                    <a:srgbClr val="FFFFFF"/>
                  </a:solidFill>
                  <a:latin typeface="Poppins Medium"/>
                  <a:ea typeface="Poppins Medium"/>
                  <a:cs typeface="Poppins Medium"/>
                  <a:sym typeface="Poppins Medium"/>
                </a:rPr>
                <a:t>Ứng dụng web được triển khai trên nền tảng Django, với cách thức triển khai dựa theo ứng dụng OWASP PyGoat. </a:t>
              </a:r>
            </a:p>
          </p:txBody>
        </p:sp>
      </p:grpSp>
      <p:grpSp>
        <p:nvGrpSpPr>
          <p:cNvPr name="Group 26" id="26"/>
          <p:cNvGrpSpPr/>
          <p:nvPr/>
        </p:nvGrpSpPr>
        <p:grpSpPr>
          <a:xfrm rot="0">
            <a:off x="9522511" y="6317515"/>
            <a:ext cx="345440" cy="345440"/>
            <a:chOff x="0" y="0"/>
            <a:chExt cx="90980" cy="90980"/>
          </a:xfrm>
        </p:grpSpPr>
        <p:sp>
          <p:nvSpPr>
            <p:cNvPr name="Freeform 27" id="27"/>
            <p:cNvSpPr/>
            <p:nvPr/>
          </p:nvSpPr>
          <p:spPr>
            <a:xfrm flipH="false" flipV="false" rot="0">
              <a:off x="0" y="0"/>
              <a:ext cx="90980" cy="90980"/>
            </a:xfrm>
            <a:custGeom>
              <a:avLst/>
              <a:gdLst/>
              <a:ahLst/>
              <a:cxnLst/>
              <a:rect r="r" b="b" t="t" l="l"/>
              <a:pathLst>
                <a:path h="90980" w="90980">
                  <a:moveTo>
                    <a:pt x="0" y="0"/>
                  </a:moveTo>
                  <a:lnTo>
                    <a:pt x="90980" y="0"/>
                  </a:lnTo>
                  <a:lnTo>
                    <a:pt x="90980" y="90980"/>
                  </a:lnTo>
                  <a:lnTo>
                    <a:pt x="0" y="90980"/>
                  </a:lnTo>
                  <a:close/>
                </a:path>
              </a:pathLst>
            </a:custGeom>
            <a:solidFill>
              <a:srgbClr val="006CCD"/>
            </a:solidFill>
          </p:spPr>
        </p:sp>
        <p:sp>
          <p:nvSpPr>
            <p:cNvPr name="TextBox 28" id="28"/>
            <p:cNvSpPr txBox="true"/>
            <p:nvPr/>
          </p:nvSpPr>
          <p:spPr>
            <a:xfrm>
              <a:off x="0" y="-38100"/>
              <a:ext cx="90980" cy="129080"/>
            </a:xfrm>
            <a:prstGeom prst="rect">
              <a:avLst/>
            </a:prstGeom>
          </p:spPr>
          <p:txBody>
            <a:bodyPr anchor="ctr" rtlCol="false" tIns="50800" lIns="50800" bIns="50800" rIns="50800"/>
            <a:lstStyle/>
            <a:p>
              <a:pPr algn="ctr">
                <a:lnSpc>
                  <a:spcPts val="2199"/>
                </a:lnSpc>
              </a:pPr>
            </a:p>
          </p:txBody>
        </p:sp>
      </p:grpSp>
      <p:grpSp>
        <p:nvGrpSpPr>
          <p:cNvPr name="Group 29" id="29"/>
          <p:cNvGrpSpPr/>
          <p:nvPr/>
        </p:nvGrpSpPr>
        <p:grpSpPr>
          <a:xfrm rot="0">
            <a:off x="9362761" y="6047221"/>
            <a:ext cx="8748831" cy="2597989"/>
            <a:chOff x="0" y="0"/>
            <a:chExt cx="11665107" cy="3463986"/>
          </a:xfrm>
        </p:grpSpPr>
        <p:grpSp>
          <p:nvGrpSpPr>
            <p:cNvPr name="Group 30" id="30"/>
            <p:cNvGrpSpPr/>
            <p:nvPr/>
          </p:nvGrpSpPr>
          <p:grpSpPr>
            <a:xfrm rot="0">
              <a:off x="0" y="0"/>
              <a:ext cx="11665107" cy="3463986"/>
              <a:chOff x="0" y="0"/>
              <a:chExt cx="2304219" cy="684244"/>
            </a:xfrm>
          </p:grpSpPr>
          <p:sp>
            <p:nvSpPr>
              <p:cNvPr name="Freeform 31" id="31"/>
              <p:cNvSpPr/>
              <p:nvPr/>
            </p:nvSpPr>
            <p:spPr>
              <a:xfrm flipH="false" flipV="false" rot="0">
                <a:off x="0" y="0"/>
                <a:ext cx="2304219" cy="684244"/>
              </a:xfrm>
              <a:custGeom>
                <a:avLst/>
                <a:gdLst/>
                <a:ahLst/>
                <a:cxnLst/>
                <a:rect r="r" b="b" t="t" l="l"/>
                <a:pathLst>
                  <a:path h="684244" w="2304219">
                    <a:moveTo>
                      <a:pt x="0" y="0"/>
                    </a:moveTo>
                    <a:lnTo>
                      <a:pt x="2304219" y="0"/>
                    </a:lnTo>
                    <a:lnTo>
                      <a:pt x="2304219" y="684244"/>
                    </a:lnTo>
                    <a:lnTo>
                      <a:pt x="0" y="684244"/>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32" id="32"/>
              <p:cNvSpPr txBox="true"/>
              <p:nvPr/>
            </p:nvSpPr>
            <p:spPr>
              <a:xfrm>
                <a:off x="0" y="-38100"/>
                <a:ext cx="2304219" cy="722344"/>
              </a:xfrm>
              <a:prstGeom prst="rect">
                <a:avLst/>
              </a:prstGeom>
            </p:spPr>
            <p:txBody>
              <a:bodyPr anchor="ctr" rtlCol="false" tIns="50800" lIns="50800" bIns="50800" rIns="50800"/>
              <a:lstStyle/>
              <a:p>
                <a:pPr algn="ctr">
                  <a:lnSpc>
                    <a:spcPts val="2659"/>
                  </a:lnSpc>
                  <a:spcBef>
                    <a:spcPct val="0"/>
                  </a:spcBef>
                </a:pPr>
              </a:p>
            </p:txBody>
          </p:sp>
        </p:grpSp>
        <p:sp>
          <p:nvSpPr>
            <p:cNvPr name="TextBox 33" id="33"/>
            <p:cNvSpPr txBox="true"/>
            <p:nvPr/>
          </p:nvSpPr>
          <p:spPr>
            <a:xfrm rot="0">
              <a:off x="978387" y="274668"/>
              <a:ext cx="9220200" cy="2117725"/>
            </a:xfrm>
            <a:prstGeom prst="rect">
              <a:avLst/>
            </a:prstGeom>
          </p:spPr>
          <p:txBody>
            <a:bodyPr anchor="t" rtlCol="false" tIns="0" lIns="0" bIns="0" rIns="0">
              <a:spAutoFit/>
            </a:bodyPr>
            <a:lstStyle/>
            <a:p>
              <a:pPr algn="l">
                <a:lnSpc>
                  <a:spcPts val="4200"/>
                </a:lnSpc>
                <a:spcBef>
                  <a:spcPct val="0"/>
                </a:spcBef>
              </a:pPr>
              <a:r>
                <a:rPr lang="en-US" b="true" sz="3000">
                  <a:solidFill>
                    <a:srgbClr val="FFFFFF"/>
                  </a:solidFill>
                  <a:latin typeface="Poppins Medium"/>
                  <a:ea typeface="Poppins Medium"/>
                  <a:cs typeface="Poppins Medium"/>
                  <a:sym typeface="Poppins Medium"/>
                </a:rPr>
                <a:t>Bài tập nhận diện các lỗ hổng bảo mật web OWASP Top 10 (phiên bản 2021) từ A01 đến A05</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726365" y="2202611"/>
            <a:ext cx="7561635" cy="2940889"/>
            <a:chOff x="0" y="0"/>
            <a:chExt cx="1991542" cy="774555"/>
          </a:xfrm>
        </p:grpSpPr>
        <p:sp>
          <p:nvSpPr>
            <p:cNvPr name="Freeform 5" id="5"/>
            <p:cNvSpPr/>
            <p:nvPr/>
          </p:nvSpPr>
          <p:spPr>
            <a:xfrm flipH="false" flipV="false" rot="0">
              <a:off x="0" y="0"/>
              <a:ext cx="1991542" cy="774555"/>
            </a:xfrm>
            <a:custGeom>
              <a:avLst/>
              <a:gdLst/>
              <a:ahLst/>
              <a:cxnLst/>
              <a:rect r="r" b="b" t="t" l="l"/>
              <a:pathLst>
                <a:path h="774555" w="1991542">
                  <a:moveTo>
                    <a:pt x="0" y="0"/>
                  </a:moveTo>
                  <a:lnTo>
                    <a:pt x="1991542" y="0"/>
                  </a:lnTo>
                  <a:lnTo>
                    <a:pt x="1991542" y="774555"/>
                  </a:lnTo>
                  <a:lnTo>
                    <a:pt x="0" y="774555"/>
                  </a:lnTo>
                  <a:close/>
                </a:path>
              </a:pathLst>
            </a:custGeom>
            <a:gradFill rotWithShape="true">
              <a:gsLst>
                <a:gs pos="0">
                  <a:srgbClr val="000000">
                    <a:alpha val="0"/>
                  </a:srgbClr>
                </a:gs>
                <a:gs pos="50000">
                  <a:srgbClr val="000000">
                    <a:alpha val="41000"/>
                  </a:srgbClr>
                </a:gs>
                <a:gs pos="100000">
                  <a:srgbClr val="000000">
                    <a:alpha val="41000"/>
                  </a:srgbClr>
                </a:gs>
              </a:gsLst>
              <a:lin ang="0"/>
            </a:gradFill>
          </p:spPr>
        </p:sp>
        <p:sp>
          <p:nvSpPr>
            <p:cNvPr name="TextBox 6" id="6"/>
            <p:cNvSpPr txBox="true"/>
            <p:nvPr/>
          </p:nvSpPr>
          <p:spPr>
            <a:xfrm>
              <a:off x="0" y="-38100"/>
              <a:ext cx="1991542" cy="812655"/>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11526819" y="3107711"/>
            <a:ext cx="5705614" cy="1007795"/>
          </a:xfrm>
          <a:prstGeom prst="rect">
            <a:avLst/>
          </a:prstGeom>
        </p:spPr>
        <p:txBody>
          <a:bodyPr anchor="t" rtlCol="false" tIns="0" lIns="0" bIns="0" rIns="0">
            <a:spAutoFit/>
          </a:bodyPr>
          <a:lstStyle/>
          <a:p>
            <a:pPr algn="l">
              <a:lnSpc>
                <a:spcPts val="7441"/>
              </a:lnSpc>
            </a:pPr>
            <a:r>
              <a:rPr lang="en-US" sz="8001">
                <a:solidFill>
                  <a:srgbClr val="FFFFFF"/>
                </a:solidFill>
                <a:latin typeface="Anton"/>
                <a:ea typeface="Anton"/>
                <a:cs typeface="Anton"/>
                <a:sym typeface="Anton"/>
              </a:rPr>
              <a:t>2. LÝ THUYẾT</a:t>
            </a:r>
          </a:p>
        </p:txBody>
      </p:sp>
      <p:grpSp>
        <p:nvGrpSpPr>
          <p:cNvPr name="Group 8" id="8"/>
          <p:cNvGrpSpPr/>
          <p:nvPr/>
        </p:nvGrpSpPr>
        <p:grpSpPr>
          <a:xfrm rot="0">
            <a:off x="1829573" y="901013"/>
            <a:ext cx="9693840" cy="7773574"/>
            <a:chOff x="0" y="0"/>
            <a:chExt cx="12925121" cy="10364766"/>
          </a:xfrm>
        </p:grpSpPr>
        <p:sp>
          <p:nvSpPr>
            <p:cNvPr name="Freeform 9" id="9"/>
            <p:cNvSpPr/>
            <p:nvPr/>
          </p:nvSpPr>
          <p:spPr>
            <a:xfrm flipH="false" flipV="false" rot="0">
              <a:off x="0" y="0"/>
              <a:ext cx="2016082" cy="2016082"/>
            </a:xfrm>
            <a:custGeom>
              <a:avLst/>
              <a:gdLst/>
              <a:ahLst/>
              <a:cxnLst/>
              <a:rect r="r" b="b" t="t" l="l"/>
              <a:pathLst>
                <a:path h="2016082" w="2016082">
                  <a:moveTo>
                    <a:pt x="0" y="0"/>
                  </a:moveTo>
                  <a:lnTo>
                    <a:pt x="2016082" y="0"/>
                  </a:lnTo>
                  <a:lnTo>
                    <a:pt x="2016082" y="2016082"/>
                  </a:lnTo>
                  <a:lnTo>
                    <a:pt x="0" y="2016082"/>
                  </a:lnTo>
                  <a:lnTo>
                    <a:pt x="0" y="0"/>
                  </a:lnTo>
                  <a:close/>
                </a:path>
              </a:pathLst>
            </a:custGeom>
            <a:blipFill>
              <a:blip r:embed="rId5"/>
              <a:stretch>
                <a:fillRect l="0" t="0" r="0" b="0"/>
              </a:stretch>
            </a:blipFill>
          </p:spPr>
        </p:sp>
        <p:sp>
          <p:nvSpPr>
            <p:cNvPr name="Freeform 10" id="10"/>
            <p:cNvSpPr/>
            <p:nvPr/>
          </p:nvSpPr>
          <p:spPr>
            <a:xfrm flipH="false" flipV="false" rot="0">
              <a:off x="0" y="2090779"/>
              <a:ext cx="2008414" cy="2011813"/>
            </a:xfrm>
            <a:custGeom>
              <a:avLst/>
              <a:gdLst/>
              <a:ahLst/>
              <a:cxnLst/>
              <a:rect r="r" b="b" t="t" l="l"/>
              <a:pathLst>
                <a:path h="2011813" w="2008414">
                  <a:moveTo>
                    <a:pt x="0" y="0"/>
                  </a:moveTo>
                  <a:lnTo>
                    <a:pt x="2008414" y="0"/>
                  </a:lnTo>
                  <a:lnTo>
                    <a:pt x="2008414" y="2011813"/>
                  </a:lnTo>
                  <a:lnTo>
                    <a:pt x="0" y="2011813"/>
                  </a:lnTo>
                  <a:lnTo>
                    <a:pt x="0" y="0"/>
                  </a:lnTo>
                  <a:close/>
                </a:path>
              </a:pathLst>
            </a:custGeom>
            <a:blipFill>
              <a:blip r:embed="rId6"/>
              <a:stretch>
                <a:fillRect l="0" t="0" r="0" b="0"/>
              </a:stretch>
            </a:blipFill>
          </p:spPr>
        </p:sp>
        <p:sp>
          <p:nvSpPr>
            <p:cNvPr name="Freeform 11" id="11"/>
            <p:cNvSpPr/>
            <p:nvPr/>
          </p:nvSpPr>
          <p:spPr>
            <a:xfrm flipH="false" flipV="false" rot="0">
              <a:off x="0" y="4177289"/>
              <a:ext cx="2016082" cy="2016082"/>
            </a:xfrm>
            <a:custGeom>
              <a:avLst/>
              <a:gdLst/>
              <a:ahLst/>
              <a:cxnLst/>
              <a:rect r="r" b="b" t="t" l="l"/>
              <a:pathLst>
                <a:path h="2016082" w="2016082">
                  <a:moveTo>
                    <a:pt x="0" y="0"/>
                  </a:moveTo>
                  <a:lnTo>
                    <a:pt x="2016082" y="0"/>
                  </a:lnTo>
                  <a:lnTo>
                    <a:pt x="2016082" y="2016082"/>
                  </a:lnTo>
                  <a:lnTo>
                    <a:pt x="0" y="2016082"/>
                  </a:lnTo>
                  <a:lnTo>
                    <a:pt x="0" y="0"/>
                  </a:lnTo>
                  <a:close/>
                </a:path>
              </a:pathLst>
            </a:custGeom>
            <a:blipFill>
              <a:blip r:embed="rId7"/>
              <a:stretch>
                <a:fillRect l="0" t="0" r="0" b="0"/>
              </a:stretch>
            </a:blipFill>
          </p:spPr>
        </p:sp>
        <p:sp>
          <p:nvSpPr>
            <p:cNvPr name="Freeform 12" id="12"/>
            <p:cNvSpPr/>
            <p:nvPr/>
          </p:nvSpPr>
          <p:spPr>
            <a:xfrm flipH="false" flipV="false" rot="0">
              <a:off x="9633" y="6268068"/>
              <a:ext cx="2006449" cy="2009844"/>
            </a:xfrm>
            <a:custGeom>
              <a:avLst/>
              <a:gdLst/>
              <a:ahLst/>
              <a:cxnLst/>
              <a:rect r="r" b="b" t="t" l="l"/>
              <a:pathLst>
                <a:path h="2009844" w="2006449">
                  <a:moveTo>
                    <a:pt x="0" y="0"/>
                  </a:moveTo>
                  <a:lnTo>
                    <a:pt x="2006449" y="0"/>
                  </a:lnTo>
                  <a:lnTo>
                    <a:pt x="2006449" y="2009845"/>
                  </a:lnTo>
                  <a:lnTo>
                    <a:pt x="0" y="2009845"/>
                  </a:lnTo>
                  <a:lnTo>
                    <a:pt x="0" y="0"/>
                  </a:lnTo>
                  <a:close/>
                </a:path>
              </a:pathLst>
            </a:custGeom>
            <a:blipFill>
              <a:blip r:embed="rId8"/>
              <a:stretch>
                <a:fillRect l="0" t="0" r="0" b="0"/>
              </a:stretch>
            </a:blipFill>
          </p:spPr>
        </p:sp>
        <p:sp>
          <p:nvSpPr>
            <p:cNvPr name="Freeform 13" id="13"/>
            <p:cNvSpPr/>
            <p:nvPr/>
          </p:nvSpPr>
          <p:spPr>
            <a:xfrm flipH="false" flipV="false" rot="0">
              <a:off x="9633" y="8352610"/>
              <a:ext cx="2008757" cy="2012156"/>
            </a:xfrm>
            <a:custGeom>
              <a:avLst/>
              <a:gdLst/>
              <a:ahLst/>
              <a:cxnLst/>
              <a:rect r="r" b="b" t="t" l="l"/>
              <a:pathLst>
                <a:path h="2012156" w="2008757">
                  <a:moveTo>
                    <a:pt x="0" y="0"/>
                  </a:moveTo>
                  <a:lnTo>
                    <a:pt x="2008757" y="0"/>
                  </a:lnTo>
                  <a:lnTo>
                    <a:pt x="2008757" y="2012156"/>
                  </a:lnTo>
                  <a:lnTo>
                    <a:pt x="0" y="2012156"/>
                  </a:lnTo>
                  <a:lnTo>
                    <a:pt x="0" y="0"/>
                  </a:lnTo>
                  <a:close/>
                </a:path>
              </a:pathLst>
            </a:custGeom>
            <a:blipFill>
              <a:blip r:embed="rId9"/>
              <a:stretch>
                <a:fillRect l="0" t="0" r="0" b="0"/>
              </a:stretch>
            </a:blipFill>
          </p:spPr>
        </p:sp>
        <p:grpSp>
          <p:nvGrpSpPr>
            <p:cNvPr name="Group 14" id="14"/>
            <p:cNvGrpSpPr/>
            <p:nvPr/>
          </p:nvGrpSpPr>
          <p:grpSpPr>
            <a:xfrm rot="0">
              <a:off x="2389084" y="358925"/>
              <a:ext cx="10536036" cy="1298233"/>
              <a:chOff x="0" y="0"/>
              <a:chExt cx="2081192" cy="256441"/>
            </a:xfrm>
          </p:grpSpPr>
          <p:sp>
            <p:nvSpPr>
              <p:cNvPr name="Freeform 15" id="15"/>
              <p:cNvSpPr/>
              <p:nvPr/>
            </p:nvSpPr>
            <p:spPr>
              <a:xfrm flipH="false" flipV="false" rot="0">
                <a:off x="0" y="0"/>
                <a:ext cx="2081192" cy="256441"/>
              </a:xfrm>
              <a:custGeom>
                <a:avLst/>
                <a:gdLst/>
                <a:ahLst/>
                <a:cxnLst/>
                <a:rect r="r" b="b" t="t" l="l"/>
                <a:pathLst>
                  <a:path h="256441" w="2081192">
                    <a:moveTo>
                      <a:pt x="0" y="0"/>
                    </a:moveTo>
                    <a:lnTo>
                      <a:pt x="2081192" y="0"/>
                    </a:lnTo>
                    <a:lnTo>
                      <a:pt x="2081192" y="256441"/>
                    </a:lnTo>
                    <a:lnTo>
                      <a:pt x="0" y="256441"/>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16" id="16"/>
              <p:cNvSpPr txBox="true"/>
              <p:nvPr/>
            </p:nvSpPr>
            <p:spPr>
              <a:xfrm>
                <a:off x="0" y="-38100"/>
                <a:ext cx="2081192" cy="294541"/>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2545253" y="560789"/>
              <a:ext cx="9185275" cy="789728"/>
            </a:xfrm>
            <a:prstGeom prst="rect">
              <a:avLst/>
            </a:prstGeom>
          </p:spPr>
          <p:txBody>
            <a:bodyPr anchor="t" rtlCol="false" tIns="0" lIns="0" bIns="0" rIns="0">
              <a:spAutoFit/>
            </a:bodyPr>
            <a:lstStyle/>
            <a:p>
              <a:pPr algn="ctr">
                <a:lnSpc>
                  <a:spcPts val="4760"/>
                </a:lnSpc>
                <a:spcBef>
                  <a:spcPct val="0"/>
                </a:spcBef>
              </a:pPr>
              <a:r>
                <a:rPr lang="en-US" b="true" sz="3400">
                  <a:solidFill>
                    <a:srgbClr val="FFFFFF"/>
                  </a:solidFill>
                  <a:latin typeface="Poppins Medium"/>
                  <a:ea typeface="Poppins Medium"/>
                  <a:cs typeface="Poppins Medium"/>
                  <a:sym typeface="Poppins Medium"/>
                </a:rPr>
                <a:t>A01:2021-Broken Access Control</a:t>
              </a:r>
            </a:p>
          </p:txBody>
        </p:sp>
        <p:grpSp>
          <p:nvGrpSpPr>
            <p:cNvPr name="Group 18" id="18"/>
            <p:cNvGrpSpPr/>
            <p:nvPr/>
          </p:nvGrpSpPr>
          <p:grpSpPr>
            <a:xfrm rot="0">
              <a:off x="2389084" y="6795645"/>
              <a:ext cx="10536036" cy="1298233"/>
              <a:chOff x="0" y="0"/>
              <a:chExt cx="2081192" cy="256441"/>
            </a:xfrm>
          </p:grpSpPr>
          <p:sp>
            <p:nvSpPr>
              <p:cNvPr name="Freeform 19" id="19"/>
              <p:cNvSpPr/>
              <p:nvPr/>
            </p:nvSpPr>
            <p:spPr>
              <a:xfrm flipH="false" flipV="false" rot="0">
                <a:off x="0" y="0"/>
                <a:ext cx="2081192" cy="256441"/>
              </a:xfrm>
              <a:custGeom>
                <a:avLst/>
                <a:gdLst/>
                <a:ahLst/>
                <a:cxnLst/>
                <a:rect r="r" b="b" t="t" l="l"/>
                <a:pathLst>
                  <a:path h="256441" w="2081192">
                    <a:moveTo>
                      <a:pt x="0" y="0"/>
                    </a:moveTo>
                    <a:lnTo>
                      <a:pt x="2081192" y="0"/>
                    </a:lnTo>
                    <a:lnTo>
                      <a:pt x="2081192" y="256441"/>
                    </a:lnTo>
                    <a:lnTo>
                      <a:pt x="0" y="256441"/>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20" id="20"/>
              <p:cNvSpPr txBox="true"/>
              <p:nvPr/>
            </p:nvSpPr>
            <p:spPr>
              <a:xfrm>
                <a:off x="0" y="-38100"/>
                <a:ext cx="2081192" cy="294541"/>
              </a:xfrm>
              <a:prstGeom prst="rect">
                <a:avLst/>
              </a:prstGeom>
            </p:spPr>
            <p:txBody>
              <a:bodyPr anchor="ctr" rtlCol="false" tIns="50800" lIns="50800" bIns="50800" rIns="50800"/>
              <a:lstStyle/>
              <a:p>
                <a:pPr algn="ctr">
                  <a:lnSpc>
                    <a:spcPts val="2659"/>
                  </a:lnSpc>
                  <a:spcBef>
                    <a:spcPct val="0"/>
                  </a:spcBef>
                </a:pPr>
              </a:p>
            </p:txBody>
          </p:sp>
        </p:grpSp>
        <p:sp>
          <p:nvSpPr>
            <p:cNvPr name="TextBox 21" id="21"/>
            <p:cNvSpPr txBox="true"/>
            <p:nvPr/>
          </p:nvSpPr>
          <p:spPr>
            <a:xfrm rot="0">
              <a:off x="2545253" y="6997509"/>
              <a:ext cx="7475538" cy="789728"/>
            </a:xfrm>
            <a:prstGeom prst="rect">
              <a:avLst/>
            </a:prstGeom>
          </p:spPr>
          <p:txBody>
            <a:bodyPr anchor="t" rtlCol="false" tIns="0" lIns="0" bIns="0" rIns="0">
              <a:spAutoFit/>
            </a:bodyPr>
            <a:lstStyle/>
            <a:p>
              <a:pPr algn="ctr">
                <a:lnSpc>
                  <a:spcPts val="4760"/>
                </a:lnSpc>
                <a:spcBef>
                  <a:spcPct val="0"/>
                </a:spcBef>
              </a:pPr>
              <a:r>
                <a:rPr lang="en-US" b="true" sz="3400">
                  <a:solidFill>
                    <a:srgbClr val="FFFFFF"/>
                  </a:solidFill>
                  <a:latin typeface="Poppins Medium"/>
                  <a:ea typeface="Poppins Medium"/>
                  <a:cs typeface="Poppins Medium"/>
                  <a:sym typeface="Poppins Medium"/>
                </a:rPr>
                <a:t>A04:2021-Insecure Design</a:t>
              </a:r>
            </a:p>
          </p:txBody>
        </p:sp>
        <p:grpSp>
          <p:nvGrpSpPr>
            <p:cNvPr name="Group 22" id="22"/>
            <p:cNvGrpSpPr/>
            <p:nvPr/>
          </p:nvGrpSpPr>
          <p:grpSpPr>
            <a:xfrm rot="0">
              <a:off x="2389084" y="4650071"/>
              <a:ext cx="10536036" cy="1298233"/>
              <a:chOff x="0" y="0"/>
              <a:chExt cx="2081192" cy="256441"/>
            </a:xfrm>
          </p:grpSpPr>
          <p:sp>
            <p:nvSpPr>
              <p:cNvPr name="Freeform 23" id="23"/>
              <p:cNvSpPr/>
              <p:nvPr/>
            </p:nvSpPr>
            <p:spPr>
              <a:xfrm flipH="false" flipV="false" rot="0">
                <a:off x="0" y="0"/>
                <a:ext cx="2081192" cy="256441"/>
              </a:xfrm>
              <a:custGeom>
                <a:avLst/>
                <a:gdLst/>
                <a:ahLst/>
                <a:cxnLst/>
                <a:rect r="r" b="b" t="t" l="l"/>
                <a:pathLst>
                  <a:path h="256441" w="2081192">
                    <a:moveTo>
                      <a:pt x="0" y="0"/>
                    </a:moveTo>
                    <a:lnTo>
                      <a:pt x="2081192" y="0"/>
                    </a:lnTo>
                    <a:lnTo>
                      <a:pt x="2081192" y="256441"/>
                    </a:lnTo>
                    <a:lnTo>
                      <a:pt x="0" y="256441"/>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24" id="24"/>
              <p:cNvSpPr txBox="true"/>
              <p:nvPr/>
            </p:nvSpPr>
            <p:spPr>
              <a:xfrm>
                <a:off x="0" y="-38100"/>
                <a:ext cx="2081192" cy="294541"/>
              </a:xfrm>
              <a:prstGeom prst="rect">
                <a:avLst/>
              </a:prstGeom>
            </p:spPr>
            <p:txBody>
              <a:bodyPr anchor="ctr" rtlCol="false" tIns="50800" lIns="50800" bIns="50800" rIns="50800"/>
              <a:lstStyle/>
              <a:p>
                <a:pPr algn="ctr">
                  <a:lnSpc>
                    <a:spcPts val="2659"/>
                  </a:lnSpc>
                  <a:spcBef>
                    <a:spcPct val="0"/>
                  </a:spcBef>
                </a:pPr>
              </a:p>
            </p:txBody>
          </p:sp>
        </p:grpSp>
        <p:sp>
          <p:nvSpPr>
            <p:cNvPr name="TextBox 25" id="25"/>
            <p:cNvSpPr txBox="true"/>
            <p:nvPr/>
          </p:nvSpPr>
          <p:spPr>
            <a:xfrm rot="0">
              <a:off x="2545253" y="4851936"/>
              <a:ext cx="5310188" cy="789728"/>
            </a:xfrm>
            <a:prstGeom prst="rect">
              <a:avLst/>
            </a:prstGeom>
          </p:spPr>
          <p:txBody>
            <a:bodyPr anchor="t" rtlCol="false" tIns="0" lIns="0" bIns="0" rIns="0">
              <a:spAutoFit/>
            </a:bodyPr>
            <a:lstStyle/>
            <a:p>
              <a:pPr algn="ctr">
                <a:lnSpc>
                  <a:spcPts val="4760"/>
                </a:lnSpc>
                <a:spcBef>
                  <a:spcPct val="0"/>
                </a:spcBef>
              </a:pPr>
              <a:r>
                <a:rPr lang="en-US" b="true" sz="3400">
                  <a:solidFill>
                    <a:srgbClr val="FFFFFF"/>
                  </a:solidFill>
                  <a:latin typeface="Poppins Medium"/>
                  <a:ea typeface="Poppins Medium"/>
                  <a:cs typeface="Poppins Medium"/>
                  <a:sym typeface="Poppins Medium"/>
                </a:rPr>
                <a:t>A03:2021-Injection</a:t>
              </a:r>
            </a:p>
          </p:txBody>
        </p:sp>
        <p:grpSp>
          <p:nvGrpSpPr>
            <p:cNvPr name="Group 26" id="26"/>
            <p:cNvGrpSpPr/>
            <p:nvPr/>
          </p:nvGrpSpPr>
          <p:grpSpPr>
            <a:xfrm rot="0">
              <a:off x="2389084" y="2504498"/>
              <a:ext cx="10536036" cy="1298233"/>
              <a:chOff x="0" y="0"/>
              <a:chExt cx="2081192" cy="256441"/>
            </a:xfrm>
          </p:grpSpPr>
          <p:sp>
            <p:nvSpPr>
              <p:cNvPr name="Freeform 27" id="27"/>
              <p:cNvSpPr/>
              <p:nvPr/>
            </p:nvSpPr>
            <p:spPr>
              <a:xfrm flipH="false" flipV="false" rot="0">
                <a:off x="0" y="0"/>
                <a:ext cx="2081192" cy="256441"/>
              </a:xfrm>
              <a:custGeom>
                <a:avLst/>
                <a:gdLst/>
                <a:ahLst/>
                <a:cxnLst/>
                <a:rect r="r" b="b" t="t" l="l"/>
                <a:pathLst>
                  <a:path h="256441" w="2081192">
                    <a:moveTo>
                      <a:pt x="0" y="0"/>
                    </a:moveTo>
                    <a:lnTo>
                      <a:pt x="2081192" y="0"/>
                    </a:lnTo>
                    <a:lnTo>
                      <a:pt x="2081192" y="256441"/>
                    </a:lnTo>
                    <a:lnTo>
                      <a:pt x="0" y="256441"/>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28" id="28"/>
              <p:cNvSpPr txBox="true"/>
              <p:nvPr/>
            </p:nvSpPr>
            <p:spPr>
              <a:xfrm>
                <a:off x="0" y="-38100"/>
                <a:ext cx="2081192" cy="294541"/>
              </a:xfrm>
              <a:prstGeom prst="rect">
                <a:avLst/>
              </a:prstGeom>
            </p:spPr>
            <p:txBody>
              <a:bodyPr anchor="ctr" rtlCol="false" tIns="50800" lIns="50800" bIns="50800" rIns="50800"/>
              <a:lstStyle/>
              <a:p>
                <a:pPr algn="ctr">
                  <a:lnSpc>
                    <a:spcPts val="2659"/>
                  </a:lnSpc>
                  <a:spcBef>
                    <a:spcPct val="0"/>
                  </a:spcBef>
                </a:pPr>
              </a:p>
            </p:txBody>
          </p:sp>
        </p:grpSp>
        <p:sp>
          <p:nvSpPr>
            <p:cNvPr name="TextBox 29" id="29"/>
            <p:cNvSpPr txBox="true"/>
            <p:nvPr/>
          </p:nvSpPr>
          <p:spPr>
            <a:xfrm rot="0">
              <a:off x="2545253" y="2706363"/>
              <a:ext cx="9448998" cy="789728"/>
            </a:xfrm>
            <a:prstGeom prst="rect">
              <a:avLst/>
            </a:prstGeom>
          </p:spPr>
          <p:txBody>
            <a:bodyPr anchor="t" rtlCol="false" tIns="0" lIns="0" bIns="0" rIns="0">
              <a:spAutoFit/>
            </a:bodyPr>
            <a:lstStyle/>
            <a:p>
              <a:pPr algn="ctr">
                <a:lnSpc>
                  <a:spcPts val="4760"/>
                </a:lnSpc>
                <a:spcBef>
                  <a:spcPct val="0"/>
                </a:spcBef>
              </a:pPr>
              <a:r>
                <a:rPr lang="en-US" b="true" sz="3400">
                  <a:solidFill>
                    <a:srgbClr val="FFFFFF"/>
                  </a:solidFill>
                  <a:latin typeface="Poppins Medium"/>
                  <a:ea typeface="Poppins Medium"/>
                  <a:cs typeface="Poppins Medium"/>
                  <a:sym typeface="Poppins Medium"/>
                </a:rPr>
                <a:t>A02:2021-Cryptographic Failures</a:t>
              </a:r>
            </a:p>
          </p:txBody>
        </p:sp>
        <p:grpSp>
          <p:nvGrpSpPr>
            <p:cNvPr name="Group 30" id="30"/>
            <p:cNvGrpSpPr/>
            <p:nvPr/>
          </p:nvGrpSpPr>
          <p:grpSpPr>
            <a:xfrm rot="0">
              <a:off x="2389084" y="8941218"/>
              <a:ext cx="10536036" cy="1298233"/>
              <a:chOff x="0" y="0"/>
              <a:chExt cx="2081192" cy="256441"/>
            </a:xfrm>
          </p:grpSpPr>
          <p:sp>
            <p:nvSpPr>
              <p:cNvPr name="Freeform 31" id="31"/>
              <p:cNvSpPr/>
              <p:nvPr/>
            </p:nvSpPr>
            <p:spPr>
              <a:xfrm flipH="false" flipV="false" rot="0">
                <a:off x="0" y="0"/>
                <a:ext cx="2081192" cy="256441"/>
              </a:xfrm>
              <a:custGeom>
                <a:avLst/>
                <a:gdLst/>
                <a:ahLst/>
                <a:cxnLst/>
                <a:rect r="r" b="b" t="t" l="l"/>
                <a:pathLst>
                  <a:path h="256441" w="2081192">
                    <a:moveTo>
                      <a:pt x="0" y="0"/>
                    </a:moveTo>
                    <a:lnTo>
                      <a:pt x="2081192" y="0"/>
                    </a:lnTo>
                    <a:lnTo>
                      <a:pt x="2081192" y="256441"/>
                    </a:lnTo>
                    <a:lnTo>
                      <a:pt x="0" y="256441"/>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32" id="32"/>
              <p:cNvSpPr txBox="true"/>
              <p:nvPr/>
            </p:nvSpPr>
            <p:spPr>
              <a:xfrm>
                <a:off x="0" y="-38100"/>
                <a:ext cx="2081192" cy="294541"/>
              </a:xfrm>
              <a:prstGeom prst="rect">
                <a:avLst/>
              </a:prstGeom>
            </p:spPr>
            <p:txBody>
              <a:bodyPr anchor="ctr" rtlCol="false" tIns="50800" lIns="50800" bIns="50800" rIns="50800"/>
              <a:lstStyle/>
              <a:p>
                <a:pPr algn="ctr">
                  <a:lnSpc>
                    <a:spcPts val="2659"/>
                  </a:lnSpc>
                  <a:spcBef>
                    <a:spcPct val="0"/>
                  </a:spcBef>
                </a:pPr>
              </a:p>
            </p:txBody>
          </p:sp>
        </p:grpSp>
        <p:sp>
          <p:nvSpPr>
            <p:cNvPr name="TextBox 33" id="33"/>
            <p:cNvSpPr txBox="true"/>
            <p:nvPr/>
          </p:nvSpPr>
          <p:spPr>
            <a:xfrm rot="0">
              <a:off x="2545253" y="9154191"/>
              <a:ext cx="10223698" cy="789728"/>
            </a:xfrm>
            <a:prstGeom prst="rect">
              <a:avLst/>
            </a:prstGeom>
          </p:spPr>
          <p:txBody>
            <a:bodyPr anchor="t" rtlCol="false" tIns="0" lIns="0" bIns="0" rIns="0">
              <a:spAutoFit/>
            </a:bodyPr>
            <a:lstStyle/>
            <a:p>
              <a:pPr algn="ctr">
                <a:lnSpc>
                  <a:spcPts val="4760"/>
                </a:lnSpc>
                <a:spcBef>
                  <a:spcPct val="0"/>
                </a:spcBef>
              </a:pPr>
              <a:r>
                <a:rPr lang="en-US" b="true" sz="3400">
                  <a:solidFill>
                    <a:srgbClr val="FFFFFF"/>
                  </a:solidFill>
                  <a:latin typeface="Poppins Medium"/>
                  <a:ea typeface="Poppins Medium"/>
                  <a:cs typeface="Poppins Medium"/>
                  <a:sym typeface="Poppins Medium"/>
                </a:rPr>
                <a:t>A05:2021-Security Misconfiguration</a:t>
              </a:r>
            </a:p>
          </p:txBody>
        </p:sp>
      </p:grpSp>
      <p:grpSp>
        <p:nvGrpSpPr>
          <p:cNvPr name="Group 34" id="34"/>
          <p:cNvGrpSpPr/>
          <p:nvPr/>
        </p:nvGrpSpPr>
        <p:grpSpPr>
          <a:xfrm rot="0">
            <a:off x="605460" y="9029768"/>
            <a:ext cx="742179" cy="742179"/>
            <a:chOff x="0" y="0"/>
            <a:chExt cx="195471" cy="195471"/>
          </a:xfrm>
        </p:grpSpPr>
        <p:sp>
          <p:nvSpPr>
            <p:cNvPr name="Freeform 35" id="35"/>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36" id="36"/>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sp>
        <p:nvSpPr>
          <p:cNvPr name="TextBox 37" id="37"/>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605460" y="9029768"/>
            <a:ext cx="742179" cy="742179"/>
            <a:chOff x="0" y="0"/>
            <a:chExt cx="195471" cy="195471"/>
          </a:xfrm>
        </p:grpSpPr>
        <p:sp>
          <p:nvSpPr>
            <p:cNvPr name="Freeform 6" id="6"/>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7" id="7"/>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grpSp>
        <p:nvGrpSpPr>
          <p:cNvPr name="Group 8" id="8"/>
          <p:cNvGrpSpPr/>
          <p:nvPr/>
        </p:nvGrpSpPr>
        <p:grpSpPr>
          <a:xfrm rot="0">
            <a:off x="-552450" y="1995627"/>
            <a:ext cx="21069300" cy="6267450"/>
            <a:chOff x="0" y="0"/>
            <a:chExt cx="5549116" cy="1650686"/>
          </a:xfrm>
        </p:grpSpPr>
        <p:sp>
          <p:nvSpPr>
            <p:cNvPr name="Freeform 9" id="9"/>
            <p:cNvSpPr/>
            <p:nvPr/>
          </p:nvSpPr>
          <p:spPr>
            <a:xfrm flipH="false" flipV="false" rot="0">
              <a:off x="0" y="0"/>
              <a:ext cx="5549116" cy="1650686"/>
            </a:xfrm>
            <a:custGeom>
              <a:avLst/>
              <a:gdLst/>
              <a:ahLst/>
              <a:cxnLst/>
              <a:rect r="r" b="b" t="t" l="l"/>
              <a:pathLst>
                <a:path h="1650686" w="5549116">
                  <a:moveTo>
                    <a:pt x="0" y="0"/>
                  </a:moveTo>
                  <a:lnTo>
                    <a:pt x="5549116" y="0"/>
                  </a:lnTo>
                  <a:lnTo>
                    <a:pt x="5549116" y="1650686"/>
                  </a:lnTo>
                  <a:lnTo>
                    <a:pt x="0" y="1650686"/>
                  </a:lnTo>
                  <a:close/>
                </a:path>
              </a:pathLst>
            </a:custGeom>
            <a:gradFill rotWithShape="true">
              <a:gsLst>
                <a:gs pos="0">
                  <a:srgbClr val="006CCD">
                    <a:alpha val="0"/>
                  </a:srgbClr>
                </a:gs>
                <a:gs pos="100000">
                  <a:srgbClr val="2376D4">
                    <a:alpha val="100000"/>
                  </a:srgbClr>
                </a:gs>
              </a:gsLst>
              <a:lin ang="0"/>
            </a:gradFill>
          </p:spPr>
        </p:sp>
        <p:sp>
          <p:nvSpPr>
            <p:cNvPr name="TextBox 10" id="10"/>
            <p:cNvSpPr txBox="true"/>
            <p:nvPr/>
          </p:nvSpPr>
          <p:spPr>
            <a:xfrm>
              <a:off x="0" y="-38100"/>
              <a:ext cx="5549116" cy="1688786"/>
            </a:xfrm>
            <a:prstGeom prst="rect">
              <a:avLst/>
            </a:prstGeom>
          </p:spPr>
          <p:txBody>
            <a:bodyPr anchor="ctr" rtlCol="false" tIns="50800" lIns="50800" bIns="50800" rIns="50800"/>
            <a:lstStyle/>
            <a:p>
              <a:pPr algn="ctr">
                <a:lnSpc>
                  <a:spcPts val="2199"/>
                </a:lnSpc>
              </a:pPr>
            </a:p>
          </p:txBody>
        </p:sp>
      </p:grpSp>
      <p:sp>
        <p:nvSpPr>
          <p:cNvPr name="Freeform 11" id="11"/>
          <p:cNvSpPr/>
          <p:nvPr/>
        </p:nvSpPr>
        <p:spPr>
          <a:xfrm flipH="true" flipV="false" rot="0">
            <a:off x="13141693" y="2507132"/>
            <a:ext cx="5802923" cy="4114800"/>
          </a:xfrm>
          <a:custGeom>
            <a:avLst/>
            <a:gdLst/>
            <a:ahLst/>
            <a:cxnLst/>
            <a:rect r="r" b="b" t="t" l="l"/>
            <a:pathLst>
              <a:path h="4114800" w="5802923">
                <a:moveTo>
                  <a:pt x="5802923" y="0"/>
                </a:moveTo>
                <a:lnTo>
                  <a:pt x="0" y="0"/>
                </a:lnTo>
                <a:lnTo>
                  <a:pt x="0" y="4114800"/>
                </a:lnTo>
                <a:lnTo>
                  <a:pt x="5802923" y="4114800"/>
                </a:lnTo>
                <a:lnTo>
                  <a:pt x="5802923"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06</a:t>
            </a:r>
          </a:p>
        </p:txBody>
      </p:sp>
      <p:sp>
        <p:nvSpPr>
          <p:cNvPr name="TextBox 13" id="13"/>
          <p:cNvSpPr txBox="true"/>
          <p:nvPr/>
        </p:nvSpPr>
        <p:spPr>
          <a:xfrm rot="0">
            <a:off x="5813905" y="2716682"/>
            <a:ext cx="7004662" cy="1007795"/>
          </a:xfrm>
          <a:prstGeom prst="rect">
            <a:avLst/>
          </a:prstGeom>
        </p:spPr>
        <p:txBody>
          <a:bodyPr anchor="t" rtlCol="false" tIns="0" lIns="0" bIns="0" rIns="0">
            <a:spAutoFit/>
          </a:bodyPr>
          <a:lstStyle/>
          <a:p>
            <a:pPr algn="ctr">
              <a:lnSpc>
                <a:spcPts val="7441"/>
              </a:lnSpc>
            </a:pPr>
            <a:r>
              <a:rPr lang="en-US" sz="8001">
                <a:solidFill>
                  <a:srgbClr val="FFFFFF"/>
                </a:solidFill>
                <a:latin typeface="Anton"/>
                <a:ea typeface="Anton"/>
                <a:cs typeface="Anton"/>
                <a:sym typeface="Anton"/>
              </a:rPr>
              <a:t>3. TRIỂN KHAI</a:t>
            </a:r>
          </a:p>
        </p:txBody>
      </p:sp>
      <p:sp>
        <p:nvSpPr>
          <p:cNvPr name="Freeform 14" id="14"/>
          <p:cNvSpPr/>
          <p:nvPr/>
        </p:nvSpPr>
        <p:spPr>
          <a:xfrm flipH="false" flipV="false" rot="0">
            <a:off x="-312143" y="2507132"/>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605460" y="9029768"/>
            <a:ext cx="742179" cy="742179"/>
            <a:chOff x="0" y="0"/>
            <a:chExt cx="195471" cy="195471"/>
          </a:xfrm>
        </p:grpSpPr>
        <p:sp>
          <p:nvSpPr>
            <p:cNvPr name="Freeform 6" id="6"/>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7" id="7"/>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sp>
        <p:nvSpPr>
          <p:cNvPr name="TextBox 8" id="8"/>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07</a:t>
            </a:r>
          </a:p>
        </p:txBody>
      </p:sp>
      <p:sp>
        <p:nvSpPr>
          <p:cNvPr name="TextBox 9" id="9"/>
          <p:cNvSpPr txBox="true"/>
          <p:nvPr/>
        </p:nvSpPr>
        <p:spPr>
          <a:xfrm rot="0">
            <a:off x="5904706" y="3736954"/>
            <a:ext cx="6201927" cy="1709115"/>
          </a:xfrm>
          <a:prstGeom prst="rect">
            <a:avLst/>
          </a:prstGeom>
        </p:spPr>
        <p:txBody>
          <a:bodyPr anchor="t" rtlCol="false" tIns="0" lIns="0" bIns="0" rIns="0">
            <a:spAutoFit/>
          </a:bodyPr>
          <a:lstStyle/>
          <a:p>
            <a:pPr algn="ctr">
              <a:lnSpc>
                <a:spcPts val="6510"/>
              </a:lnSpc>
            </a:pPr>
            <a:r>
              <a:rPr lang="en-US" sz="7000">
                <a:solidFill>
                  <a:srgbClr val="FFFFFF"/>
                </a:solidFill>
                <a:latin typeface="Anton"/>
                <a:ea typeface="Anton"/>
                <a:cs typeface="Anton"/>
                <a:sym typeface="Anton"/>
              </a:rPr>
              <a:t>THANK YOU FOR YOUR ATTENTION</a:t>
            </a:r>
          </a:p>
        </p:txBody>
      </p:sp>
      <p:sp>
        <p:nvSpPr>
          <p:cNvPr name="Freeform 10" id="10"/>
          <p:cNvSpPr/>
          <p:nvPr/>
        </p:nvSpPr>
        <p:spPr>
          <a:xfrm flipH="false" flipV="false" rot="0">
            <a:off x="-304338" y="2379879"/>
            <a:ext cx="3941834" cy="2795119"/>
          </a:xfrm>
          <a:custGeom>
            <a:avLst/>
            <a:gdLst/>
            <a:ahLst/>
            <a:cxnLst/>
            <a:rect r="r" b="b" t="t" l="l"/>
            <a:pathLst>
              <a:path h="2795119" w="3941834">
                <a:moveTo>
                  <a:pt x="0" y="0"/>
                </a:moveTo>
                <a:lnTo>
                  <a:pt x="3941835" y="0"/>
                </a:lnTo>
                <a:lnTo>
                  <a:pt x="3941835" y="2795119"/>
                </a:lnTo>
                <a:lnTo>
                  <a:pt x="0" y="27951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true" flipV="false" rot="0">
            <a:off x="15885748" y="8374388"/>
            <a:ext cx="3941834" cy="2795119"/>
          </a:xfrm>
          <a:custGeom>
            <a:avLst/>
            <a:gdLst/>
            <a:ahLst/>
            <a:cxnLst/>
            <a:rect r="r" b="b" t="t" l="l"/>
            <a:pathLst>
              <a:path h="2795119" w="3941834">
                <a:moveTo>
                  <a:pt x="3941834" y="0"/>
                </a:moveTo>
                <a:lnTo>
                  <a:pt x="0" y="0"/>
                </a:lnTo>
                <a:lnTo>
                  <a:pt x="0" y="2795119"/>
                </a:lnTo>
                <a:lnTo>
                  <a:pt x="3941834" y="2795119"/>
                </a:lnTo>
                <a:lnTo>
                  <a:pt x="3941834"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07215" y="3625480"/>
            <a:ext cx="18502431" cy="2826589"/>
            <a:chOff x="0" y="0"/>
            <a:chExt cx="4873068" cy="744451"/>
          </a:xfrm>
        </p:grpSpPr>
        <p:sp>
          <p:nvSpPr>
            <p:cNvPr name="Freeform 6" id="6"/>
            <p:cNvSpPr/>
            <p:nvPr/>
          </p:nvSpPr>
          <p:spPr>
            <a:xfrm flipH="false" flipV="false" rot="0">
              <a:off x="0" y="0"/>
              <a:ext cx="4873068" cy="744451"/>
            </a:xfrm>
            <a:custGeom>
              <a:avLst/>
              <a:gdLst/>
              <a:ahLst/>
              <a:cxnLst/>
              <a:rect r="r" b="b" t="t" l="l"/>
              <a:pathLst>
                <a:path h="744451" w="4873068">
                  <a:moveTo>
                    <a:pt x="0" y="0"/>
                  </a:moveTo>
                  <a:lnTo>
                    <a:pt x="4873068" y="0"/>
                  </a:lnTo>
                  <a:lnTo>
                    <a:pt x="4873068" y="744451"/>
                  </a:lnTo>
                  <a:lnTo>
                    <a:pt x="0" y="744451"/>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7" id="7"/>
            <p:cNvSpPr txBox="true"/>
            <p:nvPr/>
          </p:nvSpPr>
          <p:spPr>
            <a:xfrm>
              <a:off x="0" y="-38100"/>
              <a:ext cx="4873068" cy="782551"/>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a:grpSpLocks noChangeAspect="true"/>
          </p:cNvGrpSpPr>
          <p:nvPr/>
        </p:nvGrpSpPr>
        <p:grpSpPr>
          <a:xfrm rot="0">
            <a:off x="1977154" y="2365123"/>
            <a:ext cx="6330714" cy="6330714"/>
            <a:chOff x="0" y="0"/>
            <a:chExt cx="14840029" cy="14840029"/>
          </a:xfrm>
        </p:grpSpPr>
        <p:sp>
          <p:nvSpPr>
            <p:cNvPr name="Freeform 9" id="9"/>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68F8FF">
                    <a:alpha val="100000"/>
                  </a:srgbClr>
                </a:gs>
                <a:gs pos="100000">
                  <a:srgbClr val="4612B6">
                    <a:alpha val="100000"/>
                  </a:srgbClr>
                </a:gs>
              </a:gsLst>
              <a:lin ang="2700000"/>
            </a:gradFill>
          </p:spPr>
        </p:sp>
        <p:sp>
          <p:nvSpPr>
            <p:cNvPr name="Freeform 10" id="10"/>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1" id="11"/>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7"/>
              <a:stretch>
                <a:fillRect l="223" t="0" r="223" b="0"/>
              </a:stretch>
            </a:blipFill>
          </p:spPr>
        </p:sp>
      </p:grpSp>
      <p:sp>
        <p:nvSpPr>
          <p:cNvPr name="Freeform 12" id="12"/>
          <p:cNvSpPr/>
          <p:nvPr/>
        </p:nvSpPr>
        <p:spPr>
          <a:xfrm flipH="false" flipV="false" rot="0">
            <a:off x="622788" y="1568080"/>
            <a:ext cx="5802923" cy="4114800"/>
          </a:xfrm>
          <a:custGeom>
            <a:avLst/>
            <a:gdLst/>
            <a:ahLst/>
            <a:cxnLst/>
            <a:rect r="r" b="b" t="t" l="l"/>
            <a:pathLst>
              <a:path h="4114800" w="5802923">
                <a:moveTo>
                  <a:pt x="0" y="0"/>
                </a:moveTo>
                <a:lnTo>
                  <a:pt x="5802924" y="0"/>
                </a:lnTo>
                <a:lnTo>
                  <a:pt x="580292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9144000" y="554037"/>
            <a:ext cx="2307513" cy="854076"/>
          </a:xfrm>
          <a:prstGeom prst="rect">
            <a:avLst/>
          </a:prstGeom>
        </p:spPr>
        <p:txBody>
          <a:bodyPr anchor="t" rtlCol="false" tIns="0" lIns="0" bIns="0" rIns="0">
            <a:spAutoFit/>
          </a:bodyPr>
          <a:lstStyle/>
          <a:p>
            <a:pPr algn="l">
              <a:lnSpc>
                <a:spcPts val="6999"/>
              </a:lnSpc>
              <a:spcBef>
                <a:spcPct val="0"/>
              </a:spcBef>
            </a:pPr>
            <a:r>
              <a:rPr lang="en-US" sz="4999" spc="284">
                <a:solidFill>
                  <a:srgbClr val="FFFFFF"/>
                </a:solidFill>
                <a:latin typeface="Anton"/>
                <a:ea typeface="Anton"/>
                <a:cs typeface="Anton"/>
                <a:sym typeface="Anton"/>
              </a:rPr>
              <a:t>ĐỀ TÀI</a:t>
            </a:r>
          </a:p>
        </p:txBody>
      </p:sp>
      <p:grpSp>
        <p:nvGrpSpPr>
          <p:cNvPr name="Group 14" id="14"/>
          <p:cNvGrpSpPr/>
          <p:nvPr/>
        </p:nvGrpSpPr>
        <p:grpSpPr>
          <a:xfrm rot="0">
            <a:off x="8716455" y="0"/>
            <a:ext cx="9571545" cy="10287000"/>
            <a:chOff x="0" y="0"/>
            <a:chExt cx="2520901" cy="2709333"/>
          </a:xfrm>
        </p:grpSpPr>
        <p:sp>
          <p:nvSpPr>
            <p:cNvPr name="Freeform 15" id="15"/>
            <p:cNvSpPr/>
            <p:nvPr/>
          </p:nvSpPr>
          <p:spPr>
            <a:xfrm flipH="false" flipV="false" rot="0">
              <a:off x="0" y="0"/>
              <a:ext cx="2520901" cy="2709333"/>
            </a:xfrm>
            <a:custGeom>
              <a:avLst/>
              <a:gdLst/>
              <a:ahLst/>
              <a:cxnLst/>
              <a:rect r="r" b="b" t="t" l="l"/>
              <a:pathLst>
                <a:path h="2709333" w="2520901">
                  <a:moveTo>
                    <a:pt x="0" y="0"/>
                  </a:moveTo>
                  <a:lnTo>
                    <a:pt x="2520901" y="0"/>
                  </a:lnTo>
                  <a:lnTo>
                    <a:pt x="2520901" y="2709333"/>
                  </a:lnTo>
                  <a:lnTo>
                    <a:pt x="0" y="2709333"/>
                  </a:lnTo>
                  <a:close/>
                </a:path>
              </a:pathLst>
            </a:custGeom>
            <a:gradFill rotWithShape="true">
              <a:gsLst>
                <a:gs pos="0">
                  <a:srgbClr val="000000">
                    <a:alpha val="0"/>
                  </a:srgbClr>
                </a:gs>
                <a:gs pos="50000">
                  <a:srgbClr val="000000">
                    <a:alpha val="41000"/>
                  </a:srgbClr>
                </a:gs>
                <a:gs pos="100000">
                  <a:srgbClr val="000000">
                    <a:alpha val="41000"/>
                  </a:srgbClr>
                </a:gs>
              </a:gsLst>
              <a:lin ang="0"/>
            </a:gradFill>
          </p:spPr>
        </p:sp>
        <p:sp>
          <p:nvSpPr>
            <p:cNvPr name="TextBox 16" id="16"/>
            <p:cNvSpPr txBox="true"/>
            <p:nvPr/>
          </p:nvSpPr>
          <p:spPr>
            <a:xfrm>
              <a:off x="0" y="-38100"/>
              <a:ext cx="2520901" cy="2747433"/>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9144000" y="1583105"/>
            <a:ext cx="8823670" cy="3455670"/>
          </a:xfrm>
          <a:prstGeom prst="rect">
            <a:avLst/>
          </a:prstGeom>
        </p:spPr>
        <p:txBody>
          <a:bodyPr anchor="t" rtlCol="false" tIns="0" lIns="0" bIns="0" rIns="0">
            <a:spAutoFit/>
          </a:bodyPr>
          <a:lstStyle/>
          <a:p>
            <a:pPr algn="l">
              <a:lnSpc>
                <a:spcPts val="9240"/>
              </a:lnSpc>
            </a:pPr>
            <a:r>
              <a:rPr lang="en-US" sz="6000" spc="420">
                <a:solidFill>
                  <a:srgbClr val="FFFFFF"/>
                </a:solidFill>
                <a:latin typeface="Anton"/>
                <a:ea typeface="Anton"/>
                <a:cs typeface="Anton"/>
                <a:sym typeface="Anton"/>
              </a:rPr>
              <a:t>TRIỂN KHAI CÁC VÍ DỤ CHO LỖ HỔNG BẢO MẬT WEB THEO OWASP (A01-A05) </a:t>
            </a:r>
          </a:p>
        </p:txBody>
      </p:sp>
      <p:sp>
        <p:nvSpPr>
          <p:cNvPr name="TextBox 18" id="18"/>
          <p:cNvSpPr txBox="true"/>
          <p:nvPr/>
        </p:nvSpPr>
        <p:spPr>
          <a:xfrm rot="0">
            <a:off x="9987794" y="5263620"/>
            <a:ext cx="7563627" cy="4370070"/>
          </a:xfrm>
          <a:prstGeom prst="rect">
            <a:avLst/>
          </a:prstGeom>
        </p:spPr>
        <p:txBody>
          <a:bodyPr anchor="t" rtlCol="false" tIns="0" lIns="0" bIns="0" rIns="0">
            <a:spAutoFit/>
          </a:bodyPr>
          <a:lstStyle/>
          <a:p>
            <a:pPr algn="r">
              <a:lnSpc>
                <a:spcPts val="4200"/>
              </a:lnSpc>
            </a:pPr>
            <a:r>
              <a:rPr lang="en-US" sz="3000" b="true">
                <a:solidFill>
                  <a:srgbClr val="FFFFFF"/>
                </a:solidFill>
                <a:latin typeface="Poppins Bold"/>
                <a:ea typeface="Poppins Bold"/>
                <a:cs typeface="Poppins Bold"/>
                <a:sym typeface="Poppins Bold"/>
              </a:rPr>
              <a:t>GVHD: TS. Nguyễn Tấn Cầm</a:t>
            </a:r>
          </a:p>
          <a:p>
            <a:pPr algn="l">
              <a:lnSpc>
                <a:spcPts val="5130"/>
              </a:lnSpc>
            </a:pPr>
            <a:r>
              <a:rPr lang="en-US" sz="3000" b="true">
                <a:solidFill>
                  <a:srgbClr val="FFFFFF"/>
                </a:solidFill>
                <a:latin typeface="Poppins Bold"/>
                <a:ea typeface="Poppins Bold"/>
                <a:cs typeface="Poppins Bold"/>
                <a:sym typeface="Poppins Bold"/>
              </a:rPr>
              <a:t>     </a:t>
            </a:r>
            <a:r>
              <a:rPr lang="en-US" sz="3000" b="true">
                <a:solidFill>
                  <a:srgbClr val="FFFFFF"/>
                </a:solidFill>
                <a:latin typeface="Poppins Bold"/>
                <a:ea typeface="Poppins Bold"/>
                <a:cs typeface="Poppins Bold"/>
                <a:sym typeface="Poppins Bold"/>
              </a:rPr>
              <a:t>Thành viên nhóm:</a:t>
            </a:r>
          </a:p>
          <a:p>
            <a:pPr algn="l">
              <a:lnSpc>
                <a:spcPts val="5130"/>
              </a:lnSpc>
            </a:pPr>
          </a:p>
          <a:p>
            <a:pPr algn="just">
              <a:lnSpc>
                <a:spcPts val="5130"/>
              </a:lnSpc>
            </a:pPr>
            <a:r>
              <a:rPr lang="en-US" sz="3000" b="true">
                <a:solidFill>
                  <a:srgbClr val="FFFFFF"/>
                </a:solidFill>
                <a:latin typeface="Poppins Bold"/>
                <a:ea typeface="Poppins Bold"/>
                <a:cs typeface="Poppins Bold"/>
                <a:sym typeface="Poppins Bold"/>
              </a:rPr>
              <a:t>Nguyễn Cao Thắng - 22521329</a:t>
            </a:r>
          </a:p>
          <a:p>
            <a:pPr algn="just">
              <a:lnSpc>
                <a:spcPts val="5130"/>
              </a:lnSpc>
            </a:pPr>
            <a:r>
              <a:rPr lang="en-US" sz="3000" b="true">
                <a:solidFill>
                  <a:srgbClr val="FFFFFF"/>
                </a:solidFill>
                <a:latin typeface="Poppins Bold"/>
                <a:ea typeface="Poppins Bold"/>
                <a:cs typeface="Poppins Bold"/>
                <a:sym typeface="Poppins Bold"/>
              </a:rPr>
              <a:t>Võ Minh Quyền - 22521227</a:t>
            </a:r>
          </a:p>
          <a:p>
            <a:pPr algn="just">
              <a:lnSpc>
                <a:spcPts val="5130"/>
              </a:lnSpc>
            </a:pPr>
            <a:r>
              <a:rPr lang="en-US" sz="3000" b="true">
                <a:solidFill>
                  <a:srgbClr val="FFFFFF"/>
                </a:solidFill>
                <a:latin typeface="Poppins Bold"/>
                <a:ea typeface="Poppins Bold"/>
                <a:cs typeface="Poppins Bold"/>
                <a:sym typeface="Poppins Bold"/>
              </a:rPr>
              <a:t>Võ Anh Quân - 22521192</a:t>
            </a:r>
          </a:p>
          <a:p>
            <a:pPr algn="l">
              <a:lnSpc>
                <a:spcPts val="5130"/>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5205B"/>
        </a:solidFill>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DAGYaOc2bcY</dc:identifier>
  <dcterms:modified xsi:type="dcterms:W3CDTF">2011-08-01T06:04:30Z</dcterms:modified>
  <cp:revision>1</cp:revision>
  <dc:title>cyber security</dc:title>
</cp:coreProperties>
</file>