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7" r:id="rId9"/>
    <p:sldId id="264" r:id="rId10"/>
    <p:sldId id="265" r:id="rId11"/>
    <p:sldId id="266" r:id="rId12"/>
  </p:sldIdLst>
  <p:sldSz cx="18288000" cy="10287000"/>
  <p:notesSz cx="6858000" cy="9144000"/>
  <p:embeddedFontLst>
    <p:embeddedFont>
      <p:font typeface="Neo Tech" panose="020B0604020202020204" charset="0"/>
      <p:regular r:id="rId13"/>
    </p:embeddedFont>
    <p:embeddedFont>
      <p:font typeface="Neo Tech Bold" panose="020B0604020202020204" charset="0"/>
      <p:regular r:id="rId14"/>
    </p:embeddedFont>
    <p:embeddedFont>
      <p:font typeface="Poppins" panose="00000500000000000000" pitchFamily="2" charset="0"/>
      <p:regular r:id="rId15"/>
    </p:embeddedFont>
    <p:embeddedFont>
      <p:font typeface="Poppins Bold" panose="00000800000000000000"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94622" autoAdjust="0"/>
  </p:normalViewPr>
  <p:slideViewPr>
    <p:cSldViewPr>
      <p:cViewPr varScale="1">
        <p:scale>
          <a:sx n="55" d="100"/>
          <a:sy n="55" d="100"/>
        </p:scale>
        <p:origin x="20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sp>
        <p:nvSpPr>
          <p:cNvPr id="4" name="Freeform 4"/>
          <p:cNvSpPr/>
          <p:nvPr/>
        </p:nvSpPr>
        <p:spPr>
          <a:xfrm rot="-6954155">
            <a:off x="11475847" y="-1670126"/>
            <a:ext cx="10212044" cy="7389806"/>
          </a:xfrm>
          <a:custGeom>
            <a:avLst/>
            <a:gdLst/>
            <a:ahLst/>
            <a:cxnLst/>
            <a:rect l="l" t="t" r="r" b="b"/>
            <a:pathLst>
              <a:path w="10212044" h="7389806">
                <a:moveTo>
                  <a:pt x="0" y="0"/>
                </a:moveTo>
                <a:lnTo>
                  <a:pt x="10212044" y="0"/>
                </a:lnTo>
                <a:lnTo>
                  <a:pt x="10212044" y="7389807"/>
                </a:lnTo>
                <a:lnTo>
                  <a:pt x="0" y="73898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3351545">
            <a:off x="-3478707" y="4537026"/>
            <a:ext cx="10212044" cy="7389806"/>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7" name="Group 7"/>
          <p:cNvGrpSpPr/>
          <p:nvPr/>
        </p:nvGrpSpPr>
        <p:grpSpPr>
          <a:xfrm>
            <a:off x="1159836" y="4352925"/>
            <a:ext cx="1392979" cy="139297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9" name="TextBox 9"/>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10" name="Group 10"/>
          <p:cNvGrpSpPr/>
          <p:nvPr/>
        </p:nvGrpSpPr>
        <p:grpSpPr>
          <a:xfrm>
            <a:off x="14753834" y="2055071"/>
            <a:ext cx="1392979" cy="139297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12" name="TextBox 12"/>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13" name="TextBox 13"/>
          <p:cNvSpPr txBox="1"/>
          <p:nvPr/>
        </p:nvSpPr>
        <p:spPr>
          <a:xfrm>
            <a:off x="2552815" y="1200256"/>
            <a:ext cx="12790567" cy="3781425"/>
          </a:xfrm>
          <a:prstGeom prst="rect">
            <a:avLst/>
          </a:prstGeom>
        </p:spPr>
        <p:txBody>
          <a:bodyPr lIns="0" tIns="0" rIns="0" bIns="0" rtlCol="0" anchor="t">
            <a:spAutoFit/>
          </a:bodyPr>
          <a:lstStyle/>
          <a:p>
            <a:pPr algn="ctr">
              <a:lnSpc>
                <a:spcPts val="7200"/>
              </a:lnSpc>
            </a:pPr>
            <a:r>
              <a:rPr lang="en-US" sz="6000" b="1">
                <a:solidFill>
                  <a:srgbClr val="FFFFFF"/>
                </a:solidFill>
                <a:latin typeface="Neo Tech Bold"/>
                <a:ea typeface="Neo Tech Bold"/>
                <a:cs typeface="Neo Tech Bold"/>
                <a:sym typeface="Neo Tech Bold"/>
              </a:rPr>
              <a:t>HỆ THỐNG ĐỀ XUẤT ĐIỀU CHỈNH CÁC YẾU TỐ THỜI TIẾT TRONG NHÀ</a:t>
            </a:r>
          </a:p>
          <a:p>
            <a:pPr algn="ctr">
              <a:lnSpc>
                <a:spcPts val="7200"/>
              </a:lnSpc>
            </a:pPr>
            <a:r>
              <a:rPr lang="en-US" sz="6000" b="1">
                <a:solidFill>
                  <a:srgbClr val="FFFFFF"/>
                </a:solidFill>
                <a:latin typeface="Neo Tech Bold"/>
                <a:ea typeface="Neo Tech Bold"/>
                <a:cs typeface="Neo Tech Bold"/>
                <a:sym typeface="Neo Tech Bold"/>
              </a:rPr>
              <a:t>kính để phù hợp với điều kiện phát triển của cây trồng</a:t>
            </a:r>
          </a:p>
        </p:txBody>
      </p:sp>
      <p:sp>
        <p:nvSpPr>
          <p:cNvPr id="14" name="TextBox 14"/>
          <p:cNvSpPr txBox="1"/>
          <p:nvPr/>
        </p:nvSpPr>
        <p:spPr>
          <a:xfrm>
            <a:off x="4384042" y="820102"/>
            <a:ext cx="9695949" cy="436245"/>
          </a:xfrm>
          <a:prstGeom prst="rect">
            <a:avLst/>
          </a:prstGeom>
        </p:spPr>
        <p:txBody>
          <a:bodyPr lIns="0" tIns="0" rIns="0" bIns="0" rtlCol="0" anchor="t">
            <a:spAutoFit/>
          </a:bodyPr>
          <a:lstStyle/>
          <a:p>
            <a:pPr algn="ctr">
              <a:lnSpc>
                <a:spcPts val="2790"/>
              </a:lnSpc>
            </a:pPr>
            <a:r>
              <a:rPr lang="en-US" sz="3000" b="1">
                <a:solidFill>
                  <a:srgbClr val="65FFE8"/>
                </a:solidFill>
                <a:latin typeface="Neo Tech Bold"/>
                <a:ea typeface="Neo Tech Bold"/>
                <a:cs typeface="Neo Tech Bold"/>
                <a:sym typeface="Neo Tech Bold"/>
              </a:rPr>
              <a:t>TRƯỜNG ĐẠI HỌC CÔNG NGHỆ THÔNG TIN</a:t>
            </a:r>
          </a:p>
        </p:txBody>
      </p:sp>
      <p:sp>
        <p:nvSpPr>
          <p:cNvPr id="15" name="TextBox 15"/>
          <p:cNvSpPr txBox="1"/>
          <p:nvPr/>
        </p:nvSpPr>
        <p:spPr>
          <a:xfrm>
            <a:off x="5479321" y="5775473"/>
            <a:ext cx="7505391" cy="2706370"/>
          </a:xfrm>
          <a:prstGeom prst="rect">
            <a:avLst/>
          </a:prstGeom>
        </p:spPr>
        <p:txBody>
          <a:bodyPr lIns="0" tIns="0" rIns="0" bIns="0" rtlCol="0" anchor="t">
            <a:spAutoFit/>
          </a:bodyPr>
          <a:lstStyle/>
          <a:p>
            <a:pPr algn="ctr">
              <a:lnSpc>
                <a:spcPts val="5269"/>
              </a:lnSpc>
            </a:pPr>
            <a:r>
              <a:rPr lang="en-US" sz="3399" spc="214">
                <a:solidFill>
                  <a:srgbClr val="65FFE8"/>
                </a:solidFill>
                <a:latin typeface="Neo Tech"/>
                <a:ea typeface="Neo Tech"/>
                <a:cs typeface="Neo Tech"/>
                <a:sym typeface="Neo Tech"/>
              </a:rPr>
              <a:t>1. Nguyễn Cao Thắng - 22521329</a:t>
            </a:r>
          </a:p>
          <a:p>
            <a:pPr algn="ctr">
              <a:lnSpc>
                <a:spcPts val="5269"/>
              </a:lnSpc>
            </a:pPr>
            <a:r>
              <a:rPr lang="en-US" sz="3399" spc="214">
                <a:solidFill>
                  <a:srgbClr val="65FFE8"/>
                </a:solidFill>
                <a:latin typeface="Neo Tech"/>
                <a:ea typeface="Neo Tech"/>
                <a:cs typeface="Neo Tech"/>
                <a:sym typeface="Neo Tech"/>
              </a:rPr>
              <a:t>2. Võ Anh Quân - 22521192</a:t>
            </a:r>
          </a:p>
          <a:p>
            <a:pPr algn="ctr">
              <a:lnSpc>
                <a:spcPts val="5269"/>
              </a:lnSpc>
            </a:pPr>
            <a:r>
              <a:rPr lang="en-US" sz="3399" spc="214">
                <a:solidFill>
                  <a:srgbClr val="65FFE8"/>
                </a:solidFill>
                <a:latin typeface="Neo Tech"/>
                <a:ea typeface="Neo Tech"/>
                <a:cs typeface="Neo Tech"/>
                <a:sym typeface="Neo Tech"/>
              </a:rPr>
              <a:t>3. Võ Minh Quyền - 22521227</a:t>
            </a:r>
          </a:p>
          <a:p>
            <a:pPr algn="ctr">
              <a:lnSpc>
                <a:spcPts val="5269"/>
              </a:lnSpc>
            </a:pPr>
            <a:endParaRPr lang="en-US" sz="3399" spc="214">
              <a:solidFill>
                <a:srgbClr val="65FFE8"/>
              </a:solidFill>
              <a:latin typeface="Neo Tech"/>
              <a:ea typeface="Neo Tech"/>
              <a:cs typeface="Neo Tech"/>
              <a:sym typeface="Neo Tech"/>
            </a:endParaRPr>
          </a:p>
        </p:txBody>
      </p:sp>
      <p:sp>
        <p:nvSpPr>
          <p:cNvPr id="16" name="TextBox 16"/>
          <p:cNvSpPr txBox="1"/>
          <p:nvPr/>
        </p:nvSpPr>
        <p:spPr>
          <a:xfrm>
            <a:off x="3120651" y="4897014"/>
            <a:ext cx="12222732" cy="7556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Neo Tech"/>
                <a:ea typeface="Neo Tech"/>
                <a:cs typeface="Neo Tech"/>
                <a:sym typeface="Neo Tech"/>
              </a:rPr>
              <a:t>Báo cáo đồ án môn Công nghệ Dữ liệu lớn - Nhóm 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8311125">
            <a:off x="8445298" y="-4026318"/>
            <a:ext cx="13447968" cy="9731439"/>
          </a:xfrm>
          <a:custGeom>
            <a:avLst/>
            <a:gdLst/>
            <a:ahLst/>
            <a:cxnLst/>
            <a:rect l="l" t="t" r="r" b="b"/>
            <a:pathLst>
              <a:path w="13447968" h="9731439">
                <a:moveTo>
                  <a:pt x="0" y="0"/>
                </a:moveTo>
                <a:lnTo>
                  <a:pt x="13447969" y="0"/>
                </a:lnTo>
                <a:lnTo>
                  <a:pt x="13447969" y="9731438"/>
                </a:lnTo>
                <a:lnTo>
                  <a:pt x="0" y="97314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4">
              <a:alphaModFix amt="31000"/>
            </a:blip>
            <a:stretch>
              <a:fillRect l="-54613" b="-91098"/>
            </a:stretch>
          </a:blipFill>
        </p:spPr>
        <p:txBody>
          <a:bodyPr/>
          <a:lstStyle/>
          <a:p>
            <a:endParaRPr lang="en-US"/>
          </a:p>
        </p:txBody>
      </p:sp>
      <p:sp>
        <p:nvSpPr>
          <p:cNvPr id="4" name="Freeform 4"/>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4">
              <a:alphaModFix amt="31000"/>
            </a:blip>
            <a:stretch>
              <a:fillRect r="-52975" b="-91098"/>
            </a:stretch>
          </a:blipFill>
        </p:spPr>
        <p:txBody>
          <a:bodyPr/>
          <a:lstStyle/>
          <a:p>
            <a:endParaRPr lang="en-US"/>
          </a:p>
        </p:txBody>
      </p:sp>
      <p:grpSp>
        <p:nvGrpSpPr>
          <p:cNvPr id="5" name="Group 5"/>
          <p:cNvGrpSpPr/>
          <p:nvPr/>
        </p:nvGrpSpPr>
        <p:grpSpPr>
          <a:xfrm>
            <a:off x="-518329" y="5699363"/>
            <a:ext cx="7524056" cy="752405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7" name="TextBox 7"/>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8" name="Group 8"/>
          <p:cNvGrpSpPr/>
          <p:nvPr/>
        </p:nvGrpSpPr>
        <p:grpSpPr>
          <a:xfrm>
            <a:off x="12920469" y="2120800"/>
            <a:ext cx="2723142" cy="272314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11" name="Freeform 11"/>
          <p:cNvSpPr/>
          <p:nvPr/>
        </p:nvSpPr>
        <p:spPr>
          <a:xfrm>
            <a:off x="2315825" y="2699603"/>
            <a:ext cx="13651916" cy="5904454"/>
          </a:xfrm>
          <a:custGeom>
            <a:avLst/>
            <a:gdLst/>
            <a:ahLst/>
            <a:cxnLst/>
            <a:rect l="l" t="t" r="r" b="b"/>
            <a:pathLst>
              <a:path w="13651916" h="5904454">
                <a:moveTo>
                  <a:pt x="0" y="0"/>
                </a:moveTo>
                <a:lnTo>
                  <a:pt x="13651916" y="0"/>
                </a:lnTo>
                <a:lnTo>
                  <a:pt x="13651916" y="5904454"/>
                </a:lnTo>
                <a:lnTo>
                  <a:pt x="0" y="5904454"/>
                </a:lnTo>
                <a:lnTo>
                  <a:pt x="0" y="0"/>
                </a:lnTo>
                <a:close/>
              </a:path>
            </a:pathLst>
          </a:custGeom>
          <a:blipFill>
            <a:blip r:embed="rId5"/>
            <a:stretch>
              <a:fillRect/>
            </a:stretch>
          </a:blipFill>
        </p:spPr>
        <p:txBody>
          <a:bodyPr/>
          <a:lstStyle/>
          <a:p>
            <a:endParaRPr lang="en-US"/>
          </a:p>
        </p:txBody>
      </p:sp>
      <p:sp>
        <p:nvSpPr>
          <p:cNvPr id="12" name="TextBox 12"/>
          <p:cNvSpPr txBox="1"/>
          <p:nvPr/>
        </p:nvSpPr>
        <p:spPr>
          <a:xfrm>
            <a:off x="5600590" y="1149250"/>
            <a:ext cx="7086821" cy="971550"/>
          </a:xfrm>
          <a:prstGeom prst="rect">
            <a:avLst/>
          </a:prstGeom>
        </p:spPr>
        <p:txBody>
          <a:bodyPr lIns="0" tIns="0" rIns="0" bIns="0" rtlCol="0" anchor="t">
            <a:spAutoFit/>
          </a:bodyPr>
          <a:lstStyle/>
          <a:p>
            <a:pPr algn="ctr">
              <a:lnSpc>
                <a:spcPts val="3719"/>
              </a:lnSpc>
            </a:pPr>
            <a:r>
              <a:rPr lang="en-US" sz="3099" b="1">
                <a:solidFill>
                  <a:srgbClr val="FFFFFF"/>
                </a:solidFill>
                <a:latin typeface="Poppins Bold"/>
                <a:ea typeface="Poppins Bold"/>
                <a:cs typeface="Poppins Bold"/>
                <a:sym typeface="Poppins Bold"/>
              </a:rPr>
              <a:t>DỰ ĐOÁN KHUYẾN NGHỊ CANH TÁC THEO ĐIỀU KIỆN THỜI TIẾT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sp>
        <p:nvSpPr>
          <p:cNvPr id="4" name="Freeform 4"/>
          <p:cNvSpPr/>
          <p:nvPr/>
        </p:nvSpPr>
        <p:spPr>
          <a:xfrm rot="-7076780">
            <a:off x="11120447" y="-921645"/>
            <a:ext cx="10739973" cy="7771835"/>
          </a:xfrm>
          <a:custGeom>
            <a:avLst/>
            <a:gdLst/>
            <a:ahLst/>
            <a:cxnLst/>
            <a:rect l="l" t="t" r="r" b="b"/>
            <a:pathLst>
              <a:path w="10739973" h="7771835">
                <a:moveTo>
                  <a:pt x="0" y="0"/>
                </a:moveTo>
                <a:lnTo>
                  <a:pt x="10739974" y="0"/>
                </a:lnTo>
                <a:lnTo>
                  <a:pt x="10739974" y="7771835"/>
                </a:lnTo>
                <a:lnTo>
                  <a:pt x="0" y="77718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5102168" y="2796764"/>
            <a:ext cx="8083664" cy="1790700"/>
          </a:xfrm>
          <a:prstGeom prst="rect">
            <a:avLst/>
          </a:prstGeom>
        </p:spPr>
        <p:txBody>
          <a:bodyPr lIns="0" tIns="0" rIns="0" bIns="0" rtlCol="0" anchor="t">
            <a:spAutoFit/>
          </a:bodyPr>
          <a:lstStyle/>
          <a:p>
            <a:pPr algn="ctr">
              <a:lnSpc>
                <a:spcPts val="12480"/>
              </a:lnSpc>
            </a:pPr>
            <a:r>
              <a:rPr lang="en-US" sz="10400" b="1">
                <a:solidFill>
                  <a:srgbClr val="FFFFFF"/>
                </a:solidFill>
                <a:latin typeface="Neo Tech Bold"/>
                <a:ea typeface="Neo Tech Bold"/>
                <a:cs typeface="Neo Tech Bold"/>
                <a:sym typeface="Neo Tech Bold"/>
              </a:rPr>
              <a:t>THANK</a:t>
            </a:r>
          </a:p>
        </p:txBody>
      </p:sp>
      <p:sp>
        <p:nvSpPr>
          <p:cNvPr id="6" name="TextBox 6"/>
          <p:cNvSpPr txBox="1"/>
          <p:nvPr/>
        </p:nvSpPr>
        <p:spPr>
          <a:xfrm>
            <a:off x="5497006" y="4099371"/>
            <a:ext cx="7293987" cy="1790700"/>
          </a:xfrm>
          <a:prstGeom prst="rect">
            <a:avLst/>
          </a:prstGeom>
        </p:spPr>
        <p:txBody>
          <a:bodyPr lIns="0" tIns="0" rIns="0" bIns="0" rtlCol="0" anchor="t">
            <a:spAutoFit/>
          </a:bodyPr>
          <a:lstStyle/>
          <a:p>
            <a:pPr algn="ctr">
              <a:lnSpc>
                <a:spcPts val="12480"/>
              </a:lnSpc>
            </a:pPr>
            <a:r>
              <a:rPr lang="en-US" sz="10400" b="1">
                <a:solidFill>
                  <a:srgbClr val="65FFE8"/>
                </a:solidFill>
                <a:latin typeface="Neo Tech Bold"/>
                <a:ea typeface="Neo Tech Bold"/>
                <a:cs typeface="Neo Tech Bold"/>
                <a:sym typeface="Neo Tech Bold"/>
              </a:rPr>
              <a:t>YOU</a:t>
            </a:r>
          </a:p>
        </p:txBody>
      </p:sp>
      <p:sp>
        <p:nvSpPr>
          <p:cNvPr id="7" name="Freeform 7"/>
          <p:cNvSpPr/>
          <p:nvPr/>
        </p:nvSpPr>
        <p:spPr>
          <a:xfrm rot="960284" flipH="1">
            <a:off x="-3537541" y="3885448"/>
            <a:ext cx="15979830" cy="11563586"/>
          </a:xfrm>
          <a:custGeom>
            <a:avLst/>
            <a:gdLst/>
            <a:ahLst/>
            <a:cxnLst/>
            <a:rect l="l" t="t" r="r" b="b"/>
            <a:pathLst>
              <a:path w="15979830" h="11563586">
                <a:moveTo>
                  <a:pt x="15979830" y="0"/>
                </a:moveTo>
                <a:lnTo>
                  <a:pt x="0" y="0"/>
                </a:lnTo>
                <a:lnTo>
                  <a:pt x="0" y="11563586"/>
                </a:lnTo>
                <a:lnTo>
                  <a:pt x="15979830" y="11563586"/>
                </a:lnTo>
                <a:lnTo>
                  <a:pt x="1597983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8" name="Group 8"/>
          <p:cNvGrpSpPr/>
          <p:nvPr/>
        </p:nvGrpSpPr>
        <p:grpSpPr>
          <a:xfrm>
            <a:off x="13656383" y="2334086"/>
            <a:ext cx="2755885" cy="275588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11" name="Group 11"/>
          <p:cNvGrpSpPr/>
          <p:nvPr/>
        </p:nvGrpSpPr>
        <p:grpSpPr>
          <a:xfrm>
            <a:off x="1845393" y="3378015"/>
            <a:ext cx="2088852" cy="208885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sp>
        <p:nvSpPr>
          <p:cNvPr id="4" name="Freeform 4"/>
          <p:cNvSpPr/>
          <p:nvPr/>
        </p:nvSpPr>
        <p:spPr>
          <a:xfrm rot="-7076780">
            <a:off x="11120447" y="-921645"/>
            <a:ext cx="10739973" cy="7771835"/>
          </a:xfrm>
          <a:custGeom>
            <a:avLst/>
            <a:gdLst/>
            <a:ahLst/>
            <a:cxnLst/>
            <a:rect l="l" t="t" r="r" b="b"/>
            <a:pathLst>
              <a:path w="10739973" h="7771835">
                <a:moveTo>
                  <a:pt x="0" y="0"/>
                </a:moveTo>
                <a:lnTo>
                  <a:pt x="10739974" y="0"/>
                </a:lnTo>
                <a:lnTo>
                  <a:pt x="10739974" y="7771835"/>
                </a:lnTo>
                <a:lnTo>
                  <a:pt x="0" y="77718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112188" y="942975"/>
            <a:ext cx="4278162" cy="733425"/>
          </a:xfrm>
          <a:prstGeom prst="rect">
            <a:avLst/>
          </a:prstGeom>
        </p:spPr>
        <p:txBody>
          <a:bodyPr lIns="0" tIns="0" rIns="0" bIns="0" rtlCol="0" anchor="t">
            <a:spAutoFit/>
          </a:bodyPr>
          <a:lstStyle/>
          <a:p>
            <a:pPr marL="906780" lvl="1" indent="-453390" algn="l">
              <a:lnSpc>
                <a:spcPts val="5040"/>
              </a:lnSpc>
              <a:buAutoNum type="arabicPeriod"/>
            </a:pPr>
            <a:r>
              <a:rPr lang="en-US" sz="4200" b="1">
                <a:solidFill>
                  <a:srgbClr val="FFFFFF"/>
                </a:solidFill>
                <a:latin typeface="Neo Tech Bold"/>
                <a:ea typeface="Neo Tech Bold"/>
                <a:cs typeface="Neo Tech Bold"/>
                <a:sym typeface="Neo Tech Bold"/>
              </a:rPr>
              <a:t>GIỚI THIỆU</a:t>
            </a:r>
          </a:p>
        </p:txBody>
      </p:sp>
      <p:grpSp>
        <p:nvGrpSpPr>
          <p:cNvPr id="6" name="Group 6"/>
          <p:cNvGrpSpPr/>
          <p:nvPr/>
        </p:nvGrpSpPr>
        <p:grpSpPr>
          <a:xfrm>
            <a:off x="1928036" y="1882009"/>
            <a:ext cx="9722025" cy="7647153"/>
            <a:chOff x="0" y="0"/>
            <a:chExt cx="2560533" cy="2014065"/>
          </a:xfrm>
        </p:grpSpPr>
        <p:sp>
          <p:nvSpPr>
            <p:cNvPr id="7" name="Freeform 7"/>
            <p:cNvSpPr/>
            <p:nvPr/>
          </p:nvSpPr>
          <p:spPr>
            <a:xfrm>
              <a:off x="0" y="0"/>
              <a:ext cx="2560533" cy="2014065"/>
            </a:xfrm>
            <a:custGeom>
              <a:avLst/>
              <a:gdLst/>
              <a:ahLst/>
              <a:cxnLst/>
              <a:rect l="l" t="t" r="r" b="b"/>
              <a:pathLst>
                <a:path w="2560533" h="2014065">
                  <a:moveTo>
                    <a:pt x="52558" y="0"/>
                  </a:moveTo>
                  <a:lnTo>
                    <a:pt x="2507976" y="0"/>
                  </a:lnTo>
                  <a:cubicBezTo>
                    <a:pt x="2537002" y="0"/>
                    <a:pt x="2560533" y="23531"/>
                    <a:pt x="2560533" y="52558"/>
                  </a:cubicBezTo>
                  <a:lnTo>
                    <a:pt x="2560533" y="1961507"/>
                  </a:lnTo>
                  <a:cubicBezTo>
                    <a:pt x="2560533" y="1990534"/>
                    <a:pt x="2537002" y="2014065"/>
                    <a:pt x="2507976" y="2014065"/>
                  </a:cubicBezTo>
                  <a:lnTo>
                    <a:pt x="52558" y="2014065"/>
                  </a:lnTo>
                  <a:cubicBezTo>
                    <a:pt x="38618" y="2014065"/>
                    <a:pt x="25250" y="2008528"/>
                    <a:pt x="15394" y="1998671"/>
                  </a:cubicBezTo>
                  <a:cubicBezTo>
                    <a:pt x="5537" y="1988815"/>
                    <a:pt x="0" y="1975446"/>
                    <a:pt x="0" y="1961507"/>
                  </a:cubicBezTo>
                  <a:lnTo>
                    <a:pt x="0" y="52558"/>
                  </a:lnTo>
                  <a:cubicBezTo>
                    <a:pt x="0" y="23531"/>
                    <a:pt x="23531" y="0"/>
                    <a:pt x="52558" y="0"/>
                  </a:cubicBezTo>
                  <a:close/>
                </a:path>
              </a:pathLst>
            </a:custGeom>
            <a:solidFill>
              <a:srgbClr val="B9E1E4">
                <a:alpha val="44706"/>
              </a:srgbClr>
            </a:solidFill>
          </p:spPr>
          <p:txBody>
            <a:bodyPr/>
            <a:lstStyle/>
            <a:p>
              <a:endParaRPr lang="en-US"/>
            </a:p>
          </p:txBody>
        </p:sp>
        <p:sp>
          <p:nvSpPr>
            <p:cNvPr id="8" name="TextBox 8"/>
            <p:cNvSpPr txBox="1"/>
            <p:nvPr/>
          </p:nvSpPr>
          <p:spPr>
            <a:xfrm>
              <a:off x="0" y="-66675"/>
              <a:ext cx="2560533" cy="2080740"/>
            </a:xfrm>
            <a:prstGeom prst="rect">
              <a:avLst/>
            </a:prstGeom>
          </p:spPr>
          <p:txBody>
            <a:bodyPr lIns="50800" tIns="50800" rIns="50800" bIns="50800" rtlCol="0" anchor="ctr"/>
            <a:lstStyle/>
            <a:p>
              <a:pPr algn="ctr">
                <a:lnSpc>
                  <a:spcPts val="3151"/>
                </a:lnSpc>
              </a:pPr>
              <a:endParaRPr/>
            </a:p>
          </p:txBody>
        </p:sp>
      </p:grpSp>
      <p:sp>
        <p:nvSpPr>
          <p:cNvPr id="9" name="TextBox 9"/>
          <p:cNvSpPr txBox="1"/>
          <p:nvPr/>
        </p:nvSpPr>
        <p:spPr>
          <a:xfrm>
            <a:off x="2316550" y="2182058"/>
            <a:ext cx="8762024" cy="7872095"/>
          </a:xfrm>
          <a:prstGeom prst="rect">
            <a:avLst/>
          </a:prstGeom>
        </p:spPr>
        <p:txBody>
          <a:bodyPr lIns="0" tIns="0" rIns="0" bIns="0" rtlCol="0" anchor="t">
            <a:spAutoFit/>
          </a:bodyPr>
          <a:lstStyle/>
          <a:p>
            <a:pPr algn="just">
              <a:lnSpc>
                <a:spcPts val="4480"/>
              </a:lnSpc>
            </a:pPr>
            <a:r>
              <a:rPr lang="en-US" sz="3200">
                <a:solidFill>
                  <a:srgbClr val="FFFFFF"/>
                </a:solidFill>
                <a:latin typeface="Poppins"/>
                <a:ea typeface="Poppins"/>
                <a:cs typeface="Poppins"/>
                <a:sym typeface="Poppins"/>
              </a:rPr>
              <a:t>Dự án nhằm xây dựng một hệ thống khuyến nghị sử dụng dữ liệu lớn (Big Data) để hỗ trợ người nông dân, các tổ chức hoặc cá nhân trong việc lựa chọn cây trồng phù hợp với điều kiện môi trường. Hệ thống này tập trung vào:</a:t>
            </a:r>
          </a:p>
          <a:p>
            <a:pPr marL="690881" lvl="1" indent="-345440" algn="just">
              <a:lnSpc>
                <a:spcPts val="4480"/>
              </a:lnSpc>
              <a:buAutoNum type="arabicPeriod"/>
            </a:pPr>
            <a:r>
              <a:rPr lang="en-US" sz="3200">
                <a:solidFill>
                  <a:srgbClr val="FFFFFF"/>
                </a:solidFill>
                <a:latin typeface="Poppins"/>
                <a:ea typeface="Poppins"/>
                <a:cs typeface="Poppins"/>
                <a:sym typeface="Poppins"/>
              </a:rPr>
              <a:t>Phân tích dữ liệu môi trường: </a:t>
            </a:r>
          </a:p>
          <a:p>
            <a:pPr marL="690881" lvl="1" indent="-345440" algn="just">
              <a:lnSpc>
                <a:spcPts val="4480"/>
              </a:lnSpc>
              <a:buAutoNum type="arabicPeriod"/>
            </a:pPr>
            <a:r>
              <a:rPr lang="en-US" sz="3200">
                <a:solidFill>
                  <a:srgbClr val="FFFFFF"/>
                </a:solidFill>
                <a:latin typeface="Poppins"/>
                <a:ea typeface="Poppins"/>
                <a:cs typeface="Poppins"/>
                <a:sym typeface="Poppins"/>
              </a:rPr>
              <a:t>Gợi ý cây trồng tối ưu dựa trên các yếu tố môi trường và đặc tính của cây trồng.</a:t>
            </a:r>
          </a:p>
          <a:p>
            <a:pPr marL="690881" lvl="1" indent="-345440" algn="just">
              <a:lnSpc>
                <a:spcPts val="4480"/>
              </a:lnSpc>
              <a:buAutoNum type="arabicPeriod"/>
            </a:pPr>
            <a:r>
              <a:rPr lang="en-US" sz="3200">
                <a:solidFill>
                  <a:srgbClr val="FFFFFF"/>
                </a:solidFill>
                <a:latin typeface="Poppins"/>
                <a:ea typeface="Poppins"/>
                <a:cs typeface="Poppins"/>
                <a:sym typeface="Poppins"/>
              </a:rPr>
              <a:t>Tích hợp công nghệ Big Data: Đảm bảo xử lý hiệu quả dữ liệu lớn và thời gian thực</a:t>
            </a:r>
          </a:p>
          <a:p>
            <a:pPr marL="0" lvl="0" indent="0" algn="just">
              <a:lnSpc>
                <a:spcPts val="4480"/>
              </a:lnSpc>
              <a:spcBef>
                <a:spcPct val="0"/>
              </a:spcBef>
            </a:pPr>
            <a:endParaRPr lang="en-US" sz="3200">
              <a:solidFill>
                <a:srgbClr val="FFFFFF"/>
              </a:solidFill>
              <a:latin typeface="Poppins"/>
              <a:ea typeface="Poppins"/>
              <a:cs typeface="Poppins"/>
              <a:sym typeface="Poppins"/>
            </a:endParaRPr>
          </a:p>
        </p:txBody>
      </p:sp>
      <p:grpSp>
        <p:nvGrpSpPr>
          <p:cNvPr id="10" name="Group 10"/>
          <p:cNvGrpSpPr/>
          <p:nvPr/>
        </p:nvGrpSpPr>
        <p:grpSpPr>
          <a:xfrm>
            <a:off x="11408122" y="2267783"/>
            <a:ext cx="5399855" cy="539985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12" name="TextBox 12"/>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13" name="Group 13"/>
          <p:cNvGrpSpPr/>
          <p:nvPr/>
        </p:nvGrpSpPr>
        <p:grpSpPr>
          <a:xfrm>
            <a:off x="16333348" y="8447529"/>
            <a:ext cx="925952" cy="919347"/>
            <a:chOff x="0" y="0"/>
            <a:chExt cx="289003" cy="286941"/>
          </a:xfrm>
        </p:grpSpPr>
        <p:sp>
          <p:nvSpPr>
            <p:cNvPr id="1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en-US"/>
            </a:p>
          </p:txBody>
        </p:sp>
        <p:sp>
          <p:nvSpPr>
            <p:cNvPr id="1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7" name="Freeform 17"/>
          <p:cNvSpPr/>
          <p:nvPr/>
        </p:nvSpPr>
        <p:spPr>
          <a:xfrm rot="3154411">
            <a:off x="-4445856" y="5671974"/>
            <a:ext cx="10212044" cy="7389806"/>
          </a:xfrm>
          <a:custGeom>
            <a:avLst/>
            <a:gdLst/>
            <a:ahLst/>
            <a:cxnLst/>
            <a:rect l="l" t="t" r="r" b="b"/>
            <a:pathLst>
              <a:path w="10212044" h="7389806">
                <a:moveTo>
                  <a:pt x="0" y="0"/>
                </a:moveTo>
                <a:lnTo>
                  <a:pt x="10212043" y="0"/>
                </a:lnTo>
                <a:lnTo>
                  <a:pt x="10212043" y="7389806"/>
                </a:lnTo>
                <a:lnTo>
                  <a:pt x="0" y="73898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8" name="Group 18"/>
          <p:cNvGrpSpPr/>
          <p:nvPr/>
        </p:nvGrpSpPr>
        <p:grpSpPr>
          <a:xfrm>
            <a:off x="-448594" y="2267783"/>
            <a:ext cx="1560782" cy="15607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20" name="TextBox 20"/>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sp>
        <p:nvSpPr>
          <p:cNvPr id="4" name="Freeform 4"/>
          <p:cNvSpPr/>
          <p:nvPr/>
        </p:nvSpPr>
        <p:spPr>
          <a:xfrm rot="-7076780">
            <a:off x="11120447" y="-921645"/>
            <a:ext cx="10739973" cy="7771835"/>
          </a:xfrm>
          <a:custGeom>
            <a:avLst/>
            <a:gdLst/>
            <a:ahLst/>
            <a:cxnLst/>
            <a:rect l="l" t="t" r="r" b="b"/>
            <a:pathLst>
              <a:path w="10739973" h="7771835">
                <a:moveTo>
                  <a:pt x="0" y="0"/>
                </a:moveTo>
                <a:lnTo>
                  <a:pt x="10739974" y="0"/>
                </a:lnTo>
                <a:lnTo>
                  <a:pt x="10739974" y="7771835"/>
                </a:lnTo>
                <a:lnTo>
                  <a:pt x="0" y="77718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1158056" y="1882009"/>
            <a:ext cx="11536194" cy="7647153"/>
            <a:chOff x="0" y="0"/>
            <a:chExt cx="3038339" cy="2014065"/>
          </a:xfrm>
        </p:grpSpPr>
        <p:sp>
          <p:nvSpPr>
            <p:cNvPr id="6" name="Freeform 6"/>
            <p:cNvSpPr/>
            <p:nvPr/>
          </p:nvSpPr>
          <p:spPr>
            <a:xfrm>
              <a:off x="0" y="0"/>
              <a:ext cx="3038339" cy="2014065"/>
            </a:xfrm>
            <a:custGeom>
              <a:avLst/>
              <a:gdLst/>
              <a:ahLst/>
              <a:cxnLst/>
              <a:rect l="l" t="t" r="r" b="b"/>
              <a:pathLst>
                <a:path w="3038339" h="2014065">
                  <a:moveTo>
                    <a:pt x="44292" y="0"/>
                  </a:moveTo>
                  <a:lnTo>
                    <a:pt x="2994047" y="0"/>
                  </a:lnTo>
                  <a:cubicBezTo>
                    <a:pt x="3005794" y="0"/>
                    <a:pt x="3017060" y="4667"/>
                    <a:pt x="3025366" y="12973"/>
                  </a:cubicBezTo>
                  <a:cubicBezTo>
                    <a:pt x="3033673" y="21279"/>
                    <a:pt x="3038339" y="32545"/>
                    <a:pt x="3038339" y="44292"/>
                  </a:cubicBezTo>
                  <a:lnTo>
                    <a:pt x="3038339" y="1969773"/>
                  </a:lnTo>
                  <a:cubicBezTo>
                    <a:pt x="3038339" y="1981520"/>
                    <a:pt x="3033673" y="1992786"/>
                    <a:pt x="3025366" y="2001092"/>
                  </a:cubicBezTo>
                  <a:cubicBezTo>
                    <a:pt x="3017060" y="2009398"/>
                    <a:pt x="3005794" y="2014065"/>
                    <a:pt x="2994047" y="2014065"/>
                  </a:cubicBezTo>
                  <a:lnTo>
                    <a:pt x="44292" y="2014065"/>
                  </a:lnTo>
                  <a:cubicBezTo>
                    <a:pt x="32545" y="2014065"/>
                    <a:pt x="21279" y="2009398"/>
                    <a:pt x="12973" y="2001092"/>
                  </a:cubicBezTo>
                  <a:cubicBezTo>
                    <a:pt x="4667" y="1992786"/>
                    <a:pt x="0" y="1981520"/>
                    <a:pt x="0" y="1969773"/>
                  </a:cubicBezTo>
                  <a:lnTo>
                    <a:pt x="0" y="44292"/>
                  </a:lnTo>
                  <a:cubicBezTo>
                    <a:pt x="0" y="32545"/>
                    <a:pt x="4667" y="21279"/>
                    <a:pt x="12973" y="12973"/>
                  </a:cubicBezTo>
                  <a:cubicBezTo>
                    <a:pt x="21279" y="4667"/>
                    <a:pt x="32545" y="0"/>
                    <a:pt x="44292" y="0"/>
                  </a:cubicBezTo>
                  <a:close/>
                </a:path>
              </a:pathLst>
            </a:custGeom>
            <a:solidFill>
              <a:srgbClr val="B9E1E4">
                <a:alpha val="44706"/>
              </a:srgbClr>
            </a:solidFill>
          </p:spPr>
          <p:txBody>
            <a:bodyPr/>
            <a:lstStyle/>
            <a:p>
              <a:endParaRPr lang="en-US"/>
            </a:p>
          </p:txBody>
        </p:sp>
        <p:sp>
          <p:nvSpPr>
            <p:cNvPr id="7" name="TextBox 7"/>
            <p:cNvSpPr txBox="1"/>
            <p:nvPr/>
          </p:nvSpPr>
          <p:spPr>
            <a:xfrm>
              <a:off x="0" y="-66675"/>
              <a:ext cx="3038339" cy="2080740"/>
            </a:xfrm>
            <a:prstGeom prst="rect">
              <a:avLst/>
            </a:prstGeom>
          </p:spPr>
          <p:txBody>
            <a:bodyPr lIns="50800" tIns="50800" rIns="50800" bIns="50800" rtlCol="0" anchor="ctr"/>
            <a:lstStyle/>
            <a:p>
              <a:pPr algn="ctr">
                <a:lnSpc>
                  <a:spcPts val="3151"/>
                </a:lnSpc>
              </a:pPr>
              <a:endParaRPr/>
            </a:p>
          </p:txBody>
        </p:sp>
      </p:grpSp>
      <p:grpSp>
        <p:nvGrpSpPr>
          <p:cNvPr id="8" name="Group 8"/>
          <p:cNvGrpSpPr/>
          <p:nvPr/>
        </p:nvGrpSpPr>
        <p:grpSpPr>
          <a:xfrm>
            <a:off x="12888145" y="2267783"/>
            <a:ext cx="5399855" cy="539985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11" name="Group 11"/>
          <p:cNvGrpSpPr/>
          <p:nvPr/>
        </p:nvGrpSpPr>
        <p:grpSpPr>
          <a:xfrm>
            <a:off x="16333348" y="8447529"/>
            <a:ext cx="925952" cy="919347"/>
            <a:chOff x="0" y="0"/>
            <a:chExt cx="289003" cy="286941"/>
          </a:xfrm>
        </p:grpSpPr>
        <p:sp>
          <p:nvSpPr>
            <p:cNvPr id="12" name="Freeform 12"/>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en-US"/>
            </a:p>
          </p:txBody>
        </p:sp>
        <p:sp>
          <p:nvSpPr>
            <p:cNvPr id="13" name="TextBox 13"/>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rot="3154411">
            <a:off x="-4445856" y="5671974"/>
            <a:ext cx="10212044" cy="7389806"/>
          </a:xfrm>
          <a:custGeom>
            <a:avLst/>
            <a:gdLst/>
            <a:ahLst/>
            <a:cxnLst/>
            <a:rect l="l" t="t" r="r" b="b"/>
            <a:pathLst>
              <a:path w="10212044" h="7389806">
                <a:moveTo>
                  <a:pt x="0" y="0"/>
                </a:moveTo>
                <a:lnTo>
                  <a:pt x="10212043" y="0"/>
                </a:lnTo>
                <a:lnTo>
                  <a:pt x="10212043" y="7389806"/>
                </a:lnTo>
                <a:lnTo>
                  <a:pt x="0" y="73898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6" name="Group 16"/>
          <p:cNvGrpSpPr/>
          <p:nvPr/>
        </p:nvGrpSpPr>
        <p:grpSpPr>
          <a:xfrm>
            <a:off x="-448594" y="2267783"/>
            <a:ext cx="1560782" cy="156078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18" name="TextBox 18"/>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19" name="Freeform 19"/>
          <p:cNvSpPr/>
          <p:nvPr/>
        </p:nvSpPr>
        <p:spPr>
          <a:xfrm>
            <a:off x="12740118" y="2267783"/>
            <a:ext cx="5695909" cy="5510792"/>
          </a:xfrm>
          <a:custGeom>
            <a:avLst/>
            <a:gdLst/>
            <a:ahLst/>
            <a:cxnLst/>
            <a:rect l="l" t="t" r="r" b="b"/>
            <a:pathLst>
              <a:path w="5695909" h="5510792">
                <a:moveTo>
                  <a:pt x="0" y="0"/>
                </a:moveTo>
                <a:lnTo>
                  <a:pt x="5695909" y="0"/>
                </a:lnTo>
                <a:lnTo>
                  <a:pt x="5695909" y="5510792"/>
                </a:lnTo>
                <a:lnTo>
                  <a:pt x="0" y="5510792"/>
                </a:lnTo>
                <a:lnTo>
                  <a:pt x="0" y="0"/>
                </a:lnTo>
                <a:close/>
              </a:path>
            </a:pathLst>
          </a:custGeom>
          <a:blipFill>
            <a:blip r:embed="rId9"/>
            <a:stretch>
              <a:fillRect/>
            </a:stretch>
          </a:blipFill>
        </p:spPr>
        <p:txBody>
          <a:bodyPr/>
          <a:lstStyle/>
          <a:p>
            <a:endParaRPr lang="en-US"/>
          </a:p>
        </p:txBody>
      </p:sp>
      <p:sp>
        <p:nvSpPr>
          <p:cNvPr id="20" name="TextBox 20"/>
          <p:cNvSpPr txBox="1"/>
          <p:nvPr/>
        </p:nvSpPr>
        <p:spPr>
          <a:xfrm>
            <a:off x="1112188" y="942975"/>
            <a:ext cx="4278162" cy="723900"/>
          </a:xfrm>
          <a:prstGeom prst="rect">
            <a:avLst/>
          </a:prstGeom>
        </p:spPr>
        <p:txBody>
          <a:bodyPr lIns="0" tIns="0" rIns="0" bIns="0" rtlCol="0" anchor="t">
            <a:spAutoFit/>
          </a:bodyPr>
          <a:lstStyle/>
          <a:p>
            <a:pPr algn="l">
              <a:lnSpc>
                <a:spcPts val="5040"/>
              </a:lnSpc>
            </a:pPr>
            <a:r>
              <a:rPr lang="en-US" sz="4200" b="1">
                <a:solidFill>
                  <a:srgbClr val="FFFFFF"/>
                </a:solidFill>
                <a:latin typeface="Neo Tech Bold"/>
                <a:ea typeface="Neo Tech Bold"/>
                <a:cs typeface="Neo Tech Bold"/>
                <a:sym typeface="Neo Tech Bold"/>
              </a:rPr>
              <a:t>2.BỘ DỮ LIỆU</a:t>
            </a:r>
          </a:p>
        </p:txBody>
      </p:sp>
      <p:sp>
        <p:nvSpPr>
          <p:cNvPr id="21" name="TextBox 21"/>
          <p:cNvSpPr txBox="1"/>
          <p:nvPr/>
        </p:nvSpPr>
        <p:spPr>
          <a:xfrm>
            <a:off x="1421395" y="1948180"/>
            <a:ext cx="11009516" cy="7310120"/>
          </a:xfrm>
          <a:prstGeom prst="rect">
            <a:avLst/>
          </a:prstGeom>
        </p:spPr>
        <p:txBody>
          <a:bodyPr lIns="0" tIns="0" rIns="0" bIns="0" rtlCol="0" anchor="t">
            <a:spAutoFit/>
          </a:bodyPr>
          <a:lstStyle/>
          <a:p>
            <a:pPr algn="just">
              <a:lnSpc>
                <a:spcPts val="4480"/>
              </a:lnSpc>
            </a:pPr>
            <a:r>
              <a:rPr lang="en-US" sz="3200">
                <a:solidFill>
                  <a:srgbClr val="FFFFFF"/>
                </a:solidFill>
                <a:latin typeface="Poppins"/>
                <a:ea typeface="Poppins"/>
                <a:cs typeface="Poppins"/>
                <a:sym typeface="Poppins"/>
              </a:rPr>
              <a:t>Trong đề tài này, tập dữ liệu được sử dụng bao gồm:</a:t>
            </a:r>
          </a:p>
          <a:p>
            <a:pPr marL="690881" lvl="1" indent="-345440" algn="just">
              <a:lnSpc>
                <a:spcPts val="4480"/>
              </a:lnSpc>
              <a:buFont typeface="Arial"/>
              <a:buChar char="•"/>
            </a:pPr>
            <a:r>
              <a:rPr lang="en-US" sz="3200">
                <a:solidFill>
                  <a:srgbClr val="FFFFFF"/>
                </a:solidFill>
                <a:latin typeface="Poppins"/>
                <a:ea typeface="Poppins"/>
                <a:cs typeface="Poppins"/>
                <a:sym typeface="Poppins"/>
              </a:rPr>
              <a:t>Tập dữ liệu để train - test: Bộ dữ liệu về điều kiện phát triển để đạt năng suất tốt nhất của một số loại cây trồng trên lý thuyết từ FAO.</a:t>
            </a:r>
          </a:p>
          <a:p>
            <a:pPr marL="690881" lvl="1" indent="-345440" algn="just">
              <a:lnSpc>
                <a:spcPts val="4480"/>
              </a:lnSpc>
              <a:buFont typeface="Arial"/>
              <a:buChar char="•"/>
            </a:pPr>
            <a:r>
              <a:rPr lang="en-US" sz="3200">
                <a:solidFill>
                  <a:srgbClr val="FFFFFF"/>
                </a:solidFill>
                <a:latin typeface="Poppins"/>
                <a:ea typeface="Poppins"/>
                <a:cs typeface="Poppins"/>
                <a:sym typeface="Poppins"/>
              </a:rPr>
              <a:t>Thực hiện so sánh, đưa ra các khuyến nghị, và dự đoán từ dữ liệu thời tiết thời gian thực lấy từ API của Agromonitoring.</a:t>
            </a:r>
          </a:p>
          <a:p>
            <a:pPr algn="just">
              <a:lnSpc>
                <a:spcPts val="4480"/>
              </a:lnSpc>
            </a:pPr>
            <a:r>
              <a:rPr lang="en-US" sz="3200">
                <a:solidFill>
                  <a:srgbClr val="FFFFFF"/>
                </a:solidFill>
                <a:latin typeface="Poppins"/>
                <a:ea typeface="Poppins"/>
                <a:cs typeface="Poppins"/>
                <a:sym typeface="Poppins"/>
              </a:rPr>
              <a:t>Mục tiêu:</a:t>
            </a:r>
          </a:p>
          <a:p>
            <a:pPr marL="690881" lvl="1" indent="-345440" algn="just">
              <a:lnSpc>
                <a:spcPts val="4480"/>
              </a:lnSpc>
              <a:buFont typeface="Arial"/>
              <a:buChar char="•"/>
            </a:pPr>
            <a:r>
              <a:rPr lang="en-US" sz="3200">
                <a:solidFill>
                  <a:srgbClr val="FFFFFF"/>
                </a:solidFill>
                <a:latin typeface="Poppins"/>
                <a:ea typeface="Poppins"/>
                <a:cs typeface="Poppins"/>
                <a:sym typeface="Poppins"/>
              </a:rPr>
              <a:t>Từ điều kiện thời tiết hiện tại, đưa ra các gợi ý điều chỉnh các yếu tố thời tiết cho phù hợp với cây trồng.</a:t>
            </a:r>
          </a:p>
          <a:p>
            <a:pPr marL="690881" lvl="1" indent="-345440" algn="just">
              <a:lnSpc>
                <a:spcPts val="4480"/>
              </a:lnSpc>
              <a:buFont typeface="Arial"/>
              <a:buChar char="•"/>
            </a:pPr>
            <a:r>
              <a:rPr lang="en-US" sz="3200">
                <a:solidFill>
                  <a:srgbClr val="FFFFFF"/>
                </a:solidFill>
                <a:latin typeface="Poppins"/>
                <a:ea typeface="Poppins"/>
                <a:cs typeface="Poppins"/>
                <a:sym typeface="Poppins"/>
              </a:rPr>
              <a:t>Từ điều kiện thời tiết hiện tại, gợi ý loại cây trồng ít cần phải điều chỉnh nhất.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grpSp>
        <p:nvGrpSpPr>
          <p:cNvPr id="4" name="Group 4"/>
          <p:cNvGrpSpPr/>
          <p:nvPr/>
        </p:nvGrpSpPr>
        <p:grpSpPr>
          <a:xfrm>
            <a:off x="1158056" y="1882009"/>
            <a:ext cx="14450873" cy="6241250"/>
            <a:chOff x="0" y="0"/>
            <a:chExt cx="3805991" cy="1643786"/>
          </a:xfrm>
        </p:grpSpPr>
        <p:sp>
          <p:nvSpPr>
            <p:cNvPr id="5" name="Freeform 5"/>
            <p:cNvSpPr/>
            <p:nvPr/>
          </p:nvSpPr>
          <p:spPr>
            <a:xfrm>
              <a:off x="0" y="0"/>
              <a:ext cx="3805991" cy="1643786"/>
            </a:xfrm>
            <a:custGeom>
              <a:avLst/>
              <a:gdLst/>
              <a:ahLst/>
              <a:cxnLst/>
              <a:rect l="l" t="t" r="r" b="b"/>
              <a:pathLst>
                <a:path w="3805991" h="1643786">
                  <a:moveTo>
                    <a:pt x="35359" y="0"/>
                  </a:moveTo>
                  <a:lnTo>
                    <a:pt x="3770633" y="0"/>
                  </a:lnTo>
                  <a:cubicBezTo>
                    <a:pt x="3790161" y="0"/>
                    <a:pt x="3805991" y="15831"/>
                    <a:pt x="3805991" y="35359"/>
                  </a:cubicBezTo>
                  <a:lnTo>
                    <a:pt x="3805991" y="1608427"/>
                  </a:lnTo>
                  <a:cubicBezTo>
                    <a:pt x="3805991" y="1627955"/>
                    <a:pt x="3790161" y="1643786"/>
                    <a:pt x="3770633" y="1643786"/>
                  </a:cubicBezTo>
                  <a:lnTo>
                    <a:pt x="35359" y="1643786"/>
                  </a:lnTo>
                  <a:cubicBezTo>
                    <a:pt x="15831" y="1643786"/>
                    <a:pt x="0" y="1627955"/>
                    <a:pt x="0" y="1608427"/>
                  </a:cubicBezTo>
                  <a:lnTo>
                    <a:pt x="0" y="35359"/>
                  </a:lnTo>
                  <a:cubicBezTo>
                    <a:pt x="0" y="15831"/>
                    <a:pt x="15831" y="0"/>
                    <a:pt x="35359" y="0"/>
                  </a:cubicBezTo>
                  <a:close/>
                </a:path>
              </a:pathLst>
            </a:custGeom>
            <a:solidFill>
              <a:srgbClr val="B9E1E4">
                <a:alpha val="44706"/>
              </a:srgbClr>
            </a:solidFill>
          </p:spPr>
          <p:txBody>
            <a:bodyPr/>
            <a:lstStyle/>
            <a:p>
              <a:endParaRPr lang="en-US"/>
            </a:p>
          </p:txBody>
        </p:sp>
        <p:sp>
          <p:nvSpPr>
            <p:cNvPr id="6" name="TextBox 6"/>
            <p:cNvSpPr txBox="1"/>
            <p:nvPr/>
          </p:nvSpPr>
          <p:spPr>
            <a:xfrm>
              <a:off x="0" y="-66675"/>
              <a:ext cx="3805991" cy="1710461"/>
            </a:xfrm>
            <a:prstGeom prst="rect">
              <a:avLst/>
            </a:prstGeom>
          </p:spPr>
          <p:txBody>
            <a:bodyPr lIns="50800" tIns="50800" rIns="50800" bIns="50800" rtlCol="0" anchor="ctr"/>
            <a:lstStyle/>
            <a:p>
              <a:pPr algn="ctr">
                <a:lnSpc>
                  <a:spcPts val="3151"/>
                </a:lnSpc>
              </a:pPr>
              <a:endParaRPr/>
            </a:p>
          </p:txBody>
        </p:sp>
      </p:grpSp>
      <p:sp>
        <p:nvSpPr>
          <p:cNvPr id="7" name="Freeform 7"/>
          <p:cNvSpPr/>
          <p:nvPr/>
        </p:nvSpPr>
        <p:spPr>
          <a:xfrm rot="-7076780">
            <a:off x="11120447" y="-921645"/>
            <a:ext cx="10739973" cy="7771835"/>
          </a:xfrm>
          <a:custGeom>
            <a:avLst/>
            <a:gdLst/>
            <a:ahLst/>
            <a:cxnLst/>
            <a:rect l="l" t="t" r="r" b="b"/>
            <a:pathLst>
              <a:path w="10739973" h="7771835">
                <a:moveTo>
                  <a:pt x="0" y="0"/>
                </a:moveTo>
                <a:lnTo>
                  <a:pt x="10739974" y="0"/>
                </a:lnTo>
                <a:lnTo>
                  <a:pt x="10739974" y="7771835"/>
                </a:lnTo>
                <a:lnTo>
                  <a:pt x="0" y="77718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8" name="Group 8"/>
          <p:cNvGrpSpPr/>
          <p:nvPr/>
        </p:nvGrpSpPr>
        <p:grpSpPr>
          <a:xfrm>
            <a:off x="16333348" y="8447529"/>
            <a:ext cx="925952" cy="919347"/>
            <a:chOff x="0" y="0"/>
            <a:chExt cx="289003" cy="286941"/>
          </a:xfrm>
        </p:grpSpPr>
        <p:sp>
          <p:nvSpPr>
            <p:cNvPr id="9" name="Freeform 9"/>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en-US"/>
            </a:p>
          </p:txBody>
        </p:sp>
        <p:sp>
          <p:nvSpPr>
            <p:cNvPr id="10" name="TextBox 10"/>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rot="3154411">
            <a:off x="-4445856" y="5671974"/>
            <a:ext cx="10212044" cy="7389806"/>
          </a:xfrm>
          <a:custGeom>
            <a:avLst/>
            <a:gdLst/>
            <a:ahLst/>
            <a:cxnLst/>
            <a:rect l="l" t="t" r="r" b="b"/>
            <a:pathLst>
              <a:path w="10212044" h="7389806">
                <a:moveTo>
                  <a:pt x="0" y="0"/>
                </a:moveTo>
                <a:lnTo>
                  <a:pt x="10212043" y="0"/>
                </a:lnTo>
                <a:lnTo>
                  <a:pt x="10212043" y="7389806"/>
                </a:lnTo>
                <a:lnTo>
                  <a:pt x="0" y="73898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3" name="Group 13"/>
          <p:cNvGrpSpPr/>
          <p:nvPr/>
        </p:nvGrpSpPr>
        <p:grpSpPr>
          <a:xfrm>
            <a:off x="-448594" y="2267783"/>
            <a:ext cx="1560782" cy="15607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15" name="TextBox 15"/>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16" name="Freeform 16"/>
          <p:cNvSpPr/>
          <p:nvPr/>
        </p:nvSpPr>
        <p:spPr>
          <a:xfrm>
            <a:off x="1983645" y="2393861"/>
            <a:ext cx="12799694" cy="5217546"/>
          </a:xfrm>
          <a:custGeom>
            <a:avLst/>
            <a:gdLst/>
            <a:ahLst/>
            <a:cxnLst/>
            <a:rect l="l" t="t" r="r" b="b"/>
            <a:pathLst>
              <a:path w="12799694" h="5217546">
                <a:moveTo>
                  <a:pt x="0" y="0"/>
                </a:moveTo>
                <a:lnTo>
                  <a:pt x="12799694" y="0"/>
                </a:lnTo>
                <a:lnTo>
                  <a:pt x="12799694" y="5217546"/>
                </a:lnTo>
                <a:lnTo>
                  <a:pt x="0" y="5217546"/>
                </a:lnTo>
                <a:lnTo>
                  <a:pt x="0" y="0"/>
                </a:lnTo>
                <a:close/>
              </a:path>
            </a:pathLst>
          </a:custGeom>
          <a:blipFill>
            <a:blip r:embed="rId9"/>
            <a:stretch>
              <a:fillRect/>
            </a:stretch>
          </a:blipFill>
        </p:spPr>
        <p:txBody>
          <a:bodyPr/>
          <a:lstStyle/>
          <a:p>
            <a:endParaRPr lang="en-US"/>
          </a:p>
        </p:txBody>
      </p:sp>
      <p:sp>
        <p:nvSpPr>
          <p:cNvPr id="17" name="TextBox 17"/>
          <p:cNvSpPr txBox="1"/>
          <p:nvPr/>
        </p:nvSpPr>
        <p:spPr>
          <a:xfrm>
            <a:off x="1112188" y="942975"/>
            <a:ext cx="4278162" cy="723900"/>
          </a:xfrm>
          <a:prstGeom prst="rect">
            <a:avLst/>
          </a:prstGeom>
        </p:spPr>
        <p:txBody>
          <a:bodyPr lIns="0" tIns="0" rIns="0" bIns="0" rtlCol="0" anchor="t">
            <a:spAutoFit/>
          </a:bodyPr>
          <a:lstStyle/>
          <a:p>
            <a:pPr algn="l">
              <a:lnSpc>
                <a:spcPts val="5040"/>
              </a:lnSpc>
            </a:pPr>
            <a:r>
              <a:rPr lang="en-US" sz="4200" b="1">
                <a:solidFill>
                  <a:srgbClr val="FFFFFF"/>
                </a:solidFill>
                <a:latin typeface="Neo Tech Bold"/>
                <a:ea typeface="Neo Tech Bold"/>
                <a:cs typeface="Neo Tech Bold"/>
                <a:sym typeface="Neo Tech Bold"/>
              </a:rPr>
              <a:t>2.BỘ DỮ LIỆU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grpSp>
        <p:nvGrpSpPr>
          <p:cNvPr id="4" name="Group 4"/>
          <p:cNvGrpSpPr/>
          <p:nvPr/>
        </p:nvGrpSpPr>
        <p:grpSpPr>
          <a:xfrm>
            <a:off x="1158056" y="1882009"/>
            <a:ext cx="14485163" cy="4972507"/>
            <a:chOff x="0" y="0"/>
            <a:chExt cx="3815022" cy="1309632"/>
          </a:xfrm>
        </p:grpSpPr>
        <p:sp>
          <p:nvSpPr>
            <p:cNvPr id="5" name="Freeform 5"/>
            <p:cNvSpPr/>
            <p:nvPr/>
          </p:nvSpPr>
          <p:spPr>
            <a:xfrm>
              <a:off x="0" y="0"/>
              <a:ext cx="3815023" cy="1309631"/>
            </a:xfrm>
            <a:custGeom>
              <a:avLst/>
              <a:gdLst/>
              <a:ahLst/>
              <a:cxnLst/>
              <a:rect l="l" t="t" r="r" b="b"/>
              <a:pathLst>
                <a:path w="3815023" h="1309631">
                  <a:moveTo>
                    <a:pt x="35275" y="0"/>
                  </a:moveTo>
                  <a:lnTo>
                    <a:pt x="3779748" y="0"/>
                  </a:lnTo>
                  <a:cubicBezTo>
                    <a:pt x="3799229" y="0"/>
                    <a:pt x="3815023" y="15793"/>
                    <a:pt x="3815023" y="35275"/>
                  </a:cubicBezTo>
                  <a:lnTo>
                    <a:pt x="3815023" y="1274356"/>
                  </a:lnTo>
                  <a:cubicBezTo>
                    <a:pt x="3815023" y="1283712"/>
                    <a:pt x="3811306" y="1292684"/>
                    <a:pt x="3804691" y="1299300"/>
                  </a:cubicBezTo>
                  <a:cubicBezTo>
                    <a:pt x="3798075" y="1305915"/>
                    <a:pt x="3789103" y="1309631"/>
                    <a:pt x="3779748" y="1309631"/>
                  </a:cubicBezTo>
                  <a:lnTo>
                    <a:pt x="35275" y="1309631"/>
                  </a:lnTo>
                  <a:cubicBezTo>
                    <a:pt x="25920" y="1309631"/>
                    <a:pt x="16947" y="1305915"/>
                    <a:pt x="10332" y="1299300"/>
                  </a:cubicBezTo>
                  <a:cubicBezTo>
                    <a:pt x="3716" y="1292684"/>
                    <a:pt x="0" y="1283712"/>
                    <a:pt x="0" y="1274356"/>
                  </a:cubicBezTo>
                  <a:lnTo>
                    <a:pt x="0" y="35275"/>
                  </a:lnTo>
                  <a:cubicBezTo>
                    <a:pt x="0" y="25920"/>
                    <a:pt x="3716" y="16947"/>
                    <a:pt x="10332" y="10332"/>
                  </a:cubicBezTo>
                  <a:cubicBezTo>
                    <a:pt x="16947" y="3716"/>
                    <a:pt x="25920" y="0"/>
                    <a:pt x="35275" y="0"/>
                  </a:cubicBezTo>
                  <a:close/>
                </a:path>
              </a:pathLst>
            </a:custGeom>
            <a:solidFill>
              <a:srgbClr val="B9E1E4">
                <a:alpha val="44706"/>
              </a:srgbClr>
            </a:solidFill>
          </p:spPr>
          <p:txBody>
            <a:bodyPr/>
            <a:lstStyle/>
            <a:p>
              <a:endParaRPr lang="en-US"/>
            </a:p>
          </p:txBody>
        </p:sp>
        <p:sp>
          <p:nvSpPr>
            <p:cNvPr id="6" name="TextBox 6"/>
            <p:cNvSpPr txBox="1"/>
            <p:nvPr/>
          </p:nvSpPr>
          <p:spPr>
            <a:xfrm>
              <a:off x="0" y="-66675"/>
              <a:ext cx="3815022" cy="1376307"/>
            </a:xfrm>
            <a:prstGeom prst="rect">
              <a:avLst/>
            </a:prstGeom>
          </p:spPr>
          <p:txBody>
            <a:bodyPr lIns="50800" tIns="50800" rIns="50800" bIns="50800" rtlCol="0" anchor="ctr"/>
            <a:lstStyle/>
            <a:p>
              <a:pPr algn="ctr">
                <a:lnSpc>
                  <a:spcPts val="3151"/>
                </a:lnSpc>
              </a:pPr>
              <a:endParaRPr/>
            </a:p>
          </p:txBody>
        </p:sp>
      </p:grpSp>
      <p:sp>
        <p:nvSpPr>
          <p:cNvPr id="7" name="Freeform 7"/>
          <p:cNvSpPr/>
          <p:nvPr/>
        </p:nvSpPr>
        <p:spPr>
          <a:xfrm rot="-7076780">
            <a:off x="11120447" y="-921645"/>
            <a:ext cx="10739973" cy="7771835"/>
          </a:xfrm>
          <a:custGeom>
            <a:avLst/>
            <a:gdLst/>
            <a:ahLst/>
            <a:cxnLst/>
            <a:rect l="l" t="t" r="r" b="b"/>
            <a:pathLst>
              <a:path w="10739973" h="7771835">
                <a:moveTo>
                  <a:pt x="0" y="0"/>
                </a:moveTo>
                <a:lnTo>
                  <a:pt x="10739974" y="0"/>
                </a:lnTo>
                <a:lnTo>
                  <a:pt x="10739974" y="7771835"/>
                </a:lnTo>
                <a:lnTo>
                  <a:pt x="0" y="77718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8" name="Group 8"/>
          <p:cNvGrpSpPr/>
          <p:nvPr/>
        </p:nvGrpSpPr>
        <p:grpSpPr>
          <a:xfrm>
            <a:off x="16333348" y="8447529"/>
            <a:ext cx="925952" cy="919347"/>
            <a:chOff x="0" y="0"/>
            <a:chExt cx="289003" cy="286941"/>
          </a:xfrm>
        </p:grpSpPr>
        <p:sp>
          <p:nvSpPr>
            <p:cNvPr id="9" name="Freeform 9"/>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en-US"/>
            </a:p>
          </p:txBody>
        </p:sp>
        <p:sp>
          <p:nvSpPr>
            <p:cNvPr id="10" name="TextBox 10"/>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rot="3154411">
            <a:off x="-4445856" y="5671974"/>
            <a:ext cx="10212044" cy="7389806"/>
          </a:xfrm>
          <a:custGeom>
            <a:avLst/>
            <a:gdLst/>
            <a:ahLst/>
            <a:cxnLst/>
            <a:rect l="l" t="t" r="r" b="b"/>
            <a:pathLst>
              <a:path w="10212044" h="7389806">
                <a:moveTo>
                  <a:pt x="0" y="0"/>
                </a:moveTo>
                <a:lnTo>
                  <a:pt x="10212043" y="0"/>
                </a:lnTo>
                <a:lnTo>
                  <a:pt x="10212043" y="7389806"/>
                </a:lnTo>
                <a:lnTo>
                  <a:pt x="0" y="73898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3" name="Group 13"/>
          <p:cNvGrpSpPr/>
          <p:nvPr/>
        </p:nvGrpSpPr>
        <p:grpSpPr>
          <a:xfrm>
            <a:off x="-448594" y="2267783"/>
            <a:ext cx="1560782" cy="15607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15" name="TextBox 15"/>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
        <p:nvSpPr>
          <p:cNvPr id="16" name="Freeform 16"/>
          <p:cNvSpPr/>
          <p:nvPr/>
        </p:nvSpPr>
        <p:spPr>
          <a:xfrm>
            <a:off x="1775140" y="2682462"/>
            <a:ext cx="13216705" cy="3444353"/>
          </a:xfrm>
          <a:custGeom>
            <a:avLst/>
            <a:gdLst/>
            <a:ahLst/>
            <a:cxnLst/>
            <a:rect l="l" t="t" r="r" b="b"/>
            <a:pathLst>
              <a:path w="13216705" h="3444353">
                <a:moveTo>
                  <a:pt x="0" y="0"/>
                </a:moveTo>
                <a:lnTo>
                  <a:pt x="13216705" y="0"/>
                </a:lnTo>
                <a:lnTo>
                  <a:pt x="13216705" y="3444353"/>
                </a:lnTo>
                <a:lnTo>
                  <a:pt x="0" y="3444353"/>
                </a:lnTo>
                <a:lnTo>
                  <a:pt x="0" y="0"/>
                </a:lnTo>
                <a:close/>
              </a:path>
            </a:pathLst>
          </a:custGeom>
          <a:blipFill>
            <a:blip r:embed="rId9"/>
            <a:stretch>
              <a:fillRect/>
            </a:stretch>
          </a:blipFill>
        </p:spPr>
        <p:txBody>
          <a:bodyPr/>
          <a:lstStyle/>
          <a:p>
            <a:endParaRPr lang="en-US"/>
          </a:p>
        </p:txBody>
      </p:sp>
      <p:sp>
        <p:nvSpPr>
          <p:cNvPr id="17" name="TextBox 17"/>
          <p:cNvSpPr txBox="1"/>
          <p:nvPr/>
        </p:nvSpPr>
        <p:spPr>
          <a:xfrm>
            <a:off x="1112188" y="942975"/>
            <a:ext cx="4278162" cy="723900"/>
          </a:xfrm>
          <a:prstGeom prst="rect">
            <a:avLst/>
          </a:prstGeom>
        </p:spPr>
        <p:txBody>
          <a:bodyPr lIns="0" tIns="0" rIns="0" bIns="0" rtlCol="0" anchor="t">
            <a:spAutoFit/>
          </a:bodyPr>
          <a:lstStyle/>
          <a:p>
            <a:pPr algn="l">
              <a:lnSpc>
                <a:spcPts val="5040"/>
              </a:lnSpc>
            </a:pPr>
            <a:r>
              <a:rPr lang="en-US" sz="4200" b="1">
                <a:solidFill>
                  <a:srgbClr val="FFFFFF"/>
                </a:solidFill>
                <a:latin typeface="Neo Tech Bold"/>
                <a:ea typeface="Neo Tech Bold"/>
                <a:cs typeface="Neo Tech Bold"/>
                <a:sym typeface="Neo Tech Bold"/>
              </a:rPr>
              <a:t>2.BỘ DỮ LIỆU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60060"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sp>
        <p:nvSpPr>
          <p:cNvPr id="4" name="Freeform 4"/>
          <p:cNvSpPr/>
          <p:nvPr/>
        </p:nvSpPr>
        <p:spPr>
          <a:xfrm rot="622067" flipH="1">
            <a:off x="-1754495" y="6572465"/>
            <a:ext cx="12178944" cy="8813127"/>
          </a:xfrm>
          <a:custGeom>
            <a:avLst/>
            <a:gdLst/>
            <a:ahLst/>
            <a:cxnLst/>
            <a:rect l="l" t="t" r="r" b="b"/>
            <a:pathLst>
              <a:path w="12178944" h="8813127">
                <a:moveTo>
                  <a:pt x="12178944" y="0"/>
                </a:moveTo>
                <a:lnTo>
                  <a:pt x="0" y="0"/>
                </a:lnTo>
                <a:lnTo>
                  <a:pt x="0" y="8813127"/>
                </a:lnTo>
                <a:lnTo>
                  <a:pt x="12178944" y="8813127"/>
                </a:lnTo>
                <a:lnTo>
                  <a:pt x="1217894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7187646">
            <a:off x="12050913" y="-2660948"/>
            <a:ext cx="10212044" cy="7389806"/>
          </a:xfrm>
          <a:custGeom>
            <a:avLst/>
            <a:gdLst/>
            <a:ahLst/>
            <a:cxnLst/>
            <a:rect l="l" t="t" r="r" b="b"/>
            <a:pathLst>
              <a:path w="10212044" h="7389806">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6" name="Group 6"/>
          <p:cNvGrpSpPr/>
          <p:nvPr/>
        </p:nvGrpSpPr>
        <p:grpSpPr>
          <a:xfrm>
            <a:off x="2117121" y="4889344"/>
            <a:ext cx="4183102" cy="3558185"/>
            <a:chOff x="0" y="0"/>
            <a:chExt cx="1101722" cy="937135"/>
          </a:xfrm>
        </p:grpSpPr>
        <p:sp>
          <p:nvSpPr>
            <p:cNvPr id="7" name="Freeform 7"/>
            <p:cNvSpPr/>
            <p:nvPr/>
          </p:nvSpPr>
          <p:spPr>
            <a:xfrm>
              <a:off x="0" y="0"/>
              <a:ext cx="1101722" cy="937135"/>
            </a:xfrm>
            <a:custGeom>
              <a:avLst/>
              <a:gdLst/>
              <a:ahLst/>
              <a:cxnLst/>
              <a:rect l="l" t="t" r="r" b="b"/>
              <a:pathLst>
                <a:path w="1101722" h="937135">
                  <a:moveTo>
                    <a:pt x="122150" y="0"/>
                  </a:moveTo>
                  <a:lnTo>
                    <a:pt x="979572" y="0"/>
                  </a:lnTo>
                  <a:cubicBezTo>
                    <a:pt x="1011968" y="0"/>
                    <a:pt x="1043038" y="12869"/>
                    <a:pt x="1065945" y="35777"/>
                  </a:cubicBezTo>
                  <a:cubicBezTo>
                    <a:pt x="1088853" y="58685"/>
                    <a:pt x="1101722" y="89754"/>
                    <a:pt x="1101722" y="122150"/>
                  </a:cubicBezTo>
                  <a:lnTo>
                    <a:pt x="1101722" y="814985"/>
                  </a:lnTo>
                  <a:cubicBezTo>
                    <a:pt x="1101722" y="847381"/>
                    <a:pt x="1088853" y="878451"/>
                    <a:pt x="1065945" y="901358"/>
                  </a:cubicBezTo>
                  <a:cubicBezTo>
                    <a:pt x="1043038" y="924266"/>
                    <a:pt x="1011968" y="937135"/>
                    <a:pt x="979572" y="937135"/>
                  </a:cubicBezTo>
                  <a:lnTo>
                    <a:pt x="122150" y="937135"/>
                  </a:lnTo>
                  <a:cubicBezTo>
                    <a:pt x="89754" y="937135"/>
                    <a:pt x="58685" y="924266"/>
                    <a:pt x="35777" y="901358"/>
                  </a:cubicBezTo>
                  <a:cubicBezTo>
                    <a:pt x="12869" y="878451"/>
                    <a:pt x="0" y="847381"/>
                    <a:pt x="0" y="814985"/>
                  </a:cubicBezTo>
                  <a:lnTo>
                    <a:pt x="0" y="122150"/>
                  </a:lnTo>
                  <a:cubicBezTo>
                    <a:pt x="0" y="89754"/>
                    <a:pt x="12869" y="58685"/>
                    <a:pt x="35777" y="35777"/>
                  </a:cubicBezTo>
                  <a:cubicBezTo>
                    <a:pt x="58685" y="12869"/>
                    <a:pt x="89754" y="0"/>
                    <a:pt x="122150" y="0"/>
                  </a:cubicBezTo>
                  <a:close/>
                </a:path>
              </a:pathLst>
            </a:custGeom>
            <a:solidFill>
              <a:srgbClr val="B9E1E4">
                <a:alpha val="44706"/>
              </a:srgbClr>
            </a:solidFill>
          </p:spPr>
          <p:txBody>
            <a:bodyPr/>
            <a:lstStyle/>
            <a:p>
              <a:endParaRPr lang="en-US"/>
            </a:p>
          </p:txBody>
        </p:sp>
        <p:sp>
          <p:nvSpPr>
            <p:cNvPr id="8" name="TextBox 8"/>
            <p:cNvSpPr txBox="1"/>
            <p:nvPr/>
          </p:nvSpPr>
          <p:spPr>
            <a:xfrm>
              <a:off x="0" y="-66675"/>
              <a:ext cx="1101722" cy="1003810"/>
            </a:xfrm>
            <a:prstGeom prst="rect">
              <a:avLst/>
            </a:prstGeom>
          </p:spPr>
          <p:txBody>
            <a:bodyPr lIns="50800" tIns="50800" rIns="50800" bIns="50800" rtlCol="0" anchor="ctr"/>
            <a:lstStyle/>
            <a:p>
              <a:pPr algn="ctr">
                <a:lnSpc>
                  <a:spcPts val="3151"/>
                </a:lnSpc>
              </a:pPr>
              <a:endParaRPr/>
            </a:p>
          </p:txBody>
        </p:sp>
      </p:grpSp>
      <p:grpSp>
        <p:nvGrpSpPr>
          <p:cNvPr id="9" name="Group 9"/>
          <p:cNvGrpSpPr/>
          <p:nvPr/>
        </p:nvGrpSpPr>
        <p:grpSpPr>
          <a:xfrm>
            <a:off x="16333348" y="8447529"/>
            <a:ext cx="925952" cy="919347"/>
            <a:chOff x="0" y="0"/>
            <a:chExt cx="289003" cy="286941"/>
          </a:xfrm>
        </p:grpSpPr>
        <p:sp>
          <p:nvSpPr>
            <p:cNvPr id="10" name="Freeform 10"/>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txBody>
            <a:bodyPr/>
            <a:lstStyle/>
            <a:p>
              <a:endParaRPr lang="en-US"/>
            </a:p>
          </p:txBody>
        </p:sp>
        <p:sp>
          <p:nvSpPr>
            <p:cNvPr id="11" name="TextBox 11"/>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6650402" y="8694263"/>
            <a:ext cx="315151" cy="425879"/>
          </a:xfrm>
          <a:custGeom>
            <a:avLst/>
            <a:gdLst/>
            <a:ahLst/>
            <a:cxnLst/>
            <a:rect l="l" t="t" r="r" b="b"/>
            <a:pathLst>
              <a:path w="315151" h="425879">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3" name="Group 13"/>
          <p:cNvGrpSpPr/>
          <p:nvPr/>
        </p:nvGrpSpPr>
        <p:grpSpPr>
          <a:xfrm>
            <a:off x="7052449" y="4889344"/>
            <a:ext cx="4183102" cy="3577235"/>
            <a:chOff x="0" y="0"/>
            <a:chExt cx="1101722" cy="942153"/>
          </a:xfrm>
        </p:grpSpPr>
        <p:sp>
          <p:nvSpPr>
            <p:cNvPr id="14" name="Freeform 14"/>
            <p:cNvSpPr/>
            <p:nvPr/>
          </p:nvSpPr>
          <p:spPr>
            <a:xfrm>
              <a:off x="0" y="0"/>
              <a:ext cx="1101722" cy="942153"/>
            </a:xfrm>
            <a:custGeom>
              <a:avLst/>
              <a:gdLst/>
              <a:ahLst/>
              <a:cxnLst/>
              <a:rect l="l" t="t" r="r" b="b"/>
              <a:pathLst>
                <a:path w="1101722" h="942153">
                  <a:moveTo>
                    <a:pt x="122150" y="0"/>
                  </a:moveTo>
                  <a:lnTo>
                    <a:pt x="979572" y="0"/>
                  </a:lnTo>
                  <a:cubicBezTo>
                    <a:pt x="1011968" y="0"/>
                    <a:pt x="1043038" y="12869"/>
                    <a:pt x="1065945" y="35777"/>
                  </a:cubicBezTo>
                  <a:cubicBezTo>
                    <a:pt x="1088853" y="58685"/>
                    <a:pt x="1101722" y="89754"/>
                    <a:pt x="1101722" y="122150"/>
                  </a:cubicBezTo>
                  <a:lnTo>
                    <a:pt x="1101722" y="820002"/>
                  </a:lnTo>
                  <a:cubicBezTo>
                    <a:pt x="1101722" y="852399"/>
                    <a:pt x="1088853" y="883468"/>
                    <a:pt x="1065945" y="906376"/>
                  </a:cubicBezTo>
                  <a:cubicBezTo>
                    <a:pt x="1043038" y="929283"/>
                    <a:pt x="1011968" y="942153"/>
                    <a:pt x="979572" y="942153"/>
                  </a:cubicBezTo>
                  <a:lnTo>
                    <a:pt x="122150" y="942153"/>
                  </a:lnTo>
                  <a:cubicBezTo>
                    <a:pt x="89754" y="942153"/>
                    <a:pt x="58685" y="929283"/>
                    <a:pt x="35777" y="906376"/>
                  </a:cubicBezTo>
                  <a:cubicBezTo>
                    <a:pt x="12869" y="883468"/>
                    <a:pt x="0" y="852399"/>
                    <a:pt x="0" y="820002"/>
                  </a:cubicBezTo>
                  <a:lnTo>
                    <a:pt x="0" y="122150"/>
                  </a:lnTo>
                  <a:cubicBezTo>
                    <a:pt x="0" y="89754"/>
                    <a:pt x="12869" y="58685"/>
                    <a:pt x="35777" y="35777"/>
                  </a:cubicBezTo>
                  <a:cubicBezTo>
                    <a:pt x="58685" y="12869"/>
                    <a:pt x="89754" y="0"/>
                    <a:pt x="122150" y="0"/>
                  </a:cubicBezTo>
                  <a:close/>
                </a:path>
              </a:pathLst>
            </a:custGeom>
            <a:solidFill>
              <a:srgbClr val="B9E1E4">
                <a:alpha val="44706"/>
              </a:srgbClr>
            </a:solidFill>
          </p:spPr>
          <p:txBody>
            <a:bodyPr/>
            <a:lstStyle/>
            <a:p>
              <a:endParaRPr lang="en-US"/>
            </a:p>
          </p:txBody>
        </p:sp>
        <p:sp>
          <p:nvSpPr>
            <p:cNvPr id="15" name="TextBox 15"/>
            <p:cNvSpPr txBox="1"/>
            <p:nvPr/>
          </p:nvSpPr>
          <p:spPr>
            <a:xfrm>
              <a:off x="0" y="-66675"/>
              <a:ext cx="1101722" cy="1008828"/>
            </a:xfrm>
            <a:prstGeom prst="rect">
              <a:avLst/>
            </a:prstGeom>
          </p:spPr>
          <p:txBody>
            <a:bodyPr lIns="50800" tIns="50800" rIns="50800" bIns="50800" rtlCol="0" anchor="ctr"/>
            <a:lstStyle/>
            <a:p>
              <a:pPr algn="ctr">
                <a:lnSpc>
                  <a:spcPts val="3151"/>
                </a:lnSpc>
              </a:pPr>
              <a:endParaRPr/>
            </a:p>
          </p:txBody>
        </p:sp>
      </p:grpSp>
      <p:grpSp>
        <p:nvGrpSpPr>
          <p:cNvPr id="16" name="Group 16"/>
          <p:cNvGrpSpPr/>
          <p:nvPr/>
        </p:nvGrpSpPr>
        <p:grpSpPr>
          <a:xfrm>
            <a:off x="11987778" y="4889344"/>
            <a:ext cx="4183102" cy="3577235"/>
            <a:chOff x="0" y="0"/>
            <a:chExt cx="1101722" cy="942153"/>
          </a:xfrm>
        </p:grpSpPr>
        <p:sp>
          <p:nvSpPr>
            <p:cNvPr id="17" name="Freeform 17"/>
            <p:cNvSpPr/>
            <p:nvPr/>
          </p:nvSpPr>
          <p:spPr>
            <a:xfrm>
              <a:off x="0" y="0"/>
              <a:ext cx="1101722" cy="942153"/>
            </a:xfrm>
            <a:custGeom>
              <a:avLst/>
              <a:gdLst/>
              <a:ahLst/>
              <a:cxnLst/>
              <a:rect l="l" t="t" r="r" b="b"/>
              <a:pathLst>
                <a:path w="1101722" h="942153">
                  <a:moveTo>
                    <a:pt x="122150" y="0"/>
                  </a:moveTo>
                  <a:lnTo>
                    <a:pt x="979572" y="0"/>
                  </a:lnTo>
                  <a:cubicBezTo>
                    <a:pt x="1011968" y="0"/>
                    <a:pt x="1043038" y="12869"/>
                    <a:pt x="1065945" y="35777"/>
                  </a:cubicBezTo>
                  <a:cubicBezTo>
                    <a:pt x="1088853" y="58685"/>
                    <a:pt x="1101722" y="89754"/>
                    <a:pt x="1101722" y="122150"/>
                  </a:cubicBezTo>
                  <a:lnTo>
                    <a:pt x="1101722" y="820002"/>
                  </a:lnTo>
                  <a:cubicBezTo>
                    <a:pt x="1101722" y="852399"/>
                    <a:pt x="1088853" y="883468"/>
                    <a:pt x="1065945" y="906376"/>
                  </a:cubicBezTo>
                  <a:cubicBezTo>
                    <a:pt x="1043038" y="929283"/>
                    <a:pt x="1011968" y="942153"/>
                    <a:pt x="979572" y="942153"/>
                  </a:cubicBezTo>
                  <a:lnTo>
                    <a:pt x="122150" y="942153"/>
                  </a:lnTo>
                  <a:cubicBezTo>
                    <a:pt x="89754" y="942153"/>
                    <a:pt x="58685" y="929283"/>
                    <a:pt x="35777" y="906376"/>
                  </a:cubicBezTo>
                  <a:cubicBezTo>
                    <a:pt x="12869" y="883468"/>
                    <a:pt x="0" y="852399"/>
                    <a:pt x="0" y="820002"/>
                  </a:cubicBezTo>
                  <a:lnTo>
                    <a:pt x="0" y="122150"/>
                  </a:lnTo>
                  <a:cubicBezTo>
                    <a:pt x="0" y="89754"/>
                    <a:pt x="12869" y="58685"/>
                    <a:pt x="35777" y="35777"/>
                  </a:cubicBezTo>
                  <a:cubicBezTo>
                    <a:pt x="58685" y="12869"/>
                    <a:pt x="89754" y="0"/>
                    <a:pt x="122150" y="0"/>
                  </a:cubicBezTo>
                  <a:close/>
                </a:path>
              </a:pathLst>
            </a:custGeom>
            <a:solidFill>
              <a:srgbClr val="B9E1E4">
                <a:alpha val="44706"/>
              </a:srgbClr>
            </a:solidFill>
          </p:spPr>
          <p:txBody>
            <a:bodyPr/>
            <a:lstStyle/>
            <a:p>
              <a:endParaRPr lang="en-US"/>
            </a:p>
          </p:txBody>
        </p:sp>
        <p:sp>
          <p:nvSpPr>
            <p:cNvPr id="18" name="TextBox 18"/>
            <p:cNvSpPr txBox="1"/>
            <p:nvPr/>
          </p:nvSpPr>
          <p:spPr>
            <a:xfrm>
              <a:off x="0" y="-66675"/>
              <a:ext cx="1101722" cy="1008828"/>
            </a:xfrm>
            <a:prstGeom prst="rect">
              <a:avLst/>
            </a:prstGeom>
          </p:spPr>
          <p:txBody>
            <a:bodyPr lIns="50800" tIns="50800" rIns="50800" bIns="50800" rtlCol="0" anchor="ctr"/>
            <a:lstStyle/>
            <a:p>
              <a:pPr algn="ctr">
                <a:lnSpc>
                  <a:spcPts val="3151"/>
                </a:lnSpc>
              </a:pPr>
              <a:endParaRPr/>
            </a:p>
          </p:txBody>
        </p:sp>
      </p:grpSp>
      <p:sp>
        <p:nvSpPr>
          <p:cNvPr id="19" name="TextBox 19"/>
          <p:cNvSpPr txBox="1"/>
          <p:nvPr/>
        </p:nvSpPr>
        <p:spPr>
          <a:xfrm>
            <a:off x="3914869" y="2291339"/>
            <a:ext cx="10311504" cy="723900"/>
          </a:xfrm>
          <a:prstGeom prst="rect">
            <a:avLst/>
          </a:prstGeom>
        </p:spPr>
        <p:txBody>
          <a:bodyPr lIns="0" tIns="0" rIns="0" bIns="0" rtlCol="0" anchor="t">
            <a:spAutoFit/>
          </a:bodyPr>
          <a:lstStyle/>
          <a:p>
            <a:pPr algn="ctr">
              <a:lnSpc>
                <a:spcPts val="5040"/>
              </a:lnSpc>
            </a:pPr>
            <a:r>
              <a:rPr lang="en-US" sz="4200" b="1">
                <a:solidFill>
                  <a:srgbClr val="FFFFFF"/>
                </a:solidFill>
                <a:latin typeface="Neo Tech Bold"/>
                <a:ea typeface="Neo Tech Bold"/>
                <a:cs typeface="Neo Tech Bold"/>
                <a:sym typeface="Neo Tech Bold"/>
              </a:rPr>
              <a:t>3. TRIỂN KHAI</a:t>
            </a:r>
          </a:p>
        </p:txBody>
      </p:sp>
      <p:sp>
        <p:nvSpPr>
          <p:cNvPr id="20" name="TextBox 20"/>
          <p:cNvSpPr txBox="1"/>
          <p:nvPr/>
        </p:nvSpPr>
        <p:spPr>
          <a:xfrm>
            <a:off x="2507385" y="5291139"/>
            <a:ext cx="3402572" cy="2697446"/>
          </a:xfrm>
          <a:prstGeom prst="rect">
            <a:avLst/>
          </a:prstGeom>
        </p:spPr>
        <p:txBody>
          <a:bodyPr lIns="0" tIns="0" rIns="0" bIns="0" rtlCol="0" anchor="t">
            <a:spAutoFit/>
          </a:bodyPr>
          <a:lstStyle/>
          <a:p>
            <a:pPr marL="0" lvl="0" indent="0" algn="ctr">
              <a:lnSpc>
                <a:spcPts val="3571"/>
              </a:lnSpc>
              <a:spcBef>
                <a:spcPct val="0"/>
              </a:spcBef>
            </a:pPr>
            <a:r>
              <a:rPr lang="en-US" sz="2551">
                <a:solidFill>
                  <a:srgbClr val="FFFFFF"/>
                </a:solidFill>
                <a:latin typeface="Poppins"/>
                <a:ea typeface="Poppins"/>
                <a:cs typeface="Poppins"/>
                <a:sym typeface="Poppins"/>
              </a:rPr>
              <a:t>Sử dụng Kafka để stream dữ liệu theo thời gian thực, đồng thời tiền xử lý các số liệu về đúng định dạng, đơn vị đo.</a:t>
            </a:r>
          </a:p>
        </p:txBody>
      </p:sp>
      <p:sp>
        <p:nvSpPr>
          <p:cNvPr id="21" name="TextBox 21"/>
          <p:cNvSpPr txBox="1"/>
          <p:nvPr/>
        </p:nvSpPr>
        <p:spPr>
          <a:xfrm>
            <a:off x="7458570" y="5239704"/>
            <a:ext cx="3402572" cy="2809841"/>
          </a:xfrm>
          <a:prstGeom prst="rect">
            <a:avLst/>
          </a:prstGeom>
        </p:spPr>
        <p:txBody>
          <a:bodyPr lIns="0" tIns="0" rIns="0" bIns="0" rtlCol="0" anchor="t">
            <a:spAutoFit/>
          </a:bodyPr>
          <a:lstStyle/>
          <a:p>
            <a:pPr marL="0" lvl="0" indent="0" algn="ctr">
              <a:lnSpc>
                <a:spcPts val="3151"/>
              </a:lnSpc>
              <a:spcBef>
                <a:spcPct val="0"/>
              </a:spcBef>
            </a:pPr>
            <a:r>
              <a:rPr lang="en-US" sz="2251">
                <a:solidFill>
                  <a:srgbClr val="FFFFFF"/>
                </a:solidFill>
                <a:latin typeface="Poppins"/>
                <a:ea typeface="Poppins"/>
                <a:cs typeface="Poppins"/>
                <a:sym typeface="Poppins"/>
              </a:rPr>
              <a:t>Sử dụng Kafka, Spark, Spark MLlib để thực hiện lấy dữ liệu so sánh với tiêu chuẩn, đưa ra khuyến nghị; khuyến nghị cây trồng phù hợp với thời tiết.</a:t>
            </a:r>
          </a:p>
        </p:txBody>
      </p:sp>
      <p:sp>
        <p:nvSpPr>
          <p:cNvPr id="22" name="TextBox 22"/>
          <p:cNvSpPr txBox="1"/>
          <p:nvPr/>
        </p:nvSpPr>
        <p:spPr>
          <a:xfrm>
            <a:off x="12662090" y="5127098"/>
            <a:ext cx="2834476" cy="2809841"/>
          </a:xfrm>
          <a:prstGeom prst="rect">
            <a:avLst/>
          </a:prstGeom>
        </p:spPr>
        <p:txBody>
          <a:bodyPr lIns="0" tIns="0" rIns="0" bIns="0" rtlCol="0" anchor="t">
            <a:spAutoFit/>
          </a:bodyPr>
          <a:lstStyle/>
          <a:p>
            <a:pPr marL="0" lvl="0" indent="0" algn="ctr">
              <a:lnSpc>
                <a:spcPts val="3151"/>
              </a:lnSpc>
              <a:spcBef>
                <a:spcPct val="0"/>
              </a:spcBef>
            </a:pPr>
            <a:r>
              <a:rPr lang="en-US" sz="2251">
                <a:solidFill>
                  <a:srgbClr val="FFFFFF"/>
                </a:solidFill>
                <a:latin typeface="Poppins"/>
                <a:ea typeface="Poppins"/>
                <a:cs typeface="Poppins"/>
                <a:sym typeface="Poppins"/>
              </a:rPr>
              <a:t>Điều kiện thời tiết được cập nhật theo thời gian thực vào MongoDB, các khuyến nghị tương ứng với điều kiện thời tiết.</a:t>
            </a:r>
          </a:p>
        </p:txBody>
      </p:sp>
      <p:grpSp>
        <p:nvGrpSpPr>
          <p:cNvPr id="23" name="Group 23"/>
          <p:cNvGrpSpPr/>
          <p:nvPr/>
        </p:nvGrpSpPr>
        <p:grpSpPr>
          <a:xfrm>
            <a:off x="2117121" y="3697949"/>
            <a:ext cx="4183102" cy="810025"/>
            <a:chOff x="0" y="0"/>
            <a:chExt cx="1101722" cy="213340"/>
          </a:xfrm>
        </p:grpSpPr>
        <p:sp>
          <p:nvSpPr>
            <p:cNvPr id="24" name="Freeform 24"/>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25" name="TextBox 25"/>
            <p:cNvSpPr txBox="1"/>
            <p:nvPr/>
          </p:nvSpPr>
          <p:spPr>
            <a:xfrm>
              <a:off x="0" y="-66675"/>
              <a:ext cx="1101722" cy="280015"/>
            </a:xfrm>
            <a:prstGeom prst="rect">
              <a:avLst/>
            </a:prstGeom>
          </p:spPr>
          <p:txBody>
            <a:bodyPr lIns="50800" tIns="50800" rIns="50800" bIns="50800" rtlCol="0" anchor="ctr"/>
            <a:lstStyle/>
            <a:p>
              <a:pPr algn="ctr">
                <a:lnSpc>
                  <a:spcPts val="3151"/>
                </a:lnSpc>
              </a:pPr>
              <a:endParaRPr/>
            </a:p>
          </p:txBody>
        </p:sp>
      </p:grpSp>
      <p:sp>
        <p:nvSpPr>
          <p:cNvPr id="26" name="TextBox 26"/>
          <p:cNvSpPr txBox="1"/>
          <p:nvPr/>
        </p:nvSpPr>
        <p:spPr>
          <a:xfrm>
            <a:off x="2375859" y="3926749"/>
            <a:ext cx="3918236" cy="333375"/>
          </a:xfrm>
          <a:prstGeom prst="rect">
            <a:avLst/>
          </a:prstGeom>
        </p:spPr>
        <p:txBody>
          <a:bodyPr lIns="0" tIns="0" rIns="0" bIns="0" rtlCol="0" anchor="t">
            <a:spAutoFit/>
          </a:bodyPr>
          <a:lstStyle/>
          <a:p>
            <a:pPr algn="ctr">
              <a:lnSpc>
                <a:spcPts val="2520"/>
              </a:lnSpc>
            </a:pPr>
            <a:r>
              <a:rPr lang="en-US" sz="2100" b="1">
                <a:solidFill>
                  <a:srgbClr val="FFFFFF"/>
                </a:solidFill>
                <a:latin typeface="Poppins Bold"/>
                <a:ea typeface="Poppins Bold"/>
                <a:cs typeface="Poppins Bold"/>
                <a:sym typeface="Poppins Bold"/>
              </a:rPr>
              <a:t>ĐẦU VÀO &amp; TIỀN XỬ LÝ</a:t>
            </a:r>
          </a:p>
        </p:txBody>
      </p:sp>
      <p:grpSp>
        <p:nvGrpSpPr>
          <p:cNvPr id="27" name="Group 27"/>
          <p:cNvGrpSpPr/>
          <p:nvPr/>
        </p:nvGrpSpPr>
        <p:grpSpPr>
          <a:xfrm>
            <a:off x="7068305" y="3697949"/>
            <a:ext cx="4183102" cy="810025"/>
            <a:chOff x="0" y="0"/>
            <a:chExt cx="1101722" cy="213340"/>
          </a:xfrm>
        </p:grpSpPr>
        <p:sp>
          <p:nvSpPr>
            <p:cNvPr id="28" name="Freeform 28"/>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29" name="TextBox 29"/>
            <p:cNvSpPr txBox="1"/>
            <p:nvPr/>
          </p:nvSpPr>
          <p:spPr>
            <a:xfrm>
              <a:off x="0" y="-66675"/>
              <a:ext cx="1101722" cy="280015"/>
            </a:xfrm>
            <a:prstGeom prst="rect">
              <a:avLst/>
            </a:prstGeom>
          </p:spPr>
          <p:txBody>
            <a:bodyPr lIns="50800" tIns="50800" rIns="50800" bIns="50800" rtlCol="0" anchor="ctr"/>
            <a:lstStyle/>
            <a:p>
              <a:pPr algn="ctr">
                <a:lnSpc>
                  <a:spcPts val="3151"/>
                </a:lnSpc>
              </a:pPr>
              <a:r>
                <a:rPr lang="en-US" sz="2251" b="1">
                  <a:solidFill>
                    <a:srgbClr val="FFFFFF"/>
                  </a:solidFill>
                  <a:latin typeface="Poppins Bold"/>
                  <a:ea typeface="Poppins Bold"/>
                  <a:cs typeface="Poppins Bold"/>
                  <a:sym typeface="Poppins Bold"/>
                </a:rPr>
                <a:t>XỬ LÝ DỮ LIỆU</a:t>
              </a:r>
            </a:p>
          </p:txBody>
        </p:sp>
      </p:grpSp>
      <p:grpSp>
        <p:nvGrpSpPr>
          <p:cNvPr id="30" name="Group 30"/>
          <p:cNvGrpSpPr/>
          <p:nvPr/>
        </p:nvGrpSpPr>
        <p:grpSpPr>
          <a:xfrm>
            <a:off x="11855345" y="3697949"/>
            <a:ext cx="4183102" cy="810025"/>
            <a:chOff x="0" y="0"/>
            <a:chExt cx="1101722" cy="213340"/>
          </a:xfrm>
        </p:grpSpPr>
        <p:sp>
          <p:nvSpPr>
            <p:cNvPr id="31" name="Freeform 31"/>
            <p:cNvSpPr/>
            <p:nvPr/>
          </p:nvSpPr>
          <p:spPr>
            <a:xfrm>
              <a:off x="0" y="0"/>
              <a:ext cx="1101722" cy="213340"/>
            </a:xfrm>
            <a:custGeom>
              <a:avLst/>
              <a:gdLst/>
              <a:ahLst/>
              <a:cxnLst/>
              <a:rect l="l" t="t" r="r" b="b"/>
              <a:pathLst>
                <a:path w="1101722" h="213340">
                  <a:moveTo>
                    <a:pt x="106670" y="0"/>
                  </a:moveTo>
                  <a:lnTo>
                    <a:pt x="995052" y="0"/>
                  </a:lnTo>
                  <a:cubicBezTo>
                    <a:pt x="1053965" y="0"/>
                    <a:pt x="1101722" y="47758"/>
                    <a:pt x="1101722" y="106670"/>
                  </a:cubicBezTo>
                  <a:lnTo>
                    <a:pt x="1101722" y="106670"/>
                  </a:lnTo>
                  <a:cubicBezTo>
                    <a:pt x="1101722" y="165582"/>
                    <a:pt x="1053965" y="213340"/>
                    <a:pt x="995052" y="213340"/>
                  </a:cubicBezTo>
                  <a:lnTo>
                    <a:pt x="106670" y="213340"/>
                  </a:lnTo>
                  <a:cubicBezTo>
                    <a:pt x="47758" y="213340"/>
                    <a:pt x="0" y="165582"/>
                    <a:pt x="0" y="106670"/>
                  </a:cubicBezTo>
                  <a:lnTo>
                    <a:pt x="0" y="106670"/>
                  </a:lnTo>
                  <a:cubicBezTo>
                    <a:pt x="0" y="47758"/>
                    <a:pt x="47758" y="0"/>
                    <a:pt x="10667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32" name="TextBox 32"/>
            <p:cNvSpPr txBox="1"/>
            <p:nvPr/>
          </p:nvSpPr>
          <p:spPr>
            <a:xfrm>
              <a:off x="0" y="-66675"/>
              <a:ext cx="1101722" cy="280015"/>
            </a:xfrm>
            <a:prstGeom prst="rect">
              <a:avLst/>
            </a:prstGeom>
          </p:spPr>
          <p:txBody>
            <a:bodyPr lIns="50800" tIns="50800" rIns="50800" bIns="50800" rtlCol="0" anchor="ctr"/>
            <a:lstStyle/>
            <a:p>
              <a:pPr algn="ctr">
                <a:lnSpc>
                  <a:spcPts val="3151"/>
                </a:lnSpc>
              </a:pPr>
              <a:endParaRPr/>
            </a:p>
          </p:txBody>
        </p:sp>
      </p:grpSp>
      <p:sp>
        <p:nvSpPr>
          <p:cNvPr id="33" name="TextBox 33"/>
          <p:cNvSpPr txBox="1"/>
          <p:nvPr/>
        </p:nvSpPr>
        <p:spPr>
          <a:xfrm>
            <a:off x="12022932" y="3926749"/>
            <a:ext cx="3918236" cy="333375"/>
          </a:xfrm>
          <a:prstGeom prst="rect">
            <a:avLst/>
          </a:prstGeom>
        </p:spPr>
        <p:txBody>
          <a:bodyPr lIns="0" tIns="0" rIns="0" bIns="0" rtlCol="0" anchor="t">
            <a:spAutoFit/>
          </a:bodyPr>
          <a:lstStyle/>
          <a:p>
            <a:pPr algn="ctr">
              <a:lnSpc>
                <a:spcPts val="2520"/>
              </a:lnSpc>
            </a:pPr>
            <a:r>
              <a:rPr lang="en-US" sz="2100" b="1">
                <a:solidFill>
                  <a:srgbClr val="FFFFFF"/>
                </a:solidFill>
                <a:latin typeface="Poppins Bold"/>
                <a:ea typeface="Poppins Bold"/>
                <a:cs typeface="Poppins Bold"/>
                <a:sym typeface="Poppins Bold"/>
              </a:rPr>
              <a:t>ĐẦU RA</a:t>
            </a:r>
          </a:p>
        </p:txBody>
      </p:sp>
      <p:grpSp>
        <p:nvGrpSpPr>
          <p:cNvPr id="34" name="Group 34"/>
          <p:cNvGrpSpPr/>
          <p:nvPr/>
        </p:nvGrpSpPr>
        <p:grpSpPr>
          <a:xfrm>
            <a:off x="15474390" y="2120800"/>
            <a:ext cx="1392979" cy="1392979"/>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36" name="TextBox 36"/>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37" name="Group 37"/>
          <p:cNvGrpSpPr/>
          <p:nvPr/>
        </p:nvGrpSpPr>
        <p:grpSpPr>
          <a:xfrm>
            <a:off x="724142" y="3114995"/>
            <a:ext cx="1392979" cy="1392979"/>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39" name="TextBox 39"/>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960284" flipH="1">
            <a:off x="-3537541" y="3885448"/>
            <a:ext cx="15979830" cy="11563586"/>
          </a:xfrm>
          <a:custGeom>
            <a:avLst/>
            <a:gdLst/>
            <a:ahLst/>
            <a:cxnLst/>
            <a:rect l="l" t="t" r="r" b="b"/>
            <a:pathLst>
              <a:path w="15979830" h="11563586">
                <a:moveTo>
                  <a:pt x="15979830" y="0"/>
                </a:moveTo>
                <a:lnTo>
                  <a:pt x="0" y="0"/>
                </a:lnTo>
                <a:lnTo>
                  <a:pt x="0" y="11563586"/>
                </a:lnTo>
                <a:lnTo>
                  <a:pt x="15979830" y="11563586"/>
                </a:lnTo>
                <a:lnTo>
                  <a:pt x="1597983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4">
              <a:alphaModFix amt="31000"/>
            </a:blip>
            <a:stretch>
              <a:fillRect r="-52975" b="-91098"/>
            </a:stretch>
          </a:blipFill>
        </p:spPr>
        <p:txBody>
          <a:bodyPr/>
          <a:lstStyle/>
          <a:p>
            <a:endParaRPr lang="en-US"/>
          </a:p>
        </p:txBody>
      </p:sp>
      <p:grpSp>
        <p:nvGrpSpPr>
          <p:cNvPr id="6" name="Group 6"/>
          <p:cNvGrpSpPr/>
          <p:nvPr/>
        </p:nvGrpSpPr>
        <p:grpSpPr>
          <a:xfrm>
            <a:off x="13656383" y="2334086"/>
            <a:ext cx="2755885" cy="275588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8" name="TextBox 8"/>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9" name="Group 9"/>
          <p:cNvGrpSpPr/>
          <p:nvPr/>
        </p:nvGrpSpPr>
        <p:grpSpPr>
          <a:xfrm>
            <a:off x="1845393" y="3378015"/>
            <a:ext cx="2088852" cy="208885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11" name="TextBox 11"/>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pic>
        <p:nvPicPr>
          <p:cNvPr id="13" name="Picture 12" descr="A diagram of a company&#10;&#10;Description automatically generated">
            <a:extLst>
              <a:ext uri="{FF2B5EF4-FFF2-40B4-BE49-F238E27FC236}">
                <a16:creationId xmlns:a16="http://schemas.microsoft.com/office/drawing/2014/main" id="{A1CF6E27-2E93-D6EA-4AD4-2ED9495D09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882" y="3272418"/>
            <a:ext cx="12722236" cy="4648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a:extLst>
            <a:ext uri="{FF2B5EF4-FFF2-40B4-BE49-F238E27FC236}">
              <a16:creationId xmlns:a16="http://schemas.microsoft.com/office/drawing/2014/main" id="{403257F4-93F0-C847-E929-9B735C664D9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BD0018-D797-DB2D-B4EC-95D64D75F10E}"/>
              </a:ext>
            </a:extLst>
          </p:cNvPr>
          <p:cNvSpPr/>
          <p:nvPr/>
        </p:nvSpPr>
        <p:spPr>
          <a:xfrm rot="960284" flipH="1">
            <a:off x="-3537541" y="3885448"/>
            <a:ext cx="15979830" cy="11563586"/>
          </a:xfrm>
          <a:custGeom>
            <a:avLst/>
            <a:gdLst/>
            <a:ahLst/>
            <a:cxnLst/>
            <a:rect l="l" t="t" r="r" b="b"/>
            <a:pathLst>
              <a:path w="15979830" h="11563586">
                <a:moveTo>
                  <a:pt x="15979830" y="0"/>
                </a:moveTo>
                <a:lnTo>
                  <a:pt x="0" y="0"/>
                </a:lnTo>
                <a:lnTo>
                  <a:pt x="0" y="11563586"/>
                </a:lnTo>
                <a:lnTo>
                  <a:pt x="15979830" y="11563586"/>
                </a:lnTo>
                <a:lnTo>
                  <a:pt x="1597983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53A34C1F-0A3F-9362-8ECE-B8F695EF4F80}"/>
              </a:ext>
            </a:extLst>
          </p:cNvPr>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4">
              <a:alphaModFix amt="31000"/>
            </a:blip>
            <a:stretch>
              <a:fillRect r="-52975" b="-91098"/>
            </a:stretch>
          </a:blipFill>
        </p:spPr>
        <p:txBody>
          <a:bodyPr/>
          <a:lstStyle/>
          <a:p>
            <a:endParaRPr lang="en-US"/>
          </a:p>
        </p:txBody>
      </p:sp>
      <p:sp>
        <p:nvSpPr>
          <p:cNvPr id="4" name="TextBox 4">
            <a:extLst>
              <a:ext uri="{FF2B5EF4-FFF2-40B4-BE49-F238E27FC236}">
                <a16:creationId xmlns:a16="http://schemas.microsoft.com/office/drawing/2014/main" id="{8B933809-F173-7D41-D10B-980A670097FC}"/>
              </a:ext>
            </a:extLst>
          </p:cNvPr>
          <p:cNvSpPr txBox="1"/>
          <p:nvPr/>
        </p:nvSpPr>
        <p:spPr>
          <a:xfrm>
            <a:off x="5102168" y="2796764"/>
            <a:ext cx="8083664" cy="1788795"/>
          </a:xfrm>
          <a:prstGeom prst="rect">
            <a:avLst/>
          </a:prstGeom>
        </p:spPr>
        <p:txBody>
          <a:bodyPr lIns="0" tIns="0" rIns="0" bIns="0" rtlCol="0" anchor="t">
            <a:spAutoFit/>
          </a:bodyPr>
          <a:lstStyle/>
          <a:p>
            <a:pPr algn="ctr">
              <a:lnSpc>
                <a:spcPts val="12480"/>
              </a:lnSpc>
            </a:pPr>
            <a:r>
              <a:rPr lang="en-US" sz="10400" b="1" dirty="0">
                <a:solidFill>
                  <a:srgbClr val="FFFFFF"/>
                </a:solidFill>
                <a:latin typeface="Neo Tech Bold"/>
                <a:ea typeface="Neo Tech Bold"/>
                <a:cs typeface="Neo Tech Bold"/>
                <a:sym typeface="Neo Tech Bold"/>
              </a:rPr>
              <a:t>TRIỂN KHAI</a:t>
            </a:r>
          </a:p>
        </p:txBody>
      </p:sp>
      <p:sp>
        <p:nvSpPr>
          <p:cNvPr id="5" name="TextBox 5">
            <a:extLst>
              <a:ext uri="{FF2B5EF4-FFF2-40B4-BE49-F238E27FC236}">
                <a16:creationId xmlns:a16="http://schemas.microsoft.com/office/drawing/2014/main" id="{54A781A1-3E32-D548-0EEF-4456F049001F}"/>
              </a:ext>
            </a:extLst>
          </p:cNvPr>
          <p:cNvSpPr txBox="1"/>
          <p:nvPr/>
        </p:nvSpPr>
        <p:spPr>
          <a:xfrm>
            <a:off x="5497006" y="4472457"/>
            <a:ext cx="7293987" cy="1788795"/>
          </a:xfrm>
          <a:prstGeom prst="rect">
            <a:avLst/>
          </a:prstGeom>
        </p:spPr>
        <p:txBody>
          <a:bodyPr lIns="0" tIns="0" rIns="0" bIns="0" rtlCol="0" anchor="t">
            <a:spAutoFit/>
          </a:bodyPr>
          <a:lstStyle/>
          <a:p>
            <a:pPr algn="ctr">
              <a:lnSpc>
                <a:spcPts val="12480"/>
              </a:lnSpc>
            </a:pPr>
            <a:r>
              <a:rPr lang="en-US" sz="10400" b="1">
                <a:solidFill>
                  <a:srgbClr val="65FFE8"/>
                </a:solidFill>
                <a:latin typeface="Neo Tech Bold"/>
                <a:ea typeface="Neo Tech Bold"/>
                <a:cs typeface="Neo Tech Bold"/>
                <a:sym typeface="Neo Tech Bold"/>
              </a:rPr>
              <a:t>MÃ NGUỒN</a:t>
            </a:r>
          </a:p>
        </p:txBody>
      </p:sp>
      <p:grpSp>
        <p:nvGrpSpPr>
          <p:cNvPr id="6" name="Group 6">
            <a:extLst>
              <a:ext uri="{FF2B5EF4-FFF2-40B4-BE49-F238E27FC236}">
                <a16:creationId xmlns:a16="http://schemas.microsoft.com/office/drawing/2014/main" id="{1407C8EF-322A-2ECE-D73E-37C32CF797E0}"/>
              </a:ext>
            </a:extLst>
          </p:cNvPr>
          <p:cNvGrpSpPr/>
          <p:nvPr/>
        </p:nvGrpSpPr>
        <p:grpSpPr>
          <a:xfrm>
            <a:off x="13656383" y="2334086"/>
            <a:ext cx="2755885" cy="2755885"/>
            <a:chOff x="0" y="0"/>
            <a:chExt cx="812800" cy="812800"/>
          </a:xfrm>
        </p:grpSpPr>
        <p:sp>
          <p:nvSpPr>
            <p:cNvPr id="7" name="Freeform 7">
              <a:extLst>
                <a:ext uri="{FF2B5EF4-FFF2-40B4-BE49-F238E27FC236}">
                  <a16:creationId xmlns:a16="http://schemas.microsoft.com/office/drawing/2014/main" id="{CA4D4E60-2CE7-00E5-2ED2-13A61515B83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83FA">
                    <a:alpha val="100000"/>
                  </a:srgbClr>
                </a:gs>
                <a:gs pos="100000">
                  <a:srgbClr val="4FFFEA">
                    <a:alpha val="100000"/>
                  </a:srgbClr>
                </a:gs>
              </a:gsLst>
              <a:path path="circle">
                <a:fillToRect r="100000" b="100000"/>
              </a:path>
              <a:tileRect l="-100000" t="-100000"/>
            </a:gradFill>
          </p:spPr>
          <p:txBody>
            <a:bodyPr/>
            <a:lstStyle/>
            <a:p>
              <a:endParaRPr lang="en-US"/>
            </a:p>
          </p:txBody>
        </p:sp>
        <p:sp>
          <p:nvSpPr>
            <p:cNvPr id="8" name="TextBox 8">
              <a:extLst>
                <a:ext uri="{FF2B5EF4-FFF2-40B4-BE49-F238E27FC236}">
                  <a16:creationId xmlns:a16="http://schemas.microsoft.com/office/drawing/2014/main" id="{CD4C3F38-2883-B552-815C-A09808FD5903}"/>
                </a:ext>
              </a:extLst>
            </p:cNvPr>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grpSp>
        <p:nvGrpSpPr>
          <p:cNvPr id="9" name="Group 9">
            <a:extLst>
              <a:ext uri="{FF2B5EF4-FFF2-40B4-BE49-F238E27FC236}">
                <a16:creationId xmlns:a16="http://schemas.microsoft.com/office/drawing/2014/main" id="{AA0C7261-DF02-1138-C77B-E12098AC560E}"/>
              </a:ext>
            </a:extLst>
          </p:cNvPr>
          <p:cNvGrpSpPr/>
          <p:nvPr/>
        </p:nvGrpSpPr>
        <p:grpSpPr>
          <a:xfrm>
            <a:off x="1845393" y="3378015"/>
            <a:ext cx="2088852" cy="2088852"/>
            <a:chOff x="0" y="0"/>
            <a:chExt cx="812800" cy="812800"/>
          </a:xfrm>
        </p:grpSpPr>
        <p:sp>
          <p:nvSpPr>
            <p:cNvPr id="10" name="Freeform 10">
              <a:extLst>
                <a:ext uri="{FF2B5EF4-FFF2-40B4-BE49-F238E27FC236}">
                  <a16:creationId xmlns:a16="http://schemas.microsoft.com/office/drawing/2014/main" id="{1EA4C4FB-D1E1-6C14-A8B2-B936C189DED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D26FA">
                    <a:alpha val="100000"/>
                  </a:srgbClr>
                </a:gs>
                <a:gs pos="100000">
                  <a:srgbClr val="22BFE1">
                    <a:alpha val="100000"/>
                  </a:srgbClr>
                </a:gs>
              </a:gsLst>
              <a:path path="circle">
                <a:fillToRect r="100000" b="100000"/>
              </a:path>
              <a:tileRect l="-100000" t="-100000"/>
            </a:gradFill>
          </p:spPr>
          <p:txBody>
            <a:bodyPr/>
            <a:lstStyle/>
            <a:p>
              <a:endParaRPr lang="en-US"/>
            </a:p>
          </p:txBody>
        </p:sp>
        <p:sp>
          <p:nvSpPr>
            <p:cNvPr id="11" name="TextBox 11">
              <a:extLst>
                <a:ext uri="{FF2B5EF4-FFF2-40B4-BE49-F238E27FC236}">
                  <a16:creationId xmlns:a16="http://schemas.microsoft.com/office/drawing/2014/main" id="{63310BE5-7D80-8CDF-AA63-050846C8FB1A}"/>
                </a:ext>
              </a:extLst>
            </p:cNvPr>
            <p:cNvSpPr txBox="1"/>
            <p:nvPr/>
          </p:nvSpPr>
          <p:spPr>
            <a:xfrm>
              <a:off x="76200" y="9525"/>
              <a:ext cx="660400" cy="727075"/>
            </a:xfrm>
            <a:prstGeom prst="rect">
              <a:avLst/>
            </a:prstGeom>
          </p:spPr>
          <p:txBody>
            <a:bodyPr lIns="50800" tIns="50800" rIns="50800" bIns="50800" rtlCol="0" anchor="ctr"/>
            <a:lstStyle/>
            <a:p>
              <a:pPr algn="ctr">
                <a:lnSpc>
                  <a:spcPts val="3151"/>
                </a:lnSpc>
              </a:pPr>
              <a:endParaRPr/>
            </a:p>
          </p:txBody>
        </p:sp>
      </p:grpSp>
    </p:spTree>
    <p:extLst>
      <p:ext uri="{BB962C8B-B14F-4D97-AF65-F5344CB8AC3E}">
        <p14:creationId xmlns:p14="http://schemas.microsoft.com/office/powerpoint/2010/main" val="340816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F1837">
                <a:alpha val="100000"/>
              </a:srgbClr>
            </a:gs>
            <a:gs pos="100000">
              <a:srgbClr val="1A4866">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375916" y="0"/>
            <a:ext cx="9519916" cy="10287000"/>
          </a:xfrm>
          <a:custGeom>
            <a:avLst/>
            <a:gdLst/>
            <a:ahLst/>
            <a:cxnLst/>
            <a:rect l="l" t="t" r="r" b="b"/>
            <a:pathLst>
              <a:path w="9519916" h="10287000">
                <a:moveTo>
                  <a:pt x="0" y="0"/>
                </a:moveTo>
                <a:lnTo>
                  <a:pt x="9519916" y="0"/>
                </a:lnTo>
                <a:lnTo>
                  <a:pt x="9519916" y="10287000"/>
                </a:lnTo>
                <a:lnTo>
                  <a:pt x="0" y="10287000"/>
                </a:lnTo>
                <a:lnTo>
                  <a:pt x="0" y="0"/>
                </a:lnTo>
                <a:close/>
              </a:path>
            </a:pathLst>
          </a:custGeom>
          <a:blipFill>
            <a:blip r:embed="rId2">
              <a:alphaModFix amt="31000"/>
            </a:blip>
            <a:stretch>
              <a:fillRect l="-54613" b="-91098"/>
            </a:stretch>
          </a:blipFill>
        </p:spPr>
        <p:txBody>
          <a:bodyPr/>
          <a:lstStyle/>
          <a:p>
            <a:endParaRPr lang="en-US"/>
          </a:p>
        </p:txBody>
      </p:sp>
      <p:sp>
        <p:nvSpPr>
          <p:cNvPr id="3" name="Freeform 3"/>
          <p:cNvSpPr/>
          <p:nvPr/>
        </p:nvSpPr>
        <p:spPr>
          <a:xfrm>
            <a:off x="9144000" y="0"/>
            <a:ext cx="9621861" cy="10287000"/>
          </a:xfrm>
          <a:custGeom>
            <a:avLst/>
            <a:gdLst/>
            <a:ahLst/>
            <a:cxnLst/>
            <a:rect l="l" t="t" r="r" b="b"/>
            <a:pathLst>
              <a:path w="9621861" h="10287000">
                <a:moveTo>
                  <a:pt x="0" y="0"/>
                </a:moveTo>
                <a:lnTo>
                  <a:pt x="9621861" y="0"/>
                </a:lnTo>
                <a:lnTo>
                  <a:pt x="9621861" y="10287000"/>
                </a:lnTo>
                <a:lnTo>
                  <a:pt x="0" y="10287000"/>
                </a:lnTo>
                <a:lnTo>
                  <a:pt x="0" y="0"/>
                </a:lnTo>
                <a:close/>
              </a:path>
            </a:pathLst>
          </a:custGeom>
          <a:blipFill>
            <a:blip r:embed="rId2">
              <a:alphaModFix amt="31000"/>
            </a:blip>
            <a:stretch>
              <a:fillRect r="-52975" b="-91098"/>
            </a:stretch>
          </a:blipFill>
        </p:spPr>
        <p:txBody>
          <a:bodyPr/>
          <a:lstStyle/>
          <a:p>
            <a:endParaRPr lang="en-US"/>
          </a:p>
        </p:txBody>
      </p:sp>
      <p:sp>
        <p:nvSpPr>
          <p:cNvPr id="4" name="Freeform 4"/>
          <p:cNvSpPr/>
          <p:nvPr/>
        </p:nvSpPr>
        <p:spPr>
          <a:xfrm rot="622067" flipH="1">
            <a:off x="-1754495" y="6572465"/>
            <a:ext cx="12178944" cy="8813127"/>
          </a:xfrm>
          <a:custGeom>
            <a:avLst/>
            <a:gdLst/>
            <a:ahLst/>
            <a:cxnLst/>
            <a:rect l="l" t="t" r="r" b="b"/>
            <a:pathLst>
              <a:path w="12178944" h="8813127">
                <a:moveTo>
                  <a:pt x="12178944" y="0"/>
                </a:moveTo>
                <a:lnTo>
                  <a:pt x="0" y="0"/>
                </a:lnTo>
                <a:lnTo>
                  <a:pt x="0" y="8813127"/>
                </a:lnTo>
                <a:lnTo>
                  <a:pt x="12178944" y="8813127"/>
                </a:lnTo>
                <a:lnTo>
                  <a:pt x="1217894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9372839" flipH="1" flipV="1">
            <a:off x="8639671" y="3932444"/>
            <a:ext cx="13447968" cy="9731439"/>
          </a:xfrm>
          <a:custGeom>
            <a:avLst/>
            <a:gdLst/>
            <a:ahLst/>
            <a:cxnLst/>
            <a:rect l="l" t="t" r="r" b="b"/>
            <a:pathLst>
              <a:path w="13447968" h="9731439">
                <a:moveTo>
                  <a:pt x="13447968" y="9731439"/>
                </a:moveTo>
                <a:lnTo>
                  <a:pt x="0" y="9731439"/>
                </a:lnTo>
                <a:lnTo>
                  <a:pt x="0" y="0"/>
                </a:lnTo>
                <a:lnTo>
                  <a:pt x="13447968" y="0"/>
                </a:lnTo>
                <a:lnTo>
                  <a:pt x="13447968" y="973143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682404" y="3012944"/>
            <a:ext cx="8270176" cy="2929358"/>
          </a:xfrm>
          <a:custGeom>
            <a:avLst/>
            <a:gdLst/>
            <a:ahLst/>
            <a:cxnLst/>
            <a:rect l="l" t="t" r="r" b="b"/>
            <a:pathLst>
              <a:path w="8270176" h="2929358">
                <a:moveTo>
                  <a:pt x="0" y="0"/>
                </a:moveTo>
                <a:lnTo>
                  <a:pt x="8270177" y="0"/>
                </a:lnTo>
                <a:lnTo>
                  <a:pt x="8270177" y="2929358"/>
                </a:lnTo>
                <a:lnTo>
                  <a:pt x="0" y="2929358"/>
                </a:lnTo>
                <a:lnTo>
                  <a:pt x="0" y="0"/>
                </a:lnTo>
                <a:close/>
              </a:path>
            </a:pathLst>
          </a:custGeom>
          <a:blipFill>
            <a:blip r:embed="rId7"/>
            <a:stretch>
              <a:fillRect/>
            </a:stretch>
          </a:blipFill>
        </p:spPr>
        <p:txBody>
          <a:bodyPr/>
          <a:lstStyle/>
          <a:p>
            <a:endParaRPr lang="en-US"/>
          </a:p>
        </p:txBody>
      </p:sp>
      <p:sp>
        <p:nvSpPr>
          <p:cNvPr id="7" name="Freeform 7"/>
          <p:cNvSpPr/>
          <p:nvPr/>
        </p:nvSpPr>
        <p:spPr>
          <a:xfrm>
            <a:off x="9501979" y="3012944"/>
            <a:ext cx="8270176" cy="4954655"/>
          </a:xfrm>
          <a:custGeom>
            <a:avLst/>
            <a:gdLst/>
            <a:ahLst/>
            <a:cxnLst/>
            <a:rect l="l" t="t" r="r" b="b"/>
            <a:pathLst>
              <a:path w="8270176" h="4954655">
                <a:moveTo>
                  <a:pt x="0" y="0"/>
                </a:moveTo>
                <a:lnTo>
                  <a:pt x="8270176" y="0"/>
                </a:lnTo>
                <a:lnTo>
                  <a:pt x="8270176" y="4954655"/>
                </a:lnTo>
                <a:lnTo>
                  <a:pt x="0" y="4954655"/>
                </a:lnTo>
                <a:lnTo>
                  <a:pt x="0" y="0"/>
                </a:lnTo>
                <a:close/>
              </a:path>
            </a:pathLst>
          </a:custGeom>
          <a:blipFill>
            <a:blip r:embed="rId8"/>
            <a:stretch>
              <a:fillRect/>
            </a:stretch>
          </a:blipFill>
        </p:spPr>
        <p:txBody>
          <a:bodyPr/>
          <a:lstStyle/>
          <a:p>
            <a:endParaRPr lang="en-US"/>
          </a:p>
        </p:txBody>
      </p:sp>
      <p:sp>
        <p:nvSpPr>
          <p:cNvPr id="8" name="TextBox 8"/>
          <p:cNvSpPr txBox="1"/>
          <p:nvPr/>
        </p:nvSpPr>
        <p:spPr>
          <a:xfrm>
            <a:off x="1596099" y="623887"/>
            <a:ext cx="9612441" cy="723900"/>
          </a:xfrm>
          <a:prstGeom prst="rect">
            <a:avLst/>
          </a:prstGeom>
        </p:spPr>
        <p:txBody>
          <a:bodyPr lIns="0" tIns="0" rIns="0" bIns="0" rtlCol="0" anchor="t">
            <a:spAutoFit/>
          </a:bodyPr>
          <a:lstStyle/>
          <a:p>
            <a:pPr algn="l">
              <a:lnSpc>
                <a:spcPts val="5040"/>
              </a:lnSpc>
            </a:pPr>
            <a:r>
              <a:rPr lang="en-US" sz="4200" b="1">
                <a:solidFill>
                  <a:srgbClr val="FFFFFF"/>
                </a:solidFill>
                <a:latin typeface="Neo Tech Bold"/>
                <a:ea typeface="Neo Tech Bold"/>
                <a:cs typeface="Neo Tech Bold"/>
                <a:sym typeface="Neo Tech Bold"/>
              </a:rPr>
              <a:t>4. KẾT QUẢ</a:t>
            </a:r>
          </a:p>
        </p:txBody>
      </p:sp>
      <p:sp>
        <p:nvSpPr>
          <p:cNvPr id="9" name="TextBox 9"/>
          <p:cNvSpPr txBox="1"/>
          <p:nvPr/>
        </p:nvSpPr>
        <p:spPr>
          <a:xfrm>
            <a:off x="1596099" y="1413701"/>
            <a:ext cx="11719106" cy="723900"/>
          </a:xfrm>
          <a:prstGeom prst="rect">
            <a:avLst/>
          </a:prstGeom>
        </p:spPr>
        <p:txBody>
          <a:bodyPr lIns="0" tIns="0" rIns="0" bIns="0" rtlCol="0" anchor="t">
            <a:spAutoFit/>
          </a:bodyPr>
          <a:lstStyle/>
          <a:p>
            <a:pPr algn="l">
              <a:lnSpc>
                <a:spcPts val="5040"/>
              </a:lnSpc>
            </a:pPr>
            <a:r>
              <a:rPr lang="en-US" sz="4200" b="1">
                <a:solidFill>
                  <a:srgbClr val="65FFE8"/>
                </a:solidFill>
                <a:latin typeface="Neo Tech Bold"/>
                <a:ea typeface="Neo Tech Bold"/>
                <a:cs typeface="Neo Tech Bold"/>
                <a:sym typeface="Neo Tech Bold"/>
              </a:rPr>
              <a:t>ĐƯA VÀO CSDL</a:t>
            </a:r>
          </a:p>
        </p:txBody>
      </p:sp>
      <p:sp>
        <p:nvSpPr>
          <p:cNvPr id="10" name="TextBox 10"/>
          <p:cNvSpPr txBox="1"/>
          <p:nvPr/>
        </p:nvSpPr>
        <p:spPr>
          <a:xfrm>
            <a:off x="2484084" y="2360960"/>
            <a:ext cx="3918236" cy="409575"/>
          </a:xfrm>
          <a:prstGeom prst="rect">
            <a:avLst/>
          </a:prstGeom>
        </p:spPr>
        <p:txBody>
          <a:bodyPr lIns="0" tIns="0" rIns="0" bIns="0" rtlCol="0" anchor="t">
            <a:spAutoFit/>
          </a:bodyPr>
          <a:lstStyle/>
          <a:p>
            <a:pPr algn="ctr">
              <a:lnSpc>
                <a:spcPts val="3120"/>
              </a:lnSpc>
            </a:pPr>
            <a:r>
              <a:rPr lang="en-US" sz="2600" b="1">
                <a:solidFill>
                  <a:srgbClr val="FFFFFF"/>
                </a:solidFill>
                <a:latin typeface="Poppins Bold"/>
                <a:ea typeface="Poppins Bold"/>
                <a:cs typeface="Poppins Bold"/>
                <a:sym typeface="Poppins Bold"/>
              </a:rPr>
              <a:t>DỮ LIỆU THỜI TIẾT</a:t>
            </a:r>
          </a:p>
        </p:txBody>
      </p:sp>
      <p:sp>
        <p:nvSpPr>
          <p:cNvPr id="11" name="TextBox 11"/>
          <p:cNvSpPr txBox="1"/>
          <p:nvPr/>
        </p:nvSpPr>
        <p:spPr>
          <a:xfrm>
            <a:off x="10755587" y="2270951"/>
            <a:ext cx="5762960" cy="409575"/>
          </a:xfrm>
          <a:prstGeom prst="rect">
            <a:avLst/>
          </a:prstGeom>
        </p:spPr>
        <p:txBody>
          <a:bodyPr lIns="0" tIns="0" rIns="0" bIns="0" rtlCol="0" anchor="t">
            <a:spAutoFit/>
          </a:bodyPr>
          <a:lstStyle/>
          <a:p>
            <a:pPr algn="ctr">
              <a:lnSpc>
                <a:spcPts val="3120"/>
              </a:lnSpc>
            </a:pPr>
            <a:r>
              <a:rPr lang="en-US" sz="2600" b="1">
                <a:solidFill>
                  <a:srgbClr val="FFFFFF"/>
                </a:solidFill>
                <a:latin typeface="Poppins Bold"/>
                <a:ea typeface="Poppins Bold"/>
                <a:cs typeface="Poppins Bold"/>
                <a:sym typeface="Poppins Bold"/>
              </a:rPr>
              <a:t>DỮ LIỆU KHUYẾN NGHỊ ĐIỀU CHỈNH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448</Words>
  <Application>Microsoft Office PowerPoint</Application>
  <PresentationFormat>Custom</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Neo Tech</vt:lpstr>
      <vt:lpstr>Poppins Bold</vt:lpstr>
      <vt:lpstr>Neo Tech Bold</vt:lpstr>
      <vt:lpstr>Arial</vt:lpstr>
      <vt:lpstr>Poppins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 Technology</dc:title>
  <cp:lastModifiedBy>Nguyễn Cao Thắng</cp:lastModifiedBy>
  <cp:revision>3</cp:revision>
  <dcterms:created xsi:type="dcterms:W3CDTF">2006-08-16T00:00:00Z</dcterms:created>
  <dcterms:modified xsi:type="dcterms:W3CDTF">2025-01-23T07:57:22Z</dcterms:modified>
  <dc:identifier>DAGc8XApWSw</dc:identifier>
</cp:coreProperties>
</file>