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9800" r:id="rId2"/>
    <p:sldId id="298" r:id="rId3"/>
    <p:sldId id="292" r:id="rId4"/>
    <p:sldId id="317" r:id="rId5"/>
    <p:sldId id="9803" r:id="rId6"/>
    <p:sldId id="296" r:id="rId7"/>
    <p:sldId id="9804" r:id="rId8"/>
    <p:sldId id="9802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713"/>
    <a:srgbClr val="3B383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96086" autoAdjust="0"/>
  </p:normalViewPr>
  <p:slideViewPr>
    <p:cSldViewPr snapToGrid="0">
      <p:cViewPr varScale="1">
        <p:scale>
          <a:sx n="83" d="100"/>
          <a:sy n="83" d="100"/>
        </p:scale>
        <p:origin x="638" y="82"/>
      </p:cViewPr>
      <p:guideLst/>
    </p:cSldViewPr>
  </p:slideViewPr>
  <p:outlineViewPr>
    <p:cViewPr>
      <p:scale>
        <a:sx n="33" d="100"/>
        <a:sy n="33" d="100"/>
      </p:scale>
      <p:origin x="0" y="-18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D631-1B70-4094-9F7A-205021D971C6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1FBFF-3C32-49AC-8B57-88BF846888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B4B78-E002-4AC6-A2ED-F1DF018D237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2FE6C-2F8A-4415-ACF8-A42EEABB88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2FE6C-2F8A-4415-ACF8-A42EEABB8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8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D90A0-E062-4BC4-B74C-58FB4A2A5CA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2FE6C-2F8A-4415-ACF8-A42EEABB88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8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B4B78-E002-4AC6-A2ED-F1DF018D237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236133" y="1422401"/>
            <a:ext cx="4064000" cy="384386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5385-8F03-445B-96AA-9DA1E1FF6B68}" type="datetimeFigureOut">
              <a:rPr lang="zh-CN" altLang="en-US" smtClean="0"/>
              <a:t>2022/7/31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22B9-B2A1-43D0-BEC5-25ACDE3C09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2916" y="1445835"/>
            <a:ext cx="5969084" cy="39793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1649" y="390796"/>
            <a:ext cx="11128703" cy="607640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0254" y="390795"/>
            <a:ext cx="5109710" cy="8591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0" name="TextBox 30"/>
          <p:cNvSpPr txBox="1"/>
          <p:nvPr/>
        </p:nvSpPr>
        <p:spPr>
          <a:xfrm>
            <a:off x="1285067" y="390794"/>
            <a:ext cx="4810933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120" spc="-300" smtClean="0">
                <a:solidFill>
                  <a:schemeClr val="bg1"/>
                </a:solidFill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Chuyên đề web</a:t>
            </a:r>
            <a:endParaRPr lang="en-US" sz="5120" spc="-300" dirty="0">
              <a:solidFill>
                <a:schemeClr val="bg1"/>
              </a:solidFill>
              <a:latin typeface="Yeseva One" panose="000005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-150107" y="1684694"/>
            <a:ext cx="7398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spc="569" smtClean="0">
                <a:solidFill>
                  <a:srgbClr val="FFC000"/>
                </a:solidFill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Website </a:t>
            </a:r>
          </a:p>
          <a:p>
            <a:pPr algn="ctr"/>
            <a:r>
              <a:rPr lang="en-US" sz="3500" spc="569" smtClean="0">
                <a:solidFill>
                  <a:srgbClr val="FFC000"/>
                </a:solidFill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bán quần áo</a:t>
            </a:r>
            <a:endParaRPr lang="en-US" sz="3500" spc="569" dirty="0">
              <a:solidFill>
                <a:srgbClr val="FFC000"/>
              </a:solidFill>
              <a:latin typeface="Yeseva One" panose="000005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4D188C-FD87-4A69-ACBD-AA04C70F8B8F}"/>
              </a:ext>
            </a:extLst>
          </p:cNvPr>
          <p:cNvSpPr txBox="1"/>
          <p:nvPr/>
        </p:nvSpPr>
        <p:spPr>
          <a:xfrm>
            <a:off x="664592" y="3912766"/>
            <a:ext cx="7640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smtClean="0">
                <a:latin typeface="Yeseva One" panose="00000500000000000000" pitchFamily="2" charset="0"/>
              </a:rPr>
              <a:t>GV: thầy Lê Phi Hùng</a:t>
            </a:r>
            <a:endParaRPr lang="zh-CN" altLang="en-US" sz="2500" dirty="0">
              <a:latin typeface="Yeseva One" panose="0000050000000000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8BC8B5-ECED-42CD-B776-F53414BA53B0}"/>
              </a:ext>
            </a:extLst>
          </p:cNvPr>
          <p:cNvSpPr txBox="1"/>
          <p:nvPr/>
        </p:nvSpPr>
        <p:spPr>
          <a:xfrm>
            <a:off x="664592" y="4374636"/>
            <a:ext cx="5769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Yeseva One" panose="00000500000000000000" pitchFamily="2" charset="0"/>
              </a:rPr>
              <a:t>Thành viên:</a:t>
            </a:r>
          </a:p>
          <a:p>
            <a:r>
              <a:rPr lang="en-US" altLang="zh-CN" sz="2000" smtClean="0">
                <a:latin typeface="Yeseva One" panose="00000500000000000000" pitchFamily="2" charset="0"/>
              </a:rPr>
              <a:t>18130145 – Nguyễn Thanh Ly Na</a:t>
            </a:r>
          </a:p>
          <a:p>
            <a:r>
              <a:rPr lang="en-US" altLang="zh-CN" sz="2000" smtClean="0">
                <a:latin typeface="Yeseva One" panose="00000500000000000000" pitchFamily="2" charset="0"/>
              </a:rPr>
              <a:t>18130061 – Nguyễn Thị Giang</a:t>
            </a:r>
            <a:endParaRPr lang="zh-CN" altLang="en-US" sz="2000" dirty="0">
              <a:latin typeface="Yeseva One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5722" y="1985645"/>
            <a:ext cx="4524375" cy="30162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482203" y="942212"/>
            <a:ext cx="2084322" cy="619888"/>
          </a:xfrm>
          <a:prstGeom prst="rect">
            <a:avLst/>
          </a:prstGeom>
          <a:solidFill>
            <a:srgbClr val="F7C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eseva One" panose="00000500000000000000" pitchFamily="2" charset="0"/>
              <a:ea typeface="字魂59号-创粗黑" panose="00000500000000000000" pitchFamily="2" charset="-122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36720" y="1577340"/>
            <a:ext cx="7329805" cy="413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eseva One" panose="00000500000000000000" pitchFamily="2" charset="0"/>
              <a:ea typeface="字魂59号-创粗黑" panose="00000500000000000000" pitchFamily="2" charset="-122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41299" y="1019721"/>
            <a:ext cx="232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smtClean="0">
                <a:solidFill>
                  <a:schemeClr val="bg1"/>
                </a:solidFill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Nội dung</a:t>
            </a:r>
            <a:endParaRPr lang="en-US" altLang="zh-CN" sz="2800" dirty="0">
              <a:solidFill>
                <a:schemeClr val="bg1"/>
              </a:solidFill>
              <a:latin typeface="Yeseva One" panose="000005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066314" y="2279109"/>
            <a:ext cx="425069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</a:pPr>
            <a:r>
              <a:rPr lang="en-US" altLang="zh-CN" sz="2000" smtClean="0"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rPr>
              <a:t>Công nghệ sử dụng</a:t>
            </a:r>
            <a:endParaRPr lang="zh-CN" altLang="en-US" sz="2000" dirty="0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07174" y="2388964"/>
            <a:ext cx="623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75204" y="3233514"/>
            <a:ext cx="425069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</a:pPr>
            <a:r>
              <a:rPr lang="en-US" altLang="zh-CN" sz="2000" smtClean="0"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rPr>
              <a:t>Phân công công việc</a:t>
            </a:r>
            <a:endParaRPr lang="zh-CN" altLang="en-US" sz="2000" dirty="0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16063" y="3343370"/>
            <a:ext cx="852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02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075204" y="4217065"/>
            <a:ext cx="42506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</a:pPr>
            <a:r>
              <a:rPr lang="en-US" altLang="zh-CN" sz="2000" smtClean="0"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rPr>
              <a:t>Demo sản phẩm</a:t>
            </a:r>
            <a:endParaRPr lang="zh-CN" altLang="en-US" sz="2000" dirty="0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algn="r" fontAlgn="auto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Yeseva One" panose="00000500000000000000" pitchFamily="2" charset="0"/>
              <a:ea typeface="字魂59号-创粗黑" panose="00000500000000000000" pitchFamily="2" charset="-122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416063" y="4297774"/>
            <a:ext cx="94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3" grpId="1"/>
      <p:bldP spid="6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1343" y="1395571"/>
            <a:ext cx="3166745" cy="47501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60240" y="970915"/>
            <a:ext cx="5932805" cy="1736725"/>
          </a:xfrm>
          <a:prstGeom prst="rect">
            <a:avLst/>
          </a:prstGeom>
          <a:noFill/>
          <a:ln w="19050">
            <a:solidFill>
              <a:srgbClr val="F7C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eseva One" panose="00000500000000000000" pitchFamily="2" charset="0"/>
              <a:ea typeface="字魂59号-创粗黑" panose="00000500000000000000" pitchFamily="2" charset="-122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27895" y="970915"/>
            <a:ext cx="565150" cy="565150"/>
          </a:xfrm>
          <a:prstGeom prst="rect">
            <a:avLst/>
          </a:prstGeom>
          <a:solidFill>
            <a:srgbClr val="F7C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eseva One" panose="00000500000000000000" pitchFamily="2" charset="0"/>
              <a:ea typeface="字魂59号-创粗黑" panose="00000500000000000000" pitchFamily="2" charset="-122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4550" y="1437005"/>
            <a:ext cx="3721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smtClean="0">
                <a:solidFill>
                  <a:srgbClr val="3B3838"/>
                </a:solidFill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Phần.01</a:t>
            </a:r>
            <a:endParaRPr lang="en-US" altLang="zh-CN" sz="5400" dirty="0">
              <a:solidFill>
                <a:srgbClr val="3B3838"/>
              </a:solidFill>
              <a:latin typeface="Yeseva One" panose="000005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82055" y="3310255"/>
            <a:ext cx="411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smtClean="0"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rPr>
              <a:t>Công nghệ sử dụng</a:t>
            </a:r>
            <a:endParaRPr lang="zh-CN" altLang="en-US" sz="2800" dirty="0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212725"/>
            <a:ext cx="4251167" cy="565150"/>
            <a:chOff x="0" y="212725"/>
            <a:chExt cx="4251167" cy="565150"/>
          </a:xfrm>
        </p:grpSpPr>
        <p:sp>
          <p:nvSpPr>
            <p:cNvPr id="36" name="矩形 35"/>
            <p:cNvSpPr/>
            <p:nvPr/>
          </p:nvSpPr>
          <p:spPr>
            <a:xfrm>
              <a:off x="0" y="212725"/>
              <a:ext cx="152400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45745" y="213360"/>
              <a:ext cx="563880" cy="563880"/>
              <a:chOff x="276225" y="213360"/>
              <a:chExt cx="563880" cy="563880"/>
            </a:xfrm>
            <a:solidFill>
              <a:schemeClr val="accent2"/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276225" y="213360"/>
                <a:ext cx="250031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Yeseva One" panose="00000500000000000000" pitchFamily="2" charset="0"/>
                  <a:ea typeface="Yu Gothic Medium" panose="020B0500000000000000" pitchFamily="34" charset="-128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76225" y="213360"/>
                <a:ext cx="563880" cy="563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Yeseva One" panose="00000500000000000000" pitchFamily="2" charset="0"/>
                  <a:ea typeface="Yu Gothic Medium" panose="020B0500000000000000" pitchFamily="34" charset="-128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</p:grp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932630" y="251361"/>
              <a:ext cx="33185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smtClean="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rPr>
                <a:t>Công nghệ sử dụng</a:t>
              </a:r>
              <a:endParaRPr lang="zh-CN" altLang="en-US" sz="2400" dirty="0"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527685" y="93993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45"/>
              </a:spcBef>
              <a:spcAft>
                <a:spcPts val="0"/>
              </a:spcAft>
              <a:buSzPts val="1700"/>
              <a:buFont typeface="Times New Roman" panose="02020603050405020304" pitchFamily="18" charset="0"/>
              <a:buAutoNum type="arabicPeriod"/>
            </a:pPr>
            <a:r>
              <a:rPr lang="en-US" sz="28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IDE: </a:t>
            </a:r>
            <a:r>
              <a:rPr lang="en-US" sz="25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Eclipse</a:t>
            </a:r>
            <a:endParaRPr lang="en-US" sz="25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45"/>
              </a:spcBef>
              <a:spcAft>
                <a:spcPts val="0"/>
              </a:spcAft>
              <a:buSzPts val="1700"/>
              <a:buFont typeface="Times New Roman" panose="02020603050405020304" pitchFamily="18" charset="0"/>
              <a:buAutoNum type="arabicPeriod"/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Hệ </a:t>
            </a: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QT </a:t>
            </a:r>
            <a:r>
              <a:rPr lang="en-US" sz="28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CSDL: </a:t>
            </a:r>
            <a:r>
              <a:rPr lang="en-US" sz="25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endParaRPr lang="en-US" sz="25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45"/>
              </a:spcBef>
              <a:spcAft>
                <a:spcPts val="0"/>
              </a:spcAft>
              <a:buSzPts val="1700"/>
              <a:buFont typeface="Times New Roman" panose="02020603050405020304" pitchFamily="18" charset="0"/>
              <a:buAutoNum type="arabicPeriod"/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Áp </a:t>
            </a:r>
            <a:r>
              <a:rPr lang="en-US" sz="28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2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05204" y="2628861"/>
            <a:ext cx="6096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Ajax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Bootstrap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Spring security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endParaRPr lang="en-US" sz="25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50949" y="2628861"/>
            <a:ext cx="6096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Spring MVC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Spring data-JPA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Lombok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Jbcrypt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Hibernate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JSTL</a:t>
            </a:r>
          </a:p>
          <a:p>
            <a:pPr marL="342900" lvl="0" indent="-342900">
              <a:spcBef>
                <a:spcPts val="45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500">
                <a:latin typeface="Times New Roman" panose="02020603050405020304" pitchFamily="18" charset="0"/>
                <a:ea typeface="Times New Roman" panose="02020603050405020304" pitchFamily="18" charset="0"/>
              </a:rPr>
              <a:t>Sitemesh</a:t>
            </a:r>
            <a:endParaRPr lang="en-US" sz="25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630" y="777240"/>
            <a:ext cx="9365915" cy="53649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9625" y="646545"/>
            <a:ext cx="9599757" cy="5624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7895" y="970915"/>
            <a:ext cx="565150" cy="565150"/>
          </a:xfrm>
          <a:prstGeom prst="rect">
            <a:avLst/>
          </a:prstGeom>
          <a:solidFill>
            <a:srgbClr val="F7C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eseva One" panose="00000500000000000000" pitchFamily="2" charset="0"/>
              <a:ea typeface="字魂59号-创粗黑" panose="00000500000000000000" pitchFamily="2" charset="-122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4550" y="1437005"/>
            <a:ext cx="3721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smtClean="0">
                <a:solidFill>
                  <a:srgbClr val="3B3838"/>
                </a:solidFill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Phần.02</a:t>
            </a:r>
            <a:endParaRPr lang="en-US" altLang="zh-CN" sz="5400" dirty="0">
              <a:solidFill>
                <a:srgbClr val="3B3838"/>
              </a:solidFill>
              <a:latin typeface="Yeseva One" panose="000005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81964" y="3310255"/>
            <a:ext cx="461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smtClean="0"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rPr>
              <a:t>Phân công công việc</a:t>
            </a:r>
            <a:endParaRPr lang="zh-CN" altLang="en-US" sz="2800" dirty="0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grpSp>
        <p:nvGrpSpPr>
          <p:cNvPr id="8" name="组合 17"/>
          <p:cNvGrpSpPr/>
          <p:nvPr/>
        </p:nvGrpSpPr>
        <p:grpSpPr>
          <a:xfrm>
            <a:off x="931083" y="1347294"/>
            <a:ext cx="4903649" cy="4536269"/>
            <a:chOff x="7133415" y="1668270"/>
            <a:chExt cx="4322441" cy="4047961"/>
          </a:xfrm>
          <a:effectLst/>
        </p:grpSpPr>
        <p:grpSp>
          <p:nvGrpSpPr>
            <p:cNvPr id="9" name="组合 45"/>
            <p:cNvGrpSpPr/>
            <p:nvPr/>
          </p:nvGrpSpPr>
          <p:grpSpPr>
            <a:xfrm>
              <a:off x="7133415" y="2987835"/>
              <a:ext cx="4322441" cy="2728396"/>
              <a:chOff x="1685115" y="3521460"/>
              <a:chExt cx="4322441" cy="272839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任意多边形: 形状 58"/>
              <p:cNvSpPr/>
              <p:nvPr/>
            </p:nvSpPr>
            <p:spPr bwMode="auto">
              <a:xfrm>
                <a:off x="3925886" y="4199156"/>
                <a:ext cx="2081670" cy="2050700"/>
              </a:xfrm>
              <a:custGeom>
                <a:avLst/>
                <a:gdLst>
                  <a:gd name="T0" fmla="*/ 3577 w 3638"/>
                  <a:gd name="T1" fmla="*/ 3090 h 3585"/>
                  <a:gd name="T2" fmla="*/ 3555 w 3638"/>
                  <a:gd name="T3" fmla="*/ 3072 h 3585"/>
                  <a:gd name="T4" fmla="*/ 3556 w 3638"/>
                  <a:gd name="T5" fmla="*/ 3071 h 3585"/>
                  <a:gd name="T6" fmla="*/ 468 w 3638"/>
                  <a:gd name="T7" fmla="*/ 0 h 3585"/>
                  <a:gd name="T8" fmla="*/ 0 w 3638"/>
                  <a:gd name="T9" fmla="*/ 470 h 3585"/>
                  <a:gd name="T10" fmla="*/ 3062 w 3638"/>
                  <a:gd name="T11" fmla="*/ 3516 h 3585"/>
                  <a:gd name="T12" fmla="*/ 3067 w 3638"/>
                  <a:gd name="T13" fmla="*/ 3522 h 3585"/>
                  <a:gd name="T14" fmla="*/ 3084 w 3638"/>
                  <a:gd name="T15" fmla="*/ 3537 h 3585"/>
                  <a:gd name="T16" fmla="*/ 3088 w 3638"/>
                  <a:gd name="T17" fmla="*/ 3541 h 3585"/>
                  <a:gd name="T18" fmla="*/ 3088 w 3638"/>
                  <a:gd name="T19" fmla="*/ 3540 h 3585"/>
                  <a:gd name="T20" fmla="*/ 3432 w 3638"/>
                  <a:gd name="T21" fmla="*/ 3436 h 3585"/>
                  <a:gd name="T22" fmla="*/ 3577 w 3638"/>
                  <a:gd name="T23" fmla="*/ 309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8" h="3585">
                    <a:moveTo>
                      <a:pt x="3577" y="3090"/>
                    </a:moveTo>
                    <a:cubicBezTo>
                      <a:pt x="3570" y="3083"/>
                      <a:pt x="3563" y="3077"/>
                      <a:pt x="3555" y="3072"/>
                    </a:cubicBezTo>
                    <a:cubicBezTo>
                      <a:pt x="3556" y="3071"/>
                      <a:pt x="3556" y="3071"/>
                      <a:pt x="3556" y="3071"/>
                    </a:cubicBezTo>
                    <a:cubicBezTo>
                      <a:pt x="468" y="0"/>
                      <a:pt x="468" y="0"/>
                      <a:pt x="468" y="0"/>
                    </a:cubicBezTo>
                    <a:cubicBezTo>
                      <a:pt x="0" y="470"/>
                      <a:pt x="0" y="470"/>
                      <a:pt x="0" y="470"/>
                    </a:cubicBezTo>
                    <a:cubicBezTo>
                      <a:pt x="3062" y="3516"/>
                      <a:pt x="3062" y="3516"/>
                      <a:pt x="3062" y="3516"/>
                    </a:cubicBezTo>
                    <a:cubicBezTo>
                      <a:pt x="3064" y="3518"/>
                      <a:pt x="3065" y="3520"/>
                      <a:pt x="3067" y="3522"/>
                    </a:cubicBezTo>
                    <a:cubicBezTo>
                      <a:pt x="3072" y="3528"/>
                      <a:pt x="3078" y="3533"/>
                      <a:pt x="3084" y="3537"/>
                    </a:cubicBezTo>
                    <a:cubicBezTo>
                      <a:pt x="3088" y="3541"/>
                      <a:pt x="3088" y="3541"/>
                      <a:pt x="3088" y="3541"/>
                    </a:cubicBezTo>
                    <a:cubicBezTo>
                      <a:pt x="3088" y="3540"/>
                      <a:pt x="3088" y="3540"/>
                      <a:pt x="3088" y="3540"/>
                    </a:cubicBezTo>
                    <a:cubicBezTo>
                      <a:pt x="3160" y="3585"/>
                      <a:pt x="3305" y="3544"/>
                      <a:pt x="3432" y="3436"/>
                    </a:cubicBezTo>
                    <a:cubicBezTo>
                      <a:pt x="3573" y="3317"/>
                      <a:pt x="3638" y="3162"/>
                      <a:pt x="3577" y="309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393700" dir="18900000" sy="23000" kx="-1200000" algn="b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24" name="任意多边形: 形状 59"/>
              <p:cNvSpPr/>
              <p:nvPr/>
            </p:nvSpPr>
            <p:spPr bwMode="auto">
              <a:xfrm>
                <a:off x="1685115" y="4199156"/>
                <a:ext cx="2081063" cy="2050700"/>
              </a:xfrm>
              <a:custGeom>
                <a:avLst/>
                <a:gdLst>
                  <a:gd name="T0" fmla="*/ 3637 w 3637"/>
                  <a:gd name="T1" fmla="*/ 470 h 3585"/>
                  <a:gd name="T2" fmla="*/ 3169 w 3637"/>
                  <a:gd name="T3" fmla="*/ 0 h 3585"/>
                  <a:gd name="T4" fmla="*/ 82 w 3637"/>
                  <a:gd name="T5" fmla="*/ 3071 h 3585"/>
                  <a:gd name="T6" fmla="*/ 83 w 3637"/>
                  <a:gd name="T7" fmla="*/ 3072 h 3585"/>
                  <a:gd name="T8" fmla="*/ 61 w 3637"/>
                  <a:gd name="T9" fmla="*/ 3090 h 3585"/>
                  <a:gd name="T10" fmla="*/ 205 w 3637"/>
                  <a:gd name="T11" fmla="*/ 3436 h 3585"/>
                  <a:gd name="T12" fmla="*/ 549 w 3637"/>
                  <a:gd name="T13" fmla="*/ 3540 h 3585"/>
                  <a:gd name="T14" fmla="*/ 550 w 3637"/>
                  <a:gd name="T15" fmla="*/ 3541 h 3585"/>
                  <a:gd name="T16" fmla="*/ 553 w 3637"/>
                  <a:gd name="T17" fmla="*/ 3537 h 3585"/>
                  <a:gd name="T18" fmla="*/ 570 w 3637"/>
                  <a:gd name="T19" fmla="*/ 3522 h 3585"/>
                  <a:gd name="T20" fmla="*/ 575 w 3637"/>
                  <a:gd name="T21" fmla="*/ 3516 h 3585"/>
                  <a:gd name="T22" fmla="*/ 3637 w 3637"/>
                  <a:gd name="T23" fmla="*/ 47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37" h="3585">
                    <a:moveTo>
                      <a:pt x="3637" y="470"/>
                    </a:moveTo>
                    <a:cubicBezTo>
                      <a:pt x="3169" y="0"/>
                      <a:pt x="3169" y="0"/>
                      <a:pt x="3169" y="0"/>
                    </a:cubicBezTo>
                    <a:cubicBezTo>
                      <a:pt x="82" y="3071"/>
                      <a:pt x="82" y="3071"/>
                      <a:pt x="82" y="3071"/>
                    </a:cubicBezTo>
                    <a:cubicBezTo>
                      <a:pt x="83" y="3072"/>
                      <a:pt x="83" y="3072"/>
                      <a:pt x="83" y="3072"/>
                    </a:cubicBezTo>
                    <a:cubicBezTo>
                      <a:pt x="74" y="3077"/>
                      <a:pt x="67" y="3083"/>
                      <a:pt x="61" y="3090"/>
                    </a:cubicBezTo>
                    <a:cubicBezTo>
                      <a:pt x="0" y="3162"/>
                      <a:pt x="65" y="3317"/>
                      <a:pt x="205" y="3436"/>
                    </a:cubicBezTo>
                    <a:cubicBezTo>
                      <a:pt x="332" y="3544"/>
                      <a:pt x="477" y="3585"/>
                      <a:pt x="549" y="3540"/>
                    </a:cubicBezTo>
                    <a:cubicBezTo>
                      <a:pt x="550" y="3541"/>
                      <a:pt x="550" y="3541"/>
                      <a:pt x="550" y="3541"/>
                    </a:cubicBezTo>
                    <a:cubicBezTo>
                      <a:pt x="553" y="3537"/>
                      <a:pt x="553" y="3537"/>
                      <a:pt x="553" y="3537"/>
                    </a:cubicBezTo>
                    <a:cubicBezTo>
                      <a:pt x="560" y="3533"/>
                      <a:pt x="565" y="3528"/>
                      <a:pt x="570" y="3522"/>
                    </a:cubicBezTo>
                    <a:cubicBezTo>
                      <a:pt x="572" y="3520"/>
                      <a:pt x="574" y="3518"/>
                      <a:pt x="575" y="3516"/>
                    </a:cubicBezTo>
                    <a:lnTo>
                      <a:pt x="3637" y="47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393700" dir="18900000" sy="23000" kx="-1200000" algn="b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25" name="任意多边形: 形状 60"/>
              <p:cNvSpPr/>
              <p:nvPr/>
            </p:nvSpPr>
            <p:spPr bwMode="auto">
              <a:xfrm>
                <a:off x="3668410" y="3521460"/>
                <a:ext cx="411112" cy="2598444"/>
              </a:xfrm>
              <a:custGeom>
                <a:avLst/>
                <a:gdLst>
                  <a:gd name="T0" fmla="*/ 667 w 719"/>
                  <a:gd name="T1" fmla="*/ 4334 h 4542"/>
                  <a:gd name="T2" fmla="*/ 666 w 719"/>
                  <a:gd name="T3" fmla="*/ 4326 h 4542"/>
                  <a:gd name="T4" fmla="*/ 719 w 719"/>
                  <a:gd name="T5" fmla="*/ 8 h 4542"/>
                  <a:gd name="T6" fmla="*/ 56 w 719"/>
                  <a:gd name="T7" fmla="*/ 0 h 4542"/>
                  <a:gd name="T8" fmla="*/ 2 w 719"/>
                  <a:gd name="T9" fmla="*/ 4354 h 4542"/>
                  <a:gd name="T10" fmla="*/ 4 w 719"/>
                  <a:gd name="T11" fmla="*/ 4354 h 4542"/>
                  <a:gd name="T12" fmla="*/ 1 w 719"/>
                  <a:gd name="T13" fmla="*/ 4383 h 4542"/>
                  <a:gd name="T14" fmla="*/ 347 w 719"/>
                  <a:gd name="T15" fmla="*/ 4529 h 4542"/>
                  <a:gd name="T16" fmla="*/ 665 w 719"/>
                  <a:gd name="T17" fmla="*/ 4362 h 4542"/>
                  <a:gd name="T18" fmla="*/ 666 w 719"/>
                  <a:gd name="T19" fmla="*/ 4362 h 4542"/>
                  <a:gd name="T20" fmla="*/ 666 w 719"/>
                  <a:gd name="T21" fmla="*/ 4357 h 4542"/>
                  <a:gd name="T22" fmla="*/ 667 w 719"/>
                  <a:gd name="T23" fmla="*/ 4334 h 4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9" h="4542">
                    <a:moveTo>
                      <a:pt x="667" y="4334"/>
                    </a:moveTo>
                    <a:cubicBezTo>
                      <a:pt x="667" y="4332"/>
                      <a:pt x="667" y="4329"/>
                      <a:pt x="666" y="4326"/>
                    </a:cubicBezTo>
                    <a:cubicBezTo>
                      <a:pt x="719" y="8"/>
                      <a:pt x="719" y="8"/>
                      <a:pt x="719" y="8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" y="4354"/>
                      <a:pt x="2" y="4354"/>
                      <a:pt x="2" y="4354"/>
                    </a:cubicBezTo>
                    <a:cubicBezTo>
                      <a:pt x="4" y="4354"/>
                      <a:pt x="4" y="4354"/>
                      <a:pt x="4" y="4354"/>
                    </a:cubicBezTo>
                    <a:cubicBezTo>
                      <a:pt x="1" y="4364"/>
                      <a:pt x="0" y="4373"/>
                      <a:pt x="1" y="4383"/>
                    </a:cubicBezTo>
                    <a:cubicBezTo>
                      <a:pt x="8" y="4477"/>
                      <a:pt x="163" y="4542"/>
                      <a:pt x="347" y="4529"/>
                    </a:cubicBezTo>
                    <a:cubicBezTo>
                      <a:pt x="512" y="4517"/>
                      <a:pt x="645" y="4445"/>
                      <a:pt x="665" y="4362"/>
                    </a:cubicBezTo>
                    <a:cubicBezTo>
                      <a:pt x="666" y="4362"/>
                      <a:pt x="666" y="4362"/>
                      <a:pt x="666" y="4362"/>
                    </a:cubicBezTo>
                    <a:cubicBezTo>
                      <a:pt x="666" y="4357"/>
                      <a:pt x="666" y="4357"/>
                      <a:pt x="666" y="4357"/>
                    </a:cubicBezTo>
                    <a:cubicBezTo>
                      <a:pt x="667" y="4350"/>
                      <a:pt x="668" y="4342"/>
                      <a:pt x="667" y="433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393700" dir="18900000" sy="23000" kx="-1200000" algn="b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</p:grpSp>
        <p:grpSp>
          <p:nvGrpSpPr>
            <p:cNvPr id="10" name="组合 46"/>
            <p:cNvGrpSpPr/>
            <p:nvPr/>
          </p:nvGrpSpPr>
          <p:grpSpPr>
            <a:xfrm>
              <a:off x="7876695" y="2814767"/>
              <a:ext cx="2864422" cy="2524359"/>
              <a:chOff x="2428395" y="3348392"/>
              <a:chExt cx="2864422" cy="2524359"/>
            </a:xfrm>
            <a:solidFill>
              <a:schemeClr val="tx1">
                <a:alpha val="50000"/>
              </a:schemeClr>
            </a:solidFill>
          </p:grpSpPr>
          <p:sp>
            <p:nvSpPr>
              <p:cNvPr id="20" name="任意多边形: 形状 55"/>
              <p:cNvSpPr/>
              <p:nvPr/>
            </p:nvSpPr>
            <p:spPr bwMode="auto">
              <a:xfrm>
                <a:off x="2428395" y="4143896"/>
                <a:ext cx="1392436" cy="1374218"/>
              </a:xfrm>
              <a:custGeom>
                <a:avLst/>
                <a:gdLst>
                  <a:gd name="T0" fmla="*/ 0 w 2434"/>
                  <a:gd name="T1" fmla="*/ 1956 h 2402"/>
                  <a:gd name="T2" fmla="*/ 492 w 2434"/>
                  <a:gd name="T3" fmla="*/ 2402 h 2402"/>
                  <a:gd name="T4" fmla="*/ 2434 w 2434"/>
                  <a:gd name="T5" fmla="*/ 470 h 2402"/>
                  <a:gd name="T6" fmla="*/ 1966 w 2434"/>
                  <a:gd name="T7" fmla="*/ 0 h 2402"/>
                  <a:gd name="T8" fmla="*/ 0 w 2434"/>
                  <a:gd name="T9" fmla="*/ 1956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4" h="2402">
                    <a:moveTo>
                      <a:pt x="0" y="1956"/>
                    </a:moveTo>
                    <a:cubicBezTo>
                      <a:pt x="90" y="2246"/>
                      <a:pt x="246" y="2330"/>
                      <a:pt x="492" y="2402"/>
                    </a:cubicBezTo>
                    <a:cubicBezTo>
                      <a:pt x="2434" y="470"/>
                      <a:pt x="2434" y="470"/>
                      <a:pt x="2434" y="470"/>
                    </a:cubicBezTo>
                    <a:cubicBezTo>
                      <a:pt x="1966" y="0"/>
                      <a:pt x="1966" y="0"/>
                      <a:pt x="1966" y="0"/>
                    </a:cubicBezTo>
                    <a:lnTo>
                      <a:pt x="0" y="19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21" name="任意多边形: 形状 56"/>
              <p:cNvSpPr/>
              <p:nvPr/>
            </p:nvSpPr>
            <p:spPr bwMode="auto">
              <a:xfrm>
                <a:off x="3877913" y="4151183"/>
                <a:ext cx="1414904" cy="1392435"/>
              </a:xfrm>
              <a:custGeom>
                <a:avLst/>
                <a:gdLst>
                  <a:gd name="T0" fmla="*/ 468 w 2473"/>
                  <a:gd name="T1" fmla="*/ 0 h 2434"/>
                  <a:gd name="T2" fmla="*/ 0 w 2473"/>
                  <a:gd name="T3" fmla="*/ 470 h 2434"/>
                  <a:gd name="T4" fmla="*/ 1974 w 2473"/>
                  <a:gd name="T5" fmla="*/ 2434 h 2434"/>
                  <a:gd name="T6" fmla="*/ 2473 w 2473"/>
                  <a:gd name="T7" fmla="*/ 1994 h 2434"/>
                  <a:gd name="T8" fmla="*/ 468 w 2473"/>
                  <a:gd name="T9" fmla="*/ 0 h 2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3" h="2434">
                    <a:moveTo>
                      <a:pt x="468" y="0"/>
                    </a:moveTo>
                    <a:cubicBezTo>
                      <a:pt x="0" y="470"/>
                      <a:pt x="0" y="470"/>
                      <a:pt x="0" y="470"/>
                    </a:cubicBezTo>
                    <a:cubicBezTo>
                      <a:pt x="1974" y="2434"/>
                      <a:pt x="1974" y="2434"/>
                      <a:pt x="1974" y="2434"/>
                    </a:cubicBezTo>
                    <a:cubicBezTo>
                      <a:pt x="2200" y="2366"/>
                      <a:pt x="2332" y="2258"/>
                      <a:pt x="2473" y="1994"/>
                    </a:cubicBezTo>
                    <a:lnTo>
                      <a:pt x="4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22" name="任意多边形: 形状 57"/>
              <p:cNvSpPr/>
              <p:nvPr/>
            </p:nvSpPr>
            <p:spPr bwMode="auto">
              <a:xfrm>
                <a:off x="3670232" y="3348392"/>
                <a:ext cx="409290" cy="2524359"/>
              </a:xfrm>
              <a:custGeom>
                <a:avLst/>
                <a:gdLst>
                  <a:gd name="T0" fmla="*/ 0 w 715"/>
                  <a:gd name="T1" fmla="*/ 4252 h 4412"/>
                  <a:gd name="T2" fmla="*/ 663 w 715"/>
                  <a:gd name="T3" fmla="*/ 4275 h 4412"/>
                  <a:gd name="T4" fmla="*/ 715 w 715"/>
                  <a:gd name="T5" fmla="*/ 9 h 4412"/>
                  <a:gd name="T6" fmla="*/ 52 w 715"/>
                  <a:gd name="T7" fmla="*/ 0 h 4412"/>
                  <a:gd name="T8" fmla="*/ 0 w 715"/>
                  <a:gd name="T9" fmla="*/ 4252 h 4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5" h="4412">
                    <a:moveTo>
                      <a:pt x="0" y="4252"/>
                    </a:moveTo>
                    <a:cubicBezTo>
                      <a:pt x="196" y="4412"/>
                      <a:pt x="476" y="4402"/>
                      <a:pt x="663" y="4275"/>
                    </a:cubicBezTo>
                    <a:cubicBezTo>
                      <a:pt x="715" y="9"/>
                      <a:pt x="715" y="9"/>
                      <a:pt x="715" y="9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0" y="4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</p:grpSp>
        <p:grpSp>
          <p:nvGrpSpPr>
            <p:cNvPr id="12" name="组合 47"/>
            <p:cNvGrpSpPr/>
            <p:nvPr/>
          </p:nvGrpSpPr>
          <p:grpSpPr>
            <a:xfrm>
              <a:off x="7565173" y="1668270"/>
              <a:ext cx="3500825" cy="3500217"/>
              <a:chOff x="2116873" y="2201895"/>
              <a:chExt cx="3500825" cy="3500217"/>
            </a:xfrm>
          </p:grpSpPr>
          <p:sp>
            <p:nvSpPr>
              <p:cNvPr id="13" name="椭圆 48"/>
              <p:cNvSpPr/>
              <p:nvPr/>
            </p:nvSpPr>
            <p:spPr bwMode="auto">
              <a:xfrm>
                <a:off x="2116873" y="2201895"/>
                <a:ext cx="3500825" cy="3500217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14" name="椭圆 49"/>
              <p:cNvSpPr/>
              <p:nvPr/>
            </p:nvSpPr>
            <p:spPr bwMode="auto">
              <a:xfrm>
                <a:off x="2377993" y="2463014"/>
                <a:ext cx="2979193" cy="29785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15" name="椭圆 50"/>
              <p:cNvSpPr/>
              <p:nvPr/>
            </p:nvSpPr>
            <p:spPr bwMode="auto">
              <a:xfrm>
                <a:off x="2693765" y="2778180"/>
                <a:ext cx="2347648" cy="2347648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16" name="椭圆 51"/>
              <p:cNvSpPr/>
              <p:nvPr/>
            </p:nvSpPr>
            <p:spPr bwMode="auto">
              <a:xfrm>
                <a:off x="2996179" y="3079985"/>
                <a:ext cx="1742822" cy="17440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17" name="椭圆 52"/>
              <p:cNvSpPr/>
              <p:nvPr/>
            </p:nvSpPr>
            <p:spPr bwMode="auto">
              <a:xfrm>
                <a:off x="3284018" y="3368432"/>
                <a:ext cx="1166537" cy="116714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18" name="椭圆 53"/>
              <p:cNvSpPr/>
              <p:nvPr/>
            </p:nvSpPr>
            <p:spPr bwMode="auto">
              <a:xfrm>
                <a:off x="3530563" y="3615584"/>
                <a:ext cx="672839" cy="6728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19" name="椭圆 54"/>
              <p:cNvSpPr/>
              <p:nvPr/>
            </p:nvSpPr>
            <p:spPr bwMode="auto">
              <a:xfrm>
                <a:off x="3709096" y="3794117"/>
                <a:ext cx="315773" cy="3157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latin typeface="Yeseva One" panose="000005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</p:grpSp>
      </p:grpSp>
      <p:grpSp>
        <p:nvGrpSpPr>
          <p:cNvPr id="26" name="组合 18"/>
          <p:cNvGrpSpPr/>
          <p:nvPr/>
        </p:nvGrpSpPr>
        <p:grpSpPr>
          <a:xfrm>
            <a:off x="894016" y="1007216"/>
            <a:ext cx="2532223" cy="2555558"/>
            <a:chOff x="6076950" y="2555876"/>
            <a:chExt cx="3076576" cy="3143249"/>
          </a:xfrm>
          <a:effectLst/>
        </p:grpSpPr>
        <p:sp>
          <p:nvSpPr>
            <p:cNvPr id="27" name="任意多边形: 形状 37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28" name="任意多边形: 形状 38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29" name="任意多边形: 形状 39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30" name="任意多边形: 形状 40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31" name="任意多边形: 形状 41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32" name="任意多边形: 形状 42"/>
            <p:cNvSpPr/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33" name="任意多边形: 形状 43"/>
            <p:cNvSpPr/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34" name="任意多边形: 形状 44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</p:grpSp>
      <p:grpSp>
        <p:nvGrpSpPr>
          <p:cNvPr id="35" name="组合 19"/>
          <p:cNvGrpSpPr/>
          <p:nvPr/>
        </p:nvGrpSpPr>
        <p:grpSpPr>
          <a:xfrm>
            <a:off x="334717" y="1617966"/>
            <a:ext cx="2998757" cy="3026388"/>
            <a:chOff x="5920323" y="2302554"/>
            <a:chExt cx="2180669" cy="2227927"/>
          </a:xfrm>
          <a:effectLst/>
        </p:grpSpPr>
        <p:sp>
          <p:nvSpPr>
            <p:cNvPr id="36" name="任意多边形: 形状 29"/>
            <p:cNvSpPr/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37" name="任意多边形: 形状 30"/>
            <p:cNvSpPr/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38" name="任意多边形: 形状 31"/>
            <p:cNvSpPr/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39" name="任意多边形: 形状 32"/>
            <p:cNvSpPr/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40" name="任意多边形: 形状 33"/>
            <p:cNvSpPr/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41" name="任意多边形: 形状 34"/>
            <p:cNvSpPr/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42" name="任意多边形: 形状 35"/>
            <p:cNvSpPr/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43" name="任意多边形: 形状 36"/>
            <p:cNvSpPr/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</p:grpSp>
      <p:grpSp>
        <p:nvGrpSpPr>
          <p:cNvPr id="44" name="组合 20"/>
          <p:cNvGrpSpPr/>
          <p:nvPr/>
        </p:nvGrpSpPr>
        <p:grpSpPr>
          <a:xfrm>
            <a:off x="1213766" y="387927"/>
            <a:ext cx="3246473" cy="3276390"/>
            <a:chOff x="6076950" y="2555876"/>
            <a:chExt cx="3076576" cy="3143249"/>
          </a:xfrm>
          <a:effectLst/>
        </p:grpSpPr>
        <p:sp>
          <p:nvSpPr>
            <p:cNvPr id="45" name="任意多边形: 形状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46" name="任意多边形: 形状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47" name="任意多边形: 形状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48" name="任意多边形: 形状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49" name="任意多边形: 形状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50" name="任意多边形: 形状 26"/>
            <p:cNvSpPr/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51" name="任意多边形: 形状 27"/>
            <p:cNvSpPr/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sp>
          <p:nvSpPr>
            <p:cNvPr id="52" name="任意多边形: 形状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</p:grpSp>
      <p:sp>
        <p:nvSpPr>
          <p:cNvPr id="53" name="矩形 4"/>
          <p:cNvSpPr/>
          <p:nvPr/>
        </p:nvSpPr>
        <p:spPr>
          <a:xfrm>
            <a:off x="4460240" y="970915"/>
            <a:ext cx="5932805" cy="1736725"/>
          </a:xfrm>
          <a:prstGeom prst="rect">
            <a:avLst/>
          </a:prstGeom>
          <a:noFill/>
          <a:ln w="19050">
            <a:solidFill>
              <a:srgbClr val="F7C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eseva One" panose="00000500000000000000" pitchFamily="2" charset="0"/>
              <a:ea typeface="字魂59号-创粗黑" panose="00000500000000000000" pitchFamily="2" charset="-122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 prLst="gradientSize: 0.1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" presetClass="entr" presetSubtype="9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2" presetClass="entr" presetSubtype="9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" presetClass="entr" presetSubtype="9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4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/>
          <p:bldP spid="11" grpId="0"/>
          <p:bldP spid="5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 prLst="gradientSize: 0.1">
                                          <p:cBhvr>
                                            <p:cTn id="1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7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4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  <p:bldP spid="7" grpId="0"/>
          <p:bldP spid="11" grpId="0"/>
          <p:bldP spid="53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212725"/>
            <a:ext cx="4619858" cy="565150"/>
            <a:chOff x="0" y="212725"/>
            <a:chExt cx="4619858" cy="565150"/>
          </a:xfrm>
        </p:grpSpPr>
        <p:sp>
          <p:nvSpPr>
            <p:cNvPr id="25" name="矩形 24"/>
            <p:cNvSpPr/>
            <p:nvPr/>
          </p:nvSpPr>
          <p:spPr>
            <a:xfrm>
              <a:off x="0" y="212725"/>
              <a:ext cx="152400" cy="565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45745" y="213360"/>
              <a:ext cx="563880" cy="563880"/>
              <a:chOff x="276225" y="213360"/>
              <a:chExt cx="563880" cy="563880"/>
            </a:xfrm>
            <a:solidFill>
              <a:schemeClr val="accent2"/>
            </a:solidFill>
          </p:grpSpPr>
          <p:sp>
            <p:nvSpPr>
              <p:cNvPr id="28" name="矩形 27"/>
              <p:cNvSpPr/>
              <p:nvPr/>
            </p:nvSpPr>
            <p:spPr>
              <a:xfrm>
                <a:off x="276225" y="213360"/>
                <a:ext cx="250031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Yeseva One" panose="00000500000000000000" pitchFamily="2" charset="0"/>
                  <a:ea typeface="Yu Gothic Medium" panose="020B0500000000000000" pitchFamily="34" charset="-128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76225" y="213360"/>
                <a:ext cx="563880" cy="563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Yeseva One" panose="00000500000000000000" pitchFamily="2" charset="0"/>
                  <a:ea typeface="Yu Gothic Medium" panose="020B0500000000000000" pitchFamily="34" charset="-128"/>
                  <a:cs typeface="Roboto" panose="02000000000000000000" pitchFamily="2" charset="0"/>
                  <a:sym typeface="Roboto" panose="02000000000000000000" pitchFamily="2" charset="0"/>
                </a:endParaRPr>
              </a:p>
            </p:txBody>
          </p:sp>
        </p:grpSp>
        <p:sp>
          <p:nvSpPr>
            <p:cNvPr id="27" name="文本框 26"/>
            <p:cNvSpPr txBox="1">
              <a:spLocks noChangeArrowheads="1"/>
            </p:cNvSpPr>
            <p:nvPr/>
          </p:nvSpPr>
          <p:spPr bwMode="auto">
            <a:xfrm>
              <a:off x="932630" y="251361"/>
              <a:ext cx="36872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smtClean="0">
                  <a:latin typeface="Yeseva One" panose="00000500000000000000" pitchFamily="2" charset="0"/>
                  <a:ea typeface="Yu Gothic Medium" panose="020B0500000000000000" pitchFamily="34" charset="-128"/>
                  <a:cs typeface="Roboto" panose="02000000000000000000" pitchFamily="2" charset="0"/>
                  <a:sym typeface="Roboto" panose="02000000000000000000" pitchFamily="2" charset="0"/>
                </a:rPr>
                <a:t>Phân công công việc</a:t>
              </a:r>
              <a:endParaRPr lang="zh-CN" altLang="en-US" sz="2400" dirty="0"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endParaRPr>
            </a:p>
          </p:txBody>
        </p:sp>
      </p:grpSp>
      <p:cxnSp>
        <p:nvCxnSpPr>
          <p:cNvPr id="30" name="直接连接符 22"/>
          <p:cNvCxnSpPr/>
          <p:nvPr/>
        </p:nvCxnSpPr>
        <p:spPr>
          <a:xfrm>
            <a:off x="6187349" y="1264592"/>
            <a:ext cx="0" cy="44171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76"/>
          <p:cNvSpPr txBox="1"/>
          <p:nvPr/>
        </p:nvSpPr>
        <p:spPr>
          <a:xfrm>
            <a:off x="1915388" y="1131471"/>
            <a:ext cx="377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C3373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Nguyễn Thanh Ly Na</a:t>
            </a:r>
            <a:endParaRPr lang="zh-CN" altLang="en-US" sz="2400" b="1" dirty="0">
              <a:solidFill>
                <a:srgbClr val="C3373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6011573" y="1214712"/>
            <a:ext cx="412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C3373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Nguyễn </a:t>
            </a:r>
            <a:r>
              <a:rPr lang="en-US" altLang="zh-CN" sz="2400" b="1" smtClean="0">
                <a:solidFill>
                  <a:srgbClr val="C3373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Thị Giang</a:t>
            </a:r>
            <a:endParaRPr lang="zh-CN" altLang="en-US" sz="2400" b="1" dirty="0">
              <a:solidFill>
                <a:srgbClr val="C3373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cxnSp>
        <p:nvCxnSpPr>
          <p:cNvPr id="34" name="直接连接符 22"/>
          <p:cNvCxnSpPr/>
          <p:nvPr/>
        </p:nvCxnSpPr>
        <p:spPr>
          <a:xfrm flipH="1">
            <a:off x="1915389" y="1803687"/>
            <a:ext cx="8218659" cy="1358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5388" y="1997144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/>
              <a:t>Quản </a:t>
            </a:r>
            <a:r>
              <a:rPr lang="vi-VN" sz="2000"/>
              <a:t>lý </a:t>
            </a:r>
            <a:r>
              <a:rPr lang="vi-VN" sz="2000" smtClean="0"/>
              <a:t>Admin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 smtClean="0"/>
              <a:t>Hiển </a:t>
            </a:r>
            <a:r>
              <a:rPr lang="vi-VN" sz="2000"/>
              <a:t>thị </a:t>
            </a:r>
            <a:r>
              <a:rPr lang="vi-VN" sz="2000"/>
              <a:t>sản </a:t>
            </a:r>
            <a:r>
              <a:rPr lang="vi-VN" sz="2000" smtClean="0"/>
              <a:t>phẩm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 smtClean="0"/>
              <a:t>Hiển </a:t>
            </a:r>
            <a:r>
              <a:rPr lang="vi-VN" sz="2000"/>
              <a:t>thị chi tiết </a:t>
            </a:r>
            <a:r>
              <a:rPr lang="vi-VN" sz="2000"/>
              <a:t>sản </a:t>
            </a:r>
            <a:r>
              <a:rPr lang="vi-VN" sz="2000" smtClean="0"/>
              <a:t>phẩm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 smtClean="0"/>
              <a:t>Hiển </a:t>
            </a:r>
            <a:r>
              <a:rPr lang="vi-VN" sz="2000"/>
              <a:t>thị sản phẩm </a:t>
            </a:r>
            <a:r>
              <a:rPr lang="vi-VN" sz="2000"/>
              <a:t>nổi </a:t>
            </a:r>
            <a:r>
              <a:rPr lang="vi-VN" sz="2000" smtClean="0"/>
              <a:t>bật</a:t>
            </a:r>
            <a:endParaRPr lang="en-US" sz="20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smtClean="0"/>
              <a:t>Hiển thị </a:t>
            </a:r>
            <a:r>
              <a:rPr lang="vi-VN" sz="2000" smtClean="0"/>
              <a:t>sản </a:t>
            </a:r>
            <a:r>
              <a:rPr lang="vi-VN" sz="2000"/>
              <a:t>phẩm </a:t>
            </a:r>
            <a:r>
              <a:rPr lang="vi-VN" sz="2000"/>
              <a:t>mới </a:t>
            </a:r>
            <a:r>
              <a:rPr lang="vi-VN" sz="2000" smtClean="0"/>
              <a:t>nhất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 smtClean="0"/>
              <a:t>Tìm </a:t>
            </a:r>
            <a:r>
              <a:rPr lang="vi-VN" sz="2000"/>
              <a:t>kiếm, sắp xếp, lọc </a:t>
            </a:r>
            <a:r>
              <a:rPr lang="vi-VN" sz="2000"/>
              <a:t>sản </a:t>
            </a:r>
            <a:r>
              <a:rPr lang="vi-VN" sz="2000" smtClean="0"/>
              <a:t>phẩm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smtClean="0"/>
              <a:t>Phân trang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 smtClean="0"/>
              <a:t>Giỏ hàng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 smtClean="0"/>
              <a:t>Đa </a:t>
            </a:r>
            <a:r>
              <a:rPr lang="vi-VN" sz="2000"/>
              <a:t>ngôn </a:t>
            </a:r>
            <a:r>
              <a:rPr lang="vi-VN" sz="2000" smtClean="0"/>
              <a:t>ngữ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 smtClean="0"/>
              <a:t>Đăng nhập</a:t>
            </a:r>
            <a:endParaRPr lang="en-US" sz="20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 smtClean="0"/>
              <a:t>Sửa </a:t>
            </a:r>
            <a:r>
              <a:rPr lang="vi-VN" sz="2000"/>
              <a:t>thông tin người dùng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54190" y="208038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/>
              <a:t>Hiển thị trang </a:t>
            </a:r>
            <a:r>
              <a:rPr lang="en-US" sz="2000"/>
              <a:t>giới </a:t>
            </a:r>
            <a:r>
              <a:rPr lang="en-US" sz="2000" smtClean="0"/>
              <a:t>thiệu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smtClean="0"/>
              <a:t>Liên hệ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smtClean="0"/>
              <a:t>Validation </a:t>
            </a:r>
            <a:r>
              <a:rPr lang="en-US" sz="2000"/>
              <a:t>đăng </a:t>
            </a:r>
            <a:r>
              <a:rPr lang="en-US" sz="2000"/>
              <a:t>nhập/đăng </a:t>
            </a:r>
            <a:r>
              <a:rPr lang="en-US" sz="2000" smtClean="0"/>
              <a:t>ký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smtClean="0"/>
              <a:t>Quên </a:t>
            </a:r>
            <a:r>
              <a:rPr lang="en-US" sz="2000"/>
              <a:t>mật </a:t>
            </a:r>
            <a:r>
              <a:rPr lang="en-US" sz="2000" smtClean="0"/>
              <a:t>khẩu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smtClean="0"/>
              <a:t>Sản </a:t>
            </a:r>
            <a:r>
              <a:rPr lang="en-US" sz="2000"/>
              <a:t>phẩm </a:t>
            </a:r>
            <a:r>
              <a:rPr lang="en-US" sz="2000"/>
              <a:t>yêu </a:t>
            </a:r>
            <a:r>
              <a:rPr lang="en-US" sz="2000" smtClean="0"/>
              <a:t>thích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smtClean="0"/>
              <a:t>Đăng </a:t>
            </a:r>
            <a:r>
              <a:rPr lang="en-US" sz="2000"/>
              <a:t>ký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60240" y="970915"/>
            <a:ext cx="5932805" cy="1736725"/>
          </a:xfrm>
          <a:prstGeom prst="rect">
            <a:avLst/>
          </a:prstGeom>
          <a:noFill/>
          <a:ln w="19050">
            <a:solidFill>
              <a:srgbClr val="F7C7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eseva One" panose="00000500000000000000" pitchFamily="2" charset="0"/>
              <a:ea typeface="字魂59号-创粗黑" panose="00000500000000000000" pitchFamily="2" charset="-122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27895" y="970915"/>
            <a:ext cx="565150" cy="565150"/>
          </a:xfrm>
          <a:prstGeom prst="rect">
            <a:avLst/>
          </a:prstGeom>
          <a:solidFill>
            <a:srgbClr val="F7C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Yeseva One" panose="00000500000000000000" pitchFamily="2" charset="0"/>
              <a:ea typeface="字魂59号-创粗黑" panose="00000500000000000000" pitchFamily="2" charset="-122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4550" y="1437005"/>
            <a:ext cx="3721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smtClean="0">
                <a:solidFill>
                  <a:srgbClr val="3B3838"/>
                </a:solidFill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Phần.03</a:t>
            </a:r>
            <a:endParaRPr lang="en-US" altLang="zh-CN" sz="5400" dirty="0">
              <a:solidFill>
                <a:srgbClr val="3B3838"/>
              </a:solidFill>
              <a:latin typeface="Yeseva One" panose="000005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81964" y="3310255"/>
            <a:ext cx="461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smtClean="0">
                <a:latin typeface="Yeseva One" panose="00000500000000000000" pitchFamily="2" charset="0"/>
                <a:ea typeface="Yu Gothic Medium" panose="020B0500000000000000" pitchFamily="34" charset="-128"/>
                <a:cs typeface="Roboto" panose="02000000000000000000" pitchFamily="2" charset="0"/>
                <a:sym typeface="Roboto" panose="02000000000000000000" pitchFamily="2" charset="0"/>
              </a:rPr>
              <a:t>Demo sản phẩm</a:t>
            </a:r>
            <a:endParaRPr lang="zh-CN" altLang="en-US" sz="2800" dirty="0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8909" y="1898670"/>
            <a:ext cx="5698836" cy="404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2235201" y="3099184"/>
            <a:ext cx="2050472" cy="146858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randomBar dir="vert"/>
      </p:transition>
    </mc:Choice>
    <mc:Fallback xmlns="">
      <p:transition spd="slow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2916" y="1445835"/>
            <a:ext cx="5969084" cy="39793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1649" y="390796"/>
            <a:ext cx="11128703" cy="607640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79F85-E88C-4900-82DC-B4FEF5830A4D}"/>
              </a:ext>
            </a:extLst>
          </p:cNvPr>
          <p:cNvSpPr txBox="1"/>
          <p:nvPr/>
        </p:nvSpPr>
        <p:spPr>
          <a:xfrm>
            <a:off x="1644152" y="3054442"/>
            <a:ext cx="432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Yeseva One" panose="00000500000000000000" pitchFamily="2" charset="0"/>
              </a:rPr>
              <a:t>for watching</a:t>
            </a:r>
            <a:endParaRPr lang="zh-CN" altLang="en-US" sz="4800" dirty="0">
              <a:latin typeface="Yeseva One" panose="00000500000000000000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8DC1D4-F7B5-4C5A-9600-1637D4B605D3}"/>
              </a:ext>
            </a:extLst>
          </p:cNvPr>
          <p:cNvSpPr txBox="1"/>
          <p:nvPr/>
        </p:nvSpPr>
        <p:spPr>
          <a:xfrm>
            <a:off x="1180254" y="746118"/>
            <a:ext cx="5249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4800" b="0" i="0" dirty="0">
                <a:solidFill>
                  <a:srgbClr val="000000"/>
                </a:solidFill>
                <a:effectLst/>
                <a:latin typeface="Yeseva One" panose="00000500000000000000" pitchFamily="2" charset="0"/>
              </a:rPr>
              <a:t/>
            </a:r>
            <a:br>
              <a:rPr lang="en-US" altLang="zh-CN" sz="4800" b="0" i="0" dirty="0">
                <a:solidFill>
                  <a:srgbClr val="000000"/>
                </a:solidFill>
                <a:effectLst/>
                <a:latin typeface="Yeseva One" panose="00000500000000000000" pitchFamily="2" charset="0"/>
              </a:rPr>
            </a:br>
            <a:endParaRPr lang="en-US" altLang="zh-CN" sz="4800" b="0" i="0" dirty="0">
              <a:solidFill>
                <a:srgbClr val="FDFDFD"/>
              </a:solidFill>
              <a:effectLst/>
              <a:latin typeface="Yeseva One" panose="00000500000000000000" pitchFamily="2" charset="0"/>
            </a:endParaRPr>
          </a:p>
          <a:p>
            <a:pPr algn="l" rtl="0"/>
            <a:r>
              <a:rPr lang="en-US" altLang="zh-CN" sz="4800" b="0" i="0" dirty="0">
                <a:solidFill>
                  <a:srgbClr val="333333"/>
                </a:solidFill>
                <a:effectLst/>
                <a:latin typeface="Yeseva One" panose="00000500000000000000" pitchFamily="2" charset="0"/>
              </a:rPr>
              <a:t>Thank you</a:t>
            </a:r>
          </a:p>
        </p:txBody>
      </p:sp>
      <p:sp>
        <p:nvSpPr>
          <p:cNvPr id="14" name="矩形 2"/>
          <p:cNvSpPr/>
          <p:nvPr/>
        </p:nvSpPr>
        <p:spPr>
          <a:xfrm>
            <a:off x="1180254" y="390795"/>
            <a:ext cx="5109710" cy="8591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Yeseva One" panose="00000500000000000000" pitchFamily="2" charset="0"/>
              <a:ea typeface="Yu Gothic Medium" panose="020B0500000000000000" pitchFamily="34" charset="-128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1285067" y="390794"/>
            <a:ext cx="4810933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120" spc="-300" smtClean="0">
                <a:solidFill>
                  <a:schemeClr val="bg1"/>
                </a:solidFill>
                <a:latin typeface="Yeseva One" panose="000005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Chuyên đề web</a:t>
            </a:r>
            <a:endParaRPr lang="en-US" sz="5120" spc="-300" dirty="0">
              <a:solidFill>
                <a:schemeClr val="bg1"/>
              </a:solidFill>
              <a:latin typeface="Yeseva One" panose="000005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黄黑极简商业路演PPT模板"/>
</p:tagLst>
</file>

<file path=ppt/theme/theme1.xml><?xml version="1.0" encoding="utf-8"?>
<a:theme xmlns:a="http://schemas.openxmlformats.org/drawingml/2006/main" name="www.33ppt.com​​">
  <a:themeElements>
    <a:clrScheme name="IM——黄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3838"/>
      </a:accent1>
      <a:accent2>
        <a:srgbClr val="F7C713"/>
      </a:accent2>
      <a:accent3>
        <a:srgbClr val="F7C713"/>
      </a:accent3>
      <a:accent4>
        <a:srgbClr val="FFC000"/>
      </a:accent4>
      <a:accent5>
        <a:srgbClr val="F7C713"/>
      </a:accent5>
      <a:accent6>
        <a:srgbClr val="F7C713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179</Words>
  <Application>Microsoft Office PowerPoint</Application>
  <PresentationFormat>Widescreen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微软雅黑</vt:lpstr>
      <vt:lpstr>Microsoft YaHei UI</vt:lpstr>
      <vt:lpstr>Yu Gothic Medium</vt:lpstr>
      <vt:lpstr>Arial</vt:lpstr>
      <vt:lpstr>等线</vt:lpstr>
      <vt:lpstr>等线 Light</vt:lpstr>
      <vt:lpstr>Roboto</vt:lpstr>
      <vt:lpstr>Times New Roman</vt:lpstr>
      <vt:lpstr>Wingdings</vt:lpstr>
      <vt:lpstr>Yeseva One</vt:lpstr>
      <vt:lpstr>字魂59号-创粗黑</vt:lpstr>
      <vt:lpstr>www.33ppt.com​​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www.33ppt.com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www.33ppt.com</dc:creator>
  <cp:lastModifiedBy>na na</cp:lastModifiedBy>
  <cp:revision>58</cp:revision>
  <dcterms:created xsi:type="dcterms:W3CDTF">2017-08-31T12:26:00Z</dcterms:created>
  <dcterms:modified xsi:type="dcterms:W3CDTF">2022-07-31T08:16:40Z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76EB3407DB064DF9968DD8CA1F826ACE</vt:lpwstr>
  </property>
  <property fmtid="{D5CDD505-2E9C-101B-9397-08002B2CF9AE}" pid="3" name="KSOProductBuildVer">
    <vt:lpwstr>2052-11.1.0.10495</vt:lpwstr>
  </property>
</Properties>
</file>