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6"/>
  </p:notesMasterIdLst>
  <p:sldIdLst>
    <p:sldId id="256" r:id="rId4"/>
    <p:sldId id="341" r:id="rId5"/>
    <p:sldId id="376" r:id="rId6"/>
    <p:sldId id="344" r:id="rId7"/>
    <p:sldId id="347" r:id="rId8"/>
    <p:sldId id="384" r:id="rId9"/>
    <p:sldId id="326" r:id="rId10"/>
    <p:sldId id="350" r:id="rId11"/>
    <p:sldId id="356" r:id="rId12"/>
    <p:sldId id="354" r:id="rId13"/>
    <p:sldId id="365" r:id="rId14"/>
    <p:sldId id="366" r:id="rId15"/>
    <p:sldId id="378" r:id="rId16"/>
    <p:sldId id="367" r:id="rId17"/>
    <p:sldId id="358" r:id="rId18"/>
    <p:sldId id="381" r:id="rId19"/>
    <p:sldId id="360" r:id="rId20"/>
    <p:sldId id="375" r:id="rId21"/>
    <p:sldId id="387" r:id="rId22"/>
    <p:sldId id="388" r:id="rId23"/>
    <p:sldId id="385" r:id="rId24"/>
    <p:sldId id="373" r:id="rId25"/>
    <p:sldId id="374" r:id="rId26"/>
    <p:sldId id="380" r:id="rId27"/>
    <p:sldId id="379" r:id="rId28"/>
    <p:sldId id="361" r:id="rId29"/>
    <p:sldId id="371" r:id="rId30"/>
    <p:sldId id="382" r:id="rId31"/>
    <p:sldId id="342" r:id="rId32"/>
    <p:sldId id="391" r:id="rId33"/>
    <p:sldId id="390" r:id="rId34"/>
    <p:sldId id="3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135"/>
    <a:srgbClr val="F8C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6812E-33B5-48E4-874F-8D8F8494B49B}" v="43" dt="2020-12-29T14:37:46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2961" autoAdjust="0"/>
  </p:normalViewPr>
  <p:slideViewPr>
    <p:cSldViewPr snapToGrid="0" showGuides="1">
      <p:cViewPr>
        <p:scale>
          <a:sx n="75" d="100"/>
          <a:sy n="75" d="100"/>
        </p:scale>
        <p:origin x="77" y="-115"/>
      </p:cViewPr>
      <p:guideLst>
        <p:guide orient="horz" pos="28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õ Minh Hiếu" userId="7172bdbd193a3d7d" providerId="LiveId" clId="{7056812E-33B5-48E4-874F-8D8F8494B49B}"/>
    <pc:docChg chg="undo custSel modSld">
      <pc:chgData name="Võ Minh Hiếu" userId="7172bdbd193a3d7d" providerId="LiveId" clId="{7056812E-33B5-48E4-874F-8D8F8494B49B}" dt="2020-12-29T15:01:45.782" v="272" actId="108"/>
      <pc:docMkLst>
        <pc:docMk/>
      </pc:docMkLst>
      <pc:sldChg chg="modSp mod">
        <pc:chgData name="Võ Minh Hiếu" userId="7172bdbd193a3d7d" providerId="LiveId" clId="{7056812E-33B5-48E4-874F-8D8F8494B49B}" dt="2020-12-29T14:38:21.691" v="264"/>
        <pc:sldMkLst>
          <pc:docMk/>
          <pc:sldMk cId="70567577" sldId="256"/>
        </pc:sldMkLst>
        <pc:spChg chg="mod">
          <ac:chgData name="Võ Minh Hiếu" userId="7172bdbd193a3d7d" providerId="LiveId" clId="{7056812E-33B5-48E4-874F-8D8F8494B49B}" dt="2020-12-29T14:38:21.691" v="264"/>
          <ac:spMkLst>
            <pc:docMk/>
            <pc:sldMk cId="70567577" sldId="256"/>
            <ac:spMk id="17" creationId="{00000000-0000-0000-0000-000000000000}"/>
          </ac:spMkLst>
        </pc:spChg>
        <pc:grpChg chg="mod">
          <ac:chgData name="Võ Minh Hiếu" userId="7172bdbd193a3d7d" providerId="LiveId" clId="{7056812E-33B5-48E4-874F-8D8F8494B49B}" dt="2020-12-29T13:53:03.557" v="33" actId="14100"/>
          <ac:grpSpMkLst>
            <pc:docMk/>
            <pc:sldMk cId="70567577" sldId="256"/>
            <ac:grpSpMk id="19" creationId="{00000000-0000-0000-0000-000000000000}"/>
          </ac:grpSpMkLst>
        </pc:grpChg>
      </pc:sldChg>
      <pc:sldChg chg="addSp delSp modSp mod modAnim">
        <pc:chgData name="Võ Minh Hiếu" userId="7172bdbd193a3d7d" providerId="LiveId" clId="{7056812E-33B5-48E4-874F-8D8F8494B49B}" dt="2020-12-29T14:37:46.827" v="261"/>
        <pc:sldMkLst>
          <pc:docMk/>
          <pc:sldMk cId="3460221011" sldId="342"/>
        </pc:sldMkLst>
        <pc:spChg chg="add del mod">
          <ac:chgData name="Võ Minh Hiếu" userId="7172bdbd193a3d7d" providerId="LiveId" clId="{7056812E-33B5-48E4-874F-8D8F8494B49B}" dt="2020-12-29T14:17:18.933" v="189" actId="21"/>
          <ac:spMkLst>
            <pc:docMk/>
            <pc:sldMk cId="3460221011" sldId="342"/>
            <ac:spMk id="2" creationId="{E88C0685-A08F-4153-B41B-B7D868B47F3D}"/>
          </ac:spMkLst>
        </pc:spChg>
        <pc:spChg chg="add mod">
          <ac:chgData name="Võ Minh Hiếu" userId="7172bdbd193a3d7d" providerId="LiveId" clId="{7056812E-33B5-48E4-874F-8D8F8494B49B}" dt="2020-12-29T14:18:04.645" v="202" actId="14100"/>
          <ac:spMkLst>
            <pc:docMk/>
            <pc:sldMk cId="3460221011" sldId="342"/>
            <ac:spMk id="12" creationId="{27122231-AF8C-4293-A2ED-FCBE5F321BC6}"/>
          </ac:spMkLst>
        </pc:spChg>
        <pc:grpChg chg="mod">
          <ac:chgData name="Võ Minh Hiếu" userId="7172bdbd193a3d7d" providerId="LiveId" clId="{7056812E-33B5-48E4-874F-8D8F8494B49B}" dt="2020-12-29T14:14:41.484" v="166" actId="1076"/>
          <ac:grpSpMkLst>
            <pc:docMk/>
            <pc:sldMk cId="3460221011" sldId="342"/>
            <ac:grpSpMk id="5" creationId="{3687EAEB-5941-4CE2-920B-18C0094984B0}"/>
          </ac:grpSpMkLst>
        </pc:grpChg>
        <pc:picChg chg="add del mod">
          <ac:chgData name="Võ Minh Hiếu" userId="7172bdbd193a3d7d" providerId="LiveId" clId="{7056812E-33B5-48E4-874F-8D8F8494B49B}" dt="2020-12-29T14:37:14.635" v="257" actId="1076"/>
          <ac:picMkLst>
            <pc:docMk/>
            <pc:sldMk cId="3460221011" sldId="342"/>
            <ac:picMk id="9" creationId="{CE632610-DCCD-4CF0-BFAA-0DB8AB87B697}"/>
          </ac:picMkLst>
        </pc:picChg>
        <pc:picChg chg="add mod">
          <ac:chgData name="Võ Minh Hiếu" userId="7172bdbd193a3d7d" providerId="LiveId" clId="{7056812E-33B5-48E4-874F-8D8F8494B49B}" dt="2020-12-29T14:37:11.476" v="256" actId="1076"/>
          <ac:picMkLst>
            <pc:docMk/>
            <pc:sldMk cId="3460221011" sldId="342"/>
            <ac:picMk id="10" creationId="{E78D7C45-4719-4C39-9D62-7EB729BB2D14}"/>
          </ac:picMkLst>
        </pc:picChg>
        <pc:picChg chg="add del mod">
          <ac:chgData name="Võ Minh Hiếu" userId="7172bdbd193a3d7d" providerId="LiveId" clId="{7056812E-33B5-48E4-874F-8D8F8494B49B}" dt="2020-12-29T14:37:06.977" v="255" actId="1076"/>
          <ac:picMkLst>
            <pc:docMk/>
            <pc:sldMk cId="3460221011" sldId="342"/>
            <ac:picMk id="11" creationId="{AB0EB825-5755-4ED4-B6CF-50B15051CBE2}"/>
          </ac:picMkLst>
        </pc:picChg>
      </pc:sldChg>
      <pc:sldChg chg="addSp delSp modSp mod">
        <pc:chgData name="Võ Minh Hiếu" userId="7172bdbd193a3d7d" providerId="LiveId" clId="{7056812E-33B5-48E4-874F-8D8F8494B49B}" dt="2020-12-29T15:01:45.782" v="272" actId="108"/>
        <pc:sldMkLst>
          <pc:docMk/>
          <pc:sldMk cId="632513858" sldId="354"/>
        </pc:sldMkLst>
        <pc:picChg chg="add mod">
          <ac:chgData name="Võ Minh Hiếu" userId="7172bdbd193a3d7d" providerId="LiveId" clId="{7056812E-33B5-48E4-874F-8D8F8494B49B}" dt="2020-12-29T15:01:45.782" v="272" actId="108"/>
          <ac:picMkLst>
            <pc:docMk/>
            <pc:sldMk cId="632513858" sldId="354"/>
            <ac:picMk id="4" creationId="{6E81D3C7-C6A8-4591-928C-FCD8C8690B70}"/>
          </ac:picMkLst>
        </pc:picChg>
        <pc:picChg chg="del">
          <ac:chgData name="Võ Minh Hiếu" userId="7172bdbd193a3d7d" providerId="LiveId" clId="{7056812E-33B5-48E4-874F-8D8F8494B49B}" dt="2020-12-29T15:01:26.635" v="265" actId="478"/>
          <ac:picMkLst>
            <pc:docMk/>
            <pc:sldMk cId="632513858" sldId="354"/>
            <ac:picMk id="23" creationId="{00000000-0000-0000-0000-000000000000}"/>
          </ac:picMkLst>
        </pc:picChg>
      </pc:sldChg>
      <pc:sldChg chg="modSp mod">
        <pc:chgData name="Võ Minh Hiếu" userId="7172bdbd193a3d7d" providerId="LiveId" clId="{7056812E-33B5-48E4-874F-8D8F8494B49B}" dt="2020-12-29T13:50:06.375" v="24" actId="255"/>
        <pc:sldMkLst>
          <pc:docMk/>
          <pc:sldMk cId="108869765" sldId="358"/>
        </pc:sldMkLst>
        <pc:spChg chg="mod">
          <ac:chgData name="Võ Minh Hiếu" userId="7172bdbd193a3d7d" providerId="LiveId" clId="{7056812E-33B5-48E4-874F-8D8F8494B49B}" dt="2020-12-29T13:50:06.375" v="24" actId="255"/>
          <ac:spMkLst>
            <pc:docMk/>
            <pc:sldMk cId="108869765" sldId="358"/>
            <ac:spMk id="9" creationId="{C062103B-F514-4BE9-B5B2-C13878D2FE7C}"/>
          </ac:spMkLst>
        </pc:spChg>
        <pc:grpChg chg="mod">
          <ac:chgData name="Võ Minh Hiếu" userId="7172bdbd193a3d7d" providerId="LiveId" clId="{7056812E-33B5-48E4-874F-8D8F8494B49B}" dt="2020-12-29T13:50:01.368" v="23" actId="1076"/>
          <ac:grpSpMkLst>
            <pc:docMk/>
            <pc:sldMk cId="108869765" sldId="358"/>
            <ac:grpSpMk id="5" creationId="{EB2BBEBD-D852-413C-A903-56B8F6ABC754}"/>
          </ac:grpSpMkLst>
        </pc:grpChg>
      </pc:sldChg>
      <pc:sldChg chg="modSp mod">
        <pc:chgData name="Võ Minh Hiếu" userId="7172bdbd193a3d7d" providerId="LiveId" clId="{7056812E-33B5-48E4-874F-8D8F8494B49B}" dt="2020-12-29T13:50:30.154" v="26" actId="1076"/>
        <pc:sldMkLst>
          <pc:docMk/>
          <pc:sldMk cId="2278525043" sldId="367"/>
        </pc:sldMkLst>
        <pc:spChg chg="mod">
          <ac:chgData name="Võ Minh Hiếu" userId="7172bdbd193a3d7d" providerId="LiveId" clId="{7056812E-33B5-48E4-874F-8D8F8494B49B}" dt="2020-12-29T13:50:30.154" v="26" actId="1076"/>
          <ac:spMkLst>
            <pc:docMk/>
            <pc:sldMk cId="2278525043" sldId="367"/>
            <ac:spMk id="16" creationId="{00000000-0000-0000-0000-000000000000}"/>
          </ac:spMkLst>
        </pc:spChg>
      </pc:sldChg>
      <pc:sldChg chg="modSp mod">
        <pc:chgData name="Võ Minh Hiếu" userId="7172bdbd193a3d7d" providerId="LiveId" clId="{7056812E-33B5-48E4-874F-8D8F8494B49B}" dt="2020-12-29T13:48:40.383" v="21" actId="255"/>
        <pc:sldMkLst>
          <pc:docMk/>
          <pc:sldMk cId="2850644265" sldId="373"/>
        </pc:sldMkLst>
        <pc:spChg chg="mod">
          <ac:chgData name="Võ Minh Hiếu" userId="7172bdbd193a3d7d" providerId="LiveId" clId="{7056812E-33B5-48E4-874F-8D8F8494B49B}" dt="2020-12-29T13:48:25.883" v="17" actId="1076"/>
          <ac:spMkLst>
            <pc:docMk/>
            <pc:sldMk cId="2850644265" sldId="373"/>
            <ac:spMk id="16" creationId="{E12CDF9D-34A6-E644-8B04-427FDB96C0FB}"/>
          </ac:spMkLst>
        </pc:spChg>
        <pc:spChg chg="mod">
          <ac:chgData name="Võ Minh Hiếu" userId="7172bdbd193a3d7d" providerId="LiveId" clId="{7056812E-33B5-48E4-874F-8D8F8494B49B}" dt="2020-12-29T13:48:30.066" v="19" actId="1076"/>
          <ac:spMkLst>
            <pc:docMk/>
            <pc:sldMk cId="2850644265" sldId="373"/>
            <ac:spMk id="20" creationId="{3FA770D7-B430-8942-BAFF-AB1136A0817C}"/>
          </ac:spMkLst>
        </pc:spChg>
        <pc:graphicFrameChg chg="mod modGraphic">
          <ac:chgData name="Võ Minh Hiếu" userId="7172bdbd193a3d7d" providerId="LiveId" clId="{7056812E-33B5-48E4-874F-8D8F8494B49B}" dt="2020-12-29T13:48:40.383" v="21" actId="255"/>
          <ac:graphicFrameMkLst>
            <pc:docMk/>
            <pc:sldMk cId="2850644265" sldId="373"/>
            <ac:graphicFrameMk id="19" creationId="{8A2CB178-E07F-134E-99AB-3FEDD8FB4E1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F9B32-FE95-47D7-86F7-46E8E67FB4A7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C8ECC-8168-4B18-B5CD-9415165CFE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80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56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131 class.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bố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 </a:t>
            </a:r>
            <a:r>
              <a:rPr lang="en-US" baseline="0" dirty="0" err="1"/>
              <a:t>đều</a:t>
            </a:r>
            <a:r>
              <a:rPr lang="en-US" baseline="0" dirty="0"/>
              <a:t> </a:t>
            </a:r>
            <a:r>
              <a:rPr lang="en-US" baseline="0" dirty="0" err="1"/>
              <a:t>giữa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class.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class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sample </a:t>
            </a:r>
            <a:r>
              <a:rPr lang="en-US" baseline="0" dirty="0" err="1"/>
              <a:t>cao</a:t>
            </a:r>
            <a:r>
              <a:rPr lang="en-US" baseline="0" dirty="0"/>
              <a:t>,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1000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class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300.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ở </a:t>
            </a:r>
            <a:r>
              <a:rPr lang="en-US" baseline="0" dirty="0" err="1"/>
              <a:t>mức</a:t>
            </a:r>
            <a:r>
              <a:rPr lang="en-US" baseline="0" dirty="0"/>
              <a:t> 500-700.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aseline="0" dirty="0"/>
              <a:t>Khi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chênh</a:t>
            </a:r>
            <a:r>
              <a:rPr lang="en-US" baseline="0" dirty="0"/>
              <a:t> </a:t>
            </a:r>
            <a:r>
              <a:rPr lang="en-US" baseline="0" dirty="0" err="1"/>
              <a:t>lệch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ví</a:t>
            </a:r>
            <a:r>
              <a:rPr lang="en-US" baseline="0" dirty="0"/>
              <a:t> </a:t>
            </a:r>
            <a:r>
              <a:rPr lang="en-US" baseline="0" dirty="0" err="1"/>
              <a:t>dụ</a:t>
            </a:r>
            <a:r>
              <a:rPr lang="en-US" baseline="0" dirty="0"/>
              <a:t> 0 vs 255,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khá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, </a:t>
            </a:r>
            <a:r>
              <a:rPr lang="en-US" baseline="0" dirty="0" err="1"/>
              <a:t>nếu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hiệu</a:t>
            </a:r>
            <a:r>
              <a:rPr lang="en-US" baseline="0" dirty="0"/>
              <a:t> </a:t>
            </a:r>
            <a:r>
              <a:rPr lang="en-US" baseline="0" dirty="0" err="1"/>
              <a:t>suất</a:t>
            </a:r>
            <a:r>
              <a:rPr lang="en-US" baseline="0" dirty="0"/>
              <a:t>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9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parameter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training.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34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parameter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training.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8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parameter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training.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9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baseline="0" dirty="0"/>
              <a:t> parameter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training.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3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VN" sz="1200" dirty="0"/>
              <a:t>OVO: </a:t>
            </a:r>
            <a:r>
              <a:rPr lang="en-US" sz="1200" dirty="0"/>
              <a:t>W</a:t>
            </a:r>
            <a:r>
              <a:rPr lang="en-VN" sz="1200" dirty="0"/>
              <a:t>ill be advatage in training data set that don’t have many classes but have lots of data, can parallel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27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 validation score với 5 folds cho ra kết quả chưa được tốt cho lắm, 2 folds đầu cho ra tương đối, nhưng 3 folds còn lại cho ra kết quả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89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 validation score với 5 folds cho ra kết quả chưa được tốt cho lắm, 2 folds đầu cho ra tương đối, nhưng 3 folds còn lại cho ra kết quả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07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 validation score với 5 folds cho ra kết quả chưa được tốt cho lắm, 2 folds đầu cho ra tương đối, nhưng 3 folds còn lại cho ra kết quả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kien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Nghiên</a:t>
            </a:r>
            <a:r>
              <a:rPr lang="en-US" baseline="0" dirty="0"/>
              <a:t> </a:t>
            </a:r>
            <a:r>
              <a:rPr lang="en-US" baseline="0" dirty="0" err="1"/>
              <a:t>cứu</a:t>
            </a:r>
            <a:r>
              <a:rPr lang="en-US" baseline="0" dirty="0"/>
              <a:t> </a:t>
            </a:r>
            <a:r>
              <a:rPr lang="en-US" baseline="0" dirty="0" err="1"/>
              <a:t>sâu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SVM models.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 </a:t>
            </a:r>
            <a:r>
              <a:rPr lang="en-US" baseline="0" dirty="0" err="1"/>
              <a:t>thông</a:t>
            </a:r>
            <a:r>
              <a:rPr lang="en-US" baseline="0" dirty="0"/>
              <a:t> qua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.</a:t>
            </a:r>
          </a:p>
          <a:p>
            <a:pPr marL="228600" indent="-228600">
              <a:buAutoNum type="arabicPeriod"/>
            </a:pP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về</a:t>
            </a:r>
            <a:r>
              <a:rPr lang="en-US" baseline="0" dirty="0"/>
              <a:t> </a:t>
            </a:r>
            <a:r>
              <a:rPr lang="en-US" baseline="0" dirty="0" err="1"/>
              <a:t>quy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xây</a:t>
            </a:r>
            <a:r>
              <a:rPr lang="en-US" baseline="0" dirty="0"/>
              <a:t> </a:t>
            </a:r>
            <a:r>
              <a:rPr lang="en-US" baseline="0" dirty="0" err="1"/>
              <a:t>dựng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bài</a:t>
            </a:r>
            <a:r>
              <a:rPr lang="en-US" baseline="0" dirty="0"/>
              <a:t> </a:t>
            </a:r>
            <a:r>
              <a:rPr lang="en-US" baseline="0" dirty="0" err="1"/>
              <a:t>toán</a:t>
            </a:r>
            <a:r>
              <a:rPr lang="en-US" baseline="0" dirty="0"/>
              <a:t> Machine Learning.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5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Linear model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phù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function </a:t>
            </a:r>
            <a:r>
              <a:rPr lang="en-US" baseline="0" dirty="0" err="1"/>
              <a:t>bậc</a:t>
            </a:r>
            <a:r>
              <a:rPr lang="en-US" baseline="0" dirty="0"/>
              <a:t> 1, </a:t>
            </a:r>
            <a:r>
              <a:rPr lang="en-US" baseline="0" dirty="0" err="1"/>
              <a:t>cộng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class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cứng</a:t>
            </a:r>
            <a:r>
              <a:rPr lang="en-US" baseline="0" dirty="0"/>
              <a:t> </a:t>
            </a:r>
            <a:r>
              <a:rPr lang="en-US" baseline="0" dirty="0" err="1"/>
              <a:t>nhắc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noise.</a:t>
            </a:r>
          </a:p>
          <a:p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xài</a:t>
            </a:r>
            <a:r>
              <a:rPr lang="en-US" baseline="0" dirty="0"/>
              <a:t> Non-</a:t>
            </a:r>
            <a:r>
              <a:rPr lang="en-US" baseline="0" dirty="0" err="1"/>
              <a:t>liear</a:t>
            </a:r>
            <a:r>
              <a:rPr lang="en-US" baseline="0" dirty="0"/>
              <a:t>,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hàm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xử</a:t>
            </a:r>
            <a:r>
              <a:rPr lang="en-US" baseline="0" dirty="0"/>
              <a:t> </a:t>
            </a:r>
            <a:r>
              <a:rPr lang="en-US" baseline="0" dirty="0" err="1"/>
              <a:t>lý</a:t>
            </a:r>
            <a:r>
              <a:rPr lang="en-US" baseline="0" dirty="0"/>
              <a:t> </a:t>
            </a:r>
            <a:r>
              <a:rPr lang="en-US" baseline="0" dirty="0" err="1"/>
              <a:t>phức</a:t>
            </a:r>
            <a:r>
              <a:rPr lang="en-US" baseline="0" dirty="0"/>
              <a:t> </a:t>
            </a:r>
            <a:r>
              <a:rPr lang="en-US" baseline="0" dirty="0" err="1"/>
              <a:t>tạp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thêm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bị</a:t>
            </a:r>
            <a:r>
              <a:rPr lang="en-US" baseline="0" dirty="0"/>
              <a:t> noise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hưởng</a:t>
            </a:r>
            <a:r>
              <a:rPr lang="en-US" baseline="0" dirty="0"/>
              <a:t> </a:t>
            </a:r>
            <a:r>
              <a:rPr lang="en-US" baseline="0" dirty="0" err="1"/>
              <a:t>lớn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Bởi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lớp</a:t>
            </a:r>
            <a:r>
              <a:rPr lang="en-US" baseline="0" dirty="0"/>
              <a:t> </a:t>
            </a:r>
            <a:r>
              <a:rPr lang="en-US" baseline="0" dirty="0" err="1"/>
              <a:t>tách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Hard Margin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oulier</a:t>
            </a:r>
            <a:r>
              <a:rPr lang="en-US" baseline="0" dirty="0"/>
              <a:t> </a:t>
            </a:r>
            <a:r>
              <a:rPr lang="en-US" baseline="0" dirty="0" err="1"/>
              <a:t>quá</a:t>
            </a:r>
            <a:r>
              <a:rPr lang="en-US" baseline="0" dirty="0"/>
              <a:t> </a:t>
            </a:r>
            <a:r>
              <a:rPr lang="en-US" baseline="0" dirty="0" err="1"/>
              <a:t>sát</a:t>
            </a:r>
            <a:r>
              <a:rPr lang="en-US" baseline="0" dirty="0"/>
              <a:t>,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mang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</a:t>
            </a:r>
            <a:r>
              <a:rPr lang="en-US" baseline="0" dirty="0" err="1"/>
              <a:t>tổng</a:t>
            </a:r>
            <a:r>
              <a:rPr lang="en-US" baseline="0" dirty="0"/>
              <a:t> </a:t>
            </a:r>
            <a:r>
              <a:rPr lang="en-US" baseline="0" dirty="0" err="1"/>
              <a:t>quát</a:t>
            </a:r>
            <a:r>
              <a:rPr lang="en-US" baseline="0" dirty="0"/>
              <a:t> =&gt; overfitting.</a:t>
            </a:r>
          </a:p>
          <a:p>
            <a:r>
              <a:rPr lang="en-US" baseline="0" dirty="0" err="1"/>
              <a:t>Nó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tối</a:t>
            </a:r>
            <a:r>
              <a:rPr lang="en-US" baseline="0" dirty="0"/>
              <a:t> </a:t>
            </a:r>
            <a:r>
              <a:rPr lang="en-US" baseline="0" dirty="0" err="1"/>
              <a:t>giản</a:t>
            </a:r>
            <a:r>
              <a:rPr lang="en-US" baseline="0" dirty="0"/>
              <a:t> </a:t>
            </a:r>
            <a:r>
              <a:rPr lang="en-US" baseline="0" dirty="0" err="1"/>
              <a:t>cái</a:t>
            </a:r>
            <a:r>
              <a:rPr lang="en-US" baseline="0" dirty="0"/>
              <a:t> </a:t>
            </a:r>
            <a:r>
              <a:rPr lang="en-US" baseline="0" dirty="0" err="1"/>
              <a:t>khoảng</a:t>
            </a:r>
            <a:r>
              <a:rPr lang="en-US" baseline="0" dirty="0"/>
              <a:t>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data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thuộc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class </a:t>
            </a:r>
            <a:r>
              <a:rPr lang="en-US" baseline="0" dirty="0" err="1"/>
              <a:t>khác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4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đơn</a:t>
            </a:r>
            <a:r>
              <a:rPr lang="en-US" baseline="0" dirty="0"/>
              <a:t> </a:t>
            </a:r>
            <a:r>
              <a:rPr lang="en-US" baseline="0" dirty="0" err="1"/>
              <a:t>vị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đo</a:t>
            </a:r>
            <a:r>
              <a:rPr lang="en-US" baseline="0" dirty="0"/>
              <a:t> Performance Measure:</a:t>
            </a:r>
          </a:p>
          <a:p>
            <a:r>
              <a:rPr lang="en-US" baseline="0" dirty="0" err="1"/>
              <a:t>RMSE:Root</a:t>
            </a:r>
            <a:r>
              <a:rPr lang="en-US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thất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bình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aseline="0" dirty="0"/>
              <a:t>F1-Score: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trị</a:t>
            </a:r>
            <a:r>
              <a:rPr lang="en-US" baseline="0" dirty="0"/>
              <a:t>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precision </a:t>
            </a:r>
            <a:r>
              <a:rPr lang="en-US" baseline="0" dirty="0" err="1"/>
              <a:t>và</a:t>
            </a:r>
            <a:r>
              <a:rPr lang="en-US" baseline="0" dirty="0"/>
              <a:t> recall, F1-score </a:t>
            </a:r>
            <a:r>
              <a:rPr lang="en-US" baseline="0" dirty="0" err="1"/>
              <a:t>đạt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giá</a:t>
            </a:r>
            <a:r>
              <a:rPr lang="en-US" baseline="0" dirty="0"/>
              <a:t> </a:t>
            </a:r>
            <a:r>
              <a:rPr lang="en-US" baseline="0" dirty="0" err="1"/>
              <a:t>tị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1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tệ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bằng</a:t>
            </a:r>
            <a:r>
              <a:rPr lang="en-US" baseline="0" dirty="0"/>
              <a:t> 0.</a:t>
            </a:r>
          </a:p>
          <a:p>
            <a:r>
              <a:rPr lang="en-US" baseline="0" dirty="0"/>
              <a:t>Accuracy: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</a:t>
            </a:r>
            <a:r>
              <a:rPr lang="en-US" baseline="0" dirty="0" err="1"/>
              <a:t>dữ</a:t>
            </a:r>
            <a:r>
              <a:rPr lang="en-US" baseline="0" dirty="0"/>
              <a:t> </a:t>
            </a:r>
            <a:r>
              <a:rPr lang="en-US" baseline="0" dirty="0" err="1"/>
              <a:t>liệu</a:t>
            </a:r>
            <a:r>
              <a:rPr lang="en-US" baseline="0" dirty="0"/>
              <a:t> </a:t>
            </a:r>
            <a:r>
              <a:rPr lang="en-US" baseline="0" dirty="0" err="1"/>
              <a:t>mà</a:t>
            </a:r>
            <a:r>
              <a:rPr lang="en-US" baseline="0" dirty="0"/>
              <a:t> </a:t>
            </a:r>
            <a:r>
              <a:rPr lang="en-US" baseline="0" dirty="0" err="1"/>
              <a:t>tập</a:t>
            </a:r>
            <a:r>
              <a:rPr lang="en-US" baseline="0" dirty="0"/>
              <a:t> con </a:t>
            </a:r>
            <a:r>
              <a:rPr lang="en-US" baseline="0" dirty="0" err="1"/>
              <a:t>dự</a:t>
            </a:r>
            <a:r>
              <a:rPr lang="en-US" baseline="0" dirty="0"/>
              <a:t> </a:t>
            </a:r>
            <a:r>
              <a:rPr lang="en-US" baseline="0" dirty="0" err="1"/>
              <a:t>đoán</a:t>
            </a:r>
            <a:r>
              <a:rPr lang="en-US" baseline="0" dirty="0"/>
              <a:t>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xác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baseline="0" dirty="0"/>
              <a:t> 360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dataset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,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download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xài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tải</a:t>
            </a:r>
            <a:r>
              <a:rPr lang="en-US" baseline="0" dirty="0"/>
              <a:t>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360 </a:t>
            </a:r>
            <a:r>
              <a:rPr lang="en-US" baseline="0" dirty="0" err="1"/>
              <a:t>có</a:t>
            </a:r>
            <a:r>
              <a:rPr lang="en-US" baseline="0" dirty="0"/>
              <a:t> 2 folder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training </a:t>
            </a:r>
            <a:r>
              <a:rPr lang="en-US" baseline="0" dirty="0" err="1"/>
              <a:t>và</a:t>
            </a:r>
            <a:r>
              <a:rPr lang="en-US" baseline="0" dirty="0"/>
              <a:t> test .</a:t>
            </a:r>
          </a:p>
          <a:p>
            <a:r>
              <a:rPr lang="en-US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folder train </a:t>
            </a:r>
            <a:r>
              <a:rPr lang="en-US" baseline="0" dirty="0" err="1"/>
              <a:t>và</a:t>
            </a:r>
            <a:r>
              <a:rPr lang="en-US" baseline="0" dirty="0"/>
              <a:t> test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folder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folder class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,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sample.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Trainning</a:t>
            </a:r>
            <a:r>
              <a:rPr lang="en-US" baseline="0" dirty="0"/>
              <a:t> dataset: 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Test dataset: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Kaggle</a:t>
            </a:r>
            <a:r>
              <a:rPr lang="en-US" baseline="0" dirty="0"/>
              <a:t> 360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cung</a:t>
            </a:r>
            <a:r>
              <a:rPr lang="en-US" baseline="0" dirty="0"/>
              <a:t> </a:t>
            </a:r>
            <a:r>
              <a:rPr lang="en-US" baseline="0" dirty="0" err="1"/>
              <a:t>cấp</a:t>
            </a:r>
            <a:r>
              <a:rPr lang="en-US" baseline="0" dirty="0"/>
              <a:t> dataset </a:t>
            </a:r>
            <a:r>
              <a:rPr lang="en-US" baseline="0" dirty="0" err="1"/>
              <a:t>cho</a:t>
            </a:r>
            <a:r>
              <a:rPr lang="en-US" baseline="0" dirty="0"/>
              <a:t> </a:t>
            </a:r>
            <a:r>
              <a:rPr lang="en-US" baseline="0" dirty="0" err="1"/>
              <a:t>chương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, </a:t>
            </a:r>
            <a:r>
              <a:rPr lang="en-US" baseline="0" dirty="0" err="1"/>
              <a:t>người</a:t>
            </a:r>
            <a:r>
              <a:rPr lang="en-US" baseline="0" dirty="0"/>
              <a:t> </a:t>
            </a:r>
            <a:r>
              <a:rPr lang="en-US" baseline="0" dirty="0" err="1"/>
              <a:t>dùng</a:t>
            </a:r>
            <a:r>
              <a:rPr lang="en-US" baseline="0" dirty="0"/>
              <a:t> </a:t>
            </a:r>
            <a:r>
              <a:rPr lang="en-US" baseline="0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download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xài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bình</a:t>
            </a:r>
            <a:r>
              <a:rPr lang="en-US" baseline="0" dirty="0"/>
              <a:t> </a:t>
            </a:r>
            <a:r>
              <a:rPr lang="en-US" baseline="0" dirty="0" err="1"/>
              <a:t>thường</a:t>
            </a:r>
            <a:r>
              <a:rPr lang="en-US" baseline="0" dirty="0"/>
              <a:t>. </a:t>
            </a:r>
          </a:p>
          <a:p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tải</a:t>
            </a:r>
            <a:r>
              <a:rPr lang="en-US" baseline="0" dirty="0"/>
              <a:t>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360 </a:t>
            </a:r>
            <a:r>
              <a:rPr lang="en-US" baseline="0" dirty="0" err="1"/>
              <a:t>có</a:t>
            </a:r>
            <a:r>
              <a:rPr lang="en-US" baseline="0" dirty="0"/>
              <a:t> 2 folder </a:t>
            </a:r>
            <a:r>
              <a:rPr lang="en-US" baseline="0" dirty="0" err="1"/>
              <a:t>chính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training </a:t>
            </a:r>
            <a:r>
              <a:rPr lang="en-US" baseline="0" dirty="0" err="1"/>
              <a:t>và</a:t>
            </a:r>
            <a:r>
              <a:rPr lang="en-US" baseline="0" dirty="0"/>
              <a:t> test .</a:t>
            </a:r>
          </a:p>
          <a:p>
            <a:r>
              <a:rPr lang="en-US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folder train </a:t>
            </a:r>
            <a:r>
              <a:rPr lang="en-US" baseline="0" dirty="0" err="1"/>
              <a:t>và</a:t>
            </a:r>
            <a:r>
              <a:rPr lang="en-US" baseline="0" dirty="0"/>
              <a:t> test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folder </a:t>
            </a:r>
            <a:r>
              <a:rPr lang="en-US" baseline="0" dirty="0" err="1"/>
              <a:t>chứa</a:t>
            </a:r>
            <a:r>
              <a:rPr lang="en-US" baseline="0" dirty="0"/>
              <a:t> </a:t>
            </a:r>
            <a:r>
              <a:rPr lang="en-US" baseline="0" dirty="0" err="1"/>
              <a:t>từng</a:t>
            </a:r>
            <a:r>
              <a:rPr lang="en-US" baseline="0" dirty="0"/>
              <a:t> folder class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trái</a:t>
            </a:r>
            <a:r>
              <a:rPr lang="en-US" baseline="0" dirty="0"/>
              <a:t> </a:t>
            </a:r>
            <a:r>
              <a:rPr lang="en-US" baseline="0" dirty="0" err="1"/>
              <a:t>cây</a:t>
            </a:r>
            <a:r>
              <a:rPr lang="en-US" baseline="0" dirty="0"/>
              <a:t>, </a:t>
            </a:r>
            <a:r>
              <a:rPr lang="en-US" baseline="0" dirty="0" err="1"/>
              <a:t>bên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folder </a:t>
            </a:r>
            <a:r>
              <a:rPr lang="en-US" baseline="0" dirty="0" err="1"/>
              <a:t>đó</a:t>
            </a:r>
            <a:r>
              <a:rPr lang="en-US" baseline="0" dirty="0"/>
              <a:t> </a:t>
            </a:r>
            <a:r>
              <a:rPr lang="en-US" baseline="0" dirty="0" err="1"/>
              <a:t>thì</a:t>
            </a:r>
            <a:r>
              <a:rPr lang="en-US" baseline="0" dirty="0"/>
              <a:t> </a:t>
            </a:r>
            <a:r>
              <a:rPr lang="en-US" baseline="0" dirty="0" err="1"/>
              <a:t>mỗi</a:t>
            </a:r>
            <a:r>
              <a:rPr lang="en-US" baseline="0" dirty="0"/>
              <a:t> </a:t>
            </a:r>
            <a:r>
              <a:rPr lang="en-US" baseline="0" dirty="0" err="1"/>
              <a:t>hình</a:t>
            </a:r>
            <a:r>
              <a:rPr lang="en-US" baseline="0" dirty="0"/>
              <a:t> </a:t>
            </a:r>
            <a:r>
              <a:rPr lang="en-US" baseline="0" dirty="0" err="1"/>
              <a:t>ảnh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sample.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Trainning</a:t>
            </a:r>
            <a:r>
              <a:rPr lang="en-US" baseline="0" dirty="0"/>
              <a:t> dataset: </a:t>
            </a:r>
          </a:p>
          <a:p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Test dataset: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C8ECC-8168-4B18-B5CD-9415165CFE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1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378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  <p:sldLayoutId id="214748369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248152"/>
            <a:ext cx="9808723" cy="2781731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2049489" y="1362412"/>
            <a:ext cx="80930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/>
              <a:t>MACHINE LEARNING</a:t>
            </a:r>
          </a:p>
          <a:p>
            <a:r>
              <a:rPr lang="en-US" sz="5400" b="1" dirty="0"/>
              <a:t>CHARACTERS DETECTIONS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2149799" y="3223325"/>
            <a:ext cx="6094108" cy="496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Practical in building letters detection with SVM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31940" y="4211122"/>
            <a:ext cx="4236756" cy="2049920"/>
            <a:chOff x="5881363" y="4146388"/>
            <a:chExt cx="2749069" cy="204992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5881363" y="4146388"/>
              <a:ext cx="192057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LECTURER</a:t>
              </a:r>
              <a:r>
                <a:rPr lang="en-US" dirty="0"/>
                <a:t>: Nguyen </a:t>
              </a:r>
              <a:r>
                <a:rPr lang="en-US" dirty="0" err="1"/>
                <a:t>Thien</a:t>
              </a:r>
              <a:r>
                <a:rPr lang="en-US" dirty="0"/>
                <a:t> Bao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1363" y="4484942"/>
              <a:ext cx="2749069" cy="171136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u="sng" dirty="0"/>
                <a:t>MEMBERS:</a:t>
              </a:r>
              <a:endParaRPr lang="en-US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Nguyen Thanh Tam	17110219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Phan Son		17110216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/>
                <a:t>Le Quoc Nguyen </a:t>
              </a:r>
              <a:r>
                <a:rPr lang="en-US" dirty="0" err="1"/>
                <a:t>Vuong</a:t>
              </a:r>
              <a:r>
                <a:rPr lang="en-US" dirty="0"/>
                <a:t>	17115253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3207319" y="251176"/>
            <a:ext cx="6369845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/>
              <a:t>Ho Chi Minh City University Of Technology and Education.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2259106" y="3186056"/>
            <a:ext cx="7549617" cy="4494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et employees to own their own performance - Ciel H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31" y="1054068"/>
            <a:ext cx="3990139" cy="319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>
            <a:stCxn id="5122" idx="3"/>
          </p:cNvCxnSpPr>
          <p:nvPr/>
        </p:nvCxnSpPr>
        <p:spPr>
          <a:xfrm flipV="1">
            <a:off x="4661470" y="1054068"/>
            <a:ext cx="2107192" cy="1596056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122" idx="3"/>
          </p:cNvCxnSpPr>
          <p:nvPr/>
        </p:nvCxnSpPr>
        <p:spPr>
          <a:xfrm>
            <a:off x="4661470" y="2650124"/>
            <a:ext cx="2107192" cy="0"/>
          </a:xfrm>
          <a:prstGeom prst="straightConnector1">
            <a:avLst/>
          </a:prstGeom>
          <a:ln w="38100">
            <a:solidFill>
              <a:srgbClr val="00206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66755" y="4246179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Performance Measure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57184" y="81938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RMSE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57184" y="2419290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F1-Score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8831" y="4200012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</a:t>
            </a:r>
          </a:p>
        </p:txBody>
      </p:sp>
      <p:cxnSp>
        <p:nvCxnSpPr>
          <p:cNvPr id="17" name="Elbow Connector 16"/>
          <p:cNvCxnSpPr>
            <a:stCxn id="5122" idx="3"/>
            <a:endCxn id="14" idx="1"/>
          </p:cNvCxnSpPr>
          <p:nvPr/>
        </p:nvCxnSpPr>
        <p:spPr>
          <a:xfrm>
            <a:off x="4661470" y="2650124"/>
            <a:ext cx="2107361" cy="1780721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l="1442" t="25889" b="7105"/>
          <a:stretch/>
        </p:blipFill>
        <p:spPr>
          <a:xfrm>
            <a:off x="6192206" y="3356453"/>
            <a:ext cx="5485779" cy="295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206" y="4906343"/>
            <a:ext cx="5234816" cy="10032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81D3C7-C6A8-4591-928C-FCD8C8690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206" y="1308395"/>
            <a:ext cx="3045569" cy="954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251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iLieu.VN: Biểu tượng powerpoint 26 chữ cái - download miễn phí">
            <a:extLst>
              <a:ext uri="{FF2B5EF4-FFF2-40B4-BE49-F238E27FC236}">
                <a16:creationId xmlns:a16="http://schemas.microsoft.com/office/drawing/2014/main" id="{FCCB4AEB-BC06-46DB-9845-E26C18FEB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32"/>
            <a:ext cx="9391423" cy="668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8000" y="-63062"/>
            <a:ext cx="6604000" cy="6931573"/>
          </a:xfrm>
          <a:prstGeom prst="rect">
            <a:avLst/>
          </a:prstGeom>
          <a:solidFill>
            <a:schemeClr val="tx1">
              <a:lumMod val="95000"/>
              <a:lumOff val="5000"/>
              <a:alpha val="7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9989" y="2690661"/>
            <a:ext cx="5255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 &amp; 3. EMNIST.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7483207" y="4356815"/>
            <a:ext cx="4372462" cy="470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90146" y="2419463"/>
            <a:ext cx="44266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788006" y="3046756"/>
            <a:ext cx="0" cy="1832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64247" y="1755929"/>
            <a:ext cx="0" cy="1174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052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5683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EMNIST DATASET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24580" y="206209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Total number of images: 814,255 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4580" y="503228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Number of classes: 47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24580" y="3003675"/>
            <a:ext cx="4863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Training set size: 697,932 images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24580" y="4017979"/>
            <a:ext cx="4471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Test set size: 116,323 images </a:t>
            </a:r>
          </a:p>
        </p:txBody>
      </p:sp>
      <p:pic>
        <p:nvPicPr>
          <p:cNvPr id="9218" name="Picture 2" descr="Vector Pen Icon - Download Free Vectors, Clipart Graphics &amp; Vector Art">
            <a:extLst>
              <a:ext uri="{FF2B5EF4-FFF2-40B4-BE49-F238E27FC236}">
                <a16:creationId xmlns:a16="http://schemas.microsoft.com/office/drawing/2014/main" id="{FE9F530F-72F4-4DE7-8819-DDC768C7B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92" y="1939317"/>
            <a:ext cx="639470" cy="6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Vector Pen Icon - Download Free Vectors, Clipart Graphics &amp; Vector Art">
            <a:extLst>
              <a:ext uri="{FF2B5EF4-FFF2-40B4-BE49-F238E27FC236}">
                <a16:creationId xmlns:a16="http://schemas.microsoft.com/office/drawing/2014/main" id="{5383ADA7-F220-4C7A-BE24-15B90A6B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92" y="2948182"/>
            <a:ext cx="639470" cy="6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Vector Pen Icon - Download Free Vectors, Clipart Graphics &amp; Vector Art">
            <a:extLst>
              <a:ext uri="{FF2B5EF4-FFF2-40B4-BE49-F238E27FC236}">
                <a16:creationId xmlns:a16="http://schemas.microsoft.com/office/drawing/2014/main" id="{FE3D075B-97C6-4A2A-BB65-B44C2E3F2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80" y="3965475"/>
            <a:ext cx="639470" cy="6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Vector Pen Icon - Download Free Vectors, Clipart Graphics &amp; Vector Art">
            <a:extLst>
              <a:ext uri="{FF2B5EF4-FFF2-40B4-BE49-F238E27FC236}">
                <a16:creationId xmlns:a16="http://schemas.microsoft.com/office/drawing/2014/main" id="{07323CF5-39F7-4586-A745-743EC749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7" y="4885228"/>
            <a:ext cx="639470" cy="63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1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5683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EMNIST DATASET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11186" y="1975029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EMNIST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50409" y="2544340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28562" y="3234873"/>
            <a:ext cx="74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7749" y="403546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 L</a:t>
            </a:r>
          </a:p>
        </p:txBody>
      </p:sp>
      <p:cxnSp>
        <p:nvCxnSpPr>
          <p:cNvPr id="15" name="Elbow Connector 14"/>
          <p:cNvCxnSpPr>
            <a:stCxn id="6" idx="2"/>
            <a:endCxn id="12" idx="1"/>
          </p:cNvCxnSpPr>
          <p:nvPr/>
        </p:nvCxnSpPr>
        <p:spPr>
          <a:xfrm rot="16200000" flipH="1">
            <a:off x="1948269" y="2273032"/>
            <a:ext cx="338479" cy="665801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13" idx="1"/>
          </p:cNvCxnSpPr>
          <p:nvPr/>
        </p:nvCxnSpPr>
        <p:spPr>
          <a:xfrm rot="16200000" flipH="1">
            <a:off x="1642079" y="2579223"/>
            <a:ext cx="1029012" cy="743954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3"/>
            <a:endCxn id="14" idx="1"/>
          </p:cNvCxnSpPr>
          <p:nvPr/>
        </p:nvCxnSpPr>
        <p:spPr>
          <a:xfrm>
            <a:off x="3277037" y="3465706"/>
            <a:ext cx="460712" cy="800587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73462" y="5012025"/>
            <a:ext cx="2550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Dataset about ‘L’ type Jpg</a:t>
            </a:r>
            <a:endParaRPr lang="en-US" dirty="0"/>
          </a:p>
        </p:txBody>
      </p:sp>
      <p:cxnSp>
        <p:nvCxnSpPr>
          <p:cNvPr id="18" name="Elbow Connector 17"/>
          <p:cNvCxnSpPr>
            <a:cxnSpLocks/>
            <a:endCxn id="14" idx="3"/>
          </p:cNvCxnSpPr>
          <p:nvPr/>
        </p:nvCxnSpPr>
        <p:spPr>
          <a:xfrm rot="5400000">
            <a:off x="4797016" y="3578839"/>
            <a:ext cx="840378" cy="534530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867BBDB-F902-4025-A2A4-579FC7B0E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31" y="1507421"/>
            <a:ext cx="38290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9271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VISUALIZE EMNIST DATASET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61389" y="5643285"/>
            <a:ext cx="523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Paragraph number sample per class.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E363A8-5F9C-421A-9941-401E2D2F89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0547" y="1538287"/>
            <a:ext cx="597090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2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1211113" y="1600028"/>
            <a:ext cx="9019409" cy="1930585"/>
            <a:chOff x="4878045" y="2821346"/>
            <a:chExt cx="5758460" cy="1553512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878045" y="2821346"/>
              <a:ext cx="5758460" cy="668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4. Preparing data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878045" y="3706168"/>
              <a:ext cx="4777096" cy="66869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Pre-processing to minimize, correct, fill missing of the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6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880356" y="4917440"/>
            <a:ext cx="879365" cy="1940560"/>
            <a:chOff x="654841" y="5561222"/>
            <a:chExt cx="711200" cy="1296778"/>
          </a:xfrm>
        </p:grpSpPr>
        <p:sp>
          <p:nvSpPr>
            <p:cNvPr id="23" name="Rectangle 22"/>
            <p:cNvSpPr/>
            <p:nvPr/>
          </p:nvSpPr>
          <p:spPr>
            <a:xfrm>
              <a:off x="979961" y="5561222"/>
              <a:ext cx="386080" cy="129677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841" y="6085840"/>
              <a:ext cx="325120" cy="77216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80581" y="5898624"/>
              <a:ext cx="277658" cy="9593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Preparing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71232" y="3417127"/>
            <a:ext cx="2392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Scale to [0 – 1]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StandardScaler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2814320" y="915955"/>
            <a:ext cx="6756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-10160" y="-23918"/>
            <a:ext cx="512602" cy="146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7766" y="4351312"/>
            <a:ext cx="1475606" cy="532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729220" y="4048497"/>
            <a:ext cx="3296828" cy="0"/>
          </a:xfrm>
          <a:prstGeom prst="line">
            <a:avLst/>
          </a:prstGeom>
          <a:ln w="571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9401" y="1996658"/>
            <a:ext cx="3652564" cy="3426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1057690" y="2343500"/>
            <a:ext cx="777765" cy="77776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520106" y="3854186"/>
            <a:ext cx="926466" cy="92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2177467" y="2667013"/>
            <a:ext cx="926466" cy="92646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1880139" y="3639516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2555839" y="3930427"/>
            <a:ext cx="1163100" cy="11631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96809" y="4275071"/>
            <a:ext cx="1475606" cy="532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38444" y="1920417"/>
            <a:ext cx="3652564" cy="34263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8890716" y="2430599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8584413" y="3812454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9805984" y="3417127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10666718" y="4084402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10387117" y="2702547"/>
            <a:ext cx="543896" cy="5438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1819447" y="2379825"/>
            <a:ext cx="10915806" cy="1718838"/>
            <a:chOff x="1385347" y="1948975"/>
            <a:chExt cx="8361761" cy="1758450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1385347" y="1948975"/>
              <a:ext cx="4777152" cy="4618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5. Training Data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12" y="3485047"/>
              <a:ext cx="4777096" cy="2223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4859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FD7139F8-4918-446E-99ED-18C5BCF0D520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TRAIN MODEL WITH RANDOMFOREST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140930" y="1372952"/>
            <a:ext cx="925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824CBC-3588-40AB-AD7C-D5AB3FE4775D}"/>
              </a:ext>
            </a:extLst>
          </p:cNvPr>
          <p:cNvSpPr txBox="1"/>
          <p:nvPr/>
        </p:nvSpPr>
        <p:spPr>
          <a:xfrm>
            <a:off x="598312" y="1360108"/>
            <a:ext cx="3863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Random Forest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8900C-30DC-468D-BE26-CEFF3774A32B}"/>
              </a:ext>
            </a:extLst>
          </p:cNvPr>
          <p:cNvSpPr/>
          <p:nvPr/>
        </p:nvSpPr>
        <p:spPr>
          <a:xfrm>
            <a:off x="777441" y="2216345"/>
            <a:ext cx="9716643" cy="21976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7DD18B17-25B9-4C73-8906-A56C1BA2A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15502"/>
              </p:ext>
            </p:extLst>
          </p:nvPr>
        </p:nvGraphicFramePr>
        <p:xfrm>
          <a:off x="2893937" y="3240743"/>
          <a:ext cx="48768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437740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134586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2263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26554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25F3125B-615F-4D4C-B9F5-E53364C7AA09}"/>
              </a:ext>
            </a:extLst>
          </p:cNvPr>
          <p:cNvSpPr/>
          <p:nvPr/>
        </p:nvSpPr>
        <p:spPr>
          <a:xfrm>
            <a:off x="-154063" y="23836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/>
              <a:t>Validation with 3 folds:</a:t>
            </a:r>
          </a:p>
        </p:txBody>
      </p:sp>
    </p:spTree>
    <p:extLst>
      <p:ext uri="{BB962C8B-B14F-4D97-AF65-F5344CB8AC3E}">
        <p14:creationId xmlns:p14="http://schemas.microsoft.com/office/powerpoint/2010/main" val="51303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E445BF3-9EB6-4861-8809-CD734287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0" y="1700931"/>
            <a:ext cx="5673711" cy="41918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6710" y="6522411"/>
            <a:ext cx="6025289" cy="33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FD7139F8-4918-446E-99ED-18C5BCF0D520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TRAIN MODEL WITH RANDOMFOREST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140930" y="1372952"/>
            <a:ext cx="925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824CBC-3588-40AB-AD7C-D5AB3FE4775D}"/>
              </a:ext>
            </a:extLst>
          </p:cNvPr>
          <p:cNvSpPr txBox="1"/>
          <p:nvPr/>
        </p:nvSpPr>
        <p:spPr>
          <a:xfrm>
            <a:off x="6025290" y="1571728"/>
            <a:ext cx="1710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F3125B-615F-4D4C-B9F5-E53364C7AA09}"/>
              </a:ext>
            </a:extLst>
          </p:cNvPr>
          <p:cNvSpPr/>
          <p:nvPr/>
        </p:nvSpPr>
        <p:spPr>
          <a:xfrm>
            <a:off x="5376528" y="2636766"/>
            <a:ext cx="6077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Too complicate 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EB32BB-0316-44AA-BE73-FE2E12BA2758}"/>
              </a:ext>
            </a:extLst>
          </p:cNvPr>
          <p:cNvSpPr/>
          <p:nvPr/>
        </p:nvSpPr>
        <p:spPr>
          <a:xfrm>
            <a:off x="5421685" y="3541809"/>
            <a:ext cx="6077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Storage takes 8GB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BEE52-6023-4924-A393-19DE6DB5E5FE}"/>
              </a:ext>
            </a:extLst>
          </p:cNvPr>
          <p:cNvSpPr/>
          <p:nvPr/>
        </p:nvSpPr>
        <p:spPr>
          <a:xfrm>
            <a:off x="5461196" y="4557617"/>
            <a:ext cx="6077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Unable to run on weak Devices</a:t>
            </a:r>
          </a:p>
        </p:txBody>
      </p:sp>
      <p:sp>
        <p:nvSpPr>
          <p:cNvPr id="2" name="AutoShape 2" descr="Problem Prevention: An Essential Practice of Effective Leaders - Sacred  Structures by Jim Baker : Sacred Structures by Jim Baker">
            <a:extLst>
              <a:ext uri="{FF2B5EF4-FFF2-40B4-BE49-F238E27FC236}">
                <a16:creationId xmlns:a16="http://schemas.microsoft.com/office/drawing/2014/main" id="{BF8DDA9A-8D24-4874-AAAC-E69BC5A918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B0775A-8A8A-4A0C-AC7A-9B56F13666BA}"/>
              </a:ext>
            </a:extLst>
          </p:cNvPr>
          <p:cNvCxnSpPr>
            <a:cxnSpLocks/>
          </p:cNvCxnSpPr>
          <p:nvPr/>
        </p:nvCxnSpPr>
        <p:spPr>
          <a:xfrm>
            <a:off x="6166710" y="2279614"/>
            <a:ext cx="2954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6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18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64A327-3DCA-434C-B88A-792CACE97349}"/>
              </a:ext>
            </a:extLst>
          </p:cNvPr>
          <p:cNvSpPr/>
          <p:nvPr/>
        </p:nvSpPr>
        <p:spPr>
          <a:xfrm>
            <a:off x="768905" y="1253719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768905" y="2689682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7CE6E3-3A7F-4D25-A78F-419C6DD51E5F}"/>
              </a:ext>
            </a:extLst>
          </p:cNvPr>
          <p:cNvSpPr/>
          <p:nvPr/>
        </p:nvSpPr>
        <p:spPr>
          <a:xfrm>
            <a:off x="768905" y="4125645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CDD07A-2B4F-403E-B5B3-61076DEFDDB6}"/>
              </a:ext>
            </a:extLst>
          </p:cNvPr>
          <p:cNvSpPr/>
          <p:nvPr/>
        </p:nvSpPr>
        <p:spPr>
          <a:xfrm>
            <a:off x="768905" y="5561609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8E7721-BDDB-46D7-AA1A-5BB14C02C53A}"/>
              </a:ext>
            </a:extLst>
          </p:cNvPr>
          <p:cNvGrpSpPr/>
          <p:nvPr/>
        </p:nvGrpSpPr>
        <p:grpSpPr>
          <a:xfrm>
            <a:off x="1862639" y="1330304"/>
            <a:ext cx="4428788" cy="1037271"/>
            <a:chOff x="6557475" y="1411926"/>
            <a:chExt cx="4507692" cy="10372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5677FE-472F-4A36-9185-8B511810F9A2}"/>
                </a:ext>
              </a:extLst>
            </p:cNvPr>
            <p:cNvSpPr txBox="1"/>
            <p:nvPr/>
          </p:nvSpPr>
          <p:spPr>
            <a:xfrm>
              <a:off x="6557475" y="1750480"/>
              <a:ext cx="4507692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Define scope, SVM model, overview of performance measure RMSE, Accuracy, F1-Score.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94CF44-32FD-4475-AB6A-2CABCD1B2040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Look at the Big Picture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82D9816-6FAC-48FF-989D-0AB99C1B9D36}"/>
              </a:ext>
            </a:extLst>
          </p:cNvPr>
          <p:cNvSpPr txBox="1"/>
          <p:nvPr/>
        </p:nvSpPr>
        <p:spPr>
          <a:xfrm>
            <a:off x="782093" y="1348047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09DD4-25AC-4884-8DD8-E94E82C42C34}"/>
              </a:ext>
            </a:extLst>
          </p:cNvPr>
          <p:cNvGrpSpPr/>
          <p:nvPr/>
        </p:nvGrpSpPr>
        <p:grpSpPr>
          <a:xfrm>
            <a:off x="1836263" y="2780252"/>
            <a:ext cx="4441976" cy="774106"/>
            <a:chOff x="6530629" y="1425126"/>
            <a:chExt cx="4521115" cy="77410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D4695-534F-4AA5-8CA2-F49C59EBCF09}"/>
                </a:ext>
              </a:extLst>
            </p:cNvPr>
            <p:cNvSpPr txBox="1"/>
            <p:nvPr/>
          </p:nvSpPr>
          <p:spPr>
            <a:xfrm>
              <a:off x="6544052" y="1891455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21E465-EBCE-44C7-A461-8884575A2C05}"/>
                </a:ext>
              </a:extLst>
            </p:cNvPr>
            <p:cNvSpPr txBox="1"/>
            <p:nvPr/>
          </p:nvSpPr>
          <p:spPr>
            <a:xfrm>
              <a:off x="6530629" y="14251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EMNIST Dataset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782093" y="2784010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318A42-2ABA-4BE9-A207-7DD517D17351}"/>
              </a:ext>
            </a:extLst>
          </p:cNvPr>
          <p:cNvGrpSpPr/>
          <p:nvPr/>
        </p:nvGrpSpPr>
        <p:grpSpPr>
          <a:xfrm>
            <a:off x="1836263" y="4080690"/>
            <a:ext cx="4428788" cy="769442"/>
            <a:chOff x="6530629" y="1288816"/>
            <a:chExt cx="4507692" cy="7694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C9E48D-0E26-404D-BAF0-BCC8224F37AE}"/>
                </a:ext>
              </a:extLst>
            </p:cNvPr>
            <p:cNvSpPr txBox="1"/>
            <p:nvPr/>
          </p:nvSpPr>
          <p:spPr>
            <a:xfrm>
              <a:off x="6530629" y="1750481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Examine the density of the Data.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1B12FA-16D2-427A-AC1E-7CD49A52D0EA}"/>
                </a:ext>
              </a:extLst>
            </p:cNvPr>
            <p:cNvSpPr txBox="1"/>
            <p:nvPr/>
          </p:nvSpPr>
          <p:spPr>
            <a:xfrm>
              <a:off x="6530629" y="128881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Discover &amp; visualize Data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EE194F-E1F1-4E6F-9B6B-C0FA013C93A8}"/>
              </a:ext>
            </a:extLst>
          </p:cNvPr>
          <p:cNvSpPr txBox="1"/>
          <p:nvPr/>
        </p:nvSpPr>
        <p:spPr>
          <a:xfrm>
            <a:off x="782093" y="4219973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26302B-EF82-4493-AA52-2FC0B8554F42}"/>
              </a:ext>
            </a:extLst>
          </p:cNvPr>
          <p:cNvGrpSpPr/>
          <p:nvPr/>
        </p:nvGrpSpPr>
        <p:grpSpPr>
          <a:xfrm>
            <a:off x="1836263" y="5610735"/>
            <a:ext cx="4455164" cy="927723"/>
            <a:chOff x="6530629" y="1382114"/>
            <a:chExt cx="4534538" cy="9277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2F863E-0997-473B-B8F9-8AC6B7FD99C1}"/>
                </a:ext>
              </a:extLst>
            </p:cNvPr>
            <p:cNvSpPr txBox="1"/>
            <p:nvPr/>
          </p:nvSpPr>
          <p:spPr>
            <a:xfrm>
              <a:off x="6557475" y="178661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Pre-processing to minimize, correct, fill missing of the Data.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E492E8-841B-4715-9250-E40BA22F15A3}"/>
                </a:ext>
              </a:extLst>
            </p:cNvPr>
            <p:cNvSpPr txBox="1"/>
            <p:nvPr/>
          </p:nvSpPr>
          <p:spPr>
            <a:xfrm>
              <a:off x="6530629" y="1382114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Preparing Data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372A78B-279E-4D57-ACC1-186AB3B9043B}"/>
              </a:ext>
            </a:extLst>
          </p:cNvPr>
          <p:cNvSpPr txBox="1"/>
          <p:nvPr/>
        </p:nvSpPr>
        <p:spPr>
          <a:xfrm>
            <a:off x="782093" y="5655937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4C86B3-173C-4D0E-AF1E-C44E47E4C75F}"/>
              </a:ext>
            </a:extLst>
          </p:cNvPr>
          <p:cNvSpPr txBox="1"/>
          <p:nvPr/>
        </p:nvSpPr>
        <p:spPr>
          <a:xfrm>
            <a:off x="4111867" y="206480"/>
            <a:ext cx="485938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/>
              <a:t>CONTENTS</a:t>
            </a:r>
            <a:endParaRPr lang="ko-KR" altLang="en-US" sz="44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6511148" y="284455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7CE6E3-3A7F-4D25-A78F-419C6DD51E5F}"/>
              </a:ext>
            </a:extLst>
          </p:cNvPr>
          <p:cNvSpPr/>
          <p:nvPr/>
        </p:nvSpPr>
        <p:spPr>
          <a:xfrm>
            <a:off x="6537524" y="5176303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509DD4-25AC-4884-8DD8-E94E82C42C34}"/>
              </a:ext>
            </a:extLst>
          </p:cNvPr>
          <p:cNvGrpSpPr/>
          <p:nvPr/>
        </p:nvGrpSpPr>
        <p:grpSpPr>
          <a:xfrm>
            <a:off x="7604882" y="2921927"/>
            <a:ext cx="4428788" cy="725847"/>
            <a:chOff x="6557475" y="1411926"/>
            <a:chExt cx="4507692" cy="72584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1D4695-534F-4AA5-8CA2-F49C59EBCF09}"/>
                </a:ext>
              </a:extLst>
            </p:cNvPr>
            <p:cNvSpPr txBox="1"/>
            <p:nvPr/>
          </p:nvSpPr>
          <p:spPr>
            <a:xfrm>
              <a:off x="6557475" y="1829996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Tuning to find the best Hyper Parameter.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621E465-EBCE-44C7-A461-8884575A2C05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Fine-tune model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6524336" y="293888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06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318A42-2ABA-4BE9-A207-7DD517D17351}"/>
              </a:ext>
            </a:extLst>
          </p:cNvPr>
          <p:cNvGrpSpPr/>
          <p:nvPr/>
        </p:nvGrpSpPr>
        <p:grpSpPr>
          <a:xfrm>
            <a:off x="7631258" y="5254458"/>
            <a:ext cx="4428788" cy="725066"/>
            <a:chOff x="6557475" y="1411926"/>
            <a:chExt cx="4507692" cy="72506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C9E48D-0E26-404D-BAF0-BCC8224F37AE}"/>
                </a:ext>
              </a:extLst>
            </p:cNvPr>
            <p:cNvSpPr txBox="1"/>
            <p:nvPr/>
          </p:nvSpPr>
          <p:spPr>
            <a:xfrm>
              <a:off x="6557475" y="1829215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Way to process application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B12FA-16D2-427A-AC1E-7CD49A52D0EA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001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Application</a:t>
              </a:r>
              <a:endPara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EE194F-E1F1-4E6F-9B6B-C0FA013C93A8}"/>
              </a:ext>
            </a:extLst>
          </p:cNvPr>
          <p:cNvSpPr txBox="1"/>
          <p:nvPr/>
        </p:nvSpPr>
        <p:spPr>
          <a:xfrm>
            <a:off x="6550712" y="5270631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08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272820" y="1439968"/>
            <a:ext cx="0" cy="5239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83725" y="940336"/>
            <a:ext cx="485938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DDB6C0-B422-4631-AD9F-F3E4F35DEAEA}"/>
              </a:ext>
            </a:extLst>
          </p:cNvPr>
          <p:cNvSpPr/>
          <p:nvPr/>
        </p:nvSpPr>
        <p:spPr>
          <a:xfrm>
            <a:off x="6511148" y="1301686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509DD4-25AC-4884-8DD8-E94E82C42C34}"/>
              </a:ext>
            </a:extLst>
          </p:cNvPr>
          <p:cNvGrpSpPr/>
          <p:nvPr/>
        </p:nvGrpSpPr>
        <p:grpSpPr>
          <a:xfrm>
            <a:off x="7604882" y="1379056"/>
            <a:ext cx="4512871" cy="738432"/>
            <a:chOff x="6557475" y="1411926"/>
            <a:chExt cx="4593273" cy="7384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D1D4695-534F-4AA5-8CA2-F49C59EBCF09}"/>
                </a:ext>
              </a:extLst>
            </p:cNvPr>
            <p:cNvSpPr txBox="1"/>
            <p:nvPr/>
          </p:nvSpPr>
          <p:spPr>
            <a:xfrm>
              <a:off x="6643056" y="1842581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Execute process training data.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621E465-EBCE-44C7-A461-8884575A2C05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Training &amp; evaluate model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CBBAF38-A046-44E2-BCAF-B6642CB6D3A9}"/>
              </a:ext>
            </a:extLst>
          </p:cNvPr>
          <p:cNvSpPr txBox="1"/>
          <p:nvPr/>
        </p:nvSpPr>
        <p:spPr>
          <a:xfrm>
            <a:off x="6524336" y="1396014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05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074406-4D62-4BA3-8EB2-A2E2BA8C80A4}"/>
              </a:ext>
            </a:extLst>
          </p:cNvPr>
          <p:cNvSpPr txBox="1"/>
          <p:nvPr/>
        </p:nvSpPr>
        <p:spPr>
          <a:xfrm>
            <a:off x="1862639" y="3224221"/>
            <a:ext cx="423335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Explore EMNIST data.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F953F3-744E-42C7-AF64-9CA730519B13}"/>
              </a:ext>
            </a:extLst>
          </p:cNvPr>
          <p:cNvSpPr/>
          <p:nvPr/>
        </p:nvSpPr>
        <p:spPr>
          <a:xfrm>
            <a:off x="6524336" y="4046911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B5F75C-A170-40FB-B94B-9AA35E7508A3}"/>
              </a:ext>
            </a:extLst>
          </p:cNvPr>
          <p:cNvGrpSpPr/>
          <p:nvPr/>
        </p:nvGrpSpPr>
        <p:grpSpPr>
          <a:xfrm>
            <a:off x="7618070" y="4125066"/>
            <a:ext cx="4428788" cy="725066"/>
            <a:chOff x="6557475" y="1411926"/>
            <a:chExt cx="4507692" cy="72506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2C0BBC-5370-4B97-BC25-FB5E82E2884E}"/>
                </a:ext>
              </a:extLst>
            </p:cNvPr>
            <p:cNvSpPr txBox="1"/>
            <p:nvPr/>
          </p:nvSpPr>
          <p:spPr>
            <a:xfrm>
              <a:off x="6557475" y="1829215"/>
              <a:ext cx="450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Evaluate result, learn from experience.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DFBD8A-60C9-43EE-85EF-77B1C6B0921E}"/>
                </a:ext>
              </a:extLst>
            </p:cNvPr>
            <p:cNvSpPr txBox="1"/>
            <p:nvPr/>
          </p:nvSpPr>
          <p:spPr>
            <a:xfrm>
              <a:off x="6557475" y="1411926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Consequence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2060831-44B1-46B2-9B29-01FEB309BD11}"/>
              </a:ext>
            </a:extLst>
          </p:cNvPr>
          <p:cNvSpPr txBox="1"/>
          <p:nvPr/>
        </p:nvSpPr>
        <p:spPr>
          <a:xfrm>
            <a:off x="6537524" y="4141239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07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5" grpId="0" animBg="1"/>
      <p:bldP spid="29" grpId="0" animBg="1"/>
      <p:bldP spid="31" grpId="0" animBg="1"/>
      <p:bldP spid="6" grpId="0"/>
      <p:bldP spid="6" grpId="1"/>
      <p:bldP spid="12" grpId="0"/>
      <p:bldP spid="18" grpId="0"/>
      <p:bldP spid="24" grpId="0"/>
      <p:bldP spid="32" grpId="0" animBg="1"/>
      <p:bldP spid="33" grpId="0" animBg="1"/>
      <p:bldP spid="42" grpId="0"/>
      <p:bldP spid="46" grpId="0"/>
      <p:bldP spid="35" grpId="0" animBg="1"/>
      <p:bldP spid="47" grpId="0"/>
      <p:bldP spid="58" grpId="0" animBg="1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66710" y="6522411"/>
            <a:ext cx="6025289" cy="33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FD7139F8-4918-446E-99ED-18C5BCF0D520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TRAIN MODEL WITH RANDOMFOREST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140930" y="1372952"/>
            <a:ext cx="925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824CBC-3588-40AB-AD7C-D5AB3FE4775D}"/>
              </a:ext>
            </a:extLst>
          </p:cNvPr>
          <p:cNvSpPr txBox="1"/>
          <p:nvPr/>
        </p:nvSpPr>
        <p:spPr>
          <a:xfrm>
            <a:off x="6025290" y="1571728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SVM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F3125B-615F-4D4C-B9F5-E53364C7AA09}"/>
              </a:ext>
            </a:extLst>
          </p:cNvPr>
          <p:cNvSpPr/>
          <p:nvPr/>
        </p:nvSpPr>
        <p:spPr>
          <a:xfrm>
            <a:off x="5376528" y="2636766"/>
            <a:ext cx="6077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of the best algorithm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EB32BB-0316-44AA-BE73-FE2E12BA2758}"/>
              </a:ext>
            </a:extLst>
          </p:cNvPr>
          <p:cNvSpPr/>
          <p:nvPr/>
        </p:nvSpPr>
        <p:spPr>
          <a:xfrm>
            <a:off x="5421685" y="3541809"/>
            <a:ext cx="6077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Lower storage counter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BEE52-6023-4924-A393-19DE6DB5E5FE}"/>
              </a:ext>
            </a:extLst>
          </p:cNvPr>
          <p:cNvSpPr/>
          <p:nvPr/>
        </p:nvSpPr>
        <p:spPr>
          <a:xfrm>
            <a:off x="5461196" y="4557617"/>
            <a:ext cx="6077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Lighter model train</a:t>
            </a:r>
          </a:p>
        </p:txBody>
      </p:sp>
      <p:sp>
        <p:nvSpPr>
          <p:cNvPr id="2" name="AutoShape 2" descr="Problem Prevention: An Essential Practice of Effective Leaders - Sacred  Structures by Jim Baker : Sacred Structures by Jim Baker">
            <a:extLst>
              <a:ext uri="{FF2B5EF4-FFF2-40B4-BE49-F238E27FC236}">
                <a16:creationId xmlns:a16="http://schemas.microsoft.com/office/drawing/2014/main" id="{BF8DDA9A-8D24-4874-AAAC-E69BC5A918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B0775A-8A8A-4A0C-AC7A-9B56F13666BA}"/>
              </a:ext>
            </a:extLst>
          </p:cNvPr>
          <p:cNvCxnSpPr>
            <a:cxnSpLocks/>
          </p:cNvCxnSpPr>
          <p:nvPr/>
        </p:nvCxnSpPr>
        <p:spPr>
          <a:xfrm>
            <a:off x="6166710" y="2279614"/>
            <a:ext cx="2954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ạng bài Problem - Solution (P1) - IELTS Writing: Task 2">
            <a:extLst>
              <a:ext uri="{FF2B5EF4-FFF2-40B4-BE49-F238E27FC236}">
                <a16:creationId xmlns:a16="http://schemas.microsoft.com/office/drawing/2014/main" id="{1B3FDA42-80F6-40D7-A7AF-F88697DDC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82"/>
          <a:stretch/>
        </p:blipFill>
        <p:spPr bwMode="auto">
          <a:xfrm>
            <a:off x="309401" y="1808511"/>
            <a:ext cx="5428748" cy="438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6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774E6-7030-480A-9E05-F66295D9CE99}"/>
              </a:ext>
            </a:extLst>
          </p:cNvPr>
          <p:cNvSpPr/>
          <p:nvPr/>
        </p:nvSpPr>
        <p:spPr>
          <a:xfrm>
            <a:off x="0" y="1414528"/>
            <a:ext cx="11392348" cy="4254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FD7139F8-4918-446E-99ED-18C5BCF0D520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Parameters value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7212" y="2075732"/>
            <a:ext cx="46137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C = 1.0</a:t>
            </a:r>
          </a:p>
          <a:p>
            <a:pPr>
              <a:lnSpc>
                <a:spcPct val="200000"/>
              </a:lnSpc>
            </a:pPr>
            <a:r>
              <a:rPr lang="en-US" sz="2400" dirty="0" err="1"/>
              <a:t>Decision_function_shape</a:t>
            </a:r>
            <a:r>
              <a:rPr lang="en-US" sz="2400" dirty="0"/>
              <a:t> = ‘</a:t>
            </a:r>
            <a:r>
              <a:rPr lang="en-US" sz="2400" dirty="0" err="1"/>
              <a:t>ovo</a:t>
            </a:r>
            <a:r>
              <a:rPr lang="en-US" sz="2400" dirty="0"/>
              <a:t>’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Kernel = ‘</a:t>
            </a:r>
            <a:r>
              <a:rPr lang="en-US" sz="2400" dirty="0" err="1"/>
              <a:t>rbf</a:t>
            </a:r>
            <a:r>
              <a:rPr lang="en-US" sz="2400" dirty="0"/>
              <a:t>’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Gamma= ‘scale’</a:t>
            </a:r>
          </a:p>
        </p:txBody>
      </p:sp>
      <p:pic>
        <p:nvPicPr>
          <p:cNvPr id="2050" name="Picture 2" descr="dấu tick - Central Residence"/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1" y="2196661"/>
            <a:ext cx="569421" cy="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ấu tick - Central Residence"/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1" y="2945634"/>
            <a:ext cx="569421" cy="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ấu tick - Central Residence"/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90" y="3707280"/>
            <a:ext cx="569421" cy="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ấu tick - Central Residence"/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68" y="4425089"/>
            <a:ext cx="569421" cy="57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3237186" y="915955"/>
            <a:ext cx="925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835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CDF9D-34A6-E644-8B04-427FDB96C0FB}"/>
              </a:ext>
            </a:extLst>
          </p:cNvPr>
          <p:cNvSpPr txBox="1"/>
          <p:nvPr/>
        </p:nvSpPr>
        <p:spPr>
          <a:xfrm>
            <a:off x="779481" y="617013"/>
            <a:ext cx="9102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Support vector machine classification(SVC) with decision function OVO(one vs one): -&gt; No need to get all data to run.</a:t>
            </a:r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8A2CB178-E07F-134E-99AB-3FEDD8FB4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379410"/>
              </p:ext>
            </p:extLst>
          </p:nvPr>
        </p:nvGraphicFramePr>
        <p:xfrm>
          <a:off x="1838710" y="2551897"/>
          <a:ext cx="812799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1531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1528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477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One</a:t>
                      </a:r>
                      <a:r>
                        <a:rPr lang="en-US" sz="2000" dirty="0"/>
                        <a:t> </a:t>
                      </a:r>
                      <a:r>
                        <a:rPr lang="en-VN" sz="2000" dirty="0"/>
                        <a:t>(OvO)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Rest</a:t>
                      </a:r>
                      <a:r>
                        <a:rPr lang="en-US" sz="2000" dirty="0"/>
                        <a:t> </a:t>
                      </a:r>
                      <a:r>
                        <a:rPr lang="en-VN" sz="2000" dirty="0"/>
                        <a:t>(OvR)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2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000" dirty="0"/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N(N−1)/2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2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r>
                        <a:rPr lang="en-VN" sz="2000" dirty="0"/>
                        <a:t>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One vs 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110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Training data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Use part of 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Use all training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32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 sz="20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2000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915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FA770D7-B430-8942-BAFF-AB1136A0817C}"/>
              </a:ext>
            </a:extLst>
          </p:cNvPr>
          <p:cNvSpPr txBox="1"/>
          <p:nvPr/>
        </p:nvSpPr>
        <p:spPr>
          <a:xfrm>
            <a:off x="715819" y="5433904"/>
            <a:ext cx="1094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/>
              <a:t>OVO: </a:t>
            </a:r>
            <a:r>
              <a:rPr lang="en-US" sz="2400" dirty="0"/>
              <a:t>A</a:t>
            </a:r>
            <a:r>
              <a:rPr lang="en-VN" sz="2400" dirty="0"/>
              <a:t>dvatage in training dataset</a:t>
            </a:r>
            <a:r>
              <a:rPr lang="en-US" sz="2400" dirty="0"/>
              <a:t> &amp;</a:t>
            </a:r>
            <a:r>
              <a:rPr lang="en-VN" sz="2400" dirty="0"/>
              <a:t> </a:t>
            </a:r>
            <a:r>
              <a:rPr lang="en-US" sz="2400" dirty="0"/>
              <a:t>not </a:t>
            </a:r>
            <a:r>
              <a:rPr lang="en-VN" sz="2400" dirty="0"/>
              <a:t>have many classes but have lots of data</a:t>
            </a:r>
            <a:r>
              <a:rPr lang="en-US" sz="2400" dirty="0"/>
              <a:t>,</a:t>
            </a:r>
            <a:r>
              <a:rPr lang="en-VN" sz="2400" dirty="0"/>
              <a:t> can parallel calculations</a:t>
            </a:r>
            <a:r>
              <a:rPr lang="en-US" sz="2400" dirty="0"/>
              <a:t>.</a:t>
            </a:r>
            <a:endParaRPr lang="en-VN" sz="2400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F9E9140F-E64E-4909-8589-53F148EC2FB3}"/>
              </a:ext>
            </a:extLst>
          </p:cNvPr>
          <p:cNvSpPr txBox="1">
            <a:spLocks/>
          </p:cNvSpPr>
          <p:nvPr/>
        </p:nvSpPr>
        <p:spPr>
          <a:xfrm>
            <a:off x="309401" y="191708"/>
            <a:ext cx="1157319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Parameters value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37186" y="915955"/>
            <a:ext cx="9259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4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Evaluate Sales Performance to Improve Your Team's Success">
            <a:extLst>
              <a:ext uri="{FF2B5EF4-FFF2-40B4-BE49-F238E27FC236}">
                <a16:creationId xmlns:a16="http://schemas.microsoft.com/office/drawing/2014/main" id="{0CA084E8-D7A0-443C-BA56-CD006803BD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2" r="19743"/>
          <a:stretch/>
        </p:blipFill>
        <p:spPr bwMode="auto">
          <a:xfrm>
            <a:off x="-32646" y="0"/>
            <a:ext cx="6236229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50F7546-A866-454E-90FD-98F125C3FEBA}"/>
              </a:ext>
            </a:extLst>
          </p:cNvPr>
          <p:cNvSpPr/>
          <p:nvPr/>
        </p:nvSpPr>
        <p:spPr>
          <a:xfrm>
            <a:off x="1993710" y="15803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5750915" y="2842241"/>
            <a:ext cx="6863168" cy="1158124"/>
            <a:chOff x="4970068" y="2872527"/>
            <a:chExt cx="5257346" cy="643678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5450262" y="2872527"/>
              <a:ext cx="4777152" cy="4618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cs typeface="Arial" pitchFamily="34" charset="0"/>
                </a:rPr>
                <a:t>6. Evaluate Model</a:t>
              </a:r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68" y="3293827"/>
              <a:ext cx="4777096" cy="2223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79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77441" y="2216345"/>
            <a:ext cx="9716643" cy="1834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3962" y="1163463"/>
            <a:ext cx="9134302" cy="724247"/>
          </a:xfrm>
        </p:spPr>
        <p:txBody>
          <a:bodyPr/>
          <a:lstStyle/>
          <a:p>
            <a:pPr algn="just"/>
            <a:r>
              <a:rPr lang="en-US" sz="2400" b="1" dirty="0">
                <a:solidFill>
                  <a:srgbClr val="F29135"/>
                </a:solidFill>
                <a:latin typeface="+mn-lt"/>
                <a:cs typeface="+mn-cs"/>
              </a:rPr>
              <a:t>Cross</a:t>
            </a:r>
            <a:r>
              <a:rPr lang="en-US" sz="2800" b="1" spc="600" dirty="0">
                <a:solidFill>
                  <a:srgbClr val="F29135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F29135"/>
                </a:solidFill>
                <a:latin typeface="+mn-lt"/>
                <a:cs typeface="+mn-cs"/>
              </a:rPr>
              <a:t>validation:</a:t>
            </a:r>
            <a:endParaRPr lang="en-VN" sz="2400" b="1" dirty="0">
              <a:solidFill>
                <a:srgbClr val="F29135"/>
              </a:solidFill>
              <a:latin typeface="+mn-lt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8BF60-9C46-4006-B2F7-545CFE759513}"/>
              </a:ext>
            </a:extLst>
          </p:cNvPr>
          <p:cNvSpPr/>
          <p:nvPr/>
        </p:nvSpPr>
        <p:spPr>
          <a:xfrm>
            <a:off x="-154063" y="238361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/>
              <a:t>Validation with 3 folds: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CFF0F4-EDCA-4CF6-B21C-4763CE728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44049"/>
              </p:ext>
            </p:extLst>
          </p:nvPr>
        </p:nvGraphicFramePr>
        <p:xfrm>
          <a:off x="2615734" y="2891645"/>
          <a:ext cx="5750757" cy="64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919">
                  <a:extLst>
                    <a:ext uri="{9D8B030D-6E8A-4147-A177-3AD203B41FA5}">
                      <a16:colId xmlns:a16="http://schemas.microsoft.com/office/drawing/2014/main" val="443774037"/>
                    </a:ext>
                  </a:extLst>
                </a:gridCol>
                <a:gridCol w="1916919">
                  <a:extLst>
                    <a:ext uri="{9D8B030D-6E8A-4147-A177-3AD203B41FA5}">
                      <a16:colId xmlns:a16="http://schemas.microsoft.com/office/drawing/2014/main" val="3991345863"/>
                    </a:ext>
                  </a:extLst>
                </a:gridCol>
                <a:gridCol w="1916919">
                  <a:extLst>
                    <a:ext uri="{9D8B030D-6E8A-4147-A177-3AD203B41FA5}">
                      <a16:colId xmlns:a16="http://schemas.microsoft.com/office/drawing/2014/main" val="1922263104"/>
                    </a:ext>
                  </a:extLst>
                </a:gridCol>
              </a:tblGrid>
              <a:tr h="64911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26554"/>
                  </a:ext>
                </a:extLst>
              </a:tr>
            </a:tbl>
          </a:graphicData>
        </a:graphic>
      </p:graphicFrame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A589FF-D42C-4709-B23F-E978C6FD0AA4}"/>
              </a:ext>
            </a:extLst>
          </p:cNvPr>
          <p:cNvSpPr txBox="1">
            <a:spLocks/>
          </p:cNvSpPr>
          <p:nvPr/>
        </p:nvSpPr>
        <p:spPr>
          <a:xfrm>
            <a:off x="777441" y="4216056"/>
            <a:ext cx="913430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F29135"/>
                </a:solidFill>
                <a:latin typeface="+mn-lt"/>
                <a:cs typeface="+mn-cs"/>
              </a:rPr>
              <a:t>Accuracy on test set:</a:t>
            </a:r>
            <a:endParaRPr lang="en-VN" sz="2400" b="1" dirty="0">
              <a:solidFill>
                <a:srgbClr val="F29135"/>
              </a:solidFill>
              <a:latin typeface="+mn-lt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7714DF-5451-4C3E-A280-16DDAD692BAA}"/>
              </a:ext>
            </a:extLst>
          </p:cNvPr>
          <p:cNvSpPr txBox="1"/>
          <p:nvPr/>
        </p:nvSpPr>
        <p:spPr>
          <a:xfrm>
            <a:off x="1912672" y="4817926"/>
            <a:ext cx="6212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Score = 0.84</a:t>
            </a:r>
          </a:p>
        </p:txBody>
      </p:sp>
      <p:sp>
        <p:nvSpPr>
          <p:cNvPr id="5" name="Rectangle 4"/>
          <p:cNvSpPr/>
          <p:nvPr/>
        </p:nvSpPr>
        <p:spPr>
          <a:xfrm>
            <a:off x="858966" y="293555"/>
            <a:ext cx="99950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spc="600" dirty="0">
                <a:solidFill>
                  <a:srgbClr val="F29135"/>
                </a:solidFill>
                <a:cs typeface="Arial" pitchFamily="34" charset="0"/>
              </a:rPr>
              <a:t>Evaluate Model with 1/2 data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70493" y="987972"/>
            <a:ext cx="91371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9A352C92-ED60-4098-A5BB-9DE503BB4382}"/>
              </a:ext>
            </a:extLst>
          </p:cNvPr>
          <p:cNvSpPr txBox="1">
            <a:spLocks/>
          </p:cNvSpPr>
          <p:nvPr/>
        </p:nvSpPr>
        <p:spPr>
          <a:xfrm>
            <a:off x="777441" y="5383265"/>
            <a:ext cx="913430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rgbClr val="F29135"/>
                </a:solidFill>
                <a:latin typeface="+mn-lt"/>
                <a:cs typeface="+mn-cs"/>
              </a:rPr>
              <a:t>Root mean squared error:</a:t>
            </a:r>
            <a:endParaRPr lang="en-VN" sz="2400" b="1" dirty="0">
              <a:solidFill>
                <a:srgbClr val="F29135"/>
              </a:solidFill>
              <a:latin typeface="+mn-lt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73D4A-CF9B-4906-B6E1-7B515A37365D}"/>
              </a:ext>
            </a:extLst>
          </p:cNvPr>
          <p:cNvSpPr txBox="1"/>
          <p:nvPr/>
        </p:nvSpPr>
        <p:spPr>
          <a:xfrm>
            <a:off x="1912672" y="5985135"/>
            <a:ext cx="6212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Error = </a:t>
            </a:r>
            <a:r>
              <a:rPr lang="en-US" sz="2400" b="1" dirty="0"/>
              <a:t>8.00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0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B2BBEBD-D852-413C-A903-56B8F6ABC754}"/>
              </a:ext>
            </a:extLst>
          </p:cNvPr>
          <p:cNvGrpSpPr/>
          <p:nvPr/>
        </p:nvGrpSpPr>
        <p:grpSpPr>
          <a:xfrm>
            <a:off x="1576875" y="2665115"/>
            <a:ext cx="6236302" cy="1238433"/>
            <a:chOff x="4970012" y="2827892"/>
            <a:chExt cx="4777152" cy="688313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4970012" y="2827892"/>
              <a:ext cx="4777152" cy="46186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7. Fine-tune Model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4970068" y="3293827"/>
              <a:ext cx="4777096" cy="2223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Tuning to find the best Hyper Parameter.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99358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4845269" y="1755228"/>
            <a:ext cx="6789683" cy="3040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280" y="222076"/>
            <a:ext cx="9134302" cy="724247"/>
          </a:xfrm>
        </p:spPr>
        <p:txBody>
          <a:bodyPr/>
          <a:lstStyle/>
          <a:p>
            <a:pPr algn="just"/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G</a:t>
            </a:r>
            <a:r>
              <a:rPr lang="en-VN" sz="4000" b="1" spc="600" dirty="0">
                <a:solidFill>
                  <a:srgbClr val="F29135"/>
                </a:solidFill>
                <a:latin typeface="+mn-lt"/>
              </a:rPr>
              <a:t>ridSearchCV </a:t>
            </a:r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&amp; </a:t>
            </a:r>
            <a:r>
              <a:rPr lang="en-US" sz="4000" b="1" spc="600" dirty="0" err="1">
                <a:solidFill>
                  <a:srgbClr val="F29135"/>
                </a:solidFill>
                <a:latin typeface="+mn-lt"/>
              </a:rPr>
              <a:t>tunning</a:t>
            </a:r>
            <a:endParaRPr lang="en-VN" sz="4000" b="1" spc="600" dirty="0">
              <a:solidFill>
                <a:srgbClr val="F2913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35179" y="3466793"/>
            <a:ext cx="6779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VN" sz="2400" dirty="0"/>
              <a:t>Help we choose proper hyperparameters</a:t>
            </a:r>
          </a:p>
        </p:txBody>
      </p:sp>
      <p:pic>
        <p:nvPicPr>
          <p:cNvPr id="2050" name="Picture 2" descr="Amazon.com: Settings: Appstore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1" y="1676401"/>
            <a:ext cx="3119119" cy="31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CDF9D-34A6-E644-8B04-427FDB96C0FB}"/>
              </a:ext>
            </a:extLst>
          </p:cNvPr>
          <p:cNvSpPr txBox="1"/>
          <p:nvPr/>
        </p:nvSpPr>
        <p:spPr>
          <a:xfrm>
            <a:off x="1026161" y="4928837"/>
            <a:ext cx="21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 err="1"/>
              <a:t>Tunning</a:t>
            </a:r>
            <a:r>
              <a:rPr lang="en-US" i="1" dirty="0"/>
              <a:t> model</a:t>
            </a:r>
            <a:endParaRPr lang="en-VN" i="1" dirty="0"/>
          </a:p>
        </p:txBody>
      </p:sp>
      <p:sp>
        <p:nvSpPr>
          <p:cNvPr id="7" name="Rectangle 6"/>
          <p:cNvSpPr/>
          <p:nvPr/>
        </p:nvSpPr>
        <p:spPr>
          <a:xfrm>
            <a:off x="4670740" y="2505883"/>
            <a:ext cx="4429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VN" sz="2400" dirty="0"/>
              <a:t>Make model more accuracy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2050" idx="3"/>
            <a:endCxn id="7" idx="1"/>
          </p:cNvCxnSpPr>
          <p:nvPr/>
        </p:nvCxnSpPr>
        <p:spPr>
          <a:xfrm flipV="1">
            <a:off x="3896360" y="2736716"/>
            <a:ext cx="774380" cy="499245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cxnSpLocks/>
            <a:stCxn id="2050" idx="3"/>
          </p:cNvCxnSpPr>
          <p:nvPr/>
        </p:nvCxnSpPr>
        <p:spPr>
          <a:xfrm>
            <a:off x="3896360" y="3235961"/>
            <a:ext cx="738819" cy="464670"/>
          </a:xfrm>
          <a:prstGeom prst="bentConnector3">
            <a:avLst>
              <a:gd name="adj1" fmla="val 52912"/>
            </a:avLst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80028" y="1744718"/>
            <a:ext cx="195492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Advantage</a:t>
            </a:r>
          </a:p>
        </p:txBody>
      </p:sp>
    </p:spTree>
    <p:extLst>
      <p:ext uri="{BB962C8B-B14F-4D97-AF65-F5344CB8AC3E}">
        <p14:creationId xmlns:p14="http://schemas.microsoft.com/office/powerpoint/2010/main" val="230030715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813738" y="1481960"/>
            <a:ext cx="6789683" cy="3313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223936" y="1481960"/>
            <a:ext cx="252248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Characteristics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280" y="222076"/>
            <a:ext cx="9134302" cy="724247"/>
          </a:xfrm>
        </p:spPr>
        <p:txBody>
          <a:bodyPr/>
          <a:lstStyle/>
          <a:p>
            <a:pPr algn="just"/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G</a:t>
            </a:r>
            <a:r>
              <a:rPr lang="en-VN" sz="4000" b="1" spc="600" dirty="0">
                <a:solidFill>
                  <a:srgbClr val="F29135"/>
                </a:solidFill>
                <a:latin typeface="+mn-lt"/>
              </a:rPr>
              <a:t>ridSearchCV </a:t>
            </a:r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&amp; </a:t>
            </a:r>
            <a:r>
              <a:rPr lang="en-US" sz="4000" b="1" spc="600" dirty="0" err="1">
                <a:solidFill>
                  <a:srgbClr val="F29135"/>
                </a:solidFill>
                <a:latin typeface="+mn-lt"/>
              </a:rPr>
              <a:t>tunning</a:t>
            </a:r>
            <a:endParaRPr lang="en-VN" sz="4000" b="1" spc="600" dirty="0">
              <a:solidFill>
                <a:srgbClr val="F2913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.com: Settings: Appstore fo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1" y="1676401"/>
            <a:ext cx="3119119" cy="311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CDF9D-34A6-E644-8B04-427FDB96C0FB}"/>
              </a:ext>
            </a:extLst>
          </p:cNvPr>
          <p:cNvSpPr txBox="1"/>
          <p:nvPr/>
        </p:nvSpPr>
        <p:spPr>
          <a:xfrm>
            <a:off x="1026160" y="4928837"/>
            <a:ext cx="311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i="1" dirty="0"/>
              <a:t>Tunning parameter</a:t>
            </a:r>
            <a:endParaRPr lang="en-VN" i="1" dirty="0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2050" idx="3"/>
            <a:endCxn id="7" idx="1"/>
          </p:cNvCxnSpPr>
          <p:nvPr/>
        </p:nvCxnSpPr>
        <p:spPr>
          <a:xfrm flipV="1">
            <a:off x="3896360" y="2275051"/>
            <a:ext cx="774380" cy="960910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050" idx="3"/>
            <a:endCxn id="6" idx="1"/>
          </p:cNvCxnSpPr>
          <p:nvPr/>
        </p:nvCxnSpPr>
        <p:spPr>
          <a:xfrm>
            <a:off x="3896360" y="3235961"/>
            <a:ext cx="774380" cy="942183"/>
          </a:xfrm>
          <a:prstGeom prst="bentConnector3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50" idx="3"/>
          </p:cNvCxnSpPr>
          <p:nvPr/>
        </p:nvCxnSpPr>
        <p:spPr>
          <a:xfrm>
            <a:off x="3896360" y="3235961"/>
            <a:ext cx="774380" cy="0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69206" y="2621123"/>
            <a:ext cx="4839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/>
              <a:t>C = [0.1, 1, 4, 5, 6, 7, 8, 10]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172FB-013D-4505-BB01-8CB14B3885B8}"/>
              </a:ext>
            </a:extLst>
          </p:cNvPr>
          <p:cNvSpPr/>
          <p:nvPr/>
        </p:nvSpPr>
        <p:spPr>
          <a:xfrm>
            <a:off x="4215177" y="2044217"/>
            <a:ext cx="5581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/>
              <a:t>Tunning C with 100.000 sample: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A2F1A6-5B3D-430B-A0F8-C8AF4A228472}"/>
              </a:ext>
            </a:extLst>
          </p:cNvPr>
          <p:cNvSpPr/>
          <p:nvPr/>
        </p:nvSpPr>
        <p:spPr>
          <a:xfrm>
            <a:off x="4283550" y="3234893"/>
            <a:ext cx="2372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sz="2400" dirty="0"/>
              <a:t>Best C: 7</a:t>
            </a:r>
          </a:p>
        </p:txBody>
      </p:sp>
    </p:spTree>
    <p:extLst>
      <p:ext uri="{BB962C8B-B14F-4D97-AF65-F5344CB8AC3E}">
        <p14:creationId xmlns:p14="http://schemas.microsoft.com/office/powerpoint/2010/main" val="1482533838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96759" y="1269546"/>
            <a:ext cx="9716643" cy="17267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280" y="216664"/>
            <a:ext cx="9134302" cy="724247"/>
          </a:xfrm>
        </p:spPr>
        <p:txBody>
          <a:bodyPr/>
          <a:lstStyle/>
          <a:p>
            <a:pPr algn="just"/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Cross validation</a:t>
            </a:r>
            <a:endParaRPr lang="en-VN" sz="4000" b="1" spc="600" dirty="0">
              <a:solidFill>
                <a:srgbClr val="F2913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8BF60-9C46-4006-B2F7-545CFE759513}"/>
              </a:ext>
            </a:extLst>
          </p:cNvPr>
          <p:cNvSpPr/>
          <p:nvPr/>
        </p:nvSpPr>
        <p:spPr>
          <a:xfrm>
            <a:off x="-234745" y="143681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/>
              <a:t>Validation with 3 folds: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9A589FF-D42C-4709-B23F-E978C6FD0AA4}"/>
              </a:ext>
            </a:extLst>
          </p:cNvPr>
          <p:cNvSpPr txBox="1">
            <a:spLocks/>
          </p:cNvSpPr>
          <p:nvPr/>
        </p:nvSpPr>
        <p:spPr>
          <a:xfrm>
            <a:off x="610279" y="3777122"/>
            <a:ext cx="1108449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chemeClr val="tx1"/>
                </a:solidFill>
                <a:latin typeface="+mn-lt"/>
                <a:cs typeface="+mn-cs"/>
              </a:rPr>
              <a:t>Accuracy on test set = 0.872</a:t>
            </a:r>
            <a:endParaRPr lang="en-VN" sz="24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C3E0117D-1345-4599-BA12-D25F1031A4DA}"/>
              </a:ext>
            </a:extLst>
          </p:cNvPr>
          <p:cNvSpPr txBox="1">
            <a:spLocks/>
          </p:cNvSpPr>
          <p:nvPr/>
        </p:nvSpPr>
        <p:spPr>
          <a:xfrm>
            <a:off x="610279" y="4696941"/>
            <a:ext cx="10501952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chemeClr val="tx1"/>
                </a:solidFill>
                <a:latin typeface="+mn-lt"/>
                <a:cs typeface="+mn-cs"/>
              </a:rPr>
              <a:t>Root Mean Square Error = 7.6</a:t>
            </a:r>
            <a:endParaRPr lang="en-VN" sz="24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DB07FE3-1DFF-4F49-8131-0C783C8FC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96726"/>
              </p:ext>
            </p:extLst>
          </p:nvPr>
        </p:nvGraphicFramePr>
        <p:xfrm>
          <a:off x="2813255" y="2031644"/>
          <a:ext cx="5750757" cy="649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919">
                  <a:extLst>
                    <a:ext uri="{9D8B030D-6E8A-4147-A177-3AD203B41FA5}">
                      <a16:colId xmlns:a16="http://schemas.microsoft.com/office/drawing/2014/main" val="443774037"/>
                    </a:ext>
                  </a:extLst>
                </a:gridCol>
                <a:gridCol w="1916919">
                  <a:extLst>
                    <a:ext uri="{9D8B030D-6E8A-4147-A177-3AD203B41FA5}">
                      <a16:colId xmlns:a16="http://schemas.microsoft.com/office/drawing/2014/main" val="3991345863"/>
                    </a:ext>
                  </a:extLst>
                </a:gridCol>
                <a:gridCol w="1916919">
                  <a:extLst>
                    <a:ext uri="{9D8B030D-6E8A-4147-A177-3AD203B41FA5}">
                      <a16:colId xmlns:a16="http://schemas.microsoft.com/office/drawing/2014/main" val="1922263104"/>
                    </a:ext>
                  </a:extLst>
                </a:gridCol>
              </a:tblGrid>
              <a:tr h="64911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2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02477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ED9E6E-7B51-4200-8FF8-FE735CE014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22" y="1972921"/>
            <a:ext cx="10164732" cy="4417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94CA36-A7E2-4739-9E29-590036FF6B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83" y="1829285"/>
            <a:ext cx="9794141" cy="4677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D8D81-7186-403C-A120-7FF2B086104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6" y="1796526"/>
            <a:ext cx="10229277" cy="4742941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3B7B3BC-77F8-44D2-92A6-7CF127E3DF1D}"/>
              </a:ext>
            </a:extLst>
          </p:cNvPr>
          <p:cNvSpPr txBox="1">
            <a:spLocks/>
          </p:cNvSpPr>
          <p:nvPr/>
        </p:nvSpPr>
        <p:spPr>
          <a:xfrm>
            <a:off x="5885793" y="318532"/>
            <a:ext cx="5654566" cy="17928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7. Consequence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87EAEB-5941-4CE2-920B-18C0094984B0}"/>
              </a:ext>
            </a:extLst>
          </p:cNvPr>
          <p:cNvGrpSpPr/>
          <p:nvPr/>
        </p:nvGrpSpPr>
        <p:grpSpPr>
          <a:xfrm>
            <a:off x="5776546" y="1449702"/>
            <a:ext cx="5474708" cy="800219"/>
            <a:chOff x="1657924" y="1330362"/>
            <a:chExt cx="2835932" cy="8002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BD5FC-5E40-4189-BE51-7D87F56E0459}"/>
                </a:ext>
              </a:extLst>
            </p:cNvPr>
            <p:cNvSpPr txBox="1"/>
            <p:nvPr/>
          </p:nvSpPr>
          <p:spPr>
            <a:xfrm>
              <a:off x="1657924" y="185358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1798DA-9590-404D-AA2C-F38AD5881EF9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22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491155" y="552590"/>
            <a:ext cx="6539344" cy="60097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-3610376" y="0"/>
            <a:ext cx="7741920" cy="711490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00" fill="hold"/>
                                        <p:tgtEl>
                                          <p:spTgt spid="2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700" fill="hold"/>
                                        <p:tgtEl>
                                          <p:spTgt spid="4"/>
                                        </p:tgtEl>
                                      </p:cBhvr>
                                      <p:by x="350000" y="3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87EAEB-5941-4CE2-920B-18C0094984B0}"/>
              </a:ext>
            </a:extLst>
          </p:cNvPr>
          <p:cNvGrpSpPr/>
          <p:nvPr/>
        </p:nvGrpSpPr>
        <p:grpSpPr>
          <a:xfrm>
            <a:off x="5412031" y="1557423"/>
            <a:ext cx="5474708" cy="800219"/>
            <a:chOff x="1657924" y="1330362"/>
            <a:chExt cx="2835932" cy="8002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1BD5FC-5E40-4189-BE51-7D87F56E0459}"/>
                </a:ext>
              </a:extLst>
            </p:cNvPr>
            <p:cNvSpPr txBox="1"/>
            <p:nvPr/>
          </p:nvSpPr>
          <p:spPr>
            <a:xfrm>
              <a:off x="1657924" y="1853582"/>
              <a:ext cx="28359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1798DA-9590-404D-AA2C-F38AD5881EF9}"/>
                </a:ext>
              </a:extLst>
            </p:cNvPr>
            <p:cNvSpPr txBox="1"/>
            <p:nvPr/>
          </p:nvSpPr>
          <p:spPr>
            <a:xfrm>
              <a:off x="1657924" y="1330362"/>
              <a:ext cx="2835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800" b="1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BE3496F-9B55-429E-962C-E1D61E922818}"/>
              </a:ext>
            </a:extLst>
          </p:cNvPr>
          <p:cNvSpPr txBox="1"/>
          <p:nvPr/>
        </p:nvSpPr>
        <p:spPr>
          <a:xfrm>
            <a:off x="2059622" y="2441747"/>
            <a:ext cx="8434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8. DETECT CHARACTER APPLICATION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125CA6-2218-43B6-BB1F-34EC66D498E0}"/>
              </a:ext>
            </a:extLst>
          </p:cNvPr>
          <p:cNvCxnSpPr/>
          <p:nvPr/>
        </p:nvCxnSpPr>
        <p:spPr>
          <a:xfrm>
            <a:off x="2452433" y="2219142"/>
            <a:ext cx="76486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99605-C71D-4642-B2B8-11AD55F77B66}"/>
              </a:ext>
            </a:extLst>
          </p:cNvPr>
          <p:cNvCxnSpPr/>
          <p:nvPr/>
        </p:nvCxnSpPr>
        <p:spPr>
          <a:xfrm>
            <a:off x="2452432" y="4042185"/>
            <a:ext cx="76486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8341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3280" y="216664"/>
            <a:ext cx="9134302" cy="724247"/>
          </a:xfrm>
        </p:spPr>
        <p:txBody>
          <a:bodyPr/>
          <a:lstStyle/>
          <a:p>
            <a:pPr algn="just"/>
            <a:r>
              <a:rPr lang="en-US" sz="4000" b="1" spc="600" dirty="0">
                <a:solidFill>
                  <a:srgbClr val="F29135"/>
                </a:solidFill>
                <a:latin typeface="+mn-lt"/>
              </a:rPr>
              <a:t>STEP PROCESS</a:t>
            </a:r>
            <a:endParaRPr lang="en-VN" sz="4000" b="1" spc="600" dirty="0">
              <a:solidFill>
                <a:srgbClr val="F29135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232" y="0"/>
            <a:ext cx="470080" cy="116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16880" y="6592604"/>
            <a:ext cx="6675120" cy="265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AB322-D610-47A7-99EB-BF808DA45A57}"/>
              </a:ext>
            </a:extLst>
          </p:cNvPr>
          <p:cNvSpPr txBox="1"/>
          <p:nvPr/>
        </p:nvSpPr>
        <p:spPr>
          <a:xfrm>
            <a:off x="843280" y="1879506"/>
            <a:ext cx="950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Draw character on Python turtle screen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4580F-E57A-4E75-BA95-12D5CFE63672}"/>
              </a:ext>
            </a:extLst>
          </p:cNvPr>
          <p:cNvSpPr txBox="1"/>
          <p:nvPr/>
        </p:nvSpPr>
        <p:spPr>
          <a:xfrm>
            <a:off x="843280" y="2637369"/>
            <a:ext cx="950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Save as PNG type &amp; RGBA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2573F-54C1-4879-9E6A-7C198A24C804}"/>
              </a:ext>
            </a:extLst>
          </p:cNvPr>
          <p:cNvSpPr txBox="1"/>
          <p:nvPr/>
        </p:nvSpPr>
        <p:spPr>
          <a:xfrm>
            <a:off x="843280" y="4011342"/>
            <a:ext cx="950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Convert RGBA to RGB format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425C7A-9654-4B24-A3F7-5AC65019191B}"/>
              </a:ext>
            </a:extLst>
          </p:cNvPr>
          <p:cNvSpPr txBox="1"/>
          <p:nvPr/>
        </p:nvSpPr>
        <p:spPr>
          <a:xfrm>
            <a:off x="843280" y="4787367"/>
            <a:ext cx="950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 Convert RGB to Gray format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5F3125-31D4-47FF-9D3E-4710604337CA}"/>
              </a:ext>
            </a:extLst>
          </p:cNvPr>
          <p:cNvSpPr txBox="1"/>
          <p:nvPr/>
        </p:nvSpPr>
        <p:spPr>
          <a:xfrm>
            <a:off x="843280" y="5434162"/>
            <a:ext cx="950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6. Vectorize image format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967897-F502-4479-8AA3-2052E728A3A0}"/>
              </a:ext>
            </a:extLst>
          </p:cNvPr>
          <p:cNvSpPr txBox="1"/>
          <p:nvPr/>
        </p:nvSpPr>
        <p:spPr>
          <a:xfrm>
            <a:off x="843280" y="3305186"/>
            <a:ext cx="9501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Resize to 28x28 pixel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0927654-61EC-4BC8-A70E-6B946A5C467D}"/>
              </a:ext>
            </a:extLst>
          </p:cNvPr>
          <p:cNvSpPr/>
          <p:nvPr/>
        </p:nvSpPr>
        <p:spPr>
          <a:xfrm>
            <a:off x="6626711" y="3037948"/>
            <a:ext cx="5368066" cy="1855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Let’s </a:t>
            </a:r>
            <a:r>
              <a:rPr lang="en-US" sz="3200" dirty="0" err="1"/>
              <a:t>dectect</a:t>
            </a:r>
            <a:r>
              <a:rPr lang="en-US" sz="3200" dirty="0"/>
              <a:t> character</a:t>
            </a:r>
          </a:p>
        </p:txBody>
      </p:sp>
    </p:spTree>
    <p:extLst>
      <p:ext uri="{BB962C8B-B14F-4D97-AF65-F5344CB8AC3E}">
        <p14:creationId xmlns:p14="http://schemas.microsoft.com/office/powerpoint/2010/main" val="32921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9" grpId="0"/>
      <p:bldP spid="20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46F1809-1BCB-4E99-907D-392DC33E2AB1}"/>
              </a:ext>
            </a:extLst>
          </p:cNvPr>
          <p:cNvSpPr/>
          <p:nvPr/>
        </p:nvSpPr>
        <p:spPr>
          <a:xfrm>
            <a:off x="3195021" y="580913"/>
            <a:ext cx="6024283" cy="5854849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89927-5282-465C-8006-0B397F27461F}"/>
              </a:ext>
            </a:extLst>
          </p:cNvPr>
          <p:cNvSpPr txBox="1"/>
          <p:nvPr/>
        </p:nvSpPr>
        <p:spPr>
          <a:xfrm>
            <a:off x="2129293" y="3044279"/>
            <a:ext cx="84163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Thank For Listening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D84298-330F-48C4-A2B9-D0A985DA2BDD}"/>
              </a:ext>
            </a:extLst>
          </p:cNvPr>
          <p:cNvCxnSpPr/>
          <p:nvPr/>
        </p:nvCxnSpPr>
        <p:spPr>
          <a:xfrm>
            <a:off x="4152452" y="3813720"/>
            <a:ext cx="44966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2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" y="10160"/>
            <a:ext cx="5039360" cy="6858000"/>
          </a:xfrm>
          <a:prstGeom prst="rect">
            <a:avLst/>
          </a:prstGeom>
          <a:solidFill>
            <a:schemeClr val="tx2">
              <a:lumMod val="75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Context changes everything: step back and take a look at the big picture |  by ThoughtForm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491" y="1329848"/>
            <a:ext cx="6757248" cy="380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55040" y="2346829"/>
            <a:ext cx="3149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dobe Arabic" panose="02040503050201020203" pitchFamily="18" charset="-78"/>
              </a:rPr>
              <a:t>1. Look at the </a:t>
            </a:r>
          </a:p>
          <a:p>
            <a:r>
              <a:rPr lang="en-US" sz="4000" b="1" dirty="0">
                <a:solidFill>
                  <a:schemeClr val="bg1"/>
                </a:solidFill>
                <a:latin typeface="+mj-lt"/>
                <a:cs typeface="Adobe Arabic" panose="02040503050201020203" pitchFamily="18" charset="-78"/>
              </a:rPr>
              <a:t>Big Picture!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532384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Looking at Big Picture</a:t>
            </a:r>
          </a:p>
        </p:txBody>
      </p:sp>
    </p:spTree>
    <p:extLst>
      <p:ext uri="{BB962C8B-B14F-4D97-AF65-F5344CB8AC3E}">
        <p14:creationId xmlns:p14="http://schemas.microsoft.com/office/powerpoint/2010/main" val="32051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893406-FC7B-4F77-B9F2-6FF2E007D8E8}"/>
              </a:ext>
            </a:extLst>
          </p:cNvPr>
          <p:cNvSpPr txBox="1"/>
          <p:nvPr/>
        </p:nvSpPr>
        <p:spPr>
          <a:xfrm>
            <a:off x="7031201" y="2818111"/>
            <a:ext cx="413351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CHARACTERS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31201" y="3428999"/>
            <a:ext cx="45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DETECTION</a:t>
            </a:r>
            <a:endParaRPr lang="en-US" sz="4000" dirty="0">
              <a:solidFill>
                <a:srgbClr val="F29135"/>
              </a:solidFill>
            </a:endParaRPr>
          </a:p>
        </p:txBody>
      </p:sp>
      <p:pic>
        <p:nvPicPr>
          <p:cNvPr id="7" name="Picture Placeholder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B90E70DB-F073-4450-BC64-A1B585E4FAD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4" r="127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2277849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H="1">
            <a:off x="1049776" y="353944"/>
            <a:ext cx="13728" cy="1337806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56272" y="242184"/>
            <a:ext cx="7493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pc="600" dirty="0">
                <a:solidFill>
                  <a:srgbClr val="F29135"/>
                </a:solidFill>
                <a:cs typeface="Arial" pitchFamily="34" charset="0"/>
              </a:rPr>
              <a:t>SCOPE AND OVERVIEW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51840" y="921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997192" y="252344"/>
            <a:ext cx="13728" cy="133780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799056" y="5113020"/>
            <a:ext cx="19564" cy="174498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03920" y="6255246"/>
            <a:ext cx="35763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715992" y="4876800"/>
            <a:ext cx="30238" cy="187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1256272" y="1889705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E05B2-78EC-4E1F-AF5F-898A73BB369D}"/>
              </a:ext>
            </a:extLst>
          </p:cNvPr>
          <p:cNvSpPr txBox="1"/>
          <p:nvPr/>
        </p:nvSpPr>
        <p:spPr>
          <a:xfrm>
            <a:off x="1977228" y="2021686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Supervised learning</a:t>
            </a:r>
          </a:p>
        </p:txBody>
      </p:sp>
      <p:sp>
        <p:nvSpPr>
          <p:cNvPr id="20" name="Freeform: Shape 206">
            <a:extLst>
              <a:ext uri="{FF2B5EF4-FFF2-40B4-BE49-F238E27FC236}">
                <a16:creationId xmlns:a16="http://schemas.microsoft.com/office/drawing/2014/main" id="{41D22236-48A2-43EE-A2D4-CD22116071C1}"/>
              </a:ext>
            </a:extLst>
          </p:cNvPr>
          <p:cNvSpPr/>
          <p:nvPr/>
        </p:nvSpPr>
        <p:spPr>
          <a:xfrm>
            <a:off x="1256272" y="3147733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D69A8-E44B-4988-A3AF-B94F09EBE9FF}"/>
              </a:ext>
            </a:extLst>
          </p:cNvPr>
          <p:cNvSpPr txBox="1"/>
          <p:nvPr/>
        </p:nvSpPr>
        <p:spPr>
          <a:xfrm>
            <a:off x="1977228" y="3279714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</a:t>
            </a:r>
          </a:p>
        </p:txBody>
      </p:sp>
      <p:sp>
        <p:nvSpPr>
          <p:cNvPr id="15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6653233" y="4649532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6653233" y="1871348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6653233" y="3303599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206">
            <a:extLst>
              <a:ext uri="{FF2B5EF4-FFF2-40B4-BE49-F238E27FC236}">
                <a16:creationId xmlns:a16="http://schemas.microsoft.com/office/drawing/2014/main" id="{727B442F-0402-4211-9AF5-CA22AC8171C3}"/>
              </a:ext>
            </a:extLst>
          </p:cNvPr>
          <p:cNvSpPr/>
          <p:nvPr/>
        </p:nvSpPr>
        <p:spPr>
          <a:xfrm>
            <a:off x="1273554" y="4611412"/>
            <a:ext cx="441029" cy="725628"/>
          </a:xfrm>
          <a:custGeom>
            <a:avLst/>
            <a:gdLst>
              <a:gd name="connsiteX0" fmla="*/ 919330 w 949962"/>
              <a:gd name="connsiteY0" fmla="*/ 653217 h 1562981"/>
              <a:gd name="connsiteX1" fmla="*/ 775857 w 949962"/>
              <a:gd name="connsiteY1" fmla="*/ 398879 h 1562981"/>
              <a:gd name="connsiteX2" fmla="*/ 661514 w 949962"/>
              <a:gd name="connsiteY2" fmla="*/ 271493 h 1562981"/>
              <a:gd name="connsiteX3" fmla="*/ 539997 w 949962"/>
              <a:gd name="connsiteY3" fmla="*/ 186279 h 1562981"/>
              <a:gd name="connsiteX4" fmla="*/ 436740 w 949962"/>
              <a:gd name="connsiteY4" fmla="*/ 126064 h 1562981"/>
              <a:gd name="connsiteX5" fmla="*/ 278051 w 949962"/>
              <a:gd name="connsiteY5" fmla="*/ 33241 h 1562981"/>
              <a:gd name="connsiteX6" fmla="*/ 160664 w 949962"/>
              <a:gd name="connsiteY6" fmla="*/ 199 h 1562981"/>
              <a:gd name="connsiteX7" fmla="*/ 129144 w 949962"/>
              <a:gd name="connsiteY7" fmla="*/ 17372 h 1562981"/>
              <a:gd name="connsiteX8" fmla="*/ 81320 w 949962"/>
              <a:gd name="connsiteY8" fmla="*/ 169323 h 1562981"/>
              <a:gd name="connsiteX9" fmla="*/ 49364 w 949962"/>
              <a:gd name="connsiteY9" fmla="*/ 363011 h 1562981"/>
              <a:gd name="connsiteX10" fmla="*/ 19 w 949962"/>
              <a:gd name="connsiteY10" fmla="*/ 608001 h 1562981"/>
              <a:gd name="connsiteX11" fmla="*/ 20453 w 949962"/>
              <a:gd name="connsiteY11" fmla="*/ 829297 h 1562981"/>
              <a:gd name="connsiteX12" fmla="*/ 85667 w 949962"/>
              <a:gd name="connsiteY12" fmla="*/ 1010594 h 1562981"/>
              <a:gd name="connsiteX13" fmla="*/ 281964 w 949962"/>
              <a:gd name="connsiteY13" fmla="*/ 1213629 h 1562981"/>
              <a:gd name="connsiteX14" fmla="*/ 375656 w 949962"/>
              <a:gd name="connsiteY14" fmla="*/ 1257758 h 1562981"/>
              <a:gd name="connsiteX15" fmla="*/ 478478 w 949962"/>
              <a:gd name="connsiteY15" fmla="*/ 1326886 h 1562981"/>
              <a:gd name="connsiteX16" fmla="*/ 674992 w 949962"/>
              <a:gd name="connsiteY16" fmla="*/ 1559485 h 1562981"/>
              <a:gd name="connsiteX17" fmla="*/ 680426 w 949962"/>
              <a:gd name="connsiteY17" fmla="*/ 1563615 h 1562981"/>
              <a:gd name="connsiteX18" fmla="*/ 684339 w 949962"/>
              <a:gd name="connsiteY18" fmla="*/ 1558398 h 1562981"/>
              <a:gd name="connsiteX19" fmla="*/ 691078 w 949962"/>
              <a:gd name="connsiteY19" fmla="*/ 1508617 h 1562981"/>
              <a:gd name="connsiteX20" fmla="*/ 713034 w 949962"/>
              <a:gd name="connsiteY20" fmla="*/ 1412099 h 1562981"/>
              <a:gd name="connsiteX21" fmla="*/ 801074 w 949962"/>
              <a:gd name="connsiteY21" fmla="*/ 1248193 h 1562981"/>
              <a:gd name="connsiteX22" fmla="*/ 835203 w 949962"/>
              <a:gd name="connsiteY22" fmla="*/ 1202977 h 1562981"/>
              <a:gd name="connsiteX23" fmla="*/ 930634 w 949962"/>
              <a:gd name="connsiteY23" fmla="*/ 993855 h 1562981"/>
              <a:gd name="connsiteX24" fmla="*/ 948242 w 949962"/>
              <a:gd name="connsiteY24" fmla="*/ 910598 h 1562981"/>
              <a:gd name="connsiteX25" fmla="*/ 951285 w 949962"/>
              <a:gd name="connsiteY25" fmla="*/ 793646 h 1562981"/>
              <a:gd name="connsiteX26" fmla="*/ 919330 w 949962"/>
              <a:gd name="connsiteY26" fmla="*/ 653217 h 1562981"/>
              <a:gd name="connsiteX27" fmla="*/ 220879 w 949962"/>
              <a:gd name="connsiteY27" fmla="*/ 161932 h 1562981"/>
              <a:gd name="connsiteX28" fmla="*/ 216314 w 949962"/>
              <a:gd name="connsiteY28" fmla="*/ 152150 h 1562981"/>
              <a:gd name="connsiteX29" fmla="*/ 221097 w 949962"/>
              <a:gd name="connsiteY29" fmla="*/ 161714 h 1562981"/>
              <a:gd name="connsiteX30" fmla="*/ 220879 w 949962"/>
              <a:gd name="connsiteY30" fmla="*/ 161932 h 156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49962" h="1562981">
                <a:moveTo>
                  <a:pt x="919330" y="653217"/>
                </a:moveTo>
                <a:cubicBezTo>
                  <a:pt x="901287" y="613218"/>
                  <a:pt x="807595" y="442138"/>
                  <a:pt x="775857" y="398879"/>
                </a:cubicBezTo>
                <a:cubicBezTo>
                  <a:pt x="741946" y="352794"/>
                  <a:pt x="703686" y="310404"/>
                  <a:pt x="661514" y="271493"/>
                </a:cubicBezTo>
                <a:cubicBezTo>
                  <a:pt x="624776" y="237581"/>
                  <a:pt x="585430" y="207582"/>
                  <a:pt x="539997" y="186279"/>
                </a:cubicBezTo>
                <a:cubicBezTo>
                  <a:pt x="503694" y="169540"/>
                  <a:pt x="470000" y="148454"/>
                  <a:pt x="436740" y="126064"/>
                </a:cubicBezTo>
                <a:cubicBezTo>
                  <a:pt x="385873" y="91500"/>
                  <a:pt x="334788" y="57805"/>
                  <a:pt x="278051" y="33241"/>
                </a:cubicBezTo>
                <a:cubicBezTo>
                  <a:pt x="240661" y="16937"/>
                  <a:pt x="202184" y="2590"/>
                  <a:pt x="160664" y="199"/>
                </a:cubicBezTo>
                <a:cubicBezTo>
                  <a:pt x="142839" y="-888"/>
                  <a:pt x="136535" y="2155"/>
                  <a:pt x="129144" y="17372"/>
                </a:cubicBezTo>
                <a:cubicBezTo>
                  <a:pt x="125883" y="23894"/>
                  <a:pt x="91102" y="124325"/>
                  <a:pt x="81320" y="169323"/>
                </a:cubicBezTo>
                <a:cubicBezTo>
                  <a:pt x="68929" y="224973"/>
                  <a:pt x="52843" y="354968"/>
                  <a:pt x="49364" y="363011"/>
                </a:cubicBezTo>
                <a:cubicBezTo>
                  <a:pt x="15888" y="441268"/>
                  <a:pt x="-634" y="523004"/>
                  <a:pt x="19" y="608001"/>
                </a:cubicBezTo>
                <a:cubicBezTo>
                  <a:pt x="236" y="633870"/>
                  <a:pt x="12844" y="797776"/>
                  <a:pt x="20453" y="829297"/>
                </a:cubicBezTo>
                <a:cubicBezTo>
                  <a:pt x="35452" y="892120"/>
                  <a:pt x="55016" y="953205"/>
                  <a:pt x="85667" y="1010594"/>
                </a:cubicBezTo>
                <a:cubicBezTo>
                  <a:pt x="108493" y="1053201"/>
                  <a:pt x="240879" y="1189717"/>
                  <a:pt x="281964" y="1213629"/>
                </a:cubicBezTo>
                <a:cubicBezTo>
                  <a:pt x="311963" y="1231020"/>
                  <a:pt x="343918" y="1244063"/>
                  <a:pt x="375656" y="1257758"/>
                </a:cubicBezTo>
                <a:cubicBezTo>
                  <a:pt x="414133" y="1274496"/>
                  <a:pt x="448696" y="1297104"/>
                  <a:pt x="478478" y="1326886"/>
                </a:cubicBezTo>
                <a:cubicBezTo>
                  <a:pt x="558909" y="1399491"/>
                  <a:pt x="663470" y="1531660"/>
                  <a:pt x="674992" y="1559485"/>
                </a:cubicBezTo>
                <a:cubicBezTo>
                  <a:pt x="676079" y="1562093"/>
                  <a:pt x="677166" y="1564050"/>
                  <a:pt x="680426" y="1563615"/>
                </a:cubicBezTo>
                <a:cubicBezTo>
                  <a:pt x="683687" y="1563398"/>
                  <a:pt x="684122" y="1560789"/>
                  <a:pt x="684339" y="1558398"/>
                </a:cubicBezTo>
                <a:cubicBezTo>
                  <a:pt x="685426" y="1541660"/>
                  <a:pt x="688469" y="1525138"/>
                  <a:pt x="691078" y="1508617"/>
                </a:cubicBezTo>
                <a:cubicBezTo>
                  <a:pt x="695860" y="1475793"/>
                  <a:pt x="705425" y="1444272"/>
                  <a:pt x="713034" y="1412099"/>
                </a:cubicBezTo>
                <a:cubicBezTo>
                  <a:pt x="718468" y="1388840"/>
                  <a:pt x="775640" y="1282539"/>
                  <a:pt x="801074" y="1248193"/>
                </a:cubicBezTo>
                <a:cubicBezTo>
                  <a:pt x="812378" y="1232976"/>
                  <a:pt x="824768" y="1218629"/>
                  <a:pt x="835203" y="1202977"/>
                </a:cubicBezTo>
                <a:cubicBezTo>
                  <a:pt x="878679" y="1138415"/>
                  <a:pt x="909330" y="1068200"/>
                  <a:pt x="930634" y="993855"/>
                </a:cubicBezTo>
                <a:cubicBezTo>
                  <a:pt x="938460" y="966465"/>
                  <a:pt x="945416" y="938857"/>
                  <a:pt x="948242" y="910598"/>
                </a:cubicBezTo>
                <a:cubicBezTo>
                  <a:pt x="949763" y="896468"/>
                  <a:pt x="951285" y="818427"/>
                  <a:pt x="951285" y="793646"/>
                </a:cubicBezTo>
                <a:cubicBezTo>
                  <a:pt x="949546" y="784298"/>
                  <a:pt x="924112" y="663868"/>
                  <a:pt x="919330" y="653217"/>
                </a:cubicBezTo>
                <a:close/>
                <a:moveTo>
                  <a:pt x="220879" y="161932"/>
                </a:moveTo>
                <a:cubicBezTo>
                  <a:pt x="219358" y="158671"/>
                  <a:pt x="217836" y="155410"/>
                  <a:pt x="216314" y="152150"/>
                </a:cubicBezTo>
                <a:cubicBezTo>
                  <a:pt x="217836" y="155410"/>
                  <a:pt x="219358" y="158454"/>
                  <a:pt x="221097" y="161714"/>
                </a:cubicBezTo>
                <a:cubicBezTo>
                  <a:pt x="220879" y="161932"/>
                  <a:pt x="220879" y="161932"/>
                  <a:pt x="220879" y="16193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1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72345" y="4664159"/>
            <a:ext cx="3732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Synthesize the knowledge learned.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72345" y="3250914"/>
            <a:ext cx="4343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Deeply research on SVM model.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78085" y="2057887"/>
            <a:ext cx="434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Detect an characters.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17433" y="4649532"/>
            <a:ext cx="477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Understand the process in building one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1868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0" grpId="0" animBg="1"/>
      <p:bldP spid="21" grpId="0"/>
      <p:bldP spid="15" grpId="0" animBg="1"/>
      <p:bldP spid="16" grpId="0" animBg="1"/>
      <p:bldP spid="17" grpId="0" animBg="1"/>
      <p:bldP spid="18" grpId="0" animBg="1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3" r="35083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7708739" y="1863524"/>
            <a:ext cx="2905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8C391"/>
                </a:solidFill>
              </a:rPr>
              <a:t>SVM</a:t>
            </a:r>
          </a:p>
          <a:p>
            <a:r>
              <a:rPr lang="en-US" sz="4000" b="1" dirty="0">
                <a:solidFill>
                  <a:srgbClr val="F8C391"/>
                </a:solidFill>
              </a:rPr>
              <a:t>MODEL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292051" y="1782501"/>
            <a:ext cx="403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92051" y="3188892"/>
            <a:ext cx="40395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08739" y="3428999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SVM work?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8050192" y="3960471"/>
            <a:ext cx="2523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92051" y="1863524"/>
            <a:ext cx="40395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92051" y="3269715"/>
            <a:ext cx="403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45675" y="1702676"/>
            <a:ext cx="4441222" cy="3405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700179" y="773961"/>
            <a:ext cx="3906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7664" y="76981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SVM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14235" y="0"/>
            <a:ext cx="553034" cy="861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" t="-297" r="49321" b="9514"/>
          <a:stretch/>
        </p:blipFill>
        <p:spPr>
          <a:xfrm>
            <a:off x="321807" y="1929631"/>
            <a:ext cx="3598552" cy="2784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9" b="9217"/>
          <a:stretch/>
        </p:blipFill>
        <p:spPr>
          <a:xfrm>
            <a:off x="7933785" y="1884060"/>
            <a:ext cx="3851559" cy="303125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D52457-671D-446B-8EC2-7D6B2FEFB7B2}"/>
              </a:ext>
            </a:extLst>
          </p:cNvPr>
          <p:cNvGrpSpPr/>
          <p:nvPr/>
        </p:nvGrpSpPr>
        <p:grpSpPr>
          <a:xfrm>
            <a:off x="3994949" y="1844845"/>
            <a:ext cx="3576136" cy="2954198"/>
            <a:chOff x="2699792" y="2276872"/>
            <a:chExt cx="3312368" cy="273630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93ED7C0-B194-44C7-87E6-3F741D0DC138}"/>
                </a:ext>
              </a:extLst>
            </p:cNvPr>
            <p:cNvSpPr/>
            <p:nvPr/>
          </p:nvSpPr>
          <p:spPr>
            <a:xfrm>
              <a:off x="3419872" y="2536470"/>
              <a:ext cx="1872208" cy="2211045"/>
            </a:xfrm>
            <a:custGeom>
              <a:avLst/>
              <a:gdLst/>
              <a:ahLst/>
              <a:cxnLst/>
              <a:rect l="l" t="t" r="r" b="b"/>
              <a:pathLst>
                <a:path w="1872208" h="2211045">
                  <a:moveTo>
                    <a:pt x="0" y="0"/>
                  </a:moveTo>
                  <a:lnTo>
                    <a:pt x="9128" y="10788"/>
                  </a:lnTo>
                  <a:lnTo>
                    <a:pt x="1872208" y="1456894"/>
                  </a:lnTo>
                  <a:lnTo>
                    <a:pt x="1872208" y="2211045"/>
                  </a:lnTo>
                  <a:lnTo>
                    <a:pt x="1870585" y="2209702"/>
                  </a:lnTo>
                  <a:lnTo>
                    <a:pt x="0" y="772546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ight Arrow 5">
              <a:extLst>
                <a:ext uri="{FF2B5EF4-FFF2-40B4-BE49-F238E27FC236}">
                  <a16:creationId xmlns:a16="http://schemas.microsoft.com/office/drawing/2014/main" id="{3090FE72-E677-4E0E-B920-ED1E43D46A1D}"/>
                </a:ext>
              </a:extLst>
            </p:cNvPr>
            <p:cNvSpPr/>
            <p:nvPr/>
          </p:nvSpPr>
          <p:spPr>
            <a:xfrm>
              <a:off x="3419872" y="2276872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Non-Linear </a:t>
              </a:r>
              <a:endParaRPr lang="ko-KR" altLang="en-US" sz="2700" dirty="0"/>
            </a:p>
          </p:txBody>
        </p:sp>
        <p:sp>
          <p:nvSpPr>
            <p:cNvPr id="23" name="Right Arrow 33">
              <a:extLst>
                <a:ext uri="{FF2B5EF4-FFF2-40B4-BE49-F238E27FC236}">
                  <a16:creationId xmlns:a16="http://schemas.microsoft.com/office/drawing/2014/main" id="{DDFB2951-1413-4186-9876-CD958FF171AB}"/>
                </a:ext>
              </a:extLst>
            </p:cNvPr>
            <p:cNvSpPr/>
            <p:nvPr/>
          </p:nvSpPr>
          <p:spPr>
            <a:xfrm rot="10800000">
              <a:off x="2699792" y="3717031"/>
              <a:ext cx="2592288" cy="1296144"/>
            </a:xfrm>
            <a:prstGeom prst="rightArrow">
              <a:avLst>
                <a:gd name="adj1" fmla="val 58399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25259" y="3893890"/>
            <a:ext cx="11464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lt1"/>
                </a:solidFill>
              </a:rPr>
              <a:t>Linear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4948" y="510858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Non-Linear &amp; Linear SVM Models</a:t>
            </a:r>
          </a:p>
        </p:txBody>
      </p:sp>
    </p:spTree>
    <p:extLst>
      <p:ext uri="{BB962C8B-B14F-4D97-AF65-F5344CB8AC3E}">
        <p14:creationId xmlns:p14="http://schemas.microsoft.com/office/powerpoint/2010/main" val="73169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700179" y="773961"/>
            <a:ext cx="39067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08986" y="1557468"/>
            <a:ext cx="3797955" cy="3794778"/>
            <a:chOff x="808986" y="1126544"/>
            <a:chExt cx="3797955" cy="3794778"/>
          </a:xfrm>
        </p:grpSpPr>
        <p:sp>
          <p:nvSpPr>
            <p:cNvPr id="15" name="TextBox 14"/>
            <p:cNvSpPr txBox="1"/>
            <p:nvPr/>
          </p:nvSpPr>
          <p:spPr>
            <a:xfrm>
              <a:off x="1451890" y="4459657"/>
              <a:ext cx="2715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SVM – soft margin</a:t>
              </a:r>
            </a:p>
          </p:txBody>
        </p:sp>
        <p:pic>
          <p:nvPicPr>
            <p:cNvPr id="5128" name="Picture 8" descr="Support Vector Machines — Soft Margin Formulation and Kernel Trick | by  Rishabh Misra | Towards Data Scien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986" y="1126544"/>
              <a:ext cx="3797955" cy="3128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587664" y="76981"/>
            <a:ext cx="283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SVM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14235" y="0"/>
            <a:ext cx="553034" cy="861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48552" y="3416203"/>
            <a:ext cx="4186366" cy="1345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Allow violation of data in classifier</a:t>
            </a:r>
          </a:p>
        </p:txBody>
      </p:sp>
      <p:cxnSp>
        <p:nvCxnSpPr>
          <p:cNvPr id="8" name="Elbow Connector 7"/>
          <p:cNvCxnSpPr>
            <a:stCxn id="5128" idx="3"/>
            <a:endCxn id="4" idx="1"/>
          </p:cNvCxnSpPr>
          <p:nvPr/>
        </p:nvCxnSpPr>
        <p:spPr>
          <a:xfrm>
            <a:off x="4606941" y="3121857"/>
            <a:ext cx="1541611" cy="967008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128" idx="3"/>
            <a:endCxn id="18" idx="1"/>
          </p:cNvCxnSpPr>
          <p:nvPr/>
        </p:nvCxnSpPr>
        <p:spPr>
          <a:xfrm flipV="1">
            <a:off x="4606941" y="2383654"/>
            <a:ext cx="1541611" cy="738203"/>
          </a:xfrm>
          <a:prstGeom prst="bentConnector3">
            <a:avLst/>
          </a:prstGeom>
          <a:ln w="381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48552" y="1710992"/>
            <a:ext cx="4186366" cy="1345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44796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5413</TotalTime>
  <Words>1297</Words>
  <Application>Microsoft Office PowerPoint</Application>
  <PresentationFormat>Widescreen</PresentationFormat>
  <Paragraphs>217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Tam Nguyen</cp:lastModifiedBy>
  <cp:revision>258</cp:revision>
  <dcterms:created xsi:type="dcterms:W3CDTF">2020-01-20T05:08:25Z</dcterms:created>
  <dcterms:modified xsi:type="dcterms:W3CDTF">2021-01-09T10:21:08Z</dcterms:modified>
</cp:coreProperties>
</file>