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8" r:id="rId7"/>
    <p:sldId id="260" r:id="rId8"/>
    <p:sldId id="262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  <p15:guide id="4" orient="horz" pos="3072" userDrawn="1">
          <p15:clr>
            <a:srgbClr val="A4A3A4"/>
          </p15:clr>
        </p15:guide>
        <p15:guide id="5" orient="horz" pos="3408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287" userDrawn="1">
          <p15:clr>
            <a:srgbClr val="A4A3A4"/>
          </p15:clr>
        </p15:guide>
        <p15:guide id="8" pos="5473" userDrawn="1">
          <p15:clr>
            <a:srgbClr val="A4A3A4"/>
          </p15:clr>
        </p15:guide>
        <p15:guide id="9" pos="611" userDrawn="1">
          <p15:clr>
            <a:srgbClr val="A4A3A4"/>
          </p15:clr>
        </p15:guide>
        <p15:guide id="10" pos="2160" userDrawn="1">
          <p15:clr>
            <a:srgbClr val="A4A3A4"/>
          </p15:clr>
        </p15:guide>
        <p15:guide id="11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>
      <p:cViewPr varScale="1">
        <p:scale>
          <a:sx n="76" d="100"/>
          <a:sy n="76" d="100"/>
        </p:scale>
        <p:origin x="1176" y="84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2880"/>
        <p:guide pos="287"/>
        <p:guide pos="5473"/>
        <p:guide pos="611"/>
        <p:guide pos="2160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3174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5/6/2015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5/6/2015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63" y="-1"/>
            <a:ext cx="9145191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5/6/2015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/>
                </a:solidFill>
              </a:defRPr>
            </a:lvl1pPr>
            <a:lvl2pPr marL="257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129" y="685808"/>
            <a:ext cx="2972574" cy="4724399"/>
          </a:xfrm>
        </p:spPr>
        <p:txBody>
          <a:bodyPr>
            <a:normAutofit/>
          </a:bodyPr>
          <a:lstStyle>
            <a:lvl1pPr>
              <a:defRPr sz="2701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31" y="685800"/>
            <a:ext cx="710754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70" y="685800"/>
            <a:ext cx="97180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5/6/2015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5410200"/>
            <a:ext cx="6174998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tx1"/>
                </a:solidFill>
              </a:defRPr>
            </a:lvl1pPr>
            <a:lvl2pPr marL="257243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48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73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9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6218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462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70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94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2" y="2590800"/>
            <a:ext cx="6173807" cy="2819400"/>
          </a:xfrm>
        </p:spPr>
        <p:txBody>
          <a:bodyPr anchor="b">
            <a:normAutofit/>
          </a:bodyPr>
          <a:lstStyle>
            <a:lvl1pPr algn="l">
              <a:defRPr sz="2701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93" y="685800"/>
            <a:ext cx="3772882" cy="4191000"/>
          </a:xfrm>
        </p:spPr>
        <p:txBody>
          <a:bodyPr/>
          <a:lstStyle>
            <a:lvl1pPr>
              <a:defRPr sz="1576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0615" y="685800"/>
            <a:ext cx="3772883" cy="4191000"/>
          </a:xfrm>
        </p:spPr>
        <p:txBody>
          <a:bodyPr/>
          <a:lstStyle>
            <a:lvl1pPr>
              <a:defRPr sz="1576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5/6/2015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801" y="1676400"/>
            <a:ext cx="3772883" cy="3200400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2" y="685800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1" b="0"/>
            </a:lvl1pPr>
            <a:lvl2pPr marL="257243" indent="0">
              <a:buNone/>
              <a:defRPr sz="1125" b="1"/>
            </a:lvl2pPr>
            <a:lvl3pPr marL="514487" indent="0">
              <a:buNone/>
              <a:defRPr sz="1013" b="1"/>
            </a:lvl3pPr>
            <a:lvl4pPr marL="771731" indent="0">
              <a:buNone/>
              <a:defRPr sz="900" b="1"/>
            </a:lvl4pPr>
            <a:lvl5pPr marL="1028975" indent="0">
              <a:buNone/>
              <a:defRPr sz="900" b="1"/>
            </a:lvl5pPr>
            <a:lvl6pPr marL="1286218" indent="0">
              <a:buNone/>
              <a:defRPr sz="900" b="1"/>
            </a:lvl6pPr>
            <a:lvl7pPr marL="1543462" indent="0">
              <a:buNone/>
              <a:defRPr sz="900" b="1"/>
            </a:lvl7pPr>
            <a:lvl8pPr marL="1800705" indent="0">
              <a:buNone/>
              <a:defRPr sz="900" b="1"/>
            </a:lvl8pPr>
            <a:lvl9pPr marL="2057949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3" y="1676400"/>
            <a:ext cx="3772883" cy="3200400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3" y="685800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1" b="0"/>
            </a:lvl1pPr>
            <a:lvl2pPr marL="257243" indent="0">
              <a:buNone/>
              <a:defRPr sz="1125" b="1"/>
            </a:lvl2pPr>
            <a:lvl3pPr marL="514487" indent="0">
              <a:buNone/>
              <a:defRPr sz="1013" b="1"/>
            </a:lvl3pPr>
            <a:lvl4pPr marL="771731" indent="0">
              <a:buNone/>
              <a:defRPr sz="900" b="1"/>
            </a:lvl4pPr>
            <a:lvl5pPr marL="1028975" indent="0">
              <a:buNone/>
              <a:defRPr sz="900" b="1"/>
            </a:lvl5pPr>
            <a:lvl6pPr marL="1286218" indent="0">
              <a:buNone/>
              <a:defRPr sz="900" b="1"/>
            </a:lvl6pPr>
            <a:lvl7pPr marL="1543462" indent="0">
              <a:buNone/>
              <a:defRPr sz="900" b="1"/>
            </a:lvl7pPr>
            <a:lvl8pPr marL="1800705" indent="0">
              <a:buNone/>
              <a:defRPr sz="900" b="1"/>
            </a:lvl8pPr>
            <a:lvl9pPr marL="2057949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05400"/>
            <a:ext cx="82306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5/6/2015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5/6/2015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685800"/>
            <a:ext cx="5029438" cy="5486400"/>
          </a:xfrm>
        </p:spPr>
        <p:txBody>
          <a:bodyPr>
            <a:normAutofit/>
          </a:bodyPr>
          <a:lstStyle>
            <a:lvl1pPr>
              <a:defRPr sz="1576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 baseline="0"/>
            </a:lvl6pPr>
            <a:lvl7pPr>
              <a:defRPr sz="1013" baseline="0"/>
            </a:lvl7pPr>
            <a:lvl8pPr>
              <a:defRPr sz="1013" baseline="0"/>
            </a:lvl8pPr>
            <a:lvl9pPr>
              <a:defRPr sz="1013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25"/>
            </a:lvl1pPr>
            <a:lvl2pPr marL="257243" indent="0">
              <a:buNone/>
              <a:defRPr sz="675"/>
            </a:lvl2pPr>
            <a:lvl3pPr marL="514487" indent="0">
              <a:buNone/>
              <a:defRPr sz="563"/>
            </a:lvl3pPr>
            <a:lvl4pPr marL="771731" indent="0">
              <a:buNone/>
              <a:defRPr sz="506"/>
            </a:lvl4pPr>
            <a:lvl5pPr marL="1028975" indent="0">
              <a:buNone/>
              <a:defRPr sz="506"/>
            </a:lvl5pPr>
            <a:lvl6pPr marL="1286218" indent="0">
              <a:buNone/>
              <a:defRPr sz="506"/>
            </a:lvl6pPr>
            <a:lvl7pPr marL="1543462" indent="0">
              <a:buNone/>
              <a:defRPr sz="506"/>
            </a:lvl7pPr>
            <a:lvl8pPr marL="1800705" indent="0">
              <a:buNone/>
              <a:defRPr sz="506"/>
            </a:lvl8pPr>
            <a:lvl9pPr marL="2057949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</p:spPr>
        <p:txBody>
          <a:bodyPr anchor="b">
            <a:noAutofit/>
          </a:bodyPr>
          <a:lstStyle>
            <a:lvl1pPr algn="l">
              <a:defRPr sz="2026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4" y="685800"/>
            <a:ext cx="503051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1801"/>
            </a:lvl1pPr>
            <a:lvl2pPr marL="257243" indent="0">
              <a:buNone/>
              <a:defRPr sz="1576"/>
            </a:lvl2pPr>
            <a:lvl3pPr marL="514487" indent="0">
              <a:buNone/>
              <a:defRPr sz="1350"/>
            </a:lvl3pPr>
            <a:lvl4pPr marL="771731" indent="0">
              <a:buNone/>
              <a:defRPr sz="1125"/>
            </a:lvl4pPr>
            <a:lvl5pPr marL="1028975" indent="0">
              <a:buNone/>
              <a:defRPr sz="1125"/>
            </a:lvl5pPr>
            <a:lvl6pPr marL="1286218" indent="0">
              <a:buNone/>
              <a:defRPr sz="1125"/>
            </a:lvl6pPr>
            <a:lvl7pPr marL="1543462" indent="0">
              <a:buNone/>
              <a:defRPr sz="1125"/>
            </a:lvl7pPr>
            <a:lvl8pPr marL="1800705" indent="0">
              <a:buNone/>
              <a:defRPr sz="1125"/>
            </a:lvl8pPr>
            <a:lvl9pPr marL="2057949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25">
                <a:solidFill>
                  <a:schemeClr val="tx1"/>
                </a:solidFill>
              </a:defRPr>
            </a:lvl1pPr>
            <a:lvl2pPr marL="257243" indent="0">
              <a:buNone/>
              <a:defRPr sz="675"/>
            </a:lvl2pPr>
            <a:lvl3pPr marL="514487" indent="0">
              <a:buNone/>
              <a:defRPr sz="563"/>
            </a:lvl3pPr>
            <a:lvl4pPr marL="771731" indent="0">
              <a:buNone/>
              <a:defRPr sz="506"/>
            </a:lvl4pPr>
            <a:lvl5pPr marL="1028975" indent="0">
              <a:buNone/>
              <a:defRPr sz="506"/>
            </a:lvl5pPr>
            <a:lvl6pPr marL="1286218" indent="0">
              <a:buNone/>
              <a:defRPr sz="506"/>
            </a:lvl6pPr>
            <a:lvl7pPr marL="1543462" indent="0">
              <a:buNone/>
              <a:defRPr sz="506"/>
            </a:lvl7pPr>
            <a:lvl8pPr marL="1800705" indent="0">
              <a:buNone/>
              <a:defRPr sz="506"/>
            </a:lvl8pPr>
            <a:lvl9pPr marL="2057949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</p:spPr>
        <p:txBody>
          <a:bodyPr anchor="b">
            <a:normAutofit/>
          </a:bodyPr>
          <a:lstStyle>
            <a:lvl1pPr algn="l">
              <a:defRPr sz="2026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91" y="0"/>
            <a:ext cx="914409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612" y="685807"/>
            <a:ext cx="771726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05400"/>
            <a:ext cx="82306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514487" rtl="0" eaLnBrk="1" latinLnBrk="0" hangingPunct="1">
        <a:lnSpc>
          <a:spcPct val="80000"/>
        </a:lnSpc>
        <a:spcBef>
          <a:spcPct val="0"/>
        </a:spcBef>
        <a:buNone/>
        <a:defRPr sz="2026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28622" indent="-128622" algn="l" defTabSz="514487" rtl="0" eaLnBrk="1" latinLnBrk="0" hangingPunct="1">
        <a:lnSpc>
          <a:spcPct val="90000"/>
        </a:lnSpc>
        <a:spcBef>
          <a:spcPts val="1013"/>
        </a:spcBef>
        <a:buClr>
          <a:schemeClr val="tx1"/>
        </a:buClr>
        <a:buSzPct val="80000"/>
        <a:buFont typeface="Arial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346565" indent="-160778" algn="l" defTabSz="514487" rtl="0" eaLnBrk="1" latinLnBrk="0" hangingPunct="1">
        <a:lnSpc>
          <a:spcPct val="90000"/>
        </a:lnSpc>
        <a:spcBef>
          <a:spcPts val="338"/>
        </a:spcBef>
        <a:buSzPct val="80000"/>
        <a:buFont typeface="Corbe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60791" indent="-128622" algn="l" defTabSz="514487" rtl="0" eaLnBrk="1" latinLnBrk="0" hangingPunct="1">
        <a:lnSpc>
          <a:spcPct val="90000"/>
        </a:lnSpc>
        <a:spcBef>
          <a:spcPts val="338"/>
        </a:spcBef>
        <a:buClr>
          <a:schemeClr val="tx1"/>
        </a:buClr>
        <a:buSzPct val="80000"/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776876" indent="-159491" algn="l" defTabSz="514487" rtl="0" eaLnBrk="1" latinLnBrk="0" hangingPunct="1">
        <a:lnSpc>
          <a:spcPct val="90000"/>
        </a:lnSpc>
        <a:spcBef>
          <a:spcPts val="338"/>
        </a:spcBef>
        <a:buFont typeface="Corbel" pitchFamily="34" charset="0"/>
        <a:buChar char="–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992960" indent="-128622" algn="l" defTabSz="514487" rtl="0" eaLnBrk="1" latinLnBrk="0" hangingPunct="1">
        <a:lnSpc>
          <a:spcPct val="90000"/>
        </a:lnSpc>
        <a:spcBef>
          <a:spcPts val="338"/>
        </a:spcBef>
        <a:buClr>
          <a:schemeClr val="tx1"/>
        </a:buClr>
        <a:buSzPct val="80000"/>
        <a:buFont typeface="Arial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09045" indent="-159491" algn="l" defTabSz="514487" rtl="0" eaLnBrk="1" latinLnBrk="0" hangingPunct="1">
        <a:lnSpc>
          <a:spcPct val="90000"/>
        </a:lnSpc>
        <a:spcBef>
          <a:spcPts val="338"/>
        </a:spcBef>
        <a:buFont typeface="Corbel" pitchFamily="34" charset="0"/>
        <a:buChar char="–"/>
        <a:defRPr sz="1013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25130" indent="-128622" algn="l" defTabSz="514487" rtl="0" eaLnBrk="1" latinLnBrk="0" hangingPunct="1">
        <a:lnSpc>
          <a:spcPct val="90000"/>
        </a:lnSpc>
        <a:spcBef>
          <a:spcPts val="338"/>
        </a:spcBef>
        <a:buSzPct val="80000"/>
        <a:buFont typeface="Arial" pitchFamily="34" charset="0"/>
        <a:buChar char="•"/>
        <a:defRPr sz="1013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1214" indent="-159491" algn="l" defTabSz="514487" rtl="0" eaLnBrk="1" latinLnBrk="0" hangingPunct="1">
        <a:lnSpc>
          <a:spcPct val="90000"/>
        </a:lnSpc>
        <a:spcBef>
          <a:spcPts val="338"/>
        </a:spcBef>
        <a:buFont typeface="Corbel" pitchFamily="34" charset="0"/>
        <a:buChar char="–"/>
        <a:defRPr sz="101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57299" indent="-128622" algn="l" defTabSz="514487" rtl="0" eaLnBrk="1" latinLnBrk="0" hangingPunct="1">
        <a:lnSpc>
          <a:spcPct val="90000"/>
        </a:lnSpc>
        <a:spcBef>
          <a:spcPts val="338"/>
        </a:spcBef>
        <a:buSzPct val="80000"/>
        <a:buFont typeface="Arial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5144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243" algn="l" defTabSz="5144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487" algn="l" defTabSz="5144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731" algn="l" defTabSz="5144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975" algn="l" defTabSz="5144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218" algn="l" defTabSz="5144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462" algn="l" defTabSz="5144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705" algn="l" defTabSz="5144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949" algn="l" defTabSz="5144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329351"/>
            <a:ext cx="3962400" cy="643105"/>
          </a:xfrm>
        </p:spPr>
        <p:txBody>
          <a:bodyPr>
            <a:noAutofit/>
          </a:bodyPr>
          <a:lstStyle/>
          <a:p>
            <a:r>
              <a:rPr lang="en-US" sz="2000" b="1" dirty="0"/>
              <a:t>O.D. Wedamulla</a:t>
            </a:r>
          </a:p>
          <a:p>
            <a:r>
              <a:rPr lang="en-US" sz="2000" b="1" dirty="0" smtClean="0"/>
              <a:t>10/AS/CI/048(EP1150)</a:t>
            </a:r>
            <a:endParaRPr lang="en-US" sz="2000" b="1" dirty="0"/>
          </a:p>
          <a:p>
            <a:r>
              <a:rPr lang="en-US" sz="2000" b="1" dirty="0" err="1" smtClean="0"/>
              <a:t>Supervisor:Ms:H.M.Rupasinghe</a:t>
            </a:r>
            <a:endParaRPr lang="en-US" sz="2000" b="1" dirty="0"/>
          </a:p>
          <a:p>
            <a:r>
              <a:rPr lang="en-US" sz="2000" b="1" dirty="0" smtClean="0"/>
              <a:t>Department </a:t>
            </a:r>
            <a:r>
              <a:rPr lang="en-US" sz="2000" b="1" dirty="0"/>
              <a:t>of Computing and Information </a:t>
            </a:r>
            <a:r>
              <a:rPr lang="en-US" sz="2000" b="1" dirty="0" smtClean="0"/>
              <a:t>Systems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90600"/>
            <a:ext cx="3657600" cy="2352835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Face and Eye Blinking Detection System</a:t>
            </a:r>
            <a:endParaRPr lang="en-US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16" y="2357694"/>
            <a:ext cx="3281106" cy="32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38200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5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648" y="381000"/>
            <a:ext cx="8001001" cy="4495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000" dirty="0" smtClean="0"/>
              <a:t> </a:t>
            </a:r>
            <a:endParaRPr lang="en-US" sz="12000" dirty="0"/>
          </a:p>
          <a:p>
            <a:r>
              <a:rPr lang="en-US" sz="12000" dirty="0" smtClean="0"/>
              <a:t>An application Works </a:t>
            </a:r>
            <a:r>
              <a:rPr lang="en-US" sz="12000" dirty="0"/>
              <a:t>on devices that has Android operating system and a camera.</a:t>
            </a:r>
          </a:p>
          <a:p>
            <a:r>
              <a:rPr lang="en-US" sz="12000" dirty="0"/>
              <a:t>Developed using </a:t>
            </a:r>
            <a:r>
              <a:rPr lang="en-US" sz="12000" dirty="0" err="1"/>
              <a:t>OpenCV</a:t>
            </a:r>
            <a:r>
              <a:rPr lang="en-US" sz="12000" dirty="0"/>
              <a:t> computer vision </a:t>
            </a:r>
            <a:r>
              <a:rPr lang="en-US" sz="12000" dirty="0" smtClean="0"/>
              <a:t>library</a:t>
            </a:r>
          </a:p>
          <a:p>
            <a:r>
              <a:rPr lang="en-US" sz="12000" dirty="0" smtClean="0"/>
              <a:t> Use </a:t>
            </a:r>
            <a:r>
              <a:rPr lang="en-US" sz="12000" dirty="0" err="1" smtClean="0"/>
              <a:t>haarcascade</a:t>
            </a:r>
            <a:r>
              <a:rPr lang="en-US" sz="12000" dirty="0" smtClean="0"/>
              <a:t> XML file for detection.</a:t>
            </a:r>
            <a:endParaRPr lang="en-US" sz="12000" dirty="0"/>
          </a:p>
          <a:p>
            <a:r>
              <a:rPr lang="en-US" sz="12000" dirty="0"/>
              <a:t>Application aim – Detection of human face, eye and eye blinking</a:t>
            </a:r>
          </a:p>
          <a:p>
            <a:r>
              <a:rPr lang="en-US" sz="12000" dirty="0"/>
              <a:t>Applications</a:t>
            </a:r>
          </a:p>
          <a:p>
            <a:pPr lvl="1"/>
            <a:r>
              <a:rPr lang="en-US" sz="12000" dirty="0" smtClean="0"/>
              <a:t>Eye recognition </a:t>
            </a:r>
            <a:r>
              <a:rPr lang="en-US" sz="12000" dirty="0"/>
              <a:t>for security system</a:t>
            </a:r>
          </a:p>
          <a:p>
            <a:pPr lvl="1"/>
            <a:r>
              <a:rPr lang="en-US" sz="12000" dirty="0"/>
              <a:t>Replace gesture base activities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89" y="4171536"/>
            <a:ext cx="2346960" cy="242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09600"/>
            <a:ext cx="7696200" cy="5105400"/>
          </a:xfrm>
        </p:spPr>
        <p:txBody>
          <a:bodyPr>
            <a:noAutofit/>
          </a:bodyPr>
          <a:lstStyle/>
          <a:p>
            <a:r>
              <a:rPr lang="en-US" sz="3000" dirty="0"/>
              <a:t>Android powers hundreds of millions of mobile </a:t>
            </a:r>
            <a:r>
              <a:rPr lang="en-US" sz="3000" dirty="0" smtClean="0"/>
              <a:t>devices</a:t>
            </a:r>
            <a:endParaRPr lang="en-US" sz="3000" dirty="0"/>
          </a:p>
          <a:p>
            <a:r>
              <a:rPr lang="en-US" sz="3000" dirty="0"/>
              <a:t>More than 300 hardware, software, and carrier </a:t>
            </a:r>
            <a:r>
              <a:rPr lang="en-US" sz="3000" dirty="0" smtClean="0"/>
              <a:t>partners</a:t>
            </a:r>
            <a:endParaRPr lang="en-US" sz="3000" dirty="0"/>
          </a:p>
          <a:p>
            <a:r>
              <a:rPr lang="en-US" sz="3000" dirty="0" smtClean="0"/>
              <a:t>Its </a:t>
            </a:r>
            <a:r>
              <a:rPr lang="en-US" sz="3000" dirty="0"/>
              <a:t>free- Linux based OS</a:t>
            </a:r>
          </a:p>
          <a:p>
            <a:r>
              <a:rPr lang="en-US" sz="3000" dirty="0"/>
              <a:t>Android has grown with different versions</a:t>
            </a:r>
          </a:p>
          <a:p>
            <a:pPr lvl="1"/>
            <a:r>
              <a:rPr lang="en-US" sz="3000" dirty="0" err="1"/>
              <a:t>HoneyComb</a:t>
            </a:r>
            <a:r>
              <a:rPr lang="en-US" sz="3000" dirty="0"/>
              <a:t>(Android 3.0)</a:t>
            </a:r>
          </a:p>
          <a:p>
            <a:pPr lvl="1"/>
            <a:r>
              <a:rPr lang="en-US" sz="3000" dirty="0"/>
              <a:t>Jelly Beans(Android 4.1)</a:t>
            </a:r>
          </a:p>
          <a:p>
            <a:pPr lvl="1"/>
            <a:r>
              <a:rPr lang="en-US" sz="3000" dirty="0"/>
              <a:t>Lollipop(Android 5.0)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What is Android?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343400"/>
            <a:ext cx="1841763" cy="22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04800"/>
            <a:ext cx="7848600" cy="4324667"/>
          </a:xfrm>
        </p:spPr>
        <p:txBody>
          <a:bodyPr>
            <a:noAutofit/>
          </a:bodyPr>
          <a:lstStyle/>
          <a:p>
            <a:r>
              <a:rPr lang="en-US" sz="3000" dirty="0"/>
              <a:t>Library of programming functions mainly aimed at real time computer vision</a:t>
            </a:r>
          </a:p>
          <a:p>
            <a:pPr algn="just"/>
            <a:r>
              <a:rPr lang="en-US" sz="3000" dirty="0"/>
              <a:t>Developed by Intel Russia research center </a:t>
            </a:r>
          </a:p>
          <a:p>
            <a:r>
              <a:rPr lang="en-US" sz="3000" dirty="0"/>
              <a:t>Written in C</a:t>
            </a:r>
            <a:r>
              <a:rPr lang="en-US" sz="3000" dirty="0" smtClean="0"/>
              <a:t>++</a:t>
            </a:r>
            <a:endParaRPr lang="en-US" sz="3000" dirty="0"/>
          </a:p>
          <a:p>
            <a:r>
              <a:rPr lang="en-US" sz="3000" dirty="0"/>
              <a:t>Released under a BSD license - free for both academic and commercial </a:t>
            </a:r>
            <a:r>
              <a:rPr lang="en-US" sz="3000" dirty="0" smtClean="0"/>
              <a:t>use</a:t>
            </a:r>
            <a:endParaRPr lang="en-US" sz="3000" dirty="0"/>
          </a:p>
          <a:p>
            <a:r>
              <a:rPr lang="en-US" sz="3000" dirty="0"/>
              <a:t>Has C++, C, Python and Java interfaces </a:t>
            </a:r>
          </a:p>
          <a:p>
            <a:r>
              <a:rPr lang="en-US" sz="3000" dirty="0"/>
              <a:t>Has wrapper classes - use in different platforms</a:t>
            </a:r>
          </a:p>
          <a:p>
            <a:pPr lvl="1"/>
            <a:r>
              <a:rPr lang="en-US" sz="3000" dirty="0" err="1"/>
              <a:t>JavaCV</a:t>
            </a:r>
            <a:r>
              <a:rPr lang="en-US" sz="3000" dirty="0"/>
              <a:t> – for develop in java</a:t>
            </a:r>
          </a:p>
          <a:p>
            <a:pPr lvl="1"/>
            <a:r>
              <a:rPr lang="en-US" sz="3000" dirty="0" err="1"/>
              <a:t>EmguCv</a:t>
            </a:r>
            <a:r>
              <a:rPr lang="en-US" sz="3000" dirty="0"/>
              <a:t> – for develop in C#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What is </a:t>
            </a:r>
            <a:r>
              <a:rPr lang="en-US" sz="4400" b="1" dirty="0" err="1">
                <a:solidFill>
                  <a:schemeClr val="tx1"/>
                </a:solidFill>
              </a:rPr>
              <a:t>OpenCV</a:t>
            </a:r>
            <a:r>
              <a:rPr lang="en-US" sz="4400" b="1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325155"/>
            <a:ext cx="1893206" cy="22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612" y="685807"/>
            <a:ext cx="7639988" cy="4571993"/>
          </a:xfrm>
        </p:spPr>
        <p:txBody>
          <a:bodyPr>
            <a:normAutofit/>
          </a:bodyPr>
          <a:lstStyle/>
          <a:p>
            <a:r>
              <a:rPr lang="en-US" sz="3000" dirty="0"/>
              <a:t>To provide high accurate security system by using bio </a:t>
            </a:r>
            <a:r>
              <a:rPr lang="en-US" sz="3000" dirty="0" smtClean="0"/>
              <a:t>metrics </a:t>
            </a:r>
            <a:r>
              <a:rPr lang="en-US" sz="3000" dirty="0"/>
              <a:t>verification method</a:t>
            </a:r>
          </a:p>
          <a:p>
            <a:r>
              <a:rPr lang="en-US" sz="3000" dirty="0"/>
              <a:t>To provide portability for security system</a:t>
            </a:r>
          </a:p>
          <a:p>
            <a:r>
              <a:rPr lang="en-US" sz="3000" dirty="0"/>
              <a:t>To develop method to use eye as a replacement for gesture actions</a:t>
            </a:r>
          </a:p>
          <a:p>
            <a:r>
              <a:rPr lang="en-US" sz="3000" dirty="0" smtClean="0"/>
              <a:t>To study </a:t>
            </a:r>
            <a:r>
              <a:rPr lang="en-US" sz="3000" dirty="0"/>
              <a:t>human fatigue by analyzing data collected from face and eye </a:t>
            </a:r>
            <a:r>
              <a:rPr lang="en-US" sz="3000" dirty="0" smtClean="0"/>
              <a:t>detection</a:t>
            </a:r>
          </a:p>
          <a:p>
            <a:r>
              <a:rPr lang="en-US" sz="3000" dirty="0" smtClean="0"/>
              <a:t>To enhance operability in smart watches</a:t>
            </a:r>
            <a:endParaRPr lang="en-US" sz="3000" dirty="0"/>
          </a:p>
          <a:p>
            <a:endParaRPr lang="en-US" sz="1688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Objectives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8125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1" y="720776"/>
            <a:ext cx="7772399" cy="446082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Windows 7 or higher </a:t>
            </a:r>
            <a:r>
              <a:rPr lang="en-US" sz="3200" dirty="0"/>
              <a:t>operating system</a:t>
            </a:r>
          </a:p>
          <a:p>
            <a:r>
              <a:rPr lang="en-US" sz="3200" dirty="0"/>
              <a:t>Eclipse with ADT bundle</a:t>
            </a:r>
          </a:p>
          <a:p>
            <a:r>
              <a:rPr lang="en-US" sz="3200" dirty="0"/>
              <a:t>Android 4.0 or higher version SDK tools</a:t>
            </a:r>
          </a:p>
          <a:p>
            <a:r>
              <a:rPr lang="en-US" sz="3200" dirty="0" err="1"/>
              <a:t>OpenCV</a:t>
            </a:r>
            <a:r>
              <a:rPr lang="en-US" sz="3200" dirty="0"/>
              <a:t> 2.4.9 library (executable file</a:t>
            </a:r>
            <a:r>
              <a:rPr lang="en-US" sz="3200" dirty="0" smtClean="0"/>
              <a:t>)</a:t>
            </a:r>
          </a:p>
          <a:p>
            <a:r>
              <a:rPr lang="en-US" sz="3200" dirty="0" err="1" smtClean="0"/>
              <a:t>Opencv</a:t>
            </a:r>
            <a:r>
              <a:rPr lang="en-US" sz="3200" smtClean="0"/>
              <a:t> Manager</a:t>
            </a:r>
            <a:endParaRPr lang="en-US" sz="3200" dirty="0"/>
          </a:p>
          <a:p>
            <a:r>
              <a:rPr lang="en-US" sz="3200" dirty="0"/>
              <a:t>Java language</a:t>
            </a:r>
          </a:p>
          <a:p>
            <a:r>
              <a:rPr lang="en-US" sz="3200" dirty="0"/>
              <a:t>Android phone(version higher than Android 4.0)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711" y="5105400"/>
            <a:ext cx="8229601" cy="99060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Development methodology</a:t>
            </a:r>
          </a:p>
        </p:txBody>
      </p:sp>
      <p:pic>
        <p:nvPicPr>
          <p:cNvPr id="1026" name="Picture 2" descr="G:\android_ocv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879" y="4953000"/>
            <a:ext cx="1471256" cy="160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Development </a:t>
            </a:r>
            <a:r>
              <a:rPr lang="en-US" sz="4400" b="1" dirty="0" smtClean="0">
                <a:solidFill>
                  <a:schemeClr val="tx1"/>
                </a:solidFill>
              </a:rPr>
              <a:t>Problems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400" y="609600"/>
            <a:ext cx="7696200" cy="46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Difficult to detect under varying lighting condition and with different people</a:t>
            </a:r>
          </a:p>
          <a:p>
            <a:pPr lvl="1"/>
            <a:r>
              <a:rPr lang="en-US" dirty="0"/>
              <a:t>Fixed position with artificial light</a:t>
            </a:r>
          </a:p>
          <a:p>
            <a:pPr lvl="1"/>
            <a:r>
              <a:rPr lang="en-US" dirty="0"/>
              <a:t>Include template that match with consecutive frame and give the output correctly- increase accuracy</a:t>
            </a:r>
          </a:p>
          <a:p>
            <a:r>
              <a:rPr lang="en-US" sz="3000" dirty="0"/>
              <a:t>Compatibility issues with different android phones from different manufactures</a:t>
            </a:r>
          </a:p>
          <a:p>
            <a:pPr lvl="1"/>
            <a:r>
              <a:rPr lang="en-US" dirty="0"/>
              <a:t>Check the issues regarding to phones that majority of people use</a:t>
            </a:r>
          </a:p>
          <a:p>
            <a:pPr lvl="1"/>
            <a:r>
              <a:rPr lang="en-US" dirty="0"/>
              <a:t>Develop according standard google APIs</a:t>
            </a:r>
          </a:p>
          <a:p>
            <a:pPr marL="432170" lvl="2" indent="0">
              <a:buNone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3" b="18457"/>
          <a:stretch/>
        </p:blipFill>
        <p:spPr>
          <a:xfrm>
            <a:off x="7072916" y="4894539"/>
            <a:ext cx="1918684" cy="17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4701864" y="685800"/>
            <a:ext cx="4419600" cy="990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When acquiring template</a:t>
            </a:r>
            <a:endParaRPr lang="en-US" sz="3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3980" y="685800"/>
            <a:ext cx="3772883" cy="990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Normal eye detection </a:t>
            </a:r>
            <a:endParaRPr lang="en-US" sz="3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79" y="1676399"/>
            <a:ext cx="3959269" cy="374748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18" y="1676400"/>
            <a:ext cx="3901081" cy="3747482"/>
          </a:xfrm>
        </p:spPr>
      </p:pic>
    </p:spTree>
    <p:extLst>
      <p:ext uri="{BB962C8B-B14F-4D97-AF65-F5344CB8AC3E}">
        <p14:creationId xmlns:p14="http://schemas.microsoft.com/office/powerpoint/2010/main" val="41610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Q &amp; A </a:t>
            </a:r>
            <a:r>
              <a:rPr lang="en-US" sz="4400" b="1" dirty="0">
                <a:solidFill>
                  <a:schemeClr val="tx1"/>
                </a:solidFill>
              </a:rPr>
              <a:t>Session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74" y="416365"/>
            <a:ext cx="4785771" cy="50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ales presentation on product or service" id="{7EE400BE-508E-476C-BFCF-E5A4B7CBB911}" vid="{528475A2-2519-44AA-B642-41944284C867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50A9AA-52B9-4BCE-8F7B-96CF968CD3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0</TotalTime>
  <Words>341</Words>
  <Application>Microsoft Office PowerPoint</Application>
  <PresentationFormat>On-screen Show (4:3)</PresentationFormat>
  <Paragraphs>58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Corbel</vt:lpstr>
      <vt:lpstr>Sales presentation on product or service</vt:lpstr>
      <vt:lpstr>Face and Eye Blinking Detection System</vt:lpstr>
      <vt:lpstr>Introduction</vt:lpstr>
      <vt:lpstr>What is Android?</vt:lpstr>
      <vt:lpstr>What is OpenCV?</vt:lpstr>
      <vt:lpstr>Objectives of the Application</vt:lpstr>
      <vt:lpstr>Development methodology</vt:lpstr>
      <vt:lpstr>Development Problems</vt:lpstr>
      <vt:lpstr>Demo</vt:lpstr>
      <vt:lpstr>Q &amp; A Session 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2015-05-03T14:11:53Z</dcterms:created>
  <dcterms:modified xsi:type="dcterms:W3CDTF">2015-05-06T05:13:03Z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TC034605559991</vt:lpwstr>
  </property>
</Properties>
</file>