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8" r:id="rId3"/>
    <p:sldId id="259" r:id="rId4"/>
    <p:sldId id="260" r:id="rId5"/>
    <p:sldId id="262"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76" d="100"/>
          <a:sy n="76" d="100"/>
        </p:scale>
        <p:origin x="-184"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62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53134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09995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9202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12290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154825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95617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22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0280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331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895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81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439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82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852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684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2400000" scaled="0"/>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61544727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05262" y="2692866"/>
            <a:ext cx="5352178" cy="1446550"/>
          </a:xfrm>
          <a:prstGeom prst="rect">
            <a:avLst/>
          </a:prstGeom>
        </p:spPr>
        <p:txBody>
          <a:bodyPr wrap="square">
            <a:spAutoFit/>
          </a:bodyPr>
          <a:lstStyle/>
          <a:p>
            <a:r>
              <a:rPr lang="en-US" sz="8800" b="1" kern="1800" dirty="0" smtClean="0">
                <a:solidFill>
                  <a:srgbClr val="FF0000"/>
                </a:solidFill>
                <a:latin typeface="+mj-lt"/>
                <a:ea typeface="Times New Roman" panose="02020603050405020304" pitchFamily="18" charset="0"/>
              </a:rPr>
              <a:t>Unit Test</a:t>
            </a:r>
          </a:p>
        </p:txBody>
      </p:sp>
    </p:spTree>
    <p:extLst>
      <p:ext uri="{BB962C8B-B14F-4D97-AF65-F5344CB8AC3E}">
        <p14:creationId xmlns:p14="http://schemas.microsoft.com/office/powerpoint/2010/main" val="3494776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98514" y="1051922"/>
            <a:ext cx="10523913" cy="2254463"/>
          </a:xfrm>
          <a:prstGeom prst="rect">
            <a:avLst/>
          </a:prstGeom>
        </p:spPr>
        <p:txBody>
          <a:bodyPr wrap="square">
            <a:spAutoFit/>
          </a:bodyPr>
          <a:lstStyle/>
          <a:p>
            <a:pPr>
              <a:spcBef>
                <a:spcPts val="1800"/>
              </a:spcBef>
              <a:spcAft>
                <a:spcPts val="720"/>
              </a:spcAft>
            </a:pPr>
            <a:r>
              <a:rPr lang="en-US" sz="2400" dirty="0" smtClean="0">
                <a:solidFill>
                  <a:srgbClr val="FF0000"/>
                </a:solidFill>
                <a:latin typeface="Times New Roman" pitchFamily="18" charset="0"/>
                <a:ea typeface="Tahoma" pitchFamily="34" charset="0"/>
                <a:cs typeface="Times New Roman" pitchFamily="18" charset="0"/>
              </a:rPr>
              <a:t>10. </a:t>
            </a:r>
            <a:r>
              <a:rPr lang="en-US" sz="2400" dirty="0" err="1" smtClean="0">
                <a:solidFill>
                  <a:srgbClr val="FF0000"/>
                </a:solidFill>
                <a:latin typeface="Times New Roman" pitchFamily="18" charset="0"/>
                <a:ea typeface="Tahoma" pitchFamily="34" charset="0"/>
                <a:cs typeface="Times New Roman" pitchFamily="18" charset="0"/>
              </a:rPr>
              <a:t>Màu</a:t>
            </a:r>
            <a:r>
              <a:rPr lang="en-US" sz="2400" dirty="0" smtClean="0">
                <a:solidFill>
                  <a:srgbClr val="FF0000"/>
                </a:solidFill>
                <a:latin typeface="Times New Roman" pitchFamily="18" charset="0"/>
                <a:ea typeface="Tahoma" pitchFamily="34" charset="0"/>
                <a:cs typeface="Times New Roman" pitchFamily="18" charset="0"/>
              </a:rPr>
              <a:t> </a:t>
            </a:r>
            <a:r>
              <a:rPr lang="en-US" sz="2400" dirty="0" err="1" smtClean="0">
                <a:solidFill>
                  <a:srgbClr val="FF0000"/>
                </a:solidFill>
                <a:latin typeface="Times New Roman" pitchFamily="18" charset="0"/>
                <a:ea typeface="Tahoma" pitchFamily="34" charset="0"/>
                <a:cs typeface="Times New Roman" pitchFamily="18" charset="0"/>
              </a:rPr>
              <a:t>sắc</a:t>
            </a:r>
            <a:r>
              <a:rPr lang="en-US" sz="2400" dirty="0">
                <a:solidFill>
                  <a:srgbClr val="FF0000"/>
                </a:solidFill>
                <a:latin typeface="Times New Roman" pitchFamily="18" charset="0"/>
                <a:ea typeface="Tahoma" pitchFamily="34" charset="0"/>
                <a:cs typeface="Times New Roman" pitchFamily="18" charset="0"/>
              </a:rPr>
              <a:t> </a:t>
            </a:r>
            <a:r>
              <a:rPr lang="en-US" sz="2400" dirty="0" err="1" smtClean="0">
                <a:solidFill>
                  <a:srgbClr val="FF0000"/>
                </a:solidFill>
                <a:latin typeface="Times New Roman" pitchFamily="18" charset="0"/>
                <a:ea typeface="Tahoma" pitchFamily="34" charset="0"/>
                <a:cs typeface="Times New Roman" pitchFamily="18" charset="0"/>
              </a:rPr>
              <a:t>của</a:t>
            </a:r>
            <a:r>
              <a:rPr lang="en-US" sz="2400" dirty="0" smtClean="0">
                <a:solidFill>
                  <a:srgbClr val="FF0000"/>
                </a:solidFill>
                <a:latin typeface="Times New Roman" pitchFamily="18" charset="0"/>
                <a:ea typeface="Tahoma" pitchFamily="34" charset="0"/>
                <a:cs typeface="Times New Roman" pitchFamily="18" charset="0"/>
              </a:rPr>
              <a:t> %:</a:t>
            </a:r>
          </a:p>
          <a:p>
            <a:pPr marL="285750" indent="-285750">
              <a:spcBef>
                <a:spcPts val="1800"/>
              </a:spcBef>
              <a:spcAft>
                <a:spcPts val="720"/>
              </a:spcAft>
              <a:buFont typeface="Arial" pitchFamily="34" charset="0"/>
              <a:buChar char="•"/>
            </a:pPr>
            <a:r>
              <a:rPr lang="en-US" dirty="0" smtClean="0">
                <a:solidFill>
                  <a:schemeClr val="bg1"/>
                </a:solidFill>
                <a:latin typeface="Tahoma" pitchFamily="34" charset="0"/>
                <a:ea typeface="Tahoma" pitchFamily="34" charset="0"/>
                <a:cs typeface="Tahoma" pitchFamily="34" charset="0"/>
              </a:rPr>
              <a:t>Pink: statements not covered.</a:t>
            </a:r>
          </a:p>
          <a:p>
            <a:pPr marL="285750" indent="-285750">
              <a:spcBef>
                <a:spcPts val="1800"/>
              </a:spcBef>
              <a:spcAft>
                <a:spcPts val="720"/>
              </a:spcAft>
              <a:buFont typeface="Arial" pitchFamily="34" charset="0"/>
              <a:buChar char="•"/>
            </a:pPr>
            <a:r>
              <a:rPr lang="en-US" dirty="0" smtClean="0">
                <a:solidFill>
                  <a:schemeClr val="bg1"/>
                </a:solidFill>
                <a:latin typeface="Tahoma" pitchFamily="34" charset="0"/>
                <a:ea typeface="Tahoma" pitchFamily="34" charset="0"/>
                <a:cs typeface="Tahoma" pitchFamily="34" charset="0"/>
              </a:rPr>
              <a:t>Orange: functions not </a:t>
            </a:r>
            <a:r>
              <a:rPr lang="en-US" dirty="0" err="1" smtClean="0">
                <a:solidFill>
                  <a:schemeClr val="bg1"/>
                </a:solidFill>
                <a:latin typeface="Tahoma" pitchFamily="34" charset="0"/>
                <a:ea typeface="Tahoma" pitchFamily="34" charset="0"/>
                <a:cs typeface="Tahoma" pitchFamily="34" charset="0"/>
              </a:rPr>
              <a:t>covere</a:t>
            </a:r>
            <a:endParaRPr lang="en-US" dirty="0" smtClean="0">
              <a:solidFill>
                <a:schemeClr val="bg1"/>
              </a:solidFill>
              <a:latin typeface="Tahoma" pitchFamily="34" charset="0"/>
              <a:ea typeface="Tahoma" pitchFamily="34" charset="0"/>
              <a:cs typeface="Tahoma" pitchFamily="34" charset="0"/>
            </a:endParaRPr>
          </a:p>
          <a:p>
            <a:pPr marL="285750" indent="-285750">
              <a:spcBef>
                <a:spcPts val="1800"/>
              </a:spcBef>
              <a:spcAft>
                <a:spcPts val="720"/>
              </a:spcAft>
              <a:buFont typeface="Arial" pitchFamily="34" charset="0"/>
              <a:buChar char="•"/>
            </a:pPr>
            <a:r>
              <a:rPr lang="en-US" dirty="0" smtClean="0">
                <a:solidFill>
                  <a:schemeClr val="bg1"/>
                </a:solidFill>
                <a:latin typeface="Tahoma" pitchFamily="34" charset="0"/>
                <a:ea typeface="Tahoma" pitchFamily="34" charset="0"/>
                <a:cs typeface="Tahoma" pitchFamily="34" charset="0"/>
              </a:rPr>
              <a:t>Yellow</a:t>
            </a:r>
            <a:r>
              <a:rPr lang="en-US" dirty="0">
                <a:solidFill>
                  <a:schemeClr val="bg1"/>
                </a:solidFill>
                <a:latin typeface="Tahoma" pitchFamily="34" charset="0"/>
                <a:ea typeface="Tahoma" pitchFamily="34" charset="0"/>
                <a:cs typeface="Tahoma" pitchFamily="34" charset="0"/>
              </a:rPr>
              <a:t>: branches not covered.</a:t>
            </a:r>
            <a:endParaRPr lang="en-US" dirty="0">
              <a:solidFill>
                <a:schemeClr val="bg1"/>
              </a:solidFill>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3865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40079" y="1163368"/>
            <a:ext cx="10482350" cy="3691780"/>
          </a:xfrm>
          <a:prstGeom prst="rect">
            <a:avLst/>
          </a:prstGeom>
        </p:spPr>
        <p:txBody>
          <a:bodyPr wrap="square">
            <a:spAutoFit/>
          </a:bodyPr>
          <a:lstStyle/>
          <a:p>
            <a:pPr>
              <a:lnSpc>
                <a:spcPct val="115000"/>
              </a:lnSpc>
              <a:spcBef>
                <a:spcPts val="600"/>
              </a:spcBef>
            </a:pPr>
            <a:r>
              <a:rPr lang="vi-VN" sz="2400" b="1" spc="-5"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vi-VN" sz="2400" b="1" kern="18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Mocha </a:t>
            </a:r>
            <a:r>
              <a:rPr lang="vi-VN" sz="2400" b="1" kern="1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&amp; Chai là </a:t>
            </a:r>
            <a:r>
              <a:rPr lang="vi-VN" sz="2400" b="1" kern="18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gì</a:t>
            </a:r>
            <a:endParaRPr lang="en-US" sz="1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600"/>
              </a:spcBef>
            </a:pPr>
            <a:r>
              <a:rPr lang="vi-VN" spc="-5" dirty="0" smtClean="0">
                <a:solidFill>
                  <a:schemeClr val="bg1"/>
                </a:solidFill>
                <a:latin typeface="+mj-lt"/>
                <a:ea typeface="Times New Roman" panose="02020603050405020304" pitchFamily="18" charset="0"/>
                <a:cs typeface="Times New Roman" panose="02020603050405020304" pitchFamily="18" charset="0"/>
              </a:rPr>
              <a:t>- Mocha: Là một javascript framework cho NodeJs cho phép thực hiện </a:t>
            </a:r>
            <a:r>
              <a:rPr lang="en-AU" spc="-5"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UnitTest</a:t>
            </a:r>
            <a:r>
              <a:rPr lang="vi-VN" spc="-5" dirty="0" smtClean="0">
                <a:solidFill>
                  <a:schemeClr val="bg1"/>
                </a:solidFill>
                <a:latin typeface="+mj-lt"/>
                <a:ea typeface="Times New Roman" panose="02020603050405020304" pitchFamily="18" charset="0"/>
                <a:cs typeface="Times New Roman" panose="02020603050405020304" pitchFamily="18" charset="0"/>
              </a:rPr>
              <a:t>. Tóm tắt những tính năng của Mocha :</a:t>
            </a:r>
            <a:endParaRPr lang="en-US" sz="1600" dirty="0" smtClean="0">
              <a:solidFill>
                <a:schemeClr val="bg1"/>
              </a:solidFill>
              <a:latin typeface="+mj-lt"/>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smtClean="0">
                <a:solidFill>
                  <a:schemeClr val="bg1"/>
                </a:solidFill>
                <a:latin typeface="+mj-lt"/>
                <a:ea typeface="Times New Roman" panose="02020603050405020304" pitchFamily="18" charset="0"/>
                <a:cs typeface="Times New Roman" panose="02020603050405020304" pitchFamily="18" charset="0"/>
              </a:rPr>
              <a:t>Hỗ </a:t>
            </a:r>
            <a:r>
              <a:rPr lang="vi-VN" dirty="0">
                <a:solidFill>
                  <a:schemeClr val="bg1"/>
                </a:solidFill>
                <a:latin typeface="+mj-lt"/>
                <a:ea typeface="Times New Roman" panose="02020603050405020304" pitchFamily="18" charset="0"/>
                <a:cs typeface="Times New Roman" panose="02020603050405020304" pitchFamily="18" charset="0"/>
              </a:rPr>
              <a:t>trợ bất đồng bộ đơn giản, bao gồm cả Promise.</a:t>
            </a:r>
            <a:endParaRPr lang="en-US" sz="1600" dirty="0">
              <a:solidFill>
                <a:schemeClr val="bg1"/>
              </a:solidFill>
              <a:latin typeface="+mj-lt"/>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a:solidFill>
                  <a:schemeClr val="bg1"/>
                </a:solidFill>
                <a:latin typeface="+mj-lt"/>
                <a:ea typeface="Times New Roman" panose="02020603050405020304" pitchFamily="18" charset="0"/>
                <a:cs typeface="Times New Roman" panose="02020603050405020304" pitchFamily="18" charset="0"/>
              </a:rPr>
              <a:t>Hỗ trợ nhiều hooks before, after, before each, after each (Rất tiện lợi cho việc thiết lập và "làm sạch" môi trường test).</a:t>
            </a:r>
            <a:endParaRPr lang="en-US" sz="1600" dirty="0">
              <a:solidFill>
                <a:schemeClr val="bg1"/>
              </a:solidFill>
              <a:latin typeface="+mj-lt"/>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a:solidFill>
                  <a:schemeClr val="bg1"/>
                </a:solidFill>
                <a:latin typeface="+mj-lt"/>
                <a:ea typeface="Times New Roman" panose="02020603050405020304" pitchFamily="18" charset="0"/>
                <a:cs typeface="Times New Roman" panose="02020603050405020304" pitchFamily="18" charset="0"/>
              </a:rPr>
              <a:t>Có rất nhiều thư viện hỗ trợ việc xác định giá trị cần test (assertion). </a:t>
            </a:r>
            <a:endParaRPr lang="vi-VN" dirty="0" smtClean="0">
              <a:solidFill>
                <a:schemeClr val="bg1"/>
              </a:solidFill>
              <a:latin typeface="+mj-lt"/>
              <a:ea typeface="Times New Roman" panose="02020603050405020304" pitchFamily="18" charset="0"/>
              <a:cs typeface="Times New Roman" panose="02020603050405020304" pitchFamily="18" charset="0"/>
            </a:endParaRPr>
          </a:p>
          <a:p>
            <a:pPr lvl="1">
              <a:lnSpc>
                <a:spcPct val="115000"/>
              </a:lnSpc>
              <a:spcAft>
                <a:spcPts val="600"/>
              </a:spcAft>
              <a:buSzPts val="1000"/>
              <a:tabLst>
                <a:tab pos="457200" algn="l"/>
              </a:tabLst>
            </a:pPr>
            <a:r>
              <a:rPr lang="vi-VN" dirty="0" smtClean="0">
                <a:solidFill>
                  <a:schemeClr val="bg1"/>
                </a:solidFill>
                <a:latin typeface="+mj-lt"/>
                <a:ea typeface="Times New Roman" panose="02020603050405020304" pitchFamily="18" charset="0"/>
                <a:cs typeface="Times New Roman" panose="02020603050405020304" pitchFamily="18" charset="0"/>
              </a:rPr>
              <a:t>- Chai là 1 thư viện</a:t>
            </a:r>
            <a:r>
              <a:rPr lang="vi-VN" dirty="0">
                <a:solidFill>
                  <a:schemeClr val="bg1"/>
                </a:solidFill>
                <a:latin typeface="+mj-lt"/>
                <a:ea typeface="Times New Roman" panose="02020603050405020304" pitchFamily="18" charset="0"/>
                <a:cs typeface="Times New Roman" panose="02020603050405020304" pitchFamily="18" charset="0"/>
              </a:rPr>
              <a:t> Assertion library. </a:t>
            </a:r>
            <a:r>
              <a:rPr lang="vi-VN" dirty="0" smtClean="0">
                <a:solidFill>
                  <a:schemeClr val="bg1"/>
                </a:solidFill>
                <a:latin typeface="+mj-lt"/>
                <a:ea typeface="Times New Roman" panose="02020603050405020304" pitchFamily="18" charset="0"/>
                <a:cs typeface="Times New Roman" panose="02020603050405020304" pitchFamily="18" charset="0"/>
              </a:rPr>
              <a:t>Test </a:t>
            </a:r>
            <a:r>
              <a:rPr lang="vi-VN" dirty="0">
                <a:solidFill>
                  <a:schemeClr val="bg1"/>
                </a:solidFill>
                <a:latin typeface="+mj-lt"/>
                <a:ea typeface="Times New Roman" panose="02020603050405020304" pitchFamily="18" charset="0"/>
                <a:cs typeface="Times New Roman" panose="02020603050405020304" pitchFamily="18" charset="0"/>
              </a:rPr>
              <a:t>những Api có các phương thức GET, POST..., và phải kiểm tra đối tượng json mà Api trả về, đó là lý do ta phải dùng thêm Chai. Chai cung cấp nhiều tùy chọn Assertion cho việc thực hiện kiểm tra đối tượng: "should", "expect", "</a:t>
            </a:r>
            <a:r>
              <a:rPr lang="vi-VN" dirty="0" smtClean="0">
                <a:solidFill>
                  <a:schemeClr val="bg1"/>
                </a:solidFill>
                <a:latin typeface="+mj-lt"/>
                <a:ea typeface="Times New Roman" panose="02020603050405020304" pitchFamily="18" charset="0"/>
                <a:cs typeface="Times New Roman" panose="02020603050405020304" pitchFamily="18" charset="0"/>
              </a:rPr>
              <a:t>assert</a:t>
            </a:r>
            <a:r>
              <a:rPr lang="en-US" dirty="0" smtClean="0">
                <a:solidFill>
                  <a:schemeClr val="bg1"/>
                </a:solidFill>
                <a:latin typeface="+mj-lt"/>
                <a:ea typeface="Times New Roman" panose="02020603050405020304" pitchFamily="18" charset="0"/>
                <a:cs typeface="Times New Roman" panose="02020603050405020304" pitchFamily="18" charset="0"/>
              </a:rPr>
              <a:t>”</a:t>
            </a:r>
            <a:r>
              <a:rPr lang="vi-VN" dirty="0" smtClean="0">
                <a:solidFill>
                  <a:schemeClr val="bg1"/>
                </a:solidFill>
                <a:latin typeface="+mj-lt"/>
                <a:ea typeface="Times New Roman" panose="02020603050405020304" pitchFamily="18" charset="0"/>
                <a:cs typeface="Times New Roman" panose="02020603050405020304" pitchFamily="18" charset="0"/>
              </a:rPr>
              <a:t>. </a:t>
            </a:r>
            <a:endParaRPr lang="en-US" sz="16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0925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764771" y="1131478"/>
            <a:ext cx="10332720" cy="1584023"/>
          </a:xfrm>
          <a:prstGeom prst="rect">
            <a:avLst/>
          </a:prstGeom>
        </p:spPr>
        <p:txBody>
          <a:bodyPr wrap="square">
            <a:spAutoFit/>
          </a:bodyPr>
          <a:lstStyle/>
          <a:p>
            <a:pPr>
              <a:spcBef>
                <a:spcPts val="1800"/>
              </a:spcBef>
              <a:spcAft>
                <a:spcPts val="720"/>
              </a:spcAft>
            </a:pPr>
            <a:r>
              <a:rPr lang="vi-VN" sz="2400" b="1" dirty="0">
                <a:solidFill>
                  <a:srgbClr val="FF0000"/>
                </a:solidFill>
                <a:latin typeface="Times New Roman" panose="02020603050405020304" pitchFamily="18" charset="0"/>
                <a:ea typeface="Times New Roman" panose="02020603050405020304" pitchFamily="18" charset="0"/>
              </a:rPr>
              <a:t>2. Chuẩn bị</a:t>
            </a:r>
            <a:endParaRPr lang="en-US" sz="3600" b="1" dirty="0">
              <a:solidFill>
                <a:srgbClr val="FF0000"/>
              </a:solidFill>
              <a:latin typeface="Times New Roman" panose="02020603050405020304" pitchFamily="18" charset="0"/>
              <a:ea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Nodejs: Chúng ta cần có môi trường lập trình Nodej và hiểu biết cơ bản đủ có thể xây dựng một RESTfull Api bằng nodejs</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POSTMAN: Cho việc tạo http request tới </a:t>
            </a: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Api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963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864524" y="1132573"/>
            <a:ext cx="10291156" cy="3285515"/>
          </a:xfrm>
          <a:prstGeom prst="rect">
            <a:avLst/>
          </a:prstGeom>
        </p:spPr>
        <p:txBody>
          <a:bodyPr wrap="square">
            <a:spAutoFit/>
          </a:bodyPr>
          <a:lstStyle/>
          <a:p>
            <a:pPr>
              <a:lnSpc>
                <a:spcPct val="115000"/>
              </a:lnSpc>
              <a:spcAft>
                <a:spcPts val="600"/>
              </a:spcAft>
            </a:pPr>
            <a:r>
              <a:rPr lang="vi-V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Set up</a:t>
            </a:r>
            <a:endParaRPr lang="en-AU"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15000"/>
              </a:lnSpc>
              <a:spcAft>
                <a:spcPts val="600"/>
              </a:spcAft>
            </a:pP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AU"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Mocha</a:t>
            </a: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en-AU" spc="-5"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Npm</a:t>
            </a:r>
            <a:r>
              <a:rPr lang="en-AU" spc="-5"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install mocha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en-AU" spc="-5"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Npm</a:t>
            </a:r>
            <a:r>
              <a:rPr lang="en-AU" spc="-5"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install chai</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6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pc="-5"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a:t>
            </a:r>
            <a:r>
              <a:rPr lang="en-US" spc="-5"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Mocha_Demo</a:t>
            </a:r>
            <a:r>
              <a:rPr lang="vi-VN" dirty="0" smtClean="0">
                <a:solidFill>
                  <a:schemeClr val="bg1"/>
                </a:solidFill>
                <a:latin typeface="+mj-lt"/>
                <a:ea typeface="Times New Roman" panose="02020603050405020304" pitchFamily="18" charset="0"/>
                <a:cs typeface="Times New Roman" panose="02020603050405020304" pitchFamily="18" charset="0"/>
              </a:rPr>
              <a:t>:</a:t>
            </a:r>
            <a:endParaRPr lang="en-US" sz="1600" dirty="0">
              <a:solidFill>
                <a:schemeClr val="bg1"/>
              </a:solidFill>
              <a:latin typeface="+mj-lt"/>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en-AU" spc="-5"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Package.json</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en-AU" spc="-5"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Server.js</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en-AU"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Model and Routes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737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864524" y="1132573"/>
            <a:ext cx="10291156" cy="1171988"/>
          </a:xfrm>
          <a:prstGeom prst="rect">
            <a:avLst/>
          </a:prstGeom>
        </p:spPr>
        <p:txBody>
          <a:bodyPr wrap="square">
            <a:spAutoFit/>
          </a:bodyPr>
          <a:lstStyle/>
          <a:p>
            <a:pPr>
              <a:spcBef>
                <a:spcPts val="1800"/>
              </a:spcBef>
              <a:spcAft>
                <a:spcPts val="720"/>
              </a:spcAft>
            </a:pPr>
            <a:r>
              <a:rPr lang="vi-VN" sz="2400" b="1" spc="-5" dirty="0">
                <a:solidFill>
                  <a:srgbClr val="FF0000"/>
                </a:solidFill>
                <a:latin typeface="Times New Roman" panose="02020603050405020304" pitchFamily="18" charset="0"/>
                <a:ea typeface="Times New Roman" panose="02020603050405020304" pitchFamily="18" charset="0"/>
              </a:rPr>
              <a:t>4. </a:t>
            </a:r>
            <a:r>
              <a:rPr lang="vi-VN" sz="2400" b="1" dirty="0">
                <a:solidFill>
                  <a:srgbClr val="FF0000"/>
                </a:solidFill>
                <a:latin typeface="Times New Roman" panose="02020603050405020304" pitchFamily="18" charset="0"/>
                <a:ea typeface="Times New Roman" panose="02020603050405020304" pitchFamily="18" charset="0"/>
              </a:rPr>
              <a:t>Test </a:t>
            </a:r>
            <a:r>
              <a:rPr lang="vi-VN" sz="2400" b="1" dirty="0" smtClean="0">
                <a:solidFill>
                  <a:srgbClr val="FF0000"/>
                </a:solidFill>
                <a:latin typeface="Times New Roman" panose="02020603050405020304" pitchFamily="18" charset="0"/>
                <a:ea typeface="Times New Roman" panose="02020603050405020304" pitchFamily="18" charset="0"/>
              </a:rPr>
              <a:t>Postman</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600"/>
              </a:spcAft>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6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986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5E9EFF"/>
            </a:gs>
            <a:gs pos="39999">
              <a:srgbClr val="85C2FF"/>
            </a:gs>
            <a:gs pos="70000">
              <a:srgbClr val="C4D6EB"/>
            </a:gs>
            <a:gs pos="100000">
              <a:srgbClr val="FFEBFA"/>
            </a:gs>
          </a:gsLst>
          <a:lin ang="24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598515" y="1051922"/>
            <a:ext cx="10523913" cy="3387402"/>
          </a:xfrm>
          <a:prstGeom prst="rect">
            <a:avLst/>
          </a:prstGeom>
        </p:spPr>
        <p:txBody>
          <a:bodyPr wrap="square">
            <a:spAutoFit/>
          </a:bodyPr>
          <a:lstStyle/>
          <a:p>
            <a:pPr>
              <a:spcBef>
                <a:spcPts val="1800"/>
              </a:spcBef>
              <a:spcAft>
                <a:spcPts val="72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Unit test với Mocha và </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Chai</a:t>
            </a:r>
            <a:endParaRPr lang="en-US" sz="2000" b="1" dirty="0"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Ghi đè biến môi trường NODE_ENV =</a:t>
            </a:r>
            <a:r>
              <a:rPr lang="en-AU"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test</a:t>
            </a:r>
            <a:r>
              <a:rPr lang="en-AU"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phục vụ cho việc những project chúng ta cấu hình môi trường test và prod khác nhau (database, api key...)</a:t>
            </a:r>
            <a:endParaRPr lang="en-US" sz="1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Chúng </a:t>
            </a: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ta định nghĩa should bằng cách khởi chạy chai.should();, để thực hiện ghi đè thuộc tính của Object cho việc thực hiện test. Mã nguồn thư viện:</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describe định nghĩ một block các test case cho cùng một loại.</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beforeEach là một hook được khởi chạy trước khi thực hiện các test được định nghĩa. Hook này giúp khởi tạo môi trường test dễ dàng(clear database, run init settup...)</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SzPts val="1000"/>
              <a:buFont typeface="Symbol" panose="05050102010706020507" pitchFamily="18" charset="2"/>
              <a:buChar char=""/>
              <a:tabLst>
                <a:tab pos="457200" algn="l"/>
              </a:tabLst>
            </a:pPr>
            <a:r>
              <a:rPr lang="vi-V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Cú pháp kiểm tra là: </a:t>
            </a:r>
            <a:r>
              <a:rPr lang="vi-V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npm</a:t>
            </a: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run</a:t>
            </a:r>
            <a:r>
              <a:rPr lang="vi-V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test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69971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98515" y="1051922"/>
            <a:ext cx="10523913" cy="834587"/>
          </a:xfrm>
          <a:prstGeom prst="rect">
            <a:avLst/>
          </a:prstGeom>
        </p:spPr>
        <p:txBody>
          <a:bodyPr wrap="square">
            <a:spAutoFit/>
          </a:bodyPr>
          <a:lstStyle/>
          <a:p>
            <a:pPr>
              <a:spcBef>
                <a:spcPts val="1800"/>
              </a:spcBef>
              <a:spcAft>
                <a:spcPts val="72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Mocha</a:t>
            </a:r>
            <a:endParaRPr lang="en-US" sz="2000" b="1" dirty="0"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endParaRPr>
          </a:p>
          <a:p>
            <a:pPr lvl="1">
              <a:lnSpc>
                <a:spcPct val="115000"/>
              </a:lnSpc>
              <a:spcAft>
                <a:spcPts val="600"/>
              </a:spcAft>
              <a:buSzPts val="1000"/>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135" y="1736521"/>
            <a:ext cx="8237989" cy="4595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496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98515" y="1051922"/>
            <a:ext cx="10523913" cy="834587"/>
          </a:xfrm>
          <a:prstGeom prst="rect">
            <a:avLst/>
          </a:prstGeom>
        </p:spPr>
        <p:txBody>
          <a:bodyPr wrap="square">
            <a:spAutoFit/>
          </a:bodyPr>
          <a:lstStyle/>
          <a:p>
            <a:pPr>
              <a:spcBef>
                <a:spcPts val="1800"/>
              </a:spcBef>
              <a:spcAft>
                <a:spcPts val="720"/>
              </a:spcAft>
            </a:pP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8</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Coverage</a:t>
            </a:r>
            <a:endParaRPr lang="en-US" sz="2000" b="1" dirty="0"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endParaRPr>
          </a:p>
          <a:p>
            <a:pPr lvl="1">
              <a:lnSpc>
                <a:spcPct val="115000"/>
              </a:lnSpc>
              <a:spcAft>
                <a:spcPts val="600"/>
              </a:spcAft>
              <a:buSzPts val="1000"/>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749" y="1747706"/>
            <a:ext cx="91249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906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98514" y="1051922"/>
            <a:ext cx="10523913" cy="3683060"/>
          </a:xfrm>
          <a:prstGeom prst="rect">
            <a:avLst/>
          </a:prstGeom>
        </p:spPr>
        <p:txBody>
          <a:bodyPr wrap="square">
            <a:spAutoFit/>
          </a:bodyPr>
          <a:lstStyle/>
          <a:p>
            <a:pPr>
              <a:spcBef>
                <a:spcPts val="1800"/>
              </a:spcBef>
              <a:spcAft>
                <a:spcPts val="720"/>
              </a:spcAf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9</a:t>
            </a:r>
            <a:r>
              <a:rPr lang="vi-V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Ý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nghĩa</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Coverage</a:t>
            </a:r>
          </a:p>
          <a:p>
            <a:pPr marL="285750" indent="-285750">
              <a:spcBef>
                <a:spcPts val="1800"/>
              </a:spcBef>
              <a:spcAft>
                <a:spcPts val="720"/>
              </a:spcAft>
              <a:buFont typeface="Arial" pitchFamily="34" charset="0"/>
              <a:buChar char="•"/>
            </a:pPr>
            <a:r>
              <a:rPr lang="en-US" dirty="0" err="1" smtClean="0">
                <a:solidFill>
                  <a:schemeClr val="bg1"/>
                </a:solidFill>
                <a:latin typeface="Tahoma" pitchFamily="34" charset="0"/>
                <a:ea typeface="Tahoma" pitchFamily="34" charset="0"/>
                <a:cs typeface="Tahoma" pitchFamily="34" charset="0"/>
              </a:rPr>
              <a:t>Stmts</a:t>
            </a:r>
            <a:r>
              <a:rPr lang="en-US" dirty="0" smtClean="0">
                <a:solidFill>
                  <a:schemeClr val="bg1"/>
                </a:solidFill>
                <a:latin typeface="Tahoma" pitchFamily="34" charset="0"/>
                <a:ea typeface="Tahoma" pitchFamily="34" charset="0"/>
                <a:cs typeface="Tahoma" pitchFamily="34" charset="0"/>
              </a:rPr>
              <a:t>: </a:t>
            </a:r>
            <a:r>
              <a:rPr lang="vi-VN" dirty="0">
                <a:solidFill>
                  <a:schemeClr val="bg1"/>
                </a:solidFill>
                <a:latin typeface="Tahoma" pitchFamily="34" charset="0"/>
                <a:ea typeface="Tahoma" pitchFamily="34" charset="0"/>
                <a:cs typeface="Tahoma" pitchFamily="34" charset="0"/>
              </a:rPr>
              <a:t>Mỗi câu lệnh trong chương trình đã được thực thi chưa</a:t>
            </a:r>
            <a:r>
              <a:rPr lang="vi-VN" dirty="0" smtClean="0">
                <a:solidFill>
                  <a:schemeClr val="bg1"/>
                </a:solidFill>
                <a:latin typeface="Tahoma" pitchFamily="34" charset="0"/>
                <a:ea typeface="Tahoma" pitchFamily="34" charset="0"/>
                <a:cs typeface="Tahoma" pitchFamily="34" charset="0"/>
              </a:rPr>
              <a:t>?</a:t>
            </a:r>
            <a:endParaRPr lang="en-US" dirty="0" smtClean="0">
              <a:solidFill>
                <a:schemeClr val="bg1"/>
              </a:solidFill>
              <a:latin typeface="Tahoma" pitchFamily="34" charset="0"/>
              <a:ea typeface="Tahoma" pitchFamily="34" charset="0"/>
              <a:cs typeface="Tahoma" pitchFamily="34" charset="0"/>
            </a:endParaRPr>
          </a:p>
          <a:p>
            <a:pPr marL="285750" indent="-285750">
              <a:spcBef>
                <a:spcPts val="1800"/>
              </a:spcBef>
              <a:spcAft>
                <a:spcPts val="720"/>
              </a:spcAft>
              <a:buFont typeface="Arial" pitchFamily="34" charset="0"/>
              <a:buChar char="•"/>
            </a:pPr>
            <a:r>
              <a:rPr lang="en-US" dirty="0" smtClean="0">
                <a:solidFill>
                  <a:schemeClr val="bg1"/>
                </a:solidFill>
                <a:latin typeface="Tahoma" pitchFamily="34" charset="0"/>
                <a:ea typeface="Tahoma" pitchFamily="34" charset="0"/>
                <a:cs typeface="Tahoma" pitchFamily="34" charset="0"/>
              </a:rPr>
              <a:t>Branches</a:t>
            </a:r>
            <a:r>
              <a:rPr lang="en-US" dirty="0">
                <a:solidFill>
                  <a:schemeClr val="bg1"/>
                </a:solidFill>
                <a:latin typeface="Tahoma" pitchFamily="34" charset="0"/>
                <a:ea typeface="Tahoma" pitchFamily="34" charset="0"/>
                <a:cs typeface="Tahoma" pitchFamily="34" charset="0"/>
              </a:rPr>
              <a:t>: </a:t>
            </a:r>
            <a:r>
              <a:rPr lang="en-US" dirty="0" smtClean="0">
                <a:solidFill>
                  <a:schemeClr val="bg1"/>
                </a:solidFill>
                <a:latin typeface="Tahoma" pitchFamily="34" charset="0"/>
                <a:ea typeface="Tahoma" pitchFamily="34" charset="0"/>
                <a:cs typeface="Tahoma" pitchFamily="34" charset="0"/>
              </a:rPr>
              <a:t>M</a:t>
            </a:r>
            <a:r>
              <a:rPr lang="vi-VN" dirty="0" smtClean="0">
                <a:solidFill>
                  <a:schemeClr val="bg1"/>
                </a:solidFill>
                <a:latin typeface="Tahoma" pitchFamily="34" charset="0"/>
                <a:ea typeface="Tahoma" pitchFamily="34" charset="0"/>
                <a:cs typeface="Tahoma" pitchFamily="34" charset="0"/>
              </a:rPr>
              <a:t>ỗi </a:t>
            </a:r>
            <a:r>
              <a:rPr lang="vi-VN" dirty="0">
                <a:solidFill>
                  <a:schemeClr val="bg1"/>
                </a:solidFill>
                <a:latin typeface="Tahoma" pitchFamily="34" charset="0"/>
                <a:ea typeface="Tahoma" pitchFamily="34" charset="0"/>
                <a:cs typeface="Tahoma" pitchFamily="34" charset="0"/>
              </a:rPr>
              <a:t>nhánh (còn được gọi là đường dẫn DD) của từng cấu trúc điều khiển (chẳng hạn như trong câu lệnh if và case) đã được thực thi </a:t>
            </a:r>
            <a:r>
              <a:rPr lang="en-US" dirty="0" err="1" smtClean="0">
                <a:solidFill>
                  <a:schemeClr val="bg1"/>
                </a:solidFill>
                <a:latin typeface="Tahoma" pitchFamily="34" charset="0"/>
                <a:ea typeface="Tahoma" pitchFamily="34" charset="0"/>
                <a:cs typeface="Tahoma" pitchFamily="34" charset="0"/>
              </a:rPr>
              <a:t>chưa</a:t>
            </a:r>
            <a:r>
              <a:rPr lang="vi-VN" dirty="0" smtClean="0">
                <a:solidFill>
                  <a:schemeClr val="bg1"/>
                </a:solidFill>
                <a:latin typeface="Tahoma" pitchFamily="34" charset="0"/>
                <a:ea typeface="Tahoma" pitchFamily="34" charset="0"/>
                <a:cs typeface="Tahoma" pitchFamily="34" charset="0"/>
              </a:rPr>
              <a:t>? </a:t>
            </a:r>
            <a:r>
              <a:rPr lang="vi-VN" dirty="0">
                <a:solidFill>
                  <a:schemeClr val="bg1"/>
                </a:solidFill>
                <a:latin typeface="Tahoma" pitchFamily="34" charset="0"/>
                <a:ea typeface="Tahoma" pitchFamily="34" charset="0"/>
                <a:cs typeface="Tahoma" pitchFamily="34" charset="0"/>
              </a:rPr>
              <a:t>Ví dụ, được đưa ra một câu lệnh if, cả hai nhánh đúng và sai đã được thực thi chưa? Một cách khác để nói điều này là</a:t>
            </a:r>
            <a:r>
              <a:rPr lang="en-US" dirty="0">
                <a:solidFill>
                  <a:schemeClr val="bg1"/>
                </a:solidFill>
                <a:latin typeface="Tahoma" pitchFamily="34" charset="0"/>
                <a:ea typeface="Tahoma" pitchFamily="34" charset="0"/>
                <a:cs typeface="Tahoma" pitchFamily="34" charset="0"/>
              </a:rPr>
              <a:t> </a:t>
            </a:r>
            <a:r>
              <a:rPr lang="en-US" dirty="0" err="1">
                <a:solidFill>
                  <a:schemeClr val="bg1"/>
                </a:solidFill>
                <a:latin typeface="Tahoma" pitchFamily="34" charset="0"/>
                <a:ea typeface="Tahoma" pitchFamily="34" charset="0"/>
                <a:cs typeface="Tahoma" pitchFamily="34" charset="0"/>
              </a:rPr>
              <a:t>tất</a:t>
            </a:r>
            <a:r>
              <a:rPr lang="en-US" dirty="0">
                <a:solidFill>
                  <a:schemeClr val="bg1"/>
                </a:solidFill>
                <a:latin typeface="Tahoma" pitchFamily="34" charset="0"/>
                <a:ea typeface="Tahoma" pitchFamily="34" charset="0"/>
                <a:cs typeface="Tahoma" pitchFamily="34" charset="0"/>
              </a:rPr>
              <a:t> </a:t>
            </a:r>
            <a:r>
              <a:rPr lang="en-US" dirty="0" err="1">
                <a:solidFill>
                  <a:schemeClr val="bg1"/>
                </a:solidFill>
                <a:latin typeface="Tahoma" pitchFamily="34" charset="0"/>
                <a:ea typeface="Tahoma" pitchFamily="34" charset="0"/>
                <a:cs typeface="Tahoma" pitchFamily="34" charset="0"/>
              </a:rPr>
              <a:t>cả</a:t>
            </a:r>
            <a:r>
              <a:rPr lang="en-US" dirty="0">
                <a:solidFill>
                  <a:schemeClr val="bg1"/>
                </a:solidFill>
                <a:latin typeface="Tahoma" pitchFamily="34" charset="0"/>
                <a:ea typeface="Tahoma" pitchFamily="34" charset="0"/>
                <a:cs typeface="Tahoma" pitchFamily="34" charset="0"/>
              </a:rPr>
              <a:t> </a:t>
            </a:r>
            <a:r>
              <a:rPr lang="en-US" dirty="0" err="1">
                <a:solidFill>
                  <a:schemeClr val="bg1"/>
                </a:solidFill>
                <a:latin typeface="Tahoma" pitchFamily="34" charset="0"/>
                <a:ea typeface="Tahoma" pitchFamily="34" charset="0"/>
                <a:cs typeface="Tahoma" pitchFamily="34" charset="0"/>
              </a:rPr>
              <a:t>các</a:t>
            </a:r>
            <a:r>
              <a:rPr lang="en-US" dirty="0">
                <a:solidFill>
                  <a:schemeClr val="bg1"/>
                </a:solidFill>
                <a:latin typeface="Tahoma" pitchFamily="34" charset="0"/>
                <a:ea typeface="Tahoma" pitchFamily="34" charset="0"/>
                <a:cs typeface="Tahoma" pitchFamily="34" charset="0"/>
              </a:rPr>
              <a:t> case </a:t>
            </a:r>
            <a:r>
              <a:rPr lang="vi-VN" dirty="0">
                <a:solidFill>
                  <a:schemeClr val="bg1"/>
                </a:solidFill>
                <a:latin typeface="Tahoma" pitchFamily="34" charset="0"/>
                <a:ea typeface="Tahoma" pitchFamily="34" charset="0"/>
                <a:cs typeface="Tahoma" pitchFamily="34" charset="0"/>
              </a:rPr>
              <a:t>trong chương trình đã được thực </a:t>
            </a:r>
            <a:r>
              <a:rPr lang="vi-VN" dirty="0" smtClean="0">
                <a:solidFill>
                  <a:schemeClr val="bg1"/>
                </a:solidFill>
                <a:latin typeface="Tahoma" pitchFamily="34" charset="0"/>
                <a:ea typeface="Tahoma" pitchFamily="34" charset="0"/>
                <a:cs typeface="Tahoma" pitchFamily="34" charset="0"/>
              </a:rPr>
              <a:t>thi</a:t>
            </a:r>
            <a:r>
              <a:rPr lang="en-US" dirty="0" smtClean="0">
                <a:solidFill>
                  <a:schemeClr val="bg1"/>
                </a:solidFill>
                <a:latin typeface="Tahoma" pitchFamily="34" charset="0"/>
                <a:ea typeface="Tahoma" pitchFamily="34" charset="0"/>
                <a:cs typeface="Tahoma" pitchFamily="34" charset="0"/>
              </a:rPr>
              <a:t> </a:t>
            </a:r>
            <a:r>
              <a:rPr lang="en-US" dirty="0" err="1" smtClean="0">
                <a:solidFill>
                  <a:schemeClr val="bg1"/>
                </a:solidFill>
                <a:latin typeface="Tahoma" pitchFamily="34" charset="0"/>
                <a:ea typeface="Tahoma" pitchFamily="34" charset="0"/>
                <a:cs typeface="Tahoma" pitchFamily="34" charset="0"/>
              </a:rPr>
              <a:t>chưa</a:t>
            </a:r>
            <a:r>
              <a:rPr lang="vi-VN" dirty="0" smtClean="0">
                <a:solidFill>
                  <a:schemeClr val="bg1"/>
                </a:solidFill>
                <a:latin typeface="Tahoma" pitchFamily="34" charset="0"/>
                <a:ea typeface="Tahoma" pitchFamily="34" charset="0"/>
                <a:cs typeface="Tahoma" pitchFamily="34" charset="0"/>
              </a:rPr>
              <a:t>?</a:t>
            </a:r>
            <a:endParaRPr lang="en-US" dirty="0">
              <a:solidFill>
                <a:schemeClr val="bg1"/>
              </a:solidFill>
              <a:latin typeface="Tahoma" pitchFamily="34" charset="0"/>
              <a:ea typeface="Tahoma" pitchFamily="34" charset="0"/>
              <a:cs typeface="Tahoma" pitchFamily="34" charset="0"/>
            </a:endParaRPr>
          </a:p>
          <a:p>
            <a:pPr marL="285750" indent="-285750">
              <a:spcBef>
                <a:spcPts val="1800"/>
              </a:spcBef>
              <a:spcAft>
                <a:spcPts val="720"/>
              </a:spcAft>
              <a:buFont typeface="Arial" pitchFamily="34" charset="0"/>
              <a:buChar char="•"/>
            </a:pPr>
            <a:r>
              <a:rPr lang="en-US" dirty="0" err="1" smtClean="0">
                <a:solidFill>
                  <a:schemeClr val="bg1"/>
                </a:solidFill>
                <a:latin typeface="Tahoma" pitchFamily="34" charset="0"/>
                <a:ea typeface="Tahoma" pitchFamily="34" charset="0"/>
                <a:cs typeface="Tahoma" pitchFamily="34" charset="0"/>
              </a:rPr>
              <a:t>Funcs</a:t>
            </a:r>
            <a:r>
              <a:rPr lang="en-US" dirty="0" smtClean="0">
                <a:solidFill>
                  <a:schemeClr val="bg1"/>
                </a:solidFill>
                <a:latin typeface="Tahoma" pitchFamily="34" charset="0"/>
                <a:ea typeface="Tahoma" pitchFamily="34" charset="0"/>
                <a:cs typeface="Tahoma" pitchFamily="34" charset="0"/>
              </a:rPr>
              <a:t>: </a:t>
            </a:r>
            <a:r>
              <a:rPr lang="en-US" dirty="0">
                <a:solidFill>
                  <a:schemeClr val="bg1"/>
                </a:solidFill>
                <a:latin typeface="Tahoma" pitchFamily="34" charset="0"/>
                <a:ea typeface="Tahoma" pitchFamily="34" charset="0"/>
                <a:cs typeface="Tahoma" pitchFamily="34" charset="0"/>
              </a:rPr>
              <a:t>M</a:t>
            </a:r>
            <a:r>
              <a:rPr lang="vi-VN" dirty="0" smtClean="0">
                <a:solidFill>
                  <a:schemeClr val="bg1"/>
                </a:solidFill>
                <a:latin typeface="Tahoma" pitchFamily="34" charset="0"/>
                <a:ea typeface="Tahoma" pitchFamily="34" charset="0"/>
                <a:cs typeface="Tahoma" pitchFamily="34" charset="0"/>
              </a:rPr>
              <a:t>ỗi chức </a:t>
            </a:r>
            <a:r>
              <a:rPr lang="vi-VN" dirty="0">
                <a:solidFill>
                  <a:schemeClr val="bg1"/>
                </a:solidFill>
                <a:latin typeface="Tahoma" pitchFamily="34" charset="0"/>
                <a:ea typeface="Tahoma" pitchFamily="34" charset="0"/>
                <a:cs typeface="Tahoma" pitchFamily="34" charset="0"/>
              </a:rPr>
              <a:t>năng (hoặc chương trình con) trong chương trình đã được thực thi </a:t>
            </a:r>
            <a:r>
              <a:rPr lang="en-US" dirty="0" err="1" smtClean="0">
                <a:solidFill>
                  <a:schemeClr val="bg1"/>
                </a:solidFill>
                <a:latin typeface="Tahoma" pitchFamily="34" charset="0"/>
                <a:ea typeface="Tahoma" pitchFamily="34" charset="0"/>
                <a:cs typeface="Tahoma" pitchFamily="34" charset="0"/>
              </a:rPr>
              <a:t>chưa</a:t>
            </a:r>
            <a:r>
              <a:rPr lang="vi-VN" dirty="0" smtClean="0">
                <a:solidFill>
                  <a:schemeClr val="bg1"/>
                </a:solidFill>
                <a:latin typeface="Tahoma" pitchFamily="34" charset="0"/>
                <a:ea typeface="Tahoma" pitchFamily="34" charset="0"/>
                <a:cs typeface="Tahoma" pitchFamily="34" charset="0"/>
              </a:rPr>
              <a:t>?</a:t>
            </a:r>
            <a:endParaRPr lang="en-US" dirty="0" smtClean="0">
              <a:solidFill>
                <a:schemeClr val="bg1"/>
              </a:solidFill>
              <a:latin typeface="Tahoma" pitchFamily="34" charset="0"/>
              <a:ea typeface="Tahoma" pitchFamily="34" charset="0"/>
              <a:cs typeface="Tahoma" pitchFamily="34" charset="0"/>
            </a:endParaRPr>
          </a:p>
          <a:p>
            <a:pPr marL="285750" indent="-285750">
              <a:spcBef>
                <a:spcPts val="1800"/>
              </a:spcBef>
              <a:spcAft>
                <a:spcPts val="720"/>
              </a:spcAft>
              <a:buFont typeface="Arial" pitchFamily="34" charset="0"/>
              <a:buChar char="•"/>
            </a:pPr>
            <a:r>
              <a:rPr lang="en-US" dirty="0" smtClean="0">
                <a:solidFill>
                  <a:schemeClr val="bg1"/>
                </a:solidFill>
                <a:latin typeface="Tahoma" pitchFamily="34" charset="0"/>
                <a:ea typeface="Tahoma" pitchFamily="34" charset="0"/>
                <a:cs typeface="Tahoma" pitchFamily="34" charset="0"/>
              </a:rPr>
              <a:t>Lines: M</a:t>
            </a:r>
            <a:r>
              <a:rPr lang="vi-VN" dirty="0" smtClean="0">
                <a:solidFill>
                  <a:schemeClr val="bg1"/>
                </a:solidFill>
                <a:latin typeface="Tahoma" pitchFamily="34" charset="0"/>
                <a:ea typeface="Tahoma" pitchFamily="34" charset="0"/>
                <a:cs typeface="Tahoma" pitchFamily="34" charset="0"/>
              </a:rPr>
              <a:t>ỗi </a:t>
            </a:r>
            <a:r>
              <a:rPr lang="vi-VN" dirty="0">
                <a:solidFill>
                  <a:schemeClr val="bg1"/>
                </a:solidFill>
                <a:latin typeface="Tahoma" pitchFamily="34" charset="0"/>
                <a:ea typeface="Tahoma" pitchFamily="34" charset="0"/>
                <a:cs typeface="Tahoma" pitchFamily="34" charset="0"/>
              </a:rPr>
              <a:t>dòng thực thi trong </a:t>
            </a:r>
            <a:r>
              <a:rPr lang="en-US" dirty="0" smtClean="0">
                <a:solidFill>
                  <a:schemeClr val="bg1"/>
                </a:solidFill>
                <a:latin typeface="Tahoma" pitchFamily="34" charset="0"/>
                <a:ea typeface="Tahoma" pitchFamily="34" charset="0"/>
                <a:cs typeface="Tahoma" pitchFamily="34" charset="0"/>
              </a:rPr>
              <a:t>source</a:t>
            </a:r>
            <a:r>
              <a:rPr lang="vi-VN" dirty="0" smtClean="0">
                <a:solidFill>
                  <a:schemeClr val="bg1"/>
                </a:solidFill>
                <a:latin typeface="Tahoma" pitchFamily="34" charset="0"/>
                <a:ea typeface="Tahoma" pitchFamily="34" charset="0"/>
                <a:cs typeface="Tahoma" pitchFamily="34" charset="0"/>
              </a:rPr>
              <a:t> </a:t>
            </a:r>
            <a:r>
              <a:rPr lang="vi-VN" dirty="0">
                <a:solidFill>
                  <a:schemeClr val="bg1"/>
                </a:solidFill>
                <a:latin typeface="Tahoma" pitchFamily="34" charset="0"/>
                <a:ea typeface="Tahoma" pitchFamily="34" charset="0"/>
                <a:cs typeface="Tahoma" pitchFamily="34" charset="0"/>
              </a:rPr>
              <a:t>đã được thực thi chưa?</a:t>
            </a:r>
            <a:endParaRPr lang="en-US" dirty="0">
              <a:solidFill>
                <a:schemeClr val="bg1"/>
              </a:solidFill>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58913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3423</TotalTime>
  <Words>265</Words>
  <Application>Microsoft Office PowerPoint</Application>
  <PresentationFormat>Custom</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 at</dc:creator>
  <cp:lastModifiedBy>TienPC</cp:lastModifiedBy>
  <cp:revision>61</cp:revision>
  <dcterms:created xsi:type="dcterms:W3CDTF">2019-04-23T01:29:48Z</dcterms:created>
  <dcterms:modified xsi:type="dcterms:W3CDTF">2019-05-06T05:25:53Z</dcterms:modified>
</cp:coreProperties>
</file>