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71" autoAdjust="0"/>
  </p:normalViewPr>
  <p:slideViewPr>
    <p:cSldViewPr snapToGrid="0">
      <p:cViewPr varScale="1">
        <p:scale>
          <a:sx n="65" d="100"/>
          <a:sy n="65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14:59:06.5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26,'158'12,"369"-3,-443-23,56-13,-120 23,-15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14:59:12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21:10:19.36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82 1,'-1'324,"-17"-190,1 1,17-105,-1-20,0 1,1 0,0 0,1-1,0 1,0 0,1-1,1 1,0-1,0 0,1 0,1 1,10 36,-42-77,-27-40,118 159,0-17,-64-71,0-1,1 0,-1 1,1-1,-1 0,1 1,-1-1,1 0,0 0,-1 0,1 0,-1 1,1-1,-1 0,1 0,0 0,-1 0,1 0,-1 0,1 0,0 0,-1-1,1 1,-1 0,1 0,-1 0,1-1,-1 1,1 0,-1-1,1 1,-1 0,1-1,-1 1,1-1,-1 1,0 0,1-1,-1 1,0-1,1 1,-1-1,0 0,0 1,1-1,-1 1,0-1,0 1,0-1,0 0,0 1,0-1,0 1,0-1,0 1,0-1,0 0,0 1,0-1,0 1,-1-1,2-47,-1 43,-2-67,2 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21:10:25.0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1 852,'119'-132,"-99"107,-2-1,-1-1,-1 0,-2-1,0 0,-2-2,6-19,57-169,-8 27,-65 183,-2 7,1 1,0-1,-1 0,1 1,-1-1,1 0,-1 0,1 0,-1 0,1 1,-1-1,0 0,0 0,1 0,-1 0,0 0,0 0,0 0,0 0,0 0,0 0,0 0,0 0,0 1,-1-1,1 0,0 0,-1 0,1 0,0 0,-1 0,1 1,-1-1,1 0,-1 0,0 1,1-1,-1 0,0 1,0-1,1 1,-1-1,0 0,0 1,0 0,1-1,-1 1,0 0,0-1,0 1,0 0,0 0,0 0,0 0,0 0,0 0,0 0,0 0,0 0,-153 66,155-67,0 1,-1-1,1 1,-1-1,1 1,-1-1,1 1,-1-1,1 1,-1-1,1 0,-1 1,0-1,0 0,1 1,-1-1,0 0,0 0,0 1,1-1,-1 0,0 1,0-1,0 0,0 0,-1 1,1-1,0 0,0 0,0 1,0-1,-1 0,1 1,0-1,-1 0,1 1,-1-1,1 0,-1 1,1-1,-1 1,1-1,-1 1,1-1,-1 1,1 0,-1-1,0 1,1 0,-1-1,0 1,0 0,1 0,-1-1,0 1,1 0,-1 0,0 0,0 0,1 0,-2 0,9-6,0 0,0 1,0 0,1 0,-1 0,1 1,0 0,0 1,1-1,-1 2,1-1,0 1,0 1,-1-1,1 1,0 1,0 0,0 0,0 1,0 0,0 0,7 3,-12-2,0 0,0 0,0 0,-1 0,1 1,-1 0,0-1,0 1,0 0,0 1,0-1,0 0,-1 1,0 0,0-1,0 1,0 0,0 0,-1 0,0 0,1 2,8 18,-5-13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21:10:46.095"/>
    </inkml:context>
    <inkml:brush xml:id="br0">
      <inkml:brushProperty name="width" value="0.05" units="cm"/>
      <inkml:brushProperty name="height" value="0.05" units="cm"/>
      <inkml:brushProperty name="color" value="#008000"/>
      <inkml:brushProperty name="ignorePressure" value="1"/>
    </inkml:brush>
  </inkml:definitions>
  <inkml:trace contextRef="#ctx0" brushRef="#br0">961 0,'-5'2,"0"-1,0 2,0-1,0 0,0 1,0 0,1 0,0 0,-1 1,1-1,1 1,-1 0,0 0,1 1,0-1,-1 2,-10 11,-76 101,2-13,-36-4,11-7,-64 31,33-39,91-19,54-68,-1 0,0 0,0 0,1 0,-1 0,0 0,0 0,0 0,0 0,0 0,0 0,-1 0,1 0,0 1,0-1,-1 0,1 0,-1 0,1 0,0 0,-1 0,0 1,1-1,-1 0,1 0,-1 1,0-1,0 0,1 1,-1-1,0 1,0-1,0 1,0-1,0 1,1 0,-1-1,0 1,0 0,0 0,0-1,0 1,0 0,0 0,0 0,0 0,0 1,0-1,0 0,0 0,0 1,0-1,0 0,0 1,0-1,1 1,-1-1,0 1,0-1,0 1,1 0,-1-1,0 1,1 0,-1-1,0 2,0-17,0 7,0-1,0 0,1 0,0 0,0 0,1 1,0-1,0 0,1 0,1 1,-1-1,1 1,1 0,0 0,0-1,-3 8,-1 1,0-1,1 0,-1 1,1-1,-1 1,1 0,-1-1,1 1,-1-1,1 1,0 0,-1-1,1 1,-1 0,1 0,0-1,-1 1,1 0,0 0,-1 0,1 0,0 0,-1 0,1 0,0 0,-1 0,1 0,0 0,-1 0,1 1,0-1,-1 0,1 0,0 1,-1-1,1 0,-1 1,1-1,-1 1,1-1,-1 1,1-1,-1 1,1-1,-1 1,0-1,1 1,-1-1,0 1,1 0,-1-1,0 1,0 0,0-1,0 1,0 0,1-1,-1 1,0 0,0-1,-1 1,1 0,0-1,0 2,4 47,-6 91,3-138,-1 0,0-1,1 1,-1 0,1 0,-1-1,1 1,0 0,0-1,0 1,0 0,0-1,0 1,0-1,1 0,-1 1,0-1,1 0,-1 0,1 0,-1 0,1 0,0 0,-1 0,1-1,0 1,0-1,-1 1,1-1,0 0,0 1,0-1,-1 0,1 0,0 0,0-1,0 1,0 0,0-1,-1 1,1-1,0 1,1-2,76-31,-6-2,-142 34,-93 60,135-46,17-7</inkml:trace>
  <inkml:trace contextRef="#ctx0" brushRef="#br0" timeOffset="4404.292">80 711,'20'115,"-19"-114,0 0,1 0,-1 1,0-1,0-1,1 1,-1 0,1 0,-1 0,1-1,-1 1,1-1,-1 1,1-1,0 0,-1 1,1-1,-1 0,1 0,0 0,-1-1,1 1,0 0,-1 0,1-1,-1 1,1-1,-1 1,1-1,-1 0,1 0,-1 0,0 0,1 0,-1 0,0 0,0 0,0 0,0 0,0-1,0 1,1-2,-45-4,-45 14,87-7,0 0,0 1,0-1,0 0,0 0,0 0,0 0,0 0,0 0,0 0,0 0,0-1,0 1,0 0,0-1,0 1,1 0,-1-1,0 1,0-1,0 1,0-1,1 0,-1 1,0-1,1 0,-1 1,0-1,1 0,-1 0,1 0,-1 0,1 0,0 1,-1-1,1 0,0 0,0 0,-1 0,1 0,0 0,0 0,0 0,0 0,0 0,0 0,1 0,-1 0,0 0,0 0,1 0,-1 0,1 0,22-61,-19 52,24-78,-22 117,-20 133,12-150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21:10:59.304"/>
    </inkml:context>
    <inkml:brush xml:id="br0">
      <inkml:brushProperty name="width" value="0.05" units="cm"/>
      <inkml:brushProperty name="height" value="0.05" units="cm"/>
      <inkml:brushProperty name="color" value="#00A0D7"/>
      <inkml:brushProperty name="ignorePressure" value="1"/>
    </inkml:brush>
  </inkml:definitions>
  <inkml:trace contextRef="#ctx0" brushRef="#br0">1 1477,'2'-14,"1"0,0 0,1 1,1-1,0 1,1 0,0 0,1 0,8-10,1-6,186-286,-118 132,9 4,-35 58,9 16,-29 10,11-1,-4-42,-46 138,0 1,0-1,1 0,-1 1,0-1,0 0,0 0,0 0,0 0,0 0,0 0,0 0,0 0,0 0,1 0,-1 0,0 0,0-1,0 1,0 0,0-1,0 1,1-1,-1 1,0-1,0 1,1-1,-1 0,0 1,1-1,-1 0,0 1,1-1,-1 0,1 0,-1 0,1 1,0-1,-1 0,1 0,0 0,0 0,0 0,-1 0,1 0,0 1,0-1,0 0,0 0,1 0,-1 0,0 0,0 0,0 0,1 0,-1 0,0 1,1-1,0-1,-124 61,77-36,60-43,-7 11,1 0,1 1,0 0,0 0,0 1,1 0,0 1,0 0,0 1,1 0,0 0,0 1,0 1,1 0,-1 0,1 1,4 0,-13 2,-1-1,0 1,1-1,-1 1,1 0,-1 0,1 0,-1 0,0 0,1 1,-1-1,0 1,1 0,-1-1,0 1,0 0,1 0,-1 0,0 1,0-1,0 1,0-1,-1 1,1-1,0 1,-1 0,1 0,-1 0,1 0,-1 0,0 0,0 0,0 0,0 1,0-1,-1 0,1 1,-1-1,1 0,-1 1,0-1,0 1,0-1,0 1,0-1,-1 0,0 2,-15 139,12-36,4-355,0 233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21:11:14.38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82,'3'6,"0"-1,0 0,0 0,0 0,1 0,0-1,0 0,0 1,1-1,-1-1,1 1,0-1,0 0,0 0,0 0,1-1,-1 1,1-1,-1-1,1 1,0-1,0 0,0 0,0-1,115 23,137 11,-30-18,-36-30,62 8,-152-28,-66 27,0 1,0 3,1 0,-1 3,35 3,17-1,505-2,-579 2,1 0,-1 1,0 0,1 1,-1 0,-1 2,1-1,-1 2,0 0,-1 0,11 9,-11-8,-7-4,1-1,-1 1,-1-1,1 1,0 1,-1-1,0 1,0-1,0 1,0 0,-1 1,0-1,0 0,-1 1,3 5,62 111,-47-95,27 77,-30-70,-2 1,-2 0,-1 1,-1 0,-1 10,8 38,-11-114,-7 12,2 1,0 0,1-1,1 1,0 0,1 1,1-1,1 1,0 0,6-8,59-146,6 67,-72 98,1 1,-1-1,1 1,0 0,0 1,0-1,0 1,1 1,-1-1,1 1,0 1,-1-1,1 2,0-1,0 1,4 0,1-1,372-2,265 3,-426-17,208-17,63 48,44-11,-338-41,-135 19,195-14,-59 8,394-10,-592 34,1 1,-1-1,0 0,1 0,-1 0,0 0,0-1,0 0,0 0,0 0,-1 0,1 0,-1-1,1 0,-1 0,0 0,0 0,0 0,0-1,-1 1,1-1,-1 1,0-1,0 0,0 0,-1 0,1 0,-1-1,0 1,0 0,-1 0,1-1,-1 1,0 0,0-1,0 1,-1 0,0-3,1-10,-1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21:11:21.59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0 863,'1'-6,"0"-1,0 1,1 0,0 1,0-1,0 0,1 0,-1 1,1-1,1 1,-1 0,1 0,0 0,0 1,5-5,28-42,42-180,-73-24,-6 121,0 133,0-1,0 1,0 0,0-1,0 1,0 0,-1 0,1-1,0 1,-1 0,1 0,-1 0,1 0,-1-1,1 1,-1 0,0 0,0 0,0 0,1 0,-1 1,0-1,0 0,0 0,0 0,0 1,0-1,-1 1,1-1,0 1,0-1,0 1,-1-1,1 1,0 0,0 0,-1 0,1 0,0 0,0 0,-1 0,1 0,0 0,0 1,-1-1,1 0,0 1,0-1,0 1,0-1,-1 1,1 0,0 0,0-1,0 1,0 0,0 1,-58 47,106-89,-33 21,39-40,-52 58,1 0,-1 0,1 0,-1 1,0-1,1 1,0-1,-1 1,1-1,-1 1,1 0,0 0,-1 0,1 0,-1 0,1 0,0 0,-1 0,1 1,-1-1,1 1,-1-1,1 1,-1-1,1 1,-1 0,1 0,-1 0,0 0,0 0,1 0,-1 0,0 0,0 1,0-1,0 0,0 1,-1-1,1 0,0 1,-1-1,1 1,0-1,-1 2,44 81,-38-75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44CCA-591E-40FF-A195-98C0FB57CDC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AE781-02BB-4A1C-827C-C45149BF4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Mode de </a:t>
            </a:r>
            <a:r>
              <a:rPr lang="en-US" dirty="0" err="1"/>
              <a:t>déverouillage</a:t>
            </a:r>
            <a:r>
              <a:rPr lang="en-US" dirty="0"/>
              <a:t>, et notifications. </a:t>
            </a:r>
          </a:p>
          <a:p>
            <a:pPr marL="228600" indent="-228600">
              <a:buAutoNum type="arabicParenR"/>
            </a:pPr>
            <a:r>
              <a:rPr lang="en-US" dirty="0"/>
              <a:t>Https, </a:t>
            </a:r>
            <a:r>
              <a:rPr lang="en-US" dirty="0" err="1"/>
              <a:t>sécurisée</a:t>
            </a:r>
            <a:r>
              <a:rPr lang="en-US" dirty="0"/>
              <a:t>, </a:t>
            </a:r>
            <a:r>
              <a:rPr lang="en-US" dirty="0" err="1"/>
              <a:t>cryptées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concernant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mail, carte de credit</a:t>
            </a:r>
          </a:p>
          <a:p>
            <a:pPr marL="228600" indent="-228600">
              <a:buAutoNum type="arabicParenR"/>
            </a:pPr>
            <a:r>
              <a:rPr lang="en-US" dirty="0"/>
              <a:t>Ransomware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AE781-02BB-4A1C-827C-C45149BF44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err="1"/>
              <a:t>Verrouiller</a:t>
            </a:r>
            <a:r>
              <a:rPr lang="en-US" dirty="0"/>
              <a:t> sur pc: Windows + L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Android: </a:t>
            </a:r>
            <a:r>
              <a:rPr lang="en-US" dirty="0" err="1"/>
              <a:t>Paramètres</a:t>
            </a:r>
            <a:r>
              <a:rPr lang="en-US" dirty="0"/>
              <a:t>/Notifications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Différence</a:t>
            </a:r>
            <a:r>
              <a:rPr lang="en-US" dirty="0"/>
              <a:t> </a:t>
            </a:r>
            <a:r>
              <a:rPr lang="en-US" dirty="0" err="1"/>
              <a:t>crypté</a:t>
            </a:r>
            <a:r>
              <a:rPr lang="en-US" dirty="0"/>
              <a:t>/</a:t>
            </a:r>
            <a:r>
              <a:rPr lang="en-US" dirty="0" err="1"/>
              <a:t>authentique</a:t>
            </a: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Se connecter à un reseau, </a:t>
            </a:r>
            <a:r>
              <a:rPr lang="en-US" dirty="0" err="1"/>
              <a:t>c’est</a:t>
            </a:r>
            <a:r>
              <a:rPr lang="en-US" dirty="0"/>
              <a:t> y faire </a:t>
            </a:r>
            <a:r>
              <a:rPr lang="en-US" dirty="0" err="1"/>
              <a:t>confiance</a:t>
            </a:r>
            <a:r>
              <a:rPr lang="en-US" dirty="0"/>
              <a:t> (demo steam fac)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err="1"/>
              <a:t>Raccourcisseurs</a:t>
            </a:r>
            <a:r>
              <a:rPr lang="en-US" dirty="0"/>
              <a:t> </a:t>
            </a:r>
            <a:r>
              <a:rPr lang="en-US" dirty="0" err="1"/>
              <a:t>d’url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err="1"/>
              <a:t>Fichier</a:t>
            </a:r>
            <a:r>
              <a:rPr lang="en-US" dirty="0"/>
              <a:t> pdf avec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intégré</a:t>
            </a:r>
            <a:r>
              <a:rPr lang="en-US" dirty="0"/>
              <a:t>: https://github.com/NguyenTheo-dev/pixl2/blob/main/safe_doc_openme_fast.pdf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err="1"/>
              <a:t>Anatomie</a:t>
            </a:r>
            <a:r>
              <a:rPr lang="en-US" dirty="0"/>
              <a:t> d’une Url: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tld</a:t>
            </a:r>
            <a:r>
              <a:rPr lang="en-US" dirty="0"/>
              <a:t> https://en.wikipedia.org/wiki/List_of_Internet_top-level_domains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Using a computer makes you vulnerable. You need to make your best to mitigate the risk, and still use your device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AE781-02BB-4A1C-827C-C45149BF44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NOTE: The comic has been partially debunked. The length makes a password more secure, assuming the attacker doesn’t know your password creation method. Use password managers when possible, 2FA and whatnot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Password strength is meant to deter “guessing” attacks. Brute force, dictionary, rainbow table if the hash is obtained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Chiffrement</a:t>
            </a:r>
            <a:r>
              <a:rPr lang="en-US" dirty="0"/>
              <a:t> de </a:t>
            </a:r>
            <a:r>
              <a:rPr lang="en-US" dirty="0" err="1"/>
              <a:t>césar</a:t>
            </a:r>
            <a:r>
              <a:rPr lang="en-US" dirty="0"/>
              <a:t>/</a:t>
            </a:r>
            <a:r>
              <a:rPr lang="en-US" dirty="0" err="1"/>
              <a:t>asymétrique</a:t>
            </a:r>
            <a:r>
              <a:rPr lang="en-US" dirty="0"/>
              <a:t>; </a:t>
            </a:r>
            <a:r>
              <a:rPr lang="en-US" dirty="0" err="1"/>
              <a:t>chiffrement</a:t>
            </a:r>
            <a:r>
              <a:rPr lang="en-US" dirty="0"/>
              <a:t> de bout </a:t>
            </a:r>
            <a:r>
              <a:rPr lang="en-US" dirty="0" err="1"/>
              <a:t>en</a:t>
            </a:r>
            <a:r>
              <a:rPr lang="en-US" dirty="0"/>
              <a:t> bout (end to end)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La </a:t>
            </a:r>
            <a:r>
              <a:rPr lang="en-US" dirty="0" err="1"/>
              <a:t>cryptographie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la </a:t>
            </a:r>
            <a:r>
              <a:rPr lang="en-US" dirty="0" err="1"/>
              <a:t>sécurité</a:t>
            </a:r>
            <a:r>
              <a:rPr lang="en-US" dirty="0"/>
              <a:t> du message, et </a:t>
            </a:r>
            <a:r>
              <a:rPr lang="en-US" dirty="0" err="1"/>
              <a:t>sa</a:t>
            </a:r>
            <a:r>
              <a:rPr lang="en-US" dirty="0"/>
              <a:t> signature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Concept de </a:t>
            </a:r>
            <a:r>
              <a:rPr lang="en-US" dirty="0" err="1"/>
              <a:t>hashage</a:t>
            </a: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End-to-end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AE781-02BB-4A1C-827C-C45149BF44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9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DDoS, </a:t>
            </a:r>
            <a:r>
              <a:rPr lang="en-US" dirty="0" err="1"/>
              <a:t>requêtes</a:t>
            </a:r>
            <a:r>
              <a:rPr lang="en-US" dirty="0"/>
              <a:t> qui </a:t>
            </a:r>
            <a:r>
              <a:rPr lang="en-US" dirty="0" err="1"/>
              <a:t>noient</a:t>
            </a:r>
            <a:r>
              <a:rPr lang="en-US" dirty="0"/>
              <a:t> le </a:t>
            </a:r>
            <a:r>
              <a:rPr lang="en-US" dirty="0" err="1"/>
              <a:t>serveur</a:t>
            </a:r>
            <a:r>
              <a:rPr lang="en-US" dirty="0"/>
              <a:t> </a:t>
            </a:r>
            <a:r>
              <a:rPr lang="en-US" dirty="0" err="1"/>
              <a:t>cible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Injection de 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une</a:t>
            </a:r>
            <a:r>
              <a:rPr lang="en-US" dirty="0"/>
              <a:t> faille dans </a:t>
            </a:r>
            <a:r>
              <a:rPr lang="en-US" dirty="0" err="1"/>
              <a:t>l’application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d’executer</a:t>
            </a:r>
            <a:r>
              <a:rPr lang="en-US" dirty="0"/>
              <a:t> du code </a:t>
            </a:r>
            <a:r>
              <a:rPr lang="en-US" dirty="0" err="1"/>
              <a:t>arbitraire</a:t>
            </a:r>
            <a:r>
              <a:rPr lang="en-US" dirty="0"/>
              <a:t> https://www.nameshield.com/ressources/lexique/dns-cache-poisoning/</a:t>
            </a:r>
          </a:p>
          <a:p>
            <a:pPr marL="228600" indent="-228600">
              <a:buAutoNum type="arabicParenR"/>
            </a:pPr>
            <a:r>
              <a:rPr lang="en-US" dirty="0" err="1"/>
              <a:t>Empoisonnement</a:t>
            </a:r>
            <a:r>
              <a:rPr lang="en-US" dirty="0"/>
              <a:t> de DNS. Le Web </a:t>
            </a:r>
            <a:r>
              <a:rPr lang="en-US" dirty="0" err="1"/>
              <a:t>utilise</a:t>
            </a:r>
            <a:r>
              <a:rPr lang="en-US" dirty="0"/>
              <a:t> des Domaine Name System servers pour </a:t>
            </a:r>
            <a:r>
              <a:rPr lang="en-US" dirty="0" err="1"/>
              <a:t>traduire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/</a:t>
            </a:r>
            <a:r>
              <a:rPr lang="en-US" dirty="0" err="1"/>
              <a:t>ip</a:t>
            </a:r>
            <a:r>
              <a:rPr lang="en-US" dirty="0"/>
              <a:t>. Ce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base sur la </a:t>
            </a:r>
            <a:r>
              <a:rPr lang="en-US" dirty="0" err="1"/>
              <a:t>confiance</a:t>
            </a:r>
            <a:r>
              <a:rPr lang="en-US" dirty="0"/>
              <a:t>, et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cacher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volontairement</a:t>
            </a:r>
            <a:r>
              <a:rPr lang="en-US" dirty="0"/>
              <a:t> </a:t>
            </a:r>
            <a:r>
              <a:rPr lang="en-US" dirty="0" err="1"/>
              <a:t>erronées</a:t>
            </a:r>
            <a:r>
              <a:rPr lang="en-US" dirty="0"/>
              <a:t>, pour </a:t>
            </a:r>
            <a:r>
              <a:rPr lang="en-US" dirty="0" err="1"/>
              <a:t>diriger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utilisateurs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un </a:t>
            </a:r>
            <a:r>
              <a:rPr lang="en-US" dirty="0" err="1"/>
              <a:t>mauvais</a:t>
            </a:r>
            <a:r>
              <a:rPr lang="en-US" dirty="0"/>
              <a:t> site</a:t>
            </a:r>
          </a:p>
          <a:p>
            <a:pPr marL="228600" indent="-228600">
              <a:buAutoNum type="arabicParenR"/>
            </a:pPr>
            <a:r>
              <a:rPr lang="en-US" dirty="0"/>
              <a:t>Man in the middle. Un </a:t>
            </a:r>
            <a:r>
              <a:rPr lang="en-US" dirty="0" err="1"/>
              <a:t>acteur</a:t>
            </a:r>
            <a:r>
              <a:rPr lang="en-US" dirty="0"/>
              <a:t> </a:t>
            </a:r>
            <a:r>
              <a:rPr lang="en-US" dirty="0" err="1"/>
              <a:t>intercepte</a:t>
            </a:r>
            <a:r>
              <a:rPr lang="en-US" dirty="0"/>
              <a:t> les communications et les </a:t>
            </a:r>
            <a:r>
              <a:rPr lang="en-US" dirty="0" err="1"/>
              <a:t>retransfere</a:t>
            </a:r>
            <a:r>
              <a:rPr lang="en-US" dirty="0"/>
              <a:t>, </a:t>
            </a:r>
            <a:r>
              <a:rPr lang="en-US" dirty="0" err="1"/>
              <a:t>comme</a:t>
            </a:r>
            <a:r>
              <a:rPr lang="en-US" dirty="0"/>
              <a:t> un proxy. Il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simplement</a:t>
            </a:r>
            <a:r>
              <a:rPr lang="en-US" dirty="0"/>
              <a:t> les </a:t>
            </a:r>
            <a:r>
              <a:rPr lang="en-US" dirty="0" err="1"/>
              <a:t>écouter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bien les </a:t>
            </a:r>
            <a:r>
              <a:rPr lang="en-US" dirty="0" err="1"/>
              <a:t>altérer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XSS. Du code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injecté</a:t>
            </a:r>
            <a:r>
              <a:rPr lang="en-US" dirty="0"/>
              <a:t> sur un site, et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visiteurs</a:t>
            </a:r>
            <a:r>
              <a:rPr lang="en-US" dirty="0"/>
              <a:t> </a:t>
            </a:r>
            <a:r>
              <a:rPr lang="en-US" dirty="0" err="1"/>
              <a:t>suivants</a:t>
            </a:r>
            <a:r>
              <a:rPr lang="en-US" dirty="0"/>
              <a:t> </a:t>
            </a:r>
            <a:r>
              <a:rPr lang="en-US" dirty="0" err="1"/>
              <a:t>l’éxécutent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AE781-02BB-4A1C-827C-C45149BF44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CNIL, Commission </a:t>
            </a:r>
            <a:r>
              <a:rPr lang="en-US" dirty="0" err="1"/>
              <a:t>nationale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 et </a:t>
            </a:r>
            <a:r>
              <a:rPr lang="en-US" dirty="0" err="1"/>
              <a:t>libertés</a:t>
            </a:r>
            <a:r>
              <a:rPr lang="en-US" dirty="0"/>
              <a:t>, Reg Gen </a:t>
            </a:r>
            <a:r>
              <a:rPr lang="en-US" dirty="0" err="1"/>
              <a:t>Prot</a:t>
            </a:r>
            <a:r>
              <a:rPr lang="en-US" dirty="0"/>
              <a:t> </a:t>
            </a:r>
            <a:r>
              <a:rPr lang="en-US" dirty="0" err="1"/>
              <a:t>Donnees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Aux USA, le California Consumer Privacy Act; </a:t>
            </a:r>
            <a:r>
              <a:rPr lang="en-US" dirty="0" err="1"/>
              <a:t>cette</a:t>
            </a:r>
            <a:r>
              <a:rPr lang="en-US" dirty="0"/>
              <a:t> idée se </a:t>
            </a:r>
            <a:r>
              <a:rPr lang="en-US" dirty="0" err="1"/>
              <a:t>répand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personnelles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identifiantes</a:t>
            </a:r>
            <a:r>
              <a:rPr lang="en-US" dirty="0"/>
              <a:t> (definition large!)</a:t>
            </a:r>
          </a:p>
          <a:p>
            <a:pPr marL="228600" indent="-228600">
              <a:buAutoNum type="arabicParenR"/>
            </a:pPr>
            <a:r>
              <a:rPr lang="en-US" dirty="0"/>
              <a:t>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sensibles</a:t>
            </a:r>
            <a:r>
              <a:rPr lang="en-US" dirty="0"/>
              <a:t> </a:t>
            </a:r>
            <a:r>
              <a:rPr lang="en-US" dirty="0" err="1"/>
              <a:t>incluent</a:t>
            </a:r>
            <a:r>
              <a:rPr lang="en-US" dirty="0"/>
              <a:t> les opinions politique, la religion, </a:t>
            </a:r>
            <a:r>
              <a:rPr lang="en-US" dirty="0" err="1"/>
              <a:t>l’orientation</a:t>
            </a:r>
            <a:r>
              <a:rPr lang="en-US" dirty="0"/>
              <a:t> </a:t>
            </a:r>
            <a:r>
              <a:rPr lang="en-US" dirty="0" err="1"/>
              <a:t>sexuelle</a:t>
            </a:r>
            <a:r>
              <a:rPr lang="en-US" dirty="0"/>
              <a:t>…. https://www.cnil.fr/fr/definition/donnee-sensible</a:t>
            </a:r>
          </a:p>
          <a:p>
            <a:pPr marL="228600" indent="-228600">
              <a:buAutoNum type="arabicParenR"/>
            </a:pP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collecte</a:t>
            </a:r>
            <a:r>
              <a:rPr lang="en-US" dirty="0"/>
              <a:t> et utilization </a:t>
            </a:r>
            <a:r>
              <a:rPr lang="en-US" dirty="0" err="1"/>
              <a:t>est</a:t>
            </a:r>
            <a:r>
              <a:rPr lang="en-US" dirty="0"/>
              <a:t> INTERDITE </a:t>
            </a:r>
            <a:r>
              <a:rPr lang="en-US" dirty="0" err="1"/>
              <a:t>sauf</a:t>
            </a:r>
            <a:r>
              <a:rPr lang="en-US" dirty="0"/>
              <a:t> (</a:t>
            </a:r>
            <a:r>
              <a:rPr lang="en-US" dirty="0" err="1"/>
              <a:t>cf</a:t>
            </a:r>
            <a:r>
              <a:rPr lang="en-US" dirty="0"/>
              <a:t> au-dessus)</a:t>
            </a:r>
          </a:p>
          <a:p>
            <a:pPr marL="228600" indent="-228600">
              <a:buAutoNum type="arabicParenR"/>
            </a:pPr>
            <a:r>
              <a:rPr lang="en-US" dirty="0"/>
              <a:t>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anonymes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impossible de determiner un </a:t>
            </a:r>
            <a:r>
              <a:rPr lang="en-US" dirty="0" err="1"/>
              <a:t>individu</a:t>
            </a: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Internet </a:t>
            </a:r>
            <a:r>
              <a:rPr lang="en-US" dirty="0" err="1"/>
              <a:t>n’oublie</a:t>
            </a:r>
            <a:r>
              <a:rPr lang="en-US" dirty="0"/>
              <a:t> (Presque) </a:t>
            </a:r>
            <a:r>
              <a:rPr lang="en-US" dirty="0" err="1"/>
              <a:t>rien</a:t>
            </a:r>
            <a:r>
              <a:rPr lang="en-US" dirty="0"/>
              <a:t>. Vos </a:t>
            </a:r>
            <a:r>
              <a:rPr lang="en-US" dirty="0" err="1"/>
              <a:t>activités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potentiellement</a:t>
            </a:r>
            <a:r>
              <a:rPr lang="en-US" dirty="0"/>
              <a:t> </a:t>
            </a:r>
            <a:r>
              <a:rPr lang="en-US" dirty="0" err="1"/>
              <a:t>permanente</a:t>
            </a:r>
            <a:r>
              <a:rPr lang="en-US" dirty="0"/>
              <a:t> et </a:t>
            </a:r>
            <a:r>
              <a:rPr lang="en-US" dirty="0" err="1"/>
              <a:t>accessibles</a:t>
            </a:r>
            <a:r>
              <a:rPr lang="en-US" dirty="0"/>
              <a:t>. Vous </a:t>
            </a:r>
            <a:r>
              <a:rPr lang="en-US" dirty="0" err="1"/>
              <a:t>devez</a:t>
            </a:r>
            <a:r>
              <a:rPr lang="en-US" dirty="0"/>
              <a:t> </a:t>
            </a:r>
            <a:r>
              <a:rPr lang="en-US" dirty="0" err="1"/>
              <a:t>penser</a:t>
            </a:r>
            <a:r>
              <a:rPr lang="en-US" dirty="0"/>
              <a:t> à </a:t>
            </a:r>
            <a:r>
              <a:rPr lang="en-US" dirty="0" err="1"/>
              <a:t>vos</a:t>
            </a:r>
            <a:r>
              <a:rPr lang="en-US" dirty="0"/>
              <a:t> traces, et aux </a:t>
            </a:r>
            <a:r>
              <a:rPr lang="en-US" dirty="0" err="1"/>
              <a:t>informations</a:t>
            </a:r>
            <a:r>
              <a:rPr lang="en-US" dirty="0"/>
              <a:t> que vous </a:t>
            </a:r>
            <a:r>
              <a:rPr lang="en-US" dirty="0" err="1"/>
              <a:t>crééz</a:t>
            </a: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https://www.cnil.fr/fr/mes-demarches/les-droits-pour-maitriser-vos-donnees-personnelles</a:t>
            </a:r>
          </a:p>
          <a:p>
            <a:pPr marL="228600" indent="-228600">
              <a:buAutoNum type="arabicParenR"/>
            </a:pPr>
            <a:r>
              <a:rPr lang="en-US" dirty="0"/>
              <a:t>https://cnpd.public.lu/fr/particuliers/vos-droits.html</a:t>
            </a:r>
          </a:p>
          <a:p>
            <a:pPr marL="228600" indent="-228600">
              <a:buAutoNum type="arabicParenR"/>
            </a:pPr>
            <a:r>
              <a:rPr lang="en-US" dirty="0"/>
              <a:t>https://reportcontent.google.com/forms/rtbf?hl=fr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Internet </a:t>
            </a:r>
            <a:r>
              <a:rPr lang="en-US" dirty="0" err="1"/>
              <a:t>n’oublie</a:t>
            </a:r>
            <a:r>
              <a:rPr lang="en-US" dirty="0"/>
              <a:t> jamais,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difficilement</a:t>
            </a:r>
            <a:r>
              <a:rPr lang="en-US" dirty="0"/>
              <a:t>. Ce </a:t>
            </a:r>
            <a:r>
              <a:rPr lang="en-US" dirty="0" err="1"/>
              <a:t>domaine</a:t>
            </a:r>
            <a:r>
              <a:rPr lang="en-US" dirty="0"/>
              <a:t> </a:t>
            </a:r>
            <a:r>
              <a:rPr lang="en-US" dirty="0" err="1"/>
              <a:t>s’appelle</a:t>
            </a:r>
            <a:r>
              <a:rPr lang="en-US" dirty="0"/>
              <a:t> </a:t>
            </a:r>
            <a:r>
              <a:rPr lang="en-US" dirty="0" err="1"/>
              <a:t>l’OSINT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faut</a:t>
            </a:r>
            <a:r>
              <a:rPr lang="en-US" dirty="0"/>
              <a:t> </a:t>
            </a:r>
            <a:r>
              <a:rPr lang="en-US" dirty="0" err="1"/>
              <a:t>penser</a:t>
            </a:r>
            <a:r>
              <a:rPr lang="en-US" dirty="0"/>
              <a:t> à </a:t>
            </a:r>
            <a:r>
              <a:rPr lang="en-US" dirty="0" err="1"/>
              <a:t>vos</a:t>
            </a:r>
            <a:r>
              <a:rPr lang="en-US" dirty="0"/>
              <a:t> traces qui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resurgir</a:t>
            </a:r>
            <a:r>
              <a:rPr lang="en-US" dirty="0"/>
              <a:t> bien après, et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difficiles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impossibles</a:t>
            </a:r>
            <a:r>
              <a:rPr lang="en-US" dirty="0"/>
              <a:t> à effacer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AE781-02BB-4A1C-827C-C45149BF44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Dans les mails: pixel tracking</a:t>
            </a:r>
          </a:p>
          <a:p>
            <a:endParaRPr lang="en-US" dirty="0"/>
          </a:p>
          <a:p>
            <a:r>
              <a:rPr lang="en-US" dirty="0"/>
              <a:t>Section 3, 3, 2</a:t>
            </a:r>
          </a:p>
          <a:p>
            <a:endParaRPr lang="en-US" dirty="0"/>
          </a:p>
          <a:p>
            <a:r>
              <a:rPr lang="en-US" dirty="0"/>
              <a:t>Attention!!!! Les addresses </a:t>
            </a:r>
            <a:r>
              <a:rPr lang="en-US" dirty="0" err="1"/>
              <a:t>ip</a:t>
            </a:r>
            <a:r>
              <a:rPr lang="en-US" dirty="0"/>
              <a:t> ne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source de </a:t>
            </a:r>
            <a:r>
              <a:rPr lang="en-US" dirty="0" err="1"/>
              <a:t>positionnement</a:t>
            </a:r>
            <a:r>
              <a:rPr lang="en-US" dirty="0"/>
              <a:t> </a:t>
            </a:r>
            <a:r>
              <a:rPr lang="en-US" dirty="0" err="1"/>
              <a:t>infaillible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AE781-02BB-4A1C-827C-C45149BF44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29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https://fr.wikipedia.org/wiki/Indicateur_d%27efficacit%C3%A9_%C3%A9nerg%C3%A9tique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https://www.inrs.fr/risques/travail-ecran/prevention-risques.html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https://www.anses.fr/fr/content/les-ondes-%C3%A9lectromagn%C3%A9tiques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/>
              <a:t>https://www.greenit.fr/etude-empreinte-environnementale-du-numerique-mondial/</a:t>
            </a: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AE781-02BB-4A1C-827C-C45149BF44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613E-E196-418D-B944-EECB18808C3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54AA-7EEB-46ED-BCE1-5525A11CF3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4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613E-E196-418D-B944-EECB18808C3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54AA-7EEB-46ED-BCE1-5525A11C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613E-E196-418D-B944-EECB18808C3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54AA-7EEB-46ED-BCE1-5525A11C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613E-E196-418D-B944-EECB18808C3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54AA-7EEB-46ED-BCE1-5525A11C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613E-E196-418D-B944-EECB18808C3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54AA-7EEB-46ED-BCE1-5525A11CF3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4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613E-E196-418D-B944-EECB18808C3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54AA-7EEB-46ED-BCE1-5525A11C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613E-E196-418D-B944-EECB18808C3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54AA-7EEB-46ED-BCE1-5525A11C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613E-E196-418D-B944-EECB18808C3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54AA-7EEB-46ED-BCE1-5525A11C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613E-E196-418D-B944-EECB18808C3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54AA-7EEB-46ED-BCE1-5525A11C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49613E-E196-418D-B944-EECB18808C3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554AA-7EEB-46ED-BCE1-5525A11C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7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613E-E196-418D-B944-EECB18808C3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54AA-7EEB-46ED-BCE1-5525A11CF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49613E-E196-418D-B944-EECB18808C3D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3554AA-7EEB-46ED-BCE1-5525A11CF3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5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3.png"/><Relationship Id="rId15" Type="http://schemas.openxmlformats.org/officeDocument/2006/relationships/customXml" Target="../ink/ink6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C13A-12CF-4472-B373-F8C58AD00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Certification Pix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838EC-60EE-4BBC-BBF3-FE77A0594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L2 Eco-Gestion</a:t>
            </a:r>
          </a:p>
          <a:p>
            <a:pPr algn="r"/>
            <a:r>
              <a:rPr lang="en-US" dirty="0"/>
              <a:t>	Théo Nguyen Van Hoan</a:t>
            </a:r>
          </a:p>
          <a:p>
            <a:pPr algn="r"/>
            <a:r>
              <a:rPr lang="en-US" dirty="0"/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284816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4F6F-201D-4E9B-A810-72802980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Protection et </a:t>
            </a:r>
            <a:r>
              <a:rPr lang="en-US" dirty="0" err="1"/>
              <a:t>sécurité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CC38-60FF-4116-AADA-B5A28C68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 – </a:t>
            </a:r>
            <a:r>
              <a:rPr lang="en-US" b="1" dirty="0" err="1"/>
              <a:t>Protéger</a:t>
            </a:r>
            <a:r>
              <a:rPr lang="en-US" b="1" dirty="0"/>
              <a:t> la santé, le bien-</a:t>
            </a:r>
            <a:r>
              <a:rPr lang="en-US" b="1" dirty="0" err="1"/>
              <a:t>être</a:t>
            </a:r>
            <a:r>
              <a:rPr lang="en-US" b="1" dirty="0"/>
              <a:t> et </a:t>
            </a:r>
            <a:r>
              <a:rPr lang="en-US" b="1" dirty="0" err="1"/>
              <a:t>l’environnement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L’électronique</a:t>
            </a:r>
            <a:r>
              <a:rPr lang="en-US" b="1" dirty="0"/>
              <a:t> modern, </a:t>
            </a:r>
            <a:r>
              <a:rPr lang="en-US" b="1" dirty="0" err="1"/>
              <a:t>performante</a:t>
            </a:r>
            <a:r>
              <a:rPr lang="en-US" b="1" dirty="0"/>
              <a:t>, </a:t>
            </a:r>
            <a:r>
              <a:rPr lang="en-US" b="1" dirty="0" err="1"/>
              <a:t>utilise</a:t>
            </a:r>
            <a:r>
              <a:rPr lang="en-US" b="1" dirty="0"/>
              <a:t> des </a:t>
            </a:r>
            <a:r>
              <a:rPr lang="en-US" b="1" dirty="0" err="1"/>
              <a:t>matériaux</a:t>
            </a:r>
            <a:r>
              <a:rPr lang="en-US" b="1" dirty="0"/>
              <a:t> </a:t>
            </a:r>
            <a:r>
              <a:rPr lang="en-US" b="1" dirty="0" err="1"/>
              <a:t>très</a:t>
            </a:r>
            <a:r>
              <a:rPr lang="en-US" b="1" dirty="0"/>
              <a:t> </a:t>
            </a:r>
            <a:r>
              <a:rPr lang="en-US" b="1" dirty="0" err="1"/>
              <a:t>spécialisés</a:t>
            </a:r>
            <a:r>
              <a:rPr lang="en-US" b="1" dirty="0"/>
              <a:t> et </a:t>
            </a:r>
            <a:r>
              <a:rPr lang="en-US" b="1" dirty="0" err="1"/>
              <a:t>nombreux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Leur</a:t>
            </a:r>
            <a:r>
              <a:rPr lang="en-US" b="1" dirty="0"/>
              <a:t> </a:t>
            </a:r>
            <a:r>
              <a:rPr lang="en-US" b="1" dirty="0" err="1"/>
              <a:t>fonctionnement</a:t>
            </a:r>
            <a:r>
              <a:rPr lang="en-US" b="1" dirty="0"/>
              <a:t> </a:t>
            </a:r>
            <a:r>
              <a:rPr lang="en-US" b="1" dirty="0" err="1"/>
              <a:t>utilise</a:t>
            </a:r>
            <a:r>
              <a:rPr lang="en-US" b="1" dirty="0"/>
              <a:t> des </a:t>
            </a:r>
            <a:r>
              <a:rPr lang="en-US" b="1" dirty="0" err="1"/>
              <a:t>quantités</a:t>
            </a:r>
            <a:r>
              <a:rPr lang="en-US" b="1" dirty="0"/>
              <a:t> </a:t>
            </a:r>
            <a:r>
              <a:rPr lang="en-US" b="1" dirty="0" err="1"/>
              <a:t>d’electricité</a:t>
            </a:r>
            <a:r>
              <a:rPr lang="en-US" b="1" dirty="0"/>
              <a:t> </a:t>
            </a:r>
            <a:r>
              <a:rPr lang="en-US" b="1" dirty="0" err="1"/>
              <a:t>importante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 </a:t>
            </a:r>
            <a:r>
              <a:rPr lang="en-US" b="1" dirty="0" err="1"/>
              <a:t>changements</a:t>
            </a:r>
            <a:r>
              <a:rPr lang="en-US" b="1" dirty="0"/>
              <a:t> de </a:t>
            </a:r>
            <a:r>
              <a:rPr lang="en-US" b="1" dirty="0" err="1"/>
              <a:t>comportements</a:t>
            </a:r>
            <a:r>
              <a:rPr lang="en-US" b="1" dirty="0"/>
              <a:t> </a:t>
            </a:r>
            <a:r>
              <a:rPr lang="en-US" b="1" dirty="0" err="1"/>
              <a:t>impactent</a:t>
            </a:r>
            <a:r>
              <a:rPr lang="en-US" b="1" dirty="0"/>
              <a:t> la vie </a:t>
            </a:r>
            <a:r>
              <a:rPr lang="en-US" b="1" dirty="0" err="1"/>
              <a:t>sociale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47D81-EEA9-4C50-8820-CEF55476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559" y="2719753"/>
            <a:ext cx="2630603" cy="1869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AC3CB-410D-4444-A07D-9C152B291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087" y="3857414"/>
            <a:ext cx="2848961" cy="18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67AD-ABB2-4B45-A33A-10998732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pix: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531F-F54A-4C21-9FA3-B585C850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Plateforme</a:t>
            </a:r>
            <a:r>
              <a:rPr lang="en-US" sz="2800" dirty="0"/>
              <a:t> de certification </a:t>
            </a:r>
            <a:r>
              <a:rPr lang="en-US" sz="2800" dirty="0" err="1"/>
              <a:t>remplaçant</a:t>
            </a:r>
            <a:r>
              <a:rPr lang="en-US" sz="2800" dirty="0"/>
              <a:t> le C2I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Evaluation de la </a:t>
            </a:r>
            <a:r>
              <a:rPr lang="en-US" sz="2800" dirty="0" err="1"/>
              <a:t>connaissance</a:t>
            </a:r>
            <a:r>
              <a:rPr lang="en-US" sz="2800" dirty="0"/>
              <a:t> </a:t>
            </a:r>
            <a:r>
              <a:rPr lang="en-US" sz="2800" dirty="0" err="1"/>
              <a:t>générale</a:t>
            </a:r>
            <a:r>
              <a:rPr lang="en-US" sz="2800" dirty="0"/>
              <a:t> de </a:t>
            </a:r>
            <a:r>
              <a:rPr lang="en-US" sz="2800" dirty="0" err="1"/>
              <a:t>l’informatique</a:t>
            </a:r>
            <a:r>
              <a:rPr lang="en-US" sz="2800" dirty="0"/>
              <a:t> dans de </a:t>
            </a:r>
            <a:r>
              <a:rPr lang="en-US" sz="2800" dirty="0" err="1"/>
              <a:t>nombreux</a:t>
            </a:r>
            <a:r>
              <a:rPr lang="en-US" sz="2800" dirty="0"/>
              <a:t> </a:t>
            </a:r>
            <a:r>
              <a:rPr lang="en-US" sz="2800" dirty="0" err="1"/>
              <a:t>domaines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Plateforme</a:t>
            </a:r>
            <a:r>
              <a:rPr lang="en-US" sz="2800" dirty="0"/>
              <a:t> accessible à </a:t>
            </a:r>
            <a:r>
              <a:rPr lang="en-US" sz="2800" dirty="0" err="1"/>
              <a:t>l’adresse</a:t>
            </a:r>
            <a:r>
              <a:rPr lang="en-US" sz="2800" dirty="0"/>
              <a:t>: pix.fr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Note entre 1 et 7 (</a:t>
            </a:r>
            <a:r>
              <a:rPr lang="en-US" sz="2800" dirty="0" err="1"/>
              <a:t>Septembre</a:t>
            </a:r>
            <a:r>
              <a:rPr lang="en-US" sz="2800" dirty="0"/>
              <a:t> 2023)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Certification </a:t>
            </a:r>
            <a:r>
              <a:rPr lang="en-US" sz="2800" dirty="0" err="1"/>
              <a:t>en</a:t>
            </a:r>
            <a:r>
              <a:rPr lang="en-US" sz="2800" dirty="0"/>
              <a:t> fin de </a:t>
            </a:r>
            <a:r>
              <a:rPr lang="en-US" sz="2800" dirty="0" err="1"/>
              <a:t>semestre</a:t>
            </a:r>
            <a:r>
              <a:rPr lang="en-US" sz="2800" dirty="0"/>
              <a:t>, </a:t>
            </a:r>
            <a:r>
              <a:rPr lang="en-US" sz="2800" dirty="0" err="1"/>
              <a:t>moyenne</a:t>
            </a:r>
            <a:r>
              <a:rPr lang="en-US" sz="2800" dirty="0"/>
              <a:t> </a:t>
            </a:r>
            <a:r>
              <a:rPr lang="en-US" sz="2800" dirty="0" err="1"/>
              <a:t>examens</a:t>
            </a:r>
            <a:r>
              <a:rPr lang="en-US" sz="2800" dirty="0"/>
              <a:t>/</a:t>
            </a:r>
            <a:r>
              <a:rPr lang="en-US" sz="2800" dirty="0" err="1"/>
              <a:t>rendus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61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120B-28FE-4234-B8FD-642A54DF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domaines</a:t>
            </a:r>
            <a:r>
              <a:rPr lang="en-US" dirty="0"/>
              <a:t> et 16 sous-</a:t>
            </a:r>
            <a:r>
              <a:rPr lang="en-US" dirty="0" err="1"/>
              <a:t>domaines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3E95-3AA9-4E8A-A27A-17CDB6A0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Information et </a:t>
            </a:r>
            <a:r>
              <a:rPr lang="en-US" sz="2800" dirty="0" err="1"/>
              <a:t>données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Communication et collaboration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Création</a:t>
            </a:r>
            <a:r>
              <a:rPr lang="en-US" sz="2800" dirty="0"/>
              <a:t> de </a:t>
            </a:r>
            <a:r>
              <a:rPr lang="en-US" sz="2800" dirty="0" err="1"/>
              <a:t>contenu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Protection et </a:t>
            </a:r>
            <a:r>
              <a:rPr lang="en-US" sz="2800" dirty="0" err="1"/>
              <a:t>sécurité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/>
              <a:t>Environnement</a:t>
            </a:r>
            <a:r>
              <a:rPr lang="en-US" sz="2800" dirty="0"/>
              <a:t> </a:t>
            </a:r>
            <a:r>
              <a:rPr lang="en-US" sz="2800" dirty="0" err="1"/>
              <a:t>numérique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807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8EA2-8F8C-400A-93A3-84B4BC5C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609" y="2174018"/>
            <a:ext cx="8128781" cy="1450757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4. Protection et </a:t>
            </a:r>
            <a:r>
              <a:rPr lang="en-US" sz="6600" dirty="0" err="1"/>
              <a:t>sécurité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7993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8EA2-8F8C-400A-93A3-84B4BC5C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Protection et </a:t>
            </a:r>
            <a:r>
              <a:rPr lang="en-US" dirty="0" err="1"/>
              <a:t>sécurité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2E0F-8658-43CC-B73B-938DC463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895428" cy="4023360"/>
          </a:xfrm>
        </p:spPr>
        <p:txBody>
          <a:bodyPr/>
          <a:lstStyle/>
          <a:p>
            <a:r>
              <a:rPr lang="en-US" b="1" dirty="0"/>
              <a:t>1 - </a:t>
            </a:r>
            <a:r>
              <a:rPr lang="en-US" b="1" dirty="0" err="1"/>
              <a:t>Sécuriser</a:t>
            </a:r>
            <a:r>
              <a:rPr lang="en-US" b="1" dirty="0"/>
              <a:t> </a:t>
            </a:r>
            <a:r>
              <a:rPr lang="en-US" b="1" dirty="0" err="1"/>
              <a:t>l’environnement</a:t>
            </a:r>
            <a:r>
              <a:rPr lang="en-US" b="1" dirty="0"/>
              <a:t> </a:t>
            </a:r>
            <a:r>
              <a:rPr lang="en-US" b="1" dirty="0" err="1"/>
              <a:t>numérique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Sécuriser</a:t>
            </a:r>
            <a:r>
              <a:rPr lang="en-US" dirty="0"/>
              <a:t> </a:t>
            </a:r>
            <a:r>
              <a:rPr lang="en-US" dirty="0" err="1"/>
              <a:t>l’accès</a:t>
            </a:r>
            <a:r>
              <a:rPr lang="en-US" dirty="0"/>
              <a:t> aux </a:t>
            </a:r>
            <a:r>
              <a:rPr lang="en-US" dirty="0" err="1"/>
              <a:t>appareils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fichier</a:t>
            </a:r>
            <a:r>
              <a:rPr lang="en-US" dirty="0"/>
              <a:t>, un lien, un </a:t>
            </a:r>
            <a:r>
              <a:rPr lang="en-US" dirty="0" err="1"/>
              <a:t>périphérique</a:t>
            </a:r>
            <a:r>
              <a:rPr lang="en-US" dirty="0"/>
              <a:t> constituent </a:t>
            </a:r>
            <a:r>
              <a:rPr lang="en-US" dirty="0" err="1"/>
              <a:t>une</a:t>
            </a:r>
            <a:r>
              <a:rPr lang="en-US" dirty="0"/>
              <a:t> entrée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Contrôler</a:t>
            </a:r>
            <a:r>
              <a:rPr lang="en-US" dirty="0"/>
              <a:t> </a:t>
            </a:r>
            <a:r>
              <a:rPr lang="en-US" dirty="0" err="1"/>
              <a:t>l’information</a:t>
            </a:r>
            <a:r>
              <a:rPr lang="en-US" dirty="0"/>
              <a:t> accessible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C350A-780C-4796-A0A2-958B2B85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123" y="1933657"/>
            <a:ext cx="2820557" cy="14953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A8D919-92A9-4405-A902-2BC8CBC356C3}"/>
                  </a:ext>
                </a:extLst>
              </p14:cNvPr>
              <p14:cNvContentPartPr/>
              <p14:nvPr/>
            </p14:nvContentPartPr>
            <p14:xfrm>
              <a:off x="9166860" y="2205460"/>
              <a:ext cx="336600" cy="17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A8D919-92A9-4405-A902-2BC8CBC356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7860" y="2196460"/>
                <a:ext cx="354240" cy="349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EE84AD8-B575-416D-9AE6-7835EC450CB8}"/>
              </a:ext>
            </a:extLst>
          </p:cNvPr>
          <p:cNvSpPr/>
          <p:nvPr/>
        </p:nvSpPr>
        <p:spPr>
          <a:xfrm>
            <a:off x="362152" y="4202538"/>
            <a:ext cx="7342080" cy="20313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2832B3-0646-48BB-A176-0FB6BB7BFF8A}"/>
                  </a:ext>
                </a:extLst>
              </p14:cNvPr>
              <p14:cNvContentPartPr/>
              <p14:nvPr/>
            </p14:nvContentPartPr>
            <p14:xfrm>
              <a:off x="9150120" y="557748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2832B3-0646-48BB-A176-0FB6BB7BFF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41120" y="55688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72FA45C-4345-441E-8180-FDBAB20773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480" y="4004735"/>
            <a:ext cx="3388327" cy="1644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E1104F-5DE8-478D-BD8B-CC8E12C24679}"/>
              </a:ext>
            </a:extLst>
          </p:cNvPr>
          <p:cNvSpPr txBox="1"/>
          <p:nvPr/>
        </p:nvSpPr>
        <p:spPr>
          <a:xfrm>
            <a:off x="492456" y="4782095"/>
            <a:ext cx="813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https://</a:t>
            </a:r>
            <a:r>
              <a:rPr lang="en-US" sz="1600" dirty="0">
                <a:solidFill>
                  <a:srgbClr val="92D050"/>
                </a:solidFill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studia</a:t>
            </a:r>
            <a:r>
              <a:rPr lang="en-US" sz="16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.</a:t>
            </a:r>
            <a:r>
              <a:rPr lang="en-US" sz="1600" dirty="0">
                <a:solidFill>
                  <a:srgbClr val="00B050"/>
                </a:solidFill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universita</a:t>
            </a:r>
            <a:r>
              <a:rPr lang="en-US" sz="1600" dirty="0"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.</a:t>
            </a:r>
            <a:r>
              <a:rPr lang="en-US" sz="1600" dirty="0">
                <a:solidFill>
                  <a:srgbClr val="00B0F0"/>
                </a:solidFill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corsica</a:t>
            </a:r>
            <a:r>
              <a:rPr lang="en-US" sz="1600" dirty="0">
                <a:solidFill>
                  <a:srgbClr val="0070C0"/>
                </a:solidFill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/plugins/actu/actu-front.php</a:t>
            </a:r>
            <a:r>
              <a:rPr lang="en-US" sz="1600" dirty="0">
                <a:solidFill>
                  <a:srgbClr val="7030A0"/>
                </a:solidFill>
                <a:latin typeface="Iosevka" panose="02000509030000000004" pitchFamily="49" charset="0"/>
                <a:ea typeface="Iosevka" panose="02000509030000000004" pitchFamily="49" charset="0"/>
                <a:cs typeface="Iosevka" panose="02000509030000000004" pitchFamily="49" charset="0"/>
              </a:rPr>
              <a:t>?id=9044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2B9C8-55A6-43EB-9678-C466CB39BE03}"/>
              </a:ext>
            </a:extLst>
          </p:cNvPr>
          <p:cNvSpPr txBox="1"/>
          <p:nvPr/>
        </p:nvSpPr>
        <p:spPr>
          <a:xfrm>
            <a:off x="362152" y="4258759"/>
            <a:ext cx="74043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Protocole</a:t>
            </a:r>
            <a:r>
              <a:rPr lang="en-US" dirty="0"/>
              <a:t>                     Second-level domain </a:t>
            </a:r>
          </a:p>
          <a:p>
            <a:r>
              <a:rPr lang="en-US" dirty="0"/>
              <a:t>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Sous-</a:t>
            </a:r>
            <a:r>
              <a:rPr lang="en-US" dirty="0" err="1"/>
              <a:t>domaine</a:t>
            </a:r>
            <a:r>
              <a:rPr lang="en-US" dirty="0"/>
              <a:t>                                               </a:t>
            </a:r>
            <a:r>
              <a:rPr lang="en-US" dirty="0" err="1"/>
              <a:t>Chemin</a:t>
            </a:r>
            <a:r>
              <a:rPr lang="en-US" dirty="0"/>
              <a:t>                       </a:t>
            </a:r>
            <a:r>
              <a:rPr lang="en-US" dirty="0" err="1"/>
              <a:t>Requête</a:t>
            </a:r>
            <a:endParaRPr lang="en-US" dirty="0"/>
          </a:p>
          <a:p>
            <a:r>
              <a:rPr lang="en-US" dirty="0"/>
              <a:t>                                Top level Domain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9749B1-29E4-4704-ADE1-C248CA5961E5}"/>
                  </a:ext>
                </a:extLst>
              </p14:cNvPr>
              <p14:cNvContentPartPr/>
              <p14:nvPr/>
            </p14:nvContentPartPr>
            <p14:xfrm>
              <a:off x="1085248" y="4605823"/>
              <a:ext cx="54720" cy="314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9749B1-29E4-4704-ADE1-C248CA5961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6608" y="4597183"/>
                <a:ext cx="723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AD2596-8CED-4A25-BCB3-9F967D3BB825}"/>
                  </a:ext>
                </a:extLst>
              </p14:cNvPr>
              <p14:cNvContentPartPr/>
              <p14:nvPr/>
            </p14:nvContentPartPr>
            <p14:xfrm>
              <a:off x="1705528" y="5116303"/>
              <a:ext cx="173520" cy="307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AD2596-8CED-4A25-BCB3-9F967D3BB8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6888" y="5107663"/>
                <a:ext cx="1911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A0B88D4-1A91-4BCE-B761-DC1A790B248C}"/>
                  </a:ext>
                </a:extLst>
              </p14:cNvPr>
              <p14:cNvContentPartPr/>
              <p14:nvPr/>
            </p14:nvContentPartPr>
            <p14:xfrm>
              <a:off x="2822968" y="4600063"/>
              <a:ext cx="345960" cy="302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A0B88D4-1A91-4BCE-B761-DC1A790B248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13977" y="4591063"/>
                <a:ext cx="363582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10FF7D3-8057-4CBB-A875-D84A093DE622}"/>
                  </a:ext>
                </a:extLst>
              </p14:cNvPr>
              <p14:cNvContentPartPr/>
              <p14:nvPr/>
            </p14:nvContentPartPr>
            <p14:xfrm>
              <a:off x="3199168" y="5128903"/>
              <a:ext cx="282240" cy="532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10FF7D3-8057-4CBB-A875-D84A093DE6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90528" y="5120263"/>
                <a:ext cx="29988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F515E08-850F-4F93-AEB6-2BE5DF1EACB8}"/>
                  </a:ext>
                </a:extLst>
              </p14:cNvPr>
              <p14:cNvContentPartPr/>
              <p14:nvPr/>
            </p14:nvContentPartPr>
            <p14:xfrm>
              <a:off x="4205008" y="5106943"/>
              <a:ext cx="2586600" cy="316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F515E08-850F-4F93-AEB6-2BE5DF1EACB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96008" y="5098303"/>
                <a:ext cx="26042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0E1228D-C4EC-4E35-807C-D2E92890BF57}"/>
                  </a:ext>
                </a:extLst>
              </p14:cNvPr>
              <p14:cNvContentPartPr/>
              <p14:nvPr/>
            </p14:nvContentPartPr>
            <p14:xfrm>
              <a:off x="7259248" y="5106583"/>
              <a:ext cx="101160" cy="310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0E1228D-C4EC-4E35-807C-D2E92890BF5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50248" y="5097943"/>
                <a:ext cx="118800" cy="3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33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8EA2-8F8C-400A-93A3-84B4BC5C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Protection et </a:t>
            </a:r>
            <a:r>
              <a:rPr lang="en-US" dirty="0" err="1"/>
              <a:t>sécurité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2E0F-8658-43CC-B73B-938DC463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575137" cy="4023360"/>
          </a:xfrm>
        </p:spPr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Les mots de passes constituent la première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basé</a:t>
            </a:r>
            <a:r>
              <a:rPr lang="en-US" dirty="0"/>
              <a:t> sur la </a:t>
            </a:r>
            <a:r>
              <a:rPr lang="en-US" dirty="0" err="1"/>
              <a:t>confiance</a:t>
            </a:r>
            <a:r>
              <a:rPr lang="en-US" dirty="0"/>
              <a:t>, et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pas </a:t>
            </a:r>
            <a:r>
              <a:rPr lang="en-US" dirty="0" err="1"/>
              <a:t>être</a:t>
            </a:r>
            <a:r>
              <a:rPr lang="en-US" dirty="0"/>
              <a:t> cru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 canal </a:t>
            </a:r>
            <a:r>
              <a:rPr lang="en-US" dirty="0" err="1"/>
              <a:t>sécurisé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 </a:t>
            </a:r>
            <a:r>
              <a:rPr lang="en-US" dirty="0" err="1"/>
              <a:t>nécéssairement</a:t>
            </a:r>
            <a:r>
              <a:rPr lang="en-US" dirty="0"/>
              <a:t> </a:t>
            </a:r>
            <a:r>
              <a:rPr lang="en-US" dirty="0" err="1"/>
              <a:t>authentique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 </a:t>
            </a:r>
            <a:r>
              <a:rPr lang="en-US" dirty="0" err="1"/>
              <a:t>risque</a:t>
            </a:r>
            <a:r>
              <a:rPr lang="en-US" dirty="0"/>
              <a:t> zero </a:t>
            </a:r>
            <a:r>
              <a:rPr lang="en-US" dirty="0" err="1"/>
              <a:t>n’existe</a:t>
            </a:r>
            <a:r>
              <a:rPr lang="en-US" dirty="0"/>
              <a:t> pas/</a:t>
            </a:r>
            <a:r>
              <a:rPr lang="en-US" dirty="0" err="1"/>
              <a:t>n’est</a:t>
            </a:r>
            <a:r>
              <a:rPr lang="en-US" dirty="0"/>
              <a:t> pas </a:t>
            </a:r>
            <a:r>
              <a:rPr lang="en-US" dirty="0" err="1"/>
              <a:t>souhaitable</a:t>
            </a:r>
            <a:r>
              <a:rPr lang="en-US" dirty="0"/>
              <a:t>. Il </a:t>
            </a:r>
            <a:r>
              <a:rPr lang="en-US" dirty="0" err="1"/>
              <a:t>faut</a:t>
            </a:r>
            <a:r>
              <a:rPr lang="en-US" dirty="0"/>
              <a:t> adopter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hygiène</a:t>
            </a:r>
            <a:r>
              <a:rPr lang="en-US" dirty="0"/>
              <a:t> </a:t>
            </a:r>
            <a:r>
              <a:rPr lang="en-US" dirty="0" err="1"/>
              <a:t>numérique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0F90DA-2FDD-48EE-8243-9D481BE0F04D}"/>
              </a:ext>
            </a:extLst>
          </p:cNvPr>
          <p:cNvGrpSpPr/>
          <p:nvPr/>
        </p:nvGrpSpPr>
        <p:grpSpPr>
          <a:xfrm>
            <a:off x="9965055" y="508221"/>
            <a:ext cx="1969032" cy="2458278"/>
            <a:chOff x="10022687" y="1860801"/>
            <a:chExt cx="1969032" cy="24582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276305-19FB-44FD-861B-02FD9C22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2687" y="1860801"/>
              <a:ext cx="1684166" cy="199661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117F54-EDAD-4301-B1B9-CFBC7E99782A}"/>
                </a:ext>
              </a:extLst>
            </p:cNvPr>
            <p:cNvSpPr txBox="1"/>
            <p:nvPr/>
          </p:nvSpPr>
          <p:spPr>
            <a:xfrm>
              <a:off x="10022687" y="3857414"/>
              <a:ext cx="1969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Password strength. </a:t>
              </a:r>
              <a:r>
                <a:rPr lang="en-US" sz="1200" dirty="0"/>
                <a:t>From https://xkcd.com/936/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B4EDE5-E8F6-4DEE-9AFD-1E690EE04923}"/>
              </a:ext>
            </a:extLst>
          </p:cNvPr>
          <p:cNvGrpSpPr/>
          <p:nvPr/>
        </p:nvGrpSpPr>
        <p:grpSpPr>
          <a:xfrm>
            <a:off x="9715682" y="3129495"/>
            <a:ext cx="2424514" cy="2970431"/>
            <a:chOff x="6710381" y="2680297"/>
            <a:chExt cx="2424515" cy="297043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9F02540-2AE9-4510-87C5-46B11EB8F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81" y="2680297"/>
              <a:ext cx="2381250" cy="23241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0915E0-4B28-4737-8F86-55DF5C77EF14}"/>
                </a:ext>
              </a:extLst>
            </p:cNvPr>
            <p:cNvSpPr txBox="1"/>
            <p:nvPr/>
          </p:nvSpPr>
          <p:spPr>
            <a:xfrm>
              <a:off x="6753646" y="5004397"/>
              <a:ext cx="2381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Asymmetric encryption scheme. </a:t>
              </a:r>
              <a:r>
                <a:rPr lang="en-US" sz="1200" dirty="0"/>
                <a:t>From en.wikipedia.org/wiki/Public-key_cryptography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0D4B37-D3E0-4217-893D-5064B4C98769}"/>
              </a:ext>
            </a:extLst>
          </p:cNvPr>
          <p:cNvSpPr txBox="1"/>
          <p:nvPr/>
        </p:nvSpPr>
        <p:spPr>
          <a:xfrm>
            <a:off x="6182530" y="4291545"/>
            <a:ext cx="357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: www.cryptool.org/en/cto/openssl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FF4F5A-7D4E-4C8C-84BC-6126FBF84860}"/>
              </a:ext>
            </a:extLst>
          </p:cNvPr>
          <p:cNvSpPr txBox="1"/>
          <p:nvPr/>
        </p:nvSpPr>
        <p:spPr>
          <a:xfrm>
            <a:off x="6182530" y="5193323"/>
            <a:ext cx="339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Veille</a:t>
            </a:r>
            <a:r>
              <a:rPr lang="en-US" dirty="0"/>
              <a:t> des </a:t>
            </a:r>
            <a:r>
              <a:rPr lang="en-US" dirty="0" err="1"/>
              <a:t>fuites</a:t>
            </a:r>
            <a:r>
              <a:rPr lang="en-US" dirty="0"/>
              <a:t>:</a:t>
            </a:r>
          </a:p>
          <a:p>
            <a:r>
              <a:rPr lang="en-US" dirty="0"/>
              <a:t>https://haveibeenpwned.com/</a:t>
            </a:r>
          </a:p>
        </p:txBody>
      </p:sp>
    </p:spTree>
    <p:extLst>
      <p:ext uri="{BB962C8B-B14F-4D97-AF65-F5344CB8AC3E}">
        <p14:creationId xmlns:p14="http://schemas.microsoft.com/office/powerpoint/2010/main" val="100359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8EA2-8F8C-400A-93A3-84B4BC5C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Protection et </a:t>
            </a:r>
            <a:r>
              <a:rPr lang="en-US" dirty="0" err="1"/>
              <a:t>sécurité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2E0F-8658-43CC-B73B-938DC463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895428" cy="4023360"/>
          </a:xfrm>
        </p:spPr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Attaques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plus des </a:t>
            </a:r>
            <a:r>
              <a:rPr lang="en-US" dirty="0" err="1"/>
              <a:t>hameçonnages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mentionées</a:t>
            </a:r>
            <a:r>
              <a:rPr lang="en-US" dirty="0"/>
              <a:t> dans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unité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DDoS (DoS) </a:t>
            </a:r>
            <a:r>
              <a:rPr lang="en-US" dirty="0" err="1"/>
              <a:t>Déni</a:t>
            </a:r>
            <a:r>
              <a:rPr lang="en-US" dirty="0"/>
              <a:t> de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SQL Injection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DNS poisoning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 in the Middle (</a:t>
            </a:r>
            <a:r>
              <a:rPr lang="en-US" dirty="0" err="1"/>
              <a:t>Mitm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XSS (Cross site scripting)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EF7394-519B-40F9-8991-30C8C3DC6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47" y="1573383"/>
            <a:ext cx="2095500" cy="1485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E2566A-5ECA-47B1-9BFE-AC8CEFF0635F}"/>
              </a:ext>
            </a:extLst>
          </p:cNvPr>
          <p:cNvSpPr txBox="1"/>
          <p:nvPr/>
        </p:nvSpPr>
        <p:spPr>
          <a:xfrm>
            <a:off x="9425354" y="2578916"/>
            <a:ext cx="276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Attaque</a:t>
            </a:r>
            <a:r>
              <a:rPr lang="en-US" sz="1200" dirty="0"/>
              <a:t> </a:t>
            </a:r>
            <a:r>
              <a:rPr lang="en-US" sz="1200" dirty="0" err="1"/>
              <a:t>Mitm</a:t>
            </a:r>
            <a:r>
              <a:rPr lang="en-US" sz="1200" dirty="0"/>
              <a:t>. </a:t>
            </a:r>
            <a:br>
              <a:rPr lang="en-US" sz="1200" dirty="0"/>
            </a:br>
            <a:r>
              <a:rPr lang="en-US" sz="1200" dirty="0"/>
              <a:t>From https://en.wikipedia.org/wiki/Man-in-the-middle_attack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ABB1DC-0AFF-45BF-85E5-0E40896BB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56" y="2473772"/>
            <a:ext cx="1515581" cy="19486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67930A-7C1D-4AA0-BF59-D434737099E1}"/>
              </a:ext>
            </a:extLst>
          </p:cNvPr>
          <p:cNvSpPr txBox="1"/>
          <p:nvPr/>
        </p:nvSpPr>
        <p:spPr>
          <a:xfrm>
            <a:off x="5661547" y="4422377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/>
              <a:t>Attaque</a:t>
            </a:r>
            <a:r>
              <a:rPr lang="en-US" sz="1100" i="1" dirty="0"/>
              <a:t> XSS.</a:t>
            </a:r>
          </a:p>
          <a:p>
            <a:r>
              <a:rPr lang="en-US" sz="1100" dirty="0"/>
              <a:t>From https://rolandszabo.com/penetration-testing/world-of-warcraft/world-of-warcraft-armory-xss/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053362-BF7A-4480-8AE1-FFF710EE3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0719" y="3913177"/>
            <a:ext cx="1310754" cy="15774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557B9A-9119-492B-A2CD-E29D52FF0EE8}"/>
              </a:ext>
            </a:extLst>
          </p:cNvPr>
          <p:cNvSpPr txBox="1"/>
          <p:nvPr/>
        </p:nvSpPr>
        <p:spPr>
          <a:xfrm>
            <a:off x="9633844" y="5532172"/>
            <a:ext cx="204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Injection de SQL</a:t>
            </a:r>
          </a:p>
          <a:p>
            <a:r>
              <a:rPr lang="en-US" sz="1200" dirty="0"/>
              <a:t>From https://xkcd.com/327/</a:t>
            </a:r>
          </a:p>
        </p:txBody>
      </p:sp>
    </p:spTree>
    <p:extLst>
      <p:ext uri="{BB962C8B-B14F-4D97-AF65-F5344CB8AC3E}">
        <p14:creationId xmlns:p14="http://schemas.microsoft.com/office/powerpoint/2010/main" val="95487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4F6F-201D-4E9B-A810-72802980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Protection et </a:t>
            </a:r>
            <a:r>
              <a:rPr lang="en-US" dirty="0" err="1"/>
              <a:t>sécurité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CC38-60FF-4116-AADA-B5A28C68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 – </a:t>
            </a:r>
            <a:r>
              <a:rPr lang="en-US" b="1" dirty="0" err="1"/>
              <a:t>Protéger</a:t>
            </a:r>
            <a:r>
              <a:rPr lang="en-US" b="1" dirty="0"/>
              <a:t> les </a:t>
            </a:r>
            <a:r>
              <a:rPr lang="en-US" b="1" dirty="0" err="1"/>
              <a:t>données</a:t>
            </a:r>
            <a:r>
              <a:rPr lang="en-US" b="1" dirty="0"/>
              <a:t> </a:t>
            </a:r>
            <a:r>
              <a:rPr lang="en-US" b="1" dirty="0" err="1"/>
              <a:t>personnelles</a:t>
            </a:r>
            <a:r>
              <a:rPr lang="en-US" b="1" dirty="0"/>
              <a:t> et la vie </a:t>
            </a:r>
            <a:r>
              <a:rPr lang="en-US" b="1" dirty="0" err="1"/>
              <a:t>privée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Chaque</a:t>
            </a:r>
            <a:r>
              <a:rPr lang="en-US" dirty="0"/>
              <a:t> pays de </a:t>
            </a:r>
            <a:r>
              <a:rPr lang="en-US" dirty="0" err="1"/>
              <a:t>l’UE</a:t>
            </a:r>
            <a:r>
              <a:rPr lang="en-US" dirty="0"/>
              <a:t> dispose d’une </a:t>
            </a:r>
            <a:r>
              <a:rPr lang="en-US" dirty="0" err="1"/>
              <a:t>entité</a:t>
            </a:r>
            <a:r>
              <a:rPr lang="en-US" dirty="0"/>
              <a:t> qui </a:t>
            </a:r>
            <a:r>
              <a:rPr lang="en-US" dirty="0" err="1"/>
              <a:t>implémente</a:t>
            </a:r>
            <a:r>
              <a:rPr lang="en-US" dirty="0"/>
              <a:t> le RGPD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personnelles</a:t>
            </a:r>
            <a:r>
              <a:rPr lang="en-US" dirty="0"/>
              <a:t> constituent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catégorie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r>
              <a:rPr lang="en-US" dirty="0"/>
              <a:t> protégées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sensibles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un sous-ensembles de </a:t>
            </a:r>
            <a:r>
              <a:rPr lang="en-US" dirty="0" err="1"/>
              <a:t>données</a:t>
            </a:r>
            <a:r>
              <a:rPr lang="en-US" dirty="0"/>
              <a:t> encore plus protégées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Les </a:t>
            </a:r>
            <a:r>
              <a:rPr lang="en-US" dirty="0" err="1"/>
              <a:t>personnes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des droits </a:t>
            </a:r>
            <a:r>
              <a:rPr lang="en-US" dirty="0" err="1"/>
              <a:t>liées</a:t>
            </a:r>
            <a:r>
              <a:rPr lang="en-US" dirty="0"/>
              <a:t> à la </a:t>
            </a:r>
            <a:r>
              <a:rPr lang="en-US" dirty="0" err="1"/>
              <a:t>collecte</a:t>
            </a:r>
            <a:r>
              <a:rPr lang="en-US" dirty="0"/>
              <a:t> et </a:t>
            </a:r>
            <a:r>
              <a:rPr lang="en-US" dirty="0" err="1"/>
              <a:t>l’usage</a:t>
            </a:r>
            <a:r>
              <a:rPr lang="en-US" dirty="0"/>
              <a:t> de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informations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Lesquels</a:t>
            </a:r>
            <a:r>
              <a:rPr lang="en-US" dirty="0"/>
              <a:t>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CD2F1-500B-4B68-AE99-1A1EDF35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509" y="1844570"/>
            <a:ext cx="1871214" cy="2204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F713D-0E0D-45DA-883B-B48278136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263" y="4272278"/>
            <a:ext cx="3503459" cy="170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6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73E-C79E-4E47-997E-6068851C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Protection et </a:t>
            </a:r>
            <a:r>
              <a:rPr lang="en-US" dirty="0" err="1"/>
              <a:t>sécurité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F3D7-5AB3-402E-89EC-795B96EB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 cookies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Consultables</a:t>
            </a:r>
            <a:r>
              <a:rPr lang="en-US" dirty="0"/>
              <a:t> dans </a:t>
            </a:r>
            <a:r>
              <a:rPr lang="en-US" dirty="0" err="1"/>
              <a:t>l’inspecteur</a:t>
            </a:r>
            <a:r>
              <a:rPr lang="en-US" dirty="0"/>
              <a:t> (</a:t>
            </a:r>
            <a:r>
              <a:rPr lang="en-US" dirty="0" err="1"/>
              <a:t>enregistré</a:t>
            </a:r>
            <a:r>
              <a:rPr lang="en-US" dirty="0"/>
              <a:t> chez </a:t>
            </a:r>
            <a:r>
              <a:rPr lang="en-US" dirty="0" err="1"/>
              <a:t>l’utilisateur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Blocs de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accessibles</a:t>
            </a:r>
            <a:r>
              <a:rPr lang="en-US" dirty="0"/>
              <a:t> par les </a:t>
            </a:r>
            <a:r>
              <a:rPr lang="en-US" dirty="0" err="1"/>
              <a:t>serveurs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Indispensables,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utilisés</a:t>
            </a:r>
            <a:r>
              <a:rPr lang="en-US" dirty="0"/>
              <a:t> </a:t>
            </a:r>
            <a:r>
              <a:rPr lang="en-US" dirty="0" err="1"/>
              <a:t>parfois</a:t>
            </a:r>
            <a:r>
              <a:rPr lang="en-US" dirty="0"/>
              <a:t> à des fins </a:t>
            </a:r>
            <a:r>
              <a:rPr lang="en-US" dirty="0" err="1"/>
              <a:t>illégitimes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B4761-F3BC-41B6-802D-E4FDE1566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461" y="4184928"/>
            <a:ext cx="9045724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982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1107</Words>
  <Application>Microsoft Office PowerPoint</Application>
  <PresentationFormat>Widescreen</PresentationFormat>
  <Paragraphs>141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Iosevka</vt:lpstr>
      <vt:lpstr>Retrospect</vt:lpstr>
      <vt:lpstr>Certification Pix</vt:lpstr>
      <vt:lpstr>Le pix:</vt:lpstr>
      <vt:lpstr>5 domaines et 16 sous-domaines</vt:lpstr>
      <vt:lpstr>4. Protection et sécurité</vt:lpstr>
      <vt:lpstr>4. Protection et sécurité</vt:lpstr>
      <vt:lpstr>4. Protection et sécurité</vt:lpstr>
      <vt:lpstr>4. Protection et sécurité</vt:lpstr>
      <vt:lpstr>4. Protection et sécurité</vt:lpstr>
      <vt:lpstr>4. Protection et sécurité</vt:lpstr>
      <vt:lpstr>4. Protection et sécurité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Pix</dc:title>
  <dc:creator>N-GUYEN-VAN-HOAN THEO</dc:creator>
  <cp:lastModifiedBy>N-GUYEN-VAN-HOAN THEO</cp:lastModifiedBy>
  <cp:revision>146</cp:revision>
  <dcterms:created xsi:type="dcterms:W3CDTF">2023-09-19T14:06:47Z</dcterms:created>
  <dcterms:modified xsi:type="dcterms:W3CDTF">2023-09-20T00:07:08Z</dcterms:modified>
</cp:coreProperties>
</file>