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DM Sans" pitchFamily="2" charset="0"/>
      <p:regular r:id="rId11"/>
      <p:bold r:id="rId12"/>
      <p:italic r:id="rId13"/>
      <p:boldItalic r:id="rId14"/>
    </p:embeddedFont>
    <p:embeddedFont>
      <p:font typeface="Montserrat Classic Bold" panose="020B0604020202020204" charset="0"/>
      <p:regular r:id="rId15"/>
    </p:embeddedFont>
    <p:embeddedFont>
      <p:font typeface="Oswald" panose="00000500000000000000" pitchFamily="2" charset="0"/>
      <p:regular r:id="rId16"/>
      <p:bold r:id="rId17"/>
    </p:embeddedFont>
    <p:embeddedFont>
      <p:font typeface="Oswald Bold" panose="00000800000000000000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112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3.sv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2032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2365970" y="3202251"/>
            <a:ext cx="13930136" cy="4208864"/>
            <a:chOff x="0" y="0"/>
            <a:chExt cx="2690136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90136" cy="812800"/>
            </a:xfrm>
            <a:custGeom>
              <a:avLst/>
              <a:gdLst/>
              <a:ahLst/>
              <a:cxnLst/>
              <a:rect l="l" t="t" r="r" b="b"/>
              <a:pathLst>
                <a:path w="2690136" h="812800">
                  <a:moveTo>
                    <a:pt x="0" y="0"/>
                  </a:moveTo>
                  <a:lnTo>
                    <a:pt x="2690136" y="0"/>
                  </a:lnTo>
                  <a:lnTo>
                    <a:pt x="269013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2690136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365970" y="4482136"/>
            <a:ext cx="13930136" cy="2831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71"/>
              </a:lnSpc>
            </a:pPr>
            <a:r>
              <a:rPr lang="en-US" sz="8239" b="1" spc="80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PHẦN MỀM QUẢN LÝ </a:t>
            </a:r>
          </a:p>
          <a:p>
            <a:pPr algn="ctr">
              <a:lnSpc>
                <a:spcPts val="11371"/>
              </a:lnSpc>
            </a:pPr>
            <a:r>
              <a:rPr lang="en-US" sz="8239" b="1" spc="80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QUÁN COFFEE HOUSE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236347" y="3219034"/>
            <a:ext cx="9815307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ĐỀ TÀI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31627" y="7588969"/>
            <a:ext cx="12848809" cy="431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b="1" spc="140" dirty="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GVHD: TS. TÔ THANH HẢI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610600" y="659772"/>
            <a:ext cx="8835447" cy="648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82"/>
              </a:lnSpc>
            </a:pPr>
            <a:r>
              <a:rPr lang="en-US" sz="3870" b="1" spc="389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PHÁT TRIỂN ỨNG DỤNG BẰNG JAVA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221422" y="9255365"/>
            <a:ext cx="4693966" cy="441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b="1" spc="14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12-10-2024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2142191" y="7210022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181600" y="1166324"/>
            <a:ext cx="10297322" cy="1173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35"/>
              </a:lnSpc>
            </a:pPr>
            <a:r>
              <a:rPr lang="en-US" sz="6982" b="1" spc="684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MỤC TIÊU ĐỀ TÀI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42191" y="2577747"/>
            <a:ext cx="15117109" cy="3436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40"/>
              </a:lnSpc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5606"/>
              </a:lnSpc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giúp tự động hóa các hoạt động quản lý, như quản lý bàn, quản lý đơn hàng, tính toán doanh thu, và quản lý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vi-V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Điều này sẽ giúp giảm bớt công việc thủ công và tăng hiệu suất quản lý.</a:t>
            </a:r>
            <a:endParaRPr lang="en-US" sz="4400" spc="398" dirty="0">
              <a:solidFill>
                <a:srgbClr val="231F20"/>
              </a:solidFill>
              <a:latin typeface="Times New Roman" panose="02020603050405020304" pitchFamily="18" charset="0"/>
              <a:ea typeface="DM Sans"/>
              <a:cs typeface="Times New Roman" panose="02020603050405020304" pitchFamily="18" charset="0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316595" y="936886"/>
            <a:ext cx="15798867" cy="8413227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869540" y="3238500"/>
            <a:ext cx="1808774" cy="1558005"/>
          </a:xfrm>
          <a:custGeom>
            <a:avLst/>
            <a:gdLst/>
            <a:ahLst/>
            <a:cxnLst/>
            <a:rect l="l" t="t" r="r" b="b"/>
            <a:pathLst>
              <a:path w="2154773" h="1621467">
                <a:moveTo>
                  <a:pt x="0" y="0"/>
                </a:moveTo>
                <a:lnTo>
                  <a:pt x="2154772" y="0"/>
                </a:lnTo>
                <a:lnTo>
                  <a:pt x="2154772" y="1621466"/>
                </a:lnTo>
                <a:lnTo>
                  <a:pt x="0" y="16214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586002" y="3238500"/>
            <a:ext cx="1908688" cy="1558005"/>
          </a:xfrm>
          <a:custGeom>
            <a:avLst/>
            <a:gdLst/>
            <a:ahLst/>
            <a:cxnLst/>
            <a:rect l="l" t="t" r="r" b="b"/>
            <a:pathLst>
              <a:path w="2237505" h="1621467">
                <a:moveTo>
                  <a:pt x="0" y="0"/>
                </a:moveTo>
                <a:lnTo>
                  <a:pt x="2237505" y="0"/>
                </a:lnTo>
                <a:lnTo>
                  <a:pt x="2237505" y="1621466"/>
                </a:lnTo>
                <a:lnTo>
                  <a:pt x="0" y="16214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0389" r="-10389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409423" y="5335686"/>
            <a:ext cx="2749444" cy="1689559"/>
          </a:xfrm>
          <a:custGeom>
            <a:avLst/>
            <a:gdLst/>
            <a:ahLst/>
            <a:cxnLst/>
            <a:rect l="l" t="t" r="r" b="b"/>
            <a:pathLst>
              <a:path w="3177138" h="1924165">
                <a:moveTo>
                  <a:pt x="0" y="0"/>
                </a:moveTo>
                <a:lnTo>
                  <a:pt x="3177138" y="0"/>
                </a:lnTo>
                <a:lnTo>
                  <a:pt x="3177138" y="1924165"/>
                </a:lnTo>
                <a:lnTo>
                  <a:pt x="0" y="192416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903" r="-2903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644974" y="5356453"/>
            <a:ext cx="1970718" cy="1499617"/>
          </a:xfrm>
          <a:custGeom>
            <a:avLst/>
            <a:gdLst/>
            <a:ahLst/>
            <a:cxnLst/>
            <a:rect l="l" t="t" r="r" b="b"/>
            <a:pathLst>
              <a:path w="1924165" h="1924165">
                <a:moveTo>
                  <a:pt x="0" y="0"/>
                </a:moveTo>
                <a:lnTo>
                  <a:pt x="1924165" y="0"/>
                </a:lnTo>
                <a:lnTo>
                  <a:pt x="1924165" y="1924165"/>
                </a:lnTo>
                <a:lnTo>
                  <a:pt x="0" y="192416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029854" y="1241979"/>
            <a:ext cx="14228292" cy="1131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b="1" spc="368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CÔNG NGHỆ VÀ CÔNG CỤ SỬ DỤNG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03616" y="3842118"/>
            <a:ext cx="6178843" cy="606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753" b="1" spc="198" dirty="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CÔNG NGHỆ SỬ DỤNG: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40454" y="6141561"/>
            <a:ext cx="6702549" cy="606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753" b="1" spc="198" dirty="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CÔNG CỤ SỬ DỤNG:</a:t>
            </a:r>
          </a:p>
        </p:txBody>
      </p:sp>
      <p:pic>
        <p:nvPicPr>
          <p:cNvPr id="1026" name="Picture 2" descr="Bootstrap – Wikipedia tiếng Việt">
            <a:extLst>
              <a:ext uri="{FF2B5EF4-FFF2-40B4-BE49-F238E27FC236}">
                <a16:creationId xmlns:a16="http://schemas.microsoft.com/office/drawing/2014/main" id="{BE5C30A5-5349-0EB7-05BC-B5BABE5CC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4289" y="3180363"/>
            <a:ext cx="1970719" cy="157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4" descr="Do you use pgAdmin? Why? : r/PostgreSQL">
            <a:extLst>
              <a:ext uri="{FF2B5EF4-FFF2-40B4-BE49-F238E27FC236}">
                <a16:creationId xmlns:a16="http://schemas.microsoft.com/office/drawing/2014/main" id="{C2DBF665-6892-E989-393E-C264A7D4A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Do you use pgAdmin? Why? : r/PostgreSQL">
            <a:extLst>
              <a:ext uri="{FF2B5EF4-FFF2-40B4-BE49-F238E27FC236}">
                <a16:creationId xmlns:a16="http://schemas.microsoft.com/office/drawing/2014/main" id="{90962505-6C97-7404-BA3F-35181D7C8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4289" y="5364295"/>
            <a:ext cx="2209102" cy="144124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2225727"/>
            <a:chOff x="0" y="0"/>
            <a:chExt cx="4816593" cy="5862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586200"/>
            </a:xfrm>
            <a:custGeom>
              <a:avLst/>
              <a:gdLst/>
              <a:ahLst/>
              <a:cxnLst/>
              <a:rect l="l" t="t" r="r" b="b"/>
              <a:pathLst>
                <a:path w="4816592" h="586200">
                  <a:moveTo>
                    <a:pt x="0" y="0"/>
                  </a:moveTo>
                  <a:lnTo>
                    <a:pt x="4816592" y="0"/>
                  </a:lnTo>
                  <a:lnTo>
                    <a:pt x="4816592" y="586200"/>
                  </a:lnTo>
                  <a:lnTo>
                    <a:pt x="0" y="5862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6052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407780" y="1897576"/>
            <a:ext cx="13472440" cy="8389424"/>
          </a:xfrm>
          <a:custGeom>
            <a:avLst/>
            <a:gdLst/>
            <a:ahLst/>
            <a:cxnLst/>
            <a:rect l="l" t="t" r="r" b="b"/>
            <a:pathLst>
              <a:path w="13472440" h="8389424">
                <a:moveTo>
                  <a:pt x="0" y="0"/>
                </a:moveTo>
                <a:lnTo>
                  <a:pt x="13472440" y="0"/>
                </a:lnTo>
                <a:lnTo>
                  <a:pt x="13472440" y="8389424"/>
                </a:lnTo>
                <a:lnTo>
                  <a:pt x="0" y="83894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34" t="-122" r="-222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690980" y="287052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b="1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SƠ ĐỒ ĐỒ QUAN HỆ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231353" y="857250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b="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KẾT LUẬN</a:t>
            </a:r>
          </a:p>
        </p:txBody>
      </p:sp>
      <p:sp>
        <p:nvSpPr>
          <p:cNvPr id="4" name="Freeform 4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228803" y="4041085"/>
            <a:ext cx="14140307" cy="4013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6689" lvl="1" indent="-348344" algn="just">
              <a:lnSpc>
                <a:spcPts val="4453"/>
              </a:lnSpc>
              <a:buFont typeface="Arial"/>
              <a:buChar char="•"/>
            </a:pP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Về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cơ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bản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hoàn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thành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được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phần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mềm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quản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lý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quán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cà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phê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của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quán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Coffee House.</a:t>
            </a:r>
          </a:p>
          <a:p>
            <a:pPr marL="696689" lvl="1" indent="-348344" algn="just">
              <a:lnSpc>
                <a:spcPts val="4453"/>
              </a:lnSpc>
              <a:buFont typeface="Arial"/>
              <a:buChar char="•"/>
            </a:pP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Có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được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một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số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chức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năng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cần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thiết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cho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phần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mềm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quản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lý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696689" lvl="1" indent="-348344" algn="just">
              <a:lnSpc>
                <a:spcPts val="4453"/>
              </a:lnSpc>
              <a:buFont typeface="Arial"/>
              <a:buChar char="•"/>
            </a:pP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Cải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thiện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tư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duy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lập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trình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bắt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lỗi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người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dùng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bằng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việc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kiểm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tra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thông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tin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đầu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vào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algn="just">
              <a:lnSpc>
                <a:spcPts val="4453"/>
              </a:lnSpc>
            </a:pPr>
            <a:endParaRPr lang="en-US" sz="3226" spc="316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228803" y="2767201"/>
            <a:ext cx="7416941" cy="680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9"/>
              </a:lnSpc>
            </a:pPr>
            <a:r>
              <a:rPr lang="en-US" sz="3999" b="1" spc="391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KẾT QUẢ ĐẠT ĐƯỢC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838200" y="-14037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3046312" y="6157334"/>
            <a:ext cx="2932415" cy="847111"/>
            <a:chOff x="0" y="0"/>
            <a:chExt cx="1075555" cy="31070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4828795" y="297437"/>
            <a:ext cx="8904094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b="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KẾT LUẬN</a:t>
            </a:r>
          </a:p>
        </p:txBody>
      </p:sp>
      <p:sp>
        <p:nvSpPr>
          <p:cNvPr id="8" name="Freeform 8"/>
          <p:cNvSpPr/>
          <p:nvPr/>
        </p:nvSpPr>
        <p:spPr>
          <a:xfrm rot="887923">
            <a:off x="-5959915" y="498262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28700" y="2285361"/>
            <a:ext cx="7416941" cy="680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9"/>
              </a:lnSpc>
            </a:pPr>
            <a:r>
              <a:rPr lang="en-US" sz="3999" b="1" spc="391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HẠN CHẾ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10689" y="3727821"/>
            <a:ext cx="14140307" cy="2282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6689" lvl="1" indent="-348344" algn="just">
              <a:lnSpc>
                <a:spcPts val="4453"/>
              </a:lnSpc>
              <a:buFont typeface="Arial"/>
              <a:buChar char="•"/>
            </a:pP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Giao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diện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không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sinh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động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chưa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thu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hút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được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người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dùng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696689" lvl="1" indent="-348344" algn="just">
              <a:lnSpc>
                <a:spcPts val="4453"/>
              </a:lnSpc>
              <a:buFont typeface="Arial"/>
              <a:buChar char="•"/>
            </a:pP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Do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thời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gian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còn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hạn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chế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nên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còn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một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số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chức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năng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còn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chưa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được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hoàn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26" spc="316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thiện</a:t>
            </a:r>
            <a:r>
              <a:rPr lang="en-US" sz="3226" spc="316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algn="just">
              <a:lnSpc>
                <a:spcPts val="4453"/>
              </a:lnSpc>
            </a:pPr>
            <a:endParaRPr lang="en-US" sz="3226" spc="316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87923">
            <a:off x="-2683214" y="7543802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12076940" y="-3354783"/>
            <a:ext cx="7032580" cy="7216267"/>
          </a:xfrm>
          <a:custGeom>
            <a:avLst/>
            <a:gdLst/>
            <a:ahLst/>
            <a:cxnLst/>
            <a:rect l="l" t="t" r="r" b="b"/>
            <a:pathLst>
              <a:path w="7032580" h="7216267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622709" y="389772"/>
            <a:ext cx="7666637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015"/>
              </a:lnSpc>
              <a:spcBef>
                <a:spcPct val="0"/>
              </a:spcBef>
            </a:pPr>
            <a:r>
              <a:rPr lang="en-US" sz="9431" b="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KẾT LUẬN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6333169" y="8069439"/>
            <a:ext cx="2094695" cy="2377721"/>
            <a:chOff x="0" y="0"/>
            <a:chExt cx="551689" cy="62623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224419" y="-1349021"/>
            <a:ext cx="2094695" cy="2377721"/>
            <a:chOff x="0" y="0"/>
            <a:chExt cx="551689" cy="62623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700" y="2285361"/>
            <a:ext cx="7416941" cy="680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9"/>
              </a:lnSpc>
            </a:pPr>
            <a:r>
              <a:rPr lang="en-US" sz="3999" b="1" spc="391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HƯỚNG PHÁT TRIỂN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210689" y="3727821"/>
            <a:ext cx="14140307" cy="2221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6689" lvl="1" indent="-348344" algn="just">
              <a:lnSpc>
                <a:spcPts val="4453"/>
              </a:lnSpc>
              <a:buFont typeface="Arial"/>
              <a:buChar char="•"/>
            </a:pPr>
            <a:r>
              <a:rPr lang="en-US" sz="3226" spc="3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Xây dựng và hoàn thiện các chức năng còn thiếu.</a:t>
            </a:r>
          </a:p>
          <a:p>
            <a:pPr marL="696689" lvl="1" indent="-348344" algn="just">
              <a:lnSpc>
                <a:spcPts val="4453"/>
              </a:lnSpc>
              <a:buFont typeface="Arial"/>
              <a:buChar char="•"/>
            </a:pPr>
            <a:r>
              <a:rPr lang="en-US" sz="3226" spc="3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Xây dựng giao diện sinh động thu hút người dùng cũng như thân thiện dễ sử dụng.</a:t>
            </a:r>
          </a:p>
          <a:p>
            <a:pPr algn="just">
              <a:lnSpc>
                <a:spcPts val="4453"/>
              </a:lnSpc>
            </a:pPr>
            <a:endParaRPr lang="en-US" sz="3226" spc="316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614005" y="3539577"/>
            <a:ext cx="5059991" cy="2451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965"/>
              </a:lnSpc>
            </a:pPr>
            <a:r>
              <a:rPr lang="en-US" sz="14467" b="1" spc="1417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DEMO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61733" y="2105045"/>
            <a:ext cx="8097687" cy="3241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015"/>
              </a:lnSpc>
              <a:spcBef>
                <a:spcPct val="0"/>
              </a:spcBef>
            </a:pPr>
            <a:r>
              <a:rPr lang="en-US" sz="9431" b="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THANK'S FOR WATCHING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233</Words>
  <Application>Microsoft Office PowerPoint</Application>
  <PresentationFormat>Custom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Montserrat Classic Bold</vt:lpstr>
      <vt:lpstr>DM Sans</vt:lpstr>
      <vt:lpstr>Calibri</vt:lpstr>
      <vt:lpstr>Oswald Bold</vt:lpstr>
      <vt:lpstr>Times New Roman</vt:lpstr>
      <vt:lpstr>Oswald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 </dc:title>
  <cp:lastModifiedBy>Trân Nguyễn Thị Cẩm</cp:lastModifiedBy>
  <cp:revision>9</cp:revision>
  <dcterms:created xsi:type="dcterms:W3CDTF">2006-08-16T00:00:00Z</dcterms:created>
  <dcterms:modified xsi:type="dcterms:W3CDTF">2024-10-12T10:02:54Z</dcterms:modified>
  <dc:identifier>DAGTPnXxIEs</dc:identifier>
</cp:coreProperties>
</file>