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75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77" r:id="rId16"/>
    <p:sldId id="278" r:id="rId17"/>
    <p:sldId id="272" r:id="rId18"/>
    <p:sldId id="279" r:id="rId19"/>
    <p:sldId id="273" r:id="rId20"/>
    <p:sldId id="27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76795" autoAdjust="0"/>
  </p:normalViewPr>
  <p:slideViewPr>
    <p:cSldViewPr snapToGrid="0">
      <p:cViewPr varScale="1">
        <p:scale>
          <a:sx n="61" d="100"/>
          <a:sy n="61" d="100"/>
        </p:scale>
        <p:origin x="88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D732-90BE-4B9A-B1A3-42D3B107398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E9840-95C8-43D9-A154-5B20318A5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2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Đây</a:t>
            </a:r>
            <a:r>
              <a:rPr lang="en-US" baseline="0" smtClean="0"/>
              <a:t> là tam giác của quản lý dự án phần mềm</a:t>
            </a:r>
          </a:p>
          <a:p>
            <a:r>
              <a:rPr lang="en-US" baseline="0" smtClean="0"/>
              <a:t>- Mục tiêu lý tưởng là: tam giác cân </a:t>
            </a:r>
            <a:r>
              <a:rPr lang="en-US" baseline="0" smtClean="0">
                <a:sym typeface="Wingdings" panose="05000000000000000000" pitchFamily="2" charset="2"/>
              </a:rPr>
              <a:t> tức là cân bằng được cả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 chí đánh giá: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 (thành công): hoàn thành đúng thời hạn, theo ngân sách, với các chức năng yêu cầu ban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đầu.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Challenged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(thách thức): hoàn thành trễ thời hạn, vượt ngân sách hoặc có ít yêu cầu hơn so với yêu cầu ban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(thất bại): bị hủy bỏ trước khi hoàn thành hoặc chuyển giao, không bao giờ được sử dụng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thấy:  Tỉ lệ dự án được đánh giá là thành công thấp hơn so với dự án bị thách thức và thất bại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 nhân chính đều liên quan đến quản lý dự án phần mềm.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 quản lý tốt thì chưa chắc dự án đã thành công, nhưng nếu quản lý tồi thì chắc chắn dự án sẽ thất bại. 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Khi Project</a:t>
            </a:r>
            <a:r>
              <a:rPr lang="en-US" baseline="0" smtClean="0"/>
              <a:t> Manager nhận được 1 dự án.</a:t>
            </a:r>
          </a:p>
          <a:p>
            <a:r>
              <a:rPr lang="en-US" baseline="0" smtClean="0"/>
              <a:t>Có 3 vấn đề người đó cần được quan tâm.</a:t>
            </a:r>
          </a:p>
          <a:p>
            <a:r>
              <a:rPr lang="en-US" baseline="0" smtClean="0"/>
              <a:t>Để quản lý tốt thì phải chia nhỏ thành các giai đoạn, các nhóm công việc</a:t>
            </a:r>
          </a:p>
          <a:p>
            <a:r>
              <a:rPr lang="en-US" baseline="0" smtClean="0"/>
              <a:t>Và có những mốc thời gian cụ thể cho từng giai đoạn, nhóm công việc đó.</a:t>
            </a:r>
          </a:p>
          <a:p>
            <a:r>
              <a:rPr lang="en-US" baseline="0" smtClean="0"/>
              <a:t>Tương tự, đối với yếu tố con người, cũng cần chia thành các nhóm, thực hiện các công việc khác nhau.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9840-95C8-43D9-A154-5B20318A51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1860" y="268380"/>
            <a:ext cx="55225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HỌC VIỆN KỸ THUẬT QUÂN SỰ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KHOA CÔNG NGHỆ THÔNG TIN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BỘ MÔN CÔNG NGHỆ PHẦN MỀM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9360" y="1923211"/>
            <a:ext cx="7985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</a:t>
            </a: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</a:p>
          <a:p>
            <a:pPr algn="ctr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7166" y="2894413"/>
            <a:ext cx="9608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QUẢN LÝ DỰ ÁN PHẦN MỀM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1616" y="545889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Nguyễn Thị Hảo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TS. Nguyễn Thị Hiền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7710" y="541421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Đối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7710" y="2065422"/>
            <a:ext cx="69268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513" y="1443841"/>
            <a:ext cx="87078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uản trị hệ thống, tạo mới project, tạo tài khoản cho người dùng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Chỉnh sửa thông tin project, tạo mới các giai đoạn, thêm hoặc loại bớt người tham gia dự án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ạo mới nhóm công việc và công việc, chỉ định người thực hiện công việc đó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Xem thông tin công việc được chỉ định cho mình, khai báo thời gian thực hiện công việc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513" y="585356"/>
            <a:ext cx="4818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Đối tượng sử dụng hệ 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0137" y="2378243"/>
            <a:ext cx="626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167" y="729049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89" y="3746001"/>
            <a:ext cx="2508389" cy="2508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1484717"/>
            <a:ext cx="2200215" cy="2200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72" y="1486932"/>
            <a:ext cx="2922759" cy="1980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3213" y="3846037"/>
            <a:ext cx="2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Quản lý thời gian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9190" y="6254390"/>
            <a:ext cx="307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Quản lý con người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1035" y="3846037"/>
            <a:ext cx="276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Quản lý công việc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28531" y="2413952"/>
            <a:ext cx="1975339" cy="294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44297" y="2477016"/>
            <a:ext cx="907353" cy="126898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67416" y="2506443"/>
            <a:ext cx="1067986" cy="12395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5060" y="1682874"/>
            <a:ext cx="4600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6698" y="713284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5061" y="2636981"/>
            <a:ext cx="9146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thời gian thực hiện dự án: ngày bắt đầu và ngày kết thúc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thời gian thực hiện mỗi giai đoạn: Ngày bắt đầu và ngày kết thúc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thời gian làm việc của từng cá nhân: Khai báo thời gian thực hiện công việc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0946" y="1528033"/>
            <a:ext cx="47965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5167" y="729049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963" y="2482140"/>
            <a:ext cx="92352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sách người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Tạo mới tài khoản, chỉnh sửa thông tin, thay đổi trạng thái người dùng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cho người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dùng: để đảm bảo yếu tố bảo mật trong công việc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7980" y="1413734"/>
            <a:ext cx="4709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Chức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980" y="614749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Chức năng chính của hệ thống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7980" y="2516289"/>
            <a:ext cx="51267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giai đoạn của dự án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sprint (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nhóm công việc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công việc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63330" y="188976"/>
            <a:ext cx="1929351" cy="58374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43125" y="1606741"/>
            <a:ext cx="1929351" cy="58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3837" y="1587900"/>
            <a:ext cx="1929351" cy="58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41153" y="1583908"/>
            <a:ext cx="1929351" cy="58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22181" y="3365045"/>
            <a:ext cx="1436911" cy="5652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99051" y="3349859"/>
            <a:ext cx="1436911" cy="5652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92031" y="5312557"/>
            <a:ext cx="1006947" cy="5837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45761" y="5303520"/>
            <a:ext cx="1006947" cy="5837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60615" y="5303520"/>
            <a:ext cx="1006947" cy="5837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3" idx="2"/>
            <a:endCxn id="7" idx="0"/>
          </p:cNvCxnSpPr>
          <p:nvPr/>
        </p:nvCxnSpPr>
        <p:spPr>
          <a:xfrm flipH="1">
            <a:off x="3005829" y="772722"/>
            <a:ext cx="1822177" cy="81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6" idx="0"/>
          </p:cNvCxnSpPr>
          <p:nvPr/>
        </p:nvCxnSpPr>
        <p:spPr>
          <a:xfrm>
            <a:off x="4828006" y="772722"/>
            <a:ext cx="530507" cy="8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5" idx="0"/>
          </p:cNvCxnSpPr>
          <p:nvPr/>
        </p:nvCxnSpPr>
        <p:spPr>
          <a:xfrm>
            <a:off x="4828006" y="772722"/>
            <a:ext cx="2879795" cy="8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flipH="1">
            <a:off x="3717507" y="2171646"/>
            <a:ext cx="1641006" cy="117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5358513" y="2171646"/>
            <a:ext cx="482124" cy="119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8495" y="188976"/>
            <a:ext cx="1532725" cy="7111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58495" y="3285744"/>
            <a:ext cx="1505835" cy="7111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8495" y="5224272"/>
            <a:ext cx="1660284" cy="7498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18" idx="6"/>
            <a:endCxn id="3" idx="1"/>
          </p:cNvCxnSpPr>
          <p:nvPr/>
        </p:nvCxnSpPr>
        <p:spPr>
          <a:xfrm flipV="1">
            <a:off x="1691220" y="480849"/>
            <a:ext cx="2172110" cy="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7" idx="1"/>
          </p:cNvCxnSpPr>
          <p:nvPr/>
        </p:nvCxnSpPr>
        <p:spPr>
          <a:xfrm>
            <a:off x="1691220" y="544531"/>
            <a:ext cx="349933" cy="133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6"/>
            <a:endCxn id="9" idx="1"/>
          </p:cNvCxnSpPr>
          <p:nvPr/>
        </p:nvCxnSpPr>
        <p:spPr>
          <a:xfrm flipV="1">
            <a:off x="1664330" y="3632469"/>
            <a:ext cx="1334721" cy="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6"/>
            <a:endCxn id="12" idx="1"/>
          </p:cNvCxnSpPr>
          <p:nvPr/>
        </p:nvCxnSpPr>
        <p:spPr>
          <a:xfrm flipV="1">
            <a:off x="1818779" y="5595393"/>
            <a:ext cx="2241836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12" idx="1"/>
          </p:cNvCxnSpPr>
          <p:nvPr/>
        </p:nvCxnSpPr>
        <p:spPr>
          <a:xfrm>
            <a:off x="1664330" y="3641299"/>
            <a:ext cx="2396285" cy="19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91637" y="199382"/>
            <a:ext cx="101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1901" y="1179052"/>
            <a:ext cx="86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8205" y="3360346"/>
            <a:ext cx="86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7619" y="4401526"/>
            <a:ext cx="86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8102" y="5604748"/>
            <a:ext cx="123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nip Single Corner Rectangle 30"/>
          <p:cNvSpPr/>
          <p:nvPr/>
        </p:nvSpPr>
        <p:spPr>
          <a:xfrm>
            <a:off x="9408719" y="43249"/>
            <a:ext cx="2316265" cy="81628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 phần mềm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9471039" y="1495567"/>
            <a:ext cx="2316265" cy="102649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giai đoạn trong 1 dự án.</a:t>
            </a:r>
          </a:p>
          <a:p>
            <a:pPr algn="ctr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VD: GD phân tích, thiết kế, code, test…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/>
          <p:cNvSpPr/>
          <p:nvPr/>
        </p:nvSpPr>
        <p:spPr>
          <a:xfrm>
            <a:off x="9471038" y="3075801"/>
            <a:ext cx="2316265" cy="119739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nhóm công việc trong 1 giai đoạn. Có thể nhiều người cùng làm 1 nhóm công việc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/>
          <p:cNvSpPr/>
          <p:nvPr/>
        </p:nvSpPr>
        <p:spPr>
          <a:xfrm>
            <a:off x="9471038" y="5134591"/>
            <a:ext cx="2316265" cy="102649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nhỏ, được chỉ định cho từng người thực hiện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stCxn id="8" idx="2"/>
            <a:endCxn id="12" idx="0"/>
          </p:cNvCxnSpPr>
          <p:nvPr/>
        </p:nvCxnSpPr>
        <p:spPr>
          <a:xfrm flipH="1">
            <a:off x="4564089" y="3930264"/>
            <a:ext cx="1276548" cy="137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1" idx="0"/>
          </p:cNvCxnSpPr>
          <p:nvPr/>
        </p:nvCxnSpPr>
        <p:spPr>
          <a:xfrm>
            <a:off x="5840637" y="3930264"/>
            <a:ext cx="8598" cy="137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0" idx="0"/>
          </p:cNvCxnSpPr>
          <p:nvPr/>
        </p:nvCxnSpPr>
        <p:spPr>
          <a:xfrm>
            <a:off x="5840637" y="3930264"/>
            <a:ext cx="1254868" cy="138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4" y="488730"/>
            <a:ext cx="9112469" cy="54075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414" y="6195848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use case của hệ thống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1931" y="2244616"/>
            <a:ext cx="60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Giới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6464" y="2031968"/>
            <a:ext cx="92415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thiệu tổng quan về đề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tượng sử dụng hệ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năng chính của hệ thống </a:t>
            </a:r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thiệu phần mềm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232" y="623054"/>
            <a:ext cx="27382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5871" y="2929621"/>
            <a:ext cx="8925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theo dõi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1862" y="1229710"/>
            <a:ext cx="7252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Thêm thiết kế cơ sở dữ liệu.</a:t>
            </a:r>
          </a:p>
          <a:p>
            <a:r>
              <a:rPr lang="en-US"/>
              <a:t>Công nghệ sử dụng</a:t>
            </a:r>
          </a:p>
          <a:p>
            <a:r>
              <a:rPr lang="en-US"/>
              <a:t>Ngôn ngữ sử dụng</a:t>
            </a:r>
          </a:p>
          <a:p>
            <a:r>
              <a:rPr lang="en-US"/>
              <a:t>Mô hình thiết </a:t>
            </a:r>
            <a:r>
              <a:rPr lang="en-US" smtClean="0"/>
              <a:t>kế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8595" y="1868425"/>
            <a:ext cx="896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28750" lvl="2" indent="-514350" algn="ctr">
              <a:buFont typeface="+mj-lt"/>
              <a:buAutoNum type="arabicPeriod"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3416" y="280416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3416" y="1244846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3416" y="2147721"/>
            <a:ext cx="980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 phần mềm là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tập hợp các công việc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bởi một tập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 </a:t>
            </a:r>
            <a:r>
              <a:rPr lang="vi-V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như dự kiến, trong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thời gian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dự kiến,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kinh phí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dự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63" y="1795805"/>
            <a:ext cx="6464717" cy="3266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6962" y="416913"/>
            <a:ext cx="5254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6962" y="1355377"/>
            <a:ext cx="487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Quản lý dự án phần mềm là gì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4983" y="5717811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yếu tố chính của một dự án phần mềm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1796" y="1183886"/>
            <a:ext cx="707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 Hiện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71796" y="1840992"/>
            <a:ext cx="10061836" cy="33771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2294" y="5352062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 kê kết quả dự án phần mềm qua các năm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2744" y="232910"/>
            <a:ext cx="5254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442" y="6009168"/>
            <a:ext cx="724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Xây dựng ứng dụng quản lý dự án phần mềm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2814" y="406541"/>
            <a:ext cx="5254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2814" y="1100223"/>
            <a:ext cx="6922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Công việc trong một dự án phần mềm cụ thể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17" y="4705768"/>
            <a:ext cx="3155566" cy="2625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85" y="4733437"/>
            <a:ext cx="1142507" cy="1142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43" y="3372504"/>
            <a:ext cx="1738915" cy="1178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900" y="4593462"/>
            <a:ext cx="1267162" cy="1267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" y="2583048"/>
            <a:ext cx="1880961" cy="1768103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8152835">
            <a:off x="2301766" y="4351278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8152835">
            <a:off x="4000845" y="5836980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772452" y="4650698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5788215" y="2721454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4365942">
            <a:off x="7984561" y="5561297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3938389">
            <a:off x="9642018" y="4382895"/>
            <a:ext cx="418085" cy="36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72" y="1588342"/>
            <a:ext cx="2443655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38" y="3084060"/>
            <a:ext cx="766149" cy="7661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35" y="3490750"/>
            <a:ext cx="766149" cy="7661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817" y="4322693"/>
            <a:ext cx="766149" cy="7661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07" y="2361258"/>
            <a:ext cx="766149" cy="7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077" y="1190297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 Mục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4077" y="2159876"/>
            <a:ext cx="9427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 website có thể: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mới, quản lý, thống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trong dự án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chóng, chính xác, đồng bộ và đầy đủ thông tin.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tham gia dự án có thể quản lý thời gian thực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mình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2741" y="220718"/>
            <a:ext cx="4976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6769" y="2900937"/>
            <a:ext cx="6537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Đối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</TotalTime>
  <Words>1020</Words>
  <Application>Microsoft Office PowerPoint</Application>
  <PresentationFormat>Widescreen</PresentationFormat>
  <Paragraphs>118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MS Mincho</vt:lpstr>
      <vt:lpstr>Arial</vt:lpstr>
      <vt:lpstr>Calibri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</dc:creator>
  <cp:lastModifiedBy>HAO</cp:lastModifiedBy>
  <cp:revision>23</cp:revision>
  <dcterms:created xsi:type="dcterms:W3CDTF">2018-05-16T23:51:53Z</dcterms:created>
  <dcterms:modified xsi:type="dcterms:W3CDTF">2018-05-19T01:34:23Z</dcterms:modified>
</cp:coreProperties>
</file>