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30"/>
  </p:notesMasterIdLst>
  <p:sldIdLst>
    <p:sldId id="256" r:id="rId2"/>
    <p:sldId id="257" r:id="rId3"/>
    <p:sldId id="259" r:id="rId4"/>
    <p:sldId id="260" r:id="rId5"/>
    <p:sldId id="275" r:id="rId6"/>
    <p:sldId id="261" r:id="rId7"/>
    <p:sldId id="281" r:id="rId8"/>
    <p:sldId id="262" r:id="rId9"/>
    <p:sldId id="263" r:id="rId10"/>
    <p:sldId id="264" r:id="rId11"/>
    <p:sldId id="265" r:id="rId12"/>
    <p:sldId id="282" r:id="rId13"/>
    <p:sldId id="266" r:id="rId14"/>
    <p:sldId id="267" r:id="rId15"/>
    <p:sldId id="276" r:id="rId16"/>
    <p:sldId id="277" r:id="rId17"/>
    <p:sldId id="278" r:id="rId18"/>
    <p:sldId id="279" r:id="rId19"/>
    <p:sldId id="283" r:id="rId20"/>
    <p:sldId id="284" r:id="rId21"/>
    <p:sldId id="285" r:id="rId22"/>
    <p:sldId id="286" r:id="rId23"/>
    <p:sldId id="273" r:id="rId24"/>
    <p:sldId id="287" r:id="rId25"/>
    <p:sldId id="288" r:id="rId26"/>
    <p:sldId id="289" r:id="rId27"/>
    <p:sldId id="290" r:id="rId28"/>
    <p:sldId id="274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1" autoAdjust="0"/>
    <p:restoredTop sz="83306" autoAdjust="0"/>
  </p:normalViewPr>
  <p:slideViewPr>
    <p:cSldViewPr snapToGrid="0">
      <p:cViewPr>
        <p:scale>
          <a:sx n="50" d="100"/>
          <a:sy n="50" d="100"/>
        </p:scale>
        <p:origin x="1278" y="420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B3D732-90BE-4B9A-B1A3-42D3B1073987}" type="datetimeFigureOut">
              <a:rPr lang="en-US" smtClean="0"/>
              <a:t>5/20/2018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AE9840-95C8-43D9-A154-5B20318A5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6205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AE9840-95C8-43D9-A154-5B20318A511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7636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Giao diện</a:t>
            </a:r>
            <a:r>
              <a:rPr lang="en-US" baseline="0" smtClean="0"/>
              <a:t> này xuất hiện ngay sau khi đăng nhập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smtClean="0"/>
              <a:t>Hiển thị danh sách các Project mà người dùng đang tham gia </a:t>
            </a:r>
            <a:r>
              <a:rPr lang="en-US" baseline="0" smtClean="0">
                <a:sym typeface="Wingdings" panose="05000000000000000000" pitchFamily="2" charset="2"/>
              </a:rPr>
              <a:t> Tất cả người dùng đều có thể truy cập trang này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smtClean="0">
                <a:sym typeface="Wingdings" panose="05000000000000000000" pitchFamily="2" charset="2"/>
              </a:rPr>
              <a:t>Trên thanh menu  Tên người dùng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smtClean="0">
                <a:sym typeface="Wingdings" panose="05000000000000000000" pitchFamily="2" charset="2"/>
              </a:rPr>
              <a:t>ViewDetail  Trang thông tin chi tiết người dùng tham gia vào project. Chẳng hạn: Có vai trò gì, ngày tham gia….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smtClean="0">
                <a:sym typeface="Wingdings" panose="05000000000000000000" pitchFamily="2" charset="2"/>
              </a:rPr>
              <a:t>List Task  Trang đưa ra danh sách công việc mà người dùng đang được chỉ định trong project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AE9840-95C8-43D9-A154-5B20318A511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8322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AE9840-95C8-43D9-A154-5B20318A511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9252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AE9840-95C8-43D9-A154-5B20318A511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2914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AE9840-95C8-43D9-A154-5B20318A511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3594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AE9840-95C8-43D9-A154-5B20318A511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444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- Đây</a:t>
            </a:r>
            <a:r>
              <a:rPr lang="en-US" baseline="0" smtClean="0"/>
              <a:t> là tam giác của quản lý dự án phần mềm</a:t>
            </a:r>
          </a:p>
          <a:p>
            <a:r>
              <a:rPr lang="en-US" baseline="0" smtClean="0"/>
              <a:t>- Mục tiêu lý tưởng là: tam giác cân </a:t>
            </a:r>
            <a:r>
              <a:rPr lang="en-US" baseline="0" smtClean="0">
                <a:sym typeface="Wingdings" panose="05000000000000000000" pitchFamily="2" charset="2"/>
              </a:rPr>
              <a:t> tức là cân bằng được cả 3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AE9840-95C8-43D9-A154-5B20318A511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6940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Tiêu chí đánh giá:</a:t>
            </a:r>
          </a:p>
          <a:p>
            <a:pPr marL="628650" lvl="1" indent="-171450">
              <a:buFont typeface="Wingdings" panose="05000000000000000000" pitchFamily="2" charset="2"/>
              <a:buChar char="ü"/>
            </a:pP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Successful (thành công): hoàn thành đúng thời hạn, theo ngân sách, với các chức năng yêu cầu ban đầu.</a:t>
            </a:r>
          </a:p>
          <a:p>
            <a:pPr marL="628650" lvl="1" indent="-171450">
              <a:buFont typeface="Wingdings" panose="05000000000000000000" pitchFamily="2" charset="2"/>
              <a:buChar char="ü"/>
            </a:pP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Challenged (thách thức): hoàn thành trễ thời hạn, vượt ngân sách hoặc có ít yêu cầu hơn so với yêu cầu ban đầu</a:t>
            </a:r>
          </a:p>
          <a:p>
            <a:pPr marL="628650" lvl="1" indent="-171450">
              <a:buFont typeface="Wingdings" panose="05000000000000000000" pitchFamily="2" charset="2"/>
              <a:buChar char="ü"/>
            </a:pP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Failed (thất bại): bị hủy bỏ trước khi hoàn thành hoặc chuyển giao, không bao giờ được sử dụng.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Nhận</a:t>
            </a:r>
            <a:r>
              <a:rPr lang="en-US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thấy:  Tỉ lệ dự án được đánh giá là thành công thấp hơn so với dự án bị thách thức và thất bại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Nguyên nhân chính đều liên quan đến quản lý dự án phần mềm.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vi-V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Nếu quản lý tốt thì chưa chắc dự án đã thành công, nhưng nếu quản lý tồi thì chắc chắn dự án sẽ thất bại. </a:t>
            </a:r>
            <a:endParaRPr lang="en-US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endParaRPr lang="en-US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mtClean="0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AE9840-95C8-43D9-A154-5B20318A511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0408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Khi Project</a:t>
            </a:r>
            <a:r>
              <a:rPr lang="en-US" baseline="0" smtClean="0"/>
              <a:t> Manager nhận được 1 dự án.</a:t>
            </a:r>
          </a:p>
          <a:p>
            <a:r>
              <a:rPr lang="en-US" baseline="0" smtClean="0"/>
              <a:t>Có 3 vấn đề người đó cần được quan </a:t>
            </a:r>
            <a:r>
              <a:rPr lang="en-US" baseline="0" smtClean="0"/>
              <a:t>tâm: công việc, thời gian, và nhân lực</a:t>
            </a:r>
            <a:endParaRPr lang="en-US" baseline="0" smtClean="0"/>
          </a:p>
          <a:p>
            <a:r>
              <a:rPr lang="en-US" baseline="0" smtClean="0"/>
              <a:t>Để quản lý tốt thì phải chia nhỏ thành các giai đoạn, các nhóm công việc</a:t>
            </a:r>
          </a:p>
          <a:p>
            <a:r>
              <a:rPr lang="en-US" baseline="0" smtClean="0"/>
              <a:t>Và có những mốc thời gian cụ thể cho từng giai đoạn, nhóm công việc đó.</a:t>
            </a:r>
          </a:p>
          <a:p>
            <a:r>
              <a:rPr lang="en-US" baseline="0" smtClean="0"/>
              <a:t>Tương tự, đối với yếu tố con người, cũng cần chia thành các nhóm, thực hiện các công việc khác nhau.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AE9840-95C8-43D9-A154-5B20318A511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0331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AE9840-95C8-43D9-A154-5B20318A511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46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Từ</a:t>
            </a:r>
            <a:r>
              <a:rPr lang="en-US" baseline="0" smtClean="0"/>
              <a:t> những phân tích về hệ thống, em có mô hình use case như sau</a:t>
            </a:r>
          </a:p>
          <a:p>
            <a:r>
              <a:rPr lang="en-US" baseline="0" smtClean="0"/>
              <a:t>Trong đó: Teamlead có tất cả các chức năng của Member</a:t>
            </a:r>
          </a:p>
          <a:p>
            <a:r>
              <a:rPr lang="en-US" baseline="0" smtClean="0"/>
              <a:t>Project Manager có tất cả các chức năng của Team lead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AE9840-95C8-43D9-A154-5B20318A511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732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Sử</a:t>
            </a:r>
            <a:r>
              <a:rPr lang="en-US" baseline="0" smtClean="0"/>
              <a:t> dụng DB: SQL server 2012</a:t>
            </a:r>
          </a:p>
          <a:p>
            <a:r>
              <a:rPr lang="en-US" baseline="0" smtClean="0"/>
              <a:t>Môi trường phát triển: Visual studio 2015</a:t>
            </a:r>
          </a:p>
          <a:p>
            <a:r>
              <a:rPr lang="en-US" baseline="0" smtClean="0"/>
              <a:t>Thiết kết theo mô hình: MVC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AE9840-95C8-43D9-A154-5B20318A511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7280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DE752-3C80-4F04-B88E-859884980B3F}" type="datetime1">
              <a:rPr lang="en-US" smtClean="0"/>
              <a:t>5/20/2018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266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F1EF1-AF30-4708-AFFE-2281360D1041}" type="datetime1">
              <a:rPr lang="en-US" smtClean="0"/>
              <a:t>5/20/2018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547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77F7C-A842-45FD-8AEC-089C1040C915}" type="datetime1">
              <a:rPr lang="en-US" smtClean="0"/>
              <a:t>5/20/2018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332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0C15-25D0-4521-9CA6-3DB798E5D53F}" type="datetime1">
              <a:rPr lang="en-US" smtClean="0"/>
              <a:t>5/20/2018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536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35228-4842-43A2-919A-62256220B724}" type="datetime1">
              <a:rPr lang="en-US" smtClean="0"/>
              <a:t>5/20/2018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567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EB2B3-3085-4B00-AD82-3236FC73E3FD}" type="datetime1">
              <a:rPr lang="en-US" smtClean="0"/>
              <a:t>5/20/2018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477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AA938-491C-4E9E-A126-15CF3EF50F93}" type="datetime1">
              <a:rPr lang="en-US" smtClean="0"/>
              <a:t>5/20/2018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262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83A0A-A53B-4BE6-89FE-28BE0AE01846}" type="datetime1">
              <a:rPr lang="en-US" smtClean="0"/>
              <a:t>5/20/2018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693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8C2DB-E7B5-4180-8E36-D7881B650EA2}" type="datetime1">
              <a:rPr lang="en-US" smtClean="0"/>
              <a:t>5/20/2018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030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8D61C-8C5C-4B27-AEF7-1A3DC1041219}" type="datetime1">
              <a:rPr lang="en-US" smtClean="0"/>
              <a:t>5/20/2018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146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C212F-6FE3-446F-B443-70341A6E94AA}" type="datetime1">
              <a:rPr lang="en-US" smtClean="0"/>
              <a:t>5/20/2018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62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E2AC05-734E-4F0A-B699-1A067AC67C34}" type="datetime1">
              <a:rPr lang="en-US" smtClean="0"/>
              <a:t>5/20/2018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703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jp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493340" y="421947"/>
            <a:ext cx="552254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HỌC VIỆN KỸ THUẬT QUÂN SỰ</a:t>
            </a:r>
          </a:p>
          <a:p>
            <a:pPr algn="ctr"/>
            <a:r>
              <a:rPr lang="en-US" sz="200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KHOA CÔNG NGHỆ THÔNG TIN</a:t>
            </a:r>
          </a:p>
          <a:p>
            <a:pPr algn="ctr"/>
            <a:r>
              <a:rPr lang="en-US" sz="200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BỘ MÔN CÔNG NGHỆ PHẦN MỀM</a:t>
            </a:r>
            <a:endParaRPr lang="en-US" sz="2000" dirty="0">
              <a:latin typeface="Times New Roman" panose="02020603050405020304" pitchFamily="18" charset="0"/>
              <a:ea typeface="Arial Unicode MS" panose="020B0604020202020204" pitchFamily="34" charset="-128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499360" y="1923211"/>
            <a:ext cx="798576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ĐỒ ÁN TỐT NGHIỆP ĐẠI </a:t>
            </a:r>
            <a:r>
              <a:rPr lang="en-US" sz="36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</a:p>
          <a:p>
            <a:pPr algn="ctr"/>
            <a:endParaRPr 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67166" y="2894413"/>
            <a:ext cx="96089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Đề tài</a:t>
            </a:r>
          </a:p>
          <a:p>
            <a:pPr algn="ctr"/>
            <a: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XÂY DỰNG ỨNG DỤNG QUẢN LÝ DỰ ÁN PHẦN MỀM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71616" y="5458891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Sinh viên thực hiện: Nguyễn Thị Hảo</a:t>
            </a:r>
          </a:p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Giáo viên hướng dẫn: TS. Nguyễn Thị Hiền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9811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0248" y="463124"/>
            <a:ext cx="48189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Đối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916023" y="1450428"/>
            <a:ext cx="36739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gười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9086" y="1972997"/>
            <a:ext cx="1221280" cy="147097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46139" y="986344"/>
            <a:ext cx="1050187" cy="156767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6367" y="3606144"/>
            <a:ext cx="1243998" cy="157775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03755" y="5346073"/>
            <a:ext cx="1226610" cy="151192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157673" y="2538248"/>
            <a:ext cx="385554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 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trị dự án phần mềm</a:t>
            </a:r>
          </a:p>
          <a:p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157673" y="4165743"/>
            <a:ext cx="2602051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Trưởng 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nhóm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276936" y="5840426"/>
            <a:ext cx="18085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Thành viên</a:t>
            </a:r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4033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2" grpId="0"/>
      <p:bldP spid="13" grpId="0"/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25513" y="1443841"/>
            <a:ext cx="8707815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Admin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uản trị hệ thống, tạo mới project, tạo tài khoản cho người dùng</a:t>
            </a:r>
          </a:p>
          <a:p>
            <a:endParaRPr lang="en-US" sz="28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 Manager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Chỉnh sửa thông tin project, tạo mới các giai đoạn, thêm hoặc loại bớt người tham gia dự án</a:t>
            </a:r>
          </a:p>
          <a:p>
            <a:endParaRPr lang="en-US" sz="28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 Lead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ạo mới nhóm công việc và công việc, chỉ định người thực hiện công việc đó</a:t>
            </a:r>
          </a:p>
          <a:p>
            <a:endParaRPr lang="en-US" sz="28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Member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Xem thông tin công việc được chỉ định cho mình, khai báo thời gian thực hiện công việc  </a:t>
            </a:r>
          </a:p>
        </p:txBody>
      </p:sp>
      <p:sp>
        <p:nvSpPr>
          <p:cNvPr id="3" name="Rectangle 2"/>
          <p:cNvSpPr/>
          <p:nvPr/>
        </p:nvSpPr>
        <p:spPr>
          <a:xfrm>
            <a:off x="536028" y="425669"/>
            <a:ext cx="570843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2. Đối tượng sử dụng hệ thống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7082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39076" y="487251"/>
            <a:ext cx="49630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2. Đối tượng sử dụng hệ thống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8480322" y="1187609"/>
            <a:ext cx="2021035" cy="1056289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Tạo mới Project</a:t>
            </a:r>
            <a:endParaRPr lang="en-US" sz="2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009282" y="1258554"/>
            <a:ext cx="1876097" cy="9144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Chỉ định </a:t>
            </a:r>
          </a:p>
          <a:p>
            <a:pPr algn="ctr"/>
            <a:r>
              <a:rPr lang="en-US" sz="20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Manager</a:t>
            </a:r>
            <a:endParaRPr lang="en-US" sz="2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ight Arrow 8"/>
          <p:cNvSpPr/>
          <p:nvPr/>
        </p:nvSpPr>
        <p:spPr>
          <a:xfrm rot="10800000">
            <a:off x="6999891" y="1584421"/>
            <a:ext cx="1308538" cy="2758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010102" y="2773411"/>
            <a:ext cx="2021035" cy="977461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Chia Project thành các giai đoạn</a:t>
            </a:r>
            <a:endParaRPr lang="en-US" sz="2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Bent Arrow 10"/>
          <p:cNvSpPr/>
          <p:nvPr/>
        </p:nvSpPr>
        <p:spPr>
          <a:xfrm rot="5400000" flipV="1">
            <a:off x="3293091" y="1040130"/>
            <a:ext cx="561200" cy="1649783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5009282" y="2773411"/>
            <a:ext cx="2021035" cy="977461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Thêm thành viên vào dự án</a:t>
            </a:r>
            <a:endParaRPr lang="en-US" sz="2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8480322" y="2758965"/>
            <a:ext cx="2021035" cy="977461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 quyền cho các thành viên</a:t>
            </a:r>
            <a:endParaRPr lang="en-US" sz="2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2010102" y="4331363"/>
            <a:ext cx="2021035" cy="97746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Chia giai đoạn thành các nhóm công việc</a:t>
            </a:r>
            <a:endParaRPr lang="en-US" sz="2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5009282" y="4351329"/>
            <a:ext cx="2021035" cy="97746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Chia nhóm công việc thành các công việc nhỏ</a:t>
            </a:r>
            <a:endParaRPr lang="en-US" sz="2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8480322" y="4351329"/>
            <a:ext cx="2021035" cy="97746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Chỉ định người thực hiện công việc</a:t>
            </a:r>
            <a:endParaRPr lang="en-US" sz="2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5009282" y="5747426"/>
            <a:ext cx="2021035" cy="97746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Khai báo công việc thực hiện</a:t>
            </a:r>
            <a:endParaRPr lang="en-US" sz="2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8521258" y="5747424"/>
            <a:ext cx="2021035" cy="97746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Xem danh sách công việc chỉ định cho mình</a:t>
            </a:r>
            <a:endParaRPr lang="en-US" sz="2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852049" y="1454143"/>
            <a:ext cx="12442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Admin</a:t>
            </a:r>
            <a:endParaRPr 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22038" y="3102325"/>
            <a:ext cx="6623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PM</a:t>
            </a:r>
            <a:endParaRPr 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7222" y="4589260"/>
            <a:ext cx="16519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 Lead</a:t>
            </a:r>
            <a:endParaRPr 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67635" y="6005323"/>
            <a:ext cx="13115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Member</a:t>
            </a:r>
            <a:endParaRPr 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Right Arrow 23"/>
          <p:cNvSpPr/>
          <p:nvPr/>
        </p:nvSpPr>
        <p:spPr>
          <a:xfrm>
            <a:off x="4272455" y="3102324"/>
            <a:ext cx="457200" cy="364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Right Arrow 24"/>
          <p:cNvSpPr/>
          <p:nvPr/>
        </p:nvSpPr>
        <p:spPr>
          <a:xfrm>
            <a:off x="7425559" y="3102325"/>
            <a:ext cx="520262" cy="364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Right Arrow 25"/>
          <p:cNvSpPr/>
          <p:nvPr/>
        </p:nvSpPr>
        <p:spPr>
          <a:xfrm>
            <a:off x="4272455" y="4686150"/>
            <a:ext cx="457200" cy="364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Right Arrow 26"/>
          <p:cNvSpPr/>
          <p:nvPr/>
        </p:nvSpPr>
        <p:spPr>
          <a:xfrm>
            <a:off x="7488621" y="4686150"/>
            <a:ext cx="457200" cy="364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Down Arrow 27"/>
          <p:cNvSpPr/>
          <p:nvPr/>
        </p:nvSpPr>
        <p:spPr>
          <a:xfrm>
            <a:off x="2695142" y="3908562"/>
            <a:ext cx="409904" cy="3258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Down Arrow 28"/>
          <p:cNvSpPr/>
          <p:nvPr/>
        </p:nvSpPr>
        <p:spPr>
          <a:xfrm>
            <a:off x="9364711" y="5439102"/>
            <a:ext cx="283782" cy="261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Arrow 30"/>
          <p:cNvSpPr/>
          <p:nvPr/>
        </p:nvSpPr>
        <p:spPr>
          <a:xfrm rot="10800000">
            <a:off x="7250614" y="6068387"/>
            <a:ext cx="963223" cy="2646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Slide Number Placeholder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45017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  <p:bldP spid="11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/>
      <p:bldP spid="21" grpId="0"/>
      <p:bldP spid="22" grpId="0"/>
      <p:bldP spid="23" grpId="0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00137" y="2378243"/>
            <a:ext cx="66559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Chức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3497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0767" y="407457"/>
            <a:ext cx="52229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Chức năng chính của hệ thống</a:t>
            </a:r>
            <a:endParaRPr 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1689" y="3746001"/>
            <a:ext cx="2508389" cy="250838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0078" y="1484717"/>
            <a:ext cx="2200215" cy="22002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5772" y="1486932"/>
            <a:ext cx="2922759" cy="198016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383213" y="3846037"/>
            <a:ext cx="27234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a. Quản lý thời gian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479190" y="6254390"/>
            <a:ext cx="30740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b. Quản lý con người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671035" y="3846037"/>
            <a:ext cx="27679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c. Quản lý công việc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5028531" y="2413952"/>
            <a:ext cx="1975339" cy="29427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5044297" y="2477016"/>
            <a:ext cx="907353" cy="1268985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5967416" y="2506443"/>
            <a:ext cx="1067986" cy="1239558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399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49024" y="1131081"/>
            <a:ext cx="460094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a. Chức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49236" y="420991"/>
            <a:ext cx="52229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Chức năng chính của hệ thống</a:t>
            </a:r>
            <a:endParaRPr 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76632" y="2085188"/>
            <a:ext cx="914666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 lập thời gian thực hiện dự án: ngày bắt đầu và ngày kết thúc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 lập thời gian thực hiện mỗi giai đoạn: Ngày bắt đầu và ngày kết thúc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 lý thời gian làm việc của từng cá nhân: Khai báo thời gian thực hiện công việc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0576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33962" y="1198179"/>
            <a:ext cx="477348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b. Chức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con 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49236" y="397974"/>
            <a:ext cx="52229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Chức năng chính của hệ thống</a:t>
            </a:r>
            <a:endParaRPr 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33962" y="2152286"/>
            <a:ext cx="923528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sz="2800">
                <a:latin typeface="Times New Roman" panose="02020603050405020304" pitchFamily="18" charset="0"/>
                <a:cs typeface="Times New Roman" panose="02020603050405020304" pitchFamily="18" charset="0"/>
              </a:rPr>
              <a:t>Quản lý danh sách người </a:t>
            </a:r>
            <a:r>
              <a:rPr lang="vi-V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Tạo mới tài khoản, chỉnh sửa thông tin, thay đổi trạng thái người dùng</a:t>
            </a:r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Phân quyền cho người 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dùng: để đảm bảo yếu tố bảo mật trong công việc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Admin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 Manager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 Lead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Member</a:t>
            </a:r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7337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27980" y="1247600"/>
            <a:ext cx="470994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c. Chức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92407" y="409798"/>
            <a:ext cx="52229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Chức năng chính của hệ thống</a:t>
            </a:r>
            <a:endParaRPr 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27980" y="2201707"/>
            <a:ext cx="5126724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sz="2800">
                <a:latin typeface="Times New Roman" panose="02020603050405020304" pitchFamily="18" charset="0"/>
                <a:cs typeface="Times New Roman" panose="02020603050405020304" pitchFamily="18" charset="0"/>
              </a:rPr>
              <a:t>Quản lý dự án</a:t>
            </a:r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sz="2800">
                <a:latin typeface="Times New Roman" panose="02020603050405020304" pitchFamily="18" charset="0"/>
                <a:cs typeface="Times New Roman" panose="02020603050405020304" pitchFamily="18" charset="0"/>
              </a:rPr>
              <a:t>Quản lý giai đoạn của dự án</a:t>
            </a:r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sz="2800">
                <a:latin typeface="Times New Roman" panose="02020603050405020304" pitchFamily="18" charset="0"/>
                <a:cs typeface="Times New Roman" panose="02020603050405020304" pitchFamily="18" charset="0"/>
              </a:rPr>
              <a:t>Quản lý 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sprint (</a:t>
            </a:r>
            <a:r>
              <a:rPr lang="vi-VN" sz="2800">
                <a:latin typeface="Times New Roman" panose="02020603050405020304" pitchFamily="18" charset="0"/>
                <a:cs typeface="Times New Roman" panose="02020603050405020304" pitchFamily="18" charset="0"/>
              </a:rPr>
              <a:t>nhóm công việc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sz="2800">
                <a:latin typeface="Times New Roman" panose="02020603050405020304" pitchFamily="18" charset="0"/>
                <a:cs typeface="Times New Roman" panose="02020603050405020304" pitchFamily="18" charset="0"/>
              </a:rPr>
              <a:t>Quản lý công việc</a:t>
            </a:r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2842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057" y="882869"/>
            <a:ext cx="10152993" cy="531297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145414" y="6195848"/>
            <a:ext cx="39773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Mô hình use case của hệ thống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23919" y="431648"/>
            <a:ext cx="522290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3. Chức năng chính của hệ thống</a:t>
            </a:r>
            <a:endParaRPr 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9392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61269" y="2916787"/>
            <a:ext cx="786946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Giới </a:t>
            </a:r>
            <a:r>
              <a:rPr 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thiệu cơ sở dữ liệu của hệ thống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2417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75232" y="1464409"/>
            <a:ext cx="9241536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Giới </a:t>
            </a: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thiệu tổng quan về đề </a:t>
            </a:r>
            <a:r>
              <a:rPr lang="en-US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Đối </a:t>
            </a: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tượng sử dụng hệ </a:t>
            </a:r>
            <a:r>
              <a:rPr lang="en-US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Chức </a:t>
            </a: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năng chính của hệ </a:t>
            </a:r>
            <a:r>
              <a:rPr lang="en-US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 cơ sở dữ liệu của hệ thống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 công nghệ sử dụng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Giới </a:t>
            </a: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thiệu phần mềm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8128" y="418103"/>
            <a:ext cx="287290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Nội dung chính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9207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590" y="313899"/>
            <a:ext cx="10986252" cy="618327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705100" y="6383994"/>
            <a:ext cx="75664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Những bảng chính trong cơ sở dữ liệu của hệ thống</a:t>
            </a:r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8347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84223" y="2306472"/>
            <a:ext cx="64235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 Giới </a:t>
            </a:r>
            <a:r>
              <a:rPr 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thiệu công nghệ sử dụng</a:t>
            </a:r>
            <a:endParaRPr lang="en-US" sz="3600" b="1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8141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2262" y="464024"/>
            <a:ext cx="50401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 Giới thiệu công nghệ sử dụng</a:t>
            </a:r>
            <a:endParaRPr 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Hình ảnh có liên qua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7572" y="1235430"/>
            <a:ext cx="3341128" cy="2184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266950" y="3467100"/>
            <a:ext cx="1695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0" name="Picture 6" descr="Kết quả hình ảnh cho visual studio 2015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7528" y="1235430"/>
            <a:ext cx="3301384" cy="2184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046960" y="3450013"/>
            <a:ext cx="29347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Visual Studio 2015</a:t>
            </a:r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5299" y="4177218"/>
            <a:ext cx="2914269" cy="178043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320613" y="6334780"/>
            <a:ext cx="10021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MVC</a:t>
            </a:r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9437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1931" y="2244616"/>
            <a:ext cx="63514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sz="36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6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Giới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4573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24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337"/>
            <a:ext cx="12192000" cy="61055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438650" y="6352143"/>
            <a:ext cx="39693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Giao diện bảng điều khiển</a:t>
            </a:r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441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25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"/>
            <a:ext cx="12192000" cy="63563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123474" y="6375399"/>
            <a:ext cx="44871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Giao diện trang Detail Project</a:t>
            </a:r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3229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26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52388"/>
            <a:ext cx="12192000" cy="640873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057650" y="6356350"/>
            <a:ext cx="49397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Giao diện trang chi tiết công việc</a:t>
            </a:r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3347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27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3563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876550" y="6356350"/>
            <a:ext cx="67249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Giao diện trang thực hiện Logwork công việc</a:t>
            </a:r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590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25871" y="2929621"/>
            <a:ext cx="892584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Cảm ơn thầy cô và các bạn đã theo dõi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6699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07175" y="2278329"/>
            <a:ext cx="94307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428750" lvl="2" indent="-514350" algn="ctr">
              <a:buFont typeface="+mj-lt"/>
              <a:buAutoNum type="arabicPeriod"/>
            </a:pPr>
            <a:r>
              <a:rPr lang="en-US" sz="4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3326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9016" y="341971"/>
            <a:ext cx="52549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 tổng quan về đề tài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23416" y="1244846"/>
            <a:ext cx="50289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lphaLcPeriod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gì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23416" y="2147721"/>
            <a:ext cx="980541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>
                <a:latin typeface="Times New Roman" panose="02020603050405020304" pitchFamily="18" charset="0"/>
                <a:cs typeface="Times New Roman" panose="02020603050405020304" pitchFamily="18" charset="0"/>
              </a:rPr>
              <a:t>Quản lý dự án phần mềm là </a:t>
            </a:r>
            <a:r>
              <a:rPr lang="vi-V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tập hợp các công việc </a:t>
            </a:r>
            <a:r>
              <a:rPr lang="vi-V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 </a:t>
            </a:r>
            <a:r>
              <a:rPr lang="vi-VN" sz="2800">
                <a:latin typeface="Times New Roman" panose="02020603050405020304" pitchFamily="18" charset="0"/>
                <a:cs typeface="Times New Roman" panose="02020603050405020304" pitchFamily="18" charset="0"/>
              </a:rPr>
              <a:t>thực hiện bởi một tập </a:t>
            </a:r>
            <a:r>
              <a:rPr lang="vi-V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nhằm </a:t>
            </a:r>
            <a:r>
              <a:rPr lang="vi-VN" sz="2800" b="1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đạt</a:t>
            </a:r>
            <a:r>
              <a:rPr lang="en-US" sz="2800" b="1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vi-V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>
                <a:latin typeface="Times New Roman" panose="02020603050405020304" pitchFamily="18" charset="0"/>
                <a:cs typeface="Times New Roman" panose="02020603050405020304" pitchFamily="18" charset="0"/>
              </a:rPr>
              <a:t>một </a:t>
            </a:r>
            <a:r>
              <a:rPr lang="vi-V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kết quả </a:t>
            </a:r>
            <a:r>
              <a:rPr lang="vi-VN" sz="2800">
                <a:latin typeface="Times New Roman" panose="02020603050405020304" pitchFamily="18" charset="0"/>
                <a:cs typeface="Times New Roman" panose="02020603050405020304" pitchFamily="18" charset="0"/>
              </a:rPr>
              <a:t>như dự kiến, trong </a:t>
            </a:r>
            <a:r>
              <a:rPr lang="vi-V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thời gian</a:t>
            </a:r>
            <a:r>
              <a:rPr lang="vi-V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>
                <a:latin typeface="Times New Roman" panose="02020603050405020304" pitchFamily="18" charset="0"/>
                <a:cs typeface="Times New Roman" panose="02020603050405020304" pitchFamily="18" charset="0"/>
              </a:rPr>
              <a:t>dự kiến, </a:t>
            </a:r>
            <a:r>
              <a:rPr lang="vi-V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 </a:t>
            </a:r>
            <a:r>
              <a:rPr lang="vi-VN" sz="2800">
                <a:latin typeface="Times New Roman" panose="02020603050405020304" pitchFamily="18" charset="0"/>
                <a:cs typeface="Times New Roman" panose="02020603050405020304" pitchFamily="18" charset="0"/>
              </a:rPr>
              <a:t>một </a:t>
            </a:r>
            <a:r>
              <a:rPr lang="vi-V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kinh phí </a:t>
            </a:r>
            <a:r>
              <a:rPr lang="vi-VN" sz="2800">
                <a:latin typeface="Times New Roman" panose="02020603050405020304" pitchFamily="18" charset="0"/>
                <a:cs typeface="Times New Roman" panose="02020603050405020304" pitchFamily="18" charset="0"/>
              </a:rPr>
              <a:t>dự </a:t>
            </a:r>
            <a:r>
              <a:rPr lang="vi-V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0857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4847" y="2165009"/>
            <a:ext cx="6464717" cy="326638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67364" y="427341"/>
            <a:ext cx="52549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 tổng quan về đề tài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456961" y="1236973"/>
            <a:ext cx="487024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a. Quản lý dự án phần mềm là gì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44983" y="5717811"/>
            <a:ext cx="43011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 yếu tố chính của một dự án phần mềm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1301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71796" y="1183886"/>
            <a:ext cx="707604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b.  Hiện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nay</a:t>
            </a:r>
          </a:p>
        </p:txBody>
      </p:sp>
      <p:pic>
        <p:nvPicPr>
          <p:cNvPr id="3" name="Picture 2"/>
          <p:cNvPicPr/>
          <p:nvPr/>
        </p:nvPicPr>
        <p:blipFill>
          <a:blip r:embed="rId3"/>
          <a:stretch>
            <a:fillRect/>
          </a:stretch>
        </p:blipFill>
        <p:spPr>
          <a:xfrm>
            <a:off x="1471796" y="1840992"/>
            <a:ext cx="10061836" cy="3377184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232294" y="5352062"/>
            <a:ext cx="60708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Thống kê kết quả dự án phần mềm qua các năm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20689" y="465225"/>
            <a:ext cx="52549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 tổng quan về đề tài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71796" y="5947613"/>
            <a:ext cx="78644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Xây dựng ứng dụng quản lý dự án phần mềm</a:t>
            </a:r>
            <a:endParaRPr 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7516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02814" y="406541"/>
            <a:ext cx="52549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 tổng quan về đề tài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02814" y="1100223"/>
            <a:ext cx="692208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c. Công việc trong một dự án phần mềm cụ thể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317" y="4705768"/>
            <a:ext cx="3155566" cy="262503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4085" y="4733437"/>
            <a:ext cx="1142507" cy="114250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7243" y="3372504"/>
            <a:ext cx="1738915" cy="117811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8900" y="4593462"/>
            <a:ext cx="1267162" cy="126716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38" y="2583048"/>
            <a:ext cx="1880961" cy="1768103"/>
          </a:xfrm>
          <a:prstGeom prst="rect">
            <a:avLst/>
          </a:prstGeom>
        </p:spPr>
      </p:pic>
      <p:sp>
        <p:nvSpPr>
          <p:cNvPr id="12" name="Down Arrow 11"/>
          <p:cNvSpPr/>
          <p:nvPr/>
        </p:nvSpPr>
        <p:spPr>
          <a:xfrm rot="8152835">
            <a:off x="2301766" y="4351278"/>
            <a:ext cx="418085" cy="36260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12"/>
          <p:cNvSpPr/>
          <p:nvPr/>
        </p:nvSpPr>
        <p:spPr>
          <a:xfrm rot="8152835">
            <a:off x="4000845" y="5836980"/>
            <a:ext cx="418085" cy="36260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 rot="10800000">
            <a:off x="5882814" y="4650698"/>
            <a:ext cx="418085" cy="36260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/>
          <p:cNvSpPr/>
          <p:nvPr/>
        </p:nvSpPr>
        <p:spPr>
          <a:xfrm rot="10800000">
            <a:off x="5882811" y="2721454"/>
            <a:ext cx="418085" cy="36260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wn Arrow 15"/>
          <p:cNvSpPr/>
          <p:nvPr/>
        </p:nvSpPr>
        <p:spPr>
          <a:xfrm rot="14365942">
            <a:off x="7984561" y="5545531"/>
            <a:ext cx="418085" cy="36260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own Arrow 16"/>
          <p:cNvSpPr/>
          <p:nvPr/>
        </p:nvSpPr>
        <p:spPr>
          <a:xfrm rot="13938389">
            <a:off x="9642018" y="4382895"/>
            <a:ext cx="418085" cy="36260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2272" y="1588342"/>
            <a:ext cx="2443655" cy="12192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3738" y="3084060"/>
            <a:ext cx="766149" cy="76614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7835" y="3490750"/>
            <a:ext cx="766149" cy="76614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5817" y="4322693"/>
            <a:ext cx="766149" cy="76614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2407" y="2361258"/>
            <a:ext cx="766149" cy="766149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0801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74077" y="1190297"/>
            <a:ext cx="38988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c.  Mục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đích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74077" y="2159876"/>
            <a:ext cx="942777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Tạo ra website có thể:</a:t>
            </a:r>
          </a:p>
          <a:p>
            <a:pPr marL="457200" lvl="0" indent="-457200">
              <a:buFont typeface="Wingdings" panose="05000000000000000000" pitchFamily="2" charset="2"/>
              <a:buChar char="ü"/>
            </a:pP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Tạo 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mới, quản lý, thống 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kê 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công việc trong dự án 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nhanh 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chóng, chính xác, đồng bộ và đầy đủ thông tin.</a:t>
            </a:r>
          </a:p>
          <a:p>
            <a:pPr marL="457200" lvl="0" indent="-457200">
              <a:buFont typeface="Wingdings" panose="05000000000000000000" pitchFamily="2" charset="2"/>
              <a:buChar char="ü"/>
            </a:pP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ác 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thành viên tham gia dự án có thể quản lý thời gian thực 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hiện 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công việc của mình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52039" y="443898"/>
            <a:ext cx="52549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 tổng quan về đề tài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7490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46769" y="2900937"/>
            <a:ext cx="68018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Đối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2660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343</TotalTime>
  <Words>1264</Words>
  <Application>Microsoft Office PowerPoint</Application>
  <PresentationFormat>Widescreen</PresentationFormat>
  <Paragraphs>169</Paragraphs>
  <Slides>28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Arial Unicode MS</vt:lpstr>
      <vt:lpstr>MS Mincho</vt:lpstr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HAO</dc:creator>
  <cp:lastModifiedBy>HAO</cp:lastModifiedBy>
  <cp:revision>37</cp:revision>
  <dcterms:created xsi:type="dcterms:W3CDTF">2018-05-16T23:51:53Z</dcterms:created>
  <dcterms:modified xsi:type="dcterms:W3CDTF">2018-05-20T01:41:12Z</dcterms:modified>
</cp:coreProperties>
</file>