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embeddedFontLst>
    <p:embeddedFont>
      <p:font typeface="Open Sans" pitchFamily="34" charset="0"/>
      <p:bold r:id="rId17"/>
    </p:embeddedFont>
    <p:embeddedFont>
      <p:font typeface="Open Sans" pitchFamily="34" charset="-122"/>
      <p:bold r:id="rId18"/>
    </p:embeddedFont>
    <p:embeddedFont>
      <p:font typeface="Open Sans" pitchFamily="34" charset="-120"/>
      <p:bold r:id="rId19"/>
    </p:embeddedFont>
    <p:embeddedFont>
      <p:font typeface="Calibri" panose="020F0502020204030204" charset="0"/>
      <p:regular r:id="rId20"/>
      <p:bold r:id="rId21"/>
      <p:italic r:id="rId22"/>
      <p:boldItalic r:id="rId23"/>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p:spPr>
      </p:sp>
      <p:sp>
        <p:nvSpPr>
          <p:cNvPr id="3" name="Shape 1"/>
          <p:cNvSpPr/>
          <p:nvPr/>
        </p:nvSpPr>
        <p:spPr>
          <a:xfrm>
            <a:off x="0" y="0"/>
            <a:ext cx="14630400" cy="8229600"/>
          </a:xfrm>
          <a:prstGeom prst="rect">
            <a:avLst/>
          </a:prstGeom>
          <a:solidFill>
            <a:srgbClr val="FFFC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p:spPr>
      </p:sp>
      <p:sp>
        <p:nvSpPr>
          <p:cNvPr id="3" name="Shape 1"/>
          <p:cNvSpPr/>
          <p:nvPr/>
        </p:nvSpPr>
        <p:spPr>
          <a:xfrm>
            <a:off x="0" y="0"/>
            <a:ext cx="14630400" cy="8229600"/>
          </a:xfrm>
          <a:prstGeom prst="rect">
            <a:avLst/>
          </a:prstGeom>
          <a:solidFill>
            <a:srgbClr val="FFFC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p:spPr>
      </p:sp>
      <p:sp>
        <p:nvSpPr>
          <p:cNvPr id="3" name="Shape 1"/>
          <p:cNvSpPr/>
          <p:nvPr/>
        </p:nvSpPr>
        <p:spPr>
          <a:xfrm>
            <a:off x="0" y="0"/>
            <a:ext cx="14630400" cy="8229600"/>
          </a:xfrm>
          <a:prstGeom prst="rect">
            <a:avLst/>
          </a:prstGeom>
          <a:solidFill>
            <a:srgbClr val="FFFC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p:spPr>
      </p:sp>
      <p:sp>
        <p:nvSpPr>
          <p:cNvPr id="3" name="Shape 1"/>
          <p:cNvSpPr/>
          <p:nvPr/>
        </p:nvSpPr>
        <p:spPr>
          <a:xfrm>
            <a:off x="0" y="0"/>
            <a:ext cx="14630400" cy="8229600"/>
          </a:xfrm>
          <a:prstGeom prst="rect">
            <a:avLst/>
          </a:prstGeom>
          <a:solidFill>
            <a:srgbClr val="FFFC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p:spPr>
      </p:sp>
      <p:sp>
        <p:nvSpPr>
          <p:cNvPr id="3" name="Shape 1"/>
          <p:cNvSpPr/>
          <p:nvPr/>
        </p:nvSpPr>
        <p:spPr>
          <a:xfrm>
            <a:off x="0" y="0"/>
            <a:ext cx="14630400" cy="8229600"/>
          </a:xfrm>
          <a:prstGeom prst="rect">
            <a:avLst/>
          </a:prstGeom>
          <a:solidFill>
            <a:srgbClr val="FFFC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p:spPr>
      </p:sp>
      <p:sp>
        <p:nvSpPr>
          <p:cNvPr id="3" name="Shape 1"/>
          <p:cNvSpPr/>
          <p:nvPr/>
        </p:nvSpPr>
        <p:spPr>
          <a:xfrm>
            <a:off x="0" y="0"/>
            <a:ext cx="14630400" cy="8229600"/>
          </a:xfrm>
          <a:prstGeom prst="rect">
            <a:avLst/>
          </a:prstGeom>
          <a:solidFill>
            <a:srgbClr val="FFFC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p:spPr>
      </p:sp>
      <p:sp>
        <p:nvSpPr>
          <p:cNvPr id="3" name="Shape 1"/>
          <p:cNvSpPr/>
          <p:nvPr/>
        </p:nvSpPr>
        <p:spPr>
          <a:xfrm>
            <a:off x="0" y="0"/>
            <a:ext cx="14630400" cy="8229600"/>
          </a:xfrm>
          <a:prstGeom prst="rect">
            <a:avLst/>
          </a:prstGeom>
          <a:solidFill>
            <a:srgbClr val="FFFC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p:spPr>
      </p:sp>
      <p:sp>
        <p:nvSpPr>
          <p:cNvPr id="3" name="Shape 1"/>
          <p:cNvSpPr/>
          <p:nvPr/>
        </p:nvSpPr>
        <p:spPr>
          <a:xfrm>
            <a:off x="0" y="0"/>
            <a:ext cx="14630400" cy="8229600"/>
          </a:xfrm>
          <a:prstGeom prst="rect">
            <a:avLst/>
          </a:prstGeom>
          <a:solidFill>
            <a:srgbClr val="FFFC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p:spPr>
      </p:sp>
      <p:sp>
        <p:nvSpPr>
          <p:cNvPr id="3" name="Shape 1"/>
          <p:cNvSpPr/>
          <p:nvPr/>
        </p:nvSpPr>
        <p:spPr>
          <a:xfrm>
            <a:off x="0" y="0"/>
            <a:ext cx="14630400" cy="8229600"/>
          </a:xfrm>
          <a:prstGeom prst="rect">
            <a:avLst/>
          </a:prstGeom>
          <a:solidFill>
            <a:srgbClr val="FFFC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p:spPr>
      </p:sp>
      <p:sp>
        <p:nvSpPr>
          <p:cNvPr id="3" name="Shape 1"/>
          <p:cNvSpPr/>
          <p:nvPr/>
        </p:nvSpPr>
        <p:spPr>
          <a:xfrm>
            <a:off x="0" y="0"/>
            <a:ext cx="14630400" cy="8229600"/>
          </a:xfrm>
          <a:prstGeom prst="rect">
            <a:avLst/>
          </a:prstGeom>
          <a:solidFill>
            <a:srgbClr val="FFFC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CFA">
              <a:alpha val="85000"/>
            </a:srgbClr>
          </a:solidFill>
        </p:spPr>
        <p:txBody>
          <a:bodyPr/>
          <a:p>
            <a:endParaRPr lang="en-US"/>
          </a:p>
        </p:txBody>
      </p:sp>
      <p:sp>
        <p:nvSpPr>
          <p:cNvPr id="4" name="Text 1"/>
          <p:cNvSpPr/>
          <p:nvPr/>
        </p:nvSpPr>
        <p:spPr>
          <a:xfrm>
            <a:off x="864037" y="2394347"/>
            <a:ext cx="6172200" cy="771525"/>
          </a:xfrm>
          <a:prstGeom prst="rect">
            <a:avLst/>
          </a:prstGeom>
          <a:noFill/>
        </p:spPr>
        <p:txBody>
          <a:bodyPr wrap="none" lIns="0" tIns="0" rIns="0" bIns="0" rtlCol="0" anchor="t"/>
          <a:lstStyle/>
          <a:p>
            <a:pPr marL="0" indent="0" algn="l">
              <a:lnSpc>
                <a:spcPts val="6050"/>
              </a:lnSpc>
              <a:buNone/>
            </a:pPr>
            <a:r>
              <a:rPr lang="en-US" sz="4850" b="1" dirty="0">
                <a:solidFill>
                  <a:srgbClr val="443728"/>
                </a:solidFill>
                <a:latin typeface="Times New Roman" panose="02020603050405020304" charset="0"/>
                <a:ea typeface="Crimson Pro Bold" pitchFamily="34" charset="-122"/>
                <a:cs typeface="Times New Roman" panose="02020603050405020304" charset="0"/>
              </a:rPr>
              <a:t>LẬP TRÌNH PYTHON</a:t>
            </a:r>
            <a:r>
              <a:rPr lang="en-US" sz="4850" b="1" dirty="0">
                <a:solidFill>
                  <a:srgbClr val="443728"/>
                </a:solidFill>
                <a:latin typeface="Crimson Pro Bold" pitchFamily="34" charset="0"/>
                <a:ea typeface="Crimson Pro Bold" pitchFamily="34" charset="-122"/>
                <a:cs typeface="Crimson Pro Bold" pitchFamily="34" charset="-120"/>
              </a:rPr>
              <a:t> </a:t>
            </a:r>
            <a:endParaRPr lang="en-US" sz="4850" dirty="0"/>
          </a:p>
        </p:txBody>
      </p:sp>
      <p:sp>
        <p:nvSpPr>
          <p:cNvPr id="5" name="Text 2"/>
          <p:cNvSpPr/>
          <p:nvPr/>
        </p:nvSpPr>
        <p:spPr>
          <a:xfrm>
            <a:off x="864037" y="3536156"/>
            <a:ext cx="12902327" cy="1543050"/>
          </a:xfrm>
          <a:prstGeom prst="rect">
            <a:avLst/>
          </a:prstGeom>
          <a:noFill/>
        </p:spPr>
        <p:txBody>
          <a:bodyPr wrap="square" lIns="0" tIns="0" rIns="0" bIns="0" rtlCol="0" anchor="t"/>
          <a:lstStyle/>
          <a:p>
            <a:pPr marL="0" indent="0" algn="l">
              <a:lnSpc>
                <a:spcPts val="6050"/>
              </a:lnSpc>
              <a:buNone/>
            </a:pPr>
            <a:r>
              <a:rPr lang="en-US" sz="4850" b="1" dirty="0">
                <a:solidFill>
                  <a:srgbClr val="443728"/>
                </a:solidFill>
                <a:latin typeface="Times New Roman" panose="02020603050405020304" charset="0"/>
                <a:ea typeface="Crimson Pro Bold" pitchFamily="34" charset="-122"/>
                <a:cs typeface="Times New Roman" panose="02020603050405020304" charset="0"/>
              </a:rPr>
              <a:t> Triển khai game Pizza Panic dùng Pygame/Livewires</a:t>
            </a:r>
            <a:endParaRPr lang="en-US" sz="4850" dirty="0">
              <a:latin typeface="Times New Roman" panose="02020603050405020304" charset="0"/>
              <a:cs typeface="Times New Roman" panose="02020603050405020304" charset="0"/>
            </a:endParaRPr>
          </a:p>
        </p:txBody>
      </p:sp>
      <p:sp>
        <p:nvSpPr>
          <p:cNvPr id="6" name="Text 3"/>
          <p:cNvSpPr/>
          <p:nvPr/>
        </p:nvSpPr>
        <p:spPr>
          <a:xfrm>
            <a:off x="864037" y="5449491"/>
            <a:ext cx="9329738" cy="385763"/>
          </a:xfrm>
          <a:prstGeom prst="rect">
            <a:avLst/>
          </a:prstGeom>
          <a:noFill/>
        </p:spPr>
        <p:txBody>
          <a:bodyPr wrap="none" lIns="0" tIns="0" rIns="0" bIns="0" rtlCol="0" anchor="t"/>
          <a:lstStyle/>
          <a:p>
            <a:pPr marL="0" indent="0" algn="l">
              <a:lnSpc>
                <a:spcPts val="3000"/>
              </a:lnSpc>
              <a:buNone/>
            </a:pPr>
            <a:r>
              <a:rPr lang="en-US" sz="2400" b="1" dirty="0">
                <a:solidFill>
                  <a:srgbClr val="443728"/>
                </a:solidFill>
                <a:latin typeface="Times New Roman" panose="02020603050405020304" charset="0"/>
                <a:ea typeface="Crimson Pro Bold" pitchFamily="34" charset="-122"/>
                <a:cs typeface="Times New Roman" panose="02020603050405020304" charset="0"/>
              </a:rPr>
              <a:t>Sinh viên: Nguyễn Thị Kim Huệ – Lớp: K58KMT GVHD: Nguyễn Văn Huy</a:t>
            </a: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1987034"/>
            <a:ext cx="7534513" cy="771525"/>
          </a:xfrm>
          <a:prstGeom prst="rect">
            <a:avLst/>
          </a:prstGeom>
          <a:noFill/>
        </p:spPr>
        <p:txBody>
          <a:bodyPr wrap="none" lIns="0" tIns="0" rIns="0" bIns="0" rtlCol="0" anchor="t"/>
          <a:lstStyle/>
          <a:p>
            <a:pPr marL="0" indent="0" algn="l">
              <a:lnSpc>
                <a:spcPts val="6050"/>
              </a:lnSpc>
              <a:buNone/>
            </a:pPr>
            <a:r>
              <a:rPr lang="en-US" sz="4850" b="1" dirty="0">
                <a:solidFill>
                  <a:srgbClr val="443728"/>
                </a:solidFill>
                <a:latin typeface="Crimson Pro Bold" pitchFamily="34" charset="0"/>
                <a:ea typeface="Crimson Pro Bold" pitchFamily="34" charset="-122"/>
                <a:cs typeface="Crimson Pro Bold" pitchFamily="34" charset="-120"/>
              </a:rPr>
              <a:t>Kết luận và Hướng phát triển</a:t>
            </a:r>
            <a:endParaRPr lang="en-US" sz="4850" dirty="0"/>
          </a:p>
        </p:txBody>
      </p:sp>
      <p:sp>
        <p:nvSpPr>
          <p:cNvPr id="3" name="Text 1"/>
          <p:cNvSpPr/>
          <p:nvPr/>
        </p:nvSpPr>
        <p:spPr>
          <a:xfrm>
            <a:off x="864037" y="3375660"/>
            <a:ext cx="3086100" cy="385763"/>
          </a:xfrm>
          <a:prstGeom prst="rect">
            <a:avLst/>
          </a:prstGeom>
          <a:noFill/>
        </p:spPr>
        <p:txBody>
          <a:bodyPr wrap="none" lIns="0" tIns="0" rIns="0" bIns="0" rtlCol="0" anchor="t"/>
          <a:lstStyle/>
          <a:p>
            <a:pPr marL="0" indent="0" algn="l">
              <a:lnSpc>
                <a:spcPts val="3000"/>
              </a:lnSpc>
              <a:buNone/>
            </a:pPr>
            <a:r>
              <a:rPr lang="en-US" sz="2400" b="1" dirty="0">
                <a:solidFill>
                  <a:srgbClr val="443728"/>
                </a:solidFill>
                <a:latin typeface="Crimson Pro Bold" pitchFamily="34" charset="0"/>
                <a:ea typeface="Crimson Pro Bold" pitchFamily="34" charset="-122"/>
                <a:cs typeface="Crimson Pro Bold" pitchFamily="34" charset="-120"/>
              </a:rPr>
              <a:t>Kết quả đạt được</a:t>
            </a:r>
            <a:endParaRPr lang="en-US" sz="2400" dirty="0"/>
          </a:p>
        </p:txBody>
      </p:sp>
      <p:sp>
        <p:nvSpPr>
          <p:cNvPr id="4" name="Text 2"/>
          <p:cNvSpPr/>
          <p:nvPr/>
        </p:nvSpPr>
        <p:spPr>
          <a:xfrm>
            <a:off x="864037" y="4008239"/>
            <a:ext cx="6150054" cy="790099"/>
          </a:xfrm>
          <a:prstGeom prst="rect">
            <a:avLst/>
          </a:prstGeom>
          <a:noFill/>
        </p:spPr>
        <p:txBody>
          <a:bodyPr wrap="square" lIns="0" tIns="0" rIns="0" bIns="0" rtlCol="0" anchor="t"/>
          <a:lstStyle/>
          <a:p>
            <a:pPr marL="342900" indent="-342900" algn="l">
              <a:lnSpc>
                <a:spcPts val="3100"/>
              </a:lnSpc>
              <a:buSzPct val="100000"/>
              <a:buChar char="•"/>
            </a:pPr>
            <a:r>
              <a:rPr lang="en-US" sz="1900" dirty="0">
                <a:solidFill>
                  <a:srgbClr val="443728"/>
                </a:solidFill>
                <a:latin typeface="Open Sans" pitchFamily="34" charset="0"/>
                <a:ea typeface="Open Sans" pitchFamily="34" charset="-122"/>
                <a:cs typeface="Open Sans" pitchFamily="34" charset="-120"/>
              </a:rPr>
              <a:t>Hoàn thành game Pizza Panic với đầy đủ tính năng</a:t>
            </a:r>
            <a:endParaRPr lang="en-US" sz="1900" dirty="0"/>
          </a:p>
        </p:txBody>
      </p:sp>
      <p:sp>
        <p:nvSpPr>
          <p:cNvPr id="5" name="Text 3"/>
          <p:cNvSpPr/>
          <p:nvPr/>
        </p:nvSpPr>
        <p:spPr>
          <a:xfrm>
            <a:off x="864037" y="4884658"/>
            <a:ext cx="6150054" cy="790099"/>
          </a:xfrm>
          <a:prstGeom prst="rect">
            <a:avLst/>
          </a:prstGeom>
          <a:noFill/>
        </p:spPr>
        <p:txBody>
          <a:bodyPr wrap="square" lIns="0" tIns="0" rIns="0" bIns="0" rtlCol="0" anchor="t"/>
          <a:lstStyle/>
          <a:p>
            <a:pPr marL="342900" indent="-342900" algn="l">
              <a:lnSpc>
                <a:spcPts val="3100"/>
              </a:lnSpc>
              <a:buSzPct val="100000"/>
              <a:buChar char="•"/>
            </a:pPr>
            <a:r>
              <a:rPr lang="en-US" sz="1900" dirty="0">
                <a:solidFill>
                  <a:srgbClr val="443728"/>
                </a:solidFill>
                <a:latin typeface="Open Sans" pitchFamily="34" charset="0"/>
                <a:ea typeface="Open Sans" pitchFamily="34" charset="-122"/>
                <a:cs typeface="Open Sans" pitchFamily="34" charset="-120"/>
              </a:rPr>
              <a:t>Áp dụng thành công kiến thức lập trình Python và Pygame</a:t>
            </a:r>
            <a:endParaRPr lang="en-US" sz="1900" dirty="0"/>
          </a:p>
        </p:txBody>
      </p:sp>
      <p:sp>
        <p:nvSpPr>
          <p:cNvPr id="6" name="Text 4"/>
          <p:cNvSpPr/>
          <p:nvPr/>
        </p:nvSpPr>
        <p:spPr>
          <a:xfrm>
            <a:off x="864037" y="5761077"/>
            <a:ext cx="615005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443728"/>
                </a:solidFill>
                <a:latin typeface="Open Sans" pitchFamily="34" charset="0"/>
                <a:ea typeface="Open Sans" pitchFamily="34" charset="-122"/>
                <a:cs typeface="Open Sans" pitchFamily="34" charset="-120"/>
              </a:rPr>
              <a:t>Xây dựng giao diện trực quan, dễ sử dụng</a:t>
            </a:r>
            <a:endParaRPr lang="en-US" sz="1900" dirty="0"/>
          </a:p>
        </p:txBody>
      </p:sp>
      <p:sp>
        <p:nvSpPr>
          <p:cNvPr id="7" name="Text 5"/>
          <p:cNvSpPr/>
          <p:nvPr/>
        </p:nvSpPr>
        <p:spPr>
          <a:xfrm>
            <a:off x="7623929" y="3375660"/>
            <a:ext cx="3086100" cy="385763"/>
          </a:xfrm>
          <a:prstGeom prst="rect">
            <a:avLst/>
          </a:prstGeom>
          <a:noFill/>
        </p:spPr>
        <p:txBody>
          <a:bodyPr wrap="none" lIns="0" tIns="0" rIns="0" bIns="0" rtlCol="0" anchor="t"/>
          <a:lstStyle/>
          <a:p>
            <a:pPr marL="0" indent="0" algn="l">
              <a:lnSpc>
                <a:spcPts val="3000"/>
              </a:lnSpc>
              <a:buNone/>
            </a:pPr>
            <a:r>
              <a:rPr lang="en-US" sz="2400" b="1" dirty="0">
                <a:solidFill>
                  <a:srgbClr val="443728"/>
                </a:solidFill>
                <a:latin typeface="Crimson Pro Bold" pitchFamily="34" charset="0"/>
                <a:ea typeface="Crimson Pro Bold" pitchFamily="34" charset="-122"/>
                <a:cs typeface="Crimson Pro Bold" pitchFamily="34" charset="-120"/>
              </a:rPr>
              <a:t>Hướng phát triển</a:t>
            </a:r>
            <a:endParaRPr lang="en-US" sz="2400" dirty="0"/>
          </a:p>
        </p:txBody>
      </p:sp>
      <p:sp>
        <p:nvSpPr>
          <p:cNvPr id="8" name="Text 6"/>
          <p:cNvSpPr/>
          <p:nvPr/>
        </p:nvSpPr>
        <p:spPr>
          <a:xfrm>
            <a:off x="7623929" y="4008239"/>
            <a:ext cx="615005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443728"/>
                </a:solidFill>
                <a:latin typeface="Open Sans" pitchFamily="34" charset="0"/>
                <a:ea typeface="Open Sans" pitchFamily="34" charset="-122"/>
                <a:cs typeface="Open Sans" pitchFamily="34" charset="-120"/>
              </a:rPr>
              <a:t>Thêm nhiều loại pizza với điểm số khác nhau</a:t>
            </a:r>
            <a:endParaRPr lang="en-US" sz="1900" dirty="0"/>
          </a:p>
        </p:txBody>
      </p:sp>
      <p:sp>
        <p:nvSpPr>
          <p:cNvPr id="9" name="Text 7"/>
          <p:cNvSpPr/>
          <p:nvPr/>
        </p:nvSpPr>
        <p:spPr>
          <a:xfrm>
            <a:off x="7623929" y="4489609"/>
            <a:ext cx="615005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443728"/>
                </a:solidFill>
                <a:latin typeface="Open Sans" pitchFamily="34" charset="0"/>
                <a:ea typeface="Open Sans" pitchFamily="34" charset="-122"/>
                <a:cs typeface="Open Sans" pitchFamily="34" charset="-120"/>
              </a:rPr>
              <a:t>Phát triển nhiều cấp độ chơi</a:t>
            </a:r>
            <a:endParaRPr lang="en-US" sz="1900" dirty="0"/>
          </a:p>
        </p:txBody>
      </p:sp>
      <p:sp>
        <p:nvSpPr>
          <p:cNvPr id="10" name="Text 8"/>
          <p:cNvSpPr/>
          <p:nvPr/>
        </p:nvSpPr>
        <p:spPr>
          <a:xfrm>
            <a:off x="7623929" y="4970978"/>
            <a:ext cx="615005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443728"/>
                </a:solidFill>
                <a:latin typeface="Open Sans" pitchFamily="34" charset="0"/>
                <a:ea typeface="Open Sans" pitchFamily="34" charset="-122"/>
                <a:cs typeface="Open Sans" pitchFamily="34" charset="-120"/>
              </a:rPr>
              <a:t>Tích hợp bảng xếp hạng trực tuyến</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2777728"/>
            <a:ext cx="6172200" cy="771525"/>
          </a:xfrm>
          <a:prstGeom prst="rect">
            <a:avLst/>
          </a:prstGeom>
          <a:noFill/>
        </p:spPr>
        <p:txBody>
          <a:bodyPr wrap="none" lIns="0" tIns="0" rIns="0" bIns="0" rtlCol="0" anchor="t"/>
          <a:lstStyle/>
          <a:p>
            <a:pPr marL="0" indent="0" algn="l">
              <a:lnSpc>
                <a:spcPts val="6050"/>
              </a:lnSpc>
              <a:buNone/>
            </a:pPr>
            <a:r>
              <a:rPr lang="en-US" sz="4850" b="1" dirty="0">
                <a:solidFill>
                  <a:srgbClr val="443728"/>
                </a:solidFill>
                <a:latin typeface="Times New Roman" panose="02020603050405020304" charset="0"/>
                <a:ea typeface="Crimson Pro Bold" pitchFamily="34" charset="-122"/>
                <a:cs typeface="Times New Roman" panose="02020603050405020304" charset="0"/>
              </a:rPr>
              <a:t>Giới thiệu đề tài</a:t>
            </a:r>
            <a:endParaRPr lang="en-US" sz="4850" dirty="0">
              <a:latin typeface="Times New Roman" panose="02020603050405020304" charset="0"/>
              <a:cs typeface="Times New Roman" panose="02020603050405020304" charset="0"/>
            </a:endParaRPr>
          </a:p>
        </p:txBody>
      </p:sp>
      <p:sp>
        <p:nvSpPr>
          <p:cNvPr id="3" name="Shape 1"/>
          <p:cNvSpPr/>
          <p:nvPr/>
        </p:nvSpPr>
        <p:spPr>
          <a:xfrm>
            <a:off x="864037" y="4043005"/>
            <a:ext cx="555427" cy="555427"/>
          </a:xfrm>
          <a:prstGeom prst="roundRect">
            <a:avLst>
              <a:gd name="adj" fmla="val 18669"/>
            </a:avLst>
          </a:prstGeom>
          <a:solidFill>
            <a:srgbClr val="EBE2E0"/>
          </a:solidFill>
          <a:ln w="15240">
            <a:solidFill>
              <a:srgbClr val="D1C8C6"/>
            </a:solidFill>
            <a:prstDash val="solid"/>
          </a:ln>
        </p:spPr>
      </p:sp>
      <p:sp>
        <p:nvSpPr>
          <p:cNvPr id="4" name="Text 2"/>
          <p:cNvSpPr/>
          <p:nvPr/>
        </p:nvSpPr>
        <p:spPr>
          <a:xfrm>
            <a:off x="1666280" y="4127778"/>
            <a:ext cx="3086100" cy="385763"/>
          </a:xfrm>
          <a:prstGeom prst="rect">
            <a:avLst/>
          </a:prstGeom>
          <a:noFill/>
        </p:spPr>
        <p:txBody>
          <a:bodyPr wrap="none" lIns="0" tIns="0" rIns="0" bIns="0" rtlCol="0" anchor="t"/>
          <a:lstStyle/>
          <a:p>
            <a:pPr marL="0" indent="0" algn="l">
              <a:lnSpc>
                <a:spcPts val="3000"/>
              </a:lnSpc>
              <a:buNone/>
            </a:pPr>
            <a:r>
              <a:rPr lang="en-US" sz="2800" b="1" dirty="0">
                <a:solidFill>
                  <a:srgbClr val="443728"/>
                </a:solidFill>
                <a:latin typeface="Times New Roman" panose="02020603050405020304" charset="0"/>
                <a:ea typeface="Crimson Pro Bold" pitchFamily="34" charset="-122"/>
                <a:cs typeface="Times New Roman" panose="02020603050405020304" charset="0"/>
              </a:rPr>
              <a:t>Tên đề tài:</a:t>
            </a:r>
            <a:endParaRPr lang="en-US" sz="2800" dirty="0">
              <a:latin typeface="Times New Roman" panose="02020603050405020304" charset="0"/>
              <a:cs typeface="Times New Roman" panose="02020603050405020304" charset="0"/>
            </a:endParaRPr>
          </a:p>
        </p:txBody>
      </p:sp>
      <p:sp>
        <p:nvSpPr>
          <p:cNvPr id="5" name="Text 3"/>
          <p:cNvSpPr/>
          <p:nvPr/>
        </p:nvSpPr>
        <p:spPr>
          <a:xfrm>
            <a:off x="1666280" y="4661654"/>
            <a:ext cx="3292793" cy="395049"/>
          </a:xfrm>
          <a:prstGeom prst="rect">
            <a:avLst/>
          </a:prstGeom>
          <a:noFill/>
        </p:spPr>
        <p:txBody>
          <a:bodyPr wrap="none" lIns="0" tIns="0" rIns="0" bIns="0" rtlCol="0" anchor="t"/>
          <a:lstStyle/>
          <a:p>
            <a:pPr marL="0" indent="0" algn="l">
              <a:lnSpc>
                <a:spcPts val="3100"/>
              </a:lnSpc>
              <a:buNone/>
            </a:pPr>
            <a:r>
              <a:rPr lang="en-US" sz="2800" dirty="0">
                <a:solidFill>
                  <a:srgbClr val="443728"/>
                </a:solidFill>
                <a:latin typeface="Times New Roman" panose="02020603050405020304" charset="0"/>
                <a:ea typeface="Open Sans" pitchFamily="34" charset="-122"/>
                <a:cs typeface="Times New Roman" panose="02020603050405020304" charset="0"/>
              </a:rPr>
              <a:t>Pizza Panic (Chapter 11)</a:t>
            </a:r>
            <a:endParaRPr lang="en-US" sz="2800" dirty="0">
              <a:latin typeface="Times New Roman" panose="02020603050405020304" charset="0"/>
              <a:cs typeface="Times New Roman" panose="02020603050405020304" charset="0"/>
            </a:endParaRPr>
          </a:p>
        </p:txBody>
      </p:sp>
      <p:sp>
        <p:nvSpPr>
          <p:cNvPr id="6" name="Shape 4"/>
          <p:cNvSpPr/>
          <p:nvPr/>
        </p:nvSpPr>
        <p:spPr>
          <a:xfrm>
            <a:off x="5267682" y="4043005"/>
            <a:ext cx="555427" cy="555427"/>
          </a:xfrm>
          <a:prstGeom prst="roundRect">
            <a:avLst>
              <a:gd name="adj" fmla="val 18669"/>
            </a:avLst>
          </a:prstGeom>
          <a:solidFill>
            <a:srgbClr val="EBE2E0"/>
          </a:solidFill>
          <a:ln w="15240">
            <a:solidFill>
              <a:srgbClr val="D1C8C6"/>
            </a:solidFill>
            <a:prstDash val="solid"/>
          </a:ln>
        </p:spPr>
      </p:sp>
      <p:sp>
        <p:nvSpPr>
          <p:cNvPr id="7" name="Text 5"/>
          <p:cNvSpPr/>
          <p:nvPr/>
        </p:nvSpPr>
        <p:spPr>
          <a:xfrm>
            <a:off x="6069925" y="4127778"/>
            <a:ext cx="3086100" cy="385763"/>
          </a:xfrm>
          <a:prstGeom prst="rect">
            <a:avLst/>
          </a:prstGeom>
          <a:noFill/>
        </p:spPr>
        <p:txBody>
          <a:bodyPr wrap="none" lIns="0" tIns="0" rIns="0" bIns="0" rtlCol="0" anchor="t"/>
          <a:lstStyle/>
          <a:p>
            <a:pPr marL="0" indent="0" algn="l">
              <a:lnSpc>
                <a:spcPts val="3000"/>
              </a:lnSpc>
              <a:buNone/>
            </a:pPr>
            <a:r>
              <a:rPr lang="en-US" sz="2800" b="1" dirty="0">
                <a:solidFill>
                  <a:srgbClr val="443728"/>
                </a:solidFill>
                <a:latin typeface="Times New Roman" panose="02020603050405020304" charset="0"/>
                <a:ea typeface="Crimson Pro Bold" pitchFamily="34" charset="-122"/>
                <a:cs typeface="Times New Roman" panose="02020603050405020304" charset="0"/>
              </a:rPr>
              <a:t>Mục tiêu:</a:t>
            </a:r>
            <a:endParaRPr lang="en-US" sz="2800" dirty="0">
              <a:latin typeface="Times New Roman" panose="02020603050405020304" charset="0"/>
              <a:cs typeface="Times New Roman" panose="02020603050405020304" charset="0"/>
            </a:endParaRPr>
          </a:p>
        </p:txBody>
      </p:sp>
      <p:sp>
        <p:nvSpPr>
          <p:cNvPr id="8" name="Text 6"/>
          <p:cNvSpPr/>
          <p:nvPr/>
        </p:nvSpPr>
        <p:spPr>
          <a:xfrm>
            <a:off x="6069925" y="4661654"/>
            <a:ext cx="3292793" cy="790099"/>
          </a:xfrm>
          <a:prstGeom prst="rect">
            <a:avLst/>
          </a:prstGeom>
          <a:noFill/>
        </p:spPr>
        <p:txBody>
          <a:bodyPr wrap="square" lIns="0" tIns="0" rIns="0" bIns="0" rtlCol="0" anchor="t"/>
          <a:lstStyle/>
          <a:p>
            <a:pPr marL="0" indent="0" algn="l">
              <a:lnSpc>
                <a:spcPts val="3100"/>
              </a:lnSpc>
              <a:buNone/>
            </a:pPr>
            <a:r>
              <a:rPr lang="en-US" sz="2800" dirty="0">
                <a:solidFill>
                  <a:srgbClr val="443728"/>
                </a:solidFill>
                <a:latin typeface="Times New Roman" panose="02020603050405020304" charset="0"/>
                <a:ea typeface="Open Sans" pitchFamily="34" charset="-122"/>
                <a:cs typeface="Times New Roman" panose="02020603050405020304" charset="0"/>
              </a:rPr>
              <a:t>Xây dựng game mini điều khiển chảo hứng pizza</a:t>
            </a:r>
            <a:endParaRPr lang="en-US" sz="2800" dirty="0">
              <a:latin typeface="Times New Roman" panose="02020603050405020304" charset="0"/>
              <a:cs typeface="Times New Roman" panose="02020603050405020304" charset="0"/>
            </a:endParaRPr>
          </a:p>
        </p:txBody>
      </p:sp>
      <p:sp>
        <p:nvSpPr>
          <p:cNvPr id="9" name="Shape 7"/>
          <p:cNvSpPr/>
          <p:nvPr/>
        </p:nvSpPr>
        <p:spPr>
          <a:xfrm>
            <a:off x="9671328" y="4043005"/>
            <a:ext cx="555427" cy="555427"/>
          </a:xfrm>
          <a:prstGeom prst="roundRect">
            <a:avLst>
              <a:gd name="adj" fmla="val 18669"/>
            </a:avLst>
          </a:prstGeom>
          <a:solidFill>
            <a:srgbClr val="EBE2E0"/>
          </a:solidFill>
          <a:ln w="15240">
            <a:solidFill>
              <a:srgbClr val="D1C8C6"/>
            </a:solidFill>
            <a:prstDash val="solid"/>
          </a:ln>
        </p:spPr>
      </p:sp>
      <p:sp>
        <p:nvSpPr>
          <p:cNvPr id="10" name="Text 8"/>
          <p:cNvSpPr/>
          <p:nvPr/>
        </p:nvSpPr>
        <p:spPr>
          <a:xfrm>
            <a:off x="10473571" y="4127778"/>
            <a:ext cx="3086100" cy="385763"/>
          </a:xfrm>
          <a:prstGeom prst="rect">
            <a:avLst/>
          </a:prstGeom>
          <a:noFill/>
        </p:spPr>
        <p:txBody>
          <a:bodyPr wrap="none" lIns="0" tIns="0" rIns="0" bIns="0" rtlCol="0" anchor="t"/>
          <a:lstStyle/>
          <a:p>
            <a:pPr marL="0" indent="0" algn="l">
              <a:lnSpc>
                <a:spcPts val="3000"/>
              </a:lnSpc>
              <a:buNone/>
            </a:pPr>
            <a:r>
              <a:rPr lang="en-US" sz="2800" b="1" dirty="0">
                <a:solidFill>
                  <a:srgbClr val="443728"/>
                </a:solidFill>
                <a:latin typeface="Times New Roman" panose="02020603050405020304" charset="0"/>
                <a:ea typeface="Crimson Pro Bold" pitchFamily="34" charset="-122"/>
                <a:cs typeface="Times New Roman" panose="02020603050405020304" charset="0"/>
              </a:rPr>
              <a:t>Thư viện sử dụng:</a:t>
            </a:r>
            <a:endParaRPr lang="en-US" sz="2800" dirty="0">
              <a:latin typeface="Times New Roman" panose="02020603050405020304" charset="0"/>
              <a:cs typeface="Times New Roman" panose="02020603050405020304" charset="0"/>
            </a:endParaRPr>
          </a:p>
        </p:txBody>
      </p:sp>
      <p:sp>
        <p:nvSpPr>
          <p:cNvPr id="11" name="Text 9"/>
          <p:cNvSpPr/>
          <p:nvPr/>
        </p:nvSpPr>
        <p:spPr>
          <a:xfrm>
            <a:off x="10473571" y="4661654"/>
            <a:ext cx="3292793" cy="395049"/>
          </a:xfrm>
          <a:prstGeom prst="rect">
            <a:avLst/>
          </a:prstGeom>
          <a:noFill/>
        </p:spPr>
        <p:txBody>
          <a:bodyPr wrap="none" lIns="0" tIns="0" rIns="0" bIns="0" rtlCol="0" anchor="t"/>
          <a:lstStyle/>
          <a:p>
            <a:pPr marL="0" indent="0" algn="l">
              <a:lnSpc>
                <a:spcPts val="3100"/>
              </a:lnSpc>
              <a:buNone/>
            </a:pPr>
            <a:r>
              <a:rPr lang="en-US" sz="2800" dirty="0">
                <a:solidFill>
                  <a:srgbClr val="443728"/>
                </a:solidFill>
                <a:latin typeface="Times New Roman" panose="02020603050405020304" charset="0"/>
                <a:ea typeface="Open Sans" pitchFamily="34" charset="-122"/>
                <a:cs typeface="Times New Roman" panose="02020603050405020304" charset="0"/>
              </a:rPr>
              <a:t>pygame, livewires</a:t>
            </a:r>
            <a:endParaRPr lang="en-US" sz="2800" dirty="0">
              <a:latin typeface="Times New Roman" panose="02020603050405020304" charset="0"/>
              <a:cs typeface="Times New Roman" panose="02020603050405020304" charset="0"/>
            </a:endParaRPr>
          </a:p>
        </p:txBody>
      </p:sp>
      <p:sp>
        <p:nvSpPr>
          <p:cNvPr id="12" name="Text Box 11"/>
          <p:cNvSpPr txBox="1"/>
          <p:nvPr/>
        </p:nvSpPr>
        <p:spPr>
          <a:xfrm>
            <a:off x="4175760" y="4890770"/>
            <a:ext cx="4876800" cy="368300"/>
          </a:xfrm>
          <a:prstGeom prst="rect">
            <a:avLst/>
          </a:prstGeom>
          <a:noFill/>
        </p:spPr>
        <p:txBody>
          <a:bodyPr wrap="squar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812602"/>
            <a:ext cx="6858833" cy="771525"/>
          </a:xfrm>
          <a:prstGeom prst="rect">
            <a:avLst/>
          </a:prstGeom>
          <a:noFill/>
        </p:spPr>
        <p:txBody>
          <a:bodyPr wrap="none" lIns="0" tIns="0" rIns="0" bIns="0" rtlCol="0" anchor="t"/>
          <a:lstStyle/>
          <a:p>
            <a:pPr marL="0" indent="0" algn="l">
              <a:lnSpc>
                <a:spcPts val="6050"/>
              </a:lnSpc>
              <a:buNone/>
            </a:pPr>
            <a:r>
              <a:rPr lang="en-US" sz="4850" b="1" dirty="0">
                <a:solidFill>
                  <a:srgbClr val="443728"/>
                </a:solidFill>
                <a:latin typeface="Times New Roman" panose="02020603050405020304" charset="0"/>
                <a:ea typeface="Crimson Pro Bold" pitchFamily="34" charset="-122"/>
                <a:cs typeface="Times New Roman" panose="02020603050405020304" charset="0"/>
              </a:rPr>
              <a:t>Yêu cầu – Đầu vào / Đầu ra</a:t>
            </a:r>
            <a:endParaRPr lang="en-US" sz="4850" dirty="0">
              <a:latin typeface="Times New Roman" panose="02020603050405020304" charset="0"/>
              <a:cs typeface="Times New Roman" panose="02020603050405020304" charset="0"/>
            </a:endParaRPr>
          </a:p>
        </p:txBody>
      </p:sp>
      <p:sp>
        <p:nvSpPr>
          <p:cNvPr id="3" name="Text 1"/>
          <p:cNvSpPr/>
          <p:nvPr/>
        </p:nvSpPr>
        <p:spPr>
          <a:xfrm>
            <a:off x="864037" y="2201228"/>
            <a:ext cx="3086100" cy="385763"/>
          </a:xfrm>
          <a:prstGeom prst="rect">
            <a:avLst/>
          </a:prstGeom>
          <a:noFill/>
        </p:spPr>
        <p:txBody>
          <a:bodyPr wrap="none" lIns="0" tIns="0" rIns="0" bIns="0" rtlCol="0" anchor="t"/>
          <a:lstStyle/>
          <a:p>
            <a:pPr marL="0" indent="0" algn="l">
              <a:lnSpc>
                <a:spcPts val="3000"/>
              </a:lnSpc>
              <a:buNone/>
            </a:pPr>
            <a:r>
              <a:rPr lang="en-US" sz="2800" b="1" dirty="0">
                <a:solidFill>
                  <a:srgbClr val="443728"/>
                </a:solidFill>
                <a:latin typeface="Times New Roman" panose="02020603050405020304" charset="0"/>
                <a:ea typeface="Crimson Pro Bold" pitchFamily="34" charset="-122"/>
                <a:cs typeface="Times New Roman" panose="02020603050405020304" charset="0"/>
              </a:rPr>
              <a:t>Đầu vào:</a:t>
            </a:r>
            <a:endParaRPr lang="en-US" sz="2800" dirty="0">
              <a:latin typeface="Times New Roman" panose="02020603050405020304" charset="0"/>
              <a:cs typeface="Times New Roman" panose="02020603050405020304" charset="0"/>
            </a:endParaRPr>
          </a:p>
        </p:txBody>
      </p:sp>
      <p:sp>
        <p:nvSpPr>
          <p:cNvPr id="4" name="Text 2"/>
          <p:cNvSpPr/>
          <p:nvPr/>
        </p:nvSpPr>
        <p:spPr>
          <a:xfrm>
            <a:off x="864037" y="2833807"/>
            <a:ext cx="3898821" cy="395049"/>
          </a:xfrm>
          <a:prstGeom prst="rect">
            <a:avLst/>
          </a:prstGeom>
          <a:noFill/>
        </p:spPr>
        <p:txBody>
          <a:bodyPr wrap="none" lIns="0" tIns="0" rIns="0" bIns="0" rtlCol="0" anchor="t"/>
          <a:lstStyle/>
          <a:p>
            <a:pPr marL="0" indent="0" algn="l">
              <a:lnSpc>
                <a:spcPts val="3100"/>
              </a:lnSpc>
              <a:buNone/>
            </a:pPr>
            <a:r>
              <a:rPr lang="en-US" sz="2800" dirty="0">
                <a:solidFill>
                  <a:srgbClr val="443728"/>
                </a:solidFill>
                <a:latin typeface="Times New Roman" panose="02020603050405020304" charset="0"/>
                <a:ea typeface="Open Sans" pitchFamily="34" charset="-122"/>
                <a:cs typeface="Times New Roman" panose="02020603050405020304" charset="0"/>
              </a:rPr>
              <a:t>Chuột điều khiển pan</a:t>
            </a:r>
            <a:endParaRPr lang="en-US" sz="2800" dirty="0">
              <a:latin typeface="Times New Roman" panose="02020603050405020304" charset="0"/>
              <a:cs typeface="Times New Roman" panose="02020603050405020304" charset="0"/>
            </a:endParaRPr>
          </a:p>
        </p:txBody>
      </p:sp>
      <p:pic>
        <p:nvPicPr>
          <p:cNvPr id="5" name="Image 0" descr="preencoded.png"/>
          <p:cNvPicPr>
            <a:picLocks noChangeAspect="1"/>
          </p:cNvPicPr>
          <p:nvPr/>
        </p:nvPicPr>
        <p:blipFill>
          <a:blip r:embed="rId1"/>
          <a:stretch>
            <a:fillRect/>
          </a:stretch>
        </p:blipFill>
        <p:spPr>
          <a:xfrm>
            <a:off x="864037" y="3506510"/>
            <a:ext cx="3898821" cy="2667595"/>
          </a:xfrm>
          <a:prstGeom prst="rect">
            <a:avLst/>
          </a:prstGeom>
        </p:spPr>
      </p:pic>
      <p:sp>
        <p:nvSpPr>
          <p:cNvPr id="6" name="Text 3"/>
          <p:cNvSpPr/>
          <p:nvPr/>
        </p:nvSpPr>
        <p:spPr>
          <a:xfrm>
            <a:off x="5372695" y="2201228"/>
            <a:ext cx="3086100" cy="385763"/>
          </a:xfrm>
          <a:prstGeom prst="rect">
            <a:avLst/>
          </a:prstGeom>
          <a:noFill/>
        </p:spPr>
        <p:txBody>
          <a:bodyPr wrap="none" lIns="0" tIns="0" rIns="0" bIns="0" rtlCol="0" anchor="t"/>
          <a:lstStyle/>
          <a:p>
            <a:pPr marL="0" indent="0" algn="l">
              <a:lnSpc>
                <a:spcPts val="3000"/>
              </a:lnSpc>
              <a:buNone/>
            </a:pPr>
            <a:r>
              <a:rPr lang="en-US" sz="2800" b="1" dirty="0">
                <a:solidFill>
                  <a:srgbClr val="443728"/>
                </a:solidFill>
                <a:latin typeface="Times New Roman" panose="02020603050405020304" charset="0"/>
                <a:ea typeface="Crimson Pro Bold" pitchFamily="34" charset="-122"/>
                <a:cs typeface="Times New Roman" panose="02020603050405020304" charset="0"/>
              </a:rPr>
              <a:t>Đầu ra:</a:t>
            </a:r>
            <a:endParaRPr lang="en-US" sz="2800" dirty="0">
              <a:latin typeface="Times New Roman" panose="02020603050405020304" charset="0"/>
              <a:cs typeface="Times New Roman" panose="02020603050405020304" charset="0"/>
            </a:endParaRPr>
          </a:p>
        </p:txBody>
      </p:sp>
      <p:sp>
        <p:nvSpPr>
          <p:cNvPr id="7" name="Text 4"/>
          <p:cNvSpPr/>
          <p:nvPr/>
        </p:nvSpPr>
        <p:spPr>
          <a:xfrm>
            <a:off x="5372695" y="2833807"/>
            <a:ext cx="3898821" cy="790099"/>
          </a:xfrm>
          <a:prstGeom prst="rect">
            <a:avLst/>
          </a:prstGeom>
          <a:noFill/>
        </p:spPr>
        <p:txBody>
          <a:bodyPr wrap="square" lIns="0" tIns="0" rIns="0" bIns="0" rtlCol="0" anchor="t"/>
          <a:lstStyle/>
          <a:p>
            <a:pPr marL="0" indent="0" algn="l">
              <a:lnSpc>
                <a:spcPts val="3100"/>
              </a:lnSpc>
              <a:buNone/>
            </a:pPr>
            <a:r>
              <a:rPr lang="en-US" sz="2800" dirty="0">
                <a:solidFill>
                  <a:srgbClr val="443728"/>
                </a:solidFill>
                <a:latin typeface="Times New Roman" panose="02020603050405020304" charset="0"/>
                <a:ea typeface="Open Sans" pitchFamily="34" charset="-122"/>
                <a:cs typeface="Times New Roman" panose="02020603050405020304" charset="0"/>
              </a:rPr>
              <a:t>Pizza rơi, cộng điểm nếu hứng được</a:t>
            </a:r>
            <a:endParaRPr lang="en-US" sz="2800" dirty="0">
              <a:latin typeface="Times New Roman" panose="02020603050405020304" charset="0"/>
              <a:cs typeface="Times New Roman" panose="02020603050405020304" charset="0"/>
            </a:endParaRPr>
          </a:p>
        </p:txBody>
      </p:sp>
      <p:pic>
        <p:nvPicPr>
          <p:cNvPr id="8" name="Image 1" descr="preencoded.png"/>
          <p:cNvPicPr>
            <a:picLocks noChangeAspect="1"/>
          </p:cNvPicPr>
          <p:nvPr/>
        </p:nvPicPr>
        <p:blipFill>
          <a:blip r:embed="rId2"/>
          <a:stretch>
            <a:fillRect/>
          </a:stretch>
        </p:blipFill>
        <p:spPr>
          <a:xfrm>
            <a:off x="5372695" y="3901559"/>
            <a:ext cx="3898821" cy="3093125"/>
          </a:xfrm>
          <a:prstGeom prst="rect">
            <a:avLst/>
          </a:prstGeom>
        </p:spPr>
      </p:pic>
      <p:sp>
        <p:nvSpPr>
          <p:cNvPr id="9" name="Text 5"/>
          <p:cNvSpPr/>
          <p:nvPr/>
        </p:nvSpPr>
        <p:spPr>
          <a:xfrm>
            <a:off x="9881354" y="2201228"/>
            <a:ext cx="3086100" cy="385763"/>
          </a:xfrm>
          <a:prstGeom prst="rect">
            <a:avLst/>
          </a:prstGeom>
          <a:noFill/>
        </p:spPr>
        <p:txBody>
          <a:bodyPr wrap="none" lIns="0" tIns="0" rIns="0" bIns="0" rtlCol="0" anchor="t"/>
          <a:lstStyle/>
          <a:p>
            <a:pPr marL="0" indent="0" algn="l">
              <a:lnSpc>
                <a:spcPts val="3000"/>
              </a:lnSpc>
              <a:buNone/>
            </a:pPr>
            <a:r>
              <a:rPr lang="en-US" sz="2800" b="1" dirty="0">
                <a:solidFill>
                  <a:srgbClr val="443728"/>
                </a:solidFill>
                <a:latin typeface="Times New Roman" panose="02020603050405020304" charset="0"/>
                <a:ea typeface="Crimson Pro Bold" pitchFamily="34" charset="-122"/>
                <a:cs typeface="Times New Roman" panose="02020603050405020304" charset="0"/>
              </a:rPr>
              <a:t>Điều kiện kết thúc</a:t>
            </a:r>
            <a:r>
              <a:rPr lang="en-US" sz="2400" b="1" dirty="0">
                <a:solidFill>
                  <a:srgbClr val="443728"/>
                </a:solidFill>
                <a:latin typeface="Crimson Pro Bold" pitchFamily="34" charset="0"/>
                <a:ea typeface="Crimson Pro Bold" pitchFamily="34" charset="-122"/>
                <a:cs typeface="Crimson Pro Bold" pitchFamily="34" charset="-120"/>
              </a:rPr>
              <a:t>:</a:t>
            </a:r>
            <a:endParaRPr lang="en-US" sz="2400" dirty="0"/>
          </a:p>
        </p:txBody>
      </p:sp>
      <p:sp>
        <p:nvSpPr>
          <p:cNvPr id="10" name="Text 6"/>
          <p:cNvSpPr/>
          <p:nvPr/>
        </p:nvSpPr>
        <p:spPr>
          <a:xfrm>
            <a:off x="9881354" y="2833807"/>
            <a:ext cx="3898821" cy="395049"/>
          </a:xfrm>
          <a:prstGeom prst="rect">
            <a:avLst/>
          </a:prstGeom>
          <a:noFill/>
        </p:spPr>
        <p:txBody>
          <a:bodyPr wrap="none" lIns="0" tIns="0" rIns="0" bIns="0" rtlCol="0" anchor="t"/>
          <a:lstStyle/>
          <a:p>
            <a:pPr marL="0" indent="0" algn="l">
              <a:lnSpc>
                <a:spcPts val="3100"/>
              </a:lnSpc>
              <a:buNone/>
            </a:pPr>
            <a:r>
              <a:rPr lang="en-US" sz="2800" dirty="0">
                <a:solidFill>
                  <a:srgbClr val="443728"/>
                </a:solidFill>
                <a:latin typeface="Times New Roman" panose="02020603050405020304" charset="0"/>
                <a:ea typeface="Open Sans" pitchFamily="34" charset="-122"/>
                <a:cs typeface="Times New Roman" panose="02020603050405020304" charset="0"/>
              </a:rPr>
              <a:t>Mất 3 pizza → Game Over</a:t>
            </a:r>
            <a:endParaRPr lang="en-US" sz="2800" dirty="0">
              <a:latin typeface="Times New Roman" panose="02020603050405020304" charset="0"/>
              <a:cs typeface="Times New Roman" panose="02020603050405020304" charset="0"/>
            </a:endParaRPr>
          </a:p>
        </p:txBody>
      </p:sp>
      <p:pic>
        <p:nvPicPr>
          <p:cNvPr id="11" name="Image 2" descr="preencoded.png"/>
          <p:cNvPicPr>
            <a:picLocks noChangeAspect="1"/>
          </p:cNvPicPr>
          <p:nvPr/>
        </p:nvPicPr>
        <p:blipFill>
          <a:blip r:embed="rId3"/>
          <a:stretch>
            <a:fillRect/>
          </a:stretch>
        </p:blipFill>
        <p:spPr>
          <a:xfrm>
            <a:off x="9881354" y="3506510"/>
            <a:ext cx="3898821" cy="3015496"/>
          </a:xfrm>
          <a:prstGeom prst="rect">
            <a:avLst/>
          </a:prstGeom>
        </p:spPr>
      </p:pic>
      <p:sp>
        <p:nvSpPr>
          <p:cNvPr id="12" name="Text 7"/>
          <p:cNvSpPr/>
          <p:nvPr/>
        </p:nvSpPr>
        <p:spPr>
          <a:xfrm>
            <a:off x="9881354" y="6799659"/>
            <a:ext cx="3898821" cy="395049"/>
          </a:xfrm>
          <a:prstGeom prst="rect">
            <a:avLst/>
          </a:prstGeom>
          <a:noFill/>
        </p:spPr>
        <p:txBody>
          <a:bodyPr wrap="none" lIns="0" tIns="0" rIns="0" bIns="0" rtlCol="0" anchor="t"/>
          <a:lstStyle/>
          <a:p>
            <a:pPr marL="0" indent="0" algn="l">
              <a:lnSpc>
                <a:spcPts val="3100"/>
              </a:lnSpc>
              <a:buNone/>
            </a:pPr>
            <a:endParaRPr lang="en-US" sz="1900" dirty="0"/>
          </a:p>
        </p:txBody>
      </p:sp>
      <p:sp>
        <p:nvSpPr>
          <p:cNvPr id="13" name="Text Box 12"/>
          <p:cNvSpPr txBox="1"/>
          <p:nvPr/>
        </p:nvSpPr>
        <p:spPr>
          <a:xfrm>
            <a:off x="6531610" y="2446020"/>
            <a:ext cx="4876800" cy="368300"/>
          </a:xfrm>
          <a:prstGeom prst="rect">
            <a:avLst/>
          </a:prstGeom>
          <a:noFill/>
        </p:spPr>
        <p:txBody>
          <a:bodyPr wrap="square" rtlCol="0">
            <a:spAutoFit/>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2529364"/>
            <a:ext cx="6172200" cy="771525"/>
          </a:xfrm>
          <a:prstGeom prst="rect">
            <a:avLst/>
          </a:prstGeom>
          <a:noFill/>
        </p:spPr>
        <p:txBody>
          <a:bodyPr wrap="none" lIns="0" tIns="0" rIns="0" bIns="0" rtlCol="0" anchor="t"/>
          <a:lstStyle/>
          <a:p>
            <a:pPr marL="0" indent="0" algn="l">
              <a:lnSpc>
                <a:spcPts val="6050"/>
              </a:lnSpc>
              <a:buNone/>
            </a:pPr>
            <a:r>
              <a:rPr lang="en-US" sz="4850" b="1" dirty="0">
                <a:solidFill>
                  <a:srgbClr val="443728"/>
                </a:solidFill>
                <a:latin typeface="Times New Roman" panose="02020603050405020304" charset="0"/>
                <a:ea typeface="Crimson Pro Bold" pitchFamily="34" charset="-122"/>
                <a:cs typeface="Times New Roman" panose="02020603050405020304" charset="0"/>
              </a:rPr>
              <a:t>Tính năng chính</a:t>
            </a:r>
            <a:endParaRPr lang="en-US" sz="4850" dirty="0">
              <a:latin typeface="Times New Roman" panose="02020603050405020304" charset="0"/>
              <a:cs typeface="Times New Roman" panose="02020603050405020304" charset="0"/>
            </a:endParaRPr>
          </a:p>
        </p:txBody>
      </p:sp>
      <p:sp>
        <p:nvSpPr>
          <p:cNvPr id="3" name="Shape 1"/>
          <p:cNvSpPr/>
          <p:nvPr/>
        </p:nvSpPr>
        <p:spPr>
          <a:xfrm>
            <a:off x="864037" y="3794641"/>
            <a:ext cx="555427" cy="555427"/>
          </a:xfrm>
          <a:prstGeom prst="roundRect">
            <a:avLst>
              <a:gd name="adj" fmla="val 18669"/>
            </a:avLst>
          </a:prstGeom>
          <a:solidFill>
            <a:srgbClr val="EBE2E0"/>
          </a:solidFill>
          <a:ln w="15240">
            <a:solidFill>
              <a:srgbClr val="D1C8C6"/>
            </a:solidFill>
            <a:prstDash val="solid"/>
          </a:ln>
        </p:spPr>
      </p:sp>
      <p:pic>
        <p:nvPicPr>
          <p:cNvPr id="4" name="Image 0" descr="preencoded.png"/>
          <p:cNvPicPr>
            <a:picLocks noChangeAspect="1"/>
          </p:cNvPicPr>
          <p:nvPr/>
        </p:nvPicPr>
        <p:blipFill>
          <a:blip r:embed="rId1"/>
          <a:stretch>
            <a:fillRect/>
          </a:stretch>
        </p:blipFill>
        <p:spPr>
          <a:xfrm>
            <a:off x="956548" y="3840837"/>
            <a:ext cx="370284" cy="462915"/>
          </a:xfrm>
          <a:prstGeom prst="rect">
            <a:avLst/>
          </a:prstGeom>
        </p:spPr>
      </p:pic>
      <p:sp>
        <p:nvSpPr>
          <p:cNvPr id="5" name="Text 2"/>
          <p:cNvSpPr/>
          <p:nvPr/>
        </p:nvSpPr>
        <p:spPr>
          <a:xfrm>
            <a:off x="1666280" y="3879413"/>
            <a:ext cx="3292793" cy="771525"/>
          </a:xfrm>
          <a:prstGeom prst="rect">
            <a:avLst/>
          </a:prstGeom>
          <a:noFill/>
        </p:spPr>
        <p:txBody>
          <a:bodyPr wrap="square" lIns="0" tIns="0" rIns="0" bIns="0" rtlCol="0" anchor="t"/>
          <a:lstStyle/>
          <a:p>
            <a:pPr marL="0" indent="0" algn="l">
              <a:lnSpc>
                <a:spcPts val="3000"/>
              </a:lnSpc>
              <a:buNone/>
            </a:pPr>
            <a:r>
              <a:rPr lang="en-US" sz="2400" b="1" dirty="0">
                <a:solidFill>
                  <a:srgbClr val="443728"/>
                </a:solidFill>
                <a:latin typeface="Times New Roman" panose="02020603050405020304" charset="0"/>
                <a:ea typeface="Crimson Pro Bold" pitchFamily="34" charset="-122"/>
                <a:cs typeface="Times New Roman" panose="02020603050405020304" charset="0"/>
              </a:rPr>
              <a:t>Hiển thị hình nền và các đối tượng Sprite</a:t>
            </a:r>
            <a:endParaRPr lang="en-US" sz="2400" dirty="0">
              <a:latin typeface="Times New Roman" panose="02020603050405020304" charset="0"/>
              <a:cs typeface="Times New Roman" panose="02020603050405020304" charset="0"/>
            </a:endParaRPr>
          </a:p>
        </p:txBody>
      </p:sp>
      <p:sp>
        <p:nvSpPr>
          <p:cNvPr id="6" name="Shape 3"/>
          <p:cNvSpPr/>
          <p:nvPr/>
        </p:nvSpPr>
        <p:spPr>
          <a:xfrm>
            <a:off x="5267682" y="3794641"/>
            <a:ext cx="555427" cy="555427"/>
          </a:xfrm>
          <a:prstGeom prst="roundRect">
            <a:avLst>
              <a:gd name="adj" fmla="val 18669"/>
            </a:avLst>
          </a:prstGeom>
          <a:solidFill>
            <a:srgbClr val="EBE2E0"/>
          </a:solidFill>
          <a:ln w="15240">
            <a:solidFill>
              <a:srgbClr val="D1C8C6"/>
            </a:solidFill>
            <a:prstDash val="solid"/>
          </a:ln>
        </p:spPr>
      </p:sp>
      <p:pic>
        <p:nvPicPr>
          <p:cNvPr id="7" name="Image 1" descr="preencoded.png"/>
          <p:cNvPicPr>
            <a:picLocks noChangeAspect="1"/>
          </p:cNvPicPr>
          <p:nvPr/>
        </p:nvPicPr>
        <p:blipFill>
          <a:blip r:embed="rId2"/>
          <a:stretch>
            <a:fillRect/>
          </a:stretch>
        </p:blipFill>
        <p:spPr>
          <a:xfrm>
            <a:off x="5360194" y="3840837"/>
            <a:ext cx="370284" cy="462915"/>
          </a:xfrm>
          <a:prstGeom prst="rect">
            <a:avLst/>
          </a:prstGeom>
        </p:spPr>
      </p:pic>
      <p:sp>
        <p:nvSpPr>
          <p:cNvPr id="8" name="Text 4"/>
          <p:cNvSpPr/>
          <p:nvPr/>
        </p:nvSpPr>
        <p:spPr>
          <a:xfrm>
            <a:off x="6069925" y="3879413"/>
            <a:ext cx="3292793" cy="771525"/>
          </a:xfrm>
          <a:prstGeom prst="rect">
            <a:avLst/>
          </a:prstGeom>
          <a:noFill/>
        </p:spPr>
        <p:txBody>
          <a:bodyPr wrap="square" lIns="0" tIns="0" rIns="0" bIns="0" rtlCol="0" anchor="t"/>
          <a:lstStyle/>
          <a:p>
            <a:pPr marL="0" indent="0" algn="l">
              <a:lnSpc>
                <a:spcPts val="3000"/>
              </a:lnSpc>
              <a:buNone/>
            </a:pPr>
            <a:r>
              <a:rPr lang="en-US" sz="2400" b="1" dirty="0">
                <a:solidFill>
                  <a:srgbClr val="443728"/>
                </a:solidFill>
                <a:latin typeface="Times New Roman" panose="02020603050405020304" charset="0"/>
                <a:ea typeface="Crimson Pro Bold" pitchFamily="34" charset="-122"/>
                <a:cs typeface="Times New Roman" panose="02020603050405020304" charset="0"/>
              </a:rPr>
              <a:t>Điều khiển pan bằng chuột</a:t>
            </a:r>
            <a:endParaRPr lang="en-US" sz="2400" dirty="0">
              <a:latin typeface="Times New Roman" panose="02020603050405020304" charset="0"/>
              <a:cs typeface="Times New Roman" panose="02020603050405020304" charset="0"/>
            </a:endParaRPr>
          </a:p>
        </p:txBody>
      </p:sp>
      <p:sp>
        <p:nvSpPr>
          <p:cNvPr id="9" name="Shape 5"/>
          <p:cNvSpPr/>
          <p:nvPr/>
        </p:nvSpPr>
        <p:spPr>
          <a:xfrm>
            <a:off x="9671328" y="3794641"/>
            <a:ext cx="555427" cy="555427"/>
          </a:xfrm>
          <a:prstGeom prst="roundRect">
            <a:avLst>
              <a:gd name="adj" fmla="val 18669"/>
            </a:avLst>
          </a:prstGeom>
          <a:solidFill>
            <a:srgbClr val="EBE2E0"/>
          </a:solidFill>
          <a:ln w="15240">
            <a:solidFill>
              <a:srgbClr val="D1C8C6"/>
            </a:solidFill>
            <a:prstDash val="solid"/>
          </a:ln>
        </p:spPr>
      </p:sp>
      <p:pic>
        <p:nvPicPr>
          <p:cNvPr id="10" name="Image 2" descr="preencoded.png"/>
          <p:cNvPicPr>
            <a:picLocks noChangeAspect="1"/>
          </p:cNvPicPr>
          <p:nvPr/>
        </p:nvPicPr>
        <p:blipFill>
          <a:blip r:embed="rId3"/>
          <a:stretch>
            <a:fillRect/>
          </a:stretch>
        </p:blipFill>
        <p:spPr>
          <a:xfrm>
            <a:off x="9763839" y="3840837"/>
            <a:ext cx="370284" cy="462915"/>
          </a:xfrm>
          <a:prstGeom prst="rect">
            <a:avLst/>
          </a:prstGeom>
        </p:spPr>
      </p:pic>
      <p:sp>
        <p:nvSpPr>
          <p:cNvPr id="11" name="Text 6"/>
          <p:cNvSpPr/>
          <p:nvPr/>
        </p:nvSpPr>
        <p:spPr>
          <a:xfrm>
            <a:off x="10473571" y="3879413"/>
            <a:ext cx="3292793" cy="771525"/>
          </a:xfrm>
          <a:prstGeom prst="rect">
            <a:avLst/>
          </a:prstGeom>
          <a:noFill/>
        </p:spPr>
        <p:txBody>
          <a:bodyPr wrap="square" lIns="0" tIns="0" rIns="0" bIns="0" rtlCol="0" anchor="t"/>
          <a:lstStyle/>
          <a:p>
            <a:pPr marL="0" indent="0" algn="l">
              <a:lnSpc>
                <a:spcPts val="3000"/>
              </a:lnSpc>
              <a:buNone/>
            </a:pPr>
            <a:r>
              <a:rPr lang="en-US" sz="2400" b="1" dirty="0">
                <a:solidFill>
                  <a:srgbClr val="443728"/>
                </a:solidFill>
                <a:latin typeface="Times New Roman" panose="02020603050405020304" charset="0"/>
                <a:ea typeface="Crimson Pro Bold" pitchFamily="34" charset="-122"/>
                <a:cs typeface="Times New Roman" panose="02020603050405020304" charset="0"/>
              </a:rPr>
              <a:t>Tăng tốc độ pizza theo thời gian</a:t>
            </a:r>
            <a:endParaRPr lang="en-US" sz="2400" dirty="0">
              <a:latin typeface="Times New Roman" panose="02020603050405020304" charset="0"/>
              <a:cs typeface="Times New Roman" panose="02020603050405020304" charset="0"/>
            </a:endParaRPr>
          </a:p>
        </p:txBody>
      </p:sp>
      <p:sp>
        <p:nvSpPr>
          <p:cNvPr id="12" name="Shape 7"/>
          <p:cNvSpPr/>
          <p:nvPr/>
        </p:nvSpPr>
        <p:spPr>
          <a:xfrm>
            <a:off x="864037" y="5144691"/>
            <a:ext cx="555427" cy="555427"/>
          </a:xfrm>
          <a:prstGeom prst="roundRect">
            <a:avLst>
              <a:gd name="adj" fmla="val 18669"/>
            </a:avLst>
          </a:prstGeom>
          <a:solidFill>
            <a:srgbClr val="EBE2E0"/>
          </a:solidFill>
          <a:ln w="15240">
            <a:solidFill>
              <a:srgbClr val="D1C8C6"/>
            </a:solidFill>
            <a:prstDash val="solid"/>
          </a:ln>
        </p:spPr>
      </p:sp>
      <p:pic>
        <p:nvPicPr>
          <p:cNvPr id="13" name="Image 3" descr="preencoded.png"/>
          <p:cNvPicPr>
            <a:picLocks noChangeAspect="1"/>
          </p:cNvPicPr>
          <p:nvPr/>
        </p:nvPicPr>
        <p:blipFill>
          <a:blip r:embed="rId4"/>
          <a:stretch>
            <a:fillRect/>
          </a:stretch>
        </p:blipFill>
        <p:spPr>
          <a:xfrm>
            <a:off x="956548" y="5190887"/>
            <a:ext cx="370284" cy="462915"/>
          </a:xfrm>
          <a:prstGeom prst="rect">
            <a:avLst/>
          </a:prstGeom>
        </p:spPr>
      </p:pic>
      <p:sp>
        <p:nvSpPr>
          <p:cNvPr id="14" name="Text 8"/>
          <p:cNvSpPr/>
          <p:nvPr/>
        </p:nvSpPr>
        <p:spPr>
          <a:xfrm>
            <a:off x="1666280" y="5229463"/>
            <a:ext cx="4566880" cy="385763"/>
          </a:xfrm>
          <a:prstGeom prst="rect">
            <a:avLst/>
          </a:prstGeom>
          <a:noFill/>
        </p:spPr>
        <p:txBody>
          <a:bodyPr wrap="none" lIns="0" tIns="0" rIns="0" bIns="0" rtlCol="0" anchor="t"/>
          <a:lstStyle/>
          <a:p>
            <a:pPr marL="0" indent="0" algn="l">
              <a:lnSpc>
                <a:spcPts val="3000"/>
              </a:lnSpc>
              <a:buNone/>
            </a:pPr>
            <a:r>
              <a:rPr lang="en-US" sz="2400" b="1" dirty="0">
                <a:solidFill>
                  <a:srgbClr val="443728"/>
                </a:solidFill>
                <a:latin typeface="Times New Roman" panose="02020603050405020304" charset="0"/>
                <a:ea typeface="Crimson Pro Bold" pitchFamily="34" charset="-122"/>
                <a:cs typeface="Times New Roman" panose="02020603050405020304" charset="0"/>
              </a:rPr>
              <a:t>Kiểm tra va chạm giữa pan và pizza</a:t>
            </a:r>
            <a:endParaRPr lang="en-US" sz="2400" dirty="0">
              <a:latin typeface="Times New Roman" panose="02020603050405020304" charset="0"/>
              <a:cs typeface="Times New Roman" panose="02020603050405020304" charset="0"/>
            </a:endParaRPr>
          </a:p>
        </p:txBody>
      </p:sp>
      <p:sp>
        <p:nvSpPr>
          <p:cNvPr id="15" name="Shape 9"/>
          <p:cNvSpPr/>
          <p:nvPr/>
        </p:nvSpPr>
        <p:spPr>
          <a:xfrm>
            <a:off x="7469505" y="5144691"/>
            <a:ext cx="555427" cy="555427"/>
          </a:xfrm>
          <a:prstGeom prst="roundRect">
            <a:avLst>
              <a:gd name="adj" fmla="val 18669"/>
            </a:avLst>
          </a:prstGeom>
          <a:solidFill>
            <a:srgbClr val="EBE2E0"/>
          </a:solidFill>
          <a:ln w="15240">
            <a:solidFill>
              <a:srgbClr val="D1C8C6"/>
            </a:solidFill>
            <a:prstDash val="solid"/>
          </a:ln>
        </p:spPr>
      </p:sp>
      <p:pic>
        <p:nvPicPr>
          <p:cNvPr id="16" name="Image 4" descr="preencoded.png"/>
          <p:cNvPicPr>
            <a:picLocks noChangeAspect="1"/>
          </p:cNvPicPr>
          <p:nvPr/>
        </p:nvPicPr>
        <p:blipFill>
          <a:blip r:embed="rId5"/>
          <a:stretch>
            <a:fillRect/>
          </a:stretch>
        </p:blipFill>
        <p:spPr>
          <a:xfrm>
            <a:off x="7562017" y="5190887"/>
            <a:ext cx="370284" cy="462915"/>
          </a:xfrm>
          <a:prstGeom prst="rect">
            <a:avLst/>
          </a:prstGeom>
        </p:spPr>
      </p:pic>
      <p:sp>
        <p:nvSpPr>
          <p:cNvPr id="17" name="Text 10"/>
          <p:cNvSpPr/>
          <p:nvPr/>
        </p:nvSpPr>
        <p:spPr>
          <a:xfrm>
            <a:off x="8271748" y="5229463"/>
            <a:ext cx="4266367" cy="385763"/>
          </a:xfrm>
          <a:prstGeom prst="rect">
            <a:avLst/>
          </a:prstGeom>
          <a:noFill/>
        </p:spPr>
        <p:txBody>
          <a:bodyPr wrap="none" lIns="0" tIns="0" rIns="0" bIns="0" rtlCol="0" anchor="t"/>
          <a:lstStyle/>
          <a:p>
            <a:pPr marL="0" indent="0" algn="l">
              <a:lnSpc>
                <a:spcPts val="3000"/>
              </a:lnSpc>
              <a:buNone/>
            </a:pPr>
            <a:r>
              <a:rPr lang="en-US" sz="2400" b="1" dirty="0">
                <a:solidFill>
                  <a:srgbClr val="443728"/>
                </a:solidFill>
                <a:latin typeface="Times New Roman" panose="02020603050405020304" charset="0"/>
                <a:ea typeface="Crimson Pro Bold" pitchFamily="34" charset="-122"/>
                <a:cs typeface="Times New Roman" panose="02020603050405020304" charset="0"/>
              </a:rPr>
              <a:t>Hiển thị điểm và trạng thái game</a:t>
            </a:r>
            <a:endParaRPr lang="en-US" sz="2400" b="1" dirty="0">
              <a:solidFill>
                <a:srgbClr val="443728"/>
              </a:solidFill>
              <a:latin typeface="Times New Roman" panose="02020603050405020304" charset="0"/>
              <a:ea typeface="Crimson Pro Bold" pitchFamily="34" charset="-122"/>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1162288"/>
            <a:ext cx="6172200" cy="771525"/>
          </a:xfrm>
          <a:prstGeom prst="rect">
            <a:avLst/>
          </a:prstGeom>
          <a:noFill/>
        </p:spPr>
        <p:txBody>
          <a:bodyPr wrap="none" lIns="0" tIns="0" rIns="0" bIns="0" rtlCol="0" anchor="t"/>
          <a:lstStyle/>
          <a:p>
            <a:pPr marL="0" indent="0" algn="l">
              <a:lnSpc>
                <a:spcPts val="6050"/>
              </a:lnSpc>
              <a:buNone/>
            </a:pPr>
            <a:r>
              <a:rPr lang="en-US" sz="4850" b="1" dirty="0">
                <a:solidFill>
                  <a:srgbClr val="443728"/>
                </a:solidFill>
                <a:latin typeface="Times New Roman" panose="02020603050405020304" charset="0"/>
                <a:ea typeface="Crimson Pro Bold" pitchFamily="34" charset="-122"/>
                <a:cs typeface="Times New Roman" panose="02020603050405020304" charset="0"/>
              </a:rPr>
              <a:t>Cơ sở lý thuyết</a:t>
            </a:r>
            <a:endParaRPr lang="en-US" sz="4850" dirty="0">
              <a:latin typeface="Times New Roman" panose="02020603050405020304" charset="0"/>
              <a:cs typeface="Times New Roman" panose="02020603050405020304" charset="0"/>
            </a:endParaRPr>
          </a:p>
        </p:txBody>
      </p:sp>
      <p:pic>
        <p:nvPicPr>
          <p:cNvPr id="3" name="Image 0" descr="preencoded.png"/>
          <p:cNvPicPr>
            <a:picLocks noChangeAspect="1"/>
          </p:cNvPicPr>
          <p:nvPr/>
        </p:nvPicPr>
        <p:blipFill>
          <a:blip r:embed="rId1"/>
          <a:stretch>
            <a:fillRect/>
          </a:stretch>
        </p:blipFill>
        <p:spPr>
          <a:xfrm>
            <a:off x="864037" y="2581751"/>
            <a:ext cx="6150054" cy="4207907"/>
          </a:xfrm>
          <a:prstGeom prst="rect">
            <a:avLst/>
          </a:prstGeom>
        </p:spPr>
      </p:pic>
      <p:sp>
        <p:nvSpPr>
          <p:cNvPr id="4" name="Text 1"/>
          <p:cNvSpPr/>
          <p:nvPr/>
        </p:nvSpPr>
        <p:spPr>
          <a:xfrm>
            <a:off x="7623929" y="2390418"/>
            <a:ext cx="615005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443728"/>
                </a:solidFill>
                <a:latin typeface="Open Sans" pitchFamily="34" charset="0"/>
                <a:ea typeface="Open Sans" pitchFamily="34" charset="-122"/>
                <a:cs typeface="Open Sans" pitchFamily="34" charset="-120"/>
              </a:rPr>
              <a:t>Sprite &amp; Sprite Group trong Pygame</a:t>
            </a:r>
            <a:endParaRPr lang="en-US" sz="1900" dirty="0"/>
          </a:p>
        </p:txBody>
      </p:sp>
      <p:sp>
        <p:nvSpPr>
          <p:cNvPr id="5" name="Text 2"/>
          <p:cNvSpPr/>
          <p:nvPr/>
        </p:nvSpPr>
        <p:spPr>
          <a:xfrm>
            <a:off x="7623929" y="2871788"/>
            <a:ext cx="615005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443728"/>
                </a:solidFill>
                <a:latin typeface="Open Sans" pitchFamily="34" charset="0"/>
                <a:ea typeface="Open Sans" pitchFamily="34" charset="-122"/>
                <a:cs typeface="Open Sans" pitchFamily="34" charset="-120"/>
              </a:rPr>
              <a:t>Vòng lặp game, sự kiện chuột</a:t>
            </a:r>
            <a:endParaRPr lang="en-US" sz="1900" dirty="0"/>
          </a:p>
        </p:txBody>
      </p:sp>
      <p:sp>
        <p:nvSpPr>
          <p:cNvPr id="6" name="Text 3"/>
          <p:cNvSpPr/>
          <p:nvPr/>
        </p:nvSpPr>
        <p:spPr>
          <a:xfrm>
            <a:off x="7623929" y="3353157"/>
            <a:ext cx="615005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443728"/>
                </a:solidFill>
                <a:latin typeface="Open Sans" pitchFamily="34" charset="0"/>
                <a:ea typeface="Open Sans" pitchFamily="34" charset="-122"/>
                <a:cs typeface="Open Sans" pitchFamily="34" charset="-120"/>
              </a:rPr>
              <a:t>Collision Detection: pygame.sprite.spritecollide()</a:t>
            </a:r>
            <a:endParaRPr lang="en-US" sz="1900" dirty="0"/>
          </a:p>
        </p:txBody>
      </p:sp>
      <p:sp>
        <p:nvSpPr>
          <p:cNvPr id="7" name="Text 4"/>
          <p:cNvSpPr/>
          <p:nvPr/>
        </p:nvSpPr>
        <p:spPr>
          <a:xfrm>
            <a:off x="7623929" y="3834527"/>
            <a:ext cx="615005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443728"/>
                </a:solidFill>
                <a:latin typeface="Open Sans" pitchFamily="34" charset="0"/>
                <a:ea typeface="Open Sans" pitchFamily="34" charset="-122"/>
                <a:cs typeface="Open Sans" pitchFamily="34" charset="-120"/>
              </a:rPr>
              <a:t>Cập nhật màn hình với FPS ổn định</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3087053"/>
            <a:ext cx="6172200" cy="771525"/>
          </a:xfrm>
          <a:prstGeom prst="rect">
            <a:avLst/>
          </a:prstGeom>
          <a:noFill/>
        </p:spPr>
        <p:txBody>
          <a:bodyPr wrap="none" lIns="0" tIns="0" rIns="0" bIns="0" rtlCol="0" anchor="t"/>
          <a:lstStyle/>
          <a:p>
            <a:pPr marL="0" indent="0" algn="l">
              <a:lnSpc>
                <a:spcPts val="6050"/>
              </a:lnSpc>
              <a:buNone/>
            </a:pPr>
            <a:r>
              <a:rPr lang="en-US" sz="4850" b="1" dirty="0">
                <a:solidFill>
                  <a:srgbClr val="443728"/>
                </a:solidFill>
                <a:latin typeface="Crimson Pro Bold" pitchFamily="34" charset="0"/>
                <a:ea typeface="Crimson Pro Bold" pitchFamily="34" charset="-122"/>
                <a:cs typeface="Crimson Pro Bold" pitchFamily="34" charset="-120"/>
              </a:rPr>
              <a:t>Sơ đồ khối hệ thống</a:t>
            </a:r>
            <a:endParaRPr lang="en-US" sz="4850" dirty="0"/>
          </a:p>
        </p:txBody>
      </p:sp>
      <p:sp>
        <p:nvSpPr>
          <p:cNvPr id="3" name="Text 1"/>
          <p:cNvSpPr/>
          <p:nvPr/>
        </p:nvSpPr>
        <p:spPr>
          <a:xfrm>
            <a:off x="864037" y="4352330"/>
            <a:ext cx="12902327" cy="790099"/>
          </a:xfrm>
          <a:prstGeom prst="rect">
            <a:avLst/>
          </a:prstGeom>
          <a:noFill/>
        </p:spPr>
        <p:txBody>
          <a:bodyPr wrap="square" lIns="0" tIns="0" rIns="0" bIns="0" rtlCol="0" anchor="t"/>
          <a:lstStyle/>
          <a:p>
            <a:pPr marL="0" indent="0" algn="l">
              <a:lnSpc>
                <a:spcPts val="3100"/>
              </a:lnSpc>
              <a:buNone/>
            </a:pPr>
            <a:r>
              <a:rPr lang="en-US" sz="1900" dirty="0">
                <a:solidFill>
                  <a:srgbClr val="443728"/>
                </a:solidFill>
                <a:latin typeface="Open Sans" pitchFamily="34" charset="0"/>
                <a:ea typeface="Open Sans" pitchFamily="34" charset="-122"/>
                <a:cs typeface="Open Sans" pitchFamily="34" charset="-120"/>
              </a:rPr>
              <a:t>Sơ đồ khối thể hiện các thành phần chính của hệ thống game Pizza Panic, bao gồm các module xử lý đầu vào, logic game, kiểm tra va chạm và hiển thị đồ họa.</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47224" y="510064"/>
            <a:ext cx="5414248" cy="577810"/>
          </a:xfrm>
          <a:prstGeom prst="rect">
            <a:avLst/>
          </a:prstGeom>
          <a:noFill/>
        </p:spPr>
        <p:txBody>
          <a:bodyPr wrap="none" lIns="0" tIns="0" rIns="0" bIns="0" rtlCol="0" anchor="t"/>
          <a:lstStyle/>
          <a:p>
            <a:pPr marL="0" indent="0" algn="l">
              <a:lnSpc>
                <a:spcPts val="4550"/>
              </a:lnSpc>
              <a:buNone/>
            </a:pPr>
            <a:r>
              <a:rPr lang="en-US" sz="3600" b="1" dirty="0">
                <a:solidFill>
                  <a:srgbClr val="443728"/>
                </a:solidFill>
                <a:latin typeface="Crimson Pro Bold" pitchFamily="34" charset="0"/>
                <a:ea typeface="Crimson Pro Bold" pitchFamily="34" charset="-122"/>
                <a:cs typeface="Crimson Pro Bold" pitchFamily="34" charset="-120"/>
              </a:rPr>
              <a:t>Sơ đồ khối thuật toán chính</a:t>
            </a:r>
            <a:endParaRPr lang="en-US" sz="3600" dirty="0"/>
          </a:p>
        </p:txBody>
      </p:sp>
      <p:pic>
        <p:nvPicPr>
          <p:cNvPr id="3" name="Image 0" descr="preencoded.png"/>
          <p:cNvPicPr>
            <a:picLocks noChangeAspect="1"/>
          </p:cNvPicPr>
          <p:nvPr/>
        </p:nvPicPr>
        <p:blipFill>
          <a:blip r:embed="rId1"/>
          <a:stretch>
            <a:fillRect/>
          </a:stretch>
        </p:blipFill>
        <p:spPr>
          <a:xfrm>
            <a:off x="647224" y="1457682"/>
            <a:ext cx="3842504" cy="5758101"/>
          </a:xfrm>
          <a:prstGeom prst="rect">
            <a:avLst/>
          </a:prstGeom>
        </p:spPr>
      </p:pic>
      <p:sp>
        <p:nvSpPr>
          <p:cNvPr id="4" name="Text 1"/>
          <p:cNvSpPr/>
          <p:nvPr/>
        </p:nvSpPr>
        <p:spPr>
          <a:xfrm>
            <a:off x="647224" y="7423785"/>
            <a:ext cx="13335953" cy="295751"/>
          </a:xfrm>
          <a:prstGeom prst="rect">
            <a:avLst/>
          </a:prstGeom>
          <a:noFill/>
        </p:spPr>
        <p:txBody>
          <a:bodyPr wrap="none" lIns="0" tIns="0" rIns="0" bIns="0" rtlCol="0" anchor="t"/>
          <a:lstStyle/>
          <a:p>
            <a:pPr marL="0" indent="0" algn="l">
              <a:lnSpc>
                <a:spcPts val="2300"/>
              </a:lnSpc>
              <a:buNone/>
            </a:pPr>
            <a:endParaRPr lang="en-US" sz="14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17934" y="485537"/>
            <a:ext cx="5201126" cy="551617"/>
          </a:xfrm>
          <a:prstGeom prst="rect">
            <a:avLst/>
          </a:prstGeom>
          <a:noFill/>
        </p:spPr>
        <p:txBody>
          <a:bodyPr wrap="none" lIns="0" tIns="0" rIns="0" bIns="0" rtlCol="0" anchor="t"/>
          <a:lstStyle/>
          <a:p>
            <a:pPr marL="0" indent="0" algn="l">
              <a:lnSpc>
                <a:spcPts val="4300"/>
              </a:lnSpc>
              <a:buNone/>
            </a:pPr>
            <a:r>
              <a:rPr lang="en-US" sz="3450" b="1" dirty="0">
                <a:solidFill>
                  <a:srgbClr val="443728"/>
                </a:solidFill>
                <a:latin typeface="Crimson Pro Bold" pitchFamily="34" charset="0"/>
                <a:ea typeface="Crimson Pro Bold" pitchFamily="34" charset="-122"/>
                <a:cs typeface="Crimson Pro Bold" pitchFamily="34" charset="-120"/>
              </a:rPr>
              <a:t>Biểu đồ phân cấp chức năng</a:t>
            </a:r>
            <a:endParaRPr lang="en-US" sz="3450" dirty="0"/>
          </a:p>
        </p:txBody>
      </p:sp>
      <p:pic>
        <p:nvPicPr>
          <p:cNvPr id="3" name="Image 0" descr="preencoded.png"/>
          <p:cNvPicPr>
            <a:picLocks noChangeAspect="1"/>
          </p:cNvPicPr>
          <p:nvPr/>
        </p:nvPicPr>
        <p:blipFill>
          <a:blip r:embed="rId1"/>
          <a:stretch>
            <a:fillRect/>
          </a:stretch>
        </p:blipFill>
        <p:spPr>
          <a:xfrm>
            <a:off x="617934" y="1390174"/>
            <a:ext cx="882729" cy="1059299"/>
          </a:xfrm>
          <a:prstGeom prst="rect">
            <a:avLst/>
          </a:prstGeom>
        </p:spPr>
      </p:pic>
      <p:sp>
        <p:nvSpPr>
          <p:cNvPr id="4" name="Text 1"/>
          <p:cNvSpPr/>
          <p:nvPr/>
        </p:nvSpPr>
        <p:spPr>
          <a:xfrm>
            <a:off x="1765459" y="1566624"/>
            <a:ext cx="2206943" cy="275868"/>
          </a:xfrm>
          <a:prstGeom prst="rect">
            <a:avLst/>
          </a:prstGeom>
          <a:noFill/>
        </p:spPr>
        <p:txBody>
          <a:bodyPr wrap="none" lIns="0" tIns="0" rIns="0" bIns="0" rtlCol="0" anchor="t"/>
          <a:lstStyle/>
          <a:p>
            <a:pPr marL="0" indent="0" algn="l">
              <a:lnSpc>
                <a:spcPts val="2150"/>
              </a:lnSpc>
              <a:buNone/>
            </a:pPr>
            <a:r>
              <a:rPr lang="en-US" sz="1700" b="1" dirty="0">
                <a:solidFill>
                  <a:srgbClr val="443728"/>
                </a:solidFill>
                <a:latin typeface="Crimson Pro Bold" pitchFamily="34" charset="0"/>
                <a:ea typeface="Crimson Pro Bold" pitchFamily="34" charset="-122"/>
                <a:cs typeface="Crimson Pro Bold" pitchFamily="34" charset="-120"/>
              </a:rPr>
              <a:t>Khởi tạo trò chơi</a:t>
            </a:r>
            <a:endParaRPr lang="en-US" sz="1700" dirty="0"/>
          </a:p>
        </p:txBody>
      </p:sp>
      <p:pic>
        <p:nvPicPr>
          <p:cNvPr id="5" name="Image 1" descr="preencoded.png"/>
          <p:cNvPicPr>
            <a:picLocks noChangeAspect="1"/>
          </p:cNvPicPr>
          <p:nvPr/>
        </p:nvPicPr>
        <p:blipFill>
          <a:blip r:embed="rId2"/>
          <a:stretch>
            <a:fillRect/>
          </a:stretch>
        </p:blipFill>
        <p:spPr>
          <a:xfrm>
            <a:off x="617934" y="2449473"/>
            <a:ext cx="882729" cy="1059299"/>
          </a:xfrm>
          <a:prstGeom prst="rect">
            <a:avLst/>
          </a:prstGeom>
        </p:spPr>
      </p:pic>
      <p:sp>
        <p:nvSpPr>
          <p:cNvPr id="6" name="Text 2"/>
          <p:cNvSpPr/>
          <p:nvPr/>
        </p:nvSpPr>
        <p:spPr>
          <a:xfrm>
            <a:off x="1765459" y="2625923"/>
            <a:ext cx="2381845" cy="275868"/>
          </a:xfrm>
          <a:prstGeom prst="rect">
            <a:avLst/>
          </a:prstGeom>
          <a:noFill/>
        </p:spPr>
        <p:txBody>
          <a:bodyPr wrap="none" lIns="0" tIns="0" rIns="0" bIns="0" rtlCol="0" anchor="t"/>
          <a:lstStyle/>
          <a:p>
            <a:pPr marL="0" indent="0" algn="l">
              <a:lnSpc>
                <a:spcPts val="2150"/>
              </a:lnSpc>
              <a:buNone/>
            </a:pPr>
            <a:r>
              <a:rPr lang="en-US" sz="1700" b="1" dirty="0">
                <a:solidFill>
                  <a:srgbClr val="443728"/>
                </a:solidFill>
                <a:latin typeface="Crimson Pro Bold" pitchFamily="34" charset="0"/>
                <a:ea typeface="Crimson Pro Bold" pitchFamily="34" charset="-122"/>
                <a:cs typeface="Crimson Pro Bold" pitchFamily="34" charset="-120"/>
              </a:rPr>
              <a:t>Nhận điều khiển từ chuột</a:t>
            </a:r>
            <a:endParaRPr lang="en-US" sz="1700" dirty="0"/>
          </a:p>
        </p:txBody>
      </p:sp>
      <p:pic>
        <p:nvPicPr>
          <p:cNvPr id="7" name="Image 2" descr="preencoded.png"/>
          <p:cNvPicPr>
            <a:picLocks noChangeAspect="1"/>
          </p:cNvPicPr>
          <p:nvPr/>
        </p:nvPicPr>
        <p:blipFill>
          <a:blip r:embed="rId3"/>
          <a:stretch>
            <a:fillRect/>
          </a:stretch>
        </p:blipFill>
        <p:spPr>
          <a:xfrm>
            <a:off x="617934" y="3508772"/>
            <a:ext cx="882729" cy="1059299"/>
          </a:xfrm>
          <a:prstGeom prst="rect">
            <a:avLst/>
          </a:prstGeom>
        </p:spPr>
      </p:pic>
      <p:sp>
        <p:nvSpPr>
          <p:cNvPr id="8" name="Text 3"/>
          <p:cNvSpPr/>
          <p:nvPr/>
        </p:nvSpPr>
        <p:spPr>
          <a:xfrm>
            <a:off x="1765459" y="3685223"/>
            <a:ext cx="2354342" cy="275868"/>
          </a:xfrm>
          <a:prstGeom prst="rect">
            <a:avLst/>
          </a:prstGeom>
          <a:noFill/>
        </p:spPr>
        <p:txBody>
          <a:bodyPr wrap="none" lIns="0" tIns="0" rIns="0" bIns="0" rtlCol="0" anchor="t"/>
          <a:lstStyle/>
          <a:p>
            <a:pPr marL="0" indent="0" algn="l">
              <a:lnSpc>
                <a:spcPts val="2150"/>
              </a:lnSpc>
              <a:buNone/>
            </a:pPr>
            <a:r>
              <a:rPr lang="en-US" sz="1700" b="1" dirty="0">
                <a:solidFill>
                  <a:srgbClr val="443728"/>
                </a:solidFill>
                <a:latin typeface="Crimson Pro Bold" pitchFamily="34" charset="0"/>
                <a:ea typeface="Crimson Pro Bold" pitchFamily="34" charset="-122"/>
                <a:cs typeface="Crimson Pro Bold" pitchFamily="34" charset="-120"/>
              </a:rPr>
              <a:t>Cập nhật trạng thái pizza</a:t>
            </a:r>
            <a:endParaRPr lang="en-US" sz="1700" dirty="0"/>
          </a:p>
        </p:txBody>
      </p:sp>
      <p:pic>
        <p:nvPicPr>
          <p:cNvPr id="9" name="Image 3" descr="preencoded.png"/>
          <p:cNvPicPr>
            <a:picLocks noChangeAspect="1"/>
          </p:cNvPicPr>
          <p:nvPr/>
        </p:nvPicPr>
        <p:blipFill>
          <a:blip r:embed="rId4"/>
          <a:stretch>
            <a:fillRect/>
          </a:stretch>
        </p:blipFill>
        <p:spPr>
          <a:xfrm>
            <a:off x="617934" y="4568071"/>
            <a:ext cx="882729" cy="1059299"/>
          </a:xfrm>
          <a:prstGeom prst="rect">
            <a:avLst/>
          </a:prstGeom>
        </p:spPr>
      </p:pic>
      <p:sp>
        <p:nvSpPr>
          <p:cNvPr id="10" name="Text 4"/>
          <p:cNvSpPr/>
          <p:nvPr/>
        </p:nvSpPr>
        <p:spPr>
          <a:xfrm>
            <a:off x="1765459" y="4744522"/>
            <a:ext cx="2206943" cy="275868"/>
          </a:xfrm>
          <a:prstGeom prst="rect">
            <a:avLst/>
          </a:prstGeom>
          <a:noFill/>
        </p:spPr>
        <p:txBody>
          <a:bodyPr wrap="none" lIns="0" tIns="0" rIns="0" bIns="0" rtlCol="0" anchor="t"/>
          <a:lstStyle/>
          <a:p>
            <a:pPr marL="0" indent="0" algn="l">
              <a:lnSpc>
                <a:spcPts val="2150"/>
              </a:lnSpc>
              <a:buNone/>
            </a:pPr>
            <a:r>
              <a:rPr lang="en-US" sz="1700" b="1" dirty="0">
                <a:solidFill>
                  <a:srgbClr val="443728"/>
                </a:solidFill>
                <a:latin typeface="Crimson Pro Bold" pitchFamily="34" charset="0"/>
                <a:ea typeface="Crimson Pro Bold" pitchFamily="34" charset="-122"/>
                <a:cs typeface="Crimson Pro Bold" pitchFamily="34" charset="-120"/>
              </a:rPr>
              <a:t>Kiểm tra va chạm</a:t>
            </a:r>
            <a:endParaRPr lang="en-US" sz="1700" dirty="0"/>
          </a:p>
        </p:txBody>
      </p:sp>
      <p:pic>
        <p:nvPicPr>
          <p:cNvPr id="11" name="Image 4" descr="preencoded.png"/>
          <p:cNvPicPr>
            <a:picLocks noChangeAspect="1"/>
          </p:cNvPicPr>
          <p:nvPr/>
        </p:nvPicPr>
        <p:blipFill>
          <a:blip r:embed="rId5"/>
          <a:stretch>
            <a:fillRect/>
          </a:stretch>
        </p:blipFill>
        <p:spPr>
          <a:xfrm>
            <a:off x="617934" y="5627370"/>
            <a:ext cx="882729" cy="1059299"/>
          </a:xfrm>
          <a:prstGeom prst="rect">
            <a:avLst/>
          </a:prstGeom>
        </p:spPr>
      </p:pic>
      <p:sp>
        <p:nvSpPr>
          <p:cNvPr id="12" name="Text 5"/>
          <p:cNvSpPr/>
          <p:nvPr/>
        </p:nvSpPr>
        <p:spPr>
          <a:xfrm>
            <a:off x="1765459" y="5803821"/>
            <a:ext cx="2206943" cy="275868"/>
          </a:xfrm>
          <a:prstGeom prst="rect">
            <a:avLst/>
          </a:prstGeom>
          <a:noFill/>
        </p:spPr>
        <p:txBody>
          <a:bodyPr wrap="none" lIns="0" tIns="0" rIns="0" bIns="0" rtlCol="0" anchor="t"/>
          <a:lstStyle/>
          <a:p>
            <a:pPr marL="0" indent="0" algn="l">
              <a:lnSpc>
                <a:spcPts val="2150"/>
              </a:lnSpc>
              <a:buNone/>
            </a:pPr>
            <a:r>
              <a:rPr lang="en-US" sz="1700" b="1" dirty="0">
                <a:solidFill>
                  <a:srgbClr val="443728"/>
                </a:solidFill>
                <a:latin typeface="Crimson Pro Bold" pitchFamily="34" charset="0"/>
                <a:ea typeface="Crimson Pro Bold" pitchFamily="34" charset="-122"/>
                <a:cs typeface="Crimson Pro Bold" pitchFamily="34" charset="-120"/>
              </a:rPr>
              <a:t>Hiển thị màn hình</a:t>
            </a:r>
            <a:endParaRPr lang="en-US" sz="1700" dirty="0"/>
          </a:p>
        </p:txBody>
      </p:sp>
      <p:pic>
        <p:nvPicPr>
          <p:cNvPr id="13" name="Image 5" descr="preencoded.png"/>
          <p:cNvPicPr>
            <a:picLocks noChangeAspect="1"/>
          </p:cNvPicPr>
          <p:nvPr/>
        </p:nvPicPr>
        <p:blipFill>
          <a:blip r:embed="rId6"/>
          <a:stretch>
            <a:fillRect/>
          </a:stretch>
        </p:blipFill>
        <p:spPr>
          <a:xfrm>
            <a:off x="617934" y="6686669"/>
            <a:ext cx="882729" cy="1059299"/>
          </a:xfrm>
          <a:prstGeom prst="rect">
            <a:avLst/>
          </a:prstGeom>
        </p:spPr>
      </p:pic>
      <p:sp>
        <p:nvSpPr>
          <p:cNvPr id="14" name="Text 6"/>
          <p:cNvSpPr/>
          <p:nvPr/>
        </p:nvSpPr>
        <p:spPr>
          <a:xfrm>
            <a:off x="1765459" y="6863120"/>
            <a:ext cx="2206943" cy="275868"/>
          </a:xfrm>
          <a:prstGeom prst="rect">
            <a:avLst/>
          </a:prstGeom>
          <a:noFill/>
        </p:spPr>
        <p:txBody>
          <a:bodyPr wrap="none" lIns="0" tIns="0" rIns="0" bIns="0" rtlCol="0" anchor="t"/>
          <a:lstStyle/>
          <a:p>
            <a:pPr marL="0" indent="0" algn="l">
              <a:lnSpc>
                <a:spcPts val="2150"/>
              </a:lnSpc>
              <a:buNone/>
            </a:pPr>
            <a:r>
              <a:rPr lang="en-US" sz="1700" b="1" dirty="0">
                <a:solidFill>
                  <a:srgbClr val="443728"/>
                </a:solidFill>
                <a:latin typeface="Crimson Pro Bold" pitchFamily="34" charset="0"/>
                <a:ea typeface="Crimson Pro Bold" pitchFamily="34" charset="-122"/>
                <a:cs typeface="Crimson Pro Bold" pitchFamily="34" charset="-120"/>
              </a:rPr>
              <a:t>Kết thúc trò chơi</a:t>
            </a:r>
            <a:endParaRPr 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64037" y="3148846"/>
            <a:ext cx="6172200" cy="771525"/>
          </a:xfrm>
          <a:prstGeom prst="rect">
            <a:avLst/>
          </a:prstGeom>
          <a:noFill/>
        </p:spPr>
        <p:txBody>
          <a:bodyPr wrap="none" lIns="0" tIns="0" rIns="0" bIns="0" rtlCol="0" anchor="t"/>
          <a:lstStyle/>
          <a:p>
            <a:pPr marL="0" indent="0" algn="l">
              <a:lnSpc>
                <a:spcPts val="6050"/>
              </a:lnSpc>
              <a:buNone/>
            </a:pPr>
            <a:r>
              <a:rPr lang="en-US" sz="4850" b="1" dirty="0">
                <a:solidFill>
                  <a:srgbClr val="443728"/>
                </a:solidFill>
                <a:latin typeface="Crimson Pro Bold" pitchFamily="34" charset="0"/>
                <a:ea typeface="Crimson Pro Bold" pitchFamily="34" charset="-122"/>
                <a:cs typeface="Crimson Pro Bold" pitchFamily="34" charset="-120"/>
              </a:rPr>
              <a:t>Cấu trúc dữ liệu</a:t>
            </a:r>
            <a:endParaRPr lang="en-US" sz="4850" dirty="0"/>
          </a:p>
        </p:txBody>
      </p:sp>
      <p:sp>
        <p:nvSpPr>
          <p:cNvPr id="4" name="Text 1"/>
          <p:cNvSpPr/>
          <p:nvPr/>
        </p:nvSpPr>
        <p:spPr>
          <a:xfrm>
            <a:off x="864037" y="4290655"/>
            <a:ext cx="7415927" cy="790099"/>
          </a:xfrm>
          <a:prstGeom prst="rect">
            <a:avLst/>
          </a:prstGeom>
          <a:noFill/>
        </p:spPr>
        <p:txBody>
          <a:bodyPr wrap="square" lIns="0" tIns="0" rIns="0" bIns="0" rtlCol="0" anchor="t"/>
          <a:lstStyle/>
          <a:p>
            <a:pPr marL="0" indent="0" algn="l">
              <a:lnSpc>
                <a:spcPts val="3100"/>
              </a:lnSpc>
              <a:buNone/>
            </a:pPr>
            <a:r>
              <a:rPr lang="en-US" sz="1900" dirty="0">
                <a:solidFill>
                  <a:srgbClr val="443728"/>
                </a:solidFill>
                <a:latin typeface="Open Sans" pitchFamily="34" charset="0"/>
                <a:ea typeface="Open Sans" pitchFamily="34" charset="-122"/>
                <a:cs typeface="Open Sans" pitchFamily="34" charset="-120"/>
              </a:rPr>
              <a:t>Sơ đồ 2 bảng dữ liệu: Player và GameSession thể hiện cấu trúc lưu trữ thông tin người chơi và phiên chơi game.</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1522</Words>
  <Application>WPS Presentation</Application>
  <PresentationFormat>On-screen Show (16:9)</PresentationFormat>
  <Paragraphs>98</Paragraphs>
  <Slides>10</Slides>
  <Notes>10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10</vt:i4>
      </vt:variant>
    </vt:vector>
  </HeadingPairs>
  <TitlesOfParts>
    <vt:vector size="27" baseType="lpstr">
      <vt:lpstr>Arial</vt:lpstr>
      <vt:lpstr>SimSun</vt:lpstr>
      <vt:lpstr>Wingdings</vt:lpstr>
      <vt:lpstr>Crimson Pro Bold</vt:lpstr>
      <vt:lpstr>Segoe Print</vt:lpstr>
      <vt:lpstr>Crimson Pro Bold</vt:lpstr>
      <vt:lpstr>Crimson Pro Bold</vt:lpstr>
      <vt:lpstr>Open Sans</vt:lpstr>
      <vt:lpstr>Open Sans</vt:lpstr>
      <vt:lpstr>Open Sans</vt:lpstr>
      <vt:lpstr>Calibri</vt:lpstr>
      <vt:lpstr>Microsoft YaHei</vt:lpstr>
      <vt:lpstr>Arial Unicode MS</vt:lpstr>
      <vt:lpstr>MingLiU-ExtB</vt:lpstr>
      <vt:lpstr>Times New Roman</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Huệ Nguyễn Thị Kim</cp:lastModifiedBy>
  <cp:revision>3</cp:revision>
  <dcterms:created xsi:type="dcterms:W3CDTF">2025-06-01T02:51:00Z</dcterms:created>
  <dcterms:modified xsi:type="dcterms:W3CDTF">2025-06-01T13:42:14Z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10A5CEE225F146DDB402069F058EA50C_12</vt:lpwstr>
  </property>
  <property fmtid="{D5CDD505-2E9C-101B-9397-08002B2CF9AE}" pid="3" name="KSOProductBuildVer">
    <vt:lpwstr>1033-12.2.0.21179</vt:lpwstr>
  </property>
</Properties>
</file>