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40"/>
  </p:notesMasterIdLst>
  <p:handoutMasterIdLst>
    <p:handoutMasterId r:id="rId41"/>
  </p:handoutMasterIdLst>
  <p:sldIdLst>
    <p:sldId id="313" r:id="rId5"/>
    <p:sldId id="315" r:id="rId6"/>
    <p:sldId id="316" r:id="rId7"/>
    <p:sldId id="317" r:id="rId8"/>
    <p:sldId id="318" r:id="rId9"/>
    <p:sldId id="319" r:id="rId10"/>
    <p:sldId id="320" r:id="rId11"/>
    <p:sldId id="321" r:id="rId12"/>
    <p:sldId id="322" r:id="rId13"/>
    <p:sldId id="323" r:id="rId14"/>
    <p:sldId id="324" r:id="rId15"/>
    <p:sldId id="325"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7" r:id="rId30"/>
    <p:sldId id="341" r:id="rId31"/>
    <p:sldId id="344" r:id="rId32"/>
    <p:sldId id="342" r:id="rId33"/>
    <p:sldId id="343" r:id="rId34"/>
    <p:sldId id="348" r:id="rId35"/>
    <p:sldId id="345" r:id="rId36"/>
    <p:sldId id="346" r:id="rId37"/>
    <p:sldId id="349" r:id="rId38"/>
    <p:sldId id="35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49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FF"/>
    <a:srgbClr val="000000"/>
    <a:srgbClr val="A3A3A3"/>
    <a:srgbClr val="666666"/>
    <a:srgbClr val="70A0FF"/>
    <a:srgbClr val="335F9A"/>
    <a:srgbClr val="6EEB8F"/>
    <a:srgbClr val="418759"/>
    <a:srgbClr val="E8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929"/>
  </p:normalViewPr>
  <p:slideViewPr>
    <p:cSldViewPr>
      <p:cViewPr varScale="1">
        <p:scale>
          <a:sx n="66" d="100"/>
          <a:sy n="66" d="100"/>
        </p:scale>
        <p:origin x="560" y="48"/>
      </p:cViewPr>
      <p:guideLst>
        <p:guide orient="horz" pos="2432"/>
        <p:guide pos="4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C55DD-A022-4F6C-A2AA-085EF7BA55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624237-547D-4B20-8EDB-AE1264F1880B}">
      <dgm:prSet phldrT="[Text]" custT="1"/>
      <dgm:spPr/>
      <dgm:t>
        <a:bodyPr/>
        <a:lstStyle/>
        <a:p>
          <a:r>
            <a:rPr lang="en-US" sz="2400" b="0" i="0" u="none" dirty="0">
              <a:latin typeface="Times New Roman" panose="02020603050405020304" pitchFamily="18" charset="0"/>
              <a:cs typeface="Times New Roman" panose="02020603050405020304" pitchFamily="18" charset="0"/>
            </a:rPr>
            <a:t>THUẬT NGỮ VÀ CÁC TIÊU CHUẨN ĐÁNH GIÁ</a:t>
          </a:r>
          <a:endParaRPr lang="en-US" sz="2400" b="0" dirty="0">
            <a:latin typeface="Times New Roman" panose="02020603050405020304" pitchFamily="18" charset="0"/>
            <a:cs typeface="Times New Roman" panose="02020603050405020304" pitchFamily="18" charset="0"/>
          </a:endParaRPr>
        </a:p>
      </dgm:t>
    </dgm:pt>
    <dgm:pt modelId="{E862846A-F256-457C-BB02-2C7F7A2E3108}" type="parTrans" cxnId="{8AA6FD04-0380-4598-B8A3-F5E4B963C297}">
      <dgm:prSet/>
      <dgm:spPr/>
      <dgm:t>
        <a:bodyPr/>
        <a:lstStyle/>
        <a:p>
          <a:endParaRPr lang="en-US"/>
        </a:p>
      </dgm:t>
    </dgm:pt>
    <dgm:pt modelId="{73BFDF3B-1F6B-441F-8306-DD148E4CDB66}" type="sibTrans" cxnId="{8AA6FD04-0380-4598-B8A3-F5E4B963C297}">
      <dgm:prSet/>
      <dgm:spPr/>
      <dgm:t>
        <a:bodyPr/>
        <a:lstStyle/>
        <a:p>
          <a:endParaRPr lang="en-US"/>
        </a:p>
      </dgm:t>
    </dgm:pt>
    <dgm:pt modelId="{40796058-69F3-40FB-ADE6-749FC98BD1FC}">
      <dgm:prSet phldrT="[Text]" custT="1"/>
      <dgm:spPr/>
      <dgm:t>
        <a:bodyPr/>
        <a:lstStyle/>
        <a:p>
          <a:r>
            <a:rPr lang="vi-VN" sz="2400" b="0" i="0" u="none" dirty="0">
              <a:latin typeface="Times New Roman" panose="02020603050405020304" pitchFamily="18" charset="0"/>
              <a:cs typeface="Times New Roman" panose="02020603050405020304" pitchFamily="18" charset="0"/>
            </a:rPr>
            <a:t>HOẠT ĐỘNG NGHIÊN CỨU GẦN ĐÂY VỀ MẠNG NƠ-RON TRONG Y HỌC VÀ KHOA HỌC SINH HỌC</a:t>
          </a:r>
          <a:endParaRPr lang="en-US" sz="2400" b="0" dirty="0">
            <a:latin typeface="Times New Roman" panose="02020603050405020304" pitchFamily="18" charset="0"/>
            <a:cs typeface="Times New Roman" panose="02020603050405020304" pitchFamily="18" charset="0"/>
          </a:endParaRPr>
        </a:p>
      </dgm:t>
    </dgm:pt>
    <dgm:pt modelId="{31FC749A-A5F6-40A2-906D-93D8AA962EE0}" type="parTrans" cxnId="{B39CBDED-A036-40A1-ABD4-4479209B604A}">
      <dgm:prSet/>
      <dgm:spPr/>
      <dgm:t>
        <a:bodyPr/>
        <a:lstStyle/>
        <a:p>
          <a:endParaRPr lang="en-US"/>
        </a:p>
      </dgm:t>
    </dgm:pt>
    <dgm:pt modelId="{E0DBA5EB-E782-42B7-89A6-CE67D12B2C95}" type="sibTrans" cxnId="{B39CBDED-A036-40A1-ABD4-4479209B604A}">
      <dgm:prSet/>
      <dgm:spPr/>
      <dgm:t>
        <a:bodyPr/>
        <a:lstStyle/>
        <a:p>
          <a:endParaRPr lang="en-US"/>
        </a:p>
      </dgm:t>
    </dgm:pt>
    <dgm:pt modelId="{B5C895A3-ED3E-4547-ADB3-3D8C96E0B885}">
      <dgm:prSet phldrT="[Text]" custT="1"/>
      <dgm:spPr/>
      <dgm:t>
        <a:bodyPr/>
        <a:lstStyle/>
        <a:p>
          <a:r>
            <a:rPr lang="vi-VN" sz="2400" dirty="0">
              <a:latin typeface="Times New Roman" panose="02020603050405020304" pitchFamily="18" charset="0"/>
              <a:cs typeface="Times New Roman" panose="02020603050405020304" pitchFamily="18" charset="0"/>
            </a:rPr>
            <a:t>KẾT LUẬN</a:t>
          </a:r>
          <a:endParaRPr lang="en-US" sz="2400" dirty="0">
            <a:latin typeface="Times New Roman" panose="02020603050405020304" pitchFamily="18" charset="0"/>
            <a:cs typeface="Times New Roman" panose="02020603050405020304" pitchFamily="18" charset="0"/>
          </a:endParaRPr>
        </a:p>
      </dgm:t>
    </dgm:pt>
    <dgm:pt modelId="{F72D2378-861A-4F12-89FB-053AD2BF49AC}" type="parTrans" cxnId="{5BBE9921-603B-4DA6-8B90-7392CDB9ADCC}">
      <dgm:prSet/>
      <dgm:spPr/>
      <dgm:t>
        <a:bodyPr/>
        <a:lstStyle/>
        <a:p>
          <a:endParaRPr lang="en-US"/>
        </a:p>
      </dgm:t>
    </dgm:pt>
    <dgm:pt modelId="{39327F6B-8283-4EC4-9DFC-B5AEA4691645}" type="sibTrans" cxnId="{5BBE9921-603B-4DA6-8B90-7392CDB9ADCC}">
      <dgm:prSet/>
      <dgm:spPr/>
      <dgm:t>
        <a:bodyPr/>
        <a:lstStyle/>
        <a:p>
          <a:endParaRPr lang="en-US"/>
        </a:p>
      </dgm:t>
    </dgm:pt>
    <dgm:pt modelId="{FDC62D3B-BB8A-46C8-870C-D9E986751AC2}" type="pres">
      <dgm:prSet presAssocID="{066C55DD-A022-4F6C-A2AA-085EF7BA5509}" presName="linear" presStyleCnt="0">
        <dgm:presLayoutVars>
          <dgm:dir/>
          <dgm:animLvl val="lvl"/>
          <dgm:resizeHandles val="exact"/>
        </dgm:presLayoutVars>
      </dgm:prSet>
      <dgm:spPr/>
    </dgm:pt>
    <dgm:pt modelId="{469DF29C-29D4-4E6E-84D0-185432C76A0C}" type="pres">
      <dgm:prSet presAssocID="{A1624237-547D-4B20-8EDB-AE1264F1880B}" presName="parentLin" presStyleCnt="0"/>
      <dgm:spPr/>
    </dgm:pt>
    <dgm:pt modelId="{8499C4D1-DAF9-46EC-B4D9-657145D1706C}" type="pres">
      <dgm:prSet presAssocID="{A1624237-547D-4B20-8EDB-AE1264F1880B}" presName="parentLeftMargin" presStyleLbl="node1" presStyleIdx="0" presStyleCnt="3"/>
      <dgm:spPr/>
    </dgm:pt>
    <dgm:pt modelId="{9DED8F7C-A2A8-45A9-9458-62AB9F7603C2}" type="pres">
      <dgm:prSet presAssocID="{A1624237-547D-4B20-8EDB-AE1264F1880B}" presName="parentText" presStyleLbl="node1" presStyleIdx="0" presStyleCnt="3" custScaleX="108036">
        <dgm:presLayoutVars>
          <dgm:chMax val="0"/>
          <dgm:bulletEnabled val="1"/>
        </dgm:presLayoutVars>
      </dgm:prSet>
      <dgm:spPr/>
    </dgm:pt>
    <dgm:pt modelId="{18EAAD31-27BA-4080-A95A-1962286821A2}" type="pres">
      <dgm:prSet presAssocID="{A1624237-547D-4B20-8EDB-AE1264F1880B}" presName="negativeSpace" presStyleCnt="0"/>
      <dgm:spPr/>
    </dgm:pt>
    <dgm:pt modelId="{FF2FCFE0-024C-4712-9279-A52C9CD7886D}" type="pres">
      <dgm:prSet presAssocID="{A1624237-547D-4B20-8EDB-AE1264F1880B}" presName="childText" presStyleLbl="conFgAcc1" presStyleIdx="0" presStyleCnt="3">
        <dgm:presLayoutVars>
          <dgm:bulletEnabled val="1"/>
        </dgm:presLayoutVars>
      </dgm:prSet>
      <dgm:spPr/>
    </dgm:pt>
    <dgm:pt modelId="{5C67AEA9-52AF-401E-9A37-42922FB6B137}" type="pres">
      <dgm:prSet presAssocID="{73BFDF3B-1F6B-441F-8306-DD148E4CDB66}" presName="spaceBetweenRectangles" presStyleCnt="0"/>
      <dgm:spPr/>
    </dgm:pt>
    <dgm:pt modelId="{72CAD610-CE0A-4230-8DFF-B7B338BBD2B3}" type="pres">
      <dgm:prSet presAssocID="{40796058-69F3-40FB-ADE6-749FC98BD1FC}" presName="parentLin" presStyleCnt="0"/>
      <dgm:spPr/>
    </dgm:pt>
    <dgm:pt modelId="{25B69D21-3C38-46E5-B6C2-3F997F17A431}" type="pres">
      <dgm:prSet presAssocID="{40796058-69F3-40FB-ADE6-749FC98BD1FC}" presName="parentLeftMargin" presStyleLbl="node1" presStyleIdx="0" presStyleCnt="3"/>
      <dgm:spPr/>
    </dgm:pt>
    <dgm:pt modelId="{B8389D5A-4303-45A6-AA72-8B3F1EA60E9F}" type="pres">
      <dgm:prSet presAssocID="{40796058-69F3-40FB-ADE6-749FC98BD1FC}" presName="parentText" presStyleLbl="node1" presStyleIdx="1" presStyleCnt="3" custScaleX="150037">
        <dgm:presLayoutVars>
          <dgm:chMax val="0"/>
          <dgm:bulletEnabled val="1"/>
        </dgm:presLayoutVars>
      </dgm:prSet>
      <dgm:spPr/>
    </dgm:pt>
    <dgm:pt modelId="{507AA3B1-8C33-4388-86D6-11859FD37260}" type="pres">
      <dgm:prSet presAssocID="{40796058-69F3-40FB-ADE6-749FC98BD1FC}" presName="negativeSpace" presStyleCnt="0"/>
      <dgm:spPr/>
    </dgm:pt>
    <dgm:pt modelId="{BEC3F88E-EC38-44C1-8557-A27E3C41FA9B}" type="pres">
      <dgm:prSet presAssocID="{40796058-69F3-40FB-ADE6-749FC98BD1FC}" presName="childText" presStyleLbl="conFgAcc1" presStyleIdx="1" presStyleCnt="3">
        <dgm:presLayoutVars>
          <dgm:bulletEnabled val="1"/>
        </dgm:presLayoutVars>
      </dgm:prSet>
      <dgm:spPr/>
    </dgm:pt>
    <dgm:pt modelId="{9D254886-19DE-4FB7-920C-8DAD03655EE5}" type="pres">
      <dgm:prSet presAssocID="{E0DBA5EB-E782-42B7-89A6-CE67D12B2C95}" presName="spaceBetweenRectangles" presStyleCnt="0"/>
      <dgm:spPr/>
    </dgm:pt>
    <dgm:pt modelId="{1B6290BE-7038-4FAB-BCE0-006B3DFBE502}" type="pres">
      <dgm:prSet presAssocID="{B5C895A3-ED3E-4547-ADB3-3D8C96E0B885}" presName="parentLin" presStyleCnt="0"/>
      <dgm:spPr/>
    </dgm:pt>
    <dgm:pt modelId="{B08DB111-117E-4CE4-B72B-49FBB1BC78AA}" type="pres">
      <dgm:prSet presAssocID="{B5C895A3-ED3E-4547-ADB3-3D8C96E0B885}" presName="parentLeftMargin" presStyleLbl="node1" presStyleIdx="1" presStyleCnt="3"/>
      <dgm:spPr/>
    </dgm:pt>
    <dgm:pt modelId="{1B77F495-D482-4497-BAEE-8E9C1A861EF1}" type="pres">
      <dgm:prSet presAssocID="{B5C895A3-ED3E-4547-ADB3-3D8C96E0B885}" presName="parentText" presStyleLbl="node1" presStyleIdx="2" presStyleCnt="3">
        <dgm:presLayoutVars>
          <dgm:chMax val="0"/>
          <dgm:bulletEnabled val="1"/>
        </dgm:presLayoutVars>
      </dgm:prSet>
      <dgm:spPr/>
    </dgm:pt>
    <dgm:pt modelId="{56194BCA-6D89-43CF-8B95-239146387DF7}" type="pres">
      <dgm:prSet presAssocID="{B5C895A3-ED3E-4547-ADB3-3D8C96E0B885}" presName="negativeSpace" presStyleCnt="0"/>
      <dgm:spPr/>
    </dgm:pt>
    <dgm:pt modelId="{1F7EA959-4817-4B18-A684-CBE542E93101}" type="pres">
      <dgm:prSet presAssocID="{B5C895A3-ED3E-4547-ADB3-3D8C96E0B885}" presName="childText" presStyleLbl="conFgAcc1" presStyleIdx="2" presStyleCnt="3">
        <dgm:presLayoutVars>
          <dgm:bulletEnabled val="1"/>
        </dgm:presLayoutVars>
      </dgm:prSet>
      <dgm:spPr/>
    </dgm:pt>
  </dgm:ptLst>
  <dgm:cxnLst>
    <dgm:cxn modelId="{8AA6FD04-0380-4598-B8A3-F5E4B963C297}" srcId="{066C55DD-A022-4F6C-A2AA-085EF7BA5509}" destId="{A1624237-547D-4B20-8EDB-AE1264F1880B}" srcOrd="0" destOrd="0" parTransId="{E862846A-F256-457C-BB02-2C7F7A2E3108}" sibTransId="{73BFDF3B-1F6B-441F-8306-DD148E4CDB66}"/>
    <dgm:cxn modelId="{5DE68811-59DF-43F0-BAA0-3687D26B090D}" type="presOf" srcId="{B5C895A3-ED3E-4547-ADB3-3D8C96E0B885}" destId="{1B77F495-D482-4497-BAEE-8E9C1A861EF1}" srcOrd="1" destOrd="0" presId="urn:microsoft.com/office/officeart/2005/8/layout/list1"/>
    <dgm:cxn modelId="{5BBE9921-603B-4DA6-8B90-7392CDB9ADCC}" srcId="{066C55DD-A022-4F6C-A2AA-085EF7BA5509}" destId="{B5C895A3-ED3E-4547-ADB3-3D8C96E0B885}" srcOrd="2" destOrd="0" parTransId="{F72D2378-861A-4F12-89FB-053AD2BF49AC}" sibTransId="{39327F6B-8283-4EC4-9DFC-B5AEA4691645}"/>
    <dgm:cxn modelId="{93424538-EF90-4E3A-A48F-6527CDC2BE36}" type="presOf" srcId="{A1624237-547D-4B20-8EDB-AE1264F1880B}" destId="{8499C4D1-DAF9-46EC-B4D9-657145D1706C}" srcOrd="0" destOrd="0" presId="urn:microsoft.com/office/officeart/2005/8/layout/list1"/>
    <dgm:cxn modelId="{D06CEE75-06BA-48A3-AF84-2B6D4CD5907C}" type="presOf" srcId="{40796058-69F3-40FB-ADE6-749FC98BD1FC}" destId="{B8389D5A-4303-45A6-AA72-8B3F1EA60E9F}" srcOrd="1" destOrd="0" presId="urn:microsoft.com/office/officeart/2005/8/layout/list1"/>
    <dgm:cxn modelId="{85FCD658-540B-42F0-BA7D-0FC92B0B4CB3}" type="presOf" srcId="{A1624237-547D-4B20-8EDB-AE1264F1880B}" destId="{9DED8F7C-A2A8-45A9-9458-62AB9F7603C2}" srcOrd="1" destOrd="0" presId="urn:microsoft.com/office/officeart/2005/8/layout/list1"/>
    <dgm:cxn modelId="{1899E78D-FFC4-46C1-8442-5A4B4961FE39}" type="presOf" srcId="{066C55DD-A022-4F6C-A2AA-085EF7BA5509}" destId="{FDC62D3B-BB8A-46C8-870C-D9E986751AC2}" srcOrd="0" destOrd="0" presId="urn:microsoft.com/office/officeart/2005/8/layout/list1"/>
    <dgm:cxn modelId="{8F290A96-9C88-4EDF-9280-B2D51D4FF691}" type="presOf" srcId="{B5C895A3-ED3E-4547-ADB3-3D8C96E0B885}" destId="{B08DB111-117E-4CE4-B72B-49FBB1BC78AA}" srcOrd="0" destOrd="0" presId="urn:microsoft.com/office/officeart/2005/8/layout/list1"/>
    <dgm:cxn modelId="{5D64D0A4-14C2-4039-8265-4B4DB960CF26}" type="presOf" srcId="{40796058-69F3-40FB-ADE6-749FC98BD1FC}" destId="{25B69D21-3C38-46E5-B6C2-3F997F17A431}" srcOrd="0" destOrd="0" presId="urn:microsoft.com/office/officeart/2005/8/layout/list1"/>
    <dgm:cxn modelId="{B39CBDED-A036-40A1-ABD4-4479209B604A}" srcId="{066C55DD-A022-4F6C-A2AA-085EF7BA5509}" destId="{40796058-69F3-40FB-ADE6-749FC98BD1FC}" srcOrd="1" destOrd="0" parTransId="{31FC749A-A5F6-40A2-906D-93D8AA962EE0}" sibTransId="{E0DBA5EB-E782-42B7-89A6-CE67D12B2C95}"/>
    <dgm:cxn modelId="{58459DF3-D79F-40E0-A911-DF514B95A1B6}" type="presParOf" srcId="{FDC62D3B-BB8A-46C8-870C-D9E986751AC2}" destId="{469DF29C-29D4-4E6E-84D0-185432C76A0C}" srcOrd="0" destOrd="0" presId="urn:microsoft.com/office/officeart/2005/8/layout/list1"/>
    <dgm:cxn modelId="{F39672BD-2B3A-4530-8CAB-8442D62B85B7}" type="presParOf" srcId="{469DF29C-29D4-4E6E-84D0-185432C76A0C}" destId="{8499C4D1-DAF9-46EC-B4D9-657145D1706C}" srcOrd="0" destOrd="0" presId="urn:microsoft.com/office/officeart/2005/8/layout/list1"/>
    <dgm:cxn modelId="{3ADE962F-C03E-4B39-91B8-DFC52CB64A14}" type="presParOf" srcId="{469DF29C-29D4-4E6E-84D0-185432C76A0C}" destId="{9DED8F7C-A2A8-45A9-9458-62AB9F7603C2}" srcOrd="1" destOrd="0" presId="urn:microsoft.com/office/officeart/2005/8/layout/list1"/>
    <dgm:cxn modelId="{AC6028FB-0C4B-45DB-BB4B-B5EB93BE0CF6}" type="presParOf" srcId="{FDC62D3B-BB8A-46C8-870C-D9E986751AC2}" destId="{18EAAD31-27BA-4080-A95A-1962286821A2}" srcOrd="1" destOrd="0" presId="urn:microsoft.com/office/officeart/2005/8/layout/list1"/>
    <dgm:cxn modelId="{08A31444-3405-4F0C-8B86-1484A56AF2A5}" type="presParOf" srcId="{FDC62D3B-BB8A-46C8-870C-D9E986751AC2}" destId="{FF2FCFE0-024C-4712-9279-A52C9CD7886D}" srcOrd="2" destOrd="0" presId="urn:microsoft.com/office/officeart/2005/8/layout/list1"/>
    <dgm:cxn modelId="{D80BB721-20DB-4B64-A5B8-847108CD059F}" type="presParOf" srcId="{FDC62D3B-BB8A-46C8-870C-D9E986751AC2}" destId="{5C67AEA9-52AF-401E-9A37-42922FB6B137}" srcOrd="3" destOrd="0" presId="urn:microsoft.com/office/officeart/2005/8/layout/list1"/>
    <dgm:cxn modelId="{66D6801D-66E1-4D84-8104-E96473C4AA3C}" type="presParOf" srcId="{FDC62D3B-BB8A-46C8-870C-D9E986751AC2}" destId="{72CAD610-CE0A-4230-8DFF-B7B338BBD2B3}" srcOrd="4" destOrd="0" presId="urn:microsoft.com/office/officeart/2005/8/layout/list1"/>
    <dgm:cxn modelId="{7DC6869E-7014-43AE-B3B0-625B2B8DBB4E}" type="presParOf" srcId="{72CAD610-CE0A-4230-8DFF-B7B338BBD2B3}" destId="{25B69D21-3C38-46E5-B6C2-3F997F17A431}" srcOrd="0" destOrd="0" presId="urn:microsoft.com/office/officeart/2005/8/layout/list1"/>
    <dgm:cxn modelId="{23596606-B000-4C33-9420-43B5FC8FA163}" type="presParOf" srcId="{72CAD610-CE0A-4230-8DFF-B7B338BBD2B3}" destId="{B8389D5A-4303-45A6-AA72-8B3F1EA60E9F}" srcOrd="1" destOrd="0" presId="urn:microsoft.com/office/officeart/2005/8/layout/list1"/>
    <dgm:cxn modelId="{DDA871B3-7D89-40DE-9A34-481D92D50196}" type="presParOf" srcId="{FDC62D3B-BB8A-46C8-870C-D9E986751AC2}" destId="{507AA3B1-8C33-4388-86D6-11859FD37260}" srcOrd="5" destOrd="0" presId="urn:microsoft.com/office/officeart/2005/8/layout/list1"/>
    <dgm:cxn modelId="{9DF30980-BF74-4803-9337-0717191D97A0}" type="presParOf" srcId="{FDC62D3B-BB8A-46C8-870C-D9E986751AC2}" destId="{BEC3F88E-EC38-44C1-8557-A27E3C41FA9B}" srcOrd="6" destOrd="0" presId="urn:microsoft.com/office/officeart/2005/8/layout/list1"/>
    <dgm:cxn modelId="{D31C473D-6944-459E-84D6-759F08449713}" type="presParOf" srcId="{FDC62D3B-BB8A-46C8-870C-D9E986751AC2}" destId="{9D254886-19DE-4FB7-920C-8DAD03655EE5}" srcOrd="7" destOrd="0" presId="urn:microsoft.com/office/officeart/2005/8/layout/list1"/>
    <dgm:cxn modelId="{074DB7CC-14AA-40DD-8698-FF07B16E6F97}" type="presParOf" srcId="{FDC62D3B-BB8A-46C8-870C-D9E986751AC2}" destId="{1B6290BE-7038-4FAB-BCE0-006B3DFBE502}" srcOrd="8" destOrd="0" presId="urn:microsoft.com/office/officeart/2005/8/layout/list1"/>
    <dgm:cxn modelId="{419C90E1-F15A-4812-9A0D-56F364D578B9}" type="presParOf" srcId="{1B6290BE-7038-4FAB-BCE0-006B3DFBE502}" destId="{B08DB111-117E-4CE4-B72B-49FBB1BC78AA}" srcOrd="0" destOrd="0" presId="urn:microsoft.com/office/officeart/2005/8/layout/list1"/>
    <dgm:cxn modelId="{1C9C9FE5-CFBF-4765-B9CC-B09C1EA68788}" type="presParOf" srcId="{1B6290BE-7038-4FAB-BCE0-006B3DFBE502}" destId="{1B77F495-D482-4497-BAEE-8E9C1A861EF1}" srcOrd="1" destOrd="0" presId="urn:microsoft.com/office/officeart/2005/8/layout/list1"/>
    <dgm:cxn modelId="{31E742BA-9381-46B6-8003-FE3C1B2866B8}" type="presParOf" srcId="{FDC62D3B-BB8A-46C8-870C-D9E986751AC2}" destId="{56194BCA-6D89-43CF-8B95-239146387DF7}" srcOrd="9" destOrd="0" presId="urn:microsoft.com/office/officeart/2005/8/layout/list1"/>
    <dgm:cxn modelId="{8EC8EBE2-4625-47DA-8344-7443A24AB006}" type="presParOf" srcId="{FDC62D3B-BB8A-46C8-870C-D9E986751AC2}" destId="{1F7EA959-4817-4B18-A684-CBE542E9310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EA121-1BC1-4F88-8FF9-E3C6B0CC6AE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20AA06A-3E1A-46AA-9E53-2292B579D7AD}">
      <dgm:prSet phldrT="[Text]" custT="1"/>
      <dgm:spPr/>
      <dgm:t>
        <a:bodyPr/>
        <a:lstStyle/>
        <a:p>
          <a:r>
            <a:rPr lang="vi-VN" sz="2800" b="1" i="0" u="none" dirty="0">
              <a:latin typeface="Times New Roman" panose="02020603050405020304" pitchFamily="18" charset="0"/>
              <a:cs typeface="Times New Roman" panose="02020603050405020304" pitchFamily="18" charset="0"/>
            </a:rPr>
            <a:t>Ứng dụng ANNs trong nghiên cứu ung thư</a:t>
          </a:r>
          <a:endParaRPr lang="en-US" sz="2800" dirty="0">
            <a:latin typeface="Times New Roman" panose="02020603050405020304" pitchFamily="18" charset="0"/>
            <a:cs typeface="Times New Roman" panose="02020603050405020304" pitchFamily="18" charset="0"/>
          </a:endParaRPr>
        </a:p>
      </dgm:t>
    </dgm:pt>
    <dgm:pt modelId="{55D94E3A-EACA-4C3E-AFD9-785B32B6D893}" type="parTrans" cxnId="{71D61F2E-BAD2-4167-9828-B277F6C79BAC}">
      <dgm:prSet/>
      <dgm:spPr/>
      <dgm:t>
        <a:bodyPr/>
        <a:lstStyle/>
        <a:p>
          <a:endParaRPr lang="en-US"/>
        </a:p>
      </dgm:t>
    </dgm:pt>
    <dgm:pt modelId="{69CE0EC4-8309-4D7D-B138-B8C513F304AD}" type="sibTrans" cxnId="{71D61F2E-BAD2-4167-9828-B277F6C79BAC}">
      <dgm:prSet/>
      <dgm:spPr/>
      <dgm:t>
        <a:bodyPr/>
        <a:lstStyle/>
        <a:p>
          <a:endParaRPr lang="en-US"/>
        </a:p>
      </dgm:t>
    </dgm:pt>
    <dgm:pt modelId="{04E8057D-FE6C-4F6F-8697-30DC54A5E68D}">
      <dgm:prSet phldrT="[Text]" custT="1"/>
      <dgm:spPr/>
      <dgm:t>
        <a:bodyPr/>
        <a:lstStyle/>
        <a:p>
          <a:r>
            <a:rPr lang="vi-VN" sz="2800" b="1" i="0" u="none" dirty="0">
              <a:solidFill>
                <a:srgbClr val="FFFF99"/>
              </a:solidFill>
              <a:latin typeface="Times New Roman" panose="02020603050405020304" pitchFamily="18" charset="0"/>
              <a:cs typeface="Times New Roman" panose="02020603050405020304" pitchFamily="18" charset="0"/>
            </a:rPr>
            <a:t>Chiến lược ra quyết định trong điều trị y tế</a:t>
          </a:r>
          <a:endParaRPr lang="en-US" sz="2800" dirty="0">
            <a:solidFill>
              <a:srgbClr val="FFFF99"/>
            </a:solidFill>
            <a:latin typeface="Times New Roman" panose="02020603050405020304" pitchFamily="18" charset="0"/>
            <a:cs typeface="Times New Roman" panose="02020603050405020304" pitchFamily="18" charset="0"/>
          </a:endParaRPr>
        </a:p>
      </dgm:t>
    </dgm:pt>
    <dgm:pt modelId="{0B6CA74F-788D-4CF7-88E3-3DE17D5909E9}" type="parTrans" cxnId="{7EBFB50A-374F-421D-A55E-E96251BFFEB6}">
      <dgm:prSet/>
      <dgm:spPr/>
      <dgm:t>
        <a:bodyPr/>
        <a:lstStyle/>
        <a:p>
          <a:endParaRPr lang="en-US"/>
        </a:p>
      </dgm:t>
    </dgm:pt>
    <dgm:pt modelId="{3C68A22B-2183-4A79-A397-2B1766B18CA5}" type="sibTrans" cxnId="{7EBFB50A-374F-421D-A55E-E96251BFFEB6}">
      <dgm:prSet/>
      <dgm:spPr/>
      <dgm:t>
        <a:bodyPr/>
        <a:lstStyle/>
        <a:p>
          <a:endParaRPr lang="en-US"/>
        </a:p>
      </dgm:t>
    </dgm:pt>
    <dgm:pt modelId="{8EA49584-62A3-4B4F-AD1C-5574A29FCBEA}">
      <dgm:prSet phldrT="[Text]" custT="1"/>
      <dgm:spPr/>
      <dgm:t>
        <a:bodyPr/>
        <a:lstStyle/>
        <a:p>
          <a:r>
            <a:rPr lang="en-US" sz="2800" b="1" i="0" u="none" dirty="0" err="1">
              <a:latin typeface="Times New Roman" panose="02020603050405020304" pitchFamily="18" charset="0"/>
              <a:cs typeface="Times New Roman" panose="02020603050405020304" pitchFamily="18" charset="0"/>
            </a:rPr>
            <a:t>Ứng</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dụng</a:t>
          </a:r>
          <a:r>
            <a:rPr lang="en-US" sz="2800" b="1" i="0" u="none" dirty="0">
              <a:latin typeface="Times New Roman" panose="02020603050405020304" pitchFamily="18" charset="0"/>
              <a:cs typeface="Times New Roman" panose="02020603050405020304" pitchFamily="18" charset="0"/>
            </a:rPr>
            <a:t> ANNs </a:t>
          </a:r>
          <a:r>
            <a:rPr lang="en-US" sz="2800" b="1" i="0" u="none" dirty="0" err="1">
              <a:latin typeface="Times New Roman" panose="02020603050405020304" pitchFamily="18" charset="0"/>
              <a:cs typeface="Times New Roman" panose="02020603050405020304" pitchFamily="18" charset="0"/>
            </a:rPr>
            <a:t>trong</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phát</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hiện</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và</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hiệu</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chỉnh</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tín</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hiệu</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sinh</a:t>
          </a:r>
          <a:r>
            <a:rPr lang="en-US" sz="2800" b="1" i="0" u="none" dirty="0">
              <a:latin typeface="Times New Roman" panose="02020603050405020304" pitchFamily="18" charset="0"/>
              <a:cs typeface="Times New Roman" panose="02020603050405020304" pitchFamily="18" charset="0"/>
            </a:rPr>
            <a:t> </a:t>
          </a:r>
          <a:r>
            <a:rPr lang="en-US" sz="2800" b="1" i="0" u="none" dirty="0" err="1">
              <a:latin typeface="Times New Roman" panose="02020603050405020304" pitchFamily="18" charset="0"/>
              <a:cs typeface="Times New Roman" panose="02020603050405020304" pitchFamily="18" charset="0"/>
            </a:rPr>
            <a:t>học</a:t>
          </a:r>
          <a:endParaRPr lang="en-US" sz="2600" dirty="0">
            <a:latin typeface="Times New Roman" panose="02020603050405020304" pitchFamily="18" charset="0"/>
            <a:cs typeface="Times New Roman" panose="02020603050405020304" pitchFamily="18" charset="0"/>
          </a:endParaRPr>
        </a:p>
      </dgm:t>
    </dgm:pt>
    <dgm:pt modelId="{2828140F-9E9C-4639-95C5-EA7849F36659}" type="parTrans" cxnId="{CFB38D30-3F72-4D19-92C9-2346FED650C1}">
      <dgm:prSet/>
      <dgm:spPr/>
      <dgm:t>
        <a:bodyPr/>
        <a:lstStyle/>
        <a:p>
          <a:endParaRPr lang="en-US"/>
        </a:p>
      </dgm:t>
    </dgm:pt>
    <dgm:pt modelId="{E083AE4E-C640-4E4B-84A9-E9CF5DA21FCA}" type="sibTrans" cxnId="{CFB38D30-3F72-4D19-92C9-2346FED650C1}">
      <dgm:prSet/>
      <dgm:spPr/>
      <dgm:t>
        <a:bodyPr/>
        <a:lstStyle/>
        <a:p>
          <a:endParaRPr lang="en-US"/>
        </a:p>
      </dgm:t>
    </dgm:pt>
    <dgm:pt modelId="{E45B370B-5CA9-4F0C-96A4-E7D29E89238A}" type="pres">
      <dgm:prSet presAssocID="{8E2EA121-1BC1-4F88-8FF9-E3C6B0CC6AE1}" presName="Name0" presStyleCnt="0">
        <dgm:presLayoutVars>
          <dgm:chMax val="7"/>
          <dgm:chPref val="7"/>
          <dgm:dir/>
        </dgm:presLayoutVars>
      </dgm:prSet>
      <dgm:spPr/>
    </dgm:pt>
    <dgm:pt modelId="{6EA29967-E28E-44D4-8EF0-6E79A64142EE}" type="pres">
      <dgm:prSet presAssocID="{8E2EA121-1BC1-4F88-8FF9-E3C6B0CC6AE1}" presName="Name1" presStyleCnt="0"/>
      <dgm:spPr/>
    </dgm:pt>
    <dgm:pt modelId="{AF0FD02F-8022-4576-AFE6-B8498EB8A2E0}" type="pres">
      <dgm:prSet presAssocID="{8E2EA121-1BC1-4F88-8FF9-E3C6B0CC6AE1}" presName="cycle" presStyleCnt="0"/>
      <dgm:spPr/>
    </dgm:pt>
    <dgm:pt modelId="{B3DF6670-6D98-4C33-AD21-0B23E28377F9}" type="pres">
      <dgm:prSet presAssocID="{8E2EA121-1BC1-4F88-8FF9-E3C6B0CC6AE1}" presName="srcNode" presStyleLbl="node1" presStyleIdx="0" presStyleCnt="3"/>
      <dgm:spPr/>
    </dgm:pt>
    <dgm:pt modelId="{840122E5-9671-4FE4-A200-722A44D57A30}" type="pres">
      <dgm:prSet presAssocID="{8E2EA121-1BC1-4F88-8FF9-E3C6B0CC6AE1}" presName="conn" presStyleLbl="parChTrans1D2" presStyleIdx="0" presStyleCnt="1"/>
      <dgm:spPr/>
    </dgm:pt>
    <dgm:pt modelId="{C69EDDAA-9F95-49BE-90F7-FB964640E5B1}" type="pres">
      <dgm:prSet presAssocID="{8E2EA121-1BC1-4F88-8FF9-E3C6B0CC6AE1}" presName="extraNode" presStyleLbl="node1" presStyleIdx="0" presStyleCnt="3"/>
      <dgm:spPr/>
    </dgm:pt>
    <dgm:pt modelId="{421ACBCE-F759-4FAD-B906-2A97653DD58F}" type="pres">
      <dgm:prSet presAssocID="{8E2EA121-1BC1-4F88-8FF9-E3C6B0CC6AE1}" presName="dstNode" presStyleLbl="node1" presStyleIdx="0" presStyleCnt="3"/>
      <dgm:spPr/>
    </dgm:pt>
    <dgm:pt modelId="{95D64010-FF52-4A9F-B61F-7246B75C15FB}" type="pres">
      <dgm:prSet presAssocID="{C20AA06A-3E1A-46AA-9E53-2292B579D7AD}" presName="text_1" presStyleLbl="node1" presStyleIdx="0" presStyleCnt="3">
        <dgm:presLayoutVars>
          <dgm:bulletEnabled val="1"/>
        </dgm:presLayoutVars>
      </dgm:prSet>
      <dgm:spPr/>
    </dgm:pt>
    <dgm:pt modelId="{E259D1F4-8A5D-47DD-A0AF-63DEA2728432}" type="pres">
      <dgm:prSet presAssocID="{C20AA06A-3E1A-46AA-9E53-2292B579D7AD}" presName="accent_1" presStyleCnt="0"/>
      <dgm:spPr/>
    </dgm:pt>
    <dgm:pt modelId="{6D22E1AB-48BC-4CE9-9F1F-6B48621580DB}" type="pres">
      <dgm:prSet presAssocID="{C20AA06A-3E1A-46AA-9E53-2292B579D7AD}" presName="accentRepeatNode" presStyleLbl="solidFgAcc1" presStyleIdx="0" presStyleCnt="3"/>
      <dgm:spPr/>
    </dgm:pt>
    <dgm:pt modelId="{7CC531EE-07EF-4C9B-BE02-51429CA87505}" type="pres">
      <dgm:prSet presAssocID="{04E8057D-FE6C-4F6F-8697-30DC54A5E68D}" presName="text_2" presStyleLbl="node1" presStyleIdx="1" presStyleCnt="3">
        <dgm:presLayoutVars>
          <dgm:bulletEnabled val="1"/>
        </dgm:presLayoutVars>
      </dgm:prSet>
      <dgm:spPr/>
    </dgm:pt>
    <dgm:pt modelId="{14360BF1-FD61-4802-B304-E789D4B48326}" type="pres">
      <dgm:prSet presAssocID="{04E8057D-FE6C-4F6F-8697-30DC54A5E68D}" presName="accent_2" presStyleCnt="0"/>
      <dgm:spPr/>
    </dgm:pt>
    <dgm:pt modelId="{E1D7CAAD-9EDD-4129-81F6-2C6917283F1E}" type="pres">
      <dgm:prSet presAssocID="{04E8057D-FE6C-4F6F-8697-30DC54A5E68D}" presName="accentRepeatNode" presStyleLbl="solidFgAcc1" presStyleIdx="1" presStyleCnt="3"/>
      <dgm:spPr/>
    </dgm:pt>
    <dgm:pt modelId="{6685B6C0-82DA-4404-9A63-3C108E4F2CF5}" type="pres">
      <dgm:prSet presAssocID="{8EA49584-62A3-4B4F-AD1C-5574A29FCBEA}" presName="text_3" presStyleLbl="node1" presStyleIdx="2" presStyleCnt="3">
        <dgm:presLayoutVars>
          <dgm:bulletEnabled val="1"/>
        </dgm:presLayoutVars>
      </dgm:prSet>
      <dgm:spPr/>
    </dgm:pt>
    <dgm:pt modelId="{D4502A05-C7F7-4101-9AE4-E2D0591025FE}" type="pres">
      <dgm:prSet presAssocID="{8EA49584-62A3-4B4F-AD1C-5574A29FCBEA}" presName="accent_3" presStyleCnt="0"/>
      <dgm:spPr/>
    </dgm:pt>
    <dgm:pt modelId="{125F5F1C-F2C1-441E-AFA9-2E849FD6A713}" type="pres">
      <dgm:prSet presAssocID="{8EA49584-62A3-4B4F-AD1C-5574A29FCBEA}" presName="accentRepeatNode" presStyleLbl="solidFgAcc1" presStyleIdx="2" presStyleCnt="3"/>
      <dgm:spPr/>
    </dgm:pt>
  </dgm:ptLst>
  <dgm:cxnLst>
    <dgm:cxn modelId="{7EBFB50A-374F-421D-A55E-E96251BFFEB6}" srcId="{8E2EA121-1BC1-4F88-8FF9-E3C6B0CC6AE1}" destId="{04E8057D-FE6C-4F6F-8697-30DC54A5E68D}" srcOrd="1" destOrd="0" parTransId="{0B6CA74F-788D-4CF7-88E3-3DE17D5909E9}" sibTransId="{3C68A22B-2183-4A79-A397-2B1766B18CA5}"/>
    <dgm:cxn modelId="{71D61F2E-BAD2-4167-9828-B277F6C79BAC}" srcId="{8E2EA121-1BC1-4F88-8FF9-E3C6B0CC6AE1}" destId="{C20AA06A-3E1A-46AA-9E53-2292B579D7AD}" srcOrd="0" destOrd="0" parTransId="{55D94E3A-EACA-4C3E-AFD9-785B32B6D893}" sibTransId="{69CE0EC4-8309-4D7D-B138-B8C513F304AD}"/>
    <dgm:cxn modelId="{CFB38D30-3F72-4D19-92C9-2346FED650C1}" srcId="{8E2EA121-1BC1-4F88-8FF9-E3C6B0CC6AE1}" destId="{8EA49584-62A3-4B4F-AD1C-5574A29FCBEA}" srcOrd="2" destOrd="0" parTransId="{2828140F-9E9C-4639-95C5-EA7849F36659}" sibTransId="{E083AE4E-C640-4E4B-84A9-E9CF5DA21FCA}"/>
    <dgm:cxn modelId="{24D8C37B-CE82-4945-A068-E3B3817B64EA}" type="presOf" srcId="{04E8057D-FE6C-4F6F-8697-30DC54A5E68D}" destId="{7CC531EE-07EF-4C9B-BE02-51429CA87505}" srcOrd="0" destOrd="0" presId="urn:microsoft.com/office/officeart/2008/layout/VerticalCurvedList"/>
    <dgm:cxn modelId="{E7412F90-27B9-4098-A56F-5B8951B29B5F}" type="presOf" srcId="{8EA49584-62A3-4B4F-AD1C-5574A29FCBEA}" destId="{6685B6C0-82DA-4404-9A63-3C108E4F2CF5}" srcOrd="0" destOrd="0" presId="urn:microsoft.com/office/officeart/2008/layout/VerticalCurvedList"/>
    <dgm:cxn modelId="{96DAB69A-C90A-4E1F-9E54-0C74D41964A5}" type="presOf" srcId="{8E2EA121-1BC1-4F88-8FF9-E3C6B0CC6AE1}" destId="{E45B370B-5CA9-4F0C-96A4-E7D29E89238A}" srcOrd="0" destOrd="0" presId="urn:microsoft.com/office/officeart/2008/layout/VerticalCurvedList"/>
    <dgm:cxn modelId="{8A0B43F9-D1FF-478F-A0A3-8E48EBAE7AAB}" type="presOf" srcId="{C20AA06A-3E1A-46AA-9E53-2292B579D7AD}" destId="{95D64010-FF52-4A9F-B61F-7246B75C15FB}" srcOrd="0" destOrd="0" presId="urn:microsoft.com/office/officeart/2008/layout/VerticalCurvedList"/>
    <dgm:cxn modelId="{8F460EFA-D3C2-4DDF-A125-C3954373096F}" type="presOf" srcId="{69CE0EC4-8309-4D7D-B138-B8C513F304AD}" destId="{840122E5-9671-4FE4-A200-722A44D57A30}" srcOrd="0" destOrd="0" presId="urn:microsoft.com/office/officeart/2008/layout/VerticalCurvedList"/>
    <dgm:cxn modelId="{A02A0225-9D40-47D9-8F4D-E8AC6D539124}" type="presParOf" srcId="{E45B370B-5CA9-4F0C-96A4-E7D29E89238A}" destId="{6EA29967-E28E-44D4-8EF0-6E79A64142EE}" srcOrd="0" destOrd="0" presId="urn:microsoft.com/office/officeart/2008/layout/VerticalCurvedList"/>
    <dgm:cxn modelId="{90FABAA9-CEA1-4F5D-931F-C7742EB09C60}" type="presParOf" srcId="{6EA29967-E28E-44D4-8EF0-6E79A64142EE}" destId="{AF0FD02F-8022-4576-AFE6-B8498EB8A2E0}" srcOrd="0" destOrd="0" presId="urn:microsoft.com/office/officeart/2008/layout/VerticalCurvedList"/>
    <dgm:cxn modelId="{3310C2AD-1D96-44D0-84B5-D3DDDA402E8B}" type="presParOf" srcId="{AF0FD02F-8022-4576-AFE6-B8498EB8A2E0}" destId="{B3DF6670-6D98-4C33-AD21-0B23E28377F9}" srcOrd="0" destOrd="0" presId="urn:microsoft.com/office/officeart/2008/layout/VerticalCurvedList"/>
    <dgm:cxn modelId="{22D8786A-FEDF-48CB-9025-8FF0E94862A3}" type="presParOf" srcId="{AF0FD02F-8022-4576-AFE6-B8498EB8A2E0}" destId="{840122E5-9671-4FE4-A200-722A44D57A30}" srcOrd="1" destOrd="0" presId="urn:microsoft.com/office/officeart/2008/layout/VerticalCurvedList"/>
    <dgm:cxn modelId="{DD0B7952-DD63-4D32-B948-52BABAB575D8}" type="presParOf" srcId="{AF0FD02F-8022-4576-AFE6-B8498EB8A2E0}" destId="{C69EDDAA-9F95-49BE-90F7-FB964640E5B1}" srcOrd="2" destOrd="0" presId="urn:microsoft.com/office/officeart/2008/layout/VerticalCurvedList"/>
    <dgm:cxn modelId="{A512DDDE-5B55-4334-882A-88CCD0768A17}" type="presParOf" srcId="{AF0FD02F-8022-4576-AFE6-B8498EB8A2E0}" destId="{421ACBCE-F759-4FAD-B906-2A97653DD58F}" srcOrd="3" destOrd="0" presId="urn:microsoft.com/office/officeart/2008/layout/VerticalCurvedList"/>
    <dgm:cxn modelId="{F051A437-FBC3-4D04-9EA0-9BC2AE723E1F}" type="presParOf" srcId="{6EA29967-E28E-44D4-8EF0-6E79A64142EE}" destId="{95D64010-FF52-4A9F-B61F-7246B75C15FB}" srcOrd="1" destOrd="0" presId="urn:microsoft.com/office/officeart/2008/layout/VerticalCurvedList"/>
    <dgm:cxn modelId="{4291969D-5AAB-4785-89A6-5B40DE20FF2D}" type="presParOf" srcId="{6EA29967-E28E-44D4-8EF0-6E79A64142EE}" destId="{E259D1F4-8A5D-47DD-A0AF-63DEA2728432}" srcOrd="2" destOrd="0" presId="urn:microsoft.com/office/officeart/2008/layout/VerticalCurvedList"/>
    <dgm:cxn modelId="{0E647E84-34C6-477C-8E92-BAE35023E8DE}" type="presParOf" srcId="{E259D1F4-8A5D-47DD-A0AF-63DEA2728432}" destId="{6D22E1AB-48BC-4CE9-9F1F-6B48621580DB}" srcOrd="0" destOrd="0" presId="urn:microsoft.com/office/officeart/2008/layout/VerticalCurvedList"/>
    <dgm:cxn modelId="{2FA6BB77-24AD-4D2F-8190-3DA4B0DB7361}" type="presParOf" srcId="{6EA29967-E28E-44D4-8EF0-6E79A64142EE}" destId="{7CC531EE-07EF-4C9B-BE02-51429CA87505}" srcOrd="3" destOrd="0" presId="urn:microsoft.com/office/officeart/2008/layout/VerticalCurvedList"/>
    <dgm:cxn modelId="{A73E5934-348C-4021-A8F9-D33920E9E4C9}" type="presParOf" srcId="{6EA29967-E28E-44D4-8EF0-6E79A64142EE}" destId="{14360BF1-FD61-4802-B304-E789D4B48326}" srcOrd="4" destOrd="0" presId="urn:microsoft.com/office/officeart/2008/layout/VerticalCurvedList"/>
    <dgm:cxn modelId="{4A54B81B-3188-4F66-B556-55511D64BC2D}" type="presParOf" srcId="{14360BF1-FD61-4802-B304-E789D4B48326}" destId="{E1D7CAAD-9EDD-4129-81F6-2C6917283F1E}" srcOrd="0" destOrd="0" presId="urn:microsoft.com/office/officeart/2008/layout/VerticalCurvedList"/>
    <dgm:cxn modelId="{5628E092-A256-4A9E-90D0-7FE685D954EC}" type="presParOf" srcId="{6EA29967-E28E-44D4-8EF0-6E79A64142EE}" destId="{6685B6C0-82DA-4404-9A63-3C108E4F2CF5}" srcOrd="5" destOrd="0" presId="urn:microsoft.com/office/officeart/2008/layout/VerticalCurvedList"/>
    <dgm:cxn modelId="{5DB4D2C5-FE7A-4EC1-A08C-5474505C3D7E}" type="presParOf" srcId="{6EA29967-E28E-44D4-8EF0-6E79A64142EE}" destId="{D4502A05-C7F7-4101-9AE4-E2D0591025FE}" srcOrd="6" destOrd="0" presId="urn:microsoft.com/office/officeart/2008/layout/VerticalCurvedList"/>
    <dgm:cxn modelId="{191EF803-1C71-4DA6-A451-4D5F48EC7CC4}" type="presParOf" srcId="{D4502A05-C7F7-4101-9AE4-E2D0591025FE}" destId="{125F5F1C-F2C1-441E-AFA9-2E849FD6A71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FCFE0-024C-4712-9279-A52C9CD7886D}">
      <dsp:nvSpPr>
        <dsp:cNvPr id="0" name=""/>
        <dsp:cNvSpPr/>
      </dsp:nvSpPr>
      <dsp:spPr>
        <a:xfrm>
          <a:off x="0" y="459346"/>
          <a:ext cx="8128000"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ED8F7C-A2A8-45A9-9458-62AB9F7603C2}">
      <dsp:nvSpPr>
        <dsp:cNvPr id="0" name=""/>
        <dsp:cNvSpPr/>
      </dsp:nvSpPr>
      <dsp:spPr>
        <a:xfrm>
          <a:off x="406400" y="31306"/>
          <a:ext cx="6146816"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0" i="0" u="none" kern="1200" dirty="0">
              <a:latin typeface="Times New Roman" panose="02020603050405020304" pitchFamily="18" charset="0"/>
              <a:cs typeface="Times New Roman" panose="02020603050405020304" pitchFamily="18" charset="0"/>
            </a:rPr>
            <a:t>THUẬT NGỮ VÀ CÁC TIÊU CHUẨN ĐÁNH GIÁ</a:t>
          </a:r>
          <a:endParaRPr lang="en-US" sz="2400" b="0" kern="1200" dirty="0">
            <a:latin typeface="Times New Roman" panose="02020603050405020304" pitchFamily="18" charset="0"/>
            <a:cs typeface="Times New Roman" panose="02020603050405020304" pitchFamily="18" charset="0"/>
          </a:endParaRPr>
        </a:p>
      </dsp:txBody>
      <dsp:txXfrm>
        <a:off x="448190" y="73096"/>
        <a:ext cx="6063236" cy="772500"/>
      </dsp:txXfrm>
    </dsp:sp>
    <dsp:sp modelId="{BEC3F88E-EC38-44C1-8557-A27E3C41FA9B}">
      <dsp:nvSpPr>
        <dsp:cNvPr id="0" name=""/>
        <dsp:cNvSpPr/>
      </dsp:nvSpPr>
      <dsp:spPr>
        <a:xfrm>
          <a:off x="0" y="1774786"/>
          <a:ext cx="8128000"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89D5A-4303-45A6-AA72-8B3F1EA60E9F}">
      <dsp:nvSpPr>
        <dsp:cNvPr id="0" name=""/>
        <dsp:cNvSpPr/>
      </dsp:nvSpPr>
      <dsp:spPr>
        <a:xfrm>
          <a:off x="369093" y="1346746"/>
          <a:ext cx="7752880"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vi-VN" sz="2400" b="0" i="0" u="none" kern="1200" dirty="0">
              <a:latin typeface="Times New Roman" panose="02020603050405020304" pitchFamily="18" charset="0"/>
              <a:cs typeface="Times New Roman" panose="02020603050405020304" pitchFamily="18" charset="0"/>
            </a:rPr>
            <a:t>HOẠT ĐỘNG NGHIÊN CỨU GẦN ĐÂY VỀ MẠNG NƠ-RON TRONG Y HỌC VÀ KHOA HỌC SINH HỌC</a:t>
          </a:r>
          <a:endParaRPr lang="en-US" sz="2400" b="0" kern="1200" dirty="0">
            <a:latin typeface="Times New Roman" panose="02020603050405020304" pitchFamily="18" charset="0"/>
            <a:cs typeface="Times New Roman" panose="02020603050405020304" pitchFamily="18" charset="0"/>
          </a:endParaRPr>
        </a:p>
      </dsp:txBody>
      <dsp:txXfrm>
        <a:off x="410883" y="1388536"/>
        <a:ext cx="7669300" cy="772500"/>
      </dsp:txXfrm>
    </dsp:sp>
    <dsp:sp modelId="{1F7EA959-4817-4B18-A684-CBE542E93101}">
      <dsp:nvSpPr>
        <dsp:cNvPr id="0" name=""/>
        <dsp:cNvSpPr/>
      </dsp:nvSpPr>
      <dsp:spPr>
        <a:xfrm>
          <a:off x="0" y="3090226"/>
          <a:ext cx="8128000"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77F495-D482-4497-BAEE-8E9C1A861EF1}">
      <dsp:nvSpPr>
        <dsp:cNvPr id="0" name=""/>
        <dsp:cNvSpPr/>
      </dsp:nvSpPr>
      <dsp:spPr>
        <a:xfrm>
          <a:off x="406400" y="2662186"/>
          <a:ext cx="5689600"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Times New Roman" panose="02020603050405020304" pitchFamily="18" charset="0"/>
              <a:cs typeface="Times New Roman" panose="02020603050405020304" pitchFamily="18" charset="0"/>
            </a:rPr>
            <a:t>KẾT LUẬN</a:t>
          </a:r>
          <a:endParaRPr lang="en-US" sz="2400" kern="1200" dirty="0">
            <a:latin typeface="Times New Roman" panose="02020603050405020304" pitchFamily="18" charset="0"/>
            <a:cs typeface="Times New Roman" panose="02020603050405020304" pitchFamily="18" charset="0"/>
          </a:endParaRPr>
        </a:p>
      </dsp:txBody>
      <dsp:txXfrm>
        <a:off x="448190" y="2703976"/>
        <a:ext cx="5606020"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122E5-9671-4FE4-A200-722A44D57A30}">
      <dsp:nvSpPr>
        <dsp:cNvPr id="0" name=""/>
        <dsp:cNvSpPr/>
      </dsp:nvSpPr>
      <dsp:spPr>
        <a:xfrm>
          <a:off x="-4872127" y="-746639"/>
          <a:ext cx="5802812" cy="5802812"/>
        </a:xfrm>
        <a:prstGeom prst="blockArc">
          <a:avLst>
            <a:gd name="adj1" fmla="val 18900000"/>
            <a:gd name="adj2" fmla="val 2700000"/>
            <a:gd name="adj3" fmla="val 372"/>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D64010-FF52-4A9F-B61F-7246B75C15FB}">
      <dsp:nvSpPr>
        <dsp:cNvPr id="0" name=""/>
        <dsp:cNvSpPr/>
      </dsp:nvSpPr>
      <dsp:spPr>
        <a:xfrm>
          <a:off x="598570" y="430953"/>
          <a:ext cx="8359365" cy="8619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kern="1200" dirty="0">
              <a:latin typeface="Times New Roman" panose="02020603050405020304" pitchFamily="18" charset="0"/>
              <a:cs typeface="Times New Roman" panose="02020603050405020304" pitchFamily="18" charset="0"/>
            </a:rPr>
            <a:t>Ứng dụng ANNs trong nghiên cứu ung thư</a:t>
          </a:r>
          <a:endParaRPr lang="en-US" sz="2800" kern="1200" dirty="0">
            <a:latin typeface="Times New Roman" panose="02020603050405020304" pitchFamily="18" charset="0"/>
            <a:cs typeface="Times New Roman" panose="02020603050405020304" pitchFamily="18" charset="0"/>
          </a:endParaRPr>
        </a:p>
      </dsp:txBody>
      <dsp:txXfrm>
        <a:off x="598570" y="430953"/>
        <a:ext cx="8359365" cy="861906"/>
      </dsp:txXfrm>
    </dsp:sp>
    <dsp:sp modelId="{6D22E1AB-48BC-4CE9-9F1F-6B48621580DB}">
      <dsp:nvSpPr>
        <dsp:cNvPr id="0" name=""/>
        <dsp:cNvSpPr/>
      </dsp:nvSpPr>
      <dsp:spPr>
        <a:xfrm>
          <a:off x="59878" y="323214"/>
          <a:ext cx="1077383" cy="10773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C531EE-07EF-4C9B-BE02-51429CA87505}">
      <dsp:nvSpPr>
        <dsp:cNvPr id="0" name=""/>
        <dsp:cNvSpPr/>
      </dsp:nvSpPr>
      <dsp:spPr>
        <a:xfrm>
          <a:off x="911873" y="1723813"/>
          <a:ext cx="8046062" cy="8619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71120" rIns="71120" bIns="71120" numCol="1" spcCol="1270" anchor="ctr" anchorCtr="0">
          <a:noAutofit/>
        </a:bodyPr>
        <a:lstStyle/>
        <a:p>
          <a:pPr marL="0" lvl="0" indent="0" algn="l" defTabSz="1244600">
            <a:lnSpc>
              <a:spcPct val="90000"/>
            </a:lnSpc>
            <a:spcBef>
              <a:spcPct val="0"/>
            </a:spcBef>
            <a:spcAft>
              <a:spcPct val="35000"/>
            </a:spcAft>
            <a:buNone/>
          </a:pPr>
          <a:r>
            <a:rPr lang="vi-VN" sz="2800" b="1" i="0" u="none" kern="1200" dirty="0">
              <a:solidFill>
                <a:srgbClr val="FFFF99"/>
              </a:solidFill>
              <a:latin typeface="Times New Roman" panose="02020603050405020304" pitchFamily="18" charset="0"/>
              <a:cs typeface="Times New Roman" panose="02020603050405020304" pitchFamily="18" charset="0"/>
            </a:rPr>
            <a:t>Chiến lược ra quyết định trong điều trị y tế</a:t>
          </a:r>
          <a:endParaRPr lang="en-US" sz="2800" kern="1200" dirty="0">
            <a:solidFill>
              <a:srgbClr val="FFFF99"/>
            </a:solidFill>
            <a:latin typeface="Times New Roman" panose="02020603050405020304" pitchFamily="18" charset="0"/>
            <a:cs typeface="Times New Roman" panose="02020603050405020304" pitchFamily="18" charset="0"/>
          </a:endParaRPr>
        </a:p>
      </dsp:txBody>
      <dsp:txXfrm>
        <a:off x="911873" y="1723813"/>
        <a:ext cx="8046062" cy="861906"/>
      </dsp:txXfrm>
    </dsp:sp>
    <dsp:sp modelId="{E1D7CAAD-9EDD-4129-81F6-2C6917283F1E}">
      <dsp:nvSpPr>
        <dsp:cNvPr id="0" name=""/>
        <dsp:cNvSpPr/>
      </dsp:nvSpPr>
      <dsp:spPr>
        <a:xfrm>
          <a:off x="373181" y="1616074"/>
          <a:ext cx="1077383" cy="10773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85B6C0-82DA-4404-9A63-3C108E4F2CF5}">
      <dsp:nvSpPr>
        <dsp:cNvPr id="0" name=""/>
        <dsp:cNvSpPr/>
      </dsp:nvSpPr>
      <dsp:spPr>
        <a:xfrm>
          <a:off x="598570" y="3016673"/>
          <a:ext cx="8359365" cy="8619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i="0" u="none" kern="1200" dirty="0" err="1">
              <a:latin typeface="Times New Roman" panose="02020603050405020304" pitchFamily="18" charset="0"/>
              <a:cs typeface="Times New Roman" panose="02020603050405020304" pitchFamily="18" charset="0"/>
            </a:rPr>
            <a:t>Ứng</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dụng</a:t>
          </a:r>
          <a:r>
            <a:rPr lang="en-US" sz="2800" b="1" i="0" u="none" kern="1200" dirty="0">
              <a:latin typeface="Times New Roman" panose="02020603050405020304" pitchFamily="18" charset="0"/>
              <a:cs typeface="Times New Roman" panose="02020603050405020304" pitchFamily="18" charset="0"/>
            </a:rPr>
            <a:t> ANNs </a:t>
          </a:r>
          <a:r>
            <a:rPr lang="en-US" sz="2800" b="1" i="0" u="none" kern="1200" dirty="0" err="1">
              <a:latin typeface="Times New Roman" panose="02020603050405020304" pitchFamily="18" charset="0"/>
              <a:cs typeface="Times New Roman" panose="02020603050405020304" pitchFamily="18" charset="0"/>
            </a:rPr>
            <a:t>trong</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phát</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hiện</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và</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hiệu</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chỉnh</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tín</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hiệu</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sinh</a:t>
          </a:r>
          <a:r>
            <a:rPr lang="en-US" sz="2800" b="1" i="0" u="none" kern="1200" dirty="0">
              <a:latin typeface="Times New Roman" panose="02020603050405020304" pitchFamily="18" charset="0"/>
              <a:cs typeface="Times New Roman" panose="02020603050405020304" pitchFamily="18" charset="0"/>
            </a:rPr>
            <a:t> </a:t>
          </a:r>
          <a:r>
            <a:rPr lang="en-US" sz="2800" b="1" i="0" u="none" kern="1200" dirty="0" err="1">
              <a:latin typeface="Times New Roman" panose="02020603050405020304" pitchFamily="18" charset="0"/>
              <a:cs typeface="Times New Roman" panose="02020603050405020304" pitchFamily="18" charset="0"/>
            </a:rPr>
            <a:t>học</a:t>
          </a:r>
          <a:endParaRPr lang="en-US" sz="2600" kern="1200" dirty="0">
            <a:latin typeface="Times New Roman" panose="02020603050405020304" pitchFamily="18" charset="0"/>
            <a:cs typeface="Times New Roman" panose="02020603050405020304" pitchFamily="18" charset="0"/>
          </a:endParaRPr>
        </a:p>
      </dsp:txBody>
      <dsp:txXfrm>
        <a:off x="598570" y="3016673"/>
        <a:ext cx="8359365" cy="861906"/>
      </dsp:txXfrm>
    </dsp:sp>
    <dsp:sp modelId="{125F5F1C-F2C1-441E-AFA9-2E849FD6A713}">
      <dsp:nvSpPr>
        <dsp:cNvPr id="0" name=""/>
        <dsp:cNvSpPr/>
      </dsp:nvSpPr>
      <dsp:spPr>
        <a:xfrm>
          <a:off x="59878" y="2908934"/>
          <a:ext cx="1077383" cy="10773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865DF-485F-402F-AEF8-30BDA0371D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5B06EC-E8AA-4DF7-84EA-3523BCAF2D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07FDD7-5AE9-436E-9E9D-D114BB94C9F5}" type="datetimeFigureOut">
              <a:rPr lang="en-US" smtClean="0"/>
              <a:t>3/20/2025</a:t>
            </a:fld>
            <a:endParaRPr lang="en-US" dirty="0"/>
          </a:p>
        </p:txBody>
      </p:sp>
      <p:sp>
        <p:nvSpPr>
          <p:cNvPr id="4" name="Footer Placeholder 3">
            <a:extLst>
              <a:ext uri="{FF2B5EF4-FFF2-40B4-BE49-F238E27FC236}">
                <a16:creationId xmlns:a16="http://schemas.microsoft.com/office/drawing/2014/main" id="{F91A6245-5E2C-43B7-9CD4-0CC74B5FBC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5990CE6-350B-4782-9EFF-4A942F5774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E2A7D-4A2D-4DCB-9919-BD474DDB04D0}" type="slidenum">
              <a:rPr lang="en-US" smtClean="0"/>
              <a:t>‹#›</a:t>
            </a:fld>
            <a:endParaRPr lang="en-US" dirty="0"/>
          </a:p>
        </p:txBody>
      </p:sp>
    </p:spTree>
    <p:extLst>
      <p:ext uri="{BB962C8B-B14F-4D97-AF65-F5344CB8AC3E}">
        <p14:creationId xmlns:p14="http://schemas.microsoft.com/office/powerpoint/2010/main" val="869464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E8BD9B-2A2F-494A-A6AA-7B0C58709D3C}" type="slidenum">
              <a:rPr lang="en-US"/>
              <a:pPr/>
              <a:t>‹#›</a:t>
            </a:fld>
            <a:endParaRPr lang="en-US" dirty="0"/>
          </a:p>
        </p:txBody>
      </p:sp>
    </p:spTree>
    <p:extLst>
      <p:ext uri="{BB962C8B-B14F-4D97-AF65-F5344CB8AC3E}">
        <p14:creationId xmlns:p14="http://schemas.microsoft.com/office/powerpoint/2010/main" val="37043518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Trong chương này, chúng ta sẽ thảo luận về các ứng dụng của mạng nơ-ron nhân tạo (ANNs) trong y học và khoa học sinh học. Cụ thể, chúng ta sẽ đề cập đến các giải pháp của ANN đối với các vấn đề kỹ thuật cổ điển như phát hiện, ước lượng, ngoại suy, nội suy, điều khiển và nhận dạng mẫu trong các lĩnh vực này. Chúng ta sẽ xem xét một số ứng dụng này một cách chi tiết để giới thiệu đến người đọc những vấn đề điển hình mà các nhà nghiên cứu trong lĩnh vực này phải đối mặt. Nghiên cứu về các ứng dụng của ANN như một phương án thay thế cho các kỹ thuật toán học và kỹ thuật cổ điển trong y học và khoa học sinh học đã trở nên sôi động hơn trong những năm gần đây. Kể từ đầu những năm 1990, nhiều ứng dụng của ANN đã thay thế các giải pháp cổ điển cho những vấn đề kỹ thuật đã nêu trên</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a:t>
            </a:fld>
            <a:endParaRPr lang="en-US" dirty="0"/>
          </a:p>
        </p:txBody>
      </p:sp>
    </p:spTree>
    <p:extLst>
      <p:ext uri="{BB962C8B-B14F-4D97-AF65-F5344CB8AC3E}">
        <p14:creationId xmlns:p14="http://schemas.microsoft.com/office/powerpoint/2010/main" val="25508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12</a:t>
            </a:fld>
            <a:endParaRPr lang="en-US" dirty="0"/>
          </a:p>
        </p:txBody>
      </p:sp>
    </p:spTree>
    <p:extLst>
      <p:ext uri="{BB962C8B-B14F-4D97-AF65-F5344CB8AC3E}">
        <p14:creationId xmlns:p14="http://schemas.microsoft.com/office/powerpoint/2010/main" val="379800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13</a:t>
            </a:fld>
            <a:endParaRPr lang="en-US" dirty="0"/>
          </a:p>
        </p:txBody>
      </p:sp>
    </p:spTree>
    <p:extLst>
      <p:ext uri="{BB962C8B-B14F-4D97-AF65-F5344CB8AC3E}">
        <p14:creationId xmlns:p14="http://schemas.microsoft.com/office/powerpoint/2010/main" val="2438788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14</a:t>
            </a:fld>
            <a:endParaRPr lang="en-US" dirty="0"/>
          </a:p>
        </p:txBody>
      </p:sp>
    </p:spTree>
    <p:extLst>
      <p:ext uri="{BB962C8B-B14F-4D97-AF65-F5344CB8AC3E}">
        <p14:creationId xmlns:p14="http://schemas.microsoft.com/office/powerpoint/2010/main" val="4134599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15</a:t>
            </a:fld>
            <a:endParaRPr lang="en-US" dirty="0"/>
          </a:p>
        </p:txBody>
      </p:sp>
    </p:spTree>
    <p:extLst>
      <p:ext uri="{BB962C8B-B14F-4D97-AF65-F5344CB8AC3E}">
        <p14:creationId xmlns:p14="http://schemas.microsoft.com/office/powerpoint/2010/main" val="1895132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Một thước đo quan trọng khác trong đánh giá hiệu suất của mạng nơ-ron nhân tạo (ANN) trong y học là </a:t>
            </a:r>
            <a:r>
              <a:rPr lang="vi-VN" sz="1800" b="1" i="0" u="none" strike="noStrike" dirty="0">
                <a:solidFill>
                  <a:srgbClr val="000000"/>
                </a:solidFill>
                <a:effectLst/>
                <a:latin typeface="Arial" panose="020B0604020202020204" pitchFamily="34" charset="0"/>
              </a:rPr>
              <a:t>đường cong đặc tính vận hành của bộ thu (ROC - Receiver Operating Characteristic)</a:t>
            </a:r>
            <a:r>
              <a:rPr lang="vi-VN" sz="1800" b="0" i="0" u="none" strike="noStrike" dirty="0">
                <a:solidFill>
                  <a:srgbClr val="000000"/>
                </a:solidFill>
                <a:effectLst/>
                <a:latin typeface="Arial" panose="020B0604020202020204" pitchFamily="34" charset="0"/>
              </a:rPr>
              <a:t>.</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Mạng nơ-ron nhân tạo thực hiện nhận dạng mẫu hoặc phát hiện có thể được xem như một </a:t>
            </a:r>
            <a:r>
              <a:rPr lang="vi-VN" sz="1800" b="1" i="0" u="none" strike="noStrike" dirty="0">
                <a:solidFill>
                  <a:srgbClr val="000000"/>
                </a:solidFill>
                <a:effectLst/>
                <a:latin typeface="Arial" panose="020B0604020202020204" pitchFamily="34" charset="0"/>
              </a:rPr>
              <a:t>bộ thu tín hiệu</a:t>
            </a:r>
            <a:r>
              <a:rPr lang="vi-VN" sz="1800" b="0" i="0" u="none" strike="noStrike" dirty="0">
                <a:solidFill>
                  <a:srgbClr val="000000"/>
                </a:solidFill>
                <a:effectLst/>
                <a:latin typeface="Arial" panose="020B0604020202020204" pitchFamily="34" charset="0"/>
              </a:rPr>
              <a:t> (giống như bộ thu tín hiệu radar) nhận một tín hiệu nhiễu và cố gắng xác định nó.</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Trong </a:t>
            </a:r>
            <a:r>
              <a:rPr lang="vi-VN" sz="1800" b="1" i="0" u="none" strike="noStrike" dirty="0">
                <a:solidFill>
                  <a:srgbClr val="000000"/>
                </a:solidFill>
                <a:effectLst/>
                <a:latin typeface="Arial" panose="020B0604020202020204" pitchFamily="34" charset="0"/>
              </a:rPr>
              <a:t>hệ thống radar</a:t>
            </a:r>
            <a:r>
              <a:rPr lang="vi-VN" sz="1800" b="0" i="0" u="none" strike="noStrike" dirty="0">
                <a:solidFill>
                  <a:srgbClr val="000000"/>
                </a:solidFill>
                <a:effectLst/>
                <a:latin typeface="Arial" panose="020B0604020202020204" pitchFamily="34" charset="0"/>
              </a:rPr>
              <a:t>, việc nhận dạng có thể là phân loại máy bay là </a:t>
            </a:r>
            <a:r>
              <a:rPr lang="vi-VN" sz="1800" b="1" i="0" u="none" strike="noStrike" dirty="0">
                <a:solidFill>
                  <a:srgbClr val="000000"/>
                </a:solidFill>
                <a:effectLst/>
                <a:latin typeface="Arial" panose="020B0604020202020204" pitchFamily="34" charset="0"/>
              </a:rPr>
              <a:t>bạn hay thù</a:t>
            </a:r>
            <a:r>
              <a:rPr lang="vi-VN" sz="1800" b="0" i="0" u="none" strike="noStrike" dirty="0">
                <a:solidFill>
                  <a:srgbClr val="000000"/>
                </a:solidFill>
                <a:effectLst/>
                <a:latin typeface="Arial" panose="020B0604020202020204" pitchFamily="34" charset="0"/>
              </a:rPr>
              <a:t>.</a:t>
            </a: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Trong </a:t>
            </a:r>
            <a:r>
              <a:rPr lang="vi-VN" sz="1800" b="1" i="0" u="none" strike="noStrike" dirty="0">
                <a:solidFill>
                  <a:srgbClr val="000000"/>
                </a:solidFill>
                <a:effectLst/>
                <a:latin typeface="Arial" panose="020B0604020202020204" pitchFamily="34" charset="0"/>
              </a:rPr>
              <a:t>y học</a:t>
            </a:r>
            <a:r>
              <a:rPr lang="vi-VN" sz="1800" b="0" i="0" u="none" strike="noStrike" dirty="0">
                <a:solidFill>
                  <a:srgbClr val="000000"/>
                </a:solidFill>
                <a:effectLst/>
                <a:latin typeface="Arial" panose="020B0604020202020204" pitchFamily="34" charset="0"/>
              </a:rPr>
              <a:t>, điều này có nghĩa là phân loại bệnh nhân </a:t>
            </a:r>
            <a:r>
              <a:rPr lang="vi-VN" sz="1800" b="1" i="0" u="none" strike="noStrike" dirty="0">
                <a:solidFill>
                  <a:srgbClr val="000000"/>
                </a:solidFill>
                <a:effectLst/>
                <a:latin typeface="Arial" panose="020B0604020202020204" pitchFamily="34" charset="0"/>
              </a:rPr>
              <a:t>khỏe mạnh hay mắc bệnh</a:t>
            </a:r>
            <a:r>
              <a:rPr lang="vi-VN" sz="1800" b="0" i="0" u="none" strike="noStrike" dirty="0">
                <a:solidFill>
                  <a:srgbClr val="000000"/>
                </a:solidFill>
                <a:effectLst/>
                <a:latin typeface="Arial" panose="020B0604020202020204" pitchFamily="34" charset="0"/>
              </a:rPr>
              <a:t>.</a:t>
            </a:r>
          </a:p>
          <a:p>
            <a:pPr rtl="0">
              <a:spcBef>
                <a:spcPts val="1200"/>
              </a:spcBef>
              <a:spcAft>
                <a:spcPts val="1200"/>
              </a:spcAft>
            </a:pPr>
            <a:r>
              <a:rPr lang="vi-VN" sz="1800" b="0" i="0" u="none" strike="noStrike" dirty="0">
                <a:solidFill>
                  <a:srgbClr val="000000"/>
                </a:solidFill>
                <a:effectLst/>
                <a:latin typeface="Arial" panose="020B0604020202020204" pitchFamily="34" charset="0"/>
              </a:rPr>
              <a:t>Giả sử mạng ANN có một </a:t>
            </a:r>
            <a:r>
              <a:rPr lang="vi-VN" sz="1800" b="1" i="0" u="none" strike="noStrike" dirty="0">
                <a:solidFill>
                  <a:srgbClr val="000000"/>
                </a:solidFill>
                <a:effectLst/>
                <a:latin typeface="Arial" panose="020B0604020202020204" pitchFamily="34" charset="0"/>
              </a:rPr>
              <a:t>nơ-ron đầu ra</a:t>
            </a:r>
            <a:r>
              <a:rPr lang="vi-VN" sz="1800" b="0" i="0" u="none" strike="noStrike" dirty="0">
                <a:solidFill>
                  <a:srgbClr val="000000"/>
                </a:solidFill>
                <a:effectLst/>
                <a:latin typeface="Arial" panose="020B0604020202020204" pitchFamily="34" charset="0"/>
              </a:rPr>
              <a:t> duy nhất. Một tham số quan trọng ảnh hưởng đến hiệu suất của mạng là </a:t>
            </a:r>
            <a:r>
              <a:rPr lang="vi-VN" sz="1800" b="1" i="0" u="none" strike="noStrike" dirty="0">
                <a:solidFill>
                  <a:srgbClr val="000000"/>
                </a:solidFill>
                <a:effectLst/>
                <a:latin typeface="Arial" panose="020B0604020202020204" pitchFamily="34" charset="0"/>
              </a:rPr>
              <a:t>ngưỡng quyết định (</a:t>
            </a:r>
            <a:r>
              <a:rPr lang="el-GR" sz="1800" b="1" i="0" u="none" strike="noStrike" dirty="0">
                <a:solidFill>
                  <a:srgbClr val="000000"/>
                </a:solidFill>
                <a:effectLst/>
                <a:latin typeface="Arial" panose="020B0604020202020204" pitchFamily="34" charset="0"/>
              </a:rPr>
              <a:t>θ)</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của nơ-ron đầu ra:</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Nếu </a:t>
            </a:r>
            <a:r>
              <a:rPr lang="el-GR" sz="1800" b="1" i="0" u="none" strike="noStrike" dirty="0">
                <a:solidFill>
                  <a:srgbClr val="000000"/>
                </a:solidFill>
                <a:effectLst/>
                <a:latin typeface="Arial" panose="020B0604020202020204" pitchFamily="34" charset="0"/>
              </a:rPr>
              <a:t>θ = 1</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tất cả tín hiệu đầu vào sẽ bị phân loại là nhiễu, đồng nghĩa với việc </a:t>
            </a:r>
            <a:r>
              <a:rPr lang="vi-VN" sz="1800" b="1" i="0" u="none" strike="noStrike" dirty="0">
                <a:solidFill>
                  <a:srgbClr val="000000"/>
                </a:solidFill>
                <a:effectLst/>
                <a:latin typeface="Arial" panose="020B0604020202020204" pitchFamily="34" charset="0"/>
              </a:rPr>
              <a:t>tất cả bệnh nhân đều bị chẩn đoán là không mắc bệnh</a:t>
            </a:r>
            <a:r>
              <a:rPr lang="vi-VN" sz="1800" b="0" i="0" u="none" strike="noStrike" dirty="0">
                <a:solidFill>
                  <a:srgbClr val="000000"/>
                </a:solidFill>
                <a:effectLst/>
                <a:latin typeface="Arial" panose="020B0604020202020204" pitchFamily="34" charset="0"/>
              </a:rPr>
              <a:t>.</a:t>
            </a: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Nếu </a:t>
            </a:r>
            <a:r>
              <a:rPr lang="el-GR" sz="1800" b="1" i="0" u="none" strike="noStrike" dirty="0">
                <a:solidFill>
                  <a:srgbClr val="000000"/>
                </a:solidFill>
                <a:effectLst/>
                <a:latin typeface="Arial" panose="020B0604020202020204" pitchFamily="34" charset="0"/>
              </a:rPr>
              <a:t>θ = 0</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tất cả tín hiệu đầu vào sẽ bị phân loại là tín hiệu bệnh, tức là </a:t>
            </a:r>
            <a:r>
              <a:rPr lang="vi-VN" sz="1800" b="1" i="0" u="none" strike="noStrike" dirty="0">
                <a:solidFill>
                  <a:srgbClr val="000000"/>
                </a:solidFill>
                <a:effectLst/>
                <a:latin typeface="Arial" panose="020B0604020202020204" pitchFamily="34" charset="0"/>
              </a:rPr>
              <a:t>tất cả bệnh nhân đều bị chẩn đoán là mắc bệnh</a:t>
            </a:r>
            <a:r>
              <a:rPr lang="vi-VN" sz="1800" b="0" i="0" u="none" strike="noStrike" dirty="0">
                <a:solidFill>
                  <a:srgbClr val="000000"/>
                </a:solidFill>
                <a:effectLst/>
                <a:latin typeface="Arial" panose="020B0604020202020204" pitchFamily="34" charset="0"/>
              </a:rPr>
              <a:t>.</a:t>
            </a:r>
          </a:p>
          <a:p>
            <a:pPr rtl="0">
              <a:spcBef>
                <a:spcPts val="1200"/>
              </a:spcBef>
              <a:spcAft>
                <a:spcPts val="1200"/>
              </a:spcAft>
            </a:pPr>
            <a:r>
              <a:rPr lang="vi-VN" sz="1800" b="0" i="0" u="none" strike="noStrike" dirty="0">
                <a:solidFill>
                  <a:srgbClr val="000000"/>
                </a:solidFill>
                <a:effectLst/>
                <a:latin typeface="Arial" panose="020B0604020202020204" pitchFamily="34" charset="0"/>
              </a:rPr>
              <a:t>Trong cả hai trường hợp trên, hệ thống đều không hữu ích vì:</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Khi </a:t>
            </a:r>
            <a:r>
              <a:rPr lang="el-GR" sz="1800" b="1" i="0" u="none" strike="noStrike" dirty="0">
                <a:solidFill>
                  <a:srgbClr val="000000"/>
                </a:solidFill>
                <a:effectLst/>
                <a:latin typeface="Arial" panose="020B0604020202020204" pitchFamily="34" charset="0"/>
              </a:rPr>
              <a:t>θ = 1</a:t>
            </a:r>
            <a:r>
              <a:rPr lang="el-GR" sz="1800" b="0" i="0" u="none" strike="noStrike" dirty="0">
                <a:solidFill>
                  <a:srgbClr val="000000"/>
                </a:solidFill>
                <a:effectLst/>
                <a:latin typeface="Arial" panose="020B0604020202020204" pitchFamily="34" charset="0"/>
              </a:rPr>
              <a:t>, </a:t>
            </a:r>
            <a:r>
              <a:rPr lang="vi-VN" sz="1800" b="1" i="0" u="none" strike="noStrike" dirty="0">
                <a:solidFill>
                  <a:srgbClr val="000000"/>
                </a:solidFill>
                <a:effectLst/>
                <a:latin typeface="Arial" panose="020B0604020202020204" pitchFamily="34" charset="0"/>
              </a:rPr>
              <a:t>TPF = 0</a:t>
            </a:r>
            <a:r>
              <a:rPr lang="vi-VN" sz="1800" b="0" i="0" u="none" strike="noStrike" dirty="0">
                <a:solidFill>
                  <a:srgbClr val="000000"/>
                </a:solidFill>
                <a:effectLst/>
                <a:latin typeface="Arial" panose="020B0604020202020204" pitchFamily="34" charset="0"/>
              </a:rPr>
              <a:t>, nhưng cũng đồng nghĩa </a:t>
            </a:r>
            <a:r>
              <a:rPr lang="vi-VN" sz="1800" b="1" i="0" u="none" strike="noStrike" dirty="0">
                <a:solidFill>
                  <a:srgbClr val="000000"/>
                </a:solidFill>
                <a:effectLst/>
                <a:latin typeface="Arial" panose="020B0604020202020204" pitchFamily="34" charset="0"/>
              </a:rPr>
              <a:t>FPF = 0</a:t>
            </a:r>
            <a:r>
              <a:rPr lang="vi-VN" sz="1800" b="0" i="0" u="none" strike="noStrike" dirty="0">
                <a:solidFill>
                  <a:srgbClr val="000000"/>
                </a:solidFill>
                <a:effectLst/>
                <a:latin typeface="Arial" panose="020B0604020202020204" pitchFamily="34" charset="0"/>
              </a:rPr>
              <a:t> (không có ca dương tính giả).</a:t>
            </a: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Khi </a:t>
            </a:r>
            <a:r>
              <a:rPr lang="el-GR" sz="1800" b="1" i="0" u="none" strike="noStrike" dirty="0">
                <a:solidFill>
                  <a:srgbClr val="000000"/>
                </a:solidFill>
                <a:effectLst/>
                <a:latin typeface="Arial" panose="020B0604020202020204" pitchFamily="34" charset="0"/>
              </a:rPr>
              <a:t>θ = 0</a:t>
            </a:r>
            <a:r>
              <a:rPr lang="el-GR" sz="1800" b="0" i="0" u="none" strike="noStrike" dirty="0">
                <a:solidFill>
                  <a:srgbClr val="000000"/>
                </a:solidFill>
                <a:effectLst/>
                <a:latin typeface="Arial" panose="020B0604020202020204" pitchFamily="34" charset="0"/>
              </a:rPr>
              <a:t>, </a:t>
            </a:r>
            <a:r>
              <a:rPr lang="vi-VN" sz="1800" b="1" i="0" u="none" strike="noStrike" dirty="0">
                <a:solidFill>
                  <a:srgbClr val="000000"/>
                </a:solidFill>
                <a:effectLst/>
                <a:latin typeface="Arial" panose="020B0604020202020204" pitchFamily="34" charset="0"/>
              </a:rPr>
              <a:t>TPF = 1</a:t>
            </a:r>
            <a:r>
              <a:rPr lang="vi-VN" sz="1800" b="0" i="0" u="none" strike="noStrike" dirty="0">
                <a:solidFill>
                  <a:srgbClr val="000000"/>
                </a:solidFill>
                <a:effectLst/>
                <a:latin typeface="Arial" panose="020B0604020202020204" pitchFamily="34" charset="0"/>
              </a:rPr>
              <a:t>, nhưng cũng đồng nghĩa </a:t>
            </a:r>
            <a:r>
              <a:rPr lang="vi-VN" sz="1800" b="1" i="0" u="none" strike="noStrike" dirty="0">
                <a:solidFill>
                  <a:srgbClr val="000000"/>
                </a:solidFill>
                <a:effectLst/>
                <a:latin typeface="Arial" panose="020B0604020202020204" pitchFamily="34" charset="0"/>
              </a:rPr>
              <a:t>FPF = 1</a:t>
            </a:r>
            <a:r>
              <a:rPr lang="vi-VN" sz="1800" b="0" i="0" u="none" strike="noStrike" dirty="0">
                <a:solidFill>
                  <a:srgbClr val="000000"/>
                </a:solidFill>
                <a:effectLst/>
                <a:latin typeface="Arial" panose="020B0604020202020204" pitchFamily="34" charset="0"/>
              </a:rPr>
              <a:t> (mọi người đều bị chẩn đoán sai).</a:t>
            </a:r>
          </a:p>
          <a:p>
            <a:r>
              <a:rPr lang="vi-VN" sz="1800" b="1" i="0" u="none" strike="noStrike" dirty="0">
                <a:solidFill>
                  <a:srgbClr val="000000"/>
                </a:solidFill>
                <a:effectLst/>
                <a:latin typeface="Arial" panose="020B0604020202020204" pitchFamily="34" charset="0"/>
              </a:rPr>
              <a:t>Đường cong ROC</a:t>
            </a:r>
            <a:r>
              <a:rPr lang="vi-VN" sz="1800" b="0" i="0" u="none" strike="noStrike" dirty="0">
                <a:solidFill>
                  <a:srgbClr val="000000"/>
                </a:solidFill>
                <a:effectLst/>
                <a:latin typeface="Arial" panose="020B0604020202020204" pitchFamily="34" charset="0"/>
              </a:rPr>
              <a:t> thể hiện cách hệ thống hoạt động ở mọi giá trị của </a:t>
            </a:r>
            <a:r>
              <a:rPr lang="vi-VN" sz="1800" b="1" i="0" u="none" strike="noStrike" dirty="0">
                <a:solidFill>
                  <a:srgbClr val="000000"/>
                </a:solidFill>
                <a:effectLst/>
                <a:latin typeface="Arial" panose="020B0604020202020204" pitchFamily="34" charset="0"/>
              </a:rPr>
              <a:t>ngưỡng </a:t>
            </a:r>
            <a:r>
              <a:rPr lang="el-GR" sz="1800" b="1" i="0" u="none" strike="noStrike" dirty="0">
                <a:solidFill>
                  <a:srgbClr val="000000"/>
                </a:solidFill>
                <a:effectLst/>
                <a:latin typeface="Arial" panose="020B0604020202020204" pitchFamily="34" charset="0"/>
              </a:rPr>
              <a:t>θ</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trong khoảng </a:t>
            </a:r>
            <a:r>
              <a:rPr lang="vi-VN" sz="1800" b="1" i="0" u="none" strike="noStrike" dirty="0">
                <a:solidFill>
                  <a:srgbClr val="000000"/>
                </a:solidFill>
                <a:effectLst/>
                <a:latin typeface="Arial" panose="020B0604020202020204" pitchFamily="34" charset="0"/>
              </a:rPr>
              <a:t>0 đến 1</a:t>
            </a:r>
            <a:r>
              <a:rPr lang="vi-VN" sz="1800" b="0" i="0" u="none" strike="noStrike" dirty="0">
                <a:solidFill>
                  <a:srgbClr val="000000"/>
                </a:solidFill>
                <a:effectLst/>
                <a:latin typeface="Arial" panose="020B0604020202020204" pitchFamily="34" charset="0"/>
              </a:rPr>
              <a:t>.</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16</a:t>
            </a:fld>
            <a:endParaRPr lang="en-US" dirty="0"/>
          </a:p>
        </p:txBody>
      </p:sp>
    </p:spTree>
    <p:extLst>
      <p:ext uri="{BB962C8B-B14F-4D97-AF65-F5344CB8AC3E}">
        <p14:creationId xmlns:p14="http://schemas.microsoft.com/office/powerpoint/2010/main" val="63311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Giả sử </a:t>
            </a:r>
            <a:r>
              <a:rPr lang="vi-VN" sz="1800" b="1" i="0" u="none" strike="noStrike" dirty="0">
                <a:solidFill>
                  <a:srgbClr val="000000"/>
                </a:solidFill>
                <a:effectLst/>
                <a:latin typeface="Arial" panose="020B0604020202020204" pitchFamily="34" charset="0"/>
              </a:rPr>
              <a:t>f(z|Hs)</a:t>
            </a:r>
            <a:r>
              <a:rPr lang="vi-VN" sz="1800" b="0" i="0" u="none" strike="noStrike" dirty="0">
                <a:solidFill>
                  <a:srgbClr val="000000"/>
                </a:solidFill>
                <a:effectLst/>
                <a:latin typeface="Arial" panose="020B0604020202020204" pitchFamily="34" charset="0"/>
              </a:rPr>
              <a:t> là </a:t>
            </a:r>
            <a:r>
              <a:rPr lang="vi-VN" sz="1800" b="1" i="0" u="none" strike="noStrike" dirty="0">
                <a:solidFill>
                  <a:srgbClr val="000000"/>
                </a:solidFill>
                <a:effectLst/>
                <a:latin typeface="Arial" panose="020B0604020202020204" pitchFamily="34" charset="0"/>
              </a:rPr>
              <a:t>hàm mật độ xác suất có điều kiện</a:t>
            </a:r>
            <a:r>
              <a:rPr lang="vi-VN" sz="1800" b="0" i="0" u="none" strike="noStrike" dirty="0">
                <a:solidFill>
                  <a:srgbClr val="000000"/>
                </a:solidFill>
                <a:effectLst/>
                <a:latin typeface="Arial" panose="020B0604020202020204" pitchFamily="34" charset="0"/>
              </a:rPr>
              <a:t> của </a:t>
            </a:r>
            <a:r>
              <a:rPr lang="vi-VN" sz="1800" b="1" i="0" u="none" strike="noStrike" dirty="0">
                <a:solidFill>
                  <a:srgbClr val="000000"/>
                </a:solidFill>
                <a:effectLst/>
                <a:latin typeface="Arial" panose="020B0604020202020204" pitchFamily="34" charset="0"/>
              </a:rPr>
              <a:t>z</a:t>
            </a:r>
            <a:r>
              <a:rPr lang="vi-VN" sz="1800" b="0" i="0" u="none" strike="noStrike" dirty="0">
                <a:solidFill>
                  <a:srgbClr val="000000"/>
                </a:solidFill>
                <a:effectLst/>
                <a:latin typeface="Arial" panose="020B0604020202020204" pitchFamily="34" charset="0"/>
              </a:rPr>
              <a:t> (mức kích hoạt của nơ-ron đầu ra) khi </a:t>
            </a:r>
            <a:r>
              <a:rPr lang="vi-VN" sz="1800" b="1" i="0" u="none" strike="noStrike" dirty="0">
                <a:solidFill>
                  <a:srgbClr val="000000"/>
                </a:solidFill>
                <a:effectLst/>
                <a:latin typeface="Arial" panose="020B0604020202020204" pitchFamily="34" charset="0"/>
              </a:rPr>
              <a:t>bệnh nhân thực sự mắc bệnh (Hs)</a:t>
            </a:r>
            <a:r>
              <a:rPr lang="vi-VN" sz="1800" b="0" i="0" u="none" strike="noStrike" dirty="0">
                <a:solidFill>
                  <a:srgbClr val="000000"/>
                </a:solidFill>
                <a:effectLst/>
                <a:latin typeface="Arial" panose="020B0604020202020204" pitchFamily="34" charset="0"/>
              </a:rPr>
              <a:t>.</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Tương tự, </a:t>
            </a:r>
            <a:r>
              <a:rPr lang="vi-VN" sz="1800" b="1" i="0" u="none" strike="noStrike" dirty="0">
                <a:solidFill>
                  <a:srgbClr val="000000"/>
                </a:solidFill>
                <a:effectLst/>
                <a:latin typeface="Arial" panose="020B0604020202020204" pitchFamily="34" charset="0"/>
              </a:rPr>
              <a:t>f(z|Hn)</a:t>
            </a:r>
            <a:r>
              <a:rPr lang="vi-VN" sz="1800" b="0" i="0" u="none" strike="noStrike" dirty="0">
                <a:solidFill>
                  <a:srgbClr val="000000"/>
                </a:solidFill>
                <a:effectLst/>
                <a:latin typeface="Arial" panose="020B0604020202020204" pitchFamily="34" charset="0"/>
              </a:rPr>
              <a:t> là </a:t>
            </a:r>
            <a:r>
              <a:rPr lang="vi-VN" sz="1800" b="1" i="0" u="none" strike="noStrike" dirty="0">
                <a:solidFill>
                  <a:srgbClr val="000000"/>
                </a:solidFill>
                <a:effectLst/>
                <a:latin typeface="Arial" panose="020B0604020202020204" pitchFamily="34" charset="0"/>
              </a:rPr>
              <a:t>hàm mật độ xác suất có điều kiện</a:t>
            </a:r>
            <a:r>
              <a:rPr lang="vi-VN" sz="1800" b="0" i="0" u="none" strike="noStrike" dirty="0">
                <a:solidFill>
                  <a:srgbClr val="000000"/>
                </a:solidFill>
                <a:effectLst/>
                <a:latin typeface="Arial" panose="020B0604020202020204" pitchFamily="34" charset="0"/>
              </a:rPr>
              <a:t> của </a:t>
            </a:r>
            <a:r>
              <a:rPr lang="vi-VN" sz="1800" b="1" i="0" u="none" strike="noStrike" dirty="0">
                <a:solidFill>
                  <a:srgbClr val="000000"/>
                </a:solidFill>
                <a:effectLst/>
                <a:latin typeface="Arial" panose="020B0604020202020204" pitchFamily="34" charset="0"/>
              </a:rPr>
              <a:t>z</a:t>
            </a:r>
            <a:r>
              <a:rPr lang="vi-VN" sz="1800" b="0" i="0" u="none" strike="noStrike" dirty="0">
                <a:solidFill>
                  <a:srgbClr val="000000"/>
                </a:solidFill>
                <a:effectLst/>
                <a:latin typeface="Arial" panose="020B0604020202020204" pitchFamily="34" charset="0"/>
              </a:rPr>
              <a:t> khi </a:t>
            </a:r>
            <a:r>
              <a:rPr lang="vi-VN" sz="1800" b="1" i="0" u="none" strike="noStrike" dirty="0">
                <a:solidFill>
                  <a:srgbClr val="000000"/>
                </a:solidFill>
                <a:effectLst/>
                <a:latin typeface="Arial" panose="020B0604020202020204" pitchFamily="34" charset="0"/>
              </a:rPr>
              <a:t>bệnh nhân thực sự khỏe mạnh (Hn)</a:t>
            </a:r>
            <a:r>
              <a:rPr lang="vi-VN" sz="1800" b="0" i="0" u="none" strike="noStrike" dirty="0">
                <a:solidFill>
                  <a:srgbClr val="000000"/>
                </a:solidFill>
                <a:effectLst/>
                <a:latin typeface="Arial" panose="020B0604020202020204" pitchFamily="34" charset="0"/>
              </a:rPr>
              <a:t>.</a:t>
            </a:r>
            <a:endParaRPr lang="vi-VN" b="0" dirty="0">
              <a:effectLst/>
            </a:endParaRPr>
          </a:p>
          <a:p>
            <a:r>
              <a:rPr lang="vi-VN" sz="1800" b="0" i="0" u="none" strike="noStrike" dirty="0">
                <a:solidFill>
                  <a:srgbClr val="000000"/>
                </a:solidFill>
                <a:effectLst/>
                <a:latin typeface="Arial" panose="020B0604020202020204" pitchFamily="34" charset="0"/>
              </a:rPr>
              <a:t>Với </a:t>
            </a:r>
            <a:r>
              <a:rPr lang="el-GR" sz="1800" b="1" i="0" u="none" strike="noStrike" dirty="0">
                <a:solidFill>
                  <a:srgbClr val="000000"/>
                </a:solidFill>
                <a:effectLst/>
                <a:latin typeface="Arial" panose="020B0604020202020204" pitchFamily="34" charset="0"/>
              </a:rPr>
              <a:t>θ0</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là </a:t>
            </a:r>
            <a:r>
              <a:rPr lang="vi-VN" sz="1800" b="1" i="0" u="none" strike="noStrike" dirty="0">
                <a:solidFill>
                  <a:srgbClr val="000000"/>
                </a:solidFill>
                <a:effectLst/>
                <a:latin typeface="Arial" panose="020B0604020202020204" pitchFamily="34" charset="0"/>
              </a:rPr>
              <a:t>ngưỡng báo động</a:t>
            </a:r>
            <a:r>
              <a:rPr lang="vi-VN" sz="1800" b="0" i="0" u="none" strike="noStrike" dirty="0">
                <a:solidFill>
                  <a:srgbClr val="000000"/>
                </a:solidFill>
                <a:effectLst/>
                <a:latin typeface="Arial" panose="020B0604020202020204" pitchFamily="34" charset="0"/>
              </a:rPr>
              <a:t>, xác suất phát hiện bệnh (</a:t>
            </a:r>
            <a:r>
              <a:rPr lang="vi-VN" sz="1800" b="1" i="0" u="none" strike="noStrike" dirty="0">
                <a:solidFill>
                  <a:srgbClr val="000000"/>
                </a:solidFill>
                <a:effectLst/>
                <a:latin typeface="Arial" panose="020B0604020202020204" pitchFamily="34" charset="0"/>
              </a:rPr>
              <a:t>TPF</a:t>
            </a:r>
            <a:r>
              <a:rPr lang="vi-VN" sz="1800" b="0" i="0" u="none" strike="noStrike" dirty="0">
                <a:solidFill>
                  <a:srgbClr val="000000"/>
                </a:solidFill>
                <a:effectLst/>
                <a:latin typeface="Arial" panose="020B0604020202020204" pitchFamily="34" charset="0"/>
              </a:rPr>
              <a:t>) và xác suất báo động sai (</a:t>
            </a:r>
            <a:r>
              <a:rPr lang="vi-VN" sz="1800" b="1" i="0" u="none" strike="noStrike" dirty="0">
                <a:solidFill>
                  <a:srgbClr val="000000"/>
                </a:solidFill>
                <a:effectLst/>
                <a:latin typeface="Arial" panose="020B0604020202020204" pitchFamily="34" charset="0"/>
              </a:rPr>
              <a:t>FPF</a:t>
            </a:r>
            <a:r>
              <a:rPr lang="vi-VN" sz="1800" b="0" i="0" u="none" strike="noStrike" dirty="0">
                <a:solidFill>
                  <a:srgbClr val="000000"/>
                </a:solidFill>
                <a:effectLst/>
                <a:latin typeface="Arial" panose="020B0604020202020204" pitchFamily="34" charset="0"/>
              </a:rPr>
              <a:t>) được tính như sau:</a:t>
            </a:r>
          </a:p>
          <a:p>
            <a:endParaRPr lang="vi-VN" sz="1800" b="0" i="0" u="none" strike="noStrike" dirty="0">
              <a:solidFill>
                <a:srgbClr val="000000"/>
              </a:solidFill>
              <a:effectLst/>
              <a:latin typeface="Arial" panose="020B0604020202020204" pitchFamily="34" charset="0"/>
            </a:endParaRPr>
          </a:p>
          <a:p>
            <a:pPr rtl="0">
              <a:spcBef>
                <a:spcPts val="1400"/>
              </a:spcBef>
              <a:spcAft>
                <a:spcPts val="400"/>
              </a:spcAft>
            </a:pPr>
            <a:r>
              <a:rPr lang="vi-VN" sz="1800" b="1" i="0" u="none" strike="noStrike" dirty="0">
                <a:solidFill>
                  <a:srgbClr val="000000"/>
                </a:solidFill>
                <a:effectLst/>
                <a:latin typeface="Arial" panose="020B0604020202020204" pitchFamily="34" charset="0"/>
              </a:rPr>
              <a:t>Định nghĩa 4.1:</a:t>
            </a:r>
            <a:endParaRPr lang="vi-VN" b="1" dirty="0">
              <a:effectLst/>
            </a:endParaRPr>
          </a:p>
          <a:p>
            <a:pPr rtl="0">
              <a:spcBef>
                <a:spcPts val="1200"/>
              </a:spcBef>
              <a:spcAft>
                <a:spcPts val="1200"/>
              </a:spcAft>
            </a:pPr>
            <a:r>
              <a:rPr lang="vi-VN" sz="1800" b="1" i="0" u="none" strike="noStrike" dirty="0">
                <a:solidFill>
                  <a:srgbClr val="000000"/>
                </a:solidFill>
                <a:effectLst/>
                <a:latin typeface="Arial" panose="020B0604020202020204" pitchFamily="34" charset="0"/>
              </a:rPr>
              <a:t>Đường cong ROC của một hệ thống là đồ thị biểu diễn mối quan hệ giữa đường cong TPF (độ nhạy) và đường cong FPF (tỷ lệ dương tính giả) của hệ thống đó.</a:t>
            </a:r>
            <a:endParaRPr lang="vi-VN" b="0" dirty="0">
              <a:effectLst/>
            </a:endParaRPr>
          </a:p>
          <a:p>
            <a:r>
              <a:rPr lang="vi-VN" sz="1800" b="0" i="0" u="none" strike="noStrike" dirty="0">
                <a:solidFill>
                  <a:srgbClr val="000000"/>
                </a:solidFill>
                <a:effectLst/>
                <a:latin typeface="Arial" panose="020B0604020202020204" pitchFamily="34" charset="0"/>
              </a:rPr>
              <a:t>Biến điều khiển của ba đường cong này là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tức </a:t>
            </a:r>
            <a:r>
              <a:rPr lang="vi-VN" sz="1800" b="1" i="0" u="none" strike="noStrike" dirty="0">
                <a:solidFill>
                  <a:srgbClr val="000000"/>
                </a:solidFill>
                <a:effectLst/>
                <a:latin typeface="Arial" panose="020B0604020202020204" pitchFamily="34" charset="0"/>
              </a:rPr>
              <a:t>ngưỡng báo động</a:t>
            </a:r>
            <a:r>
              <a:rPr lang="vi-VN" sz="1800" b="0" i="0" u="none" strike="noStrike" dirty="0">
                <a:solidFill>
                  <a:srgbClr val="000000"/>
                </a:solidFill>
                <a:effectLst/>
                <a:latin typeface="Arial" panose="020B0604020202020204" pitchFamily="34" charset="0"/>
              </a:rPr>
              <a:t>.</a:t>
            </a:r>
          </a:p>
          <a:p>
            <a:pPr rtl="0">
              <a:spcBef>
                <a:spcPts val="1200"/>
              </a:spcBef>
              <a:spcAft>
                <a:spcPts val="1200"/>
              </a:spcAft>
            </a:pPr>
            <a:r>
              <a:rPr lang="vi-VN" sz="1800" b="1" i="0" u="none" strike="noStrike" dirty="0">
                <a:solidFill>
                  <a:srgbClr val="000000"/>
                </a:solidFill>
                <a:effectLst/>
                <a:latin typeface="Arial" panose="020B0604020202020204" pitchFamily="34" charset="0"/>
              </a:rPr>
              <a:t>Hình 4.1: Các Hàm Mật Độ Xác Suất Có Điều Kiện Giả Định của Mức Kích Hoạt z của Nơ-ron Đầu Ra, Khi Biết Bệnh Nhân Bị Bệnh (Hs) hoặc Khỏe Mạnh (Hn).</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Hình ảnh trên biểu diễn </a:t>
            </a:r>
            <a:r>
              <a:rPr lang="vi-VN" sz="1800" b="1" i="0" u="none" strike="noStrike" dirty="0">
                <a:solidFill>
                  <a:srgbClr val="000000"/>
                </a:solidFill>
                <a:effectLst/>
                <a:latin typeface="Arial" panose="020B0604020202020204" pitchFamily="34" charset="0"/>
              </a:rPr>
              <a:t>hàm mật độ xác suất có điều kiện</a:t>
            </a:r>
            <a:r>
              <a:rPr lang="vi-VN" sz="1800" b="0" i="0" u="none" strike="noStrike" dirty="0">
                <a:solidFill>
                  <a:srgbClr val="000000"/>
                </a:solidFill>
                <a:effectLst/>
                <a:latin typeface="Arial" panose="020B0604020202020204" pitchFamily="34" charset="0"/>
              </a:rPr>
              <a:t> của mức kích hoạt </a:t>
            </a:r>
            <a:r>
              <a:rPr lang="vi-VN" sz="1800" b="1" i="0" u="none" strike="noStrike" dirty="0">
                <a:solidFill>
                  <a:srgbClr val="000000"/>
                </a:solidFill>
                <a:effectLst/>
                <a:latin typeface="Arial" panose="020B0604020202020204" pitchFamily="34" charset="0"/>
              </a:rPr>
              <a:t>z</a:t>
            </a:r>
            <a:r>
              <a:rPr lang="vi-VN" sz="1800" b="0" i="0" u="none" strike="noStrike" dirty="0">
                <a:solidFill>
                  <a:srgbClr val="000000"/>
                </a:solidFill>
                <a:effectLst/>
                <a:latin typeface="Arial" panose="020B0604020202020204" pitchFamily="34" charset="0"/>
              </a:rPr>
              <a:t> của nơ-ron đầu ra trong một mạng nơ-ron nhân tạo (ANN).</a:t>
            </a:r>
            <a:endParaRPr lang="vi-VN" b="0" dirty="0">
              <a:effectLst/>
            </a:endParaRPr>
          </a:p>
          <a:p>
            <a:pPr rtl="0" fontAlgn="base">
              <a:spcBef>
                <a:spcPts val="120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Đường nét liền (f(z|Hs))</a:t>
            </a:r>
            <a:r>
              <a:rPr lang="vi-VN" sz="1800" b="0" i="0" u="none" strike="noStrike" dirty="0">
                <a:solidFill>
                  <a:srgbClr val="000000"/>
                </a:solidFill>
                <a:effectLst/>
                <a:latin typeface="Arial" panose="020B0604020202020204" pitchFamily="34" charset="0"/>
              </a:rPr>
              <a:t>: Xác suất của </a:t>
            </a:r>
            <a:r>
              <a:rPr lang="vi-VN" sz="1800" b="1" i="0" u="none" strike="noStrike" dirty="0">
                <a:solidFill>
                  <a:srgbClr val="000000"/>
                </a:solidFill>
                <a:effectLst/>
                <a:latin typeface="Arial" panose="020B0604020202020204" pitchFamily="34" charset="0"/>
              </a:rPr>
              <a:t>z</a:t>
            </a:r>
            <a:r>
              <a:rPr lang="vi-VN" sz="1800" b="0" i="0" u="none" strike="noStrike" dirty="0">
                <a:solidFill>
                  <a:srgbClr val="000000"/>
                </a:solidFill>
                <a:effectLst/>
                <a:latin typeface="Arial" panose="020B0604020202020204" pitchFamily="34" charset="0"/>
              </a:rPr>
              <a:t> khi bệnh nhân thực sự mắc bệnh.</a:t>
            </a: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Đường nét đứt (f(z|Hn))</a:t>
            </a:r>
            <a:r>
              <a:rPr lang="vi-VN" sz="1800" b="0" i="0" u="none" strike="noStrike" dirty="0">
                <a:solidFill>
                  <a:srgbClr val="000000"/>
                </a:solidFill>
                <a:effectLst/>
                <a:latin typeface="Arial" panose="020B0604020202020204" pitchFamily="34" charset="0"/>
              </a:rPr>
              <a:t>: Xác suất của </a:t>
            </a:r>
            <a:r>
              <a:rPr lang="vi-VN" sz="1800" b="1" i="0" u="none" strike="noStrike" dirty="0">
                <a:solidFill>
                  <a:srgbClr val="000000"/>
                </a:solidFill>
                <a:effectLst/>
                <a:latin typeface="Arial" panose="020B0604020202020204" pitchFamily="34" charset="0"/>
              </a:rPr>
              <a:t>z</a:t>
            </a:r>
            <a:r>
              <a:rPr lang="vi-VN" sz="1800" b="0" i="0" u="none" strike="noStrike" dirty="0">
                <a:solidFill>
                  <a:srgbClr val="000000"/>
                </a:solidFill>
                <a:effectLst/>
                <a:latin typeface="Arial" panose="020B0604020202020204" pitchFamily="34" charset="0"/>
              </a:rPr>
              <a:t> khi bệnh nhân thực sự khỏe mạnh.</a:t>
            </a:r>
          </a:p>
          <a:p>
            <a:pPr rtl="0">
              <a:spcBef>
                <a:spcPts val="1200"/>
              </a:spcBef>
              <a:spcAft>
                <a:spcPts val="1200"/>
              </a:spcAft>
            </a:pPr>
            <a:r>
              <a:rPr lang="vi-VN" sz="1800" b="1" i="0" u="none" strike="noStrike" dirty="0">
                <a:solidFill>
                  <a:srgbClr val="000000"/>
                </a:solidFill>
                <a:effectLst/>
                <a:latin typeface="Arial" panose="020B0604020202020204" pitchFamily="34" charset="0"/>
              </a:rPr>
              <a:t>Nhận xét từ biểu đồ:</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Khi </a:t>
            </a:r>
            <a:r>
              <a:rPr lang="vi-VN" sz="1800" b="1" i="0" u="none" strike="noStrike" dirty="0">
                <a:solidFill>
                  <a:srgbClr val="000000"/>
                </a:solidFill>
                <a:effectLst/>
                <a:latin typeface="Arial" panose="020B0604020202020204" pitchFamily="34" charset="0"/>
              </a:rPr>
              <a:t>z nhỏ (gần 0)</a:t>
            </a:r>
            <a:r>
              <a:rPr lang="vi-VN" sz="1800" b="0" i="0" u="none" strike="noStrike" dirty="0">
                <a:solidFill>
                  <a:srgbClr val="000000"/>
                </a:solidFill>
                <a:effectLst/>
                <a:latin typeface="Arial" panose="020B0604020202020204" pitchFamily="34" charset="0"/>
              </a:rPr>
              <a:t>, xác suất bệnh nhân khỏe mạnh </a:t>
            </a:r>
            <a:r>
              <a:rPr lang="vi-VN" sz="1800" b="1" i="0" u="none" strike="noStrike" dirty="0">
                <a:solidFill>
                  <a:srgbClr val="000000"/>
                </a:solidFill>
                <a:effectLst/>
                <a:latin typeface="Arial" panose="020B0604020202020204" pitchFamily="34" charset="0"/>
              </a:rPr>
              <a:t>f(z|Hn)</a:t>
            </a:r>
            <a:r>
              <a:rPr lang="vi-VN" sz="1800" b="0" i="0" u="none" strike="noStrike" dirty="0">
                <a:solidFill>
                  <a:srgbClr val="000000"/>
                </a:solidFill>
                <a:effectLst/>
                <a:latin typeface="Arial" panose="020B0604020202020204" pitchFamily="34" charset="0"/>
              </a:rPr>
              <a:t> cao hơn xác suất bệnh nhân mắc bệnh </a:t>
            </a:r>
            <a:r>
              <a:rPr lang="vi-VN" sz="1800" b="1" i="0" u="none" strike="noStrike" dirty="0">
                <a:solidFill>
                  <a:srgbClr val="000000"/>
                </a:solidFill>
                <a:effectLst/>
                <a:latin typeface="Arial" panose="020B0604020202020204" pitchFamily="34" charset="0"/>
              </a:rPr>
              <a:t>f(z|Hs)</a:t>
            </a:r>
            <a:r>
              <a:rPr lang="vi-VN"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Khi </a:t>
            </a:r>
            <a:r>
              <a:rPr lang="vi-VN" sz="1800" b="1" i="0" u="none" strike="noStrike" dirty="0">
                <a:solidFill>
                  <a:srgbClr val="000000"/>
                </a:solidFill>
                <a:effectLst/>
                <a:latin typeface="Arial" panose="020B0604020202020204" pitchFamily="34" charset="0"/>
              </a:rPr>
              <a:t>z lớn (gần 1)</a:t>
            </a:r>
            <a:r>
              <a:rPr lang="vi-VN" sz="1800" b="0" i="0" u="none" strike="noStrike" dirty="0">
                <a:solidFill>
                  <a:srgbClr val="000000"/>
                </a:solidFill>
                <a:effectLst/>
                <a:latin typeface="Arial" panose="020B0604020202020204" pitchFamily="34" charset="0"/>
              </a:rPr>
              <a:t>, xác suất bệnh nhân mắc bệnh </a:t>
            </a:r>
            <a:r>
              <a:rPr lang="vi-VN" sz="1800" b="1" i="0" u="none" strike="noStrike" dirty="0">
                <a:solidFill>
                  <a:srgbClr val="000000"/>
                </a:solidFill>
                <a:effectLst/>
                <a:latin typeface="Arial" panose="020B0604020202020204" pitchFamily="34" charset="0"/>
              </a:rPr>
              <a:t>f(z|Hs)</a:t>
            </a:r>
            <a:r>
              <a:rPr lang="vi-VN" sz="1800" b="0" i="0" u="none" strike="noStrike" dirty="0">
                <a:solidFill>
                  <a:srgbClr val="000000"/>
                </a:solidFill>
                <a:effectLst/>
                <a:latin typeface="Arial" panose="020B0604020202020204" pitchFamily="34" charset="0"/>
              </a:rPr>
              <a:t> cao hơn đáng kể.</a:t>
            </a: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Điểm giao nhau</a:t>
            </a:r>
            <a:r>
              <a:rPr lang="vi-VN" sz="1800" b="0" i="0" u="none" strike="noStrike" dirty="0">
                <a:solidFill>
                  <a:srgbClr val="000000"/>
                </a:solidFill>
                <a:effectLst/>
                <a:latin typeface="Arial" panose="020B0604020202020204" pitchFamily="34" charset="0"/>
              </a:rPr>
              <a:t> giữa hai đường cong có thể là một </a:t>
            </a:r>
            <a:r>
              <a:rPr lang="vi-VN" sz="1800" b="1" i="0" u="none" strike="noStrike" dirty="0">
                <a:solidFill>
                  <a:srgbClr val="000000"/>
                </a:solidFill>
                <a:effectLst/>
                <a:latin typeface="Arial" panose="020B0604020202020204" pitchFamily="34" charset="0"/>
              </a:rPr>
              <a:t>ngưỡng tối ưu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để phân loại bệnh nhân.</a:t>
            </a:r>
          </a:p>
          <a:p>
            <a:pPr rtl="0">
              <a:spcBef>
                <a:spcPts val="1200"/>
              </a:spcBef>
              <a:spcAft>
                <a:spcPts val="1200"/>
              </a:spcAft>
            </a:pPr>
            <a:r>
              <a:rPr lang="vi-VN" sz="1800" b="1" i="0" u="none" strike="noStrike" dirty="0">
                <a:solidFill>
                  <a:srgbClr val="000000"/>
                </a:solidFill>
                <a:effectLst/>
                <a:latin typeface="Arial" panose="020B0604020202020204" pitchFamily="34" charset="0"/>
              </a:rPr>
              <a:t>Ý nghĩa:</a:t>
            </a:r>
            <a:br>
              <a:rPr lang="vi-VN" sz="1800" b="1" i="0" u="none" strike="noStrike" dirty="0">
                <a:solidFill>
                  <a:srgbClr val="000000"/>
                </a:solidFill>
                <a:effectLst/>
                <a:latin typeface="Arial" panose="020B0604020202020204" pitchFamily="34" charset="0"/>
              </a:rPr>
            </a:br>
            <a:r>
              <a:rPr lang="vi-VN" sz="1800" b="0" i="0" u="none" strike="noStrike" dirty="0">
                <a:solidFill>
                  <a:srgbClr val="000000"/>
                </a:solidFill>
                <a:effectLst/>
                <a:latin typeface="Arial" panose="020B0604020202020204" pitchFamily="34" charset="0"/>
              </a:rPr>
              <a:t>Hệ thống ANN sử dụng ngưỡng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để quyết định một bệnh nhân có bệnh hay không:</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Nếu </a:t>
            </a:r>
            <a:r>
              <a:rPr lang="vi-VN" sz="1800" b="1" i="0" u="none" strike="noStrike" dirty="0">
                <a:solidFill>
                  <a:srgbClr val="000000"/>
                </a:solidFill>
                <a:effectLst/>
                <a:latin typeface="Arial" panose="020B0604020202020204" pitchFamily="34" charset="0"/>
              </a:rPr>
              <a:t>z &gt;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hệ thống dự đoán bệnh nhân mắc bệnh.</a:t>
            </a: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Nếu </a:t>
            </a:r>
            <a:r>
              <a:rPr lang="vi-VN" sz="1800" b="1" i="0" u="none" strike="noStrike" dirty="0">
                <a:solidFill>
                  <a:srgbClr val="000000"/>
                </a:solidFill>
                <a:effectLst/>
                <a:latin typeface="Arial" panose="020B0604020202020204" pitchFamily="34" charset="0"/>
              </a:rPr>
              <a:t>z &lt;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hệ thống dự đoán bệnh nhân khỏe mạnh.</a:t>
            </a:r>
          </a:p>
          <a:p>
            <a:r>
              <a:rPr lang="vi-VN" sz="1800" b="0" i="0" u="none" strike="noStrike" dirty="0">
                <a:solidFill>
                  <a:srgbClr val="000000"/>
                </a:solidFill>
                <a:effectLst/>
                <a:latin typeface="Arial" panose="020B0604020202020204" pitchFamily="34" charset="0"/>
              </a:rPr>
              <a:t>Việc điều chỉnh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sẽ ảnh hưởng đến tỷ lệ </a:t>
            </a:r>
            <a:r>
              <a:rPr lang="vi-VN" sz="1800" b="1" i="0" u="none" strike="noStrike" dirty="0">
                <a:solidFill>
                  <a:srgbClr val="000000"/>
                </a:solidFill>
                <a:effectLst/>
                <a:latin typeface="Arial" panose="020B0604020202020204" pitchFamily="34" charset="0"/>
              </a:rPr>
              <a:t>TPF (độ nhạy)</a:t>
            </a:r>
            <a:r>
              <a:rPr lang="vi-VN" sz="1800" b="0" i="0" u="none" strike="noStrike" dirty="0">
                <a:solidFill>
                  <a:srgbClr val="000000"/>
                </a:solidFill>
                <a:effectLst/>
                <a:latin typeface="Arial" panose="020B0604020202020204" pitchFamily="34" charset="0"/>
              </a:rPr>
              <a:t> và </a:t>
            </a:r>
            <a:r>
              <a:rPr lang="vi-VN" sz="1800" b="1" i="0" u="none" strike="noStrike" dirty="0">
                <a:solidFill>
                  <a:srgbClr val="000000"/>
                </a:solidFill>
                <a:effectLst/>
                <a:latin typeface="Arial" panose="020B0604020202020204" pitchFamily="34" charset="0"/>
              </a:rPr>
              <a:t>FPF (tỷ lệ dương tính giả)</a:t>
            </a:r>
            <a:r>
              <a:rPr lang="vi-VN" sz="1800" b="0" i="0" u="none" strike="noStrike" dirty="0">
                <a:solidFill>
                  <a:srgbClr val="000000"/>
                </a:solidFill>
                <a:effectLst/>
                <a:latin typeface="Arial" panose="020B0604020202020204" pitchFamily="34" charset="0"/>
              </a:rPr>
              <a:t>, từ đó tạo ra đường cong </a:t>
            </a:r>
            <a:r>
              <a:rPr lang="vi-VN" sz="1800" b="1" i="0" u="none" strike="noStrike" dirty="0">
                <a:solidFill>
                  <a:srgbClr val="000000"/>
                </a:solidFill>
                <a:effectLst/>
                <a:latin typeface="Arial" panose="020B0604020202020204" pitchFamily="34" charset="0"/>
              </a:rPr>
              <a:t>ROC</a:t>
            </a:r>
            <a:r>
              <a:rPr lang="vi-VN" sz="1800" b="0" i="0" u="none" strike="noStrike" dirty="0">
                <a:solidFill>
                  <a:srgbClr val="000000"/>
                </a:solidFill>
                <a:effectLst/>
                <a:latin typeface="Arial" panose="020B0604020202020204" pitchFamily="34" charset="0"/>
              </a:rPr>
              <a:t>.</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17</a:t>
            </a:fld>
            <a:endParaRPr lang="en-US" dirty="0"/>
          </a:p>
        </p:txBody>
      </p:sp>
    </p:spTree>
    <p:extLst>
      <p:ext uri="{BB962C8B-B14F-4D97-AF65-F5344CB8AC3E}">
        <p14:creationId xmlns:p14="http://schemas.microsoft.com/office/powerpoint/2010/main" val="40057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fontAlgn="t">
              <a:spcBef>
                <a:spcPts val="1200"/>
              </a:spcBef>
              <a:spcAft>
                <a:spcPts val="1200"/>
              </a:spcAft>
            </a:pPr>
            <a:r>
              <a:rPr lang="vi-VN" sz="1800" b="1" i="0" u="none" strike="noStrike" dirty="0">
                <a:solidFill>
                  <a:srgbClr val="000000"/>
                </a:solidFill>
                <a:effectLst/>
                <a:latin typeface="Arial" panose="020B0604020202020204" pitchFamily="34" charset="0"/>
              </a:rPr>
              <a:t>0.8 - 0.9</a:t>
            </a:r>
            <a:endParaRPr lang="vi-VN" b="0" dirty="0">
              <a:effectLst/>
            </a:endParaRPr>
          </a:p>
          <a:p>
            <a:pPr marL="0" algn="l" rtl="0" fontAlgn="t">
              <a:spcBef>
                <a:spcPts val="1200"/>
              </a:spcBef>
              <a:spcAft>
                <a:spcPts val="1200"/>
              </a:spcAft>
            </a:pPr>
            <a:r>
              <a:rPr lang="vi-VN" sz="1800" b="1" i="0" u="none" strike="noStrike" dirty="0">
                <a:solidFill>
                  <a:srgbClr val="000000"/>
                </a:solidFill>
                <a:effectLst/>
                <a:latin typeface="Arial" panose="020B0604020202020204" pitchFamily="34" charset="0"/>
              </a:rPr>
              <a:t>TPF (Đường liền nét - Nhận diện đúng dương tính): </a:t>
            </a:r>
            <a:r>
              <a:rPr lang="vi-VN" sz="1800" b="0" i="0" u="none" strike="noStrike" dirty="0">
                <a:solidFill>
                  <a:srgbClr val="000000"/>
                </a:solidFill>
                <a:effectLst/>
                <a:latin typeface="Arial" panose="020B0604020202020204" pitchFamily="34" charset="0"/>
              </a:rPr>
              <a:t>Giảm mạnh, chỉ nhận diện các trường hợp rất rõ ràng</a:t>
            </a:r>
            <a:endParaRPr lang="vi-VN" b="0" dirty="0">
              <a:effectLst/>
            </a:endParaRPr>
          </a:p>
          <a:p>
            <a:pPr marL="0" algn="l" rtl="0" fontAlgn="t">
              <a:spcBef>
                <a:spcPts val="1200"/>
              </a:spcBef>
              <a:spcAft>
                <a:spcPts val="1200"/>
              </a:spcAft>
            </a:pPr>
            <a:r>
              <a:rPr lang="vi-VN" sz="1800" b="1" i="0" u="none" strike="noStrike" dirty="0">
                <a:solidFill>
                  <a:srgbClr val="000000"/>
                </a:solidFill>
                <a:effectLst/>
                <a:latin typeface="Arial" panose="020B0604020202020204" pitchFamily="34" charset="0"/>
              </a:rPr>
              <a:t>FPF (Đường đứt nét - Nhận diện sai âm tính thành dương tính): </a:t>
            </a:r>
            <a:r>
              <a:rPr lang="vi-VN" sz="1800" b="0" i="0" u="none" strike="noStrike" dirty="0">
                <a:solidFill>
                  <a:srgbClr val="000000"/>
                </a:solidFill>
                <a:effectLst/>
                <a:latin typeface="Arial" panose="020B0604020202020204" pitchFamily="34" charset="0"/>
              </a:rPr>
              <a:t>Gần như bằng 0, hiếm khi có trường hợp âm tính bị sai</a:t>
            </a:r>
            <a:endParaRPr lang="vi-VN" b="0" dirty="0">
              <a:effectLst/>
            </a:endParaRPr>
          </a:p>
          <a:p>
            <a:pPr marL="0" algn="l" rtl="0" fontAlgn="t">
              <a:spcBef>
                <a:spcPts val="1200"/>
              </a:spcBef>
              <a:spcAft>
                <a:spcPts val="1200"/>
              </a:spcAft>
            </a:pPr>
            <a:br>
              <a:rPr lang="vi-VN" b="0" dirty="0">
                <a:effectLst/>
              </a:rPr>
            </a:br>
            <a:r>
              <a:rPr lang="vi-VN" sz="1800" b="1" i="0" u="none" strike="noStrike" dirty="0">
                <a:solidFill>
                  <a:srgbClr val="000000"/>
                </a:solidFill>
                <a:effectLst/>
                <a:latin typeface="Arial" panose="020B0604020202020204" pitchFamily="34" charset="0"/>
              </a:rPr>
              <a:t>0.9 - 1.0</a:t>
            </a:r>
            <a:endParaRPr lang="vi-VN" b="0" dirty="0">
              <a:effectLst/>
            </a:endParaRPr>
          </a:p>
          <a:p>
            <a:pPr marL="0" algn="l" rtl="0" fontAlgn="t">
              <a:spcBef>
                <a:spcPts val="1200"/>
              </a:spcBef>
              <a:spcAft>
                <a:spcPts val="1200"/>
              </a:spcAft>
            </a:pPr>
            <a:r>
              <a:rPr lang="vi-VN" sz="1800" b="1" i="0" u="none" strike="noStrike" dirty="0">
                <a:solidFill>
                  <a:srgbClr val="000000"/>
                </a:solidFill>
                <a:effectLst/>
                <a:latin typeface="Arial" panose="020B0604020202020204" pitchFamily="34" charset="0"/>
              </a:rPr>
              <a:t>TPF (Đường liền nét - Nhận diện đúng dương tính): </a:t>
            </a:r>
            <a:r>
              <a:rPr lang="vi-VN" sz="1800" b="0" i="0" u="none" strike="noStrike" dirty="0">
                <a:solidFill>
                  <a:srgbClr val="000000"/>
                </a:solidFill>
                <a:effectLst/>
                <a:latin typeface="Arial" panose="020B0604020202020204" pitchFamily="34" charset="0"/>
              </a:rPr>
              <a:t>Tiến sát về 0, hầu như không nhận diện dương tính</a:t>
            </a:r>
            <a:endParaRPr lang="vi-VN" b="0" dirty="0">
              <a:effectLst/>
            </a:endParaRPr>
          </a:p>
          <a:p>
            <a:pPr marL="0" algn="l" rtl="0" fontAlgn="t">
              <a:spcBef>
                <a:spcPts val="1200"/>
              </a:spcBef>
              <a:spcAft>
                <a:spcPts val="1200"/>
              </a:spcAft>
            </a:pPr>
            <a:r>
              <a:rPr lang="vi-VN" sz="1800" b="1" i="0" u="none" strike="noStrike" dirty="0">
                <a:solidFill>
                  <a:srgbClr val="000000"/>
                </a:solidFill>
                <a:effectLst/>
                <a:latin typeface="Arial" panose="020B0604020202020204" pitchFamily="34" charset="0"/>
              </a:rPr>
              <a:t>FPF (Đường đứt nét - Nhận diện sai âm tính thành dương tính): </a:t>
            </a:r>
            <a:r>
              <a:rPr lang="vi-VN" sz="1800" b="0" i="0" u="none" strike="noStrike" dirty="0">
                <a:solidFill>
                  <a:srgbClr val="000000"/>
                </a:solidFill>
                <a:effectLst/>
                <a:latin typeface="Arial" panose="020B0604020202020204" pitchFamily="34" charset="0"/>
              </a:rPr>
              <a:t>Hoàn toàn bằng 0, không còn trường hợp âm tính bị sai</a:t>
            </a:r>
          </a:p>
          <a:p>
            <a:pPr marL="0" algn="l" rtl="0" fontAlgn="t">
              <a:spcBef>
                <a:spcPts val="1200"/>
              </a:spcBef>
              <a:spcAft>
                <a:spcPts val="1200"/>
              </a:spcAft>
            </a:pPr>
            <a:endParaRPr lang="vi-VN" sz="1800" b="0" i="0" u="none" strike="noStrike" dirty="0">
              <a:solidFill>
                <a:srgbClr val="000000"/>
              </a:solidFill>
              <a:effectLst/>
              <a:latin typeface="Arial" panose="020B0604020202020204" pitchFamily="34" charset="0"/>
            </a:endParaRPr>
          </a:p>
          <a:p>
            <a:pPr rtl="0">
              <a:spcBef>
                <a:spcPts val="1200"/>
              </a:spcBef>
              <a:spcAft>
                <a:spcPts val="200"/>
              </a:spcAft>
            </a:pPr>
            <a:r>
              <a:rPr lang="vi-VN" sz="1100" b="1" i="0" u="none" strike="noStrike" dirty="0">
                <a:solidFill>
                  <a:srgbClr val="000000"/>
                </a:solidFill>
                <a:effectLst/>
                <a:latin typeface="Arial" panose="020B0604020202020204" pitchFamily="34" charset="0"/>
              </a:rPr>
              <a:t> Mối Quan Hệ Giữa TPF và FPF</a:t>
            </a:r>
            <a:endParaRPr lang="vi-VN" b="1" dirty="0">
              <a:effectLst/>
            </a:endParaRPr>
          </a:p>
          <a:p>
            <a:pPr rtl="0" fontAlgn="base">
              <a:spcBef>
                <a:spcPts val="120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Cả hai giá trị </a:t>
            </a:r>
            <a:r>
              <a:rPr lang="vi-VN" sz="1100" b="1" i="0" u="none" strike="noStrike" dirty="0">
                <a:solidFill>
                  <a:srgbClr val="000000"/>
                </a:solidFill>
                <a:effectLst/>
                <a:latin typeface="Arial" panose="020B0604020202020204" pitchFamily="34" charset="0"/>
              </a:rPr>
              <a:t>TPF và FPF đều giảm</a:t>
            </a:r>
            <a:r>
              <a:rPr lang="vi-VN" sz="1100" b="0" i="0" u="none" strike="noStrike" dirty="0">
                <a:solidFill>
                  <a:srgbClr val="000000"/>
                </a:solidFill>
                <a:effectLst/>
                <a:latin typeface="Arial" panose="020B0604020202020204" pitchFamily="34" charset="0"/>
              </a:rPr>
              <a:t> khi ngưỡng tăng.</a:t>
            </a:r>
          </a:p>
          <a:p>
            <a:pPr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Ở </a:t>
            </a:r>
            <a:r>
              <a:rPr lang="vi-VN" sz="1100" b="1" i="0" u="none" strike="noStrike" dirty="0">
                <a:solidFill>
                  <a:srgbClr val="000000"/>
                </a:solidFill>
                <a:effectLst/>
                <a:latin typeface="Arial" panose="020B0604020202020204" pitchFamily="34" charset="0"/>
              </a:rPr>
              <a:t>ngưỡng thấp</a:t>
            </a:r>
            <a:r>
              <a:rPr lang="vi-VN" sz="1100" b="0" i="0" u="none" strike="noStrike" dirty="0">
                <a:solidFill>
                  <a:srgbClr val="000000"/>
                </a:solidFill>
                <a:effectLst/>
                <a:latin typeface="Arial" panose="020B0604020202020204" pitchFamily="34" charset="0"/>
              </a:rPr>
              <a:t> (gần 0), cả </a:t>
            </a:r>
            <a:r>
              <a:rPr lang="vi-VN" sz="1100" b="1" i="0" u="none" strike="noStrike" dirty="0">
                <a:solidFill>
                  <a:srgbClr val="000000"/>
                </a:solidFill>
                <a:effectLst/>
                <a:latin typeface="Arial" panose="020B0604020202020204" pitchFamily="34" charset="0"/>
              </a:rPr>
              <a:t>TPF và FPF đều cao</a:t>
            </a:r>
            <a:r>
              <a:rPr lang="vi-VN" sz="1100" b="0" i="0" u="none" strike="noStrike" dirty="0">
                <a:solidFill>
                  <a:srgbClr val="000000"/>
                </a:solidFill>
                <a:effectLst/>
                <a:latin typeface="Arial" panose="020B0604020202020204" pitchFamily="34" charset="0"/>
              </a:rPr>
              <a:t>, vì hệ thống có xu hướng phân loại hầu hết các tín hiệu là dương tính.</a:t>
            </a:r>
          </a:p>
          <a:p>
            <a:pPr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Ở </a:t>
            </a:r>
            <a:r>
              <a:rPr lang="vi-VN" sz="1100" b="1" i="0" u="none" strike="noStrike" dirty="0">
                <a:solidFill>
                  <a:srgbClr val="000000"/>
                </a:solidFill>
                <a:effectLst/>
                <a:latin typeface="Arial" panose="020B0604020202020204" pitchFamily="34" charset="0"/>
              </a:rPr>
              <a:t>ngưỡng cao</a:t>
            </a:r>
            <a:r>
              <a:rPr lang="vi-VN" sz="1100" b="0" i="0" u="none" strike="noStrike" dirty="0">
                <a:solidFill>
                  <a:srgbClr val="000000"/>
                </a:solidFill>
                <a:effectLst/>
                <a:latin typeface="Arial" panose="020B0604020202020204" pitchFamily="34" charset="0"/>
              </a:rPr>
              <a:t> (gần 1), cả </a:t>
            </a:r>
            <a:r>
              <a:rPr lang="vi-VN" sz="1100" b="1" i="0" u="none" strike="noStrike" dirty="0">
                <a:solidFill>
                  <a:srgbClr val="000000"/>
                </a:solidFill>
                <a:effectLst/>
                <a:latin typeface="Arial" panose="020B0604020202020204" pitchFamily="34" charset="0"/>
              </a:rPr>
              <a:t>TPF và FPF đều thấp</a:t>
            </a:r>
            <a:r>
              <a:rPr lang="vi-VN" sz="1100" b="0" i="0" u="none" strike="noStrike" dirty="0">
                <a:solidFill>
                  <a:srgbClr val="000000"/>
                </a:solidFill>
                <a:effectLst/>
                <a:latin typeface="Arial" panose="020B0604020202020204" pitchFamily="34" charset="0"/>
              </a:rPr>
              <a:t>, vì hệ thống yêu cầu tín hiệu mạnh mới xác nhận là dương tính.</a:t>
            </a:r>
          </a:p>
          <a:p>
            <a:pPr rtl="0" fontAlgn="base">
              <a:spcBef>
                <a:spcPts val="0"/>
              </a:spcBef>
              <a:spcAft>
                <a:spcPts val="120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Ngưỡng tối ưu</a:t>
            </a:r>
            <a:r>
              <a:rPr lang="vi-VN" sz="1100" b="0" i="0" u="none" strike="noStrike" dirty="0">
                <a:solidFill>
                  <a:srgbClr val="000000"/>
                </a:solidFill>
                <a:effectLst/>
                <a:latin typeface="Arial" panose="020B0604020202020204" pitchFamily="34" charset="0"/>
              </a:rPr>
              <a:t> nằm ở điểm giúp tối đa hóa TPF nhưng vẫn giữ FPF ở mức thấp.</a:t>
            </a:r>
          </a:p>
          <a:p>
            <a:pPr rtl="0">
              <a:spcBef>
                <a:spcPts val="1200"/>
              </a:spcBef>
              <a:spcAft>
                <a:spcPts val="200"/>
              </a:spcAft>
            </a:pPr>
            <a:r>
              <a:rPr lang="vi-VN" sz="1100" b="1" i="0" u="none" strike="noStrike" dirty="0">
                <a:solidFill>
                  <a:srgbClr val="000000"/>
                </a:solidFill>
                <a:effectLst/>
                <a:latin typeface="Arial" panose="020B0604020202020204" pitchFamily="34" charset="0"/>
              </a:rPr>
              <a:t>4. Ý nghĩa của Biểu Đồ</a:t>
            </a:r>
            <a:endParaRPr lang="vi-VN" b="1" dirty="0">
              <a:effectLst/>
            </a:endParaRPr>
          </a:p>
          <a:p>
            <a:pPr rtl="0" fontAlgn="base">
              <a:spcBef>
                <a:spcPts val="120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Hình 4.2 cho thấy cách thay đổi ngưỡng ảnh hưởng đến độ chính xác của hệ thống.</a:t>
            </a:r>
          </a:p>
          <a:p>
            <a:pPr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Việc lựa chọn ngưỡng phù hợp giúp cải thiện hiệu suất của mô hình:</a:t>
            </a:r>
          </a:p>
          <a:p>
            <a:pPr marL="742950" lvl="1" indent="-285750" rtl="0" fontAlgn="base">
              <a:spcBef>
                <a:spcPts val="0"/>
              </a:spcBef>
              <a:spcAft>
                <a:spcPts val="120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Ngưỡng thấp:</a:t>
            </a:r>
            <a:r>
              <a:rPr lang="vi-VN" sz="1100" b="0" i="0" u="none" strike="noStrike" dirty="0">
                <a:solidFill>
                  <a:srgbClr val="000000"/>
                </a:solidFill>
                <a:effectLst/>
                <a:latin typeface="Arial" panose="020B0604020202020204" pitchFamily="34" charset="0"/>
              </a:rPr>
              <a:t> Phát hiện nhiều ca bệnh nhưng dễ mắc lỗi dương tính giả.</a:t>
            </a:r>
          </a:p>
          <a:p>
            <a:r>
              <a:rPr lang="vi-VN" sz="1100" b="1" i="0" u="none" strike="noStrike" dirty="0">
                <a:solidFill>
                  <a:srgbClr val="000000"/>
                </a:solidFill>
                <a:effectLst/>
                <a:latin typeface="Arial" panose="020B0604020202020204" pitchFamily="34" charset="0"/>
              </a:rPr>
              <a:t>                   Ngưỡng cao:</a:t>
            </a:r>
            <a:r>
              <a:rPr lang="vi-VN" sz="1100" b="0" i="0" u="none" strike="noStrike" dirty="0">
                <a:solidFill>
                  <a:srgbClr val="000000"/>
                </a:solidFill>
                <a:effectLst/>
                <a:latin typeface="Arial" panose="020B0604020202020204" pitchFamily="34" charset="0"/>
              </a:rPr>
              <a:t> Giảm số ca mắc lỗi dương tính giả nhưng có thể bỏ sót nhiều trường hợp dương tính thật.</a:t>
            </a:r>
            <a:endParaRPr lang="vi-VN" b="0" dirty="0">
              <a:effectLst/>
            </a:endParaRPr>
          </a:p>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18</a:t>
            </a:fld>
            <a:endParaRPr lang="en-US" dirty="0"/>
          </a:p>
        </p:txBody>
      </p:sp>
    </p:spTree>
    <p:extLst>
      <p:ext uri="{BB962C8B-B14F-4D97-AF65-F5344CB8AC3E}">
        <p14:creationId xmlns:p14="http://schemas.microsoft.com/office/powerpoint/2010/main" val="574026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Biểu đồ ROC của ví dụ giả định bây giờ có thể được vẽ theo </a:t>
            </a:r>
            <a:r>
              <a:rPr lang="vi-VN" sz="1800" b="1" i="0" u="none" strike="noStrike" dirty="0">
                <a:solidFill>
                  <a:srgbClr val="000000"/>
                </a:solidFill>
                <a:effectLst/>
                <a:latin typeface="Arial" panose="020B0604020202020204" pitchFamily="34" charset="0"/>
              </a:rPr>
              <a:t>Định nghĩa 4.1</a:t>
            </a:r>
            <a:r>
              <a:rPr lang="vi-VN" sz="1800" b="0" i="0" u="none" strike="noStrike" dirty="0">
                <a:solidFill>
                  <a:srgbClr val="000000"/>
                </a:solidFill>
                <a:effectLst/>
                <a:latin typeface="Arial" panose="020B0604020202020204" pitchFamily="34" charset="0"/>
              </a:rPr>
              <a:t>. </a:t>
            </a:r>
            <a:r>
              <a:rPr lang="vi-VN" sz="1800" b="1" i="0" u="none" strike="noStrike" dirty="0">
                <a:solidFill>
                  <a:srgbClr val="000000"/>
                </a:solidFill>
                <a:effectLst/>
                <a:latin typeface="Arial" panose="020B0604020202020204" pitchFamily="34" charset="0"/>
              </a:rPr>
              <a:t>Hình 4.3</a:t>
            </a:r>
            <a:r>
              <a:rPr lang="vi-VN" sz="1800" b="0" i="0" u="none" strike="noStrike" dirty="0">
                <a:solidFill>
                  <a:srgbClr val="000000"/>
                </a:solidFill>
                <a:effectLst/>
                <a:latin typeface="Arial" panose="020B0604020202020204" pitchFamily="34" charset="0"/>
              </a:rPr>
              <a:t> cho thấy biểu đồ ROC cho ví dụ giả định của </a:t>
            </a:r>
            <a:r>
              <a:rPr lang="vi-VN" sz="1800" b="1" i="0" u="none" strike="noStrike" dirty="0">
                <a:solidFill>
                  <a:srgbClr val="000000"/>
                </a:solidFill>
                <a:effectLst/>
                <a:latin typeface="Arial" panose="020B0604020202020204" pitchFamily="34" charset="0"/>
              </a:rPr>
              <a:t>Hình 4.1</a:t>
            </a:r>
            <a:r>
              <a:rPr lang="vi-VN" sz="1800" b="0" i="0" u="none" strike="noStrike" dirty="0">
                <a:solidFill>
                  <a:srgbClr val="000000"/>
                </a:solidFill>
                <a:effectLst/>
                <a:latin typeface="Arial" panose="020B0604020202020204" pitchFamily="34" charset="0"/>
              </a:rPr>
              <a:t>. Hình này cũng hiển thị bộ phân loại trong trường hợp xấu nhất (đường đứt nét) và bộ phân loại lý tưởng trong trường hợp tốt nhất.</a:t>
            </a:r>
          </a:p>
          <a:p>
            <a:pPr rtl="0">
              <a:spcBef>
                <a:spcPts val="1200"/>
              </a:spcBef>
              <a:spcAft>
                <a:spcPts val="1200"/>
              </a:spcAft>
            </a:pPr>
            <a:r>
              <a:rPr lang="vi-VN" sz="1800" b="0" i="0" u="none" strike="noStrike" dirty="0">
                <a:solidFill>
                  <a:srgbClr val="000000"/>
                </a:solidFill>
                <a:effectLst/>
                <a:latin typeface="Arial" panose="020B0604020202020204" pitchFamily="34" charset="0"/>
              </a:rPr>
              <a:t>Đường cong ROC thể hiện một thuộc tính quan trọng của bất kỳ hệ thống phát hiện nào: đó là xác suất </a:t>
            </a:r>
            <a:r>
              <a:rPr lang="vi-VN" sz="1800" b="1" i="0" u="none" strike="noStrike" dirty="0">
                <a:solidFill>
                  <a:srgbClr val="000000"/>
                </a:solidFill>
                <a:effectLst/>
                <a:latin typeface="Arial" panose="020B0604020202020204" pitchFamily="34" charset="0"/>
              </a:rPr>
              <a:t>dương tính thật (True Positive - TPF)</a:t>
            </a:r>
            <a:r>
              <a:rPr lang="vi-VN" sz="1800" b="0" i="0" u="none" strike="noStrike" dirty="0">
                <a:solidFill>
                  <a:srgbClr val="000000"/>
                </a:solidFill>
                <a:effectLst/>
                <a:latin typeface="Arial" panose="020B0604020202020204" pitchFamily="34" charset="0"/>
              </a:rPr>
              <a:t> có mối quan hệ trực tiếp với xác suất </a:t>
            </a:r>
            <a:r>
              <a:rPr lang="vi-VN" sz="1800" b="1" i="0" u="none" strike="noStrike" dirty="0">
                <a:solidFill>
                  <a:srgbClr val="000000"/>
                </a:solidFill>
                <a:effectLst/>
                <a:latin typeface="Arial" panose="020B0604020202020204" pitchFamily="34" charset="0"/>
              </a:rPr>
              <a:t>dương tính giả (False Positive - FPF)</a:t>
            </a:r>
            <a:r>
              <a:rPr lang="vi-VN" sz="1800" b="0" i="0" u="none" strike="noStrike" dirty="0">
                <a:solidFill>
                  <a:srgbClr val="000000"/>
                </a:solidFill>
                <a:effectLst/>
                <a:latin typeface="Arial" panose="020B0604020202020204" pitchFamily="34" charset="0"/>
              </a:rPr>
              <a:t>. Hai giá trị này tăng hoặc giảm cùng nhau.</a:t>
            </a:r>
            <a:endParaRPr lang="vi-VN" b="0" dirty="0">
              <a:effectLst/>
            </a:endParaRPr>
          </a:p>
          <a:p>
            <a:r>
              <a:rPr lang="vi-VN" sz="1800" b="0" i="0" u="none" strike="noStrike" dirty="0">
                <a:solidFill>
                  <a:srgbClr val="000000"/>
                </a:solidFill>
                <a:effectLst/>
                <a:latin typeface="Arial" panose="020B0604020202020204" pitchFamily="34" charset="0"/>
              </a:rPr>
              <a:t>Bộ phân loại lý tưởng là bộ mà </a:t>
            </a:r>
            <a:r>
              <a:rPr lang="vi-VN" sz="1800" b="1" i="0" u="none" strike="noStrike" dirty="0">
                <a:solidFill>
                  <a:srgbClr val="000000"/>
                </a:solidFill>
                <a:effectLst/>
                <a:latin typeface="Arial" panose="020B0604020202020204" pitchFamily="34" charset="0"/>
              </a:rPr>
              <a:t>TPF luôn bằng 1 cho mọi giá trị của FPF</a:t>
            </a:r>
            <a:r>
              <a:rPr lang="vi-VN" sz="1800" b="0" i="0" u="none" strike="noStrike" dirty="0">
                <a:solidFill>
                  <a:srgbClr val="000000"/>
                </a:solidFill>
                <a:effectLst/>
                <a:latin typeface="Arial" panose="020B0604020202020204" pitchFamily="34" charset="0"/>
              </a:rPr>
              <a:t>, bao gồm cả trường hợp khi </a:t>
            </a:r>
            <a:r>
              <a:rPr lang="el-GR" sz="1800" b="1" i="0" u="none" strike="noStrike" dirty="0">
                <a:solidFill>
                  <a:srgbClr val="000000"/>
                </a:solidFill>
                <a:effectLst/>
                <a:latin typeface="Arial" panose="020B0604020202020204" pitchFamily="34" charset="0"/>
              </a:rPr>
              <a:t>θ₀ = 1 </a:t>
            </a:r>
            <a:r>
              <a:rPr lang="vi-VN" sz="1800" b="1" i="0" u="none" strike="noStrike" dirty="0">
                <a:solidFill>
                  <a:srgbClr val="000000"/>
                </a:solidFill>
                <a:effectLst/>
                <a:latin typeface="Arial" panose="020B0604020202020204" pitchFamily="34" charset="0"/>
              </a:rPr>
              <a:t>và FPF = 0</a:t>
            </a:r>
            <a:r>
              <a:rPr lang="vi-VN" sz="1800" b="0" i="0" u="none" strike="noStrike" dirty="0">
                <a:solidFill>
                  <a:srgbClr val="000000"/>
                </a:solidFill>
                <a:effectLst/>
                <a:latin typeface="Arial" panose="020B0604020202020204" pitchFamily="34" charset="0"/>
              </a:rPr>
              <a:t> (đường cong màu đỏ trong </a:t>
            </a:r>
            <a:r>
              <a:rPr lang="vi-VN" sz="1800" b="1" i="0" u="none" strike="noStrike" dirty="0">
                <a:solidFill>
                  <a:srgbClr val="000000"/>
                </a:solidFill>
                <a:effectLst/>
                <a:latin typeface="Arial" panose="020B0604020202020204" pitchFamily="34" charset="0"/>
              </a:rPr>
              <a:t>Hình 4.3</a:t>
            </a:r>
            <a:r>
              <a:rPr lang="vi-VN" sz="1800" b="0" i="0" u="none" strike="noStrike" dirty="0">
                <a:solidFill>
                  <a:srgbClr val="000000"/>
                </a:solidFill>
                <a:effectLst/>
                <a:latin typeface="Arial" panose="020B0604020202020204" pitchFamily="34" charset="0"/>
              </a:rPr>
              <a:t>). Ngược lại, bộ phân loại tệ nhất là bộ không có khả năng phân biệt, nghĩa là xác suất phát hiện dương tính có cơ hội bằng nhau để đúng hoặc sai. Nói cách khác, </a:t>
            </a:r>
            <a:r>
              <a:rPr lang="vi-VN" sz="1800" b="1" i="0" u="none" strike="noStrike" dirty="0">
                <a:solidFill>
                  <a:srgbClr val="000000"/>
                </a:solidFill>
                <a:effectLst/>
                <a:latin typeface="Arial" panose="020B0604020202020204" pitchFamily="34" charset="0"/>
              </a:rPr>
              <a:t>TPF = FPF cho mọi giá trị của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Điều này dẫn đến </a:t>
            </a:r>
            <a:r>
              <a:rPr lang="vi-VN" sz="1800" b="1" i="0" u="none" strike="noStrike" dirty="0">
                <a:solidFill>
                  <a:srgbClr val="000000"/>
                </a:solidFill>
                <a:effectLst/>
                <a:latin typeface="Arial" panose="020B0604020202020204" pitchFamily="34" charset="0"/>
              </a:rPr>
              <a:t>đường cong ROC dạng đường chéo đứt nét trong Hình 4.3</a:t>
            </a:r>
            <a:r>
              <a:rPr lang="vi-VN" sz="1800" b="0" i="0" u="none" strike="noStrike" dirty="0">
                <a:solidFill>
                  <a:srgbClr val="000000"/>
                </a:solidFill>
                <a:effectLst/>
                <a:latin typeface="Arial" panose="020B0604020202020204" pitchFamily="34" charset="0"/>
              </a:rPr>
              <a:t>.</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19</a:t>
            </a:fld>
            <a:endParaRPr lang="en-US" dirty="0"/>
          </a:p>
        </p:txBody>
      </p:sp>
    </p:spTree>
    <p:extLst>
      <p:ext uri="{BB962C8B-B14F-4D97-AF65-F5344CB8AC3E}">
        <p14:creationId xmlns:p14="http://schemas.microsoft.com/office/powerpoint/2010/main" val="3078043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Bộ phân loại lý tưởng là bộ mà </a:t>
            </a:r>
            <a:r>
              <a:rPr lang="vi-VN" sz="1800" b="1" i="0" u="none" strike="noStrike" dirty="0">
                <a:solidFill>
                  <a:srgbClr val="000000"/>
                </a:solidFill>
                <a:effectLst/>
                <a:latin typeface="Arial" panose="020B0604020202020204" pitchFamily="34" charset="0"/>
              </a:rPr>
              <a:t>TPF luôn bằng 1 cho mọi giá trị của FPF</a:t>
            </a:r>
            <a:r>
              <a:rPr lang="vi-VN" sz="1800" b="0" i="0" u="none" strike="noStrike" dirty="0">
                <a:solidFill>
                  <a:srgbClr val="000000"/>
                </a:solidFill>
                <a:effectLst/>
                <a:latin typeface="Arial" panose="020B0604020202020204" pitchFamily="34" charset="0"/>
              </a:rPr>
              <a:t>, bao gồm cả trường hợp khi </a:t>
            </a:r>
            <a:r>
              <a:rPr lang="el-GR" sz="1800" b="1" i="0" u="none" strike="noStrike" dirty="0">
                <a:solidFill>
                  <a:srgbClr val="000000"/>
                </a:solidFill>
                <a:effectLst/>
                <a:latin typeface="Arial" panose="020B0604020202020204" pitchFamily="34" charset="0"/>
              </a:rPr>
              <a:t>θ₀ = 1 </a:t>
            </a:r>
            <a:r>
              <a:rPr lang="vi-VN" sz="1800" b="1" i="0" u="none" strike="noStrike" dirty="0">
                <a:solidFill>
                  <a:srgbClr val="000000"/>
                </a:solidFill>
                <a:effectLst/>
                <a:latin typeface="Arial" panose="020B0604020202020204" pitchFamily="34" charset="0"/>
              </a:rPr>
              <a:t>và FPF = 0</a:t>
            </a:r>
            <a:r>
              <a:rPr lang="vi-VN" sz="1800" b="0" i="0" u="none" strike="noStrike" dirty="0">
                <a:solidFill>
                  <a:srgbClr val="000000"/>
                </a:solidFill>
                <a:effectLst/>
                <a:latin typeface="Arial" panose="020B0604020202020204" pitchFamily="34" charset="0"/>
              </a:rPr>
              <a:t> (đường cong màu đỏ trong </a:t>
            </a:r>
            <a:r>
              <a:rPr lang="vi-VN" sz="1800" b="1" i="0" u="none" strike="noStrike" dirty="0">
                <a:solidFill>
                  <a:srgbClr val="000000"/>
                </a:solidFill>
                <a:effectLst/>
                <a:latin typeface="Arial" panose="020B0604020202020204" pitchFamily="34" charset="0"/>
              </a:rPr>
              <a:t>Hình 4.3</a:t>
            </a:r>
            <a:r>
              <a:rPr lang="vi-VN" sz="1800" b="0" i="0" u="none" strike="noStrike" dirty="0">
                <a:solidFill>
                  <a:srgbClr val="000000"/>
                </a:solidFill>
                <a:effectLst/>
                <a:latin typeface="Arial" panose="020B0604020202020204" pitchFamily="34" charset="0"/>
              </a:rPr>
              <a:t>). Ngược lại, bộ phân loại tệ nhất là bộ không có khả năng phân biệt, nghĩa là xác suất phát hiện dương tính có cơ hội bằng nhau để đúng hoặc sai. Nói cách khác, </a:t>
            </a:r>
            <a:r>
              <a:rPr lang="vi-VN" sz="1800" b="1" i="0" u="none" strike="noStrike" dirty="0">
                <a:solidFill>
                  <a:srgbClr val="000000"/>
                </a:solidFill>
                <a:effectLst/>
                <a:latin typeface="Arial" panose="020B0604020202020204" pitchFamily="34" charset="0"/>
              </a:rPr>
              <a:t>TPF = FPF cho mọi giá trị của </a:t>
            </a:r>
            <a:r>
              <a:rPr lang="el-GR" sz="1800" b="1" i="0" u="none" strike="noStrike" dirty="0">
                <a:solidFill>
                  <a:srgbClr val="000000"/>
                </a:solidFill>
                <a:effectLst/>
                <a:latin typeface="Arial" panose="020B0604020202020204" pitchFamily="34" charset="0"/>
              </a:rPr>
              <a:t>θ₀</a:t>
            </a:r>
            <a:r>
              <a:rPr lang="el-GR" sz="1800" b="0"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Điều này dẫn đến </a:t>
            </a:r>
            <a:r>
              <a:rPr lang="vi-VN" sz="1800" b="1" i="0" u="none" strike="noStrike" dirty="0">
                <a:solidFill>
                  <a:srgbClr val="000000"/>
                </a:solidFill>
                <a:effectLst/>
                <a:latin typeface="Arial" panose="020B0604020202020204" pitchFamily="34" charset="0"/>
              </a:rPr>
              <a:t>đường cong ROC dạng đường chéo đứt nét trong Hình 4.3</a:t>
            </a:r>
            <a:r>
              <a:rPr lang="vi-VN" sz="1800" b="0" i="0" u="none" strike="noStrike" dirty="0">
                <a:solidFill>
                  <a:srgbClr val="000000"/>
                </a:solidFill>
                <a:effectLst/>
                <a:latin typeface="Arial" panose="020B0604020202020204" pitchFamily="34" charset="0"/>
              </a:rPr>
              <a:t>.</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Một thước đo tổng hợp, đại diện tốt cho </a:t>
            </a:r>
            <a:r>
              <a:rPr lang="vi-VN" sz="1800" b="1" i="0" u="none" strike="noStrike" dirty="0">
                <a:solidFill>
                  <a:srgbClr val="000000"/>
                </a:solidFill>
                <a:effectLst/>
                <a:latin typeface="Arial" panose="020B0604020202020204" pitchFamily="34" charset="0"/>
              </a:rPr>
              <a:t>chất lượng tổng thể của bộ thu (receiver)</a:t>
            </a:r>
            <a:r>
              <a:rPr lang="vi-VN" sz="1800" b="0" i="0" u="none" strike="noStrike" dirty="0">
                <a:solidFill>
                  <a:srgbClr val="000000"/>
                </a:solidFill>
                <a:effectLst/>
                <a:latin typeface="Arial" panose="020B0604020202020204" pitchFamily="34" charset="0"/>
              </a:rPr>
              <a:t> và mô hình được sử dụng để xây dựng bộ thu, là </a:t>
            </a:r>
            <a:r>
              <a:rPr lang="vi-VN" sz="1800" b="1" i="0" u="none" strike="noStrike" dirty="0">
                <a:solidFill>
                  <a:srgbClr val="000000"/>
                </a:solidFill>
                <a:effectLst/>
                <a:latin typeface="Arial" panose="020B0604020202020204" pitchFamily="34" charset="0"/>
              </a:rPr>
              <a:t>diện tích dưới đường cong ROC (Area Under the ROC Curve - AUC)</a:t>
            </a:r>
            <a:r>
              <a:rPr lang="vi-VN" sz="1800" b="0" i="0" u="none" strike="noStrike" dirty="0">
                <a:solidFill>
                  <a:srgbClr val="000000"/>
                </a:solidFill>
                <a:effectLst/>
                <a:latin typeface="Arial" panose="020B0604020202020204" pitchFamily="34" charset="0"/>
              </a:rPr>
              <a:t>. Giá trị này thường được gọi là </a:t>
            </a:r>
            <a:r>
              <a:rPr lang="vi-VN" sz="1800" b="1" i="0" u="none" strike="noStrike" dirty="0">
                <a:solidFill>
                  <a:srgbClr val="000000"/>
                </a:solidFill>
                <a:effectLst/>
                <a:latin typeface="Arial" panose="020B0604020202020204" pitchFamily="34" charset="0"/>
              </a:rPr>
              <a:t>Az</a:t>
            </a:r>
            <a:r>
              <a:rPr lang="vi-VN" sz="1800" b="0" i="0" u="none" strike="noStrike" dirty="0">
                <a:solidFill>
                  <a:srgbClr val="000000"/>
                </a:solidFill>
                <a:effectLst/>
                <a:latin typeface="Arial" panose="020B0604020202020204" pitchFamily="34" charset="0"/>
              </a:rPr>
              <a:t> [23]. Giá trị Az thay đổi trong khoảng từ </a:t>
            </a:r>
            <a:r>
              <a:rPr lang="vi-VN" sz="1800" b="1" i="0" u="none" strike="noStrike" dirty="0">
                <a:solidFill>
                  <a:srgbClr val="000000"/>
                </a:solidFill>
                <a:effectLst/>
                <a:latin typeface="Arial" panose="020B0604020202020204" pitchFamily="34" charset="0"/>
              </a:rPr>
              <a:t>0.5 (bộ thu tệ nhất) đến 1 (bộ thu tốt nhất)</a:t>
            </a:r>
            <a:r>
              <a:rPr lang="vi-VN" sz="1800" b="0" i="0" u="none" strike="noStrike" dirty="0">
                <a:solidFill>
                  <a:srgbClr val="000000"/>
                </a:solidFill>
                <a:effectLst/>
                <a:latin typeface="Arial" panose="020B0604020202020204" pitchFamily="34" charset="0"/>
              </a:rPr>
              <a:t>.</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Diện tích dưới đường cong ROC giả định của ví dụ trong </a:t>
            </a:r>
            <a:r>
              <a:rPr lang="vi-VN" sz="1800" b="1" i="0" u="none" strike="noStrike" dirty="0">
                <a:solidFill>
                  <a:srgbClr val="000000"/>
                </a:solidFill>
                <a:effectLst/>
                <a:latin typeface="Arial" panose="020B0604020202020204" pitchFamily="34" charset="0"/>
              </a:rPr>
              <a:t>Hình 4.1</a:t>
            </a:r>
            <a:r>
              <a:rPr lang="vi-VN" sz="1800" b="0" i="0" u="none" strike="noStrike" dirty="0">
                <a:solidFill>
                  <a:srgbClr val="000000"/>
                </a:solidFill>
                <a:effectLst/>
                <a:latin typeface="Arial" panose="020B0604020202020204" pitchFamily="34" charset="0"/>
              </a:rPr>
              <a:t> là </a:t>
            </a:r>
            <a:r>
              <a:rPr lang="vi-VN" sz="1800" b="1" i="0" u="none" strike="noStrike" dirty="0">
                <a:solidFill>
                  <a:srgbClr val="000000"/>
                </a:solidFill>
                <a:effectLst/>
                <a:latin typeface="Arial" panose="020B0604020202020204" pitchFamily="34" charset="0"/>
              </a:rPr>
              <a:t>97.49%</a:t>
            </a:r>
            <a:r>
              <a:rPr lang="vi-VN" sz="1800" b="0" i="0" u="none" strike="noStrike" dirty="0">
                <a:solidFill>
                  <a:srgbClr val="000000"/>
                </a:solidFill>
                <a:effectLst/>
                <a:latin typeface="Arial" panose="020B0604020202020204" pitchFamily="34" charset="0"/>
              </a:rPr>
              <a:t>.</a:t>
            </a:r>
            <a:endParaRPr lang="vi-VN" b="0" dirty="0">
              <a:effectLst/>
            </a:endParaRPr>
          </a:p>
          <a:p>
            <a:r>
              <a:rPr lang="vi-VN" sz="1800" b="0" i="0" u="none" strike="noStrike" dirty="0">
                <a:solidFill>
                  <a:srgbClr val="000000"/>
                </a:solidFill>
                <a:effectLst/>
                <a:latin typeface="Arial" panose="020B0604020202020204" pitchFamily="34" charset="0"/>
              </a:rPr>
              <a:t>Ngoài ra, điểm hoạt động tốt nhất của bộ thu có thể được xác định từ đường cong ROC bằng cách tìm </a:t>
            </a:r>
            <a:r>
              <a:rPr lang="vi-VN" sz="1800" b="1" i="0" u="none" strike="noStrike" dirty="0">
                <a:solidFill>
                  <a:srgbClr val="000000"/>
                </a:solidFill>
                <a:effectLst/>
                <a:latin typeface="Arial" panose="020B0604020202020204" pitchFamily="34" charset="0"/>
              </a:rPr>
              <a:t>điểm có khoảng cách lớn nhất so với đường chéo của bộ phân loại tệ nhất</a:t>
            </a:r>
            <a:r>
              <a:rPr lang="vi-VN" sz="1800" b="0" i="0" u="none" strike="noStrike" dirty="0">
                <a:solidFill>
                  <a:srgbClr val="000000"/>
                </a:solidFill>
                <a:effectLst/>
                <a:latin typeface="Arial" panose="020B0604020202020204" pitchFamily="34" charset="0"/>
              </a:rPr>
              <a:t>. Trong </a:t>
            </a:r>
            <a:r>
              <a:rPr lang="vi-VN" sz="1800" b="1" i="0" u="none" strike="noStrike" dirty="0">
                <a:solidFill>
                  <a:srgbClr val="000000"/>
                </a:solidFill>
                <a:effectLst/>
                <a:latin typeface="Arial" panose="020B0604020202020204" pitchFamily="34" charset="0"/>
              </a:rPr>
              <a:t>Hình 4.3</a:t>
            </a:r>
            <a:r>
              <a:rPr lang="vi-VN" sz="1800" b="0" i="0" u="none" strike="noStrike" dirty="0">
                <a:solidFill>
                  <a:srgbClr val="000000"/>
                </a:solidFill>
                <a:effectLst/>
                <a:latin typeface="Arial" panose="020B0604020202020204" pitchFamily="34" charset="0"/>
              </a:rPr>
              <a:t>, nhãn </a:t>
            </a:r>
            <a:r>
              <a:rPr lang="vi-VN" sz="1800" b="1" i="0" u="none" strike="noStrike" dirty="0">
                <a:solidFill>
                  <a:srgbClr val="000000"/>
                </a:solidFill>
                <a:effectLst/>
                <a:latin typeface="Arial" panose="020B0604020202020204" pitchFamily="34" charset="0"/>
              </a:rPr>
              <a:t>“Ideal Operating Point”</a:t>
            </a:r>
            <a:r>
              <a:rPr lang="vi-VN" sz="1800" b="0" i="0" u="none" strike="noStrike" dirty="0">
                <a:solidFill>
                  <a:srgbClr val="000000"/>
                </a:solidFill>
                <a:effectLst/>
                <a:latin typeface="Arial" panose="020B0604020202020204" pitchFamily="34" charset="0"/>
              </a:rPr>
              <a:t> (Điểm Hoạt Động Lý Tưởng) biểu diễn điểm này của bộ thu giả định.</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20</a:t>
            </a:fld>
            <a:endParaRPr lang="en-US" dirty="0"/>
          </a:p>
        </p:txBody>
      </p:sp>
    </p:spTree>
    <p:extLst>
      <p:ext uri="{BB962C8B-B14F-4D97-AF65-F5344CB8AC3E}">
        <p14:creationId xmlns:p14="http://schemas.microsoft.com/office/powerpoint/2010/main" val="1036357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21</a:t>
            </a:fld>
            <a:endParaRPr lang="en-US" dirty="0"/>
          </a:p>
        </p:txBody>
      </p:sp>
    </p:spTree>
    <p:extLst>
      <p:ext uri="{BB962C8B-B14F-4D97-AF65-F5344CB8AC3E}">
        <p14:creationId xmlns:p14="http://schemas.microsoft.com/office/powerpoint/2010/main" val="24734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4</a:t>
            </a:fld>
            <a:endParaRPr lang="en-US" dirty="0"/>
          </a:p>
        </p:txBody>
      </p:sp>
    </p:spTree>
    <p:extLst>
      <p:ext uri="{BB962C8B-B14F-4D97-AF65-F5344CB8AC3E}">
        <p14:creationId xmlns:p14="http://schemas.microsoft.com/office/powerpoint/2010/main" val="1213597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dirty="0">
                <a:solidFill>
                  <a:srgbClr val="000000"/>
                </a:solidFill>
                <a:effectLst/>
                <a:latin typeface="Arial" panose="020B0604020202020204" pitchFamily="34" charset="0"/>
              </a:rPr>
              <a:t>Bệnh thiếu máu hồng cầu hình liềm (SCA) là một bệnh di truyền chủ yếu ảnh hưởng đến người Mỹ gốc Phi ở Hoa Kỳ, mặc dù bệnh này không giới hạn ở nhóm dân số này mà còn xuất hiện ở những người có nguồn gốc từ châu Phi trên toàn thế giới. Việc điều trị bằng Hydroxyurea (HU) có thể giúp làm giảm một phần triệu chứng bệnh ở nhiều bệnh nhân mắc SCA.</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Hydroxyurea đã được chứng minh là có tác dụng cải thiện tình trạng bệnh ở nhiều bệnh nhân SCA. Hầu hết bệnh nhân phản ứng với HU bằng cách tăng nồng độ hemoglobin bào thai (HbF) trong máu. Cơ chế này có thể xảy ra theo hai cách:</a:t>
            </a:r>
            <a:endParaRPr lang="vi-VN" b="0" dirty="0">
              <a:effectLst/>
            </a:endParaRPr>
          </a:p>
          <a:p>
            <a:pPr rtl="0" fontAlgn="base">
              <a:spcBef>
                <a:spcPts val="1200"/>
              </a:spcBef>
              <a:spcAft>
                <a:spcPts val="0"/>
              </a:spcAft>
              <a:buFont typeface="+mj-lt"/>
              <a:buAutoNum type="arabicPeriod"/>
            </a:pPr>
            <a:r>
              <a:rPr lang="vi-VN" sz="1800" b="1" i="0" u="none" strike="noStrike" dirty="0">
                <a:solidFill>
                  <a:srgbClr val="000000"/>
                </a:solidFill>
                <a:effectLst/>
                <a:latin typeface="Arial" panose="020B0604020202020204" pitchFamily="34" charset="0"/>
              </a:rPr>
              <a:t>Tăng lượng HbF trong các tế bào F (F-cells)</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mj-lt"/>
              <a:buAutoNum type="arabicPeriod"/>
            </a:pPr>
            <a:r>
              <a:rPr lang="vi-VN" sz="1800" b="1" i="0" u="none" strike="noStrike" dirty="0">
                <a:solidFill>
                  <a:srgbClr val="000000"/>
                </a:solidFill>
                <a:effectLst/>
                <a:latin typeface="Arial" panose="020B0604020202020204" pitchFamily="34" charset="0"/>
              </a:rPr>
              <a:t>Tăng tỷ lệ phần trăm của các tế bào F chứa HbF</a:t>
            </a:r>
            <a:endParaRPr lang="vi-VN" sz="1800" b="0" i="0" u="none" strike="noStrike" dirty="0">
              <a:solidFill>
                <a:srgbClr val="000000"/>
              </a:solidFill>
              <a:effectLst/>
              <a:latin typeface="Arial" panose="020B0604020202020204" pitchFamily="34" charset="0"/>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Tuy nhiên, mức độ phản ứng với HU không giống nhau ở tất cả bệnh nhân. Nếu có thể dự đoán chính xác mức độ tăng %HbF của bệnh nhân sau khi dùng HU, thì những người không có phản ứng tốt với thuốc (</a:t>
            </a:r>
            <a:r>
              <a:rPr lang="vi-VN" sz="1800" b="1" i="0" u="none" strike="noStrike" dirty="0">
                <a:solidFill>
                  <a:srgbClr val="000000"/>
                </a:solidFill>
                <a:effectLst/>
                <a:latin typeface="Arial" panose="020B0604020202020204" pitchFamily="34" charset="0"/>
              </a:rPr>
              <a:t>"non-responders"</a:t>
            </a:r>
            <a:r>
              <a:rPr lang="vi-VN" sz="1800" b="0" i="0" u="none" strike="noStrike" dirty="0">
                <a:solidFill>
                  <a:srgbClr val="000000"/>
                </a:solidFill>
                <a:effectLst/>
                <a:latin typeface="Arial" panose="020B0604020202020204" pitchFamily="34" charset="0"/>
              </a:rPr>
              <a:t>) có thể được xác định trước khi bắt đầu điều trị. Mặc dù Hydroxyurea có hiệu quả với nhiều bệnh nhân, nhưng với một số trường hợp khác, thuốc này không chỉ không mang lại lợi ích mà còn có thể gây hại.</a:t>
            </a:r>
            <a:endParaRPr lang="vi-VN" b="0" dirty="0">
              <a:effectLst/>
            </a:endParaRPr>
          </a:p>
          <a:p>
            <a:r>
              <a:rPr lang="vi-VN" sz="1800" b="0" i="0" u="none" strike="noStrike" dirty="0">
                <a:solidFill>
                  <a:srgbClr val="000000"/>
                </a:solidFill>
                <a:effectLst/>
                <a:latin typeface="Arial" panose="020B0604020202020204" pitchFamily="34" charset="0"/>
              </a:rPr>
              <a:t>Vì vậy, mục tiêu của dự án là </a:t>
            </a:r>
            <a:r>
              <a:rPr lang="vi-VN" sz="1800" b="1" i="0" u="none" strike="noStrike" dirty="0">
                <a:solidFill>
                  <a:srgbClr val="000000"/>
                </a:solidFill>
                <a:effectLst/>
                <a:latin typeface="Arial" panose="020B0604020202020204" pitchFamily="34" charset="0"/>
              </a:rPr>
              <a:t>phát triển một công cụ giúp bác sĩ dự đoán mức độ phản ứng của bệnh nhân với Hydroxyurea dựa trên dữ liệu trước khi điều trị</a:t>
            </a:r>
            <a:r>
              <a:rPr lang="vi-VN" sz="1800" b="0" i="0" u="none" strike="noStrike" dirty="0">
                <a:solidFill>
                  <a:srgbClr val="000000"/>
                </a:solidFill>
                <a:effectLst/>
                <a:latin typeface="Arial" panose="020B0604020202020204" pitchFamily="34" charset="0"/>
              </a:rPr>
              <a:t>. Điều này sẽ giúp tối ưu hóa việc kê đơn thuốc, giảm thiểu rủi ro cho bệnh nhân không phù hợp với HU.</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22</a:t>
            </a:fld>
            <a:endParaRPr lang="en-US" dirty="0"/>
          </a:p>
        </p:txBody>
      </p:sp>
    </p:spTree>
    <p:extLst>
      <p:ext uri="{BB962C8B-B14F-4D97-AF65-F5344CB8AC3E}">
        <p14:creationId xmlns:p14="http://schemas.microsoft.com/office/powerpoint/2010/main" val="4257102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400"/>
              </a:spcAft>
            </a:pPr>
            <a:r>
              <a:rPr lang="vi-VN" sz="1300" b="1" i="0" u="none" strike="noStrike" dirty="0">
                <a:solidFill>
                  <a:srgbClr val="1A1A1A"/>
                </a:solidFill>
                <a:effectLst/>
                <a:latin typeface="Roboto" panose="02000000000000000000" pitchFamily="2" charset="0"/>
              </a:rPr>
              <a:t>Phân tích chi tiết biểu đồ về thể tích trung bình của hồng cầu (MCV) trước và sau điều trị bằng Hydroxyurea (HU)</a:t>
            </a:r>
            <a:endParaRPr lang="vi-VN" b="1" dirty="0">
              <a:effectLst/>
            </a:endParaRPr>
          </a:p>
          <a:p>
            <a:pPr rtl="0">
              <a:spcBef>
                <a:spcPts val="1200"/>
              </a:spcBef>
              <a:spcAft>
                <a:spcPts val="200"/>
              </a:spcAft>
            </a:pPr>
            <a:r>
              <a:rPr lang="vi-VN" sz="1100" b="1" i="0" u="none" strike="noStrike" dirty="0">
                <a:solidFill>
                  <a:srgbClr val="1A1A1A"/>
                </a:solidFill>
                <a:effectLst/>
                <a:latin typeface="Roboto" panose="02000000000000000000" pitchFamily="2" charset="0"/>
              </a:rPr>
              <a:t>1. Giới thiệu về biểu đồ</a:t>
            </a:r>
            <a:endParaRPr lang="vi-VN" b="1" dirty="0">
              <a:effectLst/>
            </a:endParaRPr>
          </a:p>
          <a:p>
            <a:pPr rtl="0" fontAlgn="base">
              <a:spcBef>
                <a:spcPts val="1200"/>
              </a:spcBef>
              <a:spcAft>
                <a:spcPts val="0"/>
              </a:spcAft>
              <a:buFont typeface="Arial" panose="020B0604020202020204" pitchFamily="34" charset="0"/>
              <a:buChar char="•"/>
            </a:pPr>
            <a:r>
              <a:rPr lang="vi-VN" sz="1350" b="0" i="0" u="none" strike="noStrike" dirty="0">
                <a:solidFill>
                  <a:srgbClr val="1A1A1A"/>
                </a:solidFill>
                <a:effectLst/>
                <a:latin typeface="Roboto" panose="02000000000000000000" pitchFamily="2" charset="0"/>
              </a:rPr>
              <a:t>Biểu đồ thể hiện sự phân bố của </a:t>
            </a:r>
            <a:r>
              <a:rPr lang="vi-VN" sz="1350" b="1" i="0" u="none" strike="noStrike" dirty="0">
                <a:solidFill>
                  <a:srgbClr val="1A1A1A"/>
                </a:solidFill>
                <a:effectLst/>
                <a:latin typeface="Roboto" panose="02000000000000000000" pitchFamily="2" charset="0"/>
              </a:rPr>
              <a:t>thể tích trung bình của hồng cầu (Mean Cell Volume - MCV)</a:t>
            </a:r>
            <a:r>
              <a:rPr lang="vi-VN" sz="1350" b="0" i="0" u="none" strike="noStrike" dirty="0">
                <a:solidFill>
                  <a:srgbClr val="1A1A1A"/>
                </a:solidFill>
                <a:effectLst/>
                <a:latin typeface="Roboto" panose="02000000000000000000" pitchFamily="2" charset="0"/>
              </a:rPr>
              <a:t> trong </a:t>
            </a:r>
            <a:r>
              <a:rPr lang="vi-VN" sz="1350" b="1" i="0" u="none" strike="noStrike" dirty="0">
                <a:solidFill>
                  <a:srgbClr val="1A1A1A"/>
                </a:solidFill>
                <a:effectLst/>
                <a:latin typeface="Roboto" panose="02000000000000000000" pitchFamily="2" charset="0"/>
              </a:rPr>
              <a:t>83 bệnh nhân mắc bệnh hồng cầu hình liềm (Sickle Cell Anemia - SCA)</a:t>
            </a:r>
            <a:r>
              <a:rPr lang="vi-VN" sz="1350" b="0" i="0" u="none" strike="noStrike" dirty="0">
                <a:solidFill>
                  <a:srgbClr val="1A1A1A"/>
                </a:solidFill>
                <a:effectLst/>
                <a:latin typeface="Roboto" panose="02000000000000000000" pitchFamily="2" charset="0"/>
              </a:rPr>
              <a:t>.</a:t>
            </a:r>
          </a:p>
          <a:p>
            <a:pPr rtl="0" fontAlgn="base">
              <a:spcBef>
                <a:spcPts val="0"/>
              </a:spcBef>
              <a:spcAft>
                <a:spcPts val="0"/>
              </a:spcAft>
              <a:buFont typeface="Arial" panose="020B0604020202020204" pitchFamily="34" charset="0"/>
              <a:buChar char="•"/>
            </a:pPr>
            <a:r>
              <a:rPr lang="vi-VN" sz="1350" b="0" i="0" u="none" strike="noStrike" dirty="0">
                <a:solidFill>
                  <a:srgbClr val="1A1A1A"/>
                </a:solidFill>
                <a:effectLst/>
                <a:latin typeface="Roboto" panose="02000000000000000000" pitchFamily="2" charset="0"/>
              </a:rPr>
              <a:t>Hai tập dữ liệu được so sánh:</a:t>
            </a:r>
          </a:p>
          <a:p>
            <a:pPr marL="742950" lvl="1" indent="-285750" rtl="0" fontAlgn="base">
              <a:spcBef>
                <a:spcPts val="0"/>
              </a:spcBef>
              <a:spcAft>
                <a:spcPts val="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Trước khi điều trị (Before - cột màu đen)</a:t>
            </a:r>
            <a:endParaRPr lang="vi-VN" sz="1350" b="0" i="0" u="none" strike="noStrike" dirty="0">
              <a:solidFill>
                <a:srgbClr val="1A1A1A"/>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Sau khi điều trị bằng HU (After - cột màu trắng)</a:t>
            </a:r>
            <a:endParaRPr lang="vi-VN" sz="1350" b="0" i="0" u="none" strike="noStrike" dirty="0">
              <a:solidFill>
                <a:srgbClr val="1A1A1A"/>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vi-VN" sz="1350" b="0" i="0" u="none" strike="noStrike" dirty="0">
                <a:solidFill>
                  <a:srgbClr val="1A1A1A"/>
                </a:solidFill>
                <a:effectLst/>
                <a:latin typeface="Roboto" panose="02000000000000000000" pitchFamily="2" charset="0"/>
              </a:rPr>
              <a:t>Trục x: </a:t>
            </a:r>
            <a:r>
              <a:rPr lang="vi-VN" sz="1350" b="1" i="0" u="none" strike="noStrike" dirty="0">
                <a:solidFill>
                  <a:srgbClr val="1A1A1A"/>
                </a:solidFill>
                <a:effectLst/>
                <a:latin typeface="Roboto" panose="02000000000000000000" pitchFamily="2" charset="0"/>
              </a:rPr>
              <a:t>MCV (đơn vị: femtoliter - fL)</a:t>
            </a:r>
            <a:endParaRPr lang="vi-VN" sz="1350" b="0" i="0" u="none" strike="noStrike" dirty="0">
              <a:solidFill>
                <a:srgbClr val="1A1A1A"/>
              </a:solidFill>
              <a:effectLst/>
              <a:latin typeface="Roboto" panose="02000000000000000000" pitchFamily="2" charset="0"/>
            </a:endParaRPr>
          </a:p>
          <a:p>
            <a:pPr rtl="0" fontAlgn="base">
              <a:spcBef>
                <a:spcPts val="0"/>
              </a:spcBef>
              <a:spcAft>
                <a:spcPts val="1200"/>
              </a:spcAft>
              <a:buFont typeface="Arial" panose="020B0604020202020204" pitchFamily="34" charset="0"/>
              <a:buChar char="•"/>
            </a:pPr>
            <a:r>
              <a:rPr lang="vi-VN" sz="1350" b="0" i="0" u="none" strike="noStrike" dirty="0">
                <a:solidFill>
                  <a:srgbClr val="1A1A1A"/>
                </a:solidFill>
                <a:effectLst/>
                <a:latin typeface="Roboto" panose="02000000000000000000" pitchFamily="2" charset="0"/>
              </a:rPr>
              <a:t>Trục y: </a:t>
            </a:r>
            <a:r>
              <a:rPr lang="vi-VN" sz="1350" b="1" i="0" u="none" strike="noStrike" dirty="0">
                <a:solidFill>
                  <a:srgbClr val="1A1A1A"/>
                </a:solidFill>
                <a:effectLst/>
                <a:latin typeface="Roboto" panose="02000000000000000000" pitchFamily="2" charset="0"/>
              </a:rPr>
              <a:t>Số lượng bệnh nhân</a:t>
            </a:r>
            <a:endParaRPr lang="vi-VN" sz="1350" b="0" i="0" u="none" strike="noStrike" dirty="0">
              <a:solidFill>
                <a:srgbClr val="1A1A1A"/>
              </a:solidFill>
              <a:effectLst/>
              <a:latin typeface="Roboto" panose="02000000000000000000" pitchFamily="2" charset="0"/>
            </a:endParaRPr>
          </a:p>
          <a:p>
            <a:pPr rtl="0">
              <a:spcBef>
                <a:spcPts val="1400"/>
              </a:spcBef>
              <a:spcAft>
                <a:spcPts val="400"/>
              </a:spcAft>
            </a:pPr>
            <a:r>
              <a:rPr lang="vi-VN" sz="1300" b="1" i="0" u="none" strike="noStrike" dirty="0">
                <a:solidFill>
                  <a:srgbClr val="1A1A1A"/>
                </a:solidFill>
                <a:effectLst/>
                <a:latin typeface="Roboto" panose="02000000000000000000" pitchFamily="2" charset="0"/>
              </a:rPr>
              <a:t>2. So sánh phân bố MCV trước và sau điều trị</a:t>
            </a:r>
            <a:endParaRPr lang="vi-VN" b="1" dirty="0">
              <a:effectLst/>
            </a:endParaRPr>
          </a:p>
          <a:p>
            <a:pPr rtl="0">
              <a:spcBef>
                <a:spcPts val="1200"/>
              </a:spcBef>
              <a:spcAft>
                <a:spcPts val="200"/>
              </a:spcAft>
            </a:pPr>
            <a:r>
              <a:rPr lang="vi-VN" sz="1100" b="1" i="0" u="none" strike="noStrike" dirty="0">
                <a:solidFill>
                  <a:srgbClr val="1A1A1A"/>
                </a:solidFill>
                <a:effectLst/>
                <a:latin typeface="Roboto" panose="02000000000000000000" pitchFamily="2" charset="0"/>
              </a:rPr>
              <a:t>Trước khi điều trị (Before - cột màu đen)</a:t>
            </a:r>
            <a:endParaRPr lang="vi-VN" b="1" dirty="0">
              <a:effectLst/>
            </a:endParaRPr>
          </a:p>
          <a:p>
            <a:pPr rtl="0" fontAlgn="base">
              <a:spcBef>
                <a:spcPts val="1200"/>
              </a:spcBef>
              <a:spcAft>
                <a:spcPts val="0"/>
              </a:spcAft>
              <a:buFont typeface="Arial" panose="020B0604020202020204" pitchFamily="34" charset="0"/>
              <a:buChar char="•"/>
            </a:pPr>
            <a:r>
              <a:rPr lang="vi-VN" sz="1100" b="1" i="0" u="none" strike="noStrike" dirty="0">
                <a:solidFill>
                  <a:srgbClr val="1A1A1A"/>
                </a:solidFill>
                <a:effectLst/>
                <a:latin typeface="Roboto" panose="02000000000000000000" pitchFamily="2" charset="0"/>
              </a:rPr>
              <a:t>Phân bố tập trung trong khoảng 90 - 110 fL</a:t>
            </a:r>
            <a:r>
              <a:rPr lang="vi-VN" sz="1350" b="0" i="0" u="none" strike="noStrike" dirty="0">
                <a:solidFill>
                  <a:srgbClr val="1A1A1A"/>
                </a:solidFill>
                <a:effectLst/>
                <a:latin typeface="Roboto" panose="02000000000000000000" pitchFamily="2" charset="0"/>
              </a:rPr>
              <a:t>.</a:t>
            </a:r>
          </a:p>
          <a:p>
            <a:pPr rtl="0" fontAlgn="base">
              <a:spcBef>
                <a:spcPts val="0"/>
              </a:spcBef>
              <a:spcAft>
                <a:spcPts val="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Đỉnh phân bố (~20 bệnh nhân) nằm ở khoảng 100 - 110 fL</a:t>
            </a:r>
            <a:r>
              <a:rPr lang="vi-VN" sz="1350" b="0" i="0" u="none" strike="noStrike" dirty="0">
                <a:solidFill>
                  <a:srgbClr val="1A1A1A"/>
                </a:solidFill>
                <a:effectLst/>
                <a:latin typeface="Roboto" panose="02000000000000000000" pitchFamily="2" charset="0"/>
              </a:rPr>
              <a:t>, tức là hầu hết bệnh nhân có MCV trong phạm vi này.</a:t>
            </a:r>
          </a:p>
          <a:p>
            <a:pPr rtl="0" fontAlgn="base">
              <a:spcBef>
                <a:spcPts val="0"/>
              </a:spcBef>
              <a:spcAft>
                <a:spcPts val="120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Rất ít bệnh nhân có MCV &gt; 120 fL</a:t>
            </a:r>
            <a:r>
              <a:rPr lang="vi-VN" sz="1350" b="0" i="0" u="none" strike="noStrike" dirty="0">
                <a:solidFill>
                  <a:srgbClr val="1A1A1A"/>
                </a:solidFill>
                <a:effectLst/>
                <a:latin typeface="Roboto" panose="02000000000000000000" pitchFamily="2" charset="0"/>
              </a:rPr>
              <a:t>.</a:t>
            </a:r>
          </a:p>
          <a:p>
            <a:pPr rtl="0">
              <a:spcBef>
                <a:spcPts val="1200"/>
              </a:spcBef>
              <a:spcAft>
                <a:spcPts val="200"/>
              </a:spcAft>
            </a:pPr>
            <a:r>
              <a:rPr lang="vi-VN" sz="1100" b="1" i="0" u="none" strike="noStrike" dirty="0">
                <a:solidFill>
                  <a:srgbClr val="1A1A1A"/>
                </a:solidFill>
                <a:effectLst/>
                <a:latin typeface="Roboto" panose="02000000000000000000" pitchFamily="2" charset="0"/>
              </a:rPr>
              <a:t>Sau khi điều trị (After - cột màu trắng)</a:t>
            </a:r>
            <a:endParaRPr lang="vi-VN" b="1" dirty="0">
              <a:effectLst/>
            </a:endParaRPr>
          </a:p>
          <a:p>
            <a:pPr rtl="0" fontAlgn="base">
              <a:spcBef>
                <a:spcPts val="1200"/>
              </a:spcBef>
              <a:spcAft>
                <a:spcPts val="0"/>
              </a:spcAft>
              <a:buFont typeface="Arial" panose="020B0604020202020204" pitchFamily="34" charset="0"/>
              <a:buChar char="•"/>
            </a:pPr>
            <a:r>
              <a:rPr lang="vi-VN" sz="1100" b="1" i="0" u="none" strike="noStrike" dirty="0">
                <a:solidFill>
                  <a:srgbClr val="1A1A1A"/>
                </a:solidFill>
                <a:effectLst/>
                <a:latin typeface="Roboto" panose="02000000000000000000" pitchFamily="2" charset="0"/>
              </a:rPr>
              <a:t>Phân bố dịch chuyển sang phải</a:t>
            </a:r>
            <a:r>
              <a:rPr lang="vi-VN" sz="1350" b="0" i="0" u="none" strike="noStrike" dirty="0">
                <a:solidFill>
                  <a:srgbClr val="1A1A1A"/>
                </a:solidFill>
                <a:effectLst/>
                <a:latin typeface="Roboto" panose="02000000000000000000" pitchFamily="2" charset="0"/>
              </a:rPr>
              <a:t>, với nhiều bệnh nhân có MCV cao hơn.</a:t>
            </a:r>
          </a:p>
          <a:p>
            <a:pPr rtl="0" fontAlgn="base">
              <a:spcBef>
                <a:spcPts val="0"/>
              </a:spcBef>
              <a:spcAft>
                <a:spcPts val="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Đỉnh phân bố (~15 bệnh nhân) đã di chuyển lên khoảng 110 - 120 fL</a:t>
            </a:r>
            <a:r>
              <a:rPr lang="vi-VN" sz="1350" b="0" i="0" u="none" strike="noStrike" dirty="0">
                <a:solidFill>
                  <a:srgbClr val="1A1A1A"/>
                </a:solidFill>
                <a:effectLst/>
                <a:latin typeface="Roboto" panose="02000000000000000000" pitchFamily="2" charset="0"/>
              </a:rPr>
              <a:t>.</a:t>
            </a:r>
          </a:p>
          <a:p>
            <a:pPr rtl="0" fontAlgn="base">
              <a:spcBef>
                <a:spcPts val="0"/>
              </a:spcBef>
              <a:spcAft>
                <a:spcPts val="1200"/>
              </a:spcAft>
              <a:buFont typeface="Arial" panose="020B0604020202020204" pitchFamily="34" charset="0"/>
              <a:buChar char="•"/>
            </a:pPr>
            <a:r>
              <a:rPr lang="vi-VN" sz="1350" b="1" i="0" u="none" strike="noStrike" dirty="0">
                <a:solidFill>
                  <a:srgbClr val="1A1A1A"/>
                </a:solidFill>
                <a:effectLst/>
                <a:latin typeface="Roboto" panose="02000000000000000000" pitchFamily="2" charset="0"/>
              </a:rPr>
              <a:t>Xuất hiện nhiều bệnh nhân có MCV trong khoảng 120 - 140 fL</a:t>
            </a:r>
            <a:r>
              <a:rPr lang="vi-VN" sz="1350" b="0" i="0" u="none" strike="noStrike" dirty="0">
                <a:solidFill>
                  <a:srgbClr val="1A1A1A"/>
                </a:solidFill>
                <a:effectLst/>
                <a:latin typeface="Roboto" panose="02000000000000000000" pitchFamily="2" charset="0"/>
              </a:rPr>
              <a:t>, điều không thấy rõ trước khi điều trị.</a:t>
            </a:r>
          </a:p>
          <a:p>
            <a:r>
              <a:rPr lang="vi-VN" sz="1350" b="1" i="0" u="none" strike="noStrike" dirty="0">
                <a:solidFill>
                  <a:srgbClr val="1A1A1A"/>
                </a:solidFill>
                <a:effectLst/>
                <a:latin typeface="Roboto" panose="02000000000000000000" pitchFamily="2" charset="0"/>
              </a:rPr>
              <a:t>Số lượng bệnh nhân có MCV &lt; 100 fL giảm mạnh</a:t>
            </a:r>
            <a:r>
              <a:rPr lang="vi-VN" sz="1350" b="0" i="0" u="none" strike="noStrike" dirty="0">
                <a:solidFill>
                  <a:srgbClr val="1A1A1A"/>
                </a:solidFill>
                <a:effectLst/>
                <a:latin typeface="Roboto" panose="02000000000000000000" pitchFamily="2" charset="0"/>
              </a:rPr>
              <a:t>, chứng tỏ HU giúp tăng thể tích hồng cầu.</a:t>
            </a: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23</a:t>
            </a:fld>
            <a:endParaRPr lang="en-US" dirty="0"/>
          </a:p>
        </p:txBody>
      </p:sp>
    </p:spTree>
    <p:extLst>
      <p:ext uri="{BB962C8B-B14F-4D97-AF65-F5344CB8AC3E}">
        <p14:creationId xmlns:p14="http://schemas.microsoft.com/office/powerpoint/2010/main" val="11189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24</a:t>
            </a:fld>
            <a:endParaRPr lang="en-US" dirty="0"/>
          </a:p>
        </p:txBody>
      </p:sp>
    </p:spTree>
    <p:extLst>
      <p:ext uri="{BB962C8B-B14F-4D97-AF65-F5344CB8AC3E}">
        <p14:creationId xmlns:p14="http://schemas.microsoft.com/office/powerpoint/2010/main" val="2833148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100" b="0" i="0" u="none" strike="noStrike" dirty="0">
                <a:solidFill>
                  <a:srgbClr val="000000"/>
                </a:solidFill>
                <a:effectLst/>
                <a:latin typeface="Arial" panose="020B0604020202020204" pitchFamily="34" charset="0"/>
              </a:rPr>
              <a:t>Tuyên bố vấn đề ban đầu được xác định như sau:</a:t>
            </a:r>
            <a:br>
              <a:rPr lang="vi-VN" sz="1100" b="0" i="0" u="none" strike="noStrike" dirty="0">
                <a:solidFill>
                  <a:srgbClr val="000000"/>
                </a:solidFill>
                <a:effectLst/>
                <a:latin typeface="Arial" panose="020B0604020202020204" pitchFamily="34" charset="0"/>
              </a:rPr>
            </a:br>
            <a:r>
              <a:rPr lang="vi-VN" sz="1100" b="1" i="0" u="none" strike="noStrike" dirty="0">
                <a:solidFill>
                  <a:srgbClr val="000000"/>
                </a:solidFill>
                <a:effectLst/>
                <a:latin typeface="Arial" panose="020B0604020202020204" pitchFamily="34" charset="0"/>
              </a:rPr>
              <a:t>“Phát triển một hệ thống có thể phân biệt chính xác người đáp ứng tích cực với người không đáp ứng dựa trên dữ liệu trước điều trị.”</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Ngoài ra, </a:t>
            </a:r>
            <a:r>
              <a:rPr lang="vi-VN" sz="1100" b="1" i="0" u="none" strike="noStrike" dirty="0">
                <a:solidFill>
                  <a:srgbClr val="000000"/>
                </a:solidFill>
                <a:effectLst/>
                <a:latin typeface="Arial" panose="020B0604020202020204" pitchFamily="34" charset="0"/>
              </a:rPr>
              <a:t>“người đáp ứng tích cực”</a:t>
            </a:r>
            <a:r>
              <a:rPr lang="vi-VN" sz="1100" b="0" i="0" u="none" strike="noStrike" dirty="0">
                <a:solidFill>
                  <a:srgbClr val="000000"/>
                </a:solidFill>
                <a:effectLst/>
                <a:latin typeface="Arial" panose="020B0604020202020204" pitchFamily="34" charset="0"/>
              </a:rPr>
              <a:t> được định nghĩa là:</a:t>
            </a:r>
            <a:br>
              <a:rPr lang="vi-VN" sz="1100" b="0" i="0" u="none" strike="noStrike" dirty="0">
                <a:solidFill>
                  <a:srgbClr val="000000"/>
                </a:solidFill>
                <a:effectLst/>
                <a:latin typeface="Arial" panose="020B0604020202020204" pitchFamily="34" charset="0"/>
              </a:rPr>
            </a:br>
            <a:r>
              <a:rPr lang="vi-VN" sz="1100" b="1" i="0" u="none" strike="noStrike" dirty="0">
                <a:solidFill>
                  <a:srgbClr val="000000"/>
                </a:solidFill>
                <a:effectLst/>
                <a:latin typeface="Arial" panose="020B0604020202020204" pitchFamily="34" charset="0"/>
              </a:rPr>
              <a:t>“Bệnh nhân có mức hemoglobin bào thai ban đầu (%HbF) tăng gấp đôi tại một thời điểm nào đó trong quá trình điều trị.”</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Tuy nhiên, khi phân tích dữ liệu, nhóm nghiên cứu nhanh chóng nhận ra rằng định nghĩa này có thể phù hợp với bệnh nhân có %HbF ban đầu từ 7% trở lên, nhưng lại không phù hợp với những bệnh nhân có %HbF ban đầu chỉ từ 1% đến 2%.</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Nói cách khác, nếu một bệnh nhân có %HbF ban đầu là 1% và tăng lên 2% trong quá trình điều trị, thì khả năng cao là bệnh nhân đó </a:t>
            </a:r>
            <a:r>
              <a:rPr lang="vi-VN" sz="1100" b="1" i="0" u="none" strike="noStrike" dirty="0">
                <a:solidFill>
                  <a:srgbClr val="000000"/>
                </a:solidFill>
                <a:effectLst/>
                <a:latin typeface="Arial" panose="020B0604020202020204" pitchFamily="34" charset="0"/>
              </a:rPr>
              <a:t>không thực sự nhận được lợi ích nào đáng kể</a:t>
            </a:r>
            <a:r>
              <a:rPr lang="vi-VN" sz="1100" b="0" i="0" u="none" strike="noStrike" dirty="0">
                <a:solidFill>
                  <a:srgbClr val="000000"/>
                </a:solidFill>
                <a:effectLst/>
                <a:latin typeface="Arial" panose="020B0604020202020204" pitchFamily="34" charset="0"/>
              </a:rPr>
              <a:t> (ví dụ như giảm số lần nhập viện hoặc giảm mức độ nghiêm trọng của triệu chứng). Điều này có nghĩa rằng, ngay cả trong kịch bản lý tưởng nhất – khi hệ thống có thể phân biệt chính xác 100% bệnh nhân có thể tăng gấp đôi %HbF ban đầu – thì kết quả vẫn </a:t>
            </a:r>
            <a:r>
              <a:rPr lang="vi-VN" sz="1100" b="1" i="0" u="none" strike="noStrike" dirty="0">
                <a:solidFill>
                  <a:srgbClr val="000000"/>
                </a:solidFill>
                <a:effectLst/>
                <a:latin typeface="Arial" panose="020B0604020202020204" pitchFamily="34" charset="0"/>
              </a:rPr>
              <a:t>vô nghĩa về mặt lâm sàng</a:t>
            </a:r>
            <a:r>
              <a:rPr lang="vi-VN" sz="1100" b="0" i="0" u="none" strike="noStrike" dirty="0">
                <a:solidFill>
                  <a:srgbClr val="000000"/>
                </a:solidFill>
                <a:effectLst/>
                <a:latin typeface="Arial" panose="020B0604020202020204" pitchFamily="34" charset="0"/>
              </a:rPr>
              <a:t>. Lý do là vì sự gia tăng %HbF đơn thuần </a:t>
            </a:r>
            <a:r>
              <a:rPr lang="vi-VN" sz="1100" b="1" i="0" u="none" strike="noStrike" dirty="0">
                <a:solidFill>
                  <a:srgbClr val="000000"/>
                </a:solidFill>
                <a:effectLst/>
                <a:latin typeface="Arial" panose="020B0604020202020204" pitchFamily="34" charset="0"/>
              </a:rPr>
              <a:t>không trực tiếp chuyển thành việc giảm triệu chứng hoặc số lần nhập viện</a:t>
            </a:r>
            <a:r>
              <a:rPr lang="vi-VN" sz="1100" b="0" i="0" u="none" strike="noStrike" dirty="0">
                <a:solidFill>
                  <a:srgbClr val="000000"/>
                </a:solidFill>
                <a:effectLst/>
                <a:latin typeface="Arial" panose="020B0604020202020204" pitchFamily="34" charset="0"/>
              </a:rPr>
              <a:t> cho nhiều bệnh nhân.</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Do đó, nhóm nghiên cứu cần một </a:t>
            </a:r>
            <a:r>
              <a:rPr lang="vi-VN" sz="1100" b="1" i="0" u="none" strike="noStrike" dirty="0">
                <a:solidFill>
                  <a:srgbClr val="000000"/>
                </a:solidFill>
                <a:effectLst/>
                <a:latin typeface="Arial" panose="020B0604020202020204" pitchFamily="34" charset="0"/>
              </a:rPr>
              <a:t>định nghĩa mới về “đáp ứng tích cực”</a:t>
            </a:r>
            <a:r>
              <a:rPr lang="vi-VN" sz="1100" b="0" i="0" u="none" strike="noStrike" dirty="0">
                <a:solidFill>
                  <a:srgbClr val="000000"/>
                </a:solidFill>
                <a:effectLst/>
                <a:latin typeface="Arial" panose="020B0604020202020204" pitchFamily="34" charset="0"/>
              </a:rPr>
              <a:t>. Sau khi nghiên cứu kỹ các tài liệu y khoa về Hydroxyurea và tác dụng giảm nhẹ triệu chứng của nó, hai phương án định nghĩa mới đã được đề xuất:</a:t>
            </a:r>
            <a:endParaRPr lang="vi-VN" b="0" dirty="0">
              <a:effectLst/>
            </a:endParaRPr>
          </a:p>
          <a:p>
            <a:pPr rtl="0" fontAlgn="base">
              <a:spcBef>
                <a:spcPts val="1200"/>
              </a:spcBef>
              <a:spcAft>
                <a:spcPts val="0"/>
              </a:spcAft>
              <a:buFont typeface="+mj-lt"/>
              <a:buAutoNum type="arabicPeriod"/>
            </a:pPr>
            <a:r>
              <a:rPr lang="vi-VN" sz="1100" b="1" i="0" u="none" strike="noStrike" dirty="0">
                <a:solidFill>
                  <a:srgbClr val="000000"/>
                </a:solidFill>
                <a:effectLst/>
                <a:latin typeface="Arial" panose="020B0604020202020204" pitchFamily="34" charset="0"/>
              </a:rPr>
              <a:t>Ngưỡng động (dynamic threshold) theo từng bệnh nhân:</a:t>
            </a:r>
            <a:br>
              <a:rPr lang="vi-VN" sz="1100" b="1" i="0" u="none" strike="noStrike" dirty="0">
                <a:solidFill>
                  <a:srgbClr val="000000"/>
                </a:solidFill>
                <a:effectLst/>
                <a:latin typeface="Arial" panose="020B0604020202020204" pitchFamily="34" charset="0"/>
              </a:rPr>
            </a:br>
            <a:br>
              <a:rPr lang="vi-VN" sz="1100" b="1" i="0" u="none" strike="noStrike" dirty="0">
                <a:solidFill>
                  <a:srgbClr val="000000"/>
                </a:solidFill>
                <a:effectLst/>
                <a:latin typeface="Arial" panose="020B0604020202020204" pitchFamily="34" charset="0"/>
              </a:rPr>
            </a:br>
            <a:endParaRPr lang="vi-VN"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Mỗi bệnh nhân có một mức %HbF khác nhau, tại đó các triệu chứng bắt đầu giảm dần.</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Bệnh nhân được xem là “đáp ứng tích cực” nếu %HbF của họ vượt qua ngưỡng động này sau khi điều trị.</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Tuy nhiên, để xác định ngưỡng động này, cần có mô hình phản ứng hoàn chỉnh của từng bệnh nhân.</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Vì mục tiêu cuối cùng của nghiên cứu chính là xây dựng mô hình phản ứng, việc sử dụng phương án này là </a:t>
            </a:r>
            <a:r>
              <a:rPr lang="vi-VN" sz="1100" b="1" i="0" u="none" strike="noStrike" dirty="0">
                <a:solidFill>
                  <a:srgbClr val="000000"/>
                </a:solidFill>
                <a:effectLst/>
                <a:latin typeface="Arial" panose="020B0604020202020204" pitchFamily="34" charset="0"/>
              </a:rPr>
              <a:t>không thực tế</a:t>
            </a:r>
            <a:r>
              <a:rPr lang="vi-VN" sz="1100" b="0" i="0" u="none" strike="noStrike" dirty="0">
                <a:solidFill>
                  <a:srgbClr val="000000"/>
                </a:solidFill>
                <a:effectLst/>
                <a:latin typeface="Arial" panose="020B0604020202020204" pitchFamily="34" charset="0"/>
              </a:rPr>
              <a:t>, nên đã bị loại bỏ.</a:t>
            </a:r>
          </a:p>
          <a:p>
            <a:pPr rtl="0" fontAlgn="base">
              <a:spcBef>
                <a:spcPts val="0"/>
              </a:spcBef>
              <a:spcAft>
                <a:spcPts val="0"/>
              </a:spcAft>
              <a:buFont typeface="+mj-lt"/>
              <a:buAutoNum type="arabicPeriod"/>
            </a:pPr>
            <a:r>
              <a:rPr lang="vi-VN" sz="1100" b="1" i="0" u="none" strike="noStrike" dirty="0">
                <a:solidFill>
                  <a:srgbClr val="000000"/>
                </a:solidFill>
                <a:effectLst/>
                <a:latin typeface="Arial" panose="020B0604020202020204" pitchFamily="34" charset="0"/>
              </a:rPr>
              <a:t>Ngưỡng cố định (static threshold):</a:t>
            </a:r>
            <a:br>
              <a:rPr lang="vi-VN" sz="1100" b="1" i="0" u="none" strike="noStrike" dirty="0">
                <a:solidFill>
                  <a:srgbClr val="000000"/>
                </a:solidFill>
                <a:effectLst/>
                <a:latin typeface="Arial" panose="020B0604020202020204" pitchFamily="34" charset="0"/>
              </a:rPr>
            </a:br>
            <a:br>
              <a:rPr lang="vi-VN" sz="1100" b="1" i="0" u="none" strike="noStrike" dirty="0">
                <a:solidFill>
                  <a:srgbClr val="000000"/>
                </a:solidFill>
                <a:effectLst/>
                <a:latin typeface="Arial" panose="020B0604020202020204" pitchFamily="34" charset="0"/>
              </a:rPr>
            </a:br>
            <a:endParaRPr lang="vi-VN"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Nhóm nghiên cứu thống nhất rằng phương án tốt thứ hai là sử dụng một </a:t>
            </a:r>
            <a:r>
              <a:rPr lang="vi-VN" sz="1100" b="1" i="0" u="none" strike="noStrike" dirty="0">
                <a:solidFill>
                  <a:srgbClr val="000000"/>
                </a:solidFill>
                <a:effectLst/>
                <a:latin typeface="Arial" panose="020B0604020202020204" pitchFamily="34" charset="0"/>
              </a:rPr>
              <a:t>ngưỡng cố định áp dụng cho tất cả bệnh nhân</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Sau khi tham khảo các tài liệu y khoa và ý kiến của các chuyên gia tại Trường Y khoa Georgia (MCG), nhóm nhận thấy rằng hầu hết bệnh nhân </a:t>
            </a:r>
            <a:r>
              <a:rPr lang="vi-VN" sz="1100" b="1" i="0" u="none" strike="noStrike" dirty="0">
                <a:solidFill>
                  <a:srgbClr val="000000"/>
                </a:solidFill>
                <a:effectLst/>
                <a:latin typeface="Arial" panose="020B0604020202020204" pitchFamily="34" charset="0"/>
              </a:rPr>
              <a:t>bắt đầu cảm nhận được sự giảm triệu chứng khi %HbF vượt quá 15%</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Do đó, nhóm quyết định rằng:</a:t>
            </a:r>
          </a:p>
          <a:p>
            <a:pPr marL="1143000" lvl="2" indent="-228600" rtl="0" fontAlgn="base">
              <a:spcBef>
                <a:spcPts val="0"/>
              </a:spcBef>
              <a:spcAft>
                <a:spcPts val="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Bệnh nhân nào có nồng độ HbF vượt quá 15% tổng Hb trong quá trình điều trị sẽ được phân loại là “đáp ứng tích cực”</a:t>
            </a:r>
            <a:r>
              <a:rPr lang="vi-VN" sz="1100" b="0" i="0" u="none" strike="noStrike" dirty="0">
                <a:solidFill>
                  <a:srgbClr val="000000"/>
                </a:solidFill>
                <a:effectLst/>
                <a:latin typeface="Arial" panose="020B0604020202020204" pitchFamily="34" charset="0"/>
              </a:rPr>
              <a:t>.</a:t>
            </a:r>
          </a:p>
          <a:p>
            <a:pPr marL="1143000" lvl="2" indent="-228600" rtl="0" fontAlgn="base">
              <a:spcBef>
                <a:spcPts val="0"/>
              </a:spcBef>
              <a:spcAft>
                <a:spcPts val="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Những bệnh nhân còn lại sẽ được phân loại là “không đáp ứng”</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120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Ba bệnh nhân có %HbF ban đầu lớn hơn 15% đã bị loại khỏi nghiên cứu.</a:t>
            </a:r>
          </a:p>
          <a:p>
            <a:r>
              <a:rPr lang="vi-VN" sz="1100" b="0" i="0" u="none" strike="noStrike" dirty="0">
                <a:solidFill>
                  <a:srgbClr val="000000"/>
                </a:solidFill>
                <a:effectLst/>
                <a:latin typeface="Arial" panose="020B0604020202020204" pitchFamily="34" charset="0"/>
              </a:rPr>
              <a:t>Cuối cùng, nghiên cứu được thực hiện trên </a:t>
            </a:r>
            <a:r>
              <a:rPr lang="vi-VN" sz="1100" b="1" i="0" u="none" strike="noStrike" dirty="0">
                <a:solidFill>
                  <a:srgbClr val="000000"/>
                </a:solidFill>
                <a:effectLst/>
                <a:latin typeface="Arial" panose="020B0604020202020204" pitchFamily="34" charset="0"/>
              </a:rPr>
              <a:t>83 bệnh nhân</a:t>
            </a:r>
            <a:r>
              <a:rPr lang="vi-VN" sz="1100" b="0" i="0" u="none" strike="noStrike" dirty="0">
                <a:solidFill>
                  <a:srgbClr val="000000"/>
                </a:solidFill>
                <a:effectLst/>
                <a:latin typeface="Arial" panose="020B0604020202020204" pitchFamily="34" charset="0"/>
              </a:rPr>
              <a:t> với tỷ lệ </a:t>
            </a:r>
            <a:r>
              <a:rPr lang="vi-VN" sz="1100" b="1" i="0" u="none" strike="noStrike" dirty="0">
                <a:solidFill>
                  <a:srgbClr val="000000"/>
                </a:solidFill>
                <a:effectLst/>
                <a:latin typeface="Arial" panose="020B0604020202020204" pitchFamily="34" charset="0"/>
              </a:rPr>
              <a:t>58% đáp ứng tích cực và 42% không đáp ứng</a:t>
            </a:r>
            <a:r>
              <a:rPr lang="vi-VN" sz="1100" b="0" i="0" u="none" strike="noStrike" dirty="0">
                <a:solidFill>
                  <a:srgbClr val="000000"/>
                </a:solidFill>
                <a:effectLst/>
                <a:latin typeface="Arial" panose="020B0604020202020204" pitchFamily="34" charset="0"/>
              </a:rPr>
              <a:t>.</a:t>
            </a:r>
            <a:endParaRPr lang="en-US" sz="1100" b="0" i="0" u="none" strike="noStrike" dirty="0">
              <a:solidFill>
                <a:srgbClr val="000000"/>
              </a:solidFill>
              <a:effectLst/>
              <a:latin typeface="Arial" panose="020B0604020202020204" pitchFamily="34" charset="0"/>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Nhiều cơ sở dữ liệu y tế, đặc biệt là các dữ liệu thu thập từ nhiều năm trong lịch sử điều trị của bệnh nhân, </a:t>
            </a:r>
            <a:r>
              <a:rPr lang="vi-VN" sz="1100" b="1" i="0" u="none" strike="noStrike" dirty="0">
                <a:solidFill>
                  <a:srgbClr val="000000"/>
                </a:solidFill>
                <a:effectLst/>
                <a:latin typeface="Arial" panose="020B0604020202020204" pitchFamily="34" charset="0"/>
              </a:rPr>
              <a:t>được lưu trữ ở dạng in hoặc viết tay</a:t>
            </a:r>
            <a:r>
              <a:rPr lang="vi-VN" sz="1100" b="0" i="0" u="none" strike="noStrike" dirty="0">
                <a:solidFill>
                  <a:srgbClr val="000000"/>
                </a:solidFill>
                <a:effectLst/>
                <a:latin typeface="Arial" panose="020B0604020202020204" pitchFamily="34" charset="0"/>
              </a:rPr>
              <a:t>. Vì vậy, bước đầu tiên của nghiên cứu này là </a:t>
            </a:r>
            <a:r>
              <a:rPr lang="vi-VN" sz="1100" b="1" i="0" u="none" strike="noStrike" dirty="0">
                <a:solidFill>
                  <a:srgbClr val="000000"/>
                </a:solidFill>
                <a:effectLst/>
                <a:latin typeface="Arial" panose="020B0604020202020204" pitchFamily="34" charset="0"/>
              </a:rPr>
              <a:t>chuyển đổi dữ liệu thành định dạng điện tử</a:t>
            </a:r>
            <a:r>
              <a:rPr lang="vi-VN" sz="1100" b="0" i="0" u="none" strike="noStrike" dirty="0">
                <a:solidFill>
                  <a:srgbClr val="000000"/>
                </a:solidFill>
                <a:effectLst/>
                <a:latin typeface="Arial" panose="020B0604020202020204" pitchFamily="34" charset="0"/>
              </a:rPr>
              <a:t> để nhóm nghiên cứu có thể sử dụng cho mô hình ANN.</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Quá trình này được thực hiện tại </a:t>
            </a:r>
            <a:r>
              <a:rPr lang="vi-VN" sz="1100" b="1" i="0" u="none" strike="noStrike" dirty="0">
                <a:solidFill>
                  <a:srgbClr val="000000"/>
                </a:solidFill>
                <a:effectLst/>
                <a:latin typeface="Arial" panose="020B0604020202020204" pitchFamily="34" charset="0"/>
              </a:rPr>
              <a:t>Trường Y khoa Georgia (Medical College of Georgia)</a:t>
            </a:r>
            <a:r>
              <a:rPr lang="vi-VN" sz="1100" b="0" i="0" u="none" strike="noStrike" dirty="0">
                <a:solidFill>
                  <a:srgbClr val="000000"/>
                </a:solidFill>
                <a:effectLst/>
                <a:latin typeface="Arial" panose="020B0604020202020204" pitchFamily="34" charset="0"/>
              </a:rPr>
              <a:t>. Tất cả dữ liệu bệnh nhân được nhập vào </a:t>
            </a:r>
            <a:r>
              <a:rPr lang="vi-VN" sz="1100" b="1" i="0" u="none" strike="noStrike" dirty="0">
                <a:solidFill>
                  <a:srgbClr val="000000"/>
                </a:solidFill>
                <a:effectLst/>
                <a:latin typeface="Arial" panose="020B0604020202020204" pitchFamily="34" charset="0"/>
              </a:rPr>
              <a:t>bảng tính điện tử</a:t>
            </a:r>
            <a:r>
              <a:rPr lang="vi-VN" sz="1100" b="0" i="0" u="none" strike="noStrike" dirty="0">
                <a:solidFill>
                  <a:srgbClr val="000000"/>
                </a:solidFill>
                <a:effectLst/>
                <a:latin typeface="Arial" panose="020B0604020202020204" pitchFamily="34" charset="0"/>
              </a:rPr>
              <a:t> phổ biến, sau đó gửi đến nhóm nghiên cứu để phân tích.</a:t>
            </a:r>
            <a:endParaRPr lang="vi-VN" b="0" dirty="0">
              <a:effectLst/>
            </a:endParaRPr>
          </a:p>
          <a:p>
            <a:pPr rtl="0">
              <a:spcBef>
                <a:spcPts val="1200"/>
              </a:spcBef>
              <a:spcAft>
                <a:spcPts val="1200"/>
              </a:spcAft>
            </a:pPr>
            <a:r>
              <a:rPr lang="vi-VN" sz="1100" b="0" i="0" u="none" strike="noStrike" dirty="0">
                <a:solidFill>
                  <a:srgbClr val="000000"/>
                </a:solidFill>
                <a:effectLst/>
                <a:latin typeface="Arial" panose="020B0604020202020204" pitchFamily="34" charset="0"/>
              </a:rPr>
              <a:t>Tuy nhiên, sau khi hoàn thành vòng phân tích đầu tiên, một số vấn đề sau đã được phát hiện:</a:t>
            </a:r>
            <a:endParaRPr lang="vi-VN" b="0" dirty="0">
              <a:effectLst/>
            </a:endParaRPr>
          </a:p>
          <a:p>
            <a:pPr rtl="0" fontAlgn="base">
              <a:spcBef>
                <a:spcPts val="1200"/>
              </a:spcBef>
              <a:spcAft>
                <a:spcPts val="0"/>
              </a:spcAft>
              <a:buFont typeface="+mj-lt"/>
              <a:buAutoNum type="arabicPeriod"/>
            </a:pPr>
            <a:r>
              <a:rPr lang="vi-VN" sz="1100" b="1" i="0" u="none" strike="noStrike" dirty="0">
                <a:solidFill>
                  <a:srgbClr val="000000"/>
                </a:solidFill>
                <a:effectLst/>
                <a:latin typeface="Arial" panose="020B0604020202020204" pitchFamily="34" charset="0"/>
              </a:rPr>
              <a:t>Dữ liệu bị thiếu</a:t>
            </a:r>
            <a:br>
              <a:rPr lang="vi-VN" sz="1100" b="1" i="0" u="none" strike="noStrike" dirty="0">
                <a:solidFill>
                  <a:srgbClr val="000000"/>
                </a:solidFill>
                <a:effectLst/>
                <a:latin typeface="Arial" panose="020B0604020202020204" pitchFamily="34" charset="0"/>
              </a:rPr>
            </a:br>
            <a:br>
              <a:rPr lang="vi-VN" sz="1100" b="1" i="0" u="none" strike="noStrike" dirty="0">
                <a:solidFill>
                  <a:srgbClr val="000000"/>
                </a:solidFill>
                <a:effectLst/>
                <a:latin typeface="Arial" panose="020B0604020202020204" pitchFamily="34" charset="0"/>
              </a:rPr>
            </a:br>
            <a:endParaRPr lang="vi-VN"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dữ liệu bị thiếu do trong một số tháng, bệnh nhân </a:t>
            </a:r>
            <a:r>
              <a:rPr lang="vi-VN" sz="1100" b="1" i="0" u="none" strike="noStrike" dirty="0">
                <a:solidFill>
                  <a:srgbClr val="000000"/>
                </a:solidFill>
                <a:effectLst/>
                <a:latin typeface="Arial" panose="020B0604020202020204" pitchFamily="34" charset="0"/>
              </a:rPr>
              <a:t>cảm thấy khỏe</a:t>
            </a:r>
            <a:r>
              <a:rPr lang="vi-VN" sz="1100" b="0" i="0" u="none" strike="noStrike" dirty="0">
                <a:solidFill>
                  <a:srgbClr val="000000"/>
                </a:solidFill>
                <a:effectLst/>
                <a:latin typeface="Arial" panose="020B0604020202020204" pitchFamily="34" charset="0"/>
              </a:rPr>
              <a:t> nên </a:t>
            </a:r>
            <a:r>
              <a:rPr lang="vi-VN" sz="1100" b="1" i="0" u="none" strike="noStrike" dirty="0">
                <a:solidFill>
                  <a:srgbClr val="000000"/>
                </a:solidFill>
                <a:effectLst/>
                <a:latin typeface="Arial" panose="020B0604020202020204" pitchFamily="34" charset="0"/>
              </a:rPr>
              <a:t>không thực hiện xét nghiệm</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bệnh nhân </a:t>
            </a:r>
            <a:r>
              <a:rPr lang="vi-VN" sz="1100" b="1" i="0" u="none" strike="noStrike" dirty="0">
                <a:solidFill>
                  <a:srgbClr val="000000"/>
                </a:solidFill>
                <a:effectLst/>
                <a:latin typeface="Arial" panose="020B0604020202020204" pitchFamily="34" charset="0"/>
              </a:rPr>
              <a:t>không quay lại tái khám</a:t>
            </a:r>
            <a:r>
              <a:rPr lang="vi-VN" sz="1100" b="0" i="0" u="none" strike="noStrike" dirty="0">
                <a:solidFill>
                  <a:srgbClr val="000000"/>
                </a:solidFill>
                <a:effectLst/>
                <a:latin typeface="Arial" panose="020B0604020202020204" pitchFamily="34" charset="0"/>
              </a:rPr>
              <a:t> vì họ cảm thấy ổn.</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hồ sơ bệnh án </a:t>
            </a:r>
            <a:r>
              <a:rPr lang="vi-VN" sz="1100" b="1" i="0" u="none" strike="noStrike" dirty="0">
                <a:solidFill>
                  <a:srgbClr val="000000"/>
                </a:solidFill>
                <a:effectLst/>
                <a:latin typeface="Arial" panose="020B0604020202020204" pitchFamily="34" charset="0"/>
              </a:rPr>
              <a:t>bị thất lạc hoặc mất</a:t>
            </a:r>
            <a:r>
              <a:rPr lang="vi-VN" sz="1100" b="0" i="0" u="none" strike="noStrike" dirty="0">
                <a:solidFill>
                  <a:srgbClr val="000000"/>
                </a:solidFill>
                <a:effectLst/>
                <a:latin typeface="Arial" panose="020B0604020202020204" pitchFamily="34" charset="0"/>
              </a:rPr>
              <a:t> trong giai đoạn đầu điều trị.</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Có hai loại dữ liệu bị thiếu:</a:t>
            </a:r>
          </a:p>
          <a:p>
            <a:pPr marL="1143000" lvl="2" indent="-228600" rtl="0" fontAlgn="base">
              <a:spcBef>
                <a:spcPts val="0"/>
              </a:spcBef>
              <a:spcAft>
                <a:spcPts val="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Thiếu một số biến</a:t>
            </a:r>
            <a:r>
              <a:rPr lang="vi-VN" sz="1100" b="0" i="0" u="none" strike="noStrike" dirty="0">
                <a:solidFill>
                  <a:srgbClr val="000000"/>
                </a:solidFill>
                <a:effectLst/>
                <a:latin typeface="Arial" panose="020B0604020202020204" pitchFamily="34" charset="0"/>
              </a:rPr>
              <a:t> trong hồ sơ hàng tháng của bệnh nhân.</a:t>
            </a:r>
          </a:p>
          <a:p>
            <a:pPr marL="1143000" lvl="2" indent="-228600" rtl="0" fontAlgn="base">
              <a:spcBef>
                <a:spcPts val="0"/>
              </a:spcBef>
              <a:spcAft>
                <a:spcPts val="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Thiếu toàn bộ hồ sơ</a:t>
            </a:r>
            <a:r>
              <a:rPr lang="vi-VN" sz="1100" b="0" i="0" u="none" strike="noStrike" dirty="0">
                <a:solidFill>
                  <a:srgbClr val="000000"/>
                </a:solidFill>
                <a:effectLst/>
                <a:latin typeface="Arial" panose="020B0604020202020204" pitchFamily="34" charset="0"/>
              </a:rPr>
              <a:t> trong một số tháng nhất định.</a:t>
            </a:r>
          </a:p>
          <a:p>
            <a:pPr rtl="0" fontAlgn="base">
              <a:spcBef>
                <a:spcPts val="0"/>
              </a:spcBef>
              <a:spcAft>
                <a:spcPts val="0"/>
              </a:spcAft>
              <a:buFont typeface="+mj-lt"/>
              <a:buAutoNum type="arabicPeriod"/>
            </a:pPr>
            <a:r>
              <a:rPr lang="vi-VN" sz="1100" b="1" i="0" u="none" strike="noStrike" dirty="0">
                <a:solidFill>
                  <a:srgbClr val="000000"/>
                </a:solidFill>
                <a:effectLst/>
                <a:latin typeface="Arial" panose="020B0604020202020204" pitchFamily="34" charset="0"/>
              </a:rPr>
              <a:t>Dữ liệu sai</a:t>
            </a:r>
            <a:br>
              <a:rPr lang="vi-VN" sz="1100" b="1" i="0" u="none" strike="noStrike" dirty="0">
                <a:solidFill>
                  <a:srgbClr val="000000"/>
                </a:solidFill>
                <a:effectLst/>
                <a:latin typeface="Arial" panose="020B0604020202020204" pitchFamily="34" charset="0"/>
              </a:rPr>
            </a:br>
            <a:br>
              <a:rPr lang="vi-VN" sz="1100" b="1" i="0" u="none" strike="noStrike" dirty="0">
                <a:solidFill>
                  <a:srgbClr val="000000"/>
                </a:solidFill>
                <a:effectLst/>
                <a:latin typeface="Arial" panose="020B0604020202020204" pitchFamily="34" charset="0"/>
              </a:rPr>
            </a:br>
            <a:endParaRPr lang="vi-VN"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Phân tích tương quan thống kê đơn giản phát hiện </a:t>
            </a:r>
            <a:r>
              <a:rPr lang="vi-VN" sz="1100" b="1" i="0" u="none" strike="noStrike" dirty="0">
                <a:solidFill>
                  <a:srgbClr val="000000"/>
                </a:solidFill>
                <a:effectLst/>
                <a:latin typeface="Arial" panose="020B0604020202020204" pitchFamily="34" charset="0"/>
              </a:rPr>
              <a:t>các giá trị ngoại lai cực đoan</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Hầu hết các giá trị này có thể truy ngược lại </a:t>
            </a:r>
            <a:r>
              <a:rPr lang="vi-VN" sz="1100" b="1" i="0" u="none" strike="noStrike" dirty="0">
                <a:solidFill>
                  <a:srgbClr val="000000"/>
                </a:solidFill>
                <a:effectLst/>
                <a:latin typeface="Arial" panose="020B0604020202020204" pitchFamily="34" charset="0"/>
              </a:rPr>
              <a:t>lỗi nhập liệu của con người</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giá trị cực đoan </a:t>
            </a:r>
            <a:r>
              <a:rPr lang="vi-VN" sz="1100" b="1" i="0" u="none" strike="noStrike" dirty="0">
                <a:solidFill>
                  <a:srgbClr val="000000"/>
                </a:solidFill>
                <a:effectLst/>
                <a:latin typeface="Arial" panose="020B0604020202020204" pitchFamily="34" charset="0"/>
              </a:rPr>
              <a:t>không thể truy vết nguyên nhân</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Tất cả lỗi do con người đã được sửa chữa</a:t>
            </a:r>
            <a:r>
              <a:rPr lang="vi-VN" sz="1100" b="0" i="0" u="none" strike="noStrike" dirty="0">
                <a:solidFill>
                  <a:srgbClr val="000000"/>
                </a:solidFill>
                <a:effectLst/>
                <a:latin typeface="Arial" panose="020B0604020202020204" pitchFamily="34" charset="0"/>
              </a:rPr>
              <a:t>, nhưng </a:t>
            </a:r>
            <a:r>
              <a:rPr lang="vi-VN" sz="1100" b="1" i="0" u="none" strike="noStrike" dirty="0">
                <a:solidFill>
                  <a:srgbClr val="000000"/>
                </a:solidFill>
                <a:effectLst/>
                <a:latin typeface="Arial" panose="020B0604020202020204" pitchFamily="34" charset="0"/>
              </a:rPr>
              <a:t>các giá trị ngoại lai không thể xác minh được đã bị loại khỏi nghiên cứu</a:t>
            </a:r>
            <a:r>
              <a:rPr lang="vi-VN" sz="1100" b="0" i="0" u="none" strike="noStrike" dirty="0">
                <a:solidFill>
                  <a:srgbClr val="000000"/>
                </a:solidFill>
                <a:effectLst/>
                <a:latin typeface="Arial" panose="020B0604020202020204" pitchFamily="34" charset="0"/>
              </a:rPr>
              <a:t>.</a:t>
            </a:r>
          </a:p>
          <a:p>
            <a:pPr rtl="0" fontAlgn="base">
              <a:spcBef>
                <a:spcPts val="0"/>
              </a:spcBef>
              <a:spcAft>
                <a:spcPts val="0"/>
              </a:spcAft>
              <a:buFont typeface="+mj-lt"/>
              <a:buAutoNum type="arabicPeriod"/>
            </a:pPr>
            <a:r>
              <a:rPr lang="vi-VN" sz="1100" b="1" i="0" u="none" strike="noStrike" dirty="0">
                <a:solidFill>
                  <a:srgbClr val="000000"/>
                </a:solidFill>
                <a:effectLst/>
                <a:latin typeface="Arial" panose="020B0604020202020204" pitchFamily="34" charset="0"/>
              </a:rPr>
              <a:t>Dữ liệu không hợp lệ hoặc bị lỗi</a:t>
            </a:r>
            <a:br>
              <a:rPr lang="vi-VN" sz="1100" b="1" i="0" u="none" strike="noStrike" dirty="0">
                <a:solidFill>
                  <a:srgbClr val="000000"/>
                </a:solidFill>
                <a:effectLst/>
                <a:latin typeface="Arial" panose="020B0604020202020204" pitchFamily="34" charset="0"/>
              </a:rPr>
            </a:br>
            <a:br>
              <a:rPr lang="vi-VN" sz="1100" b="1" i="0" u="none" strike="noStrike" dirty="0">
                <a:solidFill>
                  <a:srgbClr val="000000"/>
                </a:solidFill>
                <a:effectLst/>
                <a:latin typeface="Arial" panose="020B0604020202020204" pitchFamily="34" charset="0"/>
              </a:rPr>
            </a:br>
            <a:endParaRPr lang="vi-VN"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bệnh nhân </a:t>
            </a:r>
            <a:r>
              <a:rPr lang="vi-VN" sz="1100" b="1" i="0" u="none" strike="noStrike" dirty="0">
                <a:solidFill>
                  <a:srgbClr val="000000"/>
                </a:solidFill>
                <a:effectLst/>
                <a:latin typeface="Arial" panose="020B0604020202020204" pitchFamily="34" charset="0"/>
              </a:rPr>
              <a:t>mang thai trong quá trình điều trị</a:t>
            </a:r>
            <a:r>
              <a:rPr lang="vi-VN" sz="1100" b="0" i="0" u="none" strike="noStrike" dirty="0">
                <a:solidFill>
                  <a:srgbClr val="000000"/>
                </a:solidFill>
                <a:effectLst/>
                <a:latin typeface="Arial" panose="020B0604020202020204" pitchFamily="34" charset="0"/>
              </a:rPr>
              <a:t>, mặc dù bác sĩ </a:t>
            </a:r>
            <a:r>
              <a:rPr lang="vi-VN" sz="1100" b="1" i="0" u="none" strike="noStrike" dirty="0">
                <a:solidFill>
                  <a:srgbClr val="000000"/>
                </a:solidFill>
                <a:effectLst/>
                <a:latin typeface="Arial" panose="020B0604020202020204" pitchFamily="34" charset="0"/>
              </a:rPr>
              <a:t>không khuyến nghị</a:t>
            </a:r>
            <a:r>
              <a:rPr lang="vi-VN"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Một số bệnh nhân </a:t>
            </a:r>
            <a:r>
              <a:rPr lang="vi-VN" sz="1100" b="1" i="0" u="none" strike="noStrike" dirty="0">
                <a:solidFill>
                  <a:srgbClr val="000000"/>
                </a:solidFill>
                <a:effectLst/>
                <a:latin typeface="Arial" panose="020B0604020202020204" pitchFamily="34" charset="0"/>
              </a:rPr>
              <a:t>truyền máu do biến chứng khác</a:t>
            </a:r>
            <a:r>
              <a:rPr lang="vi-VN" sz="1100" b="0" i="0" u="none" strike="noStrike" dirty="0">
                <a:solidFill>
                  <a:srgbClr val="000000"/>
                </a:solidFill>
                <a:effectLst/>
                <a:latin typeface="Arial" panose="020B0604020202020204" pitchFamily="34" charset="0"/>
              </a:rPr>
              <a:t>, làm thay đổi thành phần máu.</a:t>
            </a:r>
          </a:p>
          <a:p>
            <a:pPr marL="742950" lvl="1" indent="-285750" rtl="0" fontAlgn="base">
              <a:spcBef>
                <a:spcPts val="0"/>
              </a:spcBef>
              <a:spcAft>
                <a:spcPts val="1200"/>
              </a:spcAft>
              <a:buFont typeface="Arial" panose="020B0604020202020204" pitchFamily="34" charset="0"/>
              <a:buChar char="•"/>
            </a:pPr>
            <a:r>
              <a:rPr lang="vi-VN" sz="1100" b="1" i="0" u="none" strike="noStrike" dirty="0">
                <a:solidFill>
                  <a:srgbClr val="000000"/>
                </a:solidFill>
                <a:effectLst/>
                <a:latin typeface="Arial" panose="020B0604020202020204" pitchFamily="34" charset="0"/>
              </a:rPr>
              <a:t>Dữ liệu của các bệnh nhân này bị loại khỏi nghiên cứu</a:t>
            </a:r>
            <a:r>
              <a:rPr lang="vi-VN" sz="1100" b="0" i="0" u="none" strike="noStrike" dirty="0">
                <a:solidFill>
                  <a:srgbClr val="000000"/>
                </a:solidFill>
                <a:effectLst/>
                <a:latin typeface="Arial" panose="020B0604020202020204" pitchFamily="34" charset="0"/>
              </a:rPr>
              <a:t>, vì ảnh hưởng của những sự kiện này đến phản ứng với Hydroxyurea là </a:t>
            </a:r>
            <a:r>
              <a:rPr lang="vi-VN" sz="1100" b="1" i="0" u="none" strike="noStrike" dirty="0">
                <a:solidFill>
                  <a:srgbClr val="000000"/>
                </a:solidFill>
                <a:effectLst/>
                <a:latin typeface="Arial" panose="020B0604020202020204" pitchFamily="34" charset="0"/>
              </a:rPr>
              <a:t>không rõ ràng</a:t>
            </a:r>
            <a:r>
              <a:rPr lang="vi-VN" sz="1100" b="0" i="0" u="none" strike="noStrike" dirty="0">
                <a:solidFill>
                  <a:srgbClr val="000000"/>
                </a:solidFill>
                <a:effectLst/>
                <a:latin typeface="Arial" panose="020B0604020202020204" pitchFamily="34" charset="0"/>
              </a:rPr>
              <a:t>.</a:t>
            </a:r>
          </a:p>
        </p:txBody>
      </p:sp>
      <p:sp>
        <p:nvSpPr>
          <p:cNvPr id="4" name="Slide Number Placeholder 3"/>
          <p:cNvSpPr>
            <a:spLocks noGrp="1"/>
          </p:cNvSpPr>
          <p:nvPr>
            <p:ph type="sldNum" sz="quarter" idx="5"/>
          </p:nvPr>
        </p:nvSpPr>
        <p:spPr/>
        <p:txBody>
          <a:bodyPr/>
          <a:lstStyle/>
          <a:p>
            <a:fld id="{74E8BD9B-2A2F-494A-A6AA-7B0C58709D3C}" type="slidenum">
              <a:rPr lang="en-US" smtClean="0"/>
              <a:pPr/>
              <a:t>25</a:t>
            </a:fld>
            <a:endParaRPr lang="en-US" dirty="0"/>
          </a:p>
        </p:txBody>
      </p:sp>
    </p:spTree>
    <p:extLst>
      <p:ext uri="{BB962C8B-B14F-4D97-AF65-F5344CB8AC3E}">
        <p14:creationId xmlns:p14="http://schemas.microsoft.com/office/powerpoint/2010/main" val="2078637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26</a:t>
            </a:fld>
            <a:endParaRPr lang="en-US" dirty="0"/>
          </a:p>
        </p:txBody>
      </p:sp>
    </p:spTree>
    <p:extLst>
      <p:ext uri="{BB962C8B-B14F-4D97-AF65-F5344CB8AC3E}">
        <p14:creationId xmlns:p14="http://schemas.microsoft.com/office/powerpoint/2010/main" val="3771749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27</a:t>
            </a:fld>
            <a:endParaRPr lang="en-US" dirty="0"/>
          </a:p>
        </p:txBody>
      </p:sp>
    </p:spTree>
    <p:extLst>
      <p:ext uri="{BB962C8B-B14F-4D97-AF65-F5344CB8AC3E}">
        <p14:creationId xmlns:p14="http://schemas.microsoft.com/office/powerpoint/2010/main" val="943897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28</a:t>
            </a:fld>
            <a:endParaRPr lang="en-US" dirty="0"/>
          </a:p>
        </p:txBody>
      </p:sp>
    </p:spTree>
    <p:extLst>
      <p:ext uri="{BB962C8B-B14F-4D97-AF65-F5344CB8AC3E}">
        <p14:creationId xmlns:p14="http://schemas.microsoft.com/office/powerpoint/2010/main" val="4231116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Bước 1: Chia tập dữ liệu</a:t>
            </a:r>
          </a:p>
          <a:p>
            <a:pPr>
              <a:buFont typeface="Arial" panose="020B0604020202020204" pitchFamily="34" charset="0"/>
              <a:buChar char="•"/>
            </a:pPr>
            <a:r>
              <a:rPr lang="vi-VN" dirty="0"/>
              <a:t>Dữ liệu gồm </a:t>
            </a:r>
            <a:r>
              <a:rPr lang="vi-VN" b="1" dirty="0"/>
              <a:t>83 bệnh nhân</a:t>
            </a:r>
            <a:r>
              <a:rPr lang="vi-VN" dirty="0"/>
              <a:t>.</a:t>
            </a:r>
          </a:p>
          <a:p>
            <a:pPr>
              <a:buFont typeface="Arial" panose="020B0604020202020204" pitchFamily="34" charset="0"/>
              <a:buChar char="•"/>
            </a:pPr>
            <a:r>
              <a:rPr lang="vi-VN" dirty="0"/>
              <a:t>Mỗi lần chạy thí nghiệm, chọn </a:t>
            </a:r>
            <a:r>
              <a:rPr lang="vi-VN" b="1" dirty="0"/>
              <a:t>1 bệnh nhân làm tập kiểm tra (test set)</a:t>
            </a:r>
            <a:r>
              <a:rPr lang="vi-VN" dirty="0"/>
              <a:t>.</a:t>
            </a:r>
          </a:p>
          <a:p>
            <a:pPr>
              <a:buFont typeface="Arial" panose="020B0604020202020204" pitchFamily="34" charset="0"/>
              <a:buChar char="•"/>
            </a:pPr>
            <a:r>
              <a:rPr lang="vi-VN" b="1" dirty="0"/>
              <a:t>82 bệnh nhân còn lại làm tập huấn luyện (training set)</a:t>
            </a:r>
            <a:r>
              <a:rPr lang="vi-VN" dirty="0"/>
              <a:t> để mô hình học.</a:t>
            </a:r>
          </a:p>
          <a:p>
            <a:r>
              <a:rPr lang="vi-VN" b="1" dirty="0"/>
              <a:t>Bước 2: Huấn luyện ANN</a:t>
            </a:r>
          </a:p>
          <a:p>
            <a:pPr>
              <a:buFont typeface="Arial" panose="020B0604020202020204" pitchFamily="34" charset="0"/>
              <a:buChar char="•"/>
            </a:pPr>
            <a:r>
              <a:rPr lang="vi-VN" dirty="0"/>
              <a:t>ANN được </a:t>
            </a:r>
            <a:r>
              <a:rPr lang="vi-VN" b="1" dirty="0"/>
              <a:t>huấn luyện trên dữ liệu của 82 bệnh nhân</a:t>
            </a:r>
            <a:r>
              <a:rPr lang="vi-VN" dirty="0"/>
              <a:t>.</a:t>
            </a:r>
          </a:p>
          <a:p>
            <a:pPr>
              <a:buFont typeface="Arial" panose="020B0604020202020204" pitchFamily="34" charset="0"/>
              <a:buChar char="•"/>
            </a:pPr>
            <a:r>
              <a:rPr lang="vi-VN" dirty="0"/>
              <a:t>Trong quá trình huấn luyện, mạng sẽ điều chỉnh trọng số (weights) để tìm ra các mô hình có thể phân biệt người phản ứng và không phản ứng với điều trị HU.</a:t>
            </a:r>
          </a:p>
          <a:p>
            <a:r>
              <a:rPr lang="vi-VN" b="1" dirty="0"/>
              <a:t>Bước 3: Kiểm tra mô hình với bệnh nhân chưa từng thấy</a:t>
            </a:r>
          </a:p>
          <a:p>
            <a:pPr>
              <a:buFont typeface="Arial" panose="020B0604020202020204" pitchFamily="34" charset="0"/>
              <a:buChar char="•"/>
            </a:pPr>
            <a:r>
              <a:rPr lang="vi-VN" dirty="0"/>
              <a:t>Sau khi huấn luyện, ANN sẽ </a:t>
            </a:r>
            <a:r>
              <a:rPr lang="vi-VN" b="1" dirty="0"/>
              <a:t>dự đoán kết quả</a:t>
            </a:r>
            <a:r>
              <a:rPr lang="vi-VN" dirty="0"/>
              <a:t> cho bệnh nhân </a:t>
            </a:r>
            <a:r>
              <a:rPr lang="vi-VN" b="1" dirty="0"/>
              <a:t>chưa từng thấy trước đó</a:t>
            </a:r>
            <a:r>
              <a:rPr lang="vi-VN" dirty="0"/>
              <a:t> (bệnh nhân thứ 83).</a:t>
            </a:r>
          </a:p>
          <a:p>
            <a:pPr>
              <a:buFont typeface="Arial" panose="020B0604020202020204" pitchFamily="34" charset="0"/>
              <a:buChar char="•"/>
            </a:pPr>
            <a:r>
              <a:rPr lang="vi-VN" dirty="0"/>
              <a:t>Điều này giúp kiểm tra xem ANN có thực sự </a:t>
            </a:r>
            <a:r>
              <a:rPr lang="vi-VN" b="1" dirty="0"/>
              <a:t>học được mô hình tổng quát</a:t>
            </a:r>
            <a:r>
              <a:rPr lang="vi-VN" dirty="0"/>
              <a:t> hay chỉ ghi nhớ dữ liệu huấn luyện.</a:t>
            </a:r>
          </a:p>
          <a:p>
            <a:r>
              <a:rPr lang="vi-VN" b="1" dirty="0"/>
              <a:t>Bước 4: Lặp lại quá trình</a:t>
            </a:r>
          </a:p>
          <a:p>
            <a:pPr>
              <a:buFont typeface="Arial" panose="020B0604020202020204" pitchFamily="34" charset="0"/>
              <a:buChar char="•"/>
            </a:pPr>
            <a:r>
              <a:rPr lang="vi-VN" dirty="0"/>
              <a:t>Tiến hành </a:t>
            </a:r>
            <a:r>
              <a:rPr lang="vi-VN" b="1" dirty="0"/>
              <a:t>lặp lại quá trình này 83 lần</a:t>
            </a:r>
            <a:r>
              <a:rPr lang="vi-VN" dirty="0"/>
              <a:t>, mỗi lần thay đổi bệnh nhân kiểm tra.</a:t>
            </a:r>
          </a:p>
          <a:p>
            <a:pPr>
              <a:buFont typeface="Arial" panose="020B0604020202020204" pitchFamily="34" charset="0"/>
              <a:buChar char="•"/>
            </a:pPr>
            <a:r>
              <a:rPr lang="vi-VN" dirty="0"/>
              <a:t>Như vậy, </a:t>
            </a:r>
            <a:r>
              <a:rPr lang="vi-VN" b="1" dirty="0"/>
              <a:t>mỗi bệnh nhân đều có cơ hội trở thành dữ liệu kiểm tra một lần</a:t>
            </a:r>
            <a:r>
              <a:rPr lang="vi-VN" dirty="0"/>
              <a:t>.</a:t>
            </a:r>
          </a:p>
          <a:p>
            <a:pPr>
              <a:buFont typeface="Arial" panose="020B0604020202020204" pitchFamily="34" charset="0"/>
              <a:buChar char="•"/>
            </a:pPr>
            <a:r>
              <a:rPr lang="vi-VN" dirty="0"/>
              <a:t>Điều này đảm bảo rằng ANN không dự đoán chính xác chỉ do trùng lặp dữ liệu huấn luyện.</a:t>
            </a:r>
            <a:endParaRPr lang="en-US" dirty="0"/>
          </a:p>
          <a:p>
            <a:pPr>
              <a:buFont typeface="Arial" panose="020B0604020202020204" pitchFamily="34" charset="0"/>
              <a:buChar char="•"/>
            </a:pPr>
            <a:endParaRPr lang="en-US" dirty="0"/>
          </a:p>
          <a:p>
            <a:pPr>
              <a:buFont typeface="Arial" panose="020B0604020202020204" pitchFamily="34" charset="0"/>
              <a:buChar char="•"/>
            </a:pPr>
            <a:r>
              <a:rPr lang="vi-VN" dirty="0"/>
              <a:t>Để đảm bảo kết quả chính xác và không bị lệ thuộc vào một bệnh nhân cụ thể, </a:t>
            </a:r>
            <a:r>
              <a:rPr lang="vi-VN" b="1" dirty="0"/>
              <a:t>quá trình trên được lặp lại 83 lần</a:t>
            </a:r>
            <a:r>
              <a:rPr lang="vi-VN" dirty="0"/>
              <a:t>. Mỗi lần, một bệnh nhân khác nhau sẽ được chọn làm tập kiểm tra. Như vậy, </a:t>
            </a:r>
            <a:r>
              <a:rPr lang="vi-VN" b="1" dirty="0"/>
              <a:t>tất cả 83 bệnh nhân đều sẽ có cơ hội trở thành bệnh nhân kiểm tra một lần</a:t>
            </a:r>
            <a:r>
              <a:rPr lang="vi-VN" dirty="0"/>
              <a:t>.</a:t>
            </a:r>
          </a:p>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29</a:t>
            </a:fld>
            <a:endParaRPr lang="en-US" dirty="0"/>
          </a:p>
        </p:txBody>
      </p:sp>
    </p:spTree>
    <p:extLst>
      <p:ext uri="{BB962C8B-B14F-4D97-AF65-F5344CB8AC3E}">
        <p14:creationId xmlns:p14="http://schemas.microsoft.com/office/powerpoint/2010/main" val="2033542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Quy trình thí nghiệm</a:t>
            </a:r>
            <a:endParaRPr lang="vi-VN" dirty="0"/>
          </a:p>
          <a:p>
            <a:pPr>
              <a:buFont typeface="Arial" panose="020B0604020202020204" pitchFamily="34" charset="0"/>
              <a:buChar char="•"/>
            </a:pPr>
            <a:r>
              <a:rPr lang="vi-VN" dirty="0"/>
              <a:t>Mỗi lần thử nghiệm, </a:t>
            </a:r>
            <a:r>
              <a:rPr lang="vi-VN" b="1" dirty="0"/>
              <a:t>82 bệnh nhân</a:t>
            </a:r>
            <a:r>
              <a:rPr lang="vi-VN" dirty="0"/>
              <a:t> được dùng để huấn luyện mạng ANN.</a:t>
            </a:r>
          </a:p>
          <a:p>
            <a:pPr>
              <a:buFont typeface="Arial" panose="020B0604020202020204" pitchFamily="34" charset="0"/>
              <a:buChar char="•"/>
            </a:pPr>
            <a:r>
              <a:rPr lang="vi-VN" b="1" dirty="0"/>
              <a:t>1 bệnh nhân mới</a:t>
            </a:r>
            <a:r>
              <a:rPr lang="vi-VN" dirty="0"/>
              <a:t> được giữ lại để kiểm tra (bệnh nhân này chưa từng xuất hiện trong quá trình huấn luyện).</a:t>
            </a:r>
          </a:p>
          <a:p>
            <a:pPr>
              <a:buFont typeface="Arial" panose="020B0604020202020204" pitchFamily="34" charset="0"/>
              <a:buChar char="•"/>
            </a:pPr>
            <a:r>
              <a:rPr lang="vi-VN" b="1" dirty="0"/>
              <a:t>Quá trình này lặp lại 83 lần</a:t>
            </a:r>
            <a:r>
              <a:rPr lang="vi-VN" dirty="0"/>
              <a:t>, mỗi lần thay đổi bệnh nhân kiểm tra.</a:t>
            </a:r>
          </a:p>
          <a:p>
            <a:r>
              <a:rPr lang="vi-VN" b="1" dirty="0"/>
              <a:t>Số bệnh nhân dự đoán đúng</a:t>
            </a:r>
            <a:endParaRPr lang="vi-VN" dirty="0"/>
          </a:p>
          <a:p>
            <a:pPr>
              <a:buFont typeface="Arial" panose="020B0604020202020204" pitchFamily="34" charset="0"/>
              <a:buChar char="•"/>
            </a:pPr>
            <a:r>
              <a:rPr lang="vi-VN" dirty="0"/>
              <a:t>Ở mỗi lần kiểm tra, ANN có thể dự đoán đúng hoặc sai bệnh nhân mới.</a:t>
            </a:r>
          </a:p>
          <a:p>
            <a:pPr>
              <a:buFont typeface="Arial" panose="020B0604020202020204" pitchFamily="34" charset="0"/>
              <a:buChar char="•"/>
            </a:pPr>
            <a:r>
              <a:rPr lang="vi-VN" dirty="0"/>
              <a:t>Sau khi </a:t>
            </a:r>
            <a:r>
              <a:rPr lang="vi-VN" b="1" dirty="0"/>
              <a:t>hoàn thành 83 lần lặp</a:t>
            </a:r>
            <a:r>
              <a:rPr lang="vi-VN" dirty="0"/>
              <a:t>, ta tính tổng số lần ANN đưa ra dự đoán đúng.</a:t>
            </a:r>
          </a:p>
          <a:p>
            <a:r>
              <a:rPr lang="vi-VN" b="1" dirty="0"/>
              <a:t>Tại sao tổng số đúng lại cao hơn 83?</a:t>
            </a:r>
            <a:endParaRPr lang="vi-VN" dirty="0"/>
          </a:p>
          <a:p>
            <a:pPr>
              <a:buFont typeface="Arial" panose="020B0604020202020204" pitchFamily="34" charset="0"/>
              <a:buChar char="•"/>
            </a:pPr>
            <a:r>
              <a:rPr lang="vi-VN" dirty="0"/>
              <a:t>Mỗi bệnh nhân sẽ xuất hiện </a:t>
            </a:r>
            <a:r>
              <a:rPr lang="vi-VN" b="1" dirty="0"/>
              <a:t>nhiều lần</a:t>
            </a:r>
            <a:r>
              <a:rPr lang="vi-VN" dirty="0"/>
              <a:t> trong các lần kiểm tra khác nhau.</a:t>
            </a:r>
          </a:p>
          <a:p>
            <a:pPr>
              <a:buFont typeface="Arial" panose="020B0604020202020204" pitchFamily="34" charset="0"/>
              <a:buChar char="•"/>
            </a:pPr>
            <a:r>
              <a:rPr lang="vi-VN" dirty="0"/>
              <a:t>Ví dụ: Một bệnh nhân có thể được kiểm tra </a:t>
            </a:r>
            <a:r>
              <a:rPr lang="vi-VN" b="1" dirty="0"/>
              <a:t>83 lần riêng lẻ</a:t>
            </a:r>
            <a:r>
              <a:rPr lang="vi-VN" dirty="0"/>
              <a:t> trong </a:t>
            </a:r>
            <a:r>
              <a:rPr lang="vi-VN" b="1" dirty="0"/>
              <a:t>83 mô hình khác nhau</a:t>
            </a:r>
            <a:r>
              <a:rPr lang="vi-VN" dirty="0"/>
              <a:t>.</a:t>
            </a:r>
          </a:p>
          <a:p>
            <a:pPr>
              <a:buFont typeface="Arial" panose="020B0604020202020204" pitchFamily="34" charset="0"/>
              <a:buChar char="•"/>
            </a:pPr>
            <a:r>
              <a:rPr lang="vi-VN" dirty="0"/>
              <a:t>Khi lấy </a:t>
            </a:r>
            <a:r>
              <a:rPr lang="vi-VN" b="1" dirty="0"/>
              <a:t>tổng số dự đoán đúng từ tất cả 83 lần thử nghiệm</a:t>
            </a:r>
            <a:r>
              <a:rPr lang="vi-VN" dirty="0"/>
              <a:t>, ta có </a:t>
            </a:r>
            <a:r>
              <a:rPr lang="vi-VN" b="1" dirty="0"/>
              <a:t>một con số lớn hơn 83</a:t>
            </a:r>
            <a:r>
              <a:rPr lang="vi-VN" dirty="0"/>
              <a:t>.</a:t>
            </a:r>
          </a:p>
          <a:p>
            <a:pPr>
              <a:buFont typeface="Arial" panose="020B0604020202020204" pitchFamily="34" charset="0"/>
              <a:buChar char="•"/>
            </a:pPr>
            <a:r>
              <a:rPr lang="vi-VN" dirty="0"/>
              <a:t>Trung bình tổng số lần đúng từ 5 thí nghiệm là </a:t>
            </a:r>
            <a:r>
              <a:rPr lang="vi-VN" b="1" dirty="0"/>
              <a:t>86.6</a:t>
            </a:r>
            <a:r>
              <a:rPr lang="vi-VN" dirty="0"/>
              <a:t> – điều này có nghĩa là ANN thường dự đoán đúng hơn 83 lần trong toàn bộ quy trình kiểm tra.</a:t>
            </a:r>
          </a:p>
          <a:p>
            <a:r>
              <a:rPr lang="vi-VN" dirty="0"/>
              <a:t>Giả sử có </a:t>
            </a:r>
            <a:r>
              <a:rPr lang="vi-VN" b="1" dirty="0"/>
              <a:t>3 bệnh nhân (A, B, C)</a:t>
            </a:r>
            <a:r>
              <a:rPr lang="vi-VN" dirty="0"/>
              <a:t>, thí nghiệm hoạt động như sau:</a:t>
            </a:r>
          </a:p>
          <a:p>
            <a:pPr>
              <a:buFont typeface="+mj-lt"/>
              <a:buAutoNum type="arabicPeriod"/>
            </a:pPr>
            <a:r>
              <a:rPr lang="vi-VN" dirty="0"/>
              <a:t>Lần 1: Huấn luyện trên B &amp; C → Kiểm tra A → ANN dự đoán </a:t>
            </a:r>
            <a:r>
              <a:rPr lang="vi-VN" b="1" dirty="0"/>
              <a:t>đúng A</a:t>
            </a:r>
            <a:r>
              <a:rPr lang="vi-VN" dirty="0"/>
              <a:t>.</a:t>
            </a:r>
          </a:p>
          <a:p>
            <a:pPr>
              <a:buFont typeface="+mj-lt"/>
              <a:buAutoNum type="arabicPeriod"/>
            </a:pPr>
            <a:r>
              <a:rPr lang="vi-VN" dirty="0"/>
              <a:t>Lần 2: Huấn luyện trên A &amp; C → Kiểm tra B → ANN dự đoán </a:t>
            </a:r>
            <a:r>
              <a:rPr lang="vi-VN" b="1" dirty="0"/>
              <a:t>đúng B</a:t>
            </a:r>
            <a:r>
              <a:rPr lang="vi-VN" dirty="0"/>
              <a:t>.</a:t>
            </a:r>
          </a:p>
          <a:p>
            <a:pPr>
              <a:buFont typeface="+mj-lt"/>
              <a:buAutoNum type="arabicPeriod"/>
            </a:pPr>
            <a:r>
              <a:rPr lang="vi-VN" dirty="0"/>
              <a:t>Lần 3: Huấn luyện trên A &amp; B → Kiểm tra C → ANN dự đoán </a:t>
            </a:r>
            <a:r>
              <a:rPr lang="vi-VN" b="1" dirty="0"/>
              <a:t>đúng C</a:t>
            </a:r>
            <a:r>
              <a:rPr lang="vi-VN" dirty="0"/>
              <a:t>.</a:t>
            </a:r>
          </a:p>
          <a:p>
            <a:r>
              <a:rPr lang="vi-VN" dirty="0"/>
              <a:t>⟹ Tổng số dự đoán đúng = </a:t>
            </a:r>
            <a:r>
              <a:rPr lang="vi-VN" b="1" dirty="0"/>
              <a:t>3</a:t>
            </a:r>
            <a:r>
              <a:rPr lang="vi-VN" dirty="0"/>
              <a:t>, bằng tổng số bệnh nhân.</a:t>
            </a:r>
          </a:p>
          <a:p>
            <a:r>
              <a:rPr lang="vi-VN" dirty="0"/>
              <a:t>Nhưng nếu thử nghiệm lớn hơn (nhiều bệnh nhân hơn), ANN có thể đoán đúng cùng một bệnh nhân </a:t>
            </a:r>
            <a:r>
              <a:rPr lang="vi-VN" b="1" dirty="0"/>
              <a:t>nhiều lần</a:t>
            </a:r>
            <a:r>
              <a:rPr lang="vi-VN" dirty="0"/>
              <a:t> qua các lần kiểm tra khác nhau, làm tổng số đúng tăng lên.</a:t>
            </a:r>
          </a:p>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30</a:t>
            </a:fld>
            <a:endParaRPr lang="en-US" dirty="0"/>
          </a:p>
        </p:txBody>
      </p:sp>
    </p:spTree>
    <p:extLst>
      <p:ext uri="{BB962C8B-B14F-4D97-AF65-F5344CB8AC3E}">
        <p14:creationId xmlns:p14="http://schemas.microsoft.com/office/powerpoint/2010/main" val="4267573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31</a:t>
            </a:fld>
            <a:endParaRPr lang="en-US" dirty="0"/>
          </a:p>
        </p:txBody>
      </p:sp>
    </p:spTree>
    <p:extLst>
      <p:ext uri="{BB962C8B-B14F-4D97-AF65-F5344CB8AC3E}">
        <p14:creationId xmlns:p14="http://schemas.microsoft.com/office/powerpoint/2010/main" val="351544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5</a:t>
            </a:fld>
            <a:endParaRPr lang="en-US" dirty="0"/>
          </a:p>
        </p:txBody>
      </p:sp>
    </p:spTree>
    <p:extLst>
      <p:ext uri="{BB962C8B-B14F-4D97-AF65-F5344CB8AC3E}">
        <p14:creationId xmlns:p14="http://schemas.microsoft.com/office/powerpoint/2010/main" val="1278758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32</a:t>
            </a:fld>
            <a:endParaRPr lang="en-US" dirty="0"/>
          </a:p>
        </p:txBody>
      </p:sp>
    </p:spTree>
    <p:extLst>
      <p:ext uri="{BB962C8B-B14F-4D97-AF65-F5344CB8AC3E}">
        <p14:creationId xmlns:p14="http://schemas.microsoft.com/office/powerpoint/2010/main" val="3378743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33</a:t>
            </a:fld>
            <a:endParaRPr lang="en-US" dirty="0"/>
          </a:p>
        </p:txBody>
      </p:sp>
    </p:spTree>
    <p:extLst>
      <p:ext uri="{BB962C8B-B14F-4D97-AF65-F5344CB8AC3E}">
        <p14:creationId xmlns:p14="http://schemas.microsoft.com/office/powerpoint/2010/main" val="1251038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400"/>
              </a:spcAft>
            </a:pPr>
            <a:r>
              <a:rPr lang="vi-VN" sz="1800" b="1" i="0" u="none" strike="noStrike" dirty="0">
                <a:solidFill>
                  <a:srgbClr val="000000"/>
                </a:solidFill>
                <a:effectLst/>
                <a:latin typeface="Arial" panose="020B0604020202020204" pitchFamily="34" charset="0"/>
              </a:rPr>
              <a:t>Phân tích hình 4.5</a:t>
            </a:r>
            <a:endParaRPr lang="vi-VN" sz="1800" b="1" dirty="0">
              <a:effectLst/>
            </a:endParaRPr>
          </a:p>
          <a:p>
            <a:pPr rtl="0" fontAlgn="base">
              <a:spcBef>
                <a:spcPts val="120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Đường nét liền</a:t>
            </a:r>
            <a:r>
              <a:rPr lang="vi-VN" sz="1800" b="0" i="0" u="none" strike="noStrike" dirty="0">
                <a:solidFill>
                  <a:srgbClr val="000000"/>
                </a:solidFill>
                <a:effectLst/>
                <a:latin typeface="Arial" panose="020B0604020202020204" pitchFamily="34" charset="0"/>
              </a:rPr>
              <a:t>: Biểu diễn phân bố của hệ số tương quan </a:t>
            </a:r>
            <a:r>
              <a:rPr lang="vi-VN" sz="1800" b="1" i="0" u="none" strike="noStrike" dirty="0">
                <a:solidFill>
                  <a:srgbClr val="000000"/>
                </a:solidFill>
                <a:effectLst/>
                <a:latin typeface="Arial" panose="020B0604020202020204" pitchFamily="34" charset="0"/>
              </a:rPr>
              <a:t>nội lớp (Intra-class)</a:t>
            </a:r>
            <a:r>
              <a:rPr lang="vi-VN" sz="1800" b="0" i="0" u="none" strike="noStrike" dirty="0">
                <a:solidFill>
                  <a:srgbClr val="000000"/>
                </a:solidFill>
                <a:effectLst/>
                <a:latin typeface="Arial" panose="020B0604020202020204" pitchFamily="34" charset="0"/>
              </a:rPr>
              <a:t> – tức là mức độ tương đồng giữa các phổ thuộc </a:t>
            </a:r>
            <a:r>
              <a:rPr lang="vi-VN" sz="1800" b="1" i="0" u="none" strike="noStrike" dirty="0">
                <a:solidFill>
                  <a:srgbClr val="000000"/>
                </a:solidFill>
                <a:effectLst/>
                <a:latin typeface="Arial" panose="020B0604020202020204" pitchFamily="34" charset="0"/>
              </a:rPr>
              <a:t>cùng một loại oligosaccharide</a:t>
            </a:r>
            <a:r>
              <a:rPr lang="vi-VN"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Đường nét đứt</a:t>
            </a:r>
            <a:r>
              <a:rPr lang="vi-VN" sz="1800" b="0" i="0" u="none" strike="noStrike" dirty="0">
                <a:solidFill>
                  <a:srgbClr val="000000"/>
                </a:solidFill>
                <a:effectLst/>
                <a:latin typeface="Arial" panose="020B0604020202020204" pitchFamily="34" charset="0"/>
              </a:rPr>
              <a:t>: Biểu diễn phân bố của hệ số tương quan </a:t>
            </a:r>
            <a:r>
              <a:rPr lang="vi-VN" sz="1800" b="1" i="0" u="none" strike="noStrike" dirty="0">
                <a:solidFill>
                  <a:srgbClr val="000000"/>
                </a:solidFill>
                <a:effectLst/>
                <a:latin typeface="Arial" panose="020B0604020202020204" pitchFamily="34" charset="0"/>
              </a:rPr>
              <a:t>liên lớp (Inter-class)</a:t>
            </a:r>
            <a:r>
              <a:rPr lang="vi-VN" sz="1800" b="0" i="0" u="none" strike="noStrike" dirty="0">
                <a:solidFill>
                  <a:srgbClr val="000000"/>
                </a:solidFill>
                <a:effectLst/>
                <a:latin typeface="Arial" panose="020B0604020202020204" pitchFamily="34" charset="0"/>
              </a:rPr>
              <a:t> – tức là mức độ tương đồng giữa các phổ thuộc </a:t>
            </a:r>
            <a:r>
              <a:rPr lang="vi-VN" sz="1800" b="1" i="0" u="none" strike="noStrike" dirty="0">
                <a:solidFill>
                  <a:srgbClr val="000000"/>
                </a:solidFill>
                <a:effectLst/>
                <a:latin typeface="Arial" panose="020B0604020202020204" pitchFamily="34" charset="0"/>
              </a:rPr>
              <a:t>các loại oligosaccharide khác nhau</a:t>
            </a:r>
            <a:r>
              <a:rPr lang="vi-VN" sz="1800" b="0" i="0" u="none" strike="noStrike" dirty="0">
                <a:solidFill>
                  <a:srgbClr val="000000"/>
                </a:solidFill>
                <a:effectLst/>
                <a:latin typeface="Arial" panose="020B0604020202020204" pitchFamily="34" charset="0"/>
              </a:rPr>
              <a:t>.</a:t>
            </a: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Vùng chồng lấn (Overlap = 0.56)</a:t>
            </a:r>
            <a:r>
              <a:rPr lang="vi-VN" sz="1800" b="0" i="0" u="none" strike="noStrike" dirty="0">
                <a:solidFill>
                  <a:srgbClr val="000000"/>
                </a:solidFill>
                <a:effectLst/>
                <a:latin typeface="Arial" panose="020B0604020202020204" pitchFamily="34" charset="0"/>
              </a:rPr>
              <a:t>: Cho thấy khoảng </a:t>
            </a:r>
            <a:r>
              <a:rPr lang="vi-VN" sz="1800" b="1" i="0" u="none" strike="noStrike" dirty="0">
                <a:solidFill>
                  <a:srgbClr val="000000"/>
                </a:solidFill>
                <a:effectLst/>
                <a:latin typeface="Arial" panose="020B0604020202020204" pitchFamily="34" charset="0"/>
              </a:rPr>
              <a:t>56%</a:t>
            </a:r>
            <a:r>
              <a:rPr lang="vi-VN" sz="1800" b="0" i="0" u="none" strike="noStrike" dirty="0">
                <a:solidFill>
                  <a:srgbClr val="000000"/>
                </a:solidFill>
                <a:effectLst/>
                <a:latin typeface="Arial" panose="020B0604020202020204" pitchFamily="34" charset="0"/>
              </a:rPr>
              <a:t> sự phân bố của hai nhóm bị chồng lên nhau, gây khó khăn trong việc phân biệt giữa hai lớp chỉ dựa vào hệ số tương quan.</a:t>
            </a:r>
          </a:p>
          <a:p>
            <a:pPr rtl="0">
              <a:spcBef>
                <a:spcPts val="1400"/>
              </a:spcBef>
              <a:spcAft>
                <a:spcPts val="400"/>
              </a:spcAft>
            </a:pPr>
            <a:r>
              <a:rPr lang="vi-VN" sz="1800" b="1" i="0" u="none" strike="noStrike" dirty="0">
                <a:solidFill>
                  <a:srgbClr val="000000"/>
                </a:solidFill>
                <a:effectLst/>
                <a:latin typeface="Arial" panose="020B0604020202020204" pitchFamily="34" charset="0"/>
              </a:rPr>
              <a:t>Ý nghĩa của kết quả</a:t>
            </a:r>
            <a:endParaRPr lang="vi-VN" sz="1800" b="1"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Do sự chồng lấn cao giữa hai phân bố, việc </a:t>
            </a:r>
            <a:r>
              <a:rPr lang="vi-VN" sz="1800" b="1" i="0" u="none" strike="noStrike" dirty="0">
                <a:solidFill>
                  <a:srgbClr val="000000"/>
                </a:solidFill>
                <a:effectLst/>
                <a:latin typeface="Arial" panose="020B0604020202020204" pitchFamily="34" charset="0"/>
              </a:rPr>
              <a:t>phân loại trực tiếp dựa vào hệ số tương quan</a:t>
            </a:r>
            <a:r>
              <a:rPr lang="vi-VN" sz="1800" b="0" i="0" u="none" strike="noStrike" dirty="0">
                <a:solidFill>
                  <a:srgbClr val="000000"/>
                </a:solidFill>
                <a:effectLst/>
                <a:latin typeface="Arial" panose="020B0604020202020204" pitchFamily="34" charset="0"/>
              </a:rPr>
              <a:t> sẽ có </a:t>
            </a:r>
            <a:r>
              <a:rPr lang="vi-VN" sz="1800" b="1" i="0" u="none" strike="noStrike" dirty="0">
                <a:solidFill>
                  <a:srgbClr val="000000"/>
                </a:solidFill>
                <a:effectLst/>
                <a:latin typeface="Arial" panose="020B0604020202020204" pitchFamily="34" charset="0"/>
              </a:rPr>
              <a:t>độ không chắc chắn 56%</a:t>
            </a:r>
            <a:r>
              <a:rPr lang="vi-VN"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Điều này chứng tỏ rằng </a:t>
            </a:r>
            <a:r>
              <a:rPr lang="vi-VN" sz="1800" b="1" i="0" u="none" strike="noStrike" dirty="0">
                <a:solidFill>
                  <a:srgbClr val="000000"/>
                </a:solidFill>
                <a:effectLst/>
                <a:latin typeface="Arial" panose="020B0604020202020204" pitchFamily="34" charset="0"/>
              </a:rPr>
              <a:t>dữ liệu thô chưa được xử lý chứa nhiều nhiễu</a:t>
            </a:r>
            <a:r>
              <a:rPr lang="vi-VN" sz="1800" b="0" i="0" u="none" strike="noStrike" dirty="0">
                <a:solidFill>
                  <a:srgbClr val="000000"/>
                </a:solidFill>
                <a:effectLst/>
                <a:latin typeface="Arial" panose="020B0604020202020204" pitchFamily="34" charset="0"/>
              </a:rPr>
              <a:t>, khiến khả năng phân biệt giữa các oligosaccharide khác nhau trở nên khó khăn.</a:t>
            </a: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Hình 4.6 (chưa được cung cấp)</a:t>
            </a:r>
            <a:r>
              <a:rPr lang="vi-VN" sz="1800" b="0" i="0" u="none" strike="noStrike" dirty="0">
                <a:solidFill>
                  <a:srgbClr val="000000"/>
                </a:solidFill>
                <a:effectLst/>
                <a:latin typeface="Arial" panose="020B0604020202020204" pitchFamily="34" charset="0"/>
              </a:rPr>
              <a:t> sẽ cho thấy sự cải thiện sau khi dữ liệu được xử lý trước (</a:t>
            </a:r>
            <a:r>
              <a:rPr lang="vi-VN" sz="1800" b="1" i="0" u="none" strike="noStrike" dirty="0">
                <a:solidFill>
                  <a:srgbClr val="000000"/>
                </a:solidFill>
                <a:effectLst/>
                <a:latin typeface="Arial" panose="020B0604020202020204" pitchFamily="34" charset="0"/>
              </a:rPr>
              <a:t>preprocessing</a:t>
            </a:r>
            <a:r>
              <a:rPr lang="vi-VN" sz="1800" b="0" i="0" u="none" strike="noStrike" dirty="0">
                <a:solidFill>
                  <a:srgbClr val="000000"/>
                </a:solidFill>
                <a:effectLst/>
                <a:latin typeface="Arial" panose="020B0604020202020204" pitchFamily="34" charset="0"/>
              </a:rPr>
              <a:t>) bằng các phương pháp như hiệu chỉnh đường nền, lọc nhiễu, và loại bỏ đỉnh dung môi. Theo mô tả, sau khi xử lý, vùng chồng lấn giảm từ </a:t>
            </a:r>
            <a:r>
              <a:rPr lang="vi-VN" sz="1800" b="1" i="0" u="none" strike="noStrike" dirty="0">
                <a:solidFill>
                  <a:srgbClr val="000000"/>
                </a:solidFill>
                <a:effectLst/>
                <a:latin typeface="Arial" panose="020B0604020202020204" pitchFamily="34" charset="0"/>
              </a:rPr>
              <a:t>56% xuống 43%</a:t>
            </a:r>
            <a:r>
              <a:rPr lang="vi-VN" sz="1800" b="0" i="0" u="none" strike="noStrike" dirty="0">
                <a:solidFill>
                  <a:srgbClr val="000000"/>
                </a:solidFill>
                <a:effectLst/>
                <a:latin typeface="Arial" panose="020B0604020202020204" pitchFamily="34" charset="0"/>
              </a:rPr>
              <a:t>, giúp cải thiện độ chính xác của bộ phân loại Bayes.</a:t>
            </a:r>
          </a:p>
          <a:p>
            <a:pPr rtl="0">
              <a:spcBef>
                <a:spcPts val="1400"/>
              </a:spcBef>
              <a:spcAft>
                <a:spcPts val="400"/>
              </a:spcAft>
            </a:pPr>
            <a:r>
              <a:rPr lang="vi-VN" sz="1800" b="1" i="0" u="none" strike="noStrike" dirty="0">
                <a:solidFill>
                  <a:srgbClr val="000000"/>
                </a:solidFill>
                <a:effectLst/>
                <a:latin typeface="Arial" panose="020B0604020202020204" pitchFamily="34" charset="0"/>
              </a:rPr>
              <a:t>Tóm tắt</a:t>
            </a:r>
            <a:endParaRPr lang="vi-VN" sz="1800" b="1"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Hình 4.5 minh họa </a:t>
            </a:r>
            <a:r>
              <a:rPr lang="vi-VN" sz="1800" b="1" i="0" u="none" strike="noStrike" dirty="0">
                <a:solidFill>
                  <a:srgbClr val="000000"/>
                </a:solidFill>
                <a:effectLst/>
                <a:latin typeface="Arial" panose="020B0604020202020204" pitchFamily="34" charset="0"/>
              </a:rPr>
              <a:t>sự chồng lấn lớn</a:t>
            </a:r>
            <a:r>
              <a:rPr lang="vi-VN" sz="1800" b="0" i="0" u="none" strike="noStrike" dirty="0">
                <a:solidFill>
                  <a:srgbClr val="000000"/>
                </a:solidFill>
                <a:effectLst/>
                <a:latin typeface="Arial" panose="020B0604020202020204" pitchFamily="34" charset="0"/>
              </a:rPr>
              <a:t> giữa hai nhóm phổ ¹H-NMR thô.</a:t>
            </a: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Điều này cho thấy dữ liệu chưa được xử lý chứa nhiều yếu tố gây nhiễu, làm tăng </a:t>
            </a:r>
            <a:r>
              <a:rPr lang="vi-VN" sz="1800" b="1" i="0" u="none" strike="noStrike" dirty="0">
                <a:solidFill>
                  <a:srgbClr val="000000"/>
                </a:solidFill>
                <a:effectLst/>
                <a:latin typeface="Arial" panose="020B0604020202020204" pitchFamily="34" charset="0"/>
              </a:rPr>
              <a:t>độ không chắc chắn trong phân loại</a:t>
            </a:r>
            <a:r>
              <a:rPr lang="vi-VN" sz="1800" b="0" i="0" u="none" strike="noStrike" dirty="0">
                <a:solidFill>
                  <a:srgbClr val="000000"/>
                </a:solidFill>
                <a:effectLst/>
                <a:latin typeface="Arial" panose="020B0604020202020204" pitchFamily="34" charset="0"/>
              </a:rPr>
              <a:t>.</a:t>
            </a:r>
          </a:p>
          <a:p>
            <a:r>
              <a:rPr lang="vi-VN" sz="1800" b="0" i="0" u="none" strike="noStrike" dirty="0">
                <a:solidFill>
                  <a:srgbClr val="000000"/>
                </a:solidFill>
                <a:effectLst/>
                <a:latin typeface="Arial" panose="020B0604020202020204" pitchFamily="34" charset="0"/>
              </a:rPr>
              <a:t>Phương pháp </a:t>
            </a:r>
            <a:r>
              <a:rPr lang="vi-VN" sz="1800" b="1" i="0" u="none" strike="noStrike" dirty="0">
                <a:solidFill>
                  <a:srgbClr val="000000"/>
                </a:solidFill>
                <a:effectLst/>
                <a:latin typeface="Arial" panose="020B0604020202020204" pitchFamily="34" charset="0"/>
              </a:rPr>
              <a:t>xử lý tín hiệu cổ điển</a:t>
            </a:r>
            <a:r>
              <a:rPr lang="vi-VN" sz="1800" b="0" i="0" u="none" strike="noStrike" dirty="0">
                <a:solidFill>
                  <a:srgbClr val="000000"/>
                </a:solidFill>
                <a:effectLst/>
                <a:latin typeface="Arial" panose="020B0604020202020204" pitchFamily="34" charset="0"/>
              </a:rPr>
              <a:t> giúp cải thiện chất lượng dữ liệu, giảm vùng chồng lấn xuống còn </a:t>
            </a:r>
            <a:r>
              <a:rPr lang="vi-VN" sz="1800" b="1" i="0" u="none" strike="noStrike" dirty="0">
                <a:solidFill>
                  <a:srgbClr val="000000"/>
                </a:solidFill>
                <a:effectLst/>
                <a:latin typeface="Arial" panose="020B0604020202020204" pitchFamily="34" charset="0"/>
              </a:rPr>
              <a:t>43%</a:t>
            </a:r>
            <a:r>
              <a:rPr lang="vi-VN" sz="1800" b="0" i="0" u="none" strike="noStrike" dirty="0">
                <a:solidFill>
                  <a:srgbClr val="000000"/>
                </a:solidFill>
                <a:effectLst/>
                <a:latin typeface="Arial" panose="020B0604020202020204" pitchFamily="34" charset="0"/>
              </a:rPr>
              <a:t> (Hình 4.6), giúp bộ phân loại Bayes hoạt động hiệu quả hơn.</a:t>
            </a:r>
            <a:endParaRPr lang="vi-VN" sz="1800" b="0" dirty="0">
              <a:effectLst/>
            </a:endParaRPr>
          </a:p>
          <a:p>
            <a:pPr rtl="0">
              <a:spcBef>
                <a:spcPts val="1400"/>
              </a:spcBef>
              <a:spcAft>
                <a:spcPts val="400"/>
              </a:spcAft>
            </a:pPr>
            <a:endParaRPr lang="vi-VN" sz="1800"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34</a:t>
            </a:fld>
            <a:endParaRPr lang="en-US" dirty="0"/>
          </a:p>
        </p:txBody>
      </p:sp>
    </p:spTree>
    <p:extLst>
      <p:ext uri="{BB962C8B-B14F-4D97-AF65-F5344CB8AC3E}">
        <p14:creationId xmlns:p14="http://schemas.microsoft.com/office/powerpoint/2010/main" val="259333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200"/>
              </a:spcAft>
            </a:pPr>
            <a:r>
              <a:rPr lang="vi-VN" sz="1800" b="0" i="0" u="none" strike="noStrike" dirty="0">
                <a:solidFill>
                  <a:srgbClr val="000000"/>
                </a:solidFill>
                <a:effectLst/>
                <a:latin typeface="Arial" panose="020B0604020202020204" pitchFamily="34" charset="0"/>
              </a:rPr>
              <a:t>Nội dung của biểu đồ</a:t>
            </a:r>
            <a:endParaRPr lang="vi-VN" b="1"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Biểu đồ thể hiện hàm mật độ xác suất hậu nghiệm của hệ số tương quan nội lớp (Intra-class) và hệ số tương quan liên lớp (Inter-class) sau khi thực hiện tiền xử lý trên phổ ¹H-NMR.</a:t>
            </a:r>
            <a:endParaRPr lang="vi-VN"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Trục hoành (x-axis) biểu diễn giá trị hệ số tương quan, nằm trong khoảng từ 0 đến 1.</a:t>
            </a:r>
            <a:endParaRPr lang="vi-VN"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Trục tung (y-axis) thể hiện mật độ xác suất của các giá trị hệ số tương quan.</a:t>
            </a:r>
            <a:endParaRPr lang="vi-VN" sz="1800" b="1" i="0" u="none" strike="noStrike" dirty="0">
              <a:solidFill>
                <a:srgbClr val="000000"/>
              </a:solidFill>
              <a:effectLst/>
              <a:latin typeface="Arial" panose="020B0604020202020204" pitchFamily="34" charset="0"/>
            </a:endParaRPr>
          </a:p>
          <a:p>
            <a:pPr rtl="0">
              <a:spcBef>
                <a:spcPts val="1200"/>
              </a:spcBef>
              <a:spcAft>
                <a:spcPts val="200"/>
              </a:spcAft>
            </a:pPr>
            <a:r>
              <a:rPr lang="vi-VN" sz="1800" b="0" i="0" u="none" strike="noStrike" dirty="0">
                <a:solidFill>
                  <a:srgbClr val="000000"/>
                </a:solidFill>
                <a:effectLst/>
                <a:latin typeface="Arial" panose="020B0604020202020204" pitchFamily="34" charset="0"/>
              </a:rPr>
              <a:t>2. Ý nghĩa của đường cong</a:t>
            </a:r>
            <a:endParaRPr lang="vi-VN" b="1"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Đường liên tục (Intra-class): Mô tả sự phân bố của hệ số tương quan giữa các phổ của cùng một oligosaccharide.</a:t>
            </a:r>
            <a:endParaRPr lang="vi-VN"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Đường đứt nét (Inter-class): Mô tả sự phân bố của hệ số tương quan giữa các phổ của các oligosaccharide khác nhau.</a:t>
            </a:r>
            <a:endParaRPr lang="vi-VN" sz="1800" b="1" i="0" u="none" strike="noStrike" dirty="0">
              <a:solidFill>
                <a:srgbClr val="000000"/>
              </a:solidFill>
              <a:effectLst/>
              <a:latin typeface="Arial" panose="020B0604020202020204" pitchFamily="34" charset="0"/>
            </a:endParaRPr>
          </a:p>
          <a:p>
            <a:pPr rtl="0">
              <a:spcBef>
                <a:spcPts val="1200"/>
              </a:spcBef>
              <a:spcAft>
                <a:spcPts val="200"/>
              </a:spcAft>
            </a:pPr>
            <a:r>
              <a:rPr lang="vi-VN" sz="1800" b="0" i="0" u="none" strike="noStrike" dirty="0">
                <a:solidFill>
                  <a:srgbClr val="000000"/>
                </a:solidFill>
                <a:effectLst/>
                <a:latin typeface="Arial" panose="020B0604020202020204" pitchFamily="34" charset="0"/>
              </a:rPr>
              <a:t>3. So sánh với Hình 4.5 (Dữ liệu chưa xử lý)</a:t>
            </a:r>
            <a:endParaRPr lang="vi-VN" b="1"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Trong Hình 4.5, vùng chồng lấn giữa hai phân bố là 56%, gây ra mức độ nhầm lẫn cao giữa các oligosaccharide.</a:t>
            </a:r>
            <a:endParaRPr lang="vi-VN"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Trong Hình 4.6, sau khi tiền xử lý, vùng chồng lấn giảm xuống còn 43%, có nghĩa là quá trình tiền xử lý đã giúp phân tách các phổ của các oligosaccharide khác nhau rõ ràng hơn.</a:t>
            </a:r>
            <a:endParaRPr lang="vi-VN" sz="1800" b="1" i="0" u="none" strike="noStrike" dirty="0">
              <a:solidFill>
                <a:srgbClr val="000000"/>
              </a:solidFill>
              <a:effectLst/>
              <a:latin typeface="Arial" panose="020B0604020202020204" pitchFamily="34" charset="0"/>
            </a:endParaRPr>
          </a:p>
          <a:p>
            <a:pPr rtl="0">
              <a:spcBef>
                <a:spcPts val="1200"/>
              </a:spcBef>
              <a:spcAft>
                <a:spcPts val="200"/>
              </a:spcAft>
            </a:pPr>
            <a:r>
              <a:rPr lang="vi-VN" sz="1800" b="0" i="0" u="none" strike="noStrike" dirty="0">
                <a:solidFill>
                  <a:srgbClr val="000000"/>
                </a:solidFill>
                <a:effectLst/>
                <a:latin typeface="Arial" panose="020B0604020202020204" pitchFamily="34" charset="0"/>
              </a:rPr>
              <a:t>4. Kết luận</a:t>
            </a:r>
            <a:endParaRPr lang="vi-VN" b="1" dirty="0">
              <a:effectLst/>
            </a:endParaRPr>
          </a:p>
          <a:p>
            <a:pPr rtl="0" fontAlgn="base">
              <a:spcBef>
                <a:spcPts val="120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Tiền xử lý dữ liệu giúp cải thiện khả năng phân loại, làm giảm độ chồng lấn giữa các nhóm phổ.</a:t>
            </a:r>
            <a:endParaRPr lang="vi-VN" sz="1800" b="1" i="0" u="none" strike="noStrike" dirty="0">
              <a:solidFill>
                <a:srgbClr val="000000"/>
              </a:solidFill>
              <a:effectLst/>
              <a:latin typeface="Arial" panose="020B0604020202020204" pitchFamily="34" charset="0"/>
            </a:endParaRPr>
          </a:p>
          <a:p>
            <a:pPr rtl="0" fontAlgn="base">
              <a:spcBef>
                <a:spcPts val="120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Việc giảm chồng lấn từ 56% xuống 43% chứng tỏ rằng phương pháp tiền xử lý giúp tăng độ chính xác của mô hình nhận diện oligosaccharide từ phổ ¹H-NMR.</a:t>
            </a:r>
            <a:endParaRPr lang="vi-VN" sz="1800" b="1" i="0" u="none" strike="noStrike" dirty="0">
              <a:solidFill>
                <a:srgbClr val="000000"/>
              </a:solidFill>
              <a:effectLst/>
              <a:latin typeface="Arial" panose="020B0604020202020204" pitchFamily="34" charset="0"/>
            </a:endParaRPr>
          </a:p>
          <a:p>
            <a:pPr rtl="0">
              <a:spcBef>
                <a:spcPts val="1400"/>
              </a:spcBef>
              <a:spcAft>
                <a:spcPts val="4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35</a:t>
            </a:fld>
            <a:endParaRPr lang="en-US" dirty="0"/>
          </a:p>
        </p:txBody>
      </p:sp>
    </p:spTree>
    <p:extLst>
      <p:ext uri="{BB962C8B-B14F-4D97-AF65-F5344CB8AC3E}">
        <p14:creationId xmlns:p14="http://schemas.microsoft.com/office/powerpoint/2010/main" val="360220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6</a:t>
            </a:fld>
            <a:endParaRPr lang="en-US" dirty="0"/>
          </a:p>
        </p:txBody>
      </p:sp>
    </p:spTree>
    <p:extLst>
      <p:ext uri="{BB962C8B-B14F-4D97-AF65-F5344CB8AC3E}">
        <p14:creationId xmlns:p14="http://schemas.microsoft.com/office/powerpoint/2010/main" val="123892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7</a:t>
            </a:fld>
            <a:endParaRPr lang="en-US" dirty="0"/>
          </a:p>
        </p:txBody>
      </p:sp>
    </p:spTree>
    <p:extLst>
      <p:ext uri="{BB962C8B-B14F-4D97-AF65-F5344CB8AC3E}">
        <p14:creationId xmlns:p14="http://schemas.microsoft.com/office/powerpoint/2010/main" val="113549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8</a:t>
            </a:fld>
            <a:endParaRPr lang="en-US" dirty="0"/>
          </a:p>
        </p:txBody>
      </p:sp>
    </p:spTree>
    <p:extLst>
      <p:ext uri="{BB962C8B-B14F-4D97-AF65-F5344CB8AC3E}">
        <p14:creationId xmlns:p14="http://schemas.microsoft.com/office/powerpoint/2010/main" val="398214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9</a:t>
            </a:fld>
            <a:endParaRPr lang="en-US" dirty="0"/>
          </a:p>
        </p:txBody>
      </p:sp>
    </p:spTree>
    <p:extLst>
      <p:ext uri="{BB962C8B-B14F-4D97-AF65-F5344CB8AC3E}">
        <p14:creationId xmlns:p14="http://schemas.microsoft.com/office/powerpoint/2010/main" val="132916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10</a:t>
            </a:fld>
            <a:endParaRPr lang="en-US" dirty="0"/>
          </a:p>
        </p:txBody>
      </p:sp>
    </p:spTree>
    <p:extLst>
      <p:ext uri="{BB962C8B-B14F-4D97-AF65-F5344CB8AC3E}">
        <p14:creationId xmlns:p14="http://schemas.microsoft.com/office/powerpoint/2010/main" val="1649687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vi-VN" b="0" dirty="0">
              <a:effectLst/>
            </a:endParaRPr>
          </a:p>
        </p:txBody>
      </p:sp>
      <p:sp>
        <p:nvSpPr>
          <p:cNvPr id="4" name="Slide Number Placeholder 3"/>
          <p:cNvSpPr>
            <a:spLocks noGrp="1"/>
          </p:cNvSpPr>
          <p:nvPr>
            <p:ph type="sldNum" sz="quarter" idx="5"/>
          </p:nvPr>
        </p:nvSpPr>
        <p:spPr/>
        <p:txBody>
          <a:bodyPr/>
          <a:lstStyle/>
          <a:p>
            <a:fld id="{74E8BD9B-2A2F-494A-A6AA-7B0C58709D3C}" type="slidenum">
              <a:rPr lang="en-US" smtClean="0"/>
              <a:pPr/>
              <a:t>11</a:t>
            </a:fld>
            <a:endParaRPr lang="en-US" dirty="0"/>
          </a:p>
        </p:txBody>
      </p:sp>
    </p:spTree>
    <p:extLst>
      <p:ext uri="{BB962C8B-B14F-4D97-AF65-F5344CB8AC3E}">
        <p14:creationId xmlns:p14="http://schemas.microsoft.com/office/powerpoint/2010/main" val="52128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FD911-8171-4566-9A69-B0D9211F5CF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7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63706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400671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918CBC-9566-40AA-8E42-9D0B149ED1A0}"/>
              </a:ext>
            </a:extLst>
          </p:cNvPr>
          <p:cNvSpPr/>
          <p:nvPr userDrawn="1"/>
        </p:nvSpPr>
        <p:spPr bwMode="auto">
          <a:xfrm>
            <a:off x="0" y="4533900"/>
            <a:ext cx="12192000" cy="1905000"/>
          </a:xfrm>
          <a:prstGeom prst="rect">
            <a:avLst/>
          </a:prstGeom>
          <a:gradFill flip="none" rotWithShape="1">
            <a:gsLst>
              <a:gs pos="0">
                <a:schemeClr val="bg1">
                  <a:lumMod val="95000"/>
                </a:schemeClr>
              </a:gs>
              <a:gs pos="100000">
                <a:schemeClr val="bg1"/>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grpSp>
        <p:nvGrpSpPr>
          <p:cNvPr id="8" name="Group 100">
            <a:extLst>
              <a:ext uri="{FF2B5EF4-FFF2-40B4-BE49-F238E27FC236}">
                <a16:creationId xmlns:a16="http://schemas.microsoft.com/office/drawing/2014/main" id="{23A40BE1-EF28-4DC8-A6E4-AD567966E7DB}"/>
              </a:ext>
            </a:extLst>
          </p:cNvPr>
          <p:cNvGrpSpPr/>
          <p:nvPr userDrawn="1"/>
        </p:nvGrpSpPr>
        <p:grpSpPr>
          <a:xfrm rot="5400000">
            <a:off x="2850818" y="2314050"/>
            <a:ext cx="2052603" cy="2310900"/>
            <a:chOff x="3765550" y="4460875"/>
            <a:chExt cx="1612901" cy="1882775"/>
          </a:xfrm>
          <a:gradFill>
            <a:gsLst>
              <a:gs pos="0">
                <a:srgbClr val="8FB6E3"/>
              </a:gs>
              <a:gs pos="34000">
                <a:srgbClr val="A0CDED"/>
              </a:gs>
              <a:gs pos="100000">
                <a:srgbClr val="496499"/>
              </a:gs>
            </a:gsLst>
            <a:lin ang="0" scaled="1"/>
          </a:gradFill>
        </p:grpSpPr>
        <p:sp>
          <p:nvSpPr>
            <p:cNvPr id="9" name="Freeform 6">
              <a:extLst>
                <a:ext uri="{FF2B5EF4-FFF2-40B4-BE49-F238E27FC236}">
                  <a16:creationId xmlns:a16="http://schemas.microsoft.com/office/drawing/2014/main" id="{B8DCAE5A-04DB-466B-B548-F33870730AAA}"/>
                </a:ext>
              </a:extLst>
            </p:cNvPr>
            <p:cNvSpPr>
              <a:spLocks/>
            </p:cNvSpPr>
            <p:nvPr/>
          </p:nvSpPr>
          <p:spPr bwMode="auto">
            <a:xfrm>
              <a:off x="3765550" y="4460875"/>
              <a:ext cx="1600200" cy="1868488"/>
            </a:xfrm>
            <a:custGeom>
              <a:avLst/>
              <a:gdLst>
                <a:gd name="T0" fmla="*/ 3021 w 3023"/>
                <a:gd name="T1" fmla="*/ 3504 h 3533"/>
                <a:gd name="T2" fmla="*/ 3005 w 3023"/>
                <a:gd name="T3" fmla="*/ 3410 h 3533"/>
                <a:gd name="T4" fmla="*/ 2968 w 3023"/>
                <a:gd name="T5" fmla="*/ 3291 h 3533"/>
                <a:gd name="T6" fmla="*/ 2930 w 3023"/>
                <a:gd name="T7" fmla="*/ 3203 h 3533"/>
                <a:gd name="T8" fmla="*/ 2875 w 3023"/>
                <a:gd name="T9" fmla="*/ 3106 h 3533"/>
                <a:gd name="T10" fmla="*/ 2802 w 3023"/>
                <a:gd name="T11" fmla="*/ 2997 h 3533"/>
                <a:gd name="T12" fmla="*/ 2708 w 3023"/>
                <a:gd name="T13" fmla="*/ 2880 h 3533"/>
                <a:gd name="T14" fmla="*/ 2589 w 3023"/>
                <a:gd name="T15" fmla="*/ 2754 h 3533"/>
                <a:gd name="T16" fmla="*/ 2494 w 3023"/>
                <a:gd name="T17" fmla="*/ 2665 h 3533"/>
                <a:gd name="T18" fmla="*/ 2375 w 3023"/>
                <a:gd name="T19" fmla="*/ 2567 h 3533"/>
                <a:gd name="T20" fmla="*/ 2229 w 3023"/>
                <a:gd name="T21" fmla="*/ 2463 h 3533"/>
                <a:gd name="T22" fmla="*/ 2053 w 3023"/>
                <a:gd name="T23" fmla="*/ 2353 h 3533"/>
                <a:gd name="T24" fmla="*/ 1845 w 3023"/>
                <a:gd name="T25" fmla="*/ 2231 h 3533"/>
                <a:gd name="T26" fmla="*/ 1512 w 3023"/>
                <a:gd name="T27" fmla="*/ 2052 h 3533"/>
                <a:gd name="T28" fmla="*/ 1461 w 3023"/>
                <a:gd name="T29" fmla="*/ 2026 h 3533"/>
                <a:gd name="T30" fmla="*/ 1070 w 3023"/>
                <a:gd name="T31" fmla="*/ 1818 h 3533"/>
                <a:gd name="T32" fmla="*/ 755 w 3023"/>
                <a:gd name="T33" fmla="*/ 1616 h 3533"/>
                <a:gd name="T34" fmla="*/ 505 w 3023"/>
                <a:gd name="T35" fmla="*/ 1425 h 3533"/>
                <a:gd name="T36" fmla="*/ 310 w 3023"/>
                <a:gd name="T37" fmla="*/ 1243 h 3533"/>
                <a:gd name="T38" fmla="*/ 164 w 3023"/>
                <a:gd name="T39" fmla="*/ 1068 h 3533"/>
                <a:gd name="T40" fmla="*/ 102 w 3023"/>
                <a:gd name="T41" fmla="*/ 981 h 3533"/>
                <a:gd name="T42" fmla="*/ 55 w 3023"/>
                <a:gd name="T43" fmla="*/ 895 h 3533"/>
                <a:gd name="T44" fmla="*/ 25 w 3023"/>
                <a:gd name="T45" fmla="*/ 820 h 3533"/>
                <a:gd name="T46" fmla="*/ 10 w 3023"/>
                <a:gd name="T47" fmla="*/ 759 h 3533"/>
                <a:gd name="T48" fmla="*/ 0 w 3023"/>
                <a:gd name="T49" fmla="*/ 673 h 3533"/>
                <a:gd name="T50" fmla="*/ 3 w 3023"/>
                <a:gd name="T51" fmla="*/ 28 h 3533"/>
                <a:gd name="T52" fmla="*/ 18 w 3023"/>
                <a:gd name="T53" fmla="*/ 121 h 3533"/>
                <a:gd name="T54" fmla="*/ 55 w 3023"/>
                <a:gd name="T55" fmla="*/ 240 h 3533"/>
                <a:gd name="T56" fmla="*/ 95 w 3023"/>
                <a:gd name="T57" fmla="*/ 327 h 3533"/>
                <a:gd name="T58" fmla="*/ 149 w 3023"/>
                <a:gd name="T59" fmla="*/ 426 h 3533"/>
                <a:gd name="T60" fmla="*/ 222 w 3023"/>
                <a:gd name="T61" fmla="*/ 535 h 3533"/>
                <a:gd name="T62" fmla="*/ 317 w 3023"/>
                <a:gd name="T63" fmla="*/ 653 h 3533"/>
                <a:gd name="T64" fmla="*/ 436 w 3023"/>
                <a:gd name="T65" fmla="*/ 779 h 3533"/>
                <a:gd name="T66" fmla="*/ 530 w 3023"/>
                <a:gd name="T67" fmla="*/ 866 h 3533"/>
                <a:gd name="T68" fmla="*/ 649 w 3023"/>
                <a:gd name="T69" fmla="*/ 965 h 3533"/>
                <a:gd name="T70" fmla="*/ 795 w 3023"/>
                <a:gd name="T71" fmla="*/ 1068 h 3533"/>
                <a:gd name="T72" fmla="*/ 970 w 3023"/>
                <a:gd name="T73" fmla="*/ 1180 h 3533"/>
                <a:gd name="T74" fmla="*/ 1179 w 3023"/>
                <a:gd name="T75" fmla="*/ 1300 h 3533"/>
                <a:gd name="T76" fmla="*/ 1512 w 3023"/>
                <a:gd name="T77" fmla="*/ 1480 h 3533"/>
                <a:gd name="T78" fmla="*/ 1563 w 3023"/>
                <a:gd name="T79" fmla="*/ 1505 h 3533"/>
                <a:gd name="T80" fmla="*/ 1954 w 3023"/>
                <a:gd name="T81" fmla="*/ 1714 h 3533"/>
                <a:gd name="T82" fmla="*/ 2269 w 3023"/>
                <a:gd name="T83" fmla="*/ 1914 h 3533"/>
                <a:gd name="T84" fmla="*/ 2520 w 3023"/>
                <a:gd name="T85" fmla="*/ 2106 h 3533"/>
                <a:gd name="T86" fmla="*/ 2713 w 3023"/>
                <a:gd name="T87" fmla="*/ 2290 h 3533"/>
                <a:gd name="T88" fmla="*/ 2861 w 3023"/>
                <a:gd name="T89" fmla="*/ 2463 h 3533"/>
                <a:gd name="T90" fmla="*/ 2921 w 3023"/>
                <a:gd name="T91" fmla="*/ 2550 h 3533"/>
                <a:gd name="T92" fmla="*/ 2970 w 3023"/>
                <a:gd name="T93" fmla="*/ 2638 h 3533"/>
                <a:gd name="T94" fmla="*/ 2998 w 3023"/>
                <a:gd name="T95" fmla="*/ 2712 h 3533"/>
                <a:gd name="T96" fmla="*/ 3014 w 3023"/>
                <a:gd name="T97" fmla="*/ 2774 h 3533"/>
                <a:gd name="T98" fmla="*/ 3023 w 3023"/>
                <a:gd name="T99" fmla="*/ 2860 h 3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3">
                  <a:moveTo>
                    <a:pt x="3023" y="3533"/>
                  </a:moveTo>
                  <a:lnTo>
                    <a:pt x="3023" y="3533"/>
                  </a:lnTo>
                  <a:lnTo>
                    <a:pt x="3021" y="3504"/>
                  </a:lnTo>
                  <a:lnTo>
                    <a:pt x="3018" y="3478"/>
                  </a:lnTo>
                  <a:lnTo>
                    <a:pt x="3014" y="3447"/>
                  </a:lnTo>
                  <a:lnTo>
                    <a:pt x="3005" y="3410"/>
                  </a:lnTo>
                  <a:lnTo>
                    <a:pt x="2994" y="3367"/>
                  </a:lnTo>
                  <a:lnTo>
                    <a:pt x="2978" y="3318"/>
                  </a:lnTo>
                  <a:lnTo>
                    <a:pt x="2968" y="3291"/>
                  </a:lnTo>
                  <a:lnTo>
                    <a:pt x="2957" y="3264"/>
                  </a:lnTo>
                  <a:lnTo>
                    <a:pt x="2944" y="3235"/>
                  </a:lnTo>
                  <a:lnTo>
                    <a:pt x="2930" y="3203"/>
                  </a:lnTo>
                  <a:lnTo>
                    <a:pt x="2914" y="3172"/>
                  </a:lnTo>
                  <a:lnTo>
                    <a:pt x="2895" y="3139"/>
                  </a:lnTo>
                  <a:lnTo>
                    <a:pt x="2875" y="3106"/>
                  </a:lnTo>
                  <a:lnTo>
                    <a:pt x="2852" y="3070"/>
                  </a:lnTo>
                  <a:lnTo>
                    <a:pt x="2828" y="3034"/>
                  </a:lnTo>
                  <a:lnTo>
                    <a:pt x="2802" y="2997"/>
                  </a:lnTo>
                  <a:lnTo>
                    <a:pt x="2772" y="2958"/>
                  </a:lnTo>
                  <a:lnTo>
                    <a:pt x="2740" y="2920"/>
                  </a:lnTo>
                  <a:lnTo>
                    <a:pt x="2708" y="2880"/>
                  </a:lnTo>
                  <a:lnTo>
                    <a:pt x="2670" y="2838"/>
                  </a:lnTo>
                  <a:lnTo>
                    <a:pt x="2630" y="2797"/>
                  </a:lnTo>
                  <a:lnTo>
                    <a:pt x="2589" y="2754"/>
                  </a:lnTo>
                  <a:lnTo>
                    <a:pt x="2543" y="2709"/>
                  </a:lnTo>
                  <a:lnTo>
                    <a:pt x="2494" y="2665"/>
                  </a:lnTo>
                  <a:lnTo>
                    <a:pt x="2494" y="2665"/>
                  </a:lnTo>
                  <a:lnTo>
                    <a:pt x="2457" y="2633"/>
                  </a:lnTo>
                  <a:lnTo>
                    <a:pt x="2418" y="2600"/>
                  </a:lnTo>
                  <a:lnTo>
                    <a:pt x="2375" y="2567"/>
                  </a:lnTo>
                  <a:lnTo>
                    <a:pt x="2329" y="2533"/>
                  </a:lnTo>
                  <a:lnTo>
                    <a:pt x="2281" y="2499"/>
                  </a:lnTo>
                  <a:lnTo>
                    <a:pt x="2229" y="2463"/>
                  </a:lnTo>
                  <a:lnTo>
                    <a:pt x="2173" y="2427"/>
                  </a:lnTo>
                  <a:lnTo>
                    <a:pt x="2116" y="2390"/>
                  </a:lnTo>
                  <a:lnTo>
                    <a:pt x="2053" y="2353"/>
                  </a:lnTo>
                  <a:lnTo>
                    <a:pt x="1989" y="2313"/>
                  </a:lnTo>
                  <a:lnTo>
                    <a:pt x="1918" y="2272"/>
                  </a:lnTo>
                  <a:lnTo>
                    <a:pt x="1845" y="2231"/>
                  </a:lnTo>
                  <a:lnTo>
                    <a:pt x="1688" y="2145"/>
                  </a:lnTo>
                  <a:lnTo>
                    <a:pt x="1512" y="2052"/>
                  </a:lnTo>
                  <a:lnTo>
                    <a:pt x="1512" y="2052"/>
                  </a:lnTo>
                  <a:lnTo>
                    <a:pt x="1512" y="2052"/>
                  </a:lnTo>
                  <a:lnTo>
                    <a:pt x="1461" y="2026"/>
                  </a:lnTo>
                  <a:lnTo>
                    <a:pt x="1461" y="2026"/>
                  </a:lnTo>
                  <a:lnTo>
                    <a:pt x="1322" y="1956"/>
                  </a:lnTo>
                  <a:lnTo>
                    <a:pt x="1192" y="1887"/>
                  </a:lnTo>
                  <a:lnTo>
                    <a:pt x="1070" y="1818"/>
                  </a:lnTo>
                  <a:lnTo>
                    <a:pt x="957" y="1750"/>
                  </a:lnTo>
                  <a:lnTo>
                    <a:pt x="853" y="1684"/>
                  </a:lnTo>
                  <a:lnTo>
                    <a:pt x="755" y="1616"/>
                  </a:lnTo>
                  <a:lnTo>
                    <a:pt x="664" y="1552"/>
                  </a:lnTo>
                  <a:lnTo>
                    <a:pt x="581" y="1488"/>
                  </a:lnTo>
                  <a:lnTo>
                    <a:pt x="505" y="1425"/>
                  </a:lnTo>
                  <a:lnTo>
                    <a:pt x="433" y="1363"/>
                  </a:lnTo>
                  <a:lnTo>
                    <a:pt x="369" y="1303"/>
                  </a:lnTo>
                  <a:lnTo>
                    <a:pt x="310" y="1243"/>
                  </a:lnTo>
                  <a:lnTo>
                    <a:pt x="257" y="1184"/>
                  </a:lnTo>
                  <a:lnTo>
                    <a:pt x="208" y="1125"/>
                  </a:lnTo>
                  <a:lnTo>
                    <a:pt x="164" y="1068"/>
                  </a:lnTo>
                  <a:lnTo>
                    <a:pt x="124" y="1014"/>
                  </a:lnTo>
                  <a:lnTo>
                    <a:pt x="124" y="1014"/>
                  </a:lnTo>
                  <a:lnTo>
                    <a:pt x="102" y="981"/>
                  </a:lnTo>
                  <a:lnTo>
                    <a:pt x="85" y="950"/>
                  </a:lnTo>
                  <a:lnTo>
                    <a:pt x="68" y="922"/>
                  </a:lnTo>
                  <a:lnTo>
                    <a:pt x="55" y="895"/>
                  </a:lnTo>
                  <a:lnTo>
                    <a:pt x="43" y="869"/>
                  </a:lnTo>
                  <a:lnTo>
                    <a:pt x="33" y="843"/>
                  </a:lnTo>
                  <a:lnTo>
                    <a:pt x="25" y="820"/>
                  </a:lnTo>
                  <a:lnTo>
                    <a:pt x="19" y="799"/>
                  </a:lnTo>
                  <a:lnTo>
                    <a:pt x="13" y="777"/>
                  </a:lnTo>
                  <a:lnTo>
                    <a:pt x="10" y="759"/>
                  </a:lnTo>
                  <a:lnTo>
                    <a:pt x="5" y="724"/>
                  </a:lnTo>
                  <a:lnTo>
                    <a:pt x="2" y="696"/>
                  </a:lnTo>
                  <a:lnTo>
                    <a:pt x="0" y="673"/>
                  </a:lnTo>
                  <a:lnTo>
                    <a:pt x="2" y="0"/>
                  </a:lnTo>
                  <a:lnTo>
                    <a:pt x="2" y="0"/>
                  </a:lnTo>
                  <a:lnTo>
                    <a:pt x="3" y="28"/>
                  </a:lnTo>
                  <a:lnTo>
                    <a:pt x="6" y="53"/>
                  </a:lnTo>
                  <a:lnTo>
                    <a:pt x="10" y="84"/>
                  </a:lnTo>
                  <a:lnTo>
                    <a:pt x="18" y="121"/>
                  </a:lnTo>
                  <a:lnTo>
                    <a:pt x="29" y="164"/>
                  </a:lnTo>
                  <a:lnTo>
                    <a:pt x="45" y="214"/>
                  </a:lnTo>
                  <a:lnTo>
                    <a:pt x="55" y="240"/>
                  </a:lnTo>
                  <a:lnTo>
                    <a:pt x="66" y="269"/>
                  </a:lnTo>
                  <a:lnTo>
                    <a:pt x="79" y="297"/>
                  </a:lnTo>
                  <a:lnTo>
                    <a:pt x="95" y="327"/>
                  </a:lnTo>
                  <a:lnTo>
                    <a:pt x="111" y="359"/>
                  </a:lnTo>
                  <a:lnTo>
                    <a:pt x="129" y="392"/>
                  </a:lnTo>
                  <a:lnTo>
                    <a:pt x="149" y="426"/>
                  </a:lnTo>
                  <a:lnTo>
                    <a:pt x="171" y="461"/>
                  </a:lnTo>
                  <a:lnTo>
                    <a:pt x="195" y="498"/>
                  </a:lnTo>
                  <a:lnTo>
                    <a:pt x="222" y="535"/>
                  </a:lnTo>
                  <a:lnTo>
                    <a:pt x="251" y="572"/>
                  </a:lnTo>
                  <a:lnTo>
                    <a:pt x="283" y="612"/>
                  </a:lnTo>
                  <a:lnTo>
                    <a:pt x="317" y="653"/>
                  </a:lnTo>
                  <a:lnTo>
                    <a:pt x="354" y="694"/>
                  </a:lnTo>
                  <a:lnTo>
                    <a:pt x="393" y="736"/>
                  </a:lnTo>
                  <a:lnTo>
                    <a:pt x="436" y="779"/>
                  </a:lnTo>
                  <a:lnTo>
                    <a:pt x="482" y="822"/>
                  </a:lnTo>
                  <a:lnTo>
                    <a:pt x="530" y="866"/>
                  </a:lnTo>
                  <a:lnTo>
                    <a:pt x="530" y="866"/>
                  </a:lnTo>
                  <a:lnTo>
                    <a:pt x="566" y="899"/>
                  </a:lnTo>
                  <a:lnTo>
                    <a:pt x="606" y="932"/>
                  </a:lnTo>
                  <a:lnTo>
                    <a:pt x="649" y="965"/>
                  </a:lnTo>
                  <a:lnTo>
                    <a:pt x="695" y="999"/>
                  </a:lnTo>
                  <a:lnTo>
                    <a:pt x="744" y="1034"/>
                  </a:lnTo>
                  <a:lnTo>
                    <a:pt x="795" y="1068"/>
                  </a:lnTo>
                  <a:lnTo>
                    <a:pt x="850" y="1105"/>
                  </a:lnTo>
                  <a:lnTo>
                    <a:pt x="909" y="1142"/>
                  </a:lnTo>
                  <a:lnTo>
                    <a:pt x="970" y="1180"/>
                  </a:lnTo>
                  <a:lnTo>
                    <a:pt x="1036" y="1218"/>
                  </a:lnTo>
                  <a:lnTo>
                    <a:pt x="1105" y="1258"/>
                  </a:lnTo>
                  <a:lnTo>
                    <a:pt x="1179" y="1300"/>
                  </a:lnTo>
                  <a:lnTo>
                    <a:pt x="1337" y="1387"/>
                  </a:lnTo>
                  <a:lnTo>
                    <a:pt x="1512" y="1480"/>
                  </a:lnTo>
                  <a:lnTo>
                    <a:pt x="1512" y="1480"/>
                  </a:lnTo>
                  <a:lnTo>
                    <a:pt x="1512" y="1480"/>
                  </a:lnTo>
                  <a:lnTo>
                    <a:pt x="1563" y="1505"/>
                  </a:lnTo>
                  <a:lnTo>
                    <a:pt x="1563" y="1505"/>
                  </a:lnTo>
                  <a:lnTo>
                    <a:pt x="1702" y="1575"/>
                  </a:lnTo>
                  <a:lnTo>
                    <a:pt x="1832" y="1645"/>
                  </a:lnTo>
                  <a:lnTo>
                    <a:pt x="1954" y="1714"/>
                  </a:lnTo>
                  <a:lnTo>
                    <a:pt x="2067" y="1781"/>
                  </a:lnTo>
                  <a:lnTo>
                    <a:pt x="2172" y="1848"/>
                  </a:lnTo>
                  <a:lnTo>
                    <a:pt x="2269" y="1914"/>
                  </a:lnTo>
                  <a:lnTo>
                    <a:pt x="2359" y="1979"/>
                  </a:lnTo>
                  <a:lnTo>
                    <a:pt x="2443" y="2043"/>
                  </a:lnTo>
                  <a:lnTo>
                    <a:pt x="2520" y="2106"/>
                  </a:lnTo>
                  <a:lnTo>
                    <a:pt x="2590" y="2168"/>
                  </a:lnTo>
                  <a:lnTo>
                    <a:pt x="2655" y="2229"/>
                  </a:lnTo>
                  <a:lnTo>
                    <a:pt x="2713" y="2290"/>
                  </a:lnTo>
                  <a:lnTo>
                    <a:pt x="2768" y="2348"/>
                  </a:lnTo>
                  <a:lnTo>
                    <a:pt x="2816" y="2406"/>
                  </a:lnTo>
                  <a:lnTo>
                    <a:pt x="2861" y="2463"/>
                  </a:lnTo>
                  <a:lnTo>
                    <a:pt x="2901" y="2519"/>
                  </a:lnTo>
                  <a:lnTo>
                    <a:pt x="2901" y="2519"/>
                  </a:lnTo>
                  <a:lnTo>
                    <a:pt x="2921" y="2550"/>
                  </a:lnTo>
                  <a:lnTo>
                    <a:pt x="2940" y="2580"/>
                  </a:lnTo>
                  <a:lnTo>
                    <a:pt x="2955" y="2610"/>
                  </a:lnTo>
                  <a:lnTo>
                    <a:pt x="2970" y="2638"/>
                  </a:lnTo>
                  <a:lnTo>
                    <a:pt x="2981" y="2663"/>
                  </a:lnTo>
                  <a:lnTo>
                    <a:pt x="2991" y="2688"/>
                  </a:lnTo>
                  <a:lnTo>
                    <a:pt x="2998" y="2712"/>
                  </a:lnTo>
                  <a:lnTo>
                    <a:pt x="3005" y="2734"/>
                  </a:lnTo>
                  <a:lnTo>
                    <a:pt x="3010" y="2754"/>
                  </a:lnTo>
                  <a:lnTo>
                    <a:pt x="3014" y="2774"/>
                  </a:lnTo>
                  <a:lnTo>
                    <a:pt x="3020" y="2808"/>
                  </a:lnTo>
                  <a:lnTo>
                    <a:pt x="3021" y="2837"/>
                  </a:lnTo>
                  <a:lnTo>
                    <a:pt x="3023" y="2860"/>
                  </a:lnTo>
                  <a:lnTo>
                    <a:pt x="3023" y="3533"/>
                  </a:lnTo>
                  <a:close/>
                </a:path>
              </a:pathLst>
            </a:custGeom>
            <a:grp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0" name="Freeform 15">
              <a:extLst>
                <a:ext uri="{FF2B5EF4-FFF2-40B4-BE49-F238E27FC236}">
                  <a16:creationId xmlns:a16="http://schemas.microsoft.com/office/drawing/2014/main" id="{5A631C78-1445-4855-BE94-92F2AB9B19C6}"/>
                </a:ext>
              </a:extLst>
            </p:cNvPr>
            <p:cNvSpPr>
              <a:spLocks/>
            </p:cNvSpPr>
            <p:nvPr/>
          </p:nvSpPr>
          <p:spPr bwMode="auto">
            <a:xfrm>
              <a:off x="4962525" y="5472113"/>
              <a:ext cx="415925" cy="515938"/>
            </a:xfrm>
            <a:custGeom>
              <a:avLst/>
              <a:gdLst>
                <a:gd name="T0" fmla="*/ 730 w 785"/>
                <a:gd name="T1" fmla="*/ 974 h 974"/>
                <a:gd name="T2" fmla="*/ 785 w 785"/>
                <a:gd name="T3" fmla="*/ 974 h 974"/>
                <a:gd name="T4" fmla="*/ 785 w 785"/>
                <a:gd name="T5" fmla="*/ 974 h 974"/>
                <a:gd name="T6" fmla="*/ 785 w 785"/>
                <a:gd name="T7" fmla="*/ 974 h 974"/>
                <a:gd name="T8" fmla="*/ 785 w 785"/>
                <a:gd name="T9" fmla="*/ 974 h 974"/>
                <a:gd name="T10" fmla="*/ 785 w 785"/>
                <a:gd name="T11" fmla="*/ 951 h 974"/>
                <a:gd name="T12" fmla="*/ 783 w 785"/>
                <a:gd name="T13" fmla="*/ 929 h 974"/>
                <a:gd name="T14" fmla="*/ 780 w 785"/>
                <a:gd name="T15" fmla="*/ 908 h 974"/>
                <a:gd name="T16" fmla="*/ 776 w 785"/>
                <a:gd name="T17" fmla="*/ 885 h 974"/>
                <a:gd name="T18" fmla="*/ 772 w 785"/>
                <a:gd name="T19" fmla="*/ 864 h 974"/>
                <a:gd name="T20" fmla="*/ 766 w 785"/>
                <a:gd name="T21" fmla="*/ 841 h 974"/>
                <a:gd name="T22" fmla="*/ 759 w 785"/>
                <a:gd name="T23" fmla="*/ 819 h 974"/>
                <a:gd name="T24" fmla="*/ 752 w 785"/>
                <a:gd name="T25" fmla="*/ 798 h 974"/>
                <a:gd name="T26" fmla="*/ 733 w 785"/>
                <a:gd name="T27" fmla="*/ 753 h 974"/>
                <a:gd name="T28" fmla="*/ 713 w 785"/>
                <a:gd name="T29" fmla="*/ 710 h 974"/>
                <a:gd name="T30" fmla="*/ 689 w 785"/>
                <a:gd name="T31" fmla="*/ 666 h 974"/>
                <a:gd name="T32" fmla="*/ 663 w 785"/>
                <a:gd name="T33" fmla="*/ 624 h 974"/>
                <a:gd name="T34" fmla="*/ 634 w 785"/>
                <a:gd name="T35" fmla="*/ 581 h 974"/>
                <a:gd name="T36" fmla="*/ 603 w 785"/>
                <a:gd name="T37" fmla="*/ 540 h 974"/>
                <a:gd name="T38" fmla="*/ 570 w 785"/>
                <a:gd name="T39" fmla="*/ 500 h 974"/>
                <a:gd name="T40" fmla="*/ 537 w 785"/>
                <a:gd name="T41" fmla="*/ 460 h 974"/>
                <a:gd name="T42" fmla="*/ 501 w 785"/>
                <a:gd name="T43" fmla="*/ 421 h 974"/>
                <a:gd name="T44" fmla="*/ 465 w 785"/>
                <a:gd name="T45" fmla="*/ 384 h 974"/>
                <a:gd name="T46" fmla="*/ 429 w 785"/>
                <a:gd name="T47" fmla="*/ 347 h 974"/>
                <a:gd name="T48" fmla="*/ 392 w 785"/>
                <a:gd name="T49" fmla="*/ 311 h 974"/>
                <a:gd name="T50" fmla="*/ 355 w 785"/>
                <a:gd name="T51" fmla="*/ 278 h 974"/>
                <a:gd name="T52" fmla="*/ 319 w 785"/>
                <a:gd name="T53" fmla="*/ 245 h 974"/>
                <a:gd name="T54" fmla="*/ 247 w 785"/>
                <a:gd name="T55" fmla="*/ 185 h 974"/>
                <a:gd name="T56" fmla="*/ 182 w 785"/>
                <a:gd name="T57" fmla="*/ 132 h 974"/>
                <a:gd name="T58" fmla="*/ 121 w 785"/>
                <a:gd name="T59" fmla="*/ 86 h 974"/>
                <a:gd name="T60" fmla="*/ 71 w 785"/>
                <a:gd name="T61" fmla="*/ 50 h 974"/>
                <a:gd name="T62" fmla="*/ 33 w 785"/>
                <a:gd name="T63" fmla="*/ 23 h 974"/>
                <a:gd name="T64" fmla="*/ 0 w 785"/>
                <a:gd name="T65" fmla="*/ 0 h 974"/>
                <a:gd name="T66" fmla="*/ 0 w 785"/>
                <a:gd name="T67" fmla="*/ 0 h 974"/>
                <a:gd name="T68" fmla="*/ 30 w 785"/>
                <a:gd name="T69" fmla="*/ 23 h 974"/>
                <a:gd name="T70" fmla="*/ 66 w 785"/>
                <a:gd name="T71" fmla="*/ 50 h 974"/>
                <a:gd name="T72" fmla="*/ 113 w 785"/>
                <a:gd name="T73" fmla="*/ 86 h 974"/>
                <a:gd name="T74" fmla="*/ 167 w 785"/>
                <a:gd name="T75" fmla="*/ 132 h 974"/>
                <a:gd name="T76" fmla="*/ 229 w 785"/>
                <a:gd name="T77" fmla="*/ 185 h 974"/>
                <a:gd name="T78" fmla="*/ 295 w 785"/>
                <a:gd name="T79" fmla="*/ 243 h 974"/>
                <a:gd name="T80" fmla="*/ 328 w 785"/>
                <a:gd name="T81" fmla="*/ 276 h 974"/>
                <a:gd name="T82" fmla="*/ 362 w 785"/>
                <a:gd name="T83" fmla="*/ 311 h 974"/>
                <a:gd name="T84" fmla="*/ 396 w 785"/>
                <a:gd name="T85" fmla="*/ 345 h 974"/>
                <a:gd name="T86" fmla="*/ 431 w 785"/>
                <a:gd name="T87" fmla="*/ 382 h 974"/>
                <a:gd name="T88" fmla="*/ 464 w 785"/>
                <a:gd name="T89" fmla="*/ 420 h 974"/>
                <a:gd name="T90" fmla="*/ 497 w 785"/>
                <a:gd name="T91" fmla="*/ 458 h 974"/>
                <a:gd name="T92" fmla="*/ 528 w 785"/>
                <a:gd name="T93" fmla="*/ 498 h 974"/>
                <a:gd name="T94" fmla="*/ 558 w 785"/>
                <a:gd name="T95" fmla="*/ 540 h 974"/>
                <a:gd name="T96" fmla="*/ 587 w 785"/>
                <a:gd name="T97" fmla="*/ 581 h 974"/>
                <a:gd name="T98" fmla="*/ 614 w 785"/>
                <a:gd name="T99" fmla="*/ 623 h 974"/>
                <a:gd name="T100" fmla="*/ 638 w 785"/>
                <a:gd name="T101" fmla="*/ 666 h 974"/>
                <a:gd name="T102" fmla="*/ 660 w 785"/>
                <a:gd name="T103" fmla="*/ 709 h 974"/>
                <a:gd name="T104" fmla="*/ 680 w 785"/>
                <a:gd name="T105" fmla="*/ 753 h 974"/>
                <a:gd name="T106" fmla="*/ 697 w 785"/>
                <a:gd name="T107" fmla="*/ 796 h 974"/>
                <a:gd name="T108" fmla="*/ 710 w 785"/>
                <a:gd name="T109" fmla="*/ 841 h 974"/>
                <a:gd name="T110" fmla="*/ 716 w 785"/>
                <a:gd name="T111" fmla="*/ 864 h 974"/>
                <a:gd name="T112" fmla="*/ 722 w 785"/>
                <a:gd name="T113" fmla="*/ 885 h 974"/>
                <a:gd name="T114" fmla="*/ 724 w 785"/>
                <a:gd name="T115" fmla="*/ 908 h 974"/>
                <a:gd name="T116" fmla="*/ 727 w 785"/>
                <a:gd name="T117" fmla="*/ 929 h 974"/>
                <a:gd name="T118" fmla="*/ 729 w 785"/>
                <a:gd name="T119" fmla="*/ 952 h 974"/>
                <a:gd name="T120" fmla="*/ 730 w 785"/>
                <a:gd name="T121" fmla="*/ 974 h 974"/>
                <a:gd name="T122" fmla="*/ 730 w 785"/>
                <a:gd name="T123"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5" h="974">
                  <a:moveTo>
                    <a:pt x="730" y="974"/>
                  </a:moveTo>
                  <a:lnTo>
                    <a:pt x="785" y="974"/>
                  </a:lnTo>
                  <a:lnTo>
                    <a:pt x="785" y="974"/>
                  </a:lnTo>
                  <a:lnTo>
                    <a:pt x="785" y="974"/>
                  </a:lnTo>
                  <a:lnTo>
                    <a:pt x="785" y="974"/>
                  </a:lnTo>
                  <a:lnTo>
                    <a:pt x="785" y="951"/>
                  </a:lnTo>
                  <a:lnTo>
                    <a:pt x="783" y="929"/>
                  </a:lnTo>
                  <a:lnTo>
                    <a:pt x="780" y="908"/>
                  </a:lnTo>
                  <a:lnTo>
                    <a:pt x="776" y="885"/>
                  </a:lnTo>
                  <a:lnTo>
                    <a:pt x="772" y="864"/>
                  </a:lnTo>
                  <a:lnTo>
                    <a:pt x="766" y="841"/>
                  </a:lnTo>
                  <a:lnTo>
                    <a:pt x="759" y="819"/>
                  </a:lnTo>
                  <a:lnTo>
                    <a:pt x="752" y="798"/>
                  </a:lnTo>
                  <a:lnTo>
                    <a:pt x="733" y="753"/>
                  </a:lnTo>
                  <a:lnTo>
                    <a:pt x="713" y="710"/>
                  </a:lnTo>
                  <a:lnTo>
                    <a:pt x="689" y="666"/>
                  </a:lnTo>
                  <a:lnTo>
                    <a:pt x="663" y="624"/>
                  </a:lnTo>
                  <a:lnTo>
                    <a:pt x="634" y="581"/>
                  </a:lnTo>
                  <a:lnTo>
                    <a:pt x="603" y="540"/>
                  </a:lnTo>
                  <a:lnTo>
                    <a:pt x="570" y="500"/>
                  </a:lnTo>
                  <a:lnTo>
                    <a:pt x="537" y="460"/>
                  </a:lnTo>
                  <a:lnTo>
                    <a:pt x="501" y="421"/>
                  </a:lnTo>
                  <a:lnTo>
                    <a:pt x="465" y="384"/>
                  </a:lnTo>
                  <a:lnTo>
                    <a:pt x="429" y="347"/>
                  </a:lnTo>
                  <a:lnTo>
                    <a:pt x="392" y="311"/>
                  </a:lnTo>
                  <a:lnTo>
                    <a:pt x="355" y="278"/>
                  </a:lnTo>
                  <a:lnTo>
                    <a:pt x="319" y="245"/>
                  </a:lnTo>
                  <a:lnTo>
                    <a:pt x="247" y="185"/>
                  </a:lnTo>
                  <a:lnTo>
                    <a:pt x="182" y="132"/>
                  </a:lnTo>
                  <a:lnTo>
                    <a:pt x="121" y="86"/>
                  </a:lnTo>
                  <a:lnTo>
                    <a:pt x="71" y="50"/>
                  </a:lnTo>
                  <a:lnTo>
                    <a:pt x="33" y="23"/>
                  </a:lnTo>
                  <a:lnTo>
                    <a:pt x="0" y="0"/>
                  </a:lnTo>
                  <a:lnTo>
                    <a:pt x="0" y="0"/>
                  </a:lnTo>
                  <a:lnTo>
                    <a:pt x="30" y="23"/>
                  </a:lnTo>
                  <a:lnTo>
                    <a:pt x="66" y="50"/>
                  </a:lnTo>
                  <a:lnTo>
                    <a:pt x="113" y="86"/>
                  </a:lnTo>
                  <a:lnTo>
                    <a:pt x="167" y="132"/>
                  </a:lnTo>
                  <a:lnTo>
                    <a:pt x="229" y="185"/>
                  </a:lnTo>
                  <a:lnTo>
                    <a:pt x="295" y="243"/>
                  </a:lnTo>
                  <a:lnTo>
                    <a:pt x="328" y="276"/>
                  </a:lnTo>
                  <a:lnTo>
                    <a:pt x="362" y="311"/>
                  </a:lnTo>
                  <a:lnTo>
                    <a:pt x="396" y="345"/>
                  </a:lnTo>
                  <a:lnTo>
                    <a:pt x="431" y="382"/>
                  </a:lnTo>
                  <a:lnTo>
                    <a:pt x="464" y="420"/>
                  </a:lnTo>
                  <a:lnTo>
                    <a:pt x="497" y="458"/>
                  </a:lnTo>
                  <a:lnTo>
                    <a:pt x="528" y="498"/>
                  </a:lnTo>
                  <a:lnTo>
                    <a:pt x="558" y="540"/>
                  </a:lnTo>
                  <a:lnTo>
                    <a:pt x="587" y="581"/>
                  </a:lnTo>
                  <a:lnTo>
                    <a:pt x="614" y="623"/>
                  </a:lnTo>
                  <a:lnTo>
                    <a:pt x="638" y="666"/>
                  </a:lnTo>
                  <a:lnTo>
                    <a:pt x="660" y="709"/>
                  </a:lnTo>
                  <a:lnTo>
                    <a:pt x="680" y="753"/>
                  </a:lnTo>
                  <a:lnTo>
                    <a:pt x="697" y="796"/>
                  </a:lnTo>
                  <a:lnTo>
                    <a:pt x="710" y="841"/>
                  </a:lnTo>
                  <a:lnTo>
                    <a:pt x="716" y="864"/>
                  </a:lnTo>
                  <a:lnTo>
                    <a:pt x="722" y="885"/>
                  </a:lnTo>
                  <a:lnTo>
                    <a:pt x="724" y="908"/>
                  </a:lnTo>
                  <a:lnTo>
                    <a:pt x="727" y="929"/>
                  </a:lnTo>
                  <a:lnTo>
                    <a:pt x="729" y="952"/>
                  </a:lnTo>
                  <a:lnTo>
                    <a:pt x="730" y="974"/>
                  </a:lnTo>
                  <a:lnTo>
                    <a:pt x="730" y="974"/>
                  </a:lnTo>
                  <a:close/>
                </a:path>
              </a:pathLst>
            </a:custGeom>
            <a:grp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1" name="Rectangle 24">
              <a:extLst>
                <a:ext uri="{FF2B5EF4-FFF2-40B4-BE49-F238E27FC236}">
                  <a16:creationId xmlns:a16="http://schemas.microsoft.com/office/drawing/2014/main" id="{A0B568F8-E248-4B5E-BA54-DC2916B863E2}"/>
                </a:ext>
              </a:extLst>
            </p:cNvPr>
            <p:cNvSpPr>
              <a:spLocks noChangeArrowheads="1"/>
            </p:cNvSpPr>
            <p:nvPr/>
          </p:nvSpPr>
          <p:spPr bwMode="auto">
            <a:xfrm>
              <a:off x="5348288" y="5988050"/>
              <a:ext cx="30163" cy="355600"/>
            </a:xfrm>
            <a:prstGeom prst="rect">
              <a:avLst/>
            </a:prstGeom>
            <a:gradFill>
              <a:gsLst>
                <a:gs pos="0">
                  <a:srgbClr val="8FB6E3"/>
                </a:gs>
                <a:gs pos="34000">
                  <a:srgbClr val="A0CDED"/>
                </a:gs>
                <a:gs pos="100000">
                  <a:srgbClr val="496499"/>
                </a:gs>
              </a:gsLst>
              <a:lin ang="0" scaled="1"/>
            </a:gradFill>
            <a:ln w="9525">
              <a:noFill/>
              <a:prstDash val="sysDash"/>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grpSp>
        <p:nvGrpSpPr>
          <p:cNvPr id="12" name="Group 55">
            <a:extLst>
              <a:ext uri="{FF2B5EF4-FFF2-40B4-BE49-F238E27FC236}">
                <a16:creationId xmlns:a16="http://schemas.microsoft.com/office/drawing/2014/main" id="{9FADA024-1852-470F-8192-D1C6DD0F25EA}"/>
              </a:ext>
            </a:extLst>
          </p:cNvPr>
          <p:cNvGrpSpPr/>
          <p:nvPr userDrawn="1"/>
        </p:nvGrpSpPr>
        <p:grpSpPr>
          <a:xfrm rot="5400000">
            <a:off x="8056932" y="2313761"/>
            <a:ext cx="2036440" cy="2295312"/>
            <a:chOff x="3765550" y="527050"/>
            <a:chExt cx="1600200" cy="1870075"/>
          </a:xfrm>
        </p:grpSpPr>
        <p:sp>
          <p:nvSpPr>
            <p:cNvPr id="13" name="Freeform 8">
              <a:extLst>
                <a:ext uri="{FF2B5EF4-FFF2-40B4-BE49-F238E27FC236}">
                  <a16:creationId xmlns:a16="http://schemas.microsoft.com/office/drawing/2014/main" id="{0BC46A76-C073-4A7E-9900-BC9F66E786DD}"/>
                </a:ext>
              </a:extLst>
            </p:cNvPr>
            <p:cNvSpPr>
              <a:spLocks/>
            </p:cNvSpPr>
            <p:nvPr/>
          </p:nvSpPr>
          <p:spPr bwMode="auto">
            <a:xfrm>
              <a:off x="3765550" y="527050"/>
              <a:ext cx="1600200" cy="1870075"/>
            </a:xfrm>
            <a:custGeom>
              <a:avLst/>
              <a:gdLst>
                <a:gd name="T0" fmla="*/ 3021 w 3023"/>
                <a:gd name="T1" fmla="*/ 3505 h 3534"/>
                <a:gd name="T2" fmla="*/ 3005 w 3023"/>
                <a:gd name="T3" fmla="*/ 3410 h 3534"/>
                <a:gd name="T4" fmla="*/ 2968 w 3023"/>
                <a:gd name="T5" fmla="*/ 3293 h 3534"/>
                <a:gd name="T6" fmla="*/ 2930 w 3023"/>
                <a:gd name="T7" fmla="*/ 3204 h 3534"/>
                <a:gd name="T8" fmla="*/ 2875 w 3023"/>
                <a:gd name="T9" fmla="*/ 3107 h 3534"/>
                <a:gd name="T10" fmla="*/ 2802 w 3023"/>
                <a:gd name="T11" fmla="*/ 2998 h 3534"/>
                <a:gd name="T12" fmla="*/ 2708 w 3023"/>
                <a:gd name="T13" fmla="*/ 2881 h 3534"/>
                <a:gd name="T14" fmla="*/ 2589 w 3023"/>
                <a:gd name="T15" fmla="*/ 2755 h 3534"/>
                <a:gd name="T16" fmla="*/ 2494 w 3023"/>
                <a:gd name="T17" fmla="*/ 2666 h 3534"/>
                <a:gd name="T18" fmla="*/ 2375 w 3023"/>
                <a:gd name="T19" fmla="*/ 2568 h 3534"/>
                <a:gd name="T20" fmla="*/ 2229 w 3023"/>
                <a:gd name="T21" fmla="*/ 2464 h 3534"/>
                <a:gd name="T22" fmla="*/ 2053 w 3023"/>
                <a:gd name="T23" fmla="*/ 2353 h 3534"/>
                <a:gd name="T24" fmla="*/ 1845 w 3023"/>
                <a:gd name="T25" fmla="*/ 2232 h 3534"/>
                <a:gd name="T26" fmla="*/ 1512 w 3023"/>
                <a:gd name="T27" fmla="*/ 2053 h 3534"/>
                <a:gd name="T28" fmla="*/ 1461 w 3023"/>
                <a:gd name="T29" fmla="*/ 2028 h 3534"/>
                <a:gd name="T30" fmla="*/ 1070 w 3023"/>
                <a:gd name="T31" fmla="*/ 1819 h 3534"/>
                <a:gd name="T32" fmla="*/ 755 w 3023"/>
                <a:gd name="T33" fmla="*/ 1619 h 3534"/>
                <a:gd name="T34" fmla="*/ 505 w 3023"/>
                <a:gd name="T35" fmla="*/ 1427 h 3534"/>
                <a:gd name="T36" fmla="*/ 310 w 3023"/>
                <a:gd name="T37" fmla="*/ 1244 h 3534"/>
                <a:gd name="T38" fmla="*/ 164 w 3023"/>
                <a:gd name="T39" fmla="*/ 1070 h 3534"/>
                <a:gd name="T40" fmla="*/ 102 w 3023"/>
                <a:gd name="T41" fmla="*/ 983 h 3534"/>
                <a:gd name="T42" fmla="*/ 55 w 3023"/>
                <a:gd name="T43" fmla="*/ 896 h 3534"/>
                <a:gd name="T44" fmla="*/ 25 w 3023"/>
                <a:gd name="T45" fmla="*/ 821 h 3534"/>
                <a:gd name="T46" fmla="*/ 10 w 3023"/>
                <a:gd name="T47" fmla="*/ 759 h 3534"/>
                <a:gd name="T48" fmla="*/ 0 w 3023"/>
                <a:gd name="T49" fmla="*/ 674 h 3534"/>
                <a:gd name="T50" fmla="*/ 3 w 3023"/>
                <a:gd name="T51" fmla="*/ 29 h 3534"/>
                <a:gd name="T52" fmla="*/ 18 w 3023"/>
                <a:gd name="T53" fmla="*/ 122 h 3534"/>
                <a:gd name="T54" fmla="*/ 55 w 3023"/>
                <a:gd name="T55" fmla="*/ 241 h 3534"/>
                <a:gd name="T56" fmla="*/ 95 w 3023"/>
                <a:gd name="T57" fmla="*/ 328 h 3534"/>
                <a:gd name="T58" fmla="*/ 149 w 3023"/>
                <a:gd name="T59" fmla="*/ 427 h 3534"/>
                <a:gd name="T60" fmla="*/ 222 w 3023"/>
                <a:gd name="T61" fmla="*/ 536 h 3534"/>
                <a:gd name="T62" fmla="*/ 317 w 3023"/>
                <a:gd name="T63" fmla="*/ 653 h 3534"/>
                <a:gd name="T64" fmla="*/ 436 w 3023"/>
                <a:gd name="T65" fmla="*/ 779 h 3534"/>
                <a:gd name="T66" fmla="*/ 530 w 3023"/>
                <a:gd name="T67" fmla="*/ 868 h 3534"/>
                <a:gd name="T68" fmla="*/ 649 w 3023"/>
                <a:gd name="T69" fmla="*/ 966 h 3534"/>
                <a:gd name="T70" fmla="*/ 795 w 3023"/>
                <a:gd name="T71" fmla="*/ 1070 h 3534"/>
                <a:gd name="T72" fmla="*/ 970 w 3023"/>
                <a:gd name="T73" fmla="*/ 1181 h 3534"/>
                <a:gd name="T74" fmla="*/ 1179 w 3023"/>
                <a:gd name="T75" fmla="*/ 1302 h 3534"/>
                <a:gd name="T76" fmla="*/ 1512 w 3023"/>
                <a:gd name="T77" fmla="*/ 1481 h 3534"/>
                <a:gd name="T78" fmla="*/ 1563 w 3023"/>
                <a:gd name="T79" fmla="*/ 1506 h 3534"/>
                <a:gd name="T80" fmla="*/ 1954 w 3023"/>
                <a:gd name="T81" fmla="*/ 1715 h 3534"/>
                <a:gd name="T82" fmla="*/ 2269 w 3023"/>
                <a:gd name="T83" fmla="*/ 1915 h 3534"/>
                <a:gd name="T84" fmla="*/ 2520 w 3023"/>
                <a:gd name="T85" fmla="*/ 2107 h 3534"/>
                <a:gd name="T86" fmla="*/ 2713 w 3023"/>
                <a:gd name="T87" fmla="*/ 2290 h 3534"/>
                <a:gd name="T88" fmla="*/ 2861 w 3023"/>
                <a:gd name="T89" fmla="*/ 2464 h 3534"/>
                <a:gd name="T90" fmla="*/ 2921 w 3023"/>
                <a:gd name="T91" fmla="*/ 2551 h 3534"/>
                <a:gd name="T92" fmla="*/ 2970 w 3023"/>
                <a:gd name="T93" fmla="*/ 2638 h 3534"/>
                <a:gd name="T94" fmla="*/ 2998 w 3023"/>
                <a:gd name="T95" fmla="*/ 2713 h 3534"/>
                <a:gd name="T96" fmla="*/ 3014 w 3023"/>
                <a:gd name="T97" fmla="*/ 2775 h 3534"/>
                <a:gd name="T98" fmla="*/ 3023 w 3023"/>
                <a:gd name="T99" fmla="*/ 2860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4">
                  <a:moveTo>
                    <a:pt x="3023" y="3534"/>
                  </a:moveTo>
                  <a:lnTo>
                    <a:pt x="3023" y="3534"/>
                  </a:lnTo>
                  <a:lnTo>
                    <a:pt x="3021" y="3505"/>
                  </a:lnTo>
                  <a:lnTo>
                    <a:pt x="3018" y="3479"/>
                  </a:lnTo>
                  <a:lnTo>
                    <a:pt x="3014" y="3449"/>
                  </a:lnTo>
                  <a:lnTo>
                    <a:pt x="3005" y="3410"/>
                  </a:lnTo>
                  <a:lnTo>
                    <a:pt x="2994" y="3367"/>
                  </a:lnTo>
                  <a:lnTo>
                    <a:pt x="2978" y="3319"/>
                  </a:lnTo>
                  <a:lnTo>
                    <a:pt x="2968" y="3293"/>
                  </a:lnTo>
                  <a:lnTo>
                    <a:pt x="2957" y="3264"/>
                  </a:lnTo>
                  <a:lnTo>
                    <a:pt x="2944" y="3236"/>
                  </a:lnTo>
                  <a:lnTo>
                    <a:pt x="2930" y="3204"/>
                  </a:lnTo>
                  <a:lnTo>
                    <a:pt x="2914" y="3173"/>
                  </a:lnTo>
                  <a:lnTo>
                    <a:pt x="2895" y="3141"/>
                  </a:lnTo>
                  <a:lnTo>
                    <a:pt x="2875" y="3107"/>
                  </a:lnTo>
                  <a:lnTo>
                    <a:pt x="2852" y="3071"/>
                  </a:lnTo>
                  <a:lnTo>
                    <a:pt x="2828" y="3035"/>
                  </a:lnTo>
                  <a:lnTo>
                    <a:pt x="2802" y="2998"/>
                  </a:lnTo>
                  <a:lnTo>
                    <a:pt x="2772" y="2959"/>
                  </a:lnTo>
                  <a:lnTo>
                    <a:pt x="2740" y="2921"/>
                  </a:lnTo>
                  <a:lnTo>
                    <a:pt x="2708" y="2881"/>
                  </a:lnTo>
                  <a:lnTo>
                    <a:pt x="2670" y="2839"/>
                  </a:lnTo>
                  <a:lnTo>
                    <a:pt x="2630" y="2797"/>
                  </a:lnTo>
                  <a:lnTo>
                    <a:pt x="2589" y="2755"/>
                  </a:lnTo>
                  <a:lnTo>
                    <a:pt x="2543" y="2710"/>
                  </a:lnTo>
                  <a:lnTo>
                    <a:pt x="2494" y="2666"/>
                  </a:lnTo>
                  <a:lnTo>
                    <a:pt x="2494" y="2666"/>
                  </a:lnTo>
                  <a:lnTo>
                    <a:pt x="2457" y="2634"/>
                  </a:lnTo>
                  <a:lnTo>
                    <a:pt x="2418" y="2601"/>
                  </a:lnTo>
                  <a:lnTo>
                    <a:pt x="2375" y="2568"/>
                  </a:lnTo>
                  <a:lnTo>
                    <a:pt x="2329" y="2534"/>
                  </a:lnTo>
                  <a:lnTo>
                    <a:pt x="2281" y="2500"/>
                  </a:lnTo>
                  <a:lnTo>
                    <a:pt x="2229" y="2464"/>
                  </a:lnTo>
                  <a:lnTo>
                    <a:pt x="2173" y="2428"/>
                  </a:lnTo>
                  <a:lnTo>
                    <a:pt x="2116" y="2391"/>
                  </a:lnTo>
                  <a:lnTo>
                    <a:pt x="2053" y="2353"/>
                  </a:lnTo>
                  <a:lnTo>
                    <a:pt x="1989" y="2313"/>
                  </a:lnTo>
                  <a:lnTo>
                    <a:pt x="1918" y="2273"/>
                  </a:lnTo>
                  <a:lnTo>
                    <a:pt x="1845" y="2232"/>
                  </a:lnTo>
                  <a:lnTo>
                    <a:pt x="1688" y="2146"/>
                  </a:lnTo>
                  <a:lnTo>
                    <a:pt x="1512" y="2053"/>
                  </a:lnTo>
                  <a:lnTo>
                    <a:pt x="1512" y="2053"/>
                  </a:lnTo>
                  <a:lnTo>
                    <a:pt x="1512" y="2053"/>
                  </a:lnTo>
                  <a:lnTo>
                    <a:pt x="1461" y="2028"/>
                  </a:lnTo>
                  <a:lnTo>
                    <a:pt x="1461" y="2028"/>
                  </a:lnTo>
                  <a:lnTo>
                    <a:pt x="1322" y="1957"/>
                  </a:lnTo>
                  <a:lnTo>
                    <a:pt x="1192" y="1888"/>
                  </a:lnTo>
                  <a:lnTo>
                    <a:pt x="1070" y="1819"/>
                  </a:lnTo>
                  <a:lnTo>
                    <a:pt x="957" y="1751"/>
                  </a:lnTo>
                  <a:lnTo>
                    <a:pt x="853" y="1685"/>
                  </a:lnTo>
                  <a:lnTo>
                    <a:pt x="755" y="1619"/>
                  </a:lnTo>
                  <a:lnTo>
                    <a:pt x="664" y="1553"/>
                  </a:lnTo>
                  <a:lnTo>
                    <a:pt x="581" y="1490"/>
                  </a:lnTo>
                  <a:lnTo>
                    <a:pt x="505" y="1427"/>
                  </a:lnTo>
                  <a:lnTo>
                    <a:pt x="433" y="1364"/>
                  </a:lnTo>
                  <a:lnTo>
                    <a:pt x="369" y="1304"/>
                  </a:lnTo>
                  <a:lnTo>
                    <a:pt x="310" y="1244"/>
                  </a:lnTo>
                  <a:lnTo>
                    <a:pt x="257" y="1185"/>
                  </a:lnTo>
                  <a:lnTo>
                    <a:pt x="208" y="1126"/>
                  </a:lnTo>
                  <a:lnTo>
                    <a:pt x="164" y="1070"/>
                  </a:lnTo>
                  <a:lnTo>
                    <a:pt x="124" y="1014"/>
                  </a:lnTo>
                  <a:lnTo>
                    <a:pt x="124" y="1014"/>
                  </a:lnTo>
                  <a:lnTo>
                    <a:pt x="102" y="983"/>
                  </a:lnTo>
                  <a:lnTo>
                    <a:pt x="85" y="951"/>
                  </a:lnTo>
                  <a:lnTo>
                    <a:pt x="68" y="923"/>
                  </a:lnTo>
                  <a:lnTo>
                    <a:pt x="55" y="896"/>
                  </a:lnTo>
                  <a:lnTo>
                    <a:pt x="43" y="870"/>
                  </a:lnTo>
                  <a:lnTo>
                    <a:pt x="33" y="844"/>
                  </a:lnTo>
                  <a:lnTo>
                    <a:pt x="25" y="821"/>
                  </a:lnTo>
                  <a:lnTo>
                    <a:pt x="19" y="800"/>
                  </a:lnTo>
                  <a:lnTo>
                    <a:pt x="13" y="778"/>
                  </a:lnTo>
                  <a:lnTo>
                    <a:pt x="10" y="759"/>
                  </a:lnTo>
                  <a:lnTo>
                    <a:pt x="5" y="725"/>
                  </a:lnTo>
                  <a:lnTo>
                    <a:pt x="2" y="696"/>
                  </a:lnTo>
                  <a:lnTo>
                    <a:pt x="0" y="674"/>
                  </a:lnTo>
                  <a:lnTo>
                    <a:pt x="2" y="0"/>
                  </a:lnTo>
                  <a:lnTo>
                    <a:pt x="2" y="0"/>
                  </a:lnTo>
                  <a:lnTo>
                    <a:pt x="3" y="29"/>
                  </a:lnTo>
                  <a:lnTo>
                    <a:pt x="6" y="53"/>
                  </a:lnTo>
                  <a:lnTo>
                    <a:pt x="10" y="85"/>
                  </a:lnTo>
                  <a:lnTo>
                    <a:pt x="18" y="122"/>
                  </a:lnTo>
                  <a:lnTo>
                    <a:pt x="29" y="167"/>
                  </a:lnTo>
                  <a:lnTo>
                    <a:pt x="45" y="215"/>
                  </a:lnTo>
                  <a:lnTo>
                    <a:pt x="55" y="241"/>
                  </a:lnTo>
                  <a:lnTo>
                    <a:pt x="66" y="270"/>
                  </a:lnTo>
                  <a:lnTo>
                    <a:pt x="79" y="298"/>
                  </a:lnTo>
                  <a:lnTo>
                    <a:pt x="95" y="328"/>
                  </a:lnTo>
                  <a:lnTo>
                    <a:pt x="111" y="360"/>
                  </a:lnTo>
                  <a:lnTo>
                    <a:pt x="129" y="393"/>
                  </a:lnTo>
                  <a:lnTo>
                    <a:pt x="149" y="427"/>
                  </a:lnTo>
                  <a:lnTo>
                    <a:pt x="171" y="463"/>
                  </a:lnTo>
                  <a:lnTo>
                    <a:pt x="195" y="499"/>
                  </a:lnTo>
                  <a:lnTo>
                    <a:pt x="222" y="536"/>
                  </a:lnTo>
                  <a:lnTo>
                    <a:pt x="251" y="573"/>
                  </a:lnTo>
                  <a:lnTo>
                    <a:pt x="283" y="613"/>
                  </a:lnTo>
                  <a:lnTo>
                    <a:pt x="317" y="653"/>
                  </a:lnTo>
                  <a:lnTo>
                    <a:pt x="354" y="695"/>
                  </a:lnTo>
                  <a:lnTo>
                    <a:pt x="393" y="737"/>
                  </a:lnTo>
                  <a:lnTo>
                    <a:pt x="436" y="779"/>
                  </a:lnTo>
                  <a:lnTo>
                    <a:pt x="482" y="822"/>
                  </a:lnTo>
                  <a:lnTo>
                    <a:pt x="530" y="868"/>
                  </a:lnTo>
                  <a:lnTo>
                    <a:pt x="530" y="868"/>
                  </a:lnTo>
                  <a:lnTo>
                    <a:pt x="566" y="900"/>
                  </a:lnTo>
                  <a:lnTo>
                    <a:pt x="606" y="933"/>
                  </a:lnTo>
                  <a:lnTo>
                    <a:pt x="649" y="966"/>
                  </a:lnTo>
                  <a:lnTo>
                    <a:pt x="695" y="1000"/>
                  </a:lnTo>
                  <a:lnTo>
                    <a:pt x="744" y="1034"/>
                  </a:lnTo>
                  <a:lnTo>
                    <a:pt x="795" y="1070"/>
                  </a:lnTo>
                  <a:lnTo>
                    <a:pt x="850" y="1106"/>
                  </a:lnTo>
                  <a:lnTo>
                    <a:pt x="909" y="1143"/>
                  </a:lnTo>
                  <a:lnTo>
                    <a:pt x="970" y="1181"/>
                  </a:lnTo>
                  <a:lnTo>
                    <a:pt x="1036" y="1221"/>
                  </a:lnTo>
                  <a:lnTo>
                    <a:pt x="1105" y="1261"/>
                  </a:lnTo>
                  <a:lnTo>
                    <a:pt x="1179" y="1302"/>
                  </a:lnTo>
                  <a:lnTo>
                    <a:pt x="1337" y="1388"/>
                  </a:lnTo>
                  <a:lnTo>
                    <a:pt x="1512" y="1481"/>
                  </a:lnTo>
                  <a:lnTo>
                    <a:pt x="1512" y="1481"/>
                  </a:lnTo>
                  <a:lnTo>
                    <a:pt x="1512" y="1481"/>
                  </a:lnTo>
                  <a:lnTo>
                    <a:pt x="1563" y="1506"/>
                  </a:lnTo>
                  <a:lnTo>
                    <a:pt x="1563" y="1506"/>
                  </a:lnTo>
                  <a:lnTo>
                    <a:pt x="1702" y="1577"/>
                  </a:lnTo>
                  <a:lnTo>
                    <a:pt x="1832" y="1646"/>
                  </a:lnTo>
                  <a:lnTo>
                    <a:pt x="1954" y="1715"/>
                  </a:lnTo>
                  <a:lnTo>
                    <a:pt x="2067" y="1783"/>
                  </a:lnTo>
                  <a:lnTo>
                    <a:pt x="2172" y="1849"/>
                  </a:lnTo>
                  <a:lnTo>
                    <a:pt x="2269" y="1915"/>
                  </a:lnTo>
                  <a:lnTo>
                    <a:pt x="2359" y="1981"/>
                  </a:lnTo>
                  <a:lnTo>
                    <a:pt x="2443" y="2044"/>
                  </a:lnTo>
                  <a:lnTo>
                    <a:pt x="2520" y="2107"/>
                  </a:lnTo>
                  <a:lnTo>
                    <a:pt x="2590" y="2170"/>
                  </a:lnTo>
                  <a:lnTo>
                    <a:pt x="2655" y="2230"/>
                  </a:lnTo>
                  <a:lnTo>
                    <a:pt x="2713" y="2290"/>
                  </a:lnTo>
                  <a:lnTo>
                    <a:pt x="2768" y="2349"/>
                  </a:lnTo>
                  <a:lnTo>
                    <a:pt x="2816" y="2408"/>
                  </a:lnTo>
                  <a:lnTo>
                    <a:pt x="2861" y="2464"/>
                  </a:lnTo>
                  <a:lnTo>
                    <a:pt x="2901" y="2520"/>
                  </a:lnTo>
                  <a:lnTo>
                    <a:pt x="2901" y="2520"/>
                  </a:lnTo>
                  <a:lnTo>
                    <a:pt x="2921" y="2551"/>
                  </a:lnTo>
                  <a:lnTo>
                    <a:pt x="2940" y="2583"/>
                  </a:lnTo>
                  <a:lnTo>
                    <a:pt x="2955" y="2611"/>
                  </a:lnTo>
                  <a:lnTo>
                    <a:pt x="2970" y="2638"/>
                  </a:lnTo>
                  <a:lnTo>
                    <a:pt x="2981" y="2664"/>
                  </a:lnTo>
                  <a:lnTo>
                    <a:pt x="2991" y="2689"/>
                  </a:lnTo>
                  <a:lnTo>
                    <a:pt x="2998" y="2713"/>
                  </a:lnTo>
                  <a:lnTo>
                    <a:pt x="3005" y="2734"/>
                  </a:lnTo>
                  <a:lnTo>
                    <a:pt x="3010" y="2756"/>
                  </a:lnTo>
                  <a:lnTo>
                    <a:pt x="3014" y="2775"/>
                  </a:lnTo>
                  <a:lnTo>
                    <a:pt x="3020" y="2809"/>
                  </a:lnTo>
                  <a:lnTo>
                    <a:pt x="3021" y="2838"/>
                  </a:lnTo>
                  <a:lnTo>
                    <a:pt x="3023" y="2860"/>
                  </a:lnTo>
                  <a:lnTo>
                    <a:pt x="3023" y="3534"/>
                  </a:lnTo>
                  <a:close/>
                </a:path>
              </a:pathLst>
            </a:custGeom>
            <a:gradFill flip="none" rotWithShape="1">
              <a:gsLst>
                <a:gs pos="16000">
                  <a:schemeClr val="accent2">
                    <a:lumMod val="50000"/>
                  </a:schemeClr>
                </a:gs>
                <a:gs pos="100000">
                  <a:schemeClr val="accent2">
                    <a:lumMod val="75000"/>
                  </a:schemeClr>
                </a:gs>
                <a:gs pos="0">
                  <a:schemeClr val="accent2">
                    <a:lumMod val="50000"/>
                  </a:schemeClr>
                </a:gs>
              </a:gsLst>
              <a:lin ang="0" scaled="1"/>
              <a:tileRect/>
            </a:grad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4" name="Rectangle 22">
              <a:extLst>
                <a:ext uri="{FF2B5EF4-FFF2-40B4-BE49-F238E27FC236}">
                  <a16:creationId xmlns:a16="http://schemas.microsoft.com/office/drawing/2014/main" id="{BCA70B7E-21F2-4BC3-924F-9CA5D5D3FA2F}"/>
                </a:ext>
              </a:extLst>
            </p:cNvPr>
            <p:cNvSpPr>
              <a:spLocks noChangeArrowheads="1"/>
            </p:cNvSpPr>
            <p:nvPr/>
          </p:nvSpPr>
          <p:spPr bwMode="auto">
            <a:xfrm>
              <a:off x="3765550" y="527050"/>
              <a:ext cx="30163" cy="357188"/>
            </a:xfrm>
            <a:prstGeom prst="rect">
              <a:avLst/>
            </a:prstGeom>
            <a:gradFill flip="none" rotWithShape="1">
              <a:gsLst>
                <a:gs pos="0">
                  <a:schemeClr val="accent2">
                    <a:lumMod val="60000"/>
                    <a:lumOff val="40000"/>
                  </a:schemeClr>
                </a:gs>
                <a:gs pos="100000">
                  <a:schemeClr val="accent2">
                    <a:lumMod val="40000"/>
                    <a:lumOff val="60000"/>
                  </a:schemeClr>
                </a:gs>
              </a:gsLst>
              <a:lin ang="5400000" scaled="0"/>
              <a:tileRect/>
            </a:gradFill>
            <a:ln w="9525">
              <a:noFill/>
              <a:round/>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5000"/>
                </a:lnSpc>
              </a:pPr>
              <a:endParaRPr lang="en-US" dirty="0"/>
            </a:p>
          </p:txBody>
        </p:sp>
        <p:sp>
          <p:nvSpPr>
            <p:cNvPr id="15" name="Freeform 23">
              <a:extLst>
                <a:ext uri="{FF2B5EF4-FFF2-40B4-BE49-F238E27FC236}">
                  <a16:creationId xmlns:a16="http://schemas.microsoft.com/office/drawing/2014/main" id="{9F567CD0-FA95-46F2-BFCF-05FF8595E106}"/>
                </a:ext>
              </a:extLst>
            </p:cNvPr>
            <p:cNvSpPr>
              <a:spLocks/>
            </p:cNvSpPr>
            <p:nvPr/>
          </p:nvSpPr>
          <p:spPr bwMode="auto">
            <a:xfrm>
              <a:off x="3765550" y="879475"/>
              <a:ext cx="417513" cy="515938"/>
            </a:xfrm>
            <a:custGeom>
              <a:avLst/>
              <a:gdLst>
                <a:gd name="T0" fmla="*/ 56 w 787"/>
                <a:gd name="T1" fmla="*/ 0 h 974"/>
                <a:gd name="T2" fmla="*/ 0 w 787"/>
                <a:gd name="T3" fmla="*/ 0 h 974"/>
                <a:gd name="T4" fmla="*/ 0 w 787"/>
                <a:gd name="T5" fmla="*/ 0 h 974"/>
                <a:gd name="T6" fmla="*/ 0 w 787"/>
                <a:gd name="T7" fmla="*/ 1 h 974"/>
                <a:gd name="T8" fmla="*/ 0 w 787"/>
                <a:gd name="T9" fmla="*/ 1 h 974"/>
                <a:gd name="T10" fmla="*/ 2 w 787"/>
                <a:gd name="T11" fmla="*/ 23 h 974"/>
                <a:gd name="T12" fmla="*/ 3 w 787"/>
                <a:gd name="T13" fmla="*/ 44 h 974"/>
                <a:gd name="T14" fmla="*/ 6 w 787"/>
                <a:gd name="T15" fmla="*/ 67 h 974"/>
                <a:gd name="T16" fmla="*/ 9 w 787"/>
                <a:gd name="T17" fmla="*/ 89 h 974"/>
                <a:gd name="T18" fmla="*/ 15 w 787"/>
                <a:gd name="T19" fmla="*/ 111 h 974"/>
                <a:gd name="T20" fmla="*/ 20 w 787"/>
                <a:gd name="T21" fmla="*/ 133 h 974"/>
                <a:gd name="T22" fmla="*/ 26 w 787"/>
                <a:gd name="T23" fmla="*/ 154 h 974"/>
                <a:gd name="T24" fmla="*/ 35 w 787"/>
                <a:gd name="T25" fmla="*/ 177 h 974"/>
                <a:gd name="T26" fmla="*/ 52 w 787"/>
                <a:gd name="T27" fmla="*/ 220 h 974"/>
                <a:gd name="T28" fmla="*/ 73 w 787"/>
                <a:gd name="T29" fmla="*/ 265 h 974"/>
                <a:gd name="T30" fmla="*/ 96 w 787"/>
                <a:gd name="T31" fmla="*/ 308 h 974"/>
                <a:gd name="T32" fmla="*/ 124 w 787"/>
                <a:gd name="T33" fmla="*/ 351 h 974"/>
                <a:gd name="T34" fmla="*/ 152 w 787"/>
                <a:gd name="T35" fmla="*/ 392 h 974"/>
                <a:gd name="T36" fmla="*/ 182 w 787"/>
                <a:gd name="T37" fmla="*/ 434 h 974"/>
                <a:gd name="T38" fmla="*/ 215 w 787"/>
                <a:gd name="T39" fmla="*/ 474 h 974"/>
                <a:gd name="T40" fmla="*/ 250 w 787"/>
                <a:gd name="T41" fmla="*/ 514 h 974"/>
                <a:gd name="T42" fmla="*/ 284 w 787"/>
                <a:gd name="T43" fmla="*/ 553 h 974"/>
                <a:gd name="T44" fmla="*/ 320 w 787"/>
                <a:gd name="T45" fmla="*/ 591 h 974"/>
                <a:gd name="T46" fmla="*/ 357 w 787"/>
                <a:gd name="T47" fmla="*/ 627 h 974"/>
                <a:gd name="T48" fmla="*/ 394 w 787"/>
                <a:gd name="T49" fmla="*/ 663 h 974"/>
                <a:gd name="T50" fmla="*/ 430 w 787"/>
                <a:gd name="T51" fmla="*/ 697 h 974"/>
                <a:gd name="T52" fmla="*/ 467 w 787"/>
                <a:gd name="T53" fmla="*/ 729 h 974"/>
                <a:gd name="T54" fmla="*/ 538 w 787"/>
                <a:gd name="T55" fmla="*/ 789 h 974"/>
                <a:gd name="T56" fmla="*/ 605 w 787"/>
                <a:gd name="T57" fmla="*/ 842 h 974"/>
                <a:gd name="T58" fmla="*/ 664 w 787"/>
                <a:gd name="T59" fmla="*/ 888 h 974"/>
                <a:gd name="T60" fmla="*/ 714 w 787"/>
                <a:gd name="T61" fmla="*/ 924 h 974"/>
                <a:gd name="T62" fmla="*/ 752 w 787"/>
                <a:gd name="T63" fmla="*/ 951 h 974"/>
                <a:gd name="T64" fmla="*/ 787 w 787"/>
                <a:gd name="T65" fmla="*/ 974 h 974"/>
                <a:gd name="T66" fmla="*/ 787 w 787"/>
                <a:gd name="T67" fmla="*/ 974 h 974"/>
                <a:gd name="T68" fmla="*/ 755 w 787"/>
                <a:gd name="T69" fmla="*/ 951 h 974"/>
                <a:gd name="T70" fmla="*/ 719 w 787"/>
                <a:gd name="T71" fmla="*/ 924 h 974"/>
                <a:gd name="T72" fmla="*/ 674 w 787"/>
                <a:gd name="T73" fmla="*/ 888 h 974"/>
                <a:gd name="T74" fmla="*/ 618 w 787"/>
                <a:gd name="T75" fmla="*/ 843 h 974"/>
                <a:gd name="T76" fmla="*/ 558 w 787"/>
                <a:gd name="T77" fmla="*/ 790 h 974"/>
                <a:gd name="T78" fmla="*/ 492 w 787"/>
                <a:gd name="T79" fmla="*/ 730 h 974"/>
                <a:gd name="T80" fmla="*/ 457 w 787"/>
                <a:gd name="T81" fmla="*/ 697 h 974"/>
                <a:gd name="T82" fmla="*/ 423 w 787"/>
                <a:gd name="T83" fmla="*/ 664 h 974"/>
                <a:gd name="T84" fmla="*/ 389 w 787"/>
                <a:gd name="T85" fmla="*/ 629 h 974"/>
                <a:gd name="T86" fmla="*/ 356 w 787"/>
                <a:gd name="T87" fmla="*/ 591 h 974"/>
                <a:gd name="T88" fmla="*/ 323 w 787"/>
                <a:gd name="T89" fmla="*/ 554 h 974"/>
                <a:gd name="T90" fmla="*/ 290 w 787"/>
                <a:gd name="T91" fmla="*/ 515 h 974"/>
                <a:gd name="T92" fmla="*/ 258 w 787"/>
                <a:gd name="T93" fmla="*/ 475 h 974"/>
                <a:gd name="T94" fmla="*/ 228 w 787"/>
                <a:gd name="T95" fmla="*/ 435 h 974"/>
                <a:gd name="T96" fmla="*/ 200 w 787"/>
                <a:gd name="T97" fmla="*/ 394 h 974"/>
                <a:gd name="T98" fmla="*/ 172 w 787"/>
                <a:gd name="T99" fmla="*/ 351 h 974"/>
                <a:gd name="T100" fmla="*/ 148 w 787"/>
                <a:gd name="T101" fmla="*/ 308 h 974"/>
                <a:gd name="T102" fmla="*/ 125 w 787"/>
                <a:gd name="T103" fmla="*/ 265 h 974"/>
                <a:gd name="T104" fmla="*/ 105 w 787"/>
                <a:gd name="T105" fmla="*/ 222 h 974"/>
                <a:gd name="T106" fmla="*/ 89 w 787"/>
                <a:gd name="T107" fmla="*/ 177 h 974"/>
                <a:gd name="T108" fmla="*/ 75 w 787"/>
                <a:gd name="T109" fmla="*/ 133 h 974"/>
                <a:gd name="T110" fmla="*/ 69 w 787"/>
                <a:gd name="T111" fmla="*/ 110 h 974"/>
                <a:gd name="T112" fmla="*/ 65 w 787"/>
                <a:gd name="T113" fmla="*/ 89 h 974"/>
                <a:gd name="T114" fmla="*/ 61 w 787"/>
                <a:gd name="T115" fmla="*/ 66 h 974"/>
                <a:gd name="T116" fmla="*/ 58 w 787"/>
                <a:gd name="T117" fmla="*/ 44 h 974"/>
                <a:gd name="T118" fmla="*/ 56 w 787"/>
                <a:gd name="T119" fmla="*/ 23 h 974"/>
                <a:gd name="T120" fmla="*/ 56 w 787"/>
                <a:gd name="T121" fmla="*/ 0 h 974"/>
                <a:gd name="T122" fmla="*/ 56 w 787"/>
                <a:gd name="T123"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7" h="974">
                  <a:moveTo>
                    <a:pt x="56" y="0"/>
                  </a:moveTo>
                  <a:lnTo>
                    <a:pt x="0" y="0"/>
                  </a:lnTo>
                  <a:lnTo>
                    <a:pt x="0" y="0"/>
                  </a:lnTo>
                  <a:lnTo>
                    <a:pt x="0" y="1"/>
                  </a:lnTo>
                  <a:lnTo>
                    <a:pt x="0" y="1"/>
                  </a:lnTo>
                  <a:lnTo>
                    <a:pt x="2" y="23"/>
                  </a:lnTo>
                  <a:lnTo>
                    <a:pt x="3" y="44"/>
                  </a:lnTo>
                  <a:lnTo>
                    <a:pt x="6" y="67"/>
                  </a:lnTo>
                  <a:lnTo>
                    <a:pt x="9" y="89"/>
                  </a:lnTo>
                  <a:lnTo>
                    <a:pt x="15" y="111"/>
                  </a:lnTo>
                  <a:lnTo>
                    <a:pt x="20" y="133"/>
                  </a:lnTo>
                  <a:lnTo>
                    <a:pt x="26" y="154"/>
                  </a:lnTo>
                  <a:lnTo>
                    <a:pt x="35" y="177"/>
                  </a:lnTo>
                  <a:lnTo>
                    <a:pt x="52" y="220"/>
                  </a:lnTo>
                  <a:lnTo>
                    <a:pt x="73" y="265"/>
                  </a:lnTo>
                  <a:lnTo>
                    <a:pt x="96" y="308"/>
                  </a:lnTo>
                  <a:lnTo>
                    <a:pt x="124" y="351"/>
                  </a:lnTo>
                  <a:lnTo>
                    <a:pt x="152" y="392"/>
                  </a:lnTo>
                  <a:lnTo>
                    <a:pt x="182" y="434"/>
                  </a:lnTo>
                  <a:lnTo>
                    <a:pt x="215" y="474"/>
                  </a:lnTo>
                  <a:lnTo>
                    <a:pt x="250" y="514"/>
                  </a:lnTo>
                  <a:lnTo>
                    <a:pt x="284" y="553"/>
                  </a:lnTo>
                  <a:lnTo>
                    <a:pt x="320" y="591"/>
                  </a:lnTo>
                  <a:lnTo>
                    <a:pt x="357" y="627"/>
                  </a:lnTo>
                  <a:lnTo>
                    <a:pt x="394" y="663"/>
                  </a:lnTo>
                  <a:lnTo>
                    <a:pt x="430" y="697"/>
                  </a:lnTo>
                  <a:lnTo>
                    <a:pt x="467" y="729"/>
                  </a:lnTo>
                  <a:lnTo>
                    <a:pt x="538" y="789"/>
                  </a:lnTo>
                  <a:lnTo>
                    <a:pt x="605" y="842"/>
                  </a:lnTo>
                  <a:lnTo>
                    <a:pt x="664" y="888"/>
                  </a:lnTo>
                  <a:lnTo>
                    <a:pt x="714" y="924"/>
                  </a:lnTo>
                  <a:lnTo>
                    <a:pt x="752" y="951"/>
                  </a:lnTo>
                  <a:lnTo>
                    <a:pt x="787" y="974"/>
                  </a:lnTo>
                  <a:lnTo>
                    <a:pt x="787" y="974"/>
                  </a:lnTo>
                  <a:lnTo>
                    <a:pt x="755" y="951"/>
                  </a:lnTo>
                  <a:lnTo>
                    <a:pt x="719" y="924"/>
                  </a:lnTo>
                  <a:lnTo>
                    <a:pt x="674" y="888"/>
                  </a:lnTo>
                  <a:lnTo>
                    <a:pt x="618" y="843"/>
                  </a:lnTo>
                  <a:lnTo>
                    <a:pt x="558" y="790"/>
                  </a:lnTo>
                  <a:lnTo>
                    <a:pt x="492" y="730"/>
                  </a:lnTo>
                  <a:lnTo>
                    <a:pt x="457" y="697"/>
                  </a:lnTo>
                  <a:lnTo>
                    <a:pt x="423" y="664"/>
                  </a:lnTo>
                  <a:lnTo>
                    <a:pt x="389" y="629"/>
                  </a:lnTo>
                  <a:lnTo>
                    <a:pt x="356" y="591"/>
                  </a:lnTo>
                  <a:lnTo>
                    <a:pt x="323" y="554"/>
                  </a:lnTo>
                  <a:lnTo>
                    <a:pt x="290" y="515"/>
                  </a:lnTo>
                  <a:lnTo>
                    <a:pt x="258" y="475"/>
                  </a:lnTo>
                  <a:lnTo>
                    <a:pt x="228" y="435"/>
                  </a:lnTo>
                  <a:lnTo>
                    <a:pt x="200" y="394"/>
                  </a:lnTo>
                  <a:lnTo>
                    <a:pt x="172" y="351"/>
                  </a:lnTo>
                  <a:lnTo>
                    <a:pt x="148" y="308"/>
                  </a:lnTo>
                  <a:lnTo>
                    <a:pt x="125" y="265"/>
                  </a:lnTo>
                  <a:lnTo>
                    <a:pt x="105" y="222"/>
                  </a:lnTo>
                  <a:lnTo>
                    <a:pt x="89" y="177"/>
                  </a:lnTo>
                  <a:lnTo>
                    <a:pt x="75" y="133"/>
                  </a:lnTo>
                  <a:lnTo>
                    <a:pt x="69" y="110"/>
                  </a:lnTo>
                  <a:lnTo>
                    <a:pt x="65" y="89"/>
                  </a:lnTo>
                  <a:lnTo>
                    <a:pt x="61" y="66"/>
                  </a:lnTo>
                  <a:lnTo>
                    <a:pt x="58" y="44"/>
                  </a:lnTo>
                  <a:lnTo>
                    <a:pt x="56" y="23"/>
                  </a:lnTo>
                  <a:lnTo>
                    <a:pt x="56" y="0"/>
                  </a:lnTo>
                  <a:lnTo>
                    <a:pt x="56" y="0"/>
                  </a:lnTo>
                  <a:close/>
                </a:path>
              </a:pathLst>
            </a:custGeom>
            <a:gradFill flip="none" rotWithShape="1">
              <a:gsLst>
                <a:gs pos="0">
                  <a:srgbClr val="420E0E"/>
                </a:gs>
                <a:gs pos="100000">
                  <a:srgbClr val="7E2E2E"/>
                </a:gs>
              </a:gsLst>
              <a:lin ang="720000" scaled="0"/>
              <a:tileRect/>
            </a:gra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85000"/>
                </a:lnSpc>
              </a:pPr>
              <a:endParaRPr lang="en-US" dirty="0"/>
            </a:p>
          </p:txBody>
        </p:sp>
      </p:grpSp>
      <p:sp>
        <p:nvSpPr>
          <p:cNvPr id="16" name="Freeform 7">
            <a:extLst>
              <a:ext uri="{FF2B5EF4-FFF2-40B4-BE49-F238E27FC236}">
                <a16:creationId xmlns:a16="http://schemas.microsoft.com/office/drawing/2014/main" id="{6F42FE7F-68F6-4283-8296-5F8621ACD8AE}"/>
              </a:ext>
            </a:extLst>
          </p:cNvPr>
          <p:cNvSpPr>
            <a:spLocks/>
          </p:cNvSpPr>
          <p:nvPr userDrawn="1"/>
        </p:nvSpPr>
        <p:spPr bwMode="auto">
          <a:xfrm rot="5400000">
            <a:off x="5480212" y="2314734"/>
            <a:ext cx="2036440" cy="2293364"/>
          </a:xfrm>
          <a:custGeom>
            <a:avLst/>
            <a:gdLst>
              <a:gd name="T0" fmla="*/ 3021 w 3023"/>
              <a:gd name="T1" fmla="*/ 3504 h 3533"/>
              <a:gd name="T2" fmla="*/ 3005 w 3023"/>
              <a:gd name="T3" fmla="*/ 3410 h 3533"/>
              <a:gd name="T4" fmla="*/ 2968 w 3023"/>
              <a:gd name="T5" fmla="*/ 3291 h 3533"/>
              <a:gd name="T6" fmla="*/ 2930 w 3023"/>
              <a:gd name="T7" fmla="*/ 3204 h 3533"/>
              <a:gd name="T8" fmla="*/ 2875 w 3023"/>
              <a:gd name="T9" fmla="*/ 3106 h 3533"/>
              <a:gd name="T10" fmla="*/ 2802 w 3023"/>
              <a:gd name="T11" fmla="*/ 2997 h 3533"/>
              <a:gd name="T12" fmla="*/ 2708 w 3023"/>
              <a:gd name="T13" fmla="*/ 2880 h 3533"/>
              <a:gd name="T14" fmla="*/ 2589 w 3023"/>
              <a:gd name="T15" fmla="*/ 2754 h 3533"/>
              <a:gd name="T16" fmla="*/ 2494 w 3023"/>
              <a:gd name="T17" fmla="*/ 2665 h 3533"/>
              <a:gd name="T18" fmla="*/ 2375 w 3023"/>
              <a:gd name="T19" fmla="*/ 2568 h 3533"/>
              <a:gd name="T20" fmla="*/ 2229 w 3023"/>
              <a:gd name="T21" fmla="*/ 2463 h 3533"/>
              <a:gd name="T22" fmla="*/ 2053 w 3023"/>
              <a:gd name="T23" fmla="*/ 2353 h 3533"/>
              <a:gd name="T24" fmla="*/ 1845 w 3023"/>
              <a:gd name="T25" fmla="*/ 2231 h 3533"/>
              <a:gd name="T26" fmla="*/ 1512 w 3023"/>
              <a:gd name="T27" fmla="*/ 2052 h 3533"/>
              <a:gd name="T28" fmla="*/ 1461 w 3023"/>
              <a:gd name="T29" fmla="*/ 2026 h 3533"/>
              <a:gd name="T30" fmla="*/ 1070 w 3023"/>
              <a:gd name="T31" fmla="*/ 1819 h 3533"/>
              <a:gd name="T32" fmla="*/ 755 w 3023"/>
              <a:gd name="T33" fmla="*/ 1618 h 3533"/>
              <a:gd name="T34" fmla="*/ 505 w 3023"/>
              <a:gd name="T35" fmla="*/ 1426 h 3533"/>
              <a:gd name="T36" fmla="*/ 310 w 3023"/>
              <a:gd name="T37" fmla="*/ 1243 h 3533"/>
              <a:gd name="T38" fmla="*/ 164 w 3023"/>
              <a:gd name="T39" fmla="*/ 1068 h 3533"/>
              <a:gd name="T40" fmla="*/ 102 w 3023"/>
              <a:gd name="T41" fmla="*/ 981 h 3533"/>
              <a:gd name="T42" fmla="*/ 55 w 3023"/>
              <a:gd name="T43" fmla="*/ 895 h 3533"/>
              <a:gd name="T44" fmla="*/ 25 w 3023"/>
              <a:gd name="T45" fmla="*/ 820 h 3533"/>
              <a:gd name="T46" fmla="*/ 10 w 3023"/>
              <a:gd name="T47" fmla="*/ 759 h 3533"/>
              <a:gd name="T48" fmla="*/ 0 w 3023"/>
              <a:gd name="T49" fmla="*/ 673 h 3533"/>
              <a:gd name="T50" fmla="*/ 3 w 3023"/>
              <a:gd name="T51" fmla="*/ 28 h 3533"/>
              <a:gd name="T52" fmla="*/ 18 w 3023"/>
              <a:gd name="T53" fmla="*/ 122 h 3533"/>
              <a:gd name="T54" fmla="*/ 55 w 3023"/>
              <a:gd name="T55" fmla="*/ 240 h 3533"/>
              <a:gd name="T56" fmla="*/ 95 w 3023"/>
              <a:gd name="T57" fmla="*/ 328 h 3533"/>
              <a:gd name="T58" fmla="*/ 149 w 3023"/>
              <a:gd name="T59" fmla="*/ 427 h 3533"/>
              <a:gd name="T60" fmla="*/ 222 w 3023"/>
              <a:gd name="T61" fmla="*/ 535 h 3533"/>
              <a:gd name="T62" fmla="*/ 317 w 3023"/>
              <a:gd name="T63" fmla="*/ 653 h 3533"/>
              <a:gd name="T64" fmla="*/ 436 w 3023"/>
              <a:gd name="T65" fmla="*/ 779 h 3533"/>
              <a:gd name="T66" fmla="*/ 530 w 3023"/>
              <a:gd name="T67" fmla="*/ 866 h 3533"/>
              <a:gd name="T68" fmla="*/ 649 w 3023"/>
              <a:gd name="T69" fmla="*/ 965 h 3533"/>
              <a:gd name="T70" fmla="*/ 795 w 3023"/>
              <a:gd name="T71" fmla="*/ 1068 h 3533"/>
              <a:gd name="T72" fmla="*/ 970 w 3023"/>
              <a:gd name="T73" fmla="*/ 1180 h 3533"/>
              <a:gd name="T74" fmla="*/ 1179 w 3023"/>
              <a:gd name="T75" fmla="*/ 1300 h 3533"/>
              <a:gd name="T76" fmla="*/ 1512 w 3023"/>
              <a:gd name="T77" fmla="*/ 1481 h 3533"/>
              <a:gd name="T78" fmla="*/ 1563 w 3023"/>
              <a:gd name="T79" fmla="*/ 1505 h 3533"/>
              <a:gd name="T80" fmla="*/ 1954 w 3023"/>
              <a:gd name="T81" fmla="*/ 1714 h 3533"/>
              <a:gd name="T82" fmla="*/ 2269 w 3023"/>
              <a:gd name="T83" fmla="*/ 1915 h 3533"/>
              <a:gd name="T84" fmla="*/ 2520 w 3023"/>
              <a:gd name="T85" fmla="*/ 2107 h 3533"/>
              <a:gd name="T86" fmla="*/ 2713 w 3023"/>
              <a:gd name="T87" fmla="*/ 2290 h 3533"/>
              <a:gd name="T88" fmla="*/ 2861 w 3023"/>
              <a:gd name="T89" fmla="*/ 2463 h 3533"/>
              <a:gd name="T90" fmla="*/ 2921 w 3023"/>
              <a:gd name="T91" fmla="*/ 2551 h 3533"/>
              <a:gd name="T92" fmla="*/ 2970 w 3023"/>
              <a:gd name="T93" fmla="*/ 2638 h 3533"/>
              <a:gd name="T94" fmla="*/ 2998 w 3023"/>
              <a:gd name="T95" fmla="*/ 2712 h 3533"/>
              <a:gd name="T96" fmla="*/ 3014 w 3023"/>
              <a:gd name="T97" fmla="*/ 2774 h 3533"/>
              <a:gd name="T98" fmla="*/ 3023 w 3023"/>
              <a:gd name="T99" fmla="*/ 2860 h 3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3">
                <a:moveTo>
                  <a:pt x="3023" y="3533"/>
                </a:moveTo>
                <a:lnTo>
                  <a:pt x="3023" y="3533"/>
                </a:lnTo>
                <a:lnTo>
                  <a:pt x="3021" y="3504"/>
                </a:lnTo>
                <a:lnTo>
                  <a:pt x="3018" y="3479"/>
                </a:lnTo>
                <a:lnTo>
                  <a:pt x="3014" y="3449"/>
                </a:lnTo>
                <a:lnTo>
                  <a:pt x="3005" y="3410"/>
                </a:lnTo>
                <a:lnTo>
                  <a:pt x="2994" y="3367"/>
                </a:lnTo>
                <a:lnTo>
                  <a:pt x="2978" y="3318"/>
                </a:lnTo>
                <a:lnTo>
                  <a:pt x="2968" y="3291"/>
                </a:lnTo>
                <a:lnTo>
                  <a:pt x="2957" y="3264"/>
                </a:lnTo>
                <a:lnTo>
                  <a:pt x="2944" y="3235"/>
                </a:lnTo>
                <a:lnTo>
                  <a:pt x="2930" y="3204"/>
                </a:lnTo>
                <a:lnTo>
                  <a:pt x="2914" y="3172"/>
                </a:lnTo>
                <a:lnTo>
                  <a:pt x="2895" y="3139"/>
                </a:lnTo>
                <a:lnTo>
                  <a:pt x="2875" y="3106"/>
                </a:lnTo>
                <a:lnTo>
                  <a:pt x="2852" y="3070"/>
                </a:lnTo>
                <a:lnTo>
                  <a:pt x="2828" y="3035"/>
                </a:lnTo>
                <a:lnTo>
                  <a:pt x="2802" y="2997"/>
                </a:lnTo>
                <a:lnTo>
                  <a:pt x="2772" y="2959"/>
                </a:lnTo>
                <a:lnTo>
                  <a:pt x="2740" y="2920"/>
                </a:lnTo>
                <a:lnTo>
                  <a:pt x="2708" y="2880"/>
                </a:lnTo>
                <a:lnTo>
                  <a:pt x="2670" y="2838"/>
                </a:lnTo>
                <a:lnTo>
                  <a:pt x="2630" y="2797"/>
                </a:lnTo>
                <a:lnTo>
                  <a:pt x="2589" y="2754"/>
                </a:lnTo>
                <a:lnTo>
                  <a:pt x="2543" y="2710"/>
                </a:lnTo>
                <a:lnTo>
                  <a:pt x="2494" y="2665"/>
                </a:lnTo>
                <a:lnTo>
                  <a:pt x="2494" y="2665"/>
                </a:lnTo>
                <a:lnTo>
                  <a:pt x="2457" y="2634"/>
                </a:lnTo>
                <a:lnTo>
                  <a:pt x="2418" y="2601"/>
                </a:lnTo>
                <a:lnTo>
                  <a:pt x="2375" y="2568"/>
                </a:lnTo>
                <a:lnTo>
                  <a:pt x="2329" y="2533"/>
                </a:lnTo>
                <a:lnTo>
                  <a:pt x="2281" y="2499"/>
                </a:lnTo>
                <a:lnTo>
                  <a:pt x="2229" y="2463"/>
                </a:lnTo>
                <a:lnTo>
                  <a:pt x="2173" y="2427"/>
                </a:lnTo>
                <a:lnTo>
                  <a:pt x="2116" y="2390"/>
                </a:lnTo>
                <a:lnTo>
                  <a:pt x="2053" y="2353"/>
                </a:lnTo>
                <a:lnTo>
                  <a:pt x="1989" y="2313"/>
                </a:lnTo>
                <a:lnTo>
                  <a:pt x="1918" y="2273"/>
                </a:lnTo>
                <a:lnTo>
                  <a:pt x="1845" y="2231"/>
                </a:lnTo>
                <a:lnTo>
                  <a:pt x="1688" y="2145"/>
                </a:lnTo>
                <a:lnTo>
                  <a:pt x="1512" y="2052"/>
                </a:lnTo>
                <a:lnTo>
                  <a:pt x="1512" y="2052"/>
                </a:lnTo>
                <a:lnTo>
                  <a:pt x="1512" y="2052"/>
                </a:lnTo>
                <a:lnTo>
                  <a:pt x="1461" y="2026"/>
                </a:lnTo>
                <a:lnTo>
                  <a:pt x="1461" y="2026"/>
                </a:lnTo>
                <a:lnTo>
                  <a:pt x="1322" y="1956"/>
                </a:lnTo>
                <a:lnTo>
                  <a:pt x="1192" y="1887"/>
                </a:lnTo>
                <a:lnTo>
                  <a:pt x="1070" y="1819"/>
                </a:lnTo>
                <a:lnTo>
                  <a:pt x="957" y="1750"/>
                </a:lnTo>
                <a:lnTo>
                  <a:pt x="853" y="1684"/>
                </a:lnTo>
                <a:lnTo>
                  <a:pt x="755" y="1618"/>
                </a:lnTo>
                <a:lnTo>
                  <a:pt x="664" y="1552"/>
                </a:lnTo>
                <a:lnTo>
                  <a:pt x="581" y="1488"/>
                </a:lnTo>
                <a:lnTo>
                  <a:pt x="505" y="1426"/>
                </a:lnTo>
                <a:lnTo>
                  <a:pt x="433" y="1363"/>
                </a:lnTo>
                <a:lnTo>
                  <a:pt x="369" y="1303"/>
                </a:lnTo>
                <a:lnTo>
                  <a:pt x="310" y="1243"/>
                </a:lnTo>
                <a:lnTo>
                  <a:pt x="257" y="1184"/>
                </a:lnTo>
                <a:lnTo>
                  <a:pt x="208" y="1126"/>
                </a:lnTo>
                <a:lnTo>
                  <a:pt x="164" y="1068"/>
                </a:lnTo>
                <a:lnTo>
                  <a:pt x="124" y="1014"/>
                </a:lnTo>
                <a:lnTo>
                  <a:pt x="124" y="1014"/>
                </a:lnTo>
                <a:lnTo>
                  <a:pt x="102" y="981"/>
                </a:lnTo>
                <a:lnTo>
                  <a:pt x="85" y="951"/>
                </a:lnTo>
                <a:lnTo>
                  <a:pt x="68" y="922"/>
                </a:lnTo>
                <a:lnTo>
                  <a:pt x="55" y="895"/>
                </a:lnTo>
                <a:lnTo>
                  <a:pt x="43" y="869"/>
                </a:lnTo>
                <a:lnTo>
                  <a:pt x="33" y="843"/>
                </a:lnTo>
                <a:lnTo>
                  <a:pt x="25" y="820"/>
                </a:lnTo>
                <a:lnTo>
                  <a:pt x="19" y="799"/>
                </a:lnTo>
                <a:lnTo>
                  <a:pt x="13" y="778"/>
                </a:lnTo>
                <a:lnTo>
                  <a:pt x="10" y="759"/>
                </a:lnTo>
                <a:lnTo>
                  <a:pt x="5" y="725"/>
                </a:lnTo>
                <a:lnTo>
                  <a:pt x="2" y="696"/>
                </a:lnTo>
                <a:lnTo>
                  <a:pt x="0" y="673"/>
                </a:lnTo>
                <a:lnTo>
                  <a:pt x="2" y="0"/>
                </a:lnTo>
                <a:lnTo>
                  <a:pt x="2" y="0"/>
                </a:lnTo>
                <a:lnTo>
                  <a:pt x="3" y="28"/>
                </a:lnTo>
                <a:lnTo>
                  <a:pt x="6" y="53"/>
                </a:lnTo>
                <a:lnTo>
                  <a:pt x="10" y="84"/>
                </a:lnTo>
                <a:lnTo>
                  <a:pt x="18" y="122"/>
                </a:lnTo>
                <a:lnTo>
                  <a:pt x="29" y="166"/>
                </a:lnTo>
                <a:lnTo>
                  <a:pt x="45" y="215"/>
                </a:lnTo>
                <a:lnTo>
                  <a:pt x="55" y="240"/>
                </a:lnTo>
                <a:lnTo>
                  <a:pt x="66" y="269"/>
                </a:lnTo>
                <a:lnTo>
                  <a:pt x="79" y="298"/>
                </a:lnTo>
                <a:lnTo>
                  <a:pt x="95" y="328"/>
                </a:lnTo>
                <a:lnTo>
                  <a:pt x="111" y="359"/>
                </a:lnTo>
                <a:lnTo>
                  <a:pt x="129" y="392"/>
                </a:lnTo>
                <a:lnTo>
                  <a:pt x="149" y="427"/>
                </a:lnTo>
                <a:lnTo>
                  <a:pt x="171" y="461"/>
                </a:lnTo>
                <a:lnTo>
                  <a:pt x="195" y="498"/>
                </a:lnTo>
                <a:lnTo>
                  <a:pt x="222" y="535"/>
                </a:lnTo>
                <a:lnTo>
                  <a:pt x="251" y="573"/>
                </a:lnTo>
                <a:lnTo>
                  <a:pt x="283" y="613"/>
                </a:lnTo>
                <a:lnTo>
                  <a:pt x="317" y="653"/>
                </a:lnTo>
                <a:lnTo>
                  <a:pt x="354" y="694"/>
                </a:lnTo>
                <a:lnTo>
                  <a:pt x="393" y="736"/>
                </a:lnTo>
                <a:lnTo>
                  <a:pt x="436" y="779"/>
                </a:lnTo>
                <a:lnTo>
                  <a:pt x="482" y="822"/>
                </a:lnTo>
                <a:lnTo>
                  <a:pt x="530" y="866"/>
                </a:lnTo>
                <a:lnTo>
                  <a:pt x="530" y="866"/>
                </a:lnTo>
                <a:lnTo>
                  <a:pt x="566" y="899"/>
                </a:lnTo>
                <a:lnTo>
                  <a:pt x="606" y="932"/>
                </a:lnTo>
                <a:lnTo>
                  <a:pt x="649" y="965"/>
                </a:lnTo>
                <a:lnTo>
                  <a:pt x="695" y="1000"/>
                </a:lnTo>
                <a:lnTo>
                  <a:pt x="744" y="1034"/>
                </a:lnTo>
                <a:lnTo>
                  <a:pt x="795" y="1068"/>
                </a:lnTo>
                <a:lnTo>
                  <a:pt x="850" y="1106"/>
                </a:lnTo>
                <a:lnTo>
                  <a:pt x="909" y="1143"/>
                </a:lnTo>
                <a:lnTo>
                  <a:pt x="970" y="1180"/>
                </a:lnTo>
                <a:lnTo>
                  <a:pt x="1036" y="1219"/>
                </a:lnTo>
                <a:lnTo>
                  <a:pt x="1105" y="1260"/>
                </a:lnTo>
                <a:lnTo>
                  <a:pt x="1179" y="1300"/>
                </a:lnTo>
                <a:lnTo>
                  <a:pt x="1337" y="1388"/>
                </a:lnTo>
                <a:lnTo>
                  <a:pt x="1512" y="1481"/>
                </a:lnTo>
                <a:lnTo>
                  <a:pt x="1512" y="1481"/>
                </a:lnTo>
                <a:lnTo>
                  <a:pt x="1512" y="1481"/>
                </a:lnTo>
                <a:lnTo>
                  <a:pt x="1563" y="1505"/>
                </a:lnTo>
                <a:lnTo>
                  <a:pt x="1563" y="1505"/>
                </a:lnTo>
                <a:lnTo>
                  <a:pt x="1702" y="1575"/>
                </a:lnTo>
                <a:lnTo>
                  <a:pt x="1832" y="1645"/>
                </a:lnTo>
                <a:lnTo>
                  <a:pt x="1954" y="1714"/>
                </a:lnTo>
                <a:lnTo>
                  <a:pt x="2067" y="1782"/>
                </a:lnTo>
                <a:lnTo>
                  <a:pt x="2172" y="1849"/>
                </a:lnTo>
                <a:lnTo>
                  <a:pt x="2269" y="1915"/>
                </a:lnTo>
                <a:lnTo>
                  <a:pt x="2359" y="1979"/>
                </a:lnTo>
                <a:lnTo>
                  <a:pt x="2443" y="2044"/>
                </a:lnTo>
                <a:lnTo>
                  <a:pt x="2520" y="2107"/>
                </a:lnTo>
                <a:lnTo>
                  <a:pt x="2590" y="2168"/>
                </a:lnTo>
                <a:lnTo>
                  <a:pt x="2655" y="2230"/>
                </a:lnTo>
                <a:lnTo>
                  <a:pt x="2713" y="2290"/>
                </a:lnTo>
                <a:lnTo>
                  <a:pt x="2768" y="2349"/>
                </a:lnTo>
                <a:lnTo>
                  <a:pt x="2816" y="2407"/>
                </a:lnTo>
                <a:lnTo>
                  <a:pt x="2861" y="2463"/>
                </a:lnTo>
                <a:lnTo>
                  <a:pt x="2901" y="2519"/>
                </a:lnTo>
                <a:lnTo>
                  <a:pt x="2901" y="2519"/>
                </a:lnTo>
                <a:lnTo>
                  <a:pt x="2921" y="2551"/>
                </a:lnTo>
                <a:lnTo>
                  <a:pt x="2940" y="2581"/>
                </a:lnTo>
                <a:lnTo>
                  <a:pt x="2955" y="2611"/>
                </a:lnTo>
                <a:lnTo>
                  <a:pt x="2970" y="2638"/>
                </a:lnTo>
                <a:lnTo>
                  <a:pt x="2981" y="2664"/>
                </a:lnTo>
                <a:lnTo>
                  <a:pt x="2991" y="2688"/>
                </a:lnTo>
                <a:lnTo>
                  <a:pt x="2998" y="2712"/>
                </a:lnTo>
                <a:lnTo>
                  <a:pt x="3005" y="2734"/>
                </a:lnTo>
                <a:lnTo>
                  <a:pt x="3010" y="2754"/>
                </a:lnTo>
                <a:lnTo>
                  <a:pt x="3014" y="2774"/>
                </a:lnTo>
                <a:lnTo>
                  <a:pt x="3020" y="2808"/>
                </a:lnTo>
                <a:lnTo>
                  <a:pt x="3021" y="2837"/>
                </a:lnTo>
                <a:lnTo>
                  <a:pt x="3023" y="2860"/>
                </a:lnTo>
                <a:lnTo>
                  <a:pt x="3023" y="3533"/>
                </a:lnTo>
                <a:close/>
              </a:path>
            </a:pathLst>
          </a:custGeom>
          <a:gradFill flip="none" rotWithShape="1">
            <a:gsLst>
              <a:gs pos="16000">
                <a:schemeClr val="accent4">
                  <a:lumMod val="75000"/>
                </a:schemeClr>
              </a:gs>
              <a:gs pos="100000">
                <a:schemeClr val="accent4">
                  <a:lumMod val="60000"/>
                  <a:lumOff val="40000"/>
                </a:schemeClr>
              </a:gs>
              <a:gs pos="0">
                <a:schemeClr val="accent4">
                  <a:lumMod val="50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17" name="Group 183">
            <a:extLst>
              <a:ext uri="{FF2B5EF4-FFF2-40B4-BE49-F238E27FC236}">
                <a16:creationId xmlns:a16="http://schemas.microsoft.com/office/drawing/2014/main" id="{145DA8E5-CFD0-4BD9-8AC6-F297B3B861EE}"/>
              </a:ext>
            </a:extLst>
          </p:cNvPr>
          <p:cNvGrpSpPr/>
          <p:nvPr userDrawn="1"/>
        </p:nvGrpSpPr>
        <p:grpSpPr>
          <a:xfrm>
            <a:off x="6173047" y="2443197"/>
            <a:ext cx="2517439" cy="2036440"/>
            <a:chOff x="5675263" y="2443196"/>
            <a:chExt cx="2610197" cy="2036440"/>
          </a:xfrm>
          <a:gradFill>
            <a:gsLst>
              <a:gs pos="0">
                <a:schemeClr val="accent1">
                  <a:lumMod val="75000"/>
                </a:schemeClr>
              </a:gs>
              <a:gs pos="74000">
                <a:schemeClr val="accent1">
                  <a:lumMod val="60000"/>
                  <a:lumOff val="40000"/>
                </a:schemeClr>
              </a:gs>
              <a:gs pos="83000">
                <a:schemeClr val="accent1">
                  <a:lumMod val="40000"/>
                  <a:lumOff val="60000"/>
                </a:schemeClr>
              </a:gs>
              <a:gs pos="100000">
                <a:schemeClr val="accent1">
                  <a:lumMod val="20000"/>
                  <a:lumOff val="80000"/>
                </a:schemeClr>
              </a:gs>
            </a:gsLst>
            <a:lin ang="5400000" scaled="1"/>
          </a:gradFill>
        </p:grpSpPr>
        <p:sp>
          <p:nvSpPr>
            <p:cNvPr id="18" name="Freeform 8">
              <a:extLst>
                <a:ext uri="{FF2B5EF4-FFF2-40B4-BE49-F238E27FC236}">
                  <a16:creationId xmlns:a16="http://schemas.microsoft.com/office/drawing/2014/main" id="{F70B3351-06A0-4162-9BCD-16DEC87B9842}"/>
                </a:ext>
              </a:extLst>
            </p:cNvPr>
            <p:cNvSpPr>
              <a:spLocks/>
            </p:cNvSpPr>
            <p:nvPr/>
          </p:nvSpPr>
          <p:spPr bwMode="auto">
            <a:xfrm rot="5400000">
              <a:off x="6077298" y="2271473"/>
              <a:ext cx="2036440" cy="2379885"/>
            </a:xfrm>
            <a:custGeom>
              <a:avLst/>
              <a:gdLst>
                <a:gd name="T0" fmla="*/ 3021 w 3023"/>
                <a:gd name="T1" fmla="*/ 3505 h 3534"/>
                <a:gd name="T2" fmla="*/ 3005 w 3023"/>
                <a:gd name="T3" fmla="*/ 3410 h 3534"/>
                <a:gd name="T4" fmla="*/ 2968 w 3023"/>
                <a:gd name="T5" fmla="*/ 3293 h 3534"/>
                <a:gd name="T6" fmla="*/ 2930 w 3023"/>
                <a:gd name="T7" fmla="*/ 3204 h 3534"/>
                <a:gd name="T8" fmla="*/ 2875 w 3023"/>
                <a:gd name="T9" fmla="*/ 3107 h 3534"/>
                <a:gd name="T10" fmla="*/ 2802 w 3023"/>
                <a:gd name="T11" fmla="*/ 2998 h 3534"/>
                <a:gd name="T12" fmla="*/ 2708 w 3023"/>
                <a:gd name="T13" fmla="*/ 2881 h 3534"/>
                <a:gd name="T14" fmla="*/ 2589 w 3023"/>
                <a:gd name="T15" fmla="*/ 2755 h 3534"/>
                <a:gd name="T16" fmla="*/ 2494 w 3023"/>
                <a:gd name="T17" fmla="*/ 2666 h 3534"/>
                <a:gd name="T18" fmla="*/ 2375 w 3023"/>
                <a:gd name="T19" fmla="*/ 2568 h 3534"/>
                <a:gd name="T20" fmla="*/ 2229 w 3023"/>
                <a:gd name="T21" fmla="*/ 2464 h 3534"/>
                <a:gd name="T22" fmla="*/ 2053 w 3023"/>
                <a:gd name="T23" fmla="*/ 2353 h 3534"/>
                <a:gd name="T24" fmla="*/ 1845 w 3023"/>
                <a:gd name="T25" fmla="*/ 2232 h 3534"/>
                <a:gd name="T26" fmla="*/ 1512 w 3023"/>
                <a:gd name="T27" fmla="*/ 2053 h 3534"/>
                <a:gd name="T28" fmla="*/ 1461 w 3023"/>
                <a:gd name="T29" fmla="*/ 2028 h 3534"/>
                <a:gd name="T30" fmla="*/ 1070 w 3023"/>
                <a:gd name="T31" fmla="*/ 1819 h 3534"/>
                <a:gd name="T32" fmla="*/ 755 w 3023"/>
                <a:gd name="T33" fmla="*/ 1619 h 3534"/>
                <a:gd name="T34" fmla="*/ 505 w 3023"/>
                <a:gd name="T35" fmla="*/ 1427 h 3534"/>
                <a:gd name="T36" fmla="*/ 310 w 3023"/>
                <a:gd name="T37" fmla="*/ 1244 h 3534"/>
                <a:gd name="T38" fmla="*/ 164 w 3023"/>
                <a:gd name="T39" fmla="*/ 1070 h 3534"/>
                <a:gd name="T40" fmla="*/ 102 w 3023"/>
                <a:gd name="T41" fmla="*/ 983 h 3534"/>
                <a:gd name="T42" fmla="*/ 55 w 3023"/>
                <a:gd name="T43" fmla="*/ 896 h 3534"/>
                <a:gd name="T44" fmla="*/ 25 w 3023"/>
                <a:gd name="T45" fmla="*/ 821 h 3534"/>
                <a:gd name="T46" fmla="*/ 10 w 3023"/>
                <a:gd name="T47" fmla="*/ 759 h 3534"/>
                <a:gd name="T48" fmla="*/ 0 w 3023"/>
                <a:gd name="T49" fmla="*/ 674 h 3534"/>
                <a:gd name="T50" fmla="*/ 3 w 3023"/>
                <a:gd name="T51" fmla="*/ 29 h 3534"/>
                <a:gd name="T52" fmla="*/ 18 w 3023"/>
                <a:gd name="T53" fmla="*/ 122 h 3534"/>
                <a:gd name="T54" fmla="*/ 55 w 3023"/>
                <a:gd name="T55" fmla="*/ 241 h 3534"/>
                <a:gd name="T56" fmla="*/ 95 w 3023"/>
                <a:gd name="T57" fmla="*/ 328 h 3534"/>
                <a:gd name="T58" fmla="*/ 149 w 3023"/>
                <a:gd name="T59" fmla="*/ 427 h 3534"/>
                <a:gd name="T60" fmla="*/ 222 w 3023"/>
                <a:gd name="T61" fmla="*/ 536 h 3534"/>
                <a:gd name="T62" fmla="*/ 317 w 3023"/>
                <a:gd name="T63" fmla="*/ 653 h 3534"/>
                <a:gd name="T64" fmla="*/ 436 w 3023"/>
                <a:gd name="T65" fmla="*/ 779 h 3534"/>
                <a:gd name="T66" fmla="*/ 530 w 3023"/>
                <a:gd name="T67" fmla="*/ 868 h 3534"/>
                <a:gd name="T68" fmla="*/ 649 w 3023"/>
                <a:gd name="T69" fmla="*/ 966 h 3534"/>
                <a:gd name="T70" fmla="*/ 795 w 3023"/>
                <a:gd name="T71" fmla="*/ 1070 h 3534"/>
                <a:gd name="T72" fmla="*/ 970 w 3023"/>
                <a:gd name="T73" fmla="*/ 1181 h 3534"/>
                <a:gd name="T74" fmla="*/ 1179 w 3023"/>
                <a:gd name="T75" fmla="*/ 1302 h 3534"/>
                <a:gd name="T76" fmla="*/ 1512 w 3023"/>
                <a:gd name="T77" fmla="*/ 1481 h 3534"/>
                <a:gd name="T78" fmla="*/ 1563 w 3023"/>
                <a:gd name="T79" fmla="*/ 1506 h 3534"/>
                <a:gd name="T80" fmla="*/ 1954 w 3023"/>
                <a:gd name="T81" fmla="*/ 1715 h 3534"/>
                <a:gd name="T82" fmla="*/ 2269 w 3023"/>
                <a:gd name="T83" fmla="*/ 1915 h 3534"/>
                <a:gd name="T84" fmla="*/ 2520 w 3023"/>
                <a:gd name="T85" fmla="*/ 2107 h 3534"/>
                <a:gd name="T86" fmla="*/ 2713 w 3023"/>
                <a:gd name="T87" fmla="*/ 2290 h 3534"/>
                <a:gd name="T88" fmla="*/ 2861 w 3023"/>
                <a:gd name="T89" fmla="*/ 2464 h 3534"/>
                <a:gd name="T90" fmla="*/ 2921 w 3023"/>
                <a:gd name="T91" fmla="*/ 2551 h 3534"/>
                <a:gd name="T92" fmla="*/ 2970 w 3023"/>
                <a:gd name="T93" fmla="*/ 2638 h 3534"/>
                <a:gd name="T94" fmla="*/ 2998 w 3023"/>
                <a:gd name="T95" fmla="*/ 2713 h 3534"/>
                <a:gd name="T96" fmla="*/ 3014 w 3023"/>
                <a:gd name="T97" fmla="*/ 2775 h 3534"/>
                <a:gd name="T98" fmla="*/ 3023 w 3023"/>
                <a:gd name="T99" fmla="*/ 2860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4">
                  <a:moveTo>
                    <a:pt x="3023" y="3534"/>
                  </a:moveTo>
                  <a:lnTo>
                    <a:pt x="3023" y="3534"/>
                  </a:lnTo>
                  <a:lnTo>
                    <a:pt x="3021" y="3505"/>
                  </a:lnTo>
                  <a:lnTo>
                    <a:pt x="3018" y="3479"/>
                  </a:lnTo>
                  <a:lnTo>
                    <a:pt x="3014" y="3449"/>
                  </a:lnTo>
                  <a:lnTo>
                    <a:pt x="3005" y="3410"/>
                  </a:lnTo>
                  <a:lnTo>
                    <a:pt x="2994" y="3367"/>
                  </a:lnTo>
                  <a:lnTo>
                    <a:pt x="2978" y="3319"/>
                  </a:lnTo>
                  <a:lnTo>
                    <a:pt x="2968" y="3293"/>
                  </a:lnTo>
                  <a:lnTo>
                    <a:pt x="2957" y="3264"/>
                  </a:lnTo>
                  <a:lnTo>
                    <a:pt x="2944" y="3236"/>
                  </a:lnTo>
                  <a:lnTo>
                    <a:pt x="2930" y="3204"/>
                  </a:lnTo>
                  <a:lnTo>
                    <a:pt x="2914" y="3173"/>
                  </a:lnTo>
                  <a:lnTo>
                    <a:pt x="2895" y="3141"/>
                  </a:lnTo>
                  <a:lnTo>
                    <a:pt x="2875" y="3107"/>
                  </a:lnTo>
                  <a:lnTo>
                    <a:pt x="2852" y="3071"/>
                  </a:lnTo>
                  <a:lnTo>
                    <a:pt x="2828" y="3035"/>
                  </a:lnTo>
                  <a:lnTo>
                    <a:pt x="2802" y="2998"/>
                  </a:lnTo>
                  <a:lnTo>
                    <a:pt x="2772" y="2959"/>
                  </a:lnTo>
                  <a:lnTo>
                    <a:pt x="2740" y="2921"/>
                  </a:lnTo>
                  <a:lnTo>
                    <a:pt x="2708" y="2881"/>
                  </a:lnTo>
                  <a:lnTo>
                    <a:pt x="2670" y="2839"/>
                  </a:lnTo>
                  <a:lnTo>
                    <a:pt x="2630" y="2797"/>
                  </a:lnTo>
                  <a:lnTo>
                    <a:pt x="2589" y="2755"/>
                  </a:lnTo>
                  <a:lnTo>
                    <a:pt x="2543" y="2710"/>
                  </a:lnTo>
                  <a:lnTo>
                    <a:pt x="2494" y="2666"/>
                  </a:lnTo>
                  <a:lnTo>
                    <a:pt x="2494" y="2666"/>
                  </a:lnTo>
                  <a:lnTo>
                    <a:pt x="2457" y="2634"/>
                  </a:lnTo>
                  <a:lnTo>
                    <a:pt x="2418" y="2601"/>
                  </a:lnTo>
                  <a:lnTo>
                    <a:pt x="2375" y="2568"/>
                  </a:lnTo>
                  <a:lnTo>
                    <a:pt x="2329" y="2534"/>
                  </a:lnTo>
                  <a:lnTo>
                    <a:pt x="2281" y="2500"/>
                  </a:lnTo>
                  <a:lnTo>
                    <a:pt x="2229" y="2464"/>
                  </a:lnTo>
                  <a:lnTo>
                    <a:pt x="2173" y="2428"/>
                  </a:lnTo>
                  <a:lnTo>
                    <a:pt x="2116" y="2391"/>
                  </a:lnTo>
                  <a:lnTo>
                    <a:pt x="2053" y="2353"/>
                  </a:lnTo>
                  <a:lnTo>
                    <a:pt x="1989" y="2313"/>
                  </a:lnTo>
                  <a:lnTo>
                    <a:pt x="1918" y="2273"/>
                  </a:lnTo>
                  <a:lnTo>
                    <a:pt x="1845" y="2232"/>
                  </a:lnTo>
                  <a:lnTo>
                    <a:pt x="1688" y="2146"/>
                  </a:lnTo>
                  <a:lnTo>
                    <a:pt x="1512" y="2053"/>
                  </a:lnTo>
                  <a:lnTo>
                    <a:pt x="1512" y="2053"/>
                  </a:lnTo>
                  <a:lnTo>
                    <a:pt x="1512" y="2053"/>
                  </a:lnTo>
                  <a:lnTo>
                    <a:pt x="1461" y="2028"/>
                  </a:lnTo>
                  <a:lnTo>
                    <a:pt x="1461" y="2028"/>
                  </a:lnTo>
                  <a:lnTo>
                    <a:pt x="1322" y="1957"/>
                  </a:lnTo>
                  <a:lnTo>
                    <a:pt x="1192" y="1888"/>
                  </a:lnTo>
                  <a:lnTo>
                    <a:pt x="1070" y="1819"/>
                  </a:lnTo>
                  <a:lnTo>
                    <a:pt x="957" y="1751"/>
                  </a:lnTo>
                  <a:lnTo>
                    <a:pt x="853" y="1685"/>
                  </a:lnTo>
                  <a:lnTo>
                    <a:pt x="755" y="1619"/>
                  </a:lnTo>
                  <a:lnTo>
                    <a:pt x="664" y="1553"/>
                  </a:lnTo>
                  <a:lnTo>
                    <a:pt x="581" y="1490"/>
                  </a:lnTo>
                  <a:lnTo>
                    <a:pt x="505" y="1427"/>
                  </a:lnTo>
                  <a:lnTo>
                    <a:pt x="433" y="1364"/>
                  </a:lnTo>
                  <a:lnTo>
                    <a:pt x="369" y="1304"/>
                  </a:lnTo>
                  <a:lnTo>
                    <a:pt x="310" y="1244"/>
                  </a:lnTo>
                  <a:lnTo>
                    <a:pt x="257" y="1185"/>
                  </a:lnTo>
                  <a:lnTo>
                    <a:pt x="208" y="1126"/>
                  </a:lnTo>
                  <a:lnTo>
                    <a:pt x="164" y="1070"/>
                  </a:lnTo>
                  <a:lnTo>
                    <a:pt x="124" y="1014"/>
                  </a:lnTo>
                  <a:lnTo>
                    <a:pt x="124" y="1014"/>
                  </a:lnTo>
                  <a:lnTo>
                    <a:pt x="102" y="983"/>
                  </a:lnTo>
                  <a:lnTo>
                    <a:pt x="85" y="951"/>
                  </a:lnTo>
                  <a:lnTo>
                    <a:pt x="68" y="923"/>
                  </a:lnTo>
                  <a:lnTo>
                    <a:pt x="55" y="896"/>
                  </a:lnTo>
                  <a:lnTo>
                    <a:pt x="43" y="870"/>
                  </a:lnTo>
                  <a:lnTo>
                    <a:pt x="33" y="844"/>
                  </a:lnTo>
                  <a:lnTo>
                    <a:pt x="25" y="821"/>
                  </a:lnTo>
                  <a:lnTo>
                    <a:pt x="19" y="800"/>
                  </a:lnTo>
                  <a:lnTo>
                    <a:pt x="13" y="778"/>
                  </a:lnTo>
                  <a:lnTo>
                    <a:pt x="10" y="759"/>
                  </a:lnTo>
                  <a:lnTo>
                    <a:pt x="5" y="725"/>
                  </a:lnTo>
                  <a:lnTo>
                    <a:pt x="2" y="696"/>
                  </a:lnTo>
                  <a:lnTo>
                    <a:pt x="0" y="674"/>
                  </a:lnTo>
                  <a:lnTo>
                    <a:pt x="2" y="0"/>
                  </a:lnTo>
                  <a:lnTo>
                    <a:pt x="2" y="0"/>
                  </a:lnTo>
                  <a:lnTo>
                    <a:pt x="3" y="29"/>
                  </a:lnTo>
                  <a:lnTo>
                    <a:pt x="6" y="53"/>
                  </a:lnTo>
                  <a:lnTo>
                    <a:pt x="10" y="85"/>
                  </a:lnTo>
                  <a:lnTo>
                    <a:pt x="18" y="122"/>
                  </a:lnTo>
                  <a:lnTo>
                    <a:pt x="29" y="167"/>
                  </a:lnTo>
                  <a:lnTo>
                    <a:pt x="45" y="215"/>
                  </a:lnTo>
                  <a:lnTo>
                    <a:pt x="55" y="241"/>
                  </a:lnTo>
                  <a:lnTo>
                    <a:pt x="66" y="270"/>
                  </a:lnTo>
                  <a:lnTo>
                    <a:pt x="79" y="298"/>
                  </a:lnTo>
                  <a:lnTo>
                    <a:pt x="95" y="328"/>
                  </a:lnTo>
                  <a:lnTo>
                    <a:pt x="111" y="360"/>
                  </a:lnTo>
                  <a:lnTo>
                    <a:pt x="129" y="393"/>
                  </a:lnTo>
                  <a:lnTo>
                    <a:pt x="149" y="427"/>
                  </a:lnTo>
                  <a:lnTo>
                    <a:pt x="171" y="463"/>
                  </a:lnTo>
                  <a:lnTo>
                    <a:pt x="195" y="499"/>
                  </a:lnTo>
                  <a:lnTo>
                    <a:pt x="222" y="536"/>
                  </a:lnTo>
                  <a:lnTo>
                    <a:pt x="251" y="573"/>
                  </a:lnTo>
                  <a:lnTo>
                    <a:pt x="283" y="613"/>
                  </a:lnTo>
                  <a:lnTo>
                    <a:pt x="317" y="653"/>
                  </a:lnTo>
                  <a:lnTo>
                    <a:pt x="354" y="695"/>
                  </a:lnTo>
                  <a:lnTo>
                    <a:pt x="393" y="737"/>
                  </a:lnTo>
                  <a:lnTo>
                    <a:pt x="436" y="779"/>
                  </a:lnTo>
                  <a:lnTo>
                    <a:pt x="482" y="822"/>
                  </a:lnTo>
                  <a:lnTo>
                    <a:pt x="530" y="868"/>
                  </a:lnTo>
                  <a:lnTo>
                    <a:pt x="530" y="868"/>
                  </a:lnTo>
                  <a:lnTo>
                    <a:pt x="566" y="900"/>
                  </a:lnTo>
                  <a:lnTo>
                    <a:pt x="606" y="933"/>
                  </a:lnTo>
                  <a:lnTo>
                    <a:pt x="649" y="966"/>
                  </a:lnTo>
                  <a:lnTo>
                    <a:pt x="695" y="1000"/>
                  </a:lnTo>
                  <a:lnTo>
                    <a:pt x="744" y="1034"/>
                  </a:lnTo>
                  <a:lnTo>
                    <a:pt x="795" y="1070"/>
                  </a:lnTo>
                  <a:lnTo>
                    <a:pt x="850" y="1106"/>
                  </a:lnTo>
                  <a:lnTo>
                    <a:pt x="909" y="1143"/>
                  </a:lnTo>
                  <a:lnTo>
                    <a:pt x="970" y="1181"/>
                  </a:lnTo>
                  <a:lnTo>
                    <a:pt x="1036" y="1221"/>
                  </a:lnTo>
                  <a:lnTo>
                    <a:pt x="1105" y="1261"/>
                  </a:lnTo>
                  <a:lnTo>
                    <a:pt x="1179" y="1302"/>
                  </a:lnTo>
                  <a:lnTo>
                    <a:pt x="1337" y="1388"/>
                  </a:lnTo>
                  <a:lnTo>
                    <a:pt x="1512" y="1481"/>
                  </a:lnTo>
                  <a:lnTo>
                    <a:pt x="1512" y="1481"/>
                  </a:lnTo>
                  <a:lnTo>
                    <a:pt x="1512" y="1481"/>
                  </a:lnTo>
                  <a:lnTo>
                    <a:pt x="1563" y="1506"/>
                  </a:lnTo>
                  <a:lnTo>
                    <a:pt x="1563" y="1506"/>
                  </a:lnTo>
                  <a:lnTo>
                    <a:pt x="1702" y="1577"/>
                  </a:lnTo>
                  <a:lnTo>
                    <a:pt x="1832" y="1646"/>
                  </a:lnTo>
                  <a:lnTo>
                    <a:pt x="1954" y="1715"/>
                  </a:lnTo>
                  <a:lnTo>
                    <a:pt x="2067" y="1783"/>
                  </a:lnTo>
                  <a:lnTo>
                    <a:pt x="2172" y="1849"/>
                  </a:lnTo>
                  <a:lnTo>
                    <a:pt x="2269" y="1915"/>
                  </a:lnTo>
                  <a:lnTo>
                    <a:pt x="2359" y="1981"/>
                  </a:lnTo>
                  <a:lnTo>
                    <a:pt x="2443" y="2044"/>
                  </a:lnTo>
                  <a:lnTo>
                    <a:pt x="2520" y="2107"/>
                  </a:lnTo>
                  <a:lnTo>
                    <a:pt x="2590" y="2170"/>
                  </a:lnTo>
                  <a:lnTo>
                    <a:pt x="2655" y="2230"/>
                  </a:lnTo>
                  <a:lnTo>
                    <a:pt x="2713" y="2290"/>
                  </a:lnTo>
                  <a:lnTo>
                    <a:pt x="2768" y="2349"/>
                  </a:lnTo>
                  <a:lnTo>
                    <a:pt x="2816" y="2408"/>
                  </a:lnTo>
                  <a:lnTo>
                    <a:pt x="2861" y="2464"/>
                  </a:lnTo>
                  <a:lnTo>
                    <a:pt x="2901" y="2520"/>
                  </a:lnTo>
                  <a:lnTo>
                    <a:pt x="2901" y="2520"/>
                  </a:lnTo>
                  <a:lnTo>
                    <a:pt x="2921" y="2551"/>
                  </a:lnTo>
                  <a:lnTo>
                    <a:pt x="2940" y="2583"/>
                  </a:lnTo>
                  <a:lnTo>
                    <a:pt x="2955" y="2611"/>
                  </a:lnTo>
                  <a:lnTo>
                    <a:pt x="2970" y="2638"/>
                  </a:lnTo>
                  <a:lnTo>
                    <a:pt x="2981" y="2664"/>
                  </a:lnTo>
                  <a:lnTo>
                    <a:pt x="2991" y="2689"/>
                  </a:lnTo>
                  <a:lnTo>
                    <a:pt x="2998" y="2713"/>
                  </a:lnTo>
                  <a:lnTo>
                    <a:pt x="3005" y="2734"/>
                  </a:lnTo>
                  <a:lnTo>
                    <a:pt x="3010" y="2756"/>
                  </a:lnTo>
                  <a:lnTo>
                    <a:pt x="3014" y="2775"/>
                  </a:lnTo>
                  <a:lnTo>
                    <a:pt x="3020" y="2809"/>
                  </a:lnTo>
                  <a:lnTo>
                    <a:pt x="3021" y="2838"/>
                  </a:lnTo>
                  <a:lnTo>
                    <a:pt x="3023" y="2860"/>
                  </a:lnTo>
                  <a:lnTo>
                    <a:pt x="3023" y="3534"/>
                  </a:lnTo>
                  <a:close/>
                </a:path>
              </a:pathLst>
            </a:custGeom>
            <a:grp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9" name="Freeform 21">
              <a:extLst>
                <a:ext uri="{FF2B5EF4-FFF2-40B4-BE49-F238E27FC236}">
                  <a16:creationId xmlns:a16="http://schemas.microsoft.com/office/drawing/2014/main" id="{D2A6C2CA-458A-4FDE-91A7-A9132D66F698}"/>
                </a:ext>
              </a:extLst>
            </p:cNvPr>
            <p:cNvSpPr>
              <a:spLocks/>
            </p:cNvSpPr>
            <p:nvPr/>
          </p:nvSpPr>
          <p:spPr bwMode="auto">
            <a:xfrm rot="5400000">
              <a:off x="6078308" y="3547277"/>
              <a:ext cx="529313" cy="1335403"/>
            </a:xfrm>
            <a:custGeom>
              <a:avLst/>
              <a:gdLst>
                <a:gd name="T0" fmla="*/ 0 w 786"/>
                <a:gd name="T1" fmla="*/ 1982 h 1982"/>
                <a:gd name="T2" fmla="*/ 67 w 786"/>
                <a:gd name="T3" fmla="*/ 1933 h 1982"/>
                <a:gd name="T4" fmla="*/ 170 w 786"/>
                <a:gd name="T5" fmla="*/ 1853 h 1982"/>
                <a:gd name="T6" fmla="*/ 298 w 786"/>
                <a:gd name="T7" fmla="*/ 1740 h 1982"/>
                <a:gd name="T8" fmla="*/ 365 w 786"/>
                <a:gd name="T9" fmla="*/ 1673 h 1982"/>
                <a:gd name="T10" fmla="*/ 434 w 786"/>
                <a:gd name="T11" fmla="*/ 1600 h 1982"/>
                <a:gd name="T12" fmla="*/ 500 w 786"/>
                <a:gd name="T13" fmla="*/ 1522 h 1982"/>
                <a:gd name="T14" fmla="*/ 561 w 786"/>
                <a:gd name="T15" fmla="*/ 1439 h 1982"/>
                <a:gd name="T16" fmla="*/ 617 w 786"/>
                <a:gd name="T17" fmla="*/ 1352 h 1982"/>
                <a:gd name="T18" fmla="*/ 664 w 786"/>
                <a:gd name="T19" fmla="*/ 1262 h 1982"/>
                <a:gd name="T20" fmla="*/ 700 w 786"/>
                <a:gd name="T21" fmla="*/ 1170 h 1982"/>
                <a:gd name="T22" fmla="*/ 719 w 786"/>
                <a:gd name="T23" fmla="*/ 1098 h 1982"/>
                <a:gd name="T24" fmla="*/ 726 w 786"/>
                <a:gd name="T25" fmla="*/ 1051 h 1982"/>
                <a:gd name="T26" fmla="*/ 730 w 786"/>
                <a:gd name="T27" fmla="*/ 1004 h 1982"/>
                <a:gd name="T28" fmla="*/ 732 w 786"/>
                <a:gd name="T29" fmla="*/ 979 h 1982"/>
                <a:gd name="T30" fmla="*/ 729 w 786"/>
                <a:gd name="T31" fmla="*/ 935 h 1982"/>
                <a:gd name="T32" fmla="*/ 723 w 786"/>
                <a:gd name="T33" fmla="*/ 891 h 1982"/>
                <a:gd name="T34" fmla="*/ 713 w 786"/>
                <a:gd name="T35" fmla="*/ 846 h 1982"/>
                <a:gd name="T36" fmla="*/ 683 w 786"/>
                <a:gd name="T37" fmla="*/ 757 h 1982"/>
                <a:gd name="T38" fmla="*/ 641 w 786"/>
                <a:gd name="T39" fmla="*/ 670 h 1982"/>
                <a:gd name="T40" fmla="*/ 590 w 786"/>
                <a:gd name="T41" fmla="*/ 584 h 1982"/>
                <a:gd name="T42" fmla="*/ 531 w 786"/>
                <a:gd name="T43" fmla="*/ 501 h 1982"/>
                <a:gd name="T44" fmla="*/ 467 w 786"/>
                <a:gd name="T45" fmla="*/ 422 h 1982"/>
                <a:gd name="T46" fmla="*/ 399 w 786"/>
                <a:gd name="T47" fmla="*/ 348 h 1982"/>
                <a:gd name="T48" fmla="*/ 332 w 786"/>
                <a:gd name="T49" fmla="*/ 278 h 1982"/>
                <a:gd name="T50" fmla="*/ 232 w 786"/>
                <a:gd name="T51" fmla="*/ 185 h 1982"/>
                <a:gd name="T52" fmla="*/ 114 w 786"/>
                <a:gd name="T53" fmla="*/ 86 h 1982"/>
                <a:gd name="T54" fmla="*/ 31 w 786"/>
                <a:gd name="T55" fmla="*/ 23 h 1982"/>
                <a:gd name="T56" fmla="*/ 0 w 786"/>
                <a:gd name="T57" fmla="*/ 0 h 1982"/>
                <a:gd name="T58" fmla="*/ 73 w 786"/>
                <a:gd name="T59" fmla="*/ 50 h 1982"/>
                <a:gd name="T60" fmla="*/ 182 w 786"/>
                <a:gd name="T61" fmla="*/ 132 h 1982"/>
                <a:gd name="T62" fmla="*/ 319 w 786"/>
                <a:gd name="T63" fmla="*/ 245 h 1982"/>
                <a:gd name="T64" fmla="*/ 394 w 786"/>
                <a:gd name="T65" fmla="*/ 311 h 1982"/>
                <a:gd name="T66" fmla="*/ 467 w 786"/>
                <a:gd name="T67" fmla="*/ 382 h 1982"/>
                <a:gd name="T68" fmla="*/ 537 w 786"/>
                <a:gd name="T69" fmla="*/ 459 h 1982"/>
                <a:gd name="T70" fmla="*/ 604 w 786"/>
                <a:gd name="T71" fmla="*/ 540 h 1982"/>
                <a:gd name="T72" fmla="*/ 663 w 786"/>
                <a:gd name="T73" fmla="*/ 623 h 1982"/>
                <a:gd name="T74" fmla="*/ 713 w 786"/>
                <a:gd name="T75" fmla="*/ 709 h 1982"/>
                <a:gd name="T76" fmla="*/ 752 w 786"/>
                <a:gd name="T77" fmla="*/ 796 h 1982"/>
                <a:gd name="T78" fmla="*/ 766 w 786"/>
                <a:gd name="T79" fmla="*/ 840 h 1982"/>
                <a:gd name="T80" fmla="*/ 777 w 786"/>
                <a:gd name="T81" fmla="*/ 885 h 1982"/>
                <a:gd name="T82" fmla="*/ 783 w 786"/>
                <a:gd name="T83" fmla="*/ 929 h 1982"/>
                <a:gd name="T84" fmla="*/ 786 w 786"/>
                <a:gd name="T85" fmla="*/ 972 h 1982"/>
                <a:gd name="T86" fmla="*/ 786 w 786"/>
                <a:gd name="T87" fmla="*/ 997 h 1982"/>
                <a:gd name="T88" fmla="*/ 780 w 786"/>
                <a:gd name="T89" fmla="*/ 1042 h 1982"/>
                <a:gd name="T90" fmla="*/ 772 w 786"/>
                <a:gd name="T91" fmla="*/ 1090 h 1982"/>
                <a:gd name="T92" fmla="*/ 760 w 786"/>
                <a:gd name="T93" fmla="*/ 1137 h 1982"/>
                <a:gd name="T94" fmla="*/ 735 w 786"/>
                <a:gd name="T95" fmla="*/ 1206 h 1982"/>
                <a:gd name="T96" fmla="*/ 690 w 786"/>
                <a:gd name="T97" fmla="*/ 1297 h 1982"/>
                <a:gd name="T98" fmla="*/ 634 w 786"/>
                <a:gd name="T99" fmla="*/ 1385 h 1982"/>
                <a:gd name="T100" fmla="*/ 571 w 786"/>
                <a:gd name="T101" fmla="*/ 1471 h 1982"/>
                <a:gd name="T102" fmla="*/ 502 w 786"/>
                <a:gd name="T103" fmla="*/ 1552 h 1982"/>
                <a:gd name="T104" fmla="*/ 429 w 786"/>
                <a:gd name="T105" fmla="*/ 1628 h 1982"/>
                <a:gd name="T106" fmla="*/ 356 w 786"/>
                <a:gd name="T107" fmla="*/ 1700 h 1982"/>
                <a:gd name="T108" fmla="*/ 249 w 786"/>
                <a:gd name="T109" fmla="*/ 1794 h 1982"/>
                <a:gd name="T110" fmla="*/ 123 w 786"/>
                <a:gd name="T111" fmla="*/ 1895 h 1982"/>
                <a:gd name="T112" fmla="*/ 34 w 786"/>
                <a:gd name="T113" fmla="*/ 1959 h 1982"/>
                <a:gd name="T114" fmla="*/ 0 w 786"/>
                <a:gd name="T115" fmla="*/ 1982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6" h="1982">
                  <a:moveTo>
                    <a:pt x="0" y="1982"/>
                  </a:moveTo>
                  <a:lnTo>
                    <a:pt x="0" y="1982"/>
                  </a:lnTo>
                  <a:lnTo>
                    <a:pt x="31" y="1960"/>
                  </a:lnTo>
                  <a:lnTo>
                    <a:pt x="67" y="1933"/>
                  </a:lnTo>
                  <a:lnTo>
                    <a:pt x="114" y="1897"/>
                  </a:lnTo>
                  <a:lnTo>
                    <a:pt x="170" y="1853"/>
                  </a:lnTo>
                  <a:lnTo>
                    <a:pt x="232" y="1800"/>
                  </a:lnTo>
                  <a:lnTo>
                    <a:pt x="298" y="1740"/>
                  </a:lnTo>
                  <a:lnTo>
                    <a:pt x="332" y="1707"/>
                  </a:lnTo>
                  <a:lnTo>
                    <a:pt x="365" y="1673"/>
                  </a:lnTo>
                  <a:lnTo>
                    <a:pt x="399" y="1637"/>
                  </a:lnTo>
                  <a:lnTo>
                    <a:pt x="434" y="1600"/>
                  </a:lnTo>
                  <a:lnTo>
                    <a:pt x="467" y="1561"/>
                  </a:lnTo>
                  <a:lnTo>
                    <a:pt x="500" y="1522"/>
                  </a:lnTo>
                  <a:lnTo>
                    <a:pt x="531" y="1481"/>
                  </a:lnTo>
                  <a:lnTo>
                    <a:pt x="561" y="1439"/>
                  </a:lnTo>
                  <a:lnTo>
                    <a:pt x="590" y="1396"/>
                  </a:lnTo>
                  <a:lnTo>
                    <a:pt x="617" y="1352"/>
                  </a:lnTo>
                  <a:lnTo>
                    <a:pt x="641" y="1307"/>
                  </a:lnTo>
                  <a:lnTo>
                    <a:pt x="664" y="1262"/>
                  </a:lnTo>
                  <a:lnTo>
                    <a:pt x="683" y="1216"/>
                  </a:lnTo>
                  <a:lnTo>
                    <a:pt x="700" y="1170"/>
                  </a:lnTo>
                  <a:lnTo>
                    <a:pt x="713" y="1123"/>
                  </a:lnTo>
                  <a:lnTo>
                    <a:pt x="719" y="1098"/>
                  </a:lnTo>
                  <a:lnTo>
                    <a:pt x="723" y="1075"/>
                  </a:lnTo>
                  <a:lnTo>
                    <a:pt x="726" y="1051"/>
                  </a:lnTo>
                  <a:lnTo>
                    <a:pt x="729" y="1027"/>
                  </a:lnTo>
                  <a:lnTo>
                    <a:pt x="730" y="1004"/>
                  </a:lnTo>
                  <a:lnTo>
                    <a:pt x="732" y="979"/>
                  </a:lnTo>
                  <a:lnTo>
                    <a:pt x="732" y="979"/>
                  </a:lnTo>
                  <a:lnTo>
                    <a:pt x="730" y="956"/>
                  </a:lnTo>
                  <a:lnTo>
                    <a:pt x="729" y="935"/>
                  </a:lnTo>
                  <a:lnTo>
                    <a:pt x="726" y="912"/>
                  </a:lnTo>
                  <a:lnTo>
                    <a:pt x="723" y="891"/>
                  </a:lnTo>
                  <a:lnTo>
                    <a:pt x="719" y="868"/>
                  </a:lnTo>
                  <a:lnTo>
                    <a:pt x="713" y="846"/>
                  </a:lnTo>
                  <a:lnTo>
                    <a:pt x="700" y="802"/>
                  </a:lnTo>
                  <a:lnTo>
                    <a:pt x="683" y="757"/>
                  </a:lnTo>
                  <a:lnTo>
                    <a:pt x="664" y="713"/>
                  </a:lnTo>
                  <a:lnTo>
                    <a:pt x="641" y="670"/>
                  </a:lnTo>
                  <a:lnTo>
                    <a:pt x="617" y="627"/>
                  </a:lnTo>
                  <a:lnTo>
                    <a:pt x="590" y="584"/>
                  </a:lnTo>
                  <a:lnTo>
                    <a:pt x="561" y="543"/>
                  </a:lnTo>
                  <a:lnTo>
                    <a:pt x="531" y="501"/>
                  </a:lnTo>
                  <a:lnTo>
                    <a:pt x="500" y="461"/>
                  </a:lnTo>
                  <a:lnTo>
                    <a:pt x="467" y="422"/>
                  </a:lnTo>
                  <a:lnTo>
                    <a:pt x="434" y="384"/>
                  </a:lnTo>
                  <a:lnTo>
                    <a:pt x="399" y="348"/>
                  </a:lnTo>
                  <a:lnTo>
                    <a:pt x="365" y="312"/>
                  </a:lnTo>
                  <a:lnTo>
                    <a:pt x="332" y="278"/>
                  </a:lnTo>
                  <a:lnTo>
                    <a:pt x="298" y="245"/>
                  </a:lnTo>
                  <a:lnTo>
                    <a:pt x="232" y="185"/>
                  </a:lnTo>
                  <a:lnTo>
                    <a:pt x="170" y="132"/>
                  </a:lnTo>
                  <a:lnTo>
                    <a:pt x="114" y="86"/>
                  </a:lnTo>
                  <a:lnTo>
                    <a:pt x="67" y="50"/>
                  </a:lnTo>
                  <a:lnTo>
                    <a:pt x="31" y="23"/>
                  </a:lnTo>
                  <a:lnTo>
                    <a:pt x="0" y="0"/>
                  </a:lnTo>
                  <a:lnTo>
                    <a:pt x="0" y="0"/>
                  </a:lnTo>
                  <a:lnTo>
                    <a:pt x="34" y="23"/>
                  </a:lnTo>
                  <a:lnTo>
                    <a:pt x="73" y="50"/>
                  </a:lnTo>
                  <a:lnTo>
                    <a:pt x="123" y="86"/>
                  </a:lnTo>
                  <a:lnTo>
                    <a:pt x="182" y="132"/>
                  </a:lnTo>
                  <a:lnTo>
                    <a:pt x="249" y="185"/>
                  </a:lnTo>
                  <a:lnTo>
                    <a:pt x="319" y="245"/>
                  </a:lnTo>
                  <a:lnTo>
                    <a:pt x="356" y="278"/>
                  </a:lnTo>
                  <a:lnTo>
                    <a:pt x="394" y="311"/>
                  </a:lnTo>
                  <a:lnTo>
                    <a:pt x="429" y="346"/>
                  </a:lnTo>
                  <a:lnTo>
                    <a:pt x="467" y="382"/>
                  </a:lnTo>
                  <a:lnTo>
                    <a:pt x="502" y="421"/>
                  </a:lnTo>
                  <a:lnTo>
                    <a:pt x="537" y="459"/>
                  </a:lnTo>
                  <a:lnTo>
                    <a:pt x="571" y="500"/>
                  </a:lnTo>
                  <a:lnTo>
                    <a:pt x="604" y="540"/>
                  </a:lnTo>
                  <a:lnTo>
                    <a:pt x="634" y="581"/>
                  </a:lnTo>
                  <a:lnTo>
                    <a:pt x="663" y="623"/>
                  </a:lnTo>
                  <a:lnTo>
                    <a:pt x="690" y="666"/>
                  </a:lnTo>
                  <a:lnTo>
                    <a:pt x="713" y="709"/>
                  </a:lnTo>
                  <a:lnTo>
                    <a:pt x="735" y="753"/>
                  </a:lnTo>
                  <a:lnTo>
                    <a:pt x="752" y="796"/>
                  </a:lnTo>
                  <a:lnTo>
                    <a:pt x="760" y="819"/>
                  </a:lnTo>
                  <a:lnTo>
                    <a:pt x="766" y="840"/>
                  </a:lnTo>
                  <a:lnTo>
                    <a:pt x="772" y="863"/>
                  </a:lnTo>
                  <a:lnTo>
                    <a:pt x="777" y="885"/>
                  </a:lnTo>
                  <a:lnTo>
                    <a:pt x="780" y="906"/>
                  </a:lnTo>
                  <a:lnTo>
                    <a:pt x="783" y="929"/>
                  </a:lnTo>
                  <a:lnTo>
                    <a:pt x="786" y="951"/>
                  </a:lnTo>
                  <a:lnTo>
                    <a:pt x="786" y="972"/>
                  </a:lnTo>
                  <a:lnTo>
                    <a:pt x="786" y="972"/>
                  </a:lnTo>
                  <a:lnTo>
                    <a:pt x="786" y="997"/>
                  </a:lnTo>
                  <a:lnTo>
                    <a:pt x="783" y="1019"/>
                  </a:lnTo>
                  <a:lnTo>
                    <a:pt x="780" y="1042"/>
                  </a:lnTo>
                  <a:lnTo>
                    <a:pt x="777" y="1067"/>
                  </a:lnTo>
                  <a:lnTo>
                    <a:pt x="772" y="1090"/>
                  </a:lnTo>
                  <a:lnTo>
                    <a:pt x="766" y="1113"/>
                  </a:lnTo>
                  <a:lnTo>
                    <a:pt x="760" y="1137"/>
                  </a:lnTo>
                  <a:lnTo>
                    <a:pt x="752" y="1160"/>
                  </a:lnTo>
                  <a:lnTo>
                    <a:pt x="735" y="1206"/>
                  </a:lnTo>
                  <a:lnTo>
                    <a:pt x="713" y="1251"/>
                  </a:lnTo>
                  <a:lnTo>
                    <a:pt x="690" y="1297"/>
                  </a:lnTo>
                  <a:lnTo>
                    <a:pt x="663" y="1342"/>
                  </a:lnTo>
                  <a:lnTo>
                    <a:pt x="634" y="1385"/>
                  </a:lnTo>
                  <a:lnTo>
                    <a:pt x="604" y="1428"/>
                  </a:lnTo>
                  <a:lnTo>
                    <a:pt x="571" y="1471"/>
                  </a:lnTo>
                  <a:lnTo>
                    <a:pt x="537" y="1512"/>
                  </a:lnTo>
                  <a:lnTo>
                    <a:pt x="502" y="1552"/>
                  </a:lnTo>
                  <a:lnTo>
                    <a:pt x="467" y="1591"/>
                  </a:lnTo>
                  <a:lnTo>
                    <a:pt x="429" y="1628"/>
                  </a:lnTo>
                  <a:lnTo>
                    <a:pt x="394" y="1665"/>
                  </a:lnTo>
                  <a:lnTo>
                    <a:pt x="356" y="1700"/>
                  </a:lnTo>
                  <a:lnTo>
                    <a:pt x="319" y="1733"/>
                  </a:lnTo>
                  <a:lnTo>
                    <a:pt x="249" y="1794"/>
                  </a:lnTo>
                  <a:lnTo>
                    <a:pt x="182" y="1849"/>
                  </a:lnTo>
                  <a:lnTo>
                    <a:pt x="123" y="1895"/>
                  </a:lnTo>
                  <a:lnTo>
                    <a:pt x="73" y="1932"/>
                  </a:lnTo>
                  <a:lnTo>
                    <a:pt x="34" y="1959"/>
                  </a:lnTo>
                  <a:lnTo>
                    <a:pt x="0" y="1982"/>
                  </a:lnTo>
                  <a:lnTo>
                    <a:pt x="0" y="1982"/>
                  </a:lnTo>
                  <a:close/>
                </a:path>
              </a:pathLst>
            </a:custGeom>
            <a:gradFill>
              <a:gsLst>
                <a:gs pos="1000">
                  <a:schemeClr val="accent1">
                    <a:lumMod val="60000"/>
                    <a:lumOff val="40000"/>
                  </a:schemeClr>
                </a:gs>
                <a:gs pos="83000">
                  <a:schemeClr val="accent1">
                    <a:lumMod val="40000"/>
                    <a:lumOff val="60000"/>
                  </a:schemeClr>
                </a:gs>
                <a:gs pos="100000">
                  <a:schemeClr val="accent1">
                    <a:lumMod val="20000"/>
                    <a:lumOff val="80000"/>
                  </a:schemeClr>
                </a:gs>
              </a:gsLst>
              <a:lin ang="5400000" scaled="1"/>
            </a:grad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20" name="Freeform 8">
            <a:extLst>
              <a:ext uri="{FF2B5EF4-FFF2-40B4-BE49-F238E27FC236}">
                <a16:creationId xmlns:a16="http://schemas.microsoft.com/office/drawing/2014/main" id="{41F356D5-52CB-4E85-ABF8-59487DFBC6F6}"/>
              </a:ext>
            </a:extLst>
          </p:cNvPr>
          <p:cNvSpPr>
            <a:spLocks/>
          </p:cNvSpPr>
          <p:nvPr userDrawn="1"/>
        </p:nvSpPr>
        <p:spPr bwMode="auto">
          <a:xfrm rot="5400000">
            <a:off x="4405242" y="2313761"/>
            <a:ext cx="2036440" cy="2295312"/>
          </a:xfrm>
          <a:custGeom>
            <a:avLst/>
            <a:gdLst>
              <a:gd name="T0" fmla="*/ 3021 w 3023"/>
              <a:gd name="T1" fmla="*/ 3505 h 3534"/>
              <a:gd name="T2" fmla="*/ 3005 w 3023"/>
              <a:gd name="T3" fmla="*/ 3410 h 3534"/>
              <a:gd name="T4" fmla="*/ 2968 w 3023"/>
              <a:gd name="T5" fmla="*/ 3293 h 3534"/>
              <a:gd name="T6" fmla="*/ 2930 w 3023"/>
              <a:gd name="T7" fmla="*/ 3204 h 3534"/>
              <a:gd name="T8" fmla="*/ 2875 w 3023"/>
              <a:gd name="T9" fmla="*/ 3107 h 3534"/>
              <a:gd name="T10" fmla="*/ 2802 w 3023"/>
              <a:gd name="T11" fmla="*/ 2998 h 3534"/>
              <a:gd name="T12" fmla="*/ 2708 w 3023"/>
              <a:gd name="T13" fmla="*/ 2881 h 3534"/>
              <a:gd name="T14" fmla="*/ 2589 w 3023"/>
              <a:gd name="T15" fmla="*/ 2755 h 3534"/>
              <a:gd name="T16" fmla="*/ 2494 w 3023"/>
              <a:gd name="T17" fmla="*/ 2666 h 3534"/>
              <a:gd name="T18" fmla="*/ 2375 w 3023"/>
              <a:gd name="T19" fmla="*/ 2568 h 3534"/>
              <a:gd name="T20" fmla="*/ 2229 w 3023"/>
              <a:gd name="T21" fmla="*/ 2464 h 3534"/>
              <a:gd name="T22" fmla="*/ 2053 w 3023"/>
              <a:gd name="T23" fmla="*/ 2353 h 3534"/>
              <a:gd name="T24" fmla="*/ 1845 w 3023"/>
              <a:gd name="T25" fmla="*/ 2232 h 3534"/>
              <a:gd name="T26" fmla="*/ 1512 w 3023"/>
              <a:gd name="T27" fmla="*/ 2053 h 3534"/>
              <a:gd name="T28" fmla="*/ 1461 w 3023"/>
              <a:gd name="T29" fmla="*/ 2028 h 3534"/>
              <a:gd name="T30" fmla="*/ 1070 w 3023"/>
              <a:gd name="T31" fmla="*/ 1819 h 3534"/>
              <a:gd name="T32" fmla="*/ 755 w 3023"/>
              <a:gd name="T33" fmla="*/ 1619 h 3534"/>
              <a:gd name="T34" fmla="*/ 505 w 3023"/>
              <a:gd name="T35" fmla="*/ 1427 h 3534"/>
              <a:gd name="T36" fmla="*/ 310 w 3023"/>
              <a:gd name="T37" fmla="*/ 1244 h 3534"/>
              <a:gd name="T38" fmla="*/ 164 w 3023"/>
              <a:gd name="T39" fmla="*/ 1070 h 3534"/>
              <a:gd name="T40" fmla="*/ 102 w 3023"/>
              <a:gd name="T41" fmla="*/ 983 h 3534"/>
              <a:gd name="T42" fmla="*/ 55 w 3023"/>
              <a:gd name="T43" fmla="*/ 896 h 3534"/>
              <a:gd name="T44" fmla="*/ 25 w 3023"/>
              <a:gd name="T45" fmla="*/ 821 h 3534"/>
              <a:gd name="T46" fmla="*/ 10 w 3023"/>
              <a:gd name="T47" fmla="*/ 759 h 3534"/>
              <a:gd name="T48" fmla="*/ 0 w 3023"/>
              <a:gd name="T49" fmla="*/ 674 h 3534"/>
              <a:gd name="T50" fmla="*/ 3 w 3023"/>
              <a:gd name="T51" fmla="*/ 29 h 3534"/>
              <a:gd name="T52" fmla="*/ 18 w 3023"/>
              <a:gd name="T53" fmla="*/ 122 h 3534"/>
              <a:gd name="T54" fmla="*/ 55 w 3023"/>
              <a:gd name="T55" fmla="*/ 241 h 3534"/>
              <a:gd name="T56" fmla="*/ 95 w 3023"/>
              <a:gd name="T57" fmla="*/ 328 h 3534"/>
              <a:gd name="T58" fmla="*/ 149 w 3023"/>
              <a:gd name="T59" fmla="*/ 427 h 3534"/>
              <a:gd name="T60" fmla="*/ 222 w 3023"/>
              <a:gd name="T61" fmla="*/ 536 h 3534"/>
              <a:gd name="T62" fmla="*/ 317 w 3023"/>
              <a:gd name="T63" fmla="*/ 653 h 3534"/>
              <a:gd name="T64" fmla="*/ 436 w 3023"/>
              <a:gd name="T65" fmla="*/ 779 h 3534"/>
              <a:gd name="T66" fmla="*/ 530 w 3023"/>
              <a:gd name="T67" fmla="*/ 868 h 3534"/>
              <a:gd name="T68" fmla="*/ 649 w 3023"/>
              <a:gd name="T69" fmla="*/ 966 h 3534"/>
              <a:gd name="T70" fmla="*/ 795 w 3023"/>
              <a:gd name="T71" fmla="*/ 1070 h 3534"/>
              <a:gd name="T72" fmla="*/ 970 w 3023"/>
              <a:gd name="T73" fmla="*/ 1181 h 3534"/>
              <a:gd name="T74" fmla="*/ 1179 w 3023"/>
              <a:gd name="T75" fmla="*/ 1302 h 3534"/>
              <a:gd name="T76" fmla="*/ 1512 w 3023"/>
              <a:gd name="T77" fmla="*/ 1481 h 3534"/>
              <a:gd name="T78" fmla="*/ 1563 w 3023"/>
              <a:gd name="T79" fmla="*/ 1506 h 3534"/>
              <a:gd name="T80" fmla="*/ 1954 w 3023"/>
              <a:gd name="T81" fmla="*/ 1715 h 3534"/>
              <a:gd name="T82" fmla="*/ 2269 w 3023"/>
              <a:gd name="T83" fmla="*/ 1915 h 3534"/>
              <a:gd name="T84" fmla="*/ 2520 w 3023"/>
              <a:gd name="T85" fmla="*/ 2107 h 3534"/>
              <a:gd name="T86" fmla="*/ 2713 w 3023"/>
              <a:gd name="T87" fmla="*/ 2290 h 3534"/>
              <a:gd name="T88" fmla="*/ 2861 w 3023"/>
              <a:gd name="T89" fmla="*/ 2464 h 3534"/>
              <a:gd name="T90" fmla="*/ 2921 w 3023"/>
              <a:gd name="T91" fmla="*/ 2551 h 3534"/>
              <a:gd name="T92" fmla="*/ 2970 w 3023"/>
              <a:gd name="T93" fmla="*/ 2638 h 3534"/>
              <a:gd name="T94" fmla="*/ 2998 w 3023"/>
              <a:gd name="T95" fmla="*/ 2713 h 3534"/>
              <a:gd name="T96" fmla="*/ 3014 w 3023"/>
              <a:gd name="T97" fmla="*/ 2775 h 3534"/>
              <a:gd name="T98" fmla="*/ 3023 w 3023"/>
              <a:gd name="T99" fmla="*/ 2860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4">
                <a:moveTo>
                  <a:pt x="3023" y="3534"/>
                </a:moveTo>
                <a:lnTo>
                  <a:pt x="3023" y="3534"/>
                </a:lnTo>
                <a:lnTo>
                  <a:pt x="3021" y="3505"/>
                </a:lnTo>
                <a:lnTo>
                  <a:pt x="3018" y="3479"/>
                </a:lnTo>
                <a:lnTo>
                  <a:pt x="3014" y="3449"/>
                </a:lnTo>
                <a:lnTo>
                  <a:pt x="3005" y="3410"/>
                </a:lnTo>
                <a:lnTo>
                  <a:pt x="2994" y="3367"/>
                </a:lnTo>
                <a:lnTo>
                  <a:pt x="2978" y="3319"/>
                </a:lnTo>
                <a:lnTo>
                  <a:pt x="2968" y="3293"/>
                </a:lnTo>
                <a:lnTo>
                  <a:pt x="2957" y="3264"/>
                </a:lnTo>
                <a:lnTo>
                  <a:pt x="2944" y="3236"/>
                </a:lnTo>
                <a:lnTo>
                  <a:pt x="2930" y="3204"/>
                </a:lnTo>
                <a:lnTo>
                  <a:pt x="2914" y="3173"/>
                </a:lnTo>
                <a:lnTo>
                  <a:pt x="2895" y="3141"/>
                </a:lnTo>
                <a:lnTo>
                  <a:pt x="2875" y="3107"/>
                </a:lnTo>
                <a:lnTo>
                  <a:pt x="2852" y="3071"/>
                </a:lnTo>
                <a:lnTo>
                  <a:pt x="2828" y="3035"/>
                </a:lnTo>
                <a:lnTo>
                  <a:pt x="2802" y="2998"/>
                </a:lnTo>
                <a:lnTo>
                  <a:pt x="2772" y="2959"/>
                </a:lnTo>
                <a:lnTo>
                  <a:pt x="2740" y="2921"/>
                </a:lnTo>
                <a:lnTo>
                  <a:pt x="2708" y="2881"/>
                </a:lnTo>
                <a:lnTo>
                  <a:pt x="2670" y="2839"/>
                </a:lnTo>
                <a:lnTo>
                  <a:pt x="2630" y="2797"/>
                </a:lnTo>
                <a:lnTo>
                  <a:pt x="2589" y="2755"/>
                </a:lnTo>
                <a:lnTo>
                  <a:pt x="2543" y="2710"/>
                </a:lnTo>
                <a:lnTo>
                  <a:pt x="2494" y="2666"/>
                </a:lnTo>
                <a:lnTo>
                  <a:pt x="2494" y="2666"/>
                </a:lnTo>
                <a:lnTo>
                  <a:pt x="2457" y="2634"/>
                </a:lnTo>
                <a:lnTo>
                  <a:pt x="2418" y="2601"/>
                </a:lnTo>
                <a:lnTo>
                  <a:pt x="2375" y="2568"/>
                </a:lnTo>
                <a:lnTo>
                  <a:pt x="2329" y="2534"/>
                </a:lnTo>
                <a:lnTo>
                  <a:pt x="2281" y="2500"/>
                </a:lnTo>
                <a:lnTo>
                  <a:pt x="2229" y="2464"/>
                </a:lnTo>
                <a:lnTo>
                  <a:pt x="2173" y="2428"/>
                </a:lnTo>
                <a:lnTo>
                  <a:pt x="2116" y="2391"/>
                </a:lnTo>
                <a:lnTo>
                  <a:pt x="2053" y="2353"/>
                </a:lnTo>
                <a:lnTo>
                  <a:pt x="1989" y="2313"/>
                </a:lnTo>
                <a:lnTo>
                  <a:pt x="1918" y="2273"/>
                </a:lnTo>
                <a:lnTo>
                  <a:pt x="1845" y="2232"/>
                </a:lnTo>
                <a:lnTo>
                  <a:pt x="1688" y="2146"/>
                </a:lnTo>
                <a:lnTo>
                  <a:pt x="1512" y="2053"/>
                </a:lnTo>
                <a:lnTo>
                  <a:pt x="1512" y="2053"/>
                </a:lnTo>
                <a:lnTo>
                  <a:pt x="1512" y="2053"/>
                </a:lnTo>
                <a:lnTo>
                  <a:pt x="1461" y="2028"/>
                </a:lnTo>
                <a:lnTo>
                  <a:pt x="1461" y="2028"/>
                </a:lnTo>
                <a:lnTo>
                  <a:pt x="1322" y="1957"/>
                </a:lnTo>
                <a:lnTo>
                  <a:pt x="1192" y="1888"/>
                </a:lnTo>
                <a:lnTo>
                  <a:pt x="1070" y="1819"/>
                </a:lnTo>
                <a:lnTo>
                  <a:pt x="957" y="1751"/>
                </a:lnTo>
                <a:lnTo>
                  <a:pt x="853" y="1685"/>
                </a:lnTo>
                <a:lnTo>
                  <a:pt x="755" y="1619"/>
                </a:lnTo>
                <a:lnTo>
                  <a:pt x="664" y="1553"/>
                </a:lnTo>
                <a:lnTo>
                  <a:pt x="581" y="1490"/>
                </a:lnTo>
                <a:lnTo>
                  <a:pt x="505" y="1427"/>
                </a:lnTo>
                <a:lnTo>
                  <a:pt x="433" y="1364"/>
                </a:lnTo>
                <a:lnTo>
                  <a:pt x="369" y="1304"/>
                </a:lnTo>
                <a:lnTo>
                  <a:pt x="310" y="1244"/>
                </a:lnTo>
                <a:lnTo>
                  <a:pt x="257" y="1185"/>
                </a:lnTo>
                <a:lnTo>
                  <a:pt x="208" y="1126"/>
                </a:lnTo>
                <a:lnTo>
                  <a:pt x="164" y="1070"/>
                </a:lnTo>
                <a:lnTo>
                  <a:pt x="124" y="1014"/>
                </a:lnTo>
                <a:lnTo>
                  <a:pt x="124" y="1014"/>
                </a:lnTo>
                <a:lnTo>
                  <a:pt x="102" y="983"/>
                </a:lnTo>
                <a:lnTo>
                  <a:pt x="85" y="951"/>
                </a:lnTo>
                <a:lnTo>
                  <a:pt x="68" y="923"/>
                </a:lnTo>
                <a:lnTo>
                  <a:pt x="55" y="896"/>
                </a:lnTo>
                <a:lnTo>
                  <a:pt x="43" y="870"/>
                </a:lnTo>
                <a:lnTo>
                  <a:pt x="33" y="844"/>
                </a:lnTo>
                <a:lnTo>
                  <a:pt x="25" y="821"/>
                </a:lnTo>
                <a:lnTo>
                  <a:pt x="19" y="800"/>
                </a:lnTo>
                <a:lnTo>
                  <a:pt x="13" y="778"/>
                </a:lnTo>
                <a:lnTo>
                  <a:pt x="10" y="759"/>
                </a:lnTo>
                <a:lnTo>
                  <a:pt x="5" y="725"/>
                </a:lnTo>
                <a:lnTo>
                  <a:pt x="2" y="696"/>
                </a:lnTo>
                <a:lnTo>
                  <a:pt x="0" y="674"/>
                </a:lnTo>
                <a:lnTo>
                  <a:pt x="2" y="0"/>
                </a:lnTo>
                <a:lnTo>
                  <a:pt x="2" y="0"/>
                </a:lnTo>
                <a:lnTo>
                  <a:pt x="3" y="29"/>
                </a:lnTo>
                <a:lnTo>
                  <a:pt x="6" y="53"/>
                </a:lnTo>
                <a:lnTo>
                  <a:pt x="10" y="85"/>
                </a:lnTo>
                <a:lnTo>
                  <a:pt x="18" y="122"/>
                </a:lnTo>
                <a:lnTo>
                  <a:pt x="29" y="167"/>
                </a:lnTo>
                <a:lnTo>
                  <a:pt x="45" y="215"/>
                </a:lnTo>
                <a:lnTo>
                  <a:pt x="55" y="241"/>
                </a:lnTo>
                <a:lnTo>
                  <a:pt x="66" y="270"/>
                </a:lnTo>
                <a:lnTo>
                  <a:pt x="79" y="298"/>
                </a:lnTo>
                <a:lnTo>
                  <a:pt x="95" y="328"/>
                </a:lnTo>
                <a:lnTo>
                  <a:pt x="111" y="360"/>
                </a:lnTo>
                <a:lnTo>
                  <a:pt x="129" y="393"/>
                </a:lnTo>
                <a:lnTo>
                  <a:pt x="149" y="427"/>
                </a:lnTo>
                <a:lnTo>
                  <a:pt x="171" y="463"/>
                </a:lnTo>
                <a:lnTo>
                  <a:pt x="195" y="499"/>
                </a:lnTo>
                <a:lnTo>
                  <a:pt x="222" y="536"/>
                </a:lnTo>
                <a:lnTo>
                  <a:pt x="251" y="573"/>
                </a:lnTo>
                <a:lnTo>
                  <a:pt x="283" y="613"/>
                </a:lnTo>
                <a:lnTo>
                  <a:pt x="317" y="653"/>
                </a:lnTo>
                <a:lnTo>
                  <a:pt x="354" y="695"/>
                </a:lnTo>
                <a:lnTo>
                  <a:pt x="393" y="737"/>
                </a:lnTo>
                <a:lnTo>
                  <a:pt x="436" y="779"/>
                </a:lnTo>
                <a:lnTo>
                  <a:pt x="482" y="822"/>
                </a:lnTo>
                <a:lnTo>
                  <a:pt x="530" y="868"/>
                </a:lnTo>
                <a:lnTo>
                  <a:pt x="530" y="868"/>
                </a:lnTo>
                <a:lnTo>
                  <a:pt x="566" y="900"/>
                </a:lnTo>
                <a:lnTo>
                  <a:pt x="606" y="933"/>
                </a:lnTo>
                <a:lnTo>
                  <a:pt x="649" y="966"/>
                </a:lnTo>
                <a:lnTo>
                  <a:pt x="695" y="1000"/>
                </a:lnTo>
                <a:lnTo>
                  <a:pt x="744" y="1034"/>
                </a:lnTo>
                <a:lnTo>
                  <a:pt x="795" y="1070"/>
                </a:lnTo>
                <a:lnTo>
                  <a:pt x="850" y="1106"/>
                </a:lnTo>
                <a:lnTo>
                  <a:pt x="909" y="1143"/>
                </a:lnTo>
                <a:lnTo>
                  <a:pt x="970" y="1181"/>
                </a:lnTo>
                <a:lnTo>
                  <a:pt x="1036" y="1221"/>
                </a:lnTo>
                <a:lnTo>
                  <a:pt x="1105" y="1261"/>
                </a:lnTo>
                <a:lnTo>
                  <a:pt x="1179" y="1302"/>
                </a:lnTo>
                <a:lnTo>
                  <a:pt x="1337" y="1388"/>
                </a:lnTo>
                <a:lnTo>
                  <a:pt x="1512" y="1481"/>
                </a:lnTo>
                <a:lnTo>
                  <a:pt x="1512" y="1481"/>
                </a:lnTo>
                <a:lnTo>
                  <a:pt x="1512" y="1481"/>
                </a:lnTo>
                <a:lnTo>
                  <a:pt x="1563" y="1506"/>
                </a:lnTo>
                <a:lnTo>
                  <a:pt x="1563" y="1506"/>
                </a:lnTo>
                <a:lnTo>
                  <a:pt x="1702" y="1577"/>
                </a:lnTo>
                <a:lnTo>
                  <a:pt x="1832" y="1646"/>
                </a:lnTo>
                <a:lnTo>
                  <a:pt x="1954" y="1715"/>
                </a:lnTo>
                <a:lnTo>
                  <a:pt x="2067" y="1783"/>
                </a:lnTo>
                <a:lnTo>
                  <a:pt x="2172" y="1849"/>
                </a:lnTo>
                <a:lnTo>
                  <a:pt x="2269" y="1915"/>
                </a:lnTo>
                <a:lnTo>
                  <a:pt x="2359" y="1981"/>
                </a:lnTo>
                <a:lnTo>
                  <a:pt x="2443" y="2044"/>
                </a:lnTo>
                <a:lnTo>
                  <a:pt x="2520" y="2107"/>
                </a:lnTo>
                <a:lnTo>
                  <a:pt x="2590" y="2170"/>
                </a:lnTo>
                <a:lnTo>
                  <a:pt x="2655" y="2230"/>
                </a:lnTo>
                <a:lnTo>
                  <a:pt x="2713" y="2290"/>
                </a:lnTo>
                <a:lnTo>
                  <a:pt x="2768" y="2349"/>
                </a:lnTo>
                <a:lnTo>
                  <a:pt x="2816" y="2408"/>
                </a:lnTo>
                <a:lnTo>
                  <a:pt x="2861" y="2464"/>
                </a:lnTo>
                <a:lnTo>
                  <a:pt x="2901" y="2520"/>
                </a:lnTo>
                <a:lnTo>
                  <a:pt x="2901" y="2520"/>
                </a:lnTo>
                <a:lnTo>
                  <a:pt x="2921" y="2551"/>
                </a:lnTo>
                <a:lnTo>
                  <a:pt x="2940" y="2583"/>
                </a:lnTo>
                <a:lnTo>
                  <a:pt x="2955" y="2611"/>
                </a:lnTo>
                <a:lnTo>
                  <a:pt x="2970" y="2638"/>
                </a:lnTo>
                <a:lnTo>
                  <a:pt x="2981" y="2664"/>
                </a:lnTo>
                <a:lnTo>
                  <a:pt x="2991" y="2689"/>
                </a:lnTo>
                <a:lnTo>
                  <a:pt x="2998" y="2713"/>
                </a:lnTo>
                <a:lnTo>
                  <a:pt x="3005" y="2734"/>
                </a:lnTo>
                <a:lnTo>
                  <a:pt x="3010" y="2756"/>
                </a:lnTo>
                <a:lnTo>
                  <a:pt x="3014" y="2775"/>
                </a:lnTo>
                <a:lnTo>
                  <a:pt x="3020" y="2809"/>
                </a:lnTo>
                <a:lnTo>
                  <a:pt x="3021" y="2838"/>
                </a:lnTo>
                <a:lnTo>
                  <a:pt x="3023" y="2860"/>
                </a:lnTo>
                <a:lnTo>
                  <a:pt x="3023" y="3534"/>
                </a:lnTo>
                <a:close/>
              </a:path>
            </a:pathLst>
          </a:custGeom>
          <a:gradFill flip="none" rotWithShape="1">
            <a:gsLst>
              <a:gs pos="16000">
                <a:schemeClr val="accent2">
                  <a:lumMod val="50000"/>
                </a:schemeClr>
              </a:gs>
              <a:gs pos="100000">
                <a:schemeClr val="accent2">
                  <a:lumMod val="75000"/>
                </a:schemeClr>
              </a:gs>
              <a:gs pos="0">
                <a:schemeClr val="accent2">
                  <a:lumMod val="50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21" name="Line 9">
            <a:extLst>
              <a:ext uri="{FF2B5EF4-FFF2-40B4-BE49-F238E27FC236}">
                <a16:creationId xmlns:a16="http://schemas.microsoft.com/office/drawing/2014/main" id="{87ED1F52-5356-4E67-8C50-3D0B3A2E4AE0}"/>
              </a:ext>
            </a:extLst>
          </p:cNvPr>
          <p:cNvSpPr>
            <a:spLocks noChangeShapeType="1"/>
          </p:cNvSpPr>
          <p:nvPr userDrawn="1"/>
        </p:nvSpPr>
        <p:spPr bwMode="auto">
          <a:xfrm rot="5400000">
            <a:off x="3432496" y="385133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10">
            <a:extLst>
              <a:ext uri="{FF2B5EF4-FFF2-40B4-BE49-F238E27FC236}">
                <a16:creationId xmlns:a16="http://schemas.microsoft.com/office/drawing/2014/main" id="{D03E8924-86E9-47C2-A2E3-EF7510BD7347}"/>
              </a:ext>
            </a:extLst>
          </p:cNvPr>
          <p:cNvSpPr>
            <a:spLocks noChangeShapeType="1"/>
          </p:cNvSpPr>
          <p:nvPr userDrawn="1"/>
        </p:nvSpPr>
        <p:spPr bwMode="auto">
          <a:xfrm rot="5400000">
            <a:off x="3432496" y="385133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Line 17">
            <a:extLst>
              <a:ext uri="{FF2B5EF4-FFF2-40B4-BE49-F238E27FC236}">
                <a16:creationId xmlns:a16="http://schemas.microsoft.com/office/drawing/2014/main" id="{0621D47F-CD4B-4C14-8F44-56142360B309}"/>
              </a:ext>
            </a:extLst>
          </p:cNvPr>
          <p:cNvSpPr>
            <a:spLocks noChangeShapeType="1"/>
          </p:cNvSpPr>
          <p:nvPr userDrawn="1"/>
        </p:nvSpPr>
        <p:spPr bwMode="auto">
          <a:xfrm rot="5400000">
            <a:off x="4270343" y="30735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Line 18">
            <a:extLst>
              <a:ext uri="{FF2B5EF4-FFF2-40B4-BE49-F238E27FC236}">
                <a16:creationId xmlns:a16="http://schemas.microsoft.com/office/drawing/2014/main" id="{314129E5-A7B7-49A5-A0C6-CDC6CDA7604B}"/>
              </a:ext>
            </a:extLst>
          </p:cNvPr>
          <p:cNvSpPr>
            <a:spLocks noChangeShapeType="1"/>
          </p:cNvSpPr>
          <p:nvPr userDrawn="1"/>
        </p:nvSpPr>
        <p:spPr bwMode="auto">
          <a:xfrm rot="5400000">
            <a:off x="4270343" y="30735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5" name="Group 100">
            <a:extLst>
              <a:ext uri="{FF2B5EF4-FFF2-40B4-BE49-F238E27FC236}">
                <a16:creationId xmlns:a16="http://schemas.microsoft.com/office/drawing/2014/main" id="{32AD3A17-DD15-4FBA-B4EC-E36B6F8F9E35}"/>
              </a:ext>
            </a:extLst>
          </p:cNvPr>
          <p:cNvGrpSpPr/>
          <p:nvPr userDrawn="1"/>
        </p:nvGrpSpPr>
        <p:grpSpPr>
          <a:xfrm rot="5400000">
            <a:off x="1772576" y="2270822"/>
            <a:ext cx="2052603" cy="2397356"/>
            <a:chOff x="3765550" y="4460875"/>
            <a:chExt cx="1612901" cy="1882775"/>
          </a:xfrm>
        </p:grpSpPr>
        <p:sp>
          <p:nvSpPr>
            <p:cNvPr id="26" name="Freeform 6">
              <a:extLst>
                <a:ext uri="{FF2B5EF4-FFF2-40B4-BE49-F238E27FC236}">
                  <a16:creationId xmlns:a16="http://schemas.microsoft.com/office/drawing/2014/main" id="{E5E8A804-83A6-42D0-89DB-1EEA6D6778C5}"/>
                </a:ext>
              </a:extLst>
            </p:cNvPr>
            <p:cNvSpPr>
              <a:spLocks/>
            </p:cNvSpPr>
            <p:nvPr/>
          </p:nvSpPr>
          <p:spPr bwMode="auto">
            <a:xfrm>
              <a:off x="3765550" y="4460875"/>
              <a:ext cx="1600200" cy="1868488"/>
            </a:xfrm>
            <a:custGeom>
              <a:avLst/>
              <a:gdLst>
                <a:gd name="T0" fmla="*/ 3021 w 3023"/>
                <a:gd name="T1" fmla="*/ 3504 h 3533"/>
                <a:gd name="T2" fmla="*/ 3005 w 3023"/>
                <a:gd name="T3" fmla="*/ 3410 h 3533"/>
                <a:gd name="T4" fmla="*/ 2968 w 3023"/>
                <a:gd name="T5" fmla="*/ 3291 h 3533"/>
                <a:gd name="T6" fmla="*/ 2930 w 3023"/>
                <a:gd name="T7" fmla="*/ 3203 h 3533"/>
                <a:gd name="T8" fmla="*/ 2875 w 3023"/>
                <a:gd name="T9" fmla="*/ 3106 h 3533"/>
                <a:gd name="T10" fmla="*/ 2802 w 3023"/>
                <a:gd name="T11" fmla="*/ 2997 h 3533"/>
                <a:gd name="T12" fmla="*/ 2708 w 3023"/>
                <a:gd name="T13" fmla="*/ 2880 h 3533"/>
                <a:gd name="T14" fmla="*/ 2589 w 3023"/>
                <a:gd name="T15" fmla="*/ 2754 h 3533"/>
                <a:gd name="T16" fmla="*/ 2494 w 3023"/>
                <a:gd name="T17" fmla="*/ 2665 h 3533"/>
                <a:gd name="T18" fmla="*/ 2375 w 3023"/>
                <a:gd name="T19" fmla="*/ 2567 h 3533"/>
                <a:gd name="T20" fmla="*/ 2229 w 3023"/>
                <a:gd name="T21" fmla="*/ 2463 h 3533"/>
                <a:gd name="T22" fmla="*/ 2053 w 3023"/>
                <a:gd name="T23" fmla="*/ 2353 h 3533"/>
                <a:gd name="T24" fmla="*/ 1845 w 3023"/>
                <a:gd name="T25" fmla="*/ 2231 h 3533"/>
                <a:gd name="T26" fmla="*/ 1512 w 3023"/>
                <a:gd name="T27" fmla="*/ 2052 h 3533"/>
                <a:gd name="T28" fmla="*/ 1461 w 3023"/>
                <a:gd name="T29" fmla="*/ 2026 h 3533"/>
                <a:gd name="T30" fmla="*/ 1070 w 3023"/>
                <a:gd name="T31" fmla="*/ 1818 h 3533"/>
                <a:gd name="T32" fmla="*/ 755 w 3023"/>
                <a:gd name="T33" fmla="*/ 1616 h 3533"/>
                <a:gd name="T34" fmla="*/ 505 w 3023"/>
                <a:gd name="T35" fmla="*/ 1425 h 3533"/>
                <a:gd name="T36" fmla="*/ 310 w 3023"/>
                <a:gd name="T37" fmla="*/ 1243 h 3533"/>
                <a:gd name="T38" fmla="*/ 164 w 3023"/>
                <a:gd name="T39" fmla="*/ 1068 h 3533"/>
                <a:gd name="T40" fmla="*/ 102 w 3023"/>
                <a:gd name="T41" fmla="*/ 981 h 3533"/>
                <a:gd name="T42" fmla="*/ 55 w 3023"/>
                <a:gd name="T43" fmla="*/ 895 h 3533"/>
                <a:gd name="T44" fmla="*/ 25 w 3023"/>
                <a:gd name="T45" fmla="*/ 820 h 3533"/>
                <a:gd name="T46" fmla="*/ 10 w 3023"/>
                <a:gd name="T47" fmla="*/ 759 h 3533"/>
                <a:gd name="T48" fmla="*/ 0 w 3023"/>
                <a:gd name="T49" fmla="*/ 673 h 3533"/>
                <a:gd name="T50" fmla="*/ 3 w 3023"/>
                <a:gd name="T51" fmla="*/ 28 h 3533"/>
                <a:gd name="T52" fmla="*/ 18 w 3023"/>
                <a:gd name="T53" fmla="*/ 121 h 3533"/>
                <a:gd name="T54" fmla="*/ 55 w 3023"/>
                <a:gd name="T55" fmla="*/ 240 h 3533"/>
                <a:gd name="T56" fmla="*/ 95 w 3023"/>
                <a:gd name="T57" fmla="*/ 327 h 3533"/>
                <a:gd name="T58" fmla="*/ 149 w 3023"/>
                <a:gd name="T59" fmla="*/ 426 h 3533"/>
                <a:gd name="T60" fmla="*/ 222 w 3023"/>
                <a:gd name="T61" fmla="*/ 535 h 3533"/>
                <a:gd name="T62" fmla="*/ 317 w 3023"/>
                <a:gd name="T63" fmla="*/ 653 h 3533"/>
                <a:gd name="T64" fmla="*/ 436 w 3023"/>
                <a:gd name="T65" fmla="*/ 779 h 3533"/>
                <a:gd name="T66" fmla="*/ 530 w 3023"/>
                <a:gd name="T67" fmla="*/ 866 h 3533"/>
                <a:gd name="T68" fmla="*/ 649 w 3023"/>
                <a:gd name="T69" fmla="*/ 965 h 3533"/>
                <a:gd name="T70" fmla="*/ 795 w 3023"/>
                <a:gd name="T71" fmla="*/ 1068 h 3533"/>
                <a:gd name="T72" fmla="*/ 970 w 3023"/>
                <a:gd name="T73" fmla="*/ 1180 h 3533"/>
                <a:gd name="T74" fmla="*/ 1179 w 3023"/>
                <a:gd name="T75" fmla="*/ 1300 h 3533"/>
                <a:gd name="T76" fmla="*/ 1512 w 3023"/>
                <a:gd name="T77" fmla="*/ 1480 h 3533"/>
                <a:gd name="T78" fmla="*/ 1563 w 3023"/>
                <a:gd name="T79" fmla="*/ 1505 h 3533"/>
                <a:gd name="T80" fmla="*/ 1954 w 3023"/>
                <a:gd name="T81" fmla="*/ 1714 h 3533"/>
                <a:gd name="T82" fmla="*/ 2269 w 3023"/>
                <a:gd name="T83" fmla="*/ 1914 h 3533"/>
                <a:gd name="T84" fmla="*/ 2520 w 3023"/>
                <a:gd name="T85" fmla="*/ 2106 h 3533"/>
                <a:gd name="T86" fmla="*/ 2713 w 3023"/>
                <a:gd name="T87" fmla="*/ 2290 h 3533"/>
                <a:gd name="T88" fmla="*/ 2861 w 3023"/>
                <a:gd name="T89" fmla="*/ 2463 h 3533"/>
                <a:gd name="T90" fmla="*/ 2921 w 3023"/>
                <a:gd name="T91" fmla="*/ 2550 h 3533"/>
                <a:gd name="T92" fmla="*/ 2970 w 3023"/>
                <a:gd name="T93" fmla="*/ 2638 h 3533"/>
                <a:gd name="T94" fmla="*/ 2998 w 3023"/>
                <a:gd name="T95" fmla="*/ 2712 h 3533"/>
                <a:gd name="T96" fmla="*/ 3014 w 3023"/>
                <a:gd name="T97" fmla="*/ 2774 h 3533"/>
                <a:gd name="T98" fmla="*/ 3023 w 3023"/>
                <a:gd name="T99" fmla="*/ 2860 h 3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3" h="3533">
                  <a:moveTo>
                    <a:pt x="3023" y="3533"/>
                  </a:moveTo>
                  <a:lnTo>
                    <a:pt x="3023" y="3533"/>
                  </a:lnTo>
                  <a:lnTo>
                    <a:pt x="3021" y="3504"/>
                  </a:lnTo>
                  <a:lnTo>
                    <a:pt x="3018" y="3478"/>
                  </a:lnTo>
                  <a:lnTo>
                    <a:pt x="3014" y="3447"/>
                  </a:lnTo>
                  <a:lnTo>
                    <a:pt x="3005" y="3410"/>
                  </a:lnTo>
                  <a:lnTo>
                    <a:pt x="2994" y="3367"/>
                  </a:lnTo>
                  <a:lnTo>
                    <a:pt x="2978" y="3318"/>
                  </a:lnTo>
                  <a:lnTo>
                    <a:pt x="2968" y="3291"/>
                  </a:lnTo>
                  <a:lnTo>
                    <a:pt x="2957" y="3264"/>
                  </a:lnTo>
                  <a:lnTo>
                    <a:pt x="2944" y="3235"/>
                  </a:lnTo>
                  <a:lnTo>
                    <a:pt x="2930" y="3203"/>
                  </a:lnTo>
                  <a:lnTo>
                    <a:pt x="2914" y="3172"/>
                  </a:lnTo>
                  <a:lnTo>
                    <a:pt x="2895" y="3139"/>
                  </a:lnTo>
                  <a:lnTo>
                    <a:pt x="2875" y="3106"/>
                  </a:lnTo>
                  <a:lnTo>
                    <a:pt x="2852" y="3070"/>
                  </a:lnTo>
                  <a:lnTo>
                    <a:pt x="2828" y="3034"/>
                  </a:lnTo>
                  <a:lnTo>
                    <a:pt x="2802" y="2997"/>
                  </a:lnTo>
                  <a:lnTo>
                    <a:pt x="2772" y="2958"/>
                  </a:lnTo>
                  <a:lnTo>
                    <a:pt x="2740" y="2920"/>
                  </a:lnTo>
                  <a:lnTo>
                    <a:pt x="2708" y="2880"/>
                  </a:lnTo>
                  <a:lnTo>
                    <a:pt x="2670" y="2838"/>
                  </a:lnTo>
                  <a:lnTo>
                    <a:pt x="2630" y="2797"/>
                  </a:lnTo>
                  <a:lnTo>
                    <a:pt x="2589" y="2754"/>
                  </a:lnTo>
                  <a:lnTo>
                    <a:pt x="2543" y="2709"/>
                  </a:lnTo>
                  <a:lnTo>
                    <a:pt x="2494" y="2665"/>
                  </a:lnTo>
                  <a:lnTo>
                    <a:pt x="2494" y="2665"/>
                  </a:lnTo>
                  <a:lnTo>
                    <a:pt x="2457" y="2633"/>
                  </a:lnTo>
                  <a:lnTo>
                    <a:pt x="2418" y="2600"/>
                  </a:lnTo>
                  <a:lnTo>
                    <a:pt x="2375" y="2567"/>
                  </a:lnTo>
                  <a:lnTo>
                    <a:pt x="2329" y="2533"/>
                  </a:lnTo>
                  <a:lnTo>
                    <a:pt x="2281" y="2499"/>
                  </a:lnTo>
                  <a:lnTo>
                    <a:pt x="2229" y="2463"/>
                  </a:lnTo>
                  <a:lnTo>
                    <a:pt x="2173" y="2427"/>
                  </a:lnTo>
                  <a:lnTo>
                    <a:pt x="2116" y="2390"/>
                  </a:lnTo>
                  <a:lnTo>
                    <a:pt x="2053" y="2353"/>
                  </a:lnTo>
                  <a:lnTo>
                    <a:pt x="1989" y="2313"/>
                  </a:lnTo>
                  <a:lnTo>
                    <a:pt x="1918" y="2272"/>
                  </a:lnTo>
                  <a:lnTo>
                    <a:pt x="1845" y="2231"/>
                  </a:lnTo>
                  <a:lnTo>
                    <a:pt x="1688" y="2145"/>
                  </a:lnTo>
                  <a:lnTo>
                    <a:pt x="1512" y="2052"/>
                  </a:lnTo>
                  <a:lnTo>
                    <a:pt x="1512" y="2052"/>
                  </a:lnTo>
                  <a:lnTo>
                    <a:pt x="1512" y="2052"/>
                  </a:lnTo>
                  <a:lnTo>
                    <a:pt x="1461" y="2026"/>
                  </a:lnTo>
                  <a:lnTo>
                    <a:pt x="1461" y="2026"/>
                  </a:lnTo>
                  <a:lnTo>
                    <a:pt x="1322" y="1956"/>
                  </a:lnTo>
                  <a:lnTo>
                    <a:pt x="1192" y="1887"/>
                  </a:lnTo>
                  <a:lnTo>
                    <a:pt x="1070" y="1818"/>
                  </a:lnTo>
                  <a:lnTo>
                    <a:pt x="957" y="1750"/>
                  </a:lnTo>
                  <a:lnTo>
                    <a:pt x="853" y="1684"/>
                  </a:lnTo>
                  <a:lnTo>
                    <a:pt x="755" y="1616"/>
                  </a:lnTo>
                  <a:lnTo>
                    <a:pt x="664" y="1552"/>
                  </a:lnTo>
                  <a:lnTo>
                    <a:pt x="581" y="1488"/>
                  </a:lnTo>
                  <a:lnTo>
                    <a:pt x="505" y="1425"/>
                  </a:lnTo>
                  <a:lnTo>
                    <a:pt x="433" y="1363"/>
                  </a:lnTo>
                  <a:lnTo>
                    <a:pt x="369" y="1303"/>
                  </a:lnTo>
                  <a:lnTo>
                    <a:pt x="310" y="1243"/>
                  </a:lnTo>
                  <a:lnTo>
                    <a:pt x="257" y="1184"/>
                  </a:lnTo>
                  <a:lnTo>
                    <a:pt x="208" y="1125"/>
                  </a:lnTo>
                  <a:lnTo>
                    <a:pt x="164" y="1068"/>
                  </a:lnTo>
                  <a:lnTo>
                    <a:pt x="124" y="1014"/>
                  </a:lnTo>
                  <a:lnTo>
                    <a:pt x="124" y="1014"/>
                  </a:lnTo>
                  <a:lnTo>
                    <a:pt x="102" y="981"/>
                  </a:lnTo>
                  <a:lnTo>
                    <a:pt x="85" y="950"/>
                  </a:lnTo>
                  <a:lnTo>
                    <a:pt x="68" y="922"/>
                  </a:lnTo>
                  <a:lnTo>
                    <a:pt x="55" y="895"/>
                  </a:lnTo>
                  <a:lnTo>
                    <a:pt x="43" y="869"/>
                  </a:lnTo>
                  <a:lnTo>
                    <a:pt x="33" y="843"/>
                  </a:lnTo>
                  <a:lnTo>
                    <a:pt x="25" y="820"/>
                  </a:lnTo>
                  <a:lnTo>
                    <a:pt x="19" y="799"/>
                  </a:lnTo>
                  <a:lnTo>
                    <a:pt x="13" y="777"/>
                  </a:lnTo>
                  <a:lnTo>
                    <a:pt x="10" y="759"/>
                  </a:lnTo>
                  <a:lnTo>
                    <a:pt x="5" y="724"/>
                  </a:lnTo>
                  <a:lnTo>
                    <a:pt x="2" y="696"/>
                  </a:lnTo>
                  <a:lnTo>
                    <a:pt x="0" y="673"/>
                  </a:lnTo>
                  <a:lnTo>
                    <a:pt x="2" y="0"/>
                  </a:lnTo>
                  <a:lnTo>
                    <a:pt x="2" y="0"/>
                  </a:lnTo>
                  <a:lnTo>
                    <a:pt x="3" y="28"/>
                  </a:lnTo>
                  <a:lnTo>
                    <a:pt x="6" y="53"/>
                  </a:lnTo>
                  <a:lnTo>
                    <a:pt x="10" y="84"/>
                  </a:lnTo>
                  <a:lnTo>
                    <a:pt x="18" y="121"/>
                  </a:lnTo>
                  <a:lnTo>
                    <a:pt x="29" y="164"/>
                  </a:lnTo>
                  <a:lnTo>
                    <a:pt x="45" y="214"/>
                  </a:lnTo>
                  <a:lnTo>
                    <a:pt x="55" y="240"/>
                  </a:lnTo>
                  <a:lnTo>
                    <a:pt x="66" y="269"/>
                  </a:lnTo>
                  <a:lnTo>
                    <a:pt x="79" y="297"/>
                  </a:lnTo>
                  <a:lnTo>
                    <a:pt x="95" y="327"/>
                  </a:lnTo>
                  <a:lnTo>
                    <a:pt x="111" y="359"/>
                  </a:lnTo>
                  <a:lnTo>
                    <a:pt x="129" y="392"/>
                  </a:lnTo>
                  <a:lnTo>
                    <a:pt x="149" y="426"/>
                  </a:lnTo>
                  <a:lnTo>
                    <a:pt x="171" y="461"/>
                  </a:lnTo>
                  <a:lnTo>
                    <a:pt x="195" y="498"/>
                  </a:lnTo>
                  <a:lnTo>
                    <a:pt x="222" y="535"/>
                  </a:lnTo>
                  <a:lnTo>
                    <a:pt x="251" y="572"/>
                  </a:lnTo>
                  <a:lnTo>
                    <a:pt x="283" y="612"/>
                  </a:lnTo>
                  <a:lnTo>
                    <a:pt x="317" y="653"/>
                  </a:lnTo>
                  <a:lnTo>
                    <a:pt x="354" y="694"/>
                  </a:lnTo>
                  <a:lnTo>
                    <a:pt x="393" y="736"/>
                  </a:lnTo>
                  <a:lnTo>
                    <a:pt x="436" y="779"/>
                  </a:lnTo>
                  <a:lnTo>
                    <a:pt x="482" y="822"/>
                  </a:lnTo>
                  <a:lnTo>
                    <a:pt x="530" y="866"/>
                  </a:lnTo>
                  <a:lnTo>
                    <a:pt x="530" y="866"/>
                  </a:lnTo>
                  <a:lnTo>
                    <a:pt x="566" y="899"/>
                  </a:lnTo>
                  <a:lnTo>
                    <a:pt x="606" y="932"/>
                  </a:lnTo>
                  <a:lnTo>
                    <a:pt x="649" y="965"/>
                  </a:lnTo>
                  <a:lnTo>
                    <a:pt x="695" y="999"/>
                  </a:lnTo>
                  <a:lnTo>
                    <a:pt x="744" y="1034"/>
                  </a:lnTo>
                  <a:lnTo>
                    <a:pt x="795" y="1068"/>
                  </a:lnTo>
                  <a:lnTo>
                    <a:pt x="850" y="1105"/>
                  </a:lnTo>
                  <a:lnTo>
                    <a:pt x="909" y="1142"/>
                  </a:lnTo>
                  <a:lnTo>
                    <a:pt x="970" y="1180"/>
                  </a:lnTo>
                  <a:lnTo>
                    <a:pt x="1036" y="1218"/>
                  </a:lnTo>
                  <a:lnTo>
                    <a:pt x="1105" y="1258"/>
                  </a:lnTo>
                  <a:lnTo>
                    <a:pt x="1179" y="1300"/>
                  </a:lnTo>
                  <a:lnTo>
                    <a:pt x="1337" y="1387"/>
                  </a:lnTo>
                  <a:lnTo>
                    <a:pt x="1512" y="1480"/>
                  </a:lnTo>
                  <a:lnTo>
                    <a:pt x="1512" y="1480"/>
                  </a:lnTo>
                  <a:lnTo>
                    <a:pt x="1512" y="1480"/>
                  </a:lnTo>
                  <a:lnTo>
                    <a:pt x="1563" y="1505"/>
                  </a:lnTo>
                  <a:lnTo>
                    <a:pt x="1563" y="1505"/>
                  </a:lnTo>
                  <a:lnTo>
                    <a:pt x="1702" y="1575"/>
                  </a:lnTo>
                  <a:lnTo>
                    <a:pt x="1832" y="1645"/>
                  </a:lnTo>
                  <a:lnTo>
                    <a:pt x="1954" y="1714"/>
                  </a:lnTo>
                  <a:lnTo>
                    <a:pt x="2067" y="1781"/>
                  </a:lnTo>
                  <a:lnTo>
                    <a:pt x="2172" y="1848"/>
                  </a:lnTo>
                  <a:lnTo>
                    <a:pt x="2269" y="1914"/>
                  </a:lnTo>
                  <a:lnTo>
                    <a:pt x="2359" y="1979"/>
                  </a:lnTo>
                  <a:lnTo>
                    <a:pt x="2443" y="2043"/>
                  </a:lnTo>
                  <a:lnTo>
                    <a:pt x="2520" y="2106"/>
                  </a:lnTo>
                  <a:lnTo>
                    <a:pt x="2590" y="2168"/>
                  </a:lnTo>
                  <a:lnTo>
                    <a:pt x="2655" y="2229"/>
                  </a:lnTo>
                  <a:lnTo>
                    <a:pt x="2713" y="2290"/>
                  </a:lnTo>
                  <a:lnTo>
                    <a:pt x="2768" y="2348"/>
                  </a:lnTo>
                  <a:lnTo>
                    <a:pt x="2816" y="2406"/>
                  </a:lnTo>
                  <a:lnTo>
                    <a:pt x="2861" y="2463"/>
                  </a:lnTo>
                  <a:lnTo>
                    <a:pt x="2901" y="2519"/>
                  </a:lnTo>
                  <a:lnTo>
                    <a:pt x="2901" y="2519"/>
                  </a:lnTo>
                  <a:lnTo>
                    <a:pt x="2921" y="2550"/>
                  </a:lnTo>
                  <a:lnTo>
                    <a:pt x="2940" y="2580"/>
                  </a:lnTo>
                  <a:lnTo>
                    <a:pt x="2955" y="2610"/>
                  </a:lnTo>
                  <a:lnTo>
                    <a:pt x="2970" y="2638"/>
                  </a:lnTo>
                  <a:lnTo>
                    <a:pt x="2981" y="2663"/>
                  </a:lnTo>
                  <a:lnTo>
                    <a:pt x="2991" y="2688"/>
                  </a:lnTo>
                  <a:lnTo>
                    <a:pt x="2998" y="2712"/>
                  </a:lnTo>
                  <a:lnTo>
                    <a:pt x="3005" y="2734"/>
                  </a:lnTo>
                  <a:lnTo>
                    <a:pt x="3010" y="2754"/>
                  </a:lnTo>
                  <a:lnTo>
                    <a:pt x="3014" y="2774"/>
                  </a:lnTo>
                  <a:lnTo>
                    <a:pt x="3020" y="2808"/>
                  </a:lnTo>
                  <a:lnTo>
                    <a:pt x="3021" y="2837"/>
                  </a:lnTo>
                  <a:lnTo>
                    <a:pt x="3023" y="2860"/>
                  </a:lnTo>
                  <a:lnTo>
                    <a:pt x="3023" y="3533"/>
                  </a:lnTo>
                  <a:close/>
                </a:path>
              </a:pathLst>
            </a:custGeom>
            <a:gradFill flip="none" rotWithShape="1">
              <a:gsLst>
                <a:gs pos="16000">
                  <a:schemeClr val="accent4">
                    <a:lumMod val="75000"/>
                  </a:schemeClr>
                </a:gs>
                <a:gs pos="100000">
                  <a:schemeClr val="accent4">
                    <a:lumMod val="60000"/>
                    <a:lumOff val="40000"/>
                  </a:schemeClr>
                </a:gs>
                <a:gs pos="0">
                  <a:schemeClr val="accent4">
                    <a:lumMod val="50000"/>
                  </a:schemeClr>
                </a:gs>
              </a:gsLst>
              <a:lin ang="0" scaled="1"/>
              <a:tileRect/>
            </a:grad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27" name="Freeform 15">
              <a:extLst>
                <a:ext uri="{FF2B5EF4-FFF2-40B4-BE49-F238E27FC236}">
                  <a16:creationId xmlns:a16="http://schemas.microsoft.com/office/drawing/2014/main" id="{4FE36CFC-0D33-4C46-B9AD-38B8BEC10233}"/>
                </a:ext>
              </a:extLst>
            </p:cNvPr>
            <p:cNvSpPr>
              <a:spLocks/>
            </p:cNvSpPr>
            <p:nvPr/>
          </p:nvSpPr>
          <p:spPr bwMode="auto">
            <a:xfrm>
              <a:off x="4962525" y="5472113"/>
              <a:ext cx="415925" cy="515938"/>
            </a:xfrm>
            <a:custGeom>
              <a:avLst/>
              <a:gdLst>
                <a:gd name="T0" fmla="*/ 730 w 785"/>
                <a:gd name="T1" fmla="*/ 974 h 974"/>
                <a:gd name="T2" fmla="*/ 785 w 785"/>
                <a:gd name="T3" fmla="*/ 974 h 974"/>
                <a:gd name="T4" fmla="*/ 785 w 785"/>
                <a:gd name="T5" fmla="*/ 974 h 974"/>
                <a:gd name="T6" fmla="*/ 785 w 785"/>
                <a:gd name="T7" fmla="*/ 974 h 974"/>
                <a:gd name="T8" fmla="*/ 785 w 785"/>
                <a:gd name="T9" fmla="*/ 974 h 974"/>
                <a:gd name="T10" fmla="*/ 785 w 785"/>
                <a:gd name="T11" fmla="*/ 951 h 974"/>
                <a:gd name="T12" fmla="*/ 783 w 785"/>
                <a:gd name="T13" fmla="*/ 929 h 974"/>
                <a:gd name="T14" fmla="*/ 780 w 785"/>
                <a:gd name="T15" fmla="*/ 908 h 974"/>
                <a:gd name="T16" fmla="*/ 776 w 785"/>
                <a:gd name="T17" fmla="*/ 885 h 974"/>
                <a:gd name="T18" fmla="*/ 772 w 785"/>
                <a:gd name="T19" fmla="*/ 864 h 974"/>
                <a:gd name="T20" fmla="*/ 766 w 785"/>
                <a:gd name="T21" fmla="*/ 841 h 974"/>
                <a:gd name="T22" fmla="*/ 759 w 785"/>
                <a:gd name="T23" fmla="*/ 819 h 974"/>
                <a:gd name="T24" fmla="*/ 752 w 785"/>
                <a:gd name="T25" fmla="*/ 798 h 974"/>
                <a:gd name="T26" fmla="*/ 733 w 785"/>
                <a:gd name="T27" fmla="*/ 753 h 974"/>
                <a:gd name="T28" fmla="*/ 713 w 785"/>
                <a:gd name="T29" fmla="*/ 710 h 974"/>
                <a:gd name="T30" fmla="*/ 689 w 785"/>
                <a:gd name="T31" fmla="*/ 666 h 974"/>
                <a:gd name="T32" fmla="*/ 663 w 785"/>
                <a:gd name="T33" fmla="*/ 624 h 974"/>
                <a:gd name="T34" fmla="*/ 634 w 785"/>
                <a:gd name="T35" fmla="*/ 581 h 974"/>
                <a:gd name="T36" fmla="*/ 603 w 785"/>
                <a:gd name="T37" fmla="*/ 540 h 974"/>
                <a:gd name="T38" fmla="*/ 570 w 785"/>
                <a:gd name="T39" fmla="*/ 500 h 974"/>
                <a:gd name="T40" fmla="*/ 537 w 785"/>
                <a:gd name="T41" fmla="*/ 460 h 974"/>
                <a:gd name="T42" fmla="*/ 501 w 785"/>
                <a:gd name="T43" fmla="*/ 421 h 974"/>
                <a:gd name="T44" fmla="*/ 465 w 785"/>
                <a:gd name="T45" fmla="*/ 384 h 974"/>
                <a:gd name="T46" fmla="*/ 429 w 785"/>
                <a:gd name="T47" fmla="*/ 347 h 974"/>
                <a:gd name="T48" fmla="*/ 392 w 785"/>
                <a:gd name="T49" fmla="*/ 311 h 974"/>
                <a:gd name="T50" fmla="*/ 355 w 785"/>
                <a:gd name="T51" fmla="*/ 278 h 974"/>
                <a:gd name="T52" fmla="*/ 319 w 785"/>
                <a:gd name="T53" fmla="*/ 245 h 974"/>
                <a:gd name="T54" fmla="*/ 247 w 785"/>
                <a:gd name="T55" fmla="*/ 185 h 974"/>
                <a:gd name="T56" fmla="*/ 182 w 785"/>
                <a:gd name="T57" fmla="*/ 132 h 974"/>
                <a:gd name="T58" fmla="*/ 121 w 785"/>
                <a:gd name="T59" fmla="*/ 86 h 974"/>
                <a:gd name="T60" fmla="*/ 71 w 785"/>
                <a:gd name="T61" fmla="*/ 50 h 974"/>
                <a:gd name="T62" fmla="*/ 33 w 785"/>
                <a:gd name="T63" fmla="*/ 23 h 974"/>
                <a:gd name="T64" fmla="*/ 0 w 785"/>
                <a:gd name="T65" fmla="*/ 0 h 974"/>
                <a:gd name="T66" fmla="*/ 0 w 785"/>
                <a:gd name="T67" fmla="*/ 0 h 974"/>
                <a:gd name="T68" fmla="*/ 30 w 785"/>
                <a:gd name="T69" fmla="*/ 23 h 974"/>
                <a:gd name="T70" fmla="*/ 66 w 785"/>
                <a:gd name="T71" fmla="*/ 50 h 974"/>
                <a:gd name="T72" fmla="*/ 113 w 785"/>
                <a:gd name="T73" fmla="*/ 86 h 974"/>
                <a:gd name="T74" fmla="*/ 167 w 785"/>
                <a:gd name="T75" fmla="*/ 132 h 974"/>
                <a:gd name="T76" fmla="*/ 229 w 785"/>
                <a:gd name="T77" fmla="*/ 185 h 974"/>
                <a:gd name="T78" fmla="*/ 295 w 785"/>
                <a:gd name="T79" fmla="*/ 243 h 974"/>
                <a:gd name="T80" fmla="*/ 328 w 785"/>
                <a:gd name="T81" fmla="*/ 276 h 974"/>
                <a:gd name="T82" fmla="*/ 362 w 785"/>
                <a:gd name="T83" fmla="*/ 311 h 974"/>
                <a:gd name="T84" fmla="*/ 396 w 785"/>
                <a:gd name="T85" fmla="*/ 345 h 974"/>
                <a:gd name="T86" fmla="*/ 431 w 785"/>
                <a:gd name="T87" fmla="*/ 382 h 974"/>
                <a:gd name="T88" fmla="*/ 464 w 785"/>
                <a:gd name="T89" fmla="*/ 420 h 974"/>
                <a:gd name="T90" fmla="*/ 497 w 785"/>
                <a:gd name="T91" fmla="*/ 458 h 974"/>
                <a:gd name="T92" fmla="*/ 528 w 785"/>
                <a:gd name="T93" fmla="*/ 498 h 974"/>
                <a:gd name="T94" fmla="*/ 558 w 785"/>
                <a:gd name="T95" fmla="*/ 540 h 974"/>
                <a:gd name="T96" fmla="*/ 587 w 785"/>
                <a:gd name="T97" fmla="*/ 581 h 974"/>
                <a:gd name="T98" fmla="*/ 614 w 785"/>
                <a:gd name="T99" fmla="*/ 623 h 974"/>
                <a:gd name="T100" fmla="*/ 638 w 785"/>
                <a:gd name="T101" fmla="*/ 666 h 974"/>
                <a:gd name="T102" fmla="*/ 660 w 785"/>
                <a:gd name="T103" fmla="*/ 709 h 974"/>
                <a:gd name="T104" fmla="*/ 680 w 785"/>
                <a:gd name="T105" fmla="*/ 753 h 974"/>
                <a:gd name="T106" fmla="*/ 697 w 785"/>
                <a:gd name="T107" fmla="*/ 796 h 974"/>
                <a:gd name="T108" fmla="*/ 710 w 785"/>
                <a:gd name="T109" fmla="*/ 841 h 974"/>
                <a:gd name="T110" fmla="*/ 716 w 785"/>
                <a:gd name="T111" fmla="*/ 864 h 974"/>
                <a:gd name="T112" fmla="*/ 722 w 785"/>
                <a:gd name="T113" fmla="*/ 885 h 974"/>
                <a:gd name="T114" fmla="*/ 724 w 785"/>
                <a:gd name="T115" fmla="*/ 908 h 974"/>
                <a:gd name="T116" fmla="*/ 727 w 785"/>
                <a:gd name="T117" fmla="*/ 929 h 974"/>
                <a:gd name="T118" fmla="*/ 729 w 785"/>
                <a:gd name="T119" fmla="*/ 952 h 974"/>
                <a:gd name="T120" fmla="*/ 730 w 785"/>
                <a:gd name="T121" fmla="*/ 974 h 974"/>
                <a:gd name="T122" fmla="*/ 730 w 785"/>
                <a:gd name="T123"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5" h="974">
                  <a:moveTo>
                    <a:pt x="730" y="974"/>
                  </a:moveTo>
                  <a:lnTo>
                    <a:pt x="785" y="974"/>
                  </a:lnTo>
                  <a:lnTo>
                    <a:pt x="785" y="974"/>
                  </a:lnTo>
                  <a:lnTo>
                    <a:pt x="785" y="974"/>
                  </a:lnTo>
                  <a:lnTo>
                    <a:pt x="785" y="974"/>
                  </a:lnTo>
                  <a:lnTo>
                    <a:pt x="785" y="951"/>
                  </a:lnTo>
                  <a:lnTo>
                    <a:pt x="783" y="929"/>
                  </a:lnTo>
                  <a:lnTo>
                    <a:pt x="780" y="908"/>
                  </a:lnTo>
                  <a:lnTo>
                    <a:pt x="776" y="885"/>
                  </a:lnTo>
                  <a:lnTo>
                    <a:pt x="772" y="864"/>
                  </a:lnTo>
                  <a:lnTo>
                    <a:pt x="766" y="841"/>
                  </a:lnTo>
                  <a:lnTo>
                    <a:pt x="759" y="819"/>
                  </a:lnTo>
                  <a:lnTo>
                    <a:pt x="752" y="798"/>
                  </a:lnTo>
                  <a:lnTo>
                    <a:pt x="733" y="753"/>
                  </a:lnTo>
                  <a:lnTo>
                    <a:pt x="713" y="710"/>
                  </a:lnTo>
                  <a:lnTo>
                    <a:pt x="689" y="666"/>
                  </a:lnTo>
                  <a:lnTo>
                    <a:pt x="663" y="624"/>
                  </a:lnTo>
                  <a:lnTo>
                    <a:pt x="634" y="581"/>
                  </a:lnTo>
                  <a:lnTo>
                    <a:pt x="603" y="540"/>
                  </a:lnTo>
                  <a:lnTo>
                    <a:pt x="570" y="500"/>
                  </a:lnTo>
                  <a:lnTo>
                    <a:pt x="537" y="460"/>
                  </a:lnTo>
                  <a:lnTo>
                    <a:pt x="501" y="421"/>
                  </a:lnTo>
                  <a:lnTo>
                    <a:pt x="465" y="384"/>
                  </a:lnTo>
                  <a:lnTo>
                    <a:pt x="429" y="347"/>
                  </a:lnTo>
                  <a:lnTo>
                    <a:pt x="392" y="311"/>
                  </a:lnTo>
                  <a:lnTo>
                    <a:pt x="355" y="278"/>
                  </a:lnTo>
                  <a:lnTo>
                    <a:pt x="319" y="245"/>
                  </a:lnTo>
                  <a:lnTo>
                    <a:pt x="247" y="185"/>
                  </a:lnTo>
                  <a:lnTo>
                    <a:pt x="182" y="132"/>
                  </a:lnTo>
                  <a:lnTo>
                    <a:pt x="121" y="86"/>
                  </a:lnTo>
                  <a:lnTo>
                    <a:pt x="71" y="50"/>
                  </a:lnTo>
                  <a:lnTo>
                    <a:pt x="33" y="23"/>
                  </a:lnTo>
                  <a:lnTo>
                    <a:pt x="0" y="0"/>
                  </a:lnTo>
                  <a:lnTo>
                    <a:pt x="0" y="0"/>
                  </a:lnTo>
                  <a:lnTo>
                    <a:pt x="30" y="23"/>
                  </a:lnTo>
                  <a:lnTo>
                    <a:pt x="66" y="50"/>
                  </a:lnTo>
                  <a:lnTo>
                    <a:pt x="113" y="86"/>
                  </a:lnTo>
                  <a:lnTo>
                    <a:pt x="167" y="132"/>
                  </a:lnTo>
                  <a:lnTo>
                    <a:pt x="229" y="185"/>
                  </a:lnTo>
                  <a:lnTo>
                    <a:pt x="295" y="243"/>
                  </a:lnTo>
                  <a:lnTo>
                    <a:pt x="328" y="276"/>
                  </a:lnTo>
                  <a:lnTo>
                    <a:pt x="362" y="311"/>
                  </a:lnTo>
                  <a:lnTo>
                    <a:pt x="396" y="345"/>
                  </a:lnTo>
                  <a:lnTo>
                    <a:pt x="431" y="382"/>
                  </a:lnTo>
                  <a:lnTo>
                    <a:pt x="464" y="420"/>
                  </a:lnTo>
                  <a:lnTo>
                    <a:pt x="497" y="458"/>
                  </a:lnTo>
                  <a:lnTo>
                    <a:pt x="528" y="498"/>
                  </a:lnTo>
                  <a:lnTo>
                    <a:pt x="558" y="540"/>
                  </a:lnTo>
                  <a:lnTo>
                    <a:pt x="587" y="581"/>
                  </a:lnTo>
                  <a:lnTo>
                    <a:pt x="614" y="623"/>
                  </a:lnTo>
                  <a:lnTo>
                    <a:pt x="638" y="666"/>
                  </a:lnTo>
                  <a:lnTo>
                    <a:pt x="660" y="709"/>
                  </a:lnTo>
                  <a:lnTo>
                    <a:pt x="680" y="753"/>
                  </a:lnTo>
                  <a:lnTo>
                    <a:pt x="697" y="796"/>
                  </a:lnTo>
                  <a:lnTo>
                    <a:pt x="710" y="841"/>
                  </a:lnTo>
                  <a:lnTo>
                    <a:pt x="716" y="864"/>
                  </a:lnTo>
                  <a:lnTo>
                    <a:pt x="722" y="885"/>
                  </a:lnTo>
                  <a:lnTo>
                    <a:pt x="724" y="908"/>
                  </a:lnTo>
                  <a:lnTo>
                    <a:pt x="727" y="929"/>
                  </a:lnTo>
                  <a:lnTo>
                    <a:pt x="729" y="952"/>
                  </a:lnTo>
                  <a:lnTo>
                    <a:pt x="730" y="974"/>
                  </a:lnTo>
                  <a:lnTo>
                    <a:pt x="730" y="974"/>
                  </a:lnTo>
                  <a:close/>
                </a:path>
              </a:pathLst>
            </a:custGeom>
            <a:gradFill flip="none" rotWithShape="1">
              <a:gsLst>
                <a:gs pos="0">
                  <a:schemeClr val="accent4">
                    <a:lumMod val="40000"/>
                    <a:lumOff val="60000"/>
                  </a:schemeClr>
                </a:gs>
                <a:gs pos="100000">
                  <a:schemeClr val="accent4">
                    <a:lumMod val="60000"/>
                    <a:lumOff val="40000"/>
                  </a:schemeClr>
                </a:gs>
              </a:gsLst>
              <a:lin ang="2700000" scaled="1"/>
              <a:tileRect/>
            </a:grad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28" name="Rectangle 24">
              <a:extLst>
                <a:ext uri="{FF2B5EF4-FFF2-40B4-BE49-F238E27FC236}">
                  <a16:creationId xmlns:a16="http://schemas.microsoft.com/office/drawing/2014/main" id="{177E4948-433F-4B2C-9286-050B01C60B21}"/>
                </a:ext>
              </a:extLst>
            </p:cNvPr>
            <p:cNvSpPr>
              <a:spLocks noChangeArrowheads="1"/>
            </p:cNvSpPr>
            <p:nvPr/>
          </p:nvSpPr>
          <p:spPr bwMode="auto">
            <a:xfrm>
              <a:off x="5348288" y="5988050"/>
              <a:ext cx="30163" cy="355600"/>
            </a:xfrm>
            <a:prstGeom prst="rect">
              <a:avLst/>
            </a:prstGeom>
            <a:gradFill flip="none" rotWithShape="1">
              <a:gsLst>
                <a:gs pos="0">
                  <a:schemeClr val="accent4">
                    <a:lumMod val="40000"/>
                    <a:lumOff val="60000"/>
                  </a:schemeClr>
                </a:gs>
                <a:gs pos="100000">
                  <a:schemeClr val="accent4">
                    <a:lumMod val="60000"/>
                    <a:lumOff val="40000"/>
                  </a:schemeClr>
                </a:gs>
              </a:gsLst>
              <a:lin ang="5400000" scaled="0"/>
              <a:tileRect/>
            </a:gradFill>
            <a:ln w="9525">
              <a:noFill/>
              <a:prstDash val="sysDash"/>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grpSp>
        <p:nvGrpSpPr>
          <p:cNvPr id="29" name="Group 28">
            <a:extLst>
              <a:ext uri="{FF2B5EF4-FFF2-40B4-BE49-F238E27FC236}">
                <a16:creationId xmlns:a16="http://schemas.microsoft.com/office/drawing/2014/main" id="{0E0C66AA-17E7-4470-BBBA-7D06FE60F096}"/>
              </a:ext>
            </a:extLst>
          </p:cNvPr>
          <p:cNvGrpSpPr/>
          <p:nvPr userDrawn="1"/>
        </p:nvGrpSpPr>
        <p:grpSpPr>
          <a:xfrm>
            <a:off x="5562864" y="3035301"/>
            <a:ext cx="165814" cy="1390650"/>
            <a:chOff x="5562864" y="3035301"/>
            <a:chExt cx="165814" cy="1390650"/>
          </a:xfrm>
        </p:grpSpPr>
        <p:sp>
          <p:nvSpPr>
            <p:cNvPr id="30" name="Freeform 7">
              <a:extLst>
                <a:ext uri="{FF2B5EF4-FFF2-40B4-BE49-F238E27FC236}">
                  <a16:creationId xmlns:a16="http://schemas.microsoft.com/office/drawing/2014/main" id="{A616835A-FC67-4237-B5C2-73C7BDD4ED5A}"/>
                </a:ext>
              </a:extLst>
            </p:cNvPr>
            <p:cNvSpPr>
              <a:spLocks/>
            </p:cNvSpPr>
            <p:nvPr/>
          </p:nvSpPr>
          <p:spPr bwMode="auto">
            <a:xfrm rot="5400000">
              <a:off x="5299107" y="3299058"/>
              <a:ext cx="693328"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31" name="Freeform 8">
              <a:extLst>
                <a:ext uri="{FF2B5EF4-FFF2-40B4-BE49-F238E27FC236}">
                  <a16:creationId xmlns:a16="http://schemas.microsoft.com/office/drawing/2014/main" id="{139661F5-80B1-4910-B9DC-06EF3C07E906}"/>
                </a:ext>
              </a:extLst>
            </p:cNvPr>
            <p:cNvSpPr>
              <a:spLocks/>
            </p:cNvSpPr>
            <p:nvPr/>
          </p:nvSpPr>
          <p:spPr bwMode="auto">
            <a:xfrm rot="5400000">
              <a:off x="5297110" y="3994383"/>
              <a:ext cx="697322"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32" name="Freeform 11">
            <a:extLst>
              <a:ext uri="{FF2B5EF4-FFF2-40B4-BE49-F238E27FC236}">
                <a16:creationId xmlns:a16="http://schemas.microsoft.com/office/drawing/2014/main" id="{6FD30198-48AC-44F7-B24D-81AA7662D1C8}"/>
              </a:ext>
            </a:extLst>
          </p:cNvPr>
          <p:cNvSpPr>
            <a:spLocks/>
          </p:cNvSpPr>
          <p:nvPr userDrawn="1"/>
        </p:nvSpPr>
        <p:spPr bwMode="auto">
          <a:xfrm rot="5400000">
            <a:off x="5507966" y="3571981"/>
            <a:ext cx="529313" cy="1285998"/>
          </a:xfrm>
          <a:custGeom>
            <a:avLst/>
            <a:gdLst>
              <a:gd name="T0" fmla="*/ 0 w 786"/>
              <a:gd name="T1" fmla="*/ 1980 h 1980"/>
              <a:gd name="T2" fmla="*/ 67 w 786"/>
              <a:gd name="T3" fmla="*/ 1932 h 1980"/>
              <a:gd name="T4" fmla="*/ 170 w 786"/>
              <a:gd name="T5" fmla="*/ 1851 h 1980"/>
              <a:gd name="T6" fmla="*/ 298 w 786"/>
              <a:gd name="T7" fmla="*/ 1738 h 1980"/>
              <a:gd name="T8" fmla="*/ 365 w 786"/>
              <a:gd name="T9" fmla="*/ 1672 h 1980"/>
              <a:gd name="T10" fmla="*/ 434 w 786"/>
              <a:gd name="T11" fmla="*/ 1599 h 1980"/>
              <a:gd name="T12" fmla="*/ 500 w 786"/>
              <a:gd name="T13" fmla="*/ 1521 h 1980"/>
              <a:gd name="T14" fmla="*/ 561 w 786"/>
              <a:gd name="T15" fmla="*/ 1438 h 1980"/>
              <a:gd name="T16" fmla="*/ 617 w 786"/>
              <a:gd name="T17" fmla="*/ 1352 h 1980"/>
              <a:gd name="T18" fmla="*/ 664 w 786"/>
              <a:gd name="T19" fmla="*/ 1261 h 1980"/>
              <a:gd name="T20" fmla="*/ 700 w 786"/>
              <a:gd name="T21" fmla="*/ 1168 h 1980"/>
              <a:gd name="T22" fmla="*/ 719 w 786"/>
              <a:gd name="T23" fmla="*/ 1098 h 1980"/>
              <a:gd name="T24" fmla="*/ 726 w 786"/>
              <a:gd name="T25" fmla="*/ 1049 h 1980"/>
              <a:gd name="T26" fmla="*/ 730 w 786"/>
              <a:gd name="T27" fmla="*/ 1002 h 1980"/>
              <a:gd name="T28" fmla="*/ 732 w 786"/>
              <a:gd name="T29" fmla="*/ 978 h 1980"/>
              <a:gd name="T30" fmla="*/ 729 w 786"/>
              <a:gd name="T31" fmla="*/ 933 h 1980"/>
              <a:gd name="T32" fmla="*/ 723 w 786"/>
              <a:gd name="T33" fmla="*/ 889 h 1980"/>
              <a:gd name="T34" fmla="*/ 713 w 786"/>
              <a:gd name="T35" fmla="*/ 845 h 1980"/>
              <a:gd name="T36" fmla="*/ 683 w 786"/>
              <a:gd name="T37" fmla="*/ 756 h 1980"/>
              <a:gd name="T38" fmla="*/ 641 w 786"/>
              <a:gd name="T39" fmla="*/ 668 h 1980"/>
              <a:gd name="T40" fmla="*/ 590 w 786"/>
              <a:gd name="T41" fmla="*/ 583 h 1980"/>
              <a:gd name="T42" fmla="*/ 531 w 786"/>
              <a:gd name="T43" fmla="*/ 501 h 1980"/>
              <a:gd name="T44" fmla="*/ 467 w 786"/>
              <a:gd name="T45" fmla="*/ 421 h 1980"/>
              <a:gd name="T46" fmla="*/ 399 w 786"/>
              <a:gd name="T47" fmla="*/ 346 h 1980"/>
              <a:gd name="T48" fmla="*/ 332 w 786"/>
              <a:gd name="T49" fmla="*/ 277 h 1980"/>
              <a:gd name="T50" fmla="*/ 232 w 786"/>
              <a:gd name="T51" fmla="*/ 184 h 1980"/>
              <a:gd name="T52" fmla="*/ 114 w 786"/>
              <a:gd name="T53" fmla="*/ 86 h 1980"/>
              <a:gd name="T54" fmla="*/ 31 w 786"/>
              <a:gd name="T55" fmla="*/ 21 h 1980"/>
              <a:gd name="T56" fmla="*/ 0 w 786"/>
              <a:gd name="T57" fmla="*/ 0 h 1980"/>
              <a:gd name="T58" fmla="*/ 73 w 786"/>
              <a:gd name="T59" fmla="*/ 48 h 1980"/>
              <a:gd name="T60" fmla="*/ 182 w 786"/>
              <a:gd name="T61" fmla="*/ 130 h 1980"/>
              <a:gd name="T62" fmla="*/ 319 w 786"/>
              <a:gd name="T63" fmla="*/ 243 h 1980"/>
              <a:gd name="T64" fmla="*/ 394 w 786"/>
              <a:gd name="T65" fmla="*/ 310 h 1980"/>
              <a:gd name="T66" fmla="*/ 467 w 786"/>
              <a:gd name="T67" fmla="*/ 382 h 1980"/>
              <a:gd name="T68" fmla="*/ 537 w 786"/>
              <a:gd name="T69" fmla="*/ 458 h 1980"/>
              <a:gd name="T70" fmla="*/ 604 w 786"/>
              <a:gd name="T71" fmla="*/ 540 h 1980"/>
              <a:gd name="T72" fmla="*/ 663 w 786"/>
              <a:gd name="T73" fmla="*/ 623 h 1980"/>
              <a:gd name="T74" fmla="*/ 713 w 786"/>
              <a:gd name="T75" fmla="*/ 709 h 1980"/>
              <a:gd name="T76" fmla="*/ 752 w 786"/>
              <a:gd name="T77" fmla="*/ 796 h 1980"/>
              <a:gd name="T78" fmla="*/ 766 w 786"/>
              <a:gd name="T79" fmla="*/ 840 h 1980"/>
              <a:gd name="T80" fmla="*/ 777 w 786"/>
              <a:gd name="T81" fmla="*/ 883 h 1980"/>
              <a:gd name="T82" fmla="*/ 783 w 786"/>
              <a:gd name="T83" fmla="*/ 928 h 1980"/>
              <a:gd name="T84" fmla="*/ 786 w 786"/>
              <a:gd name="T85" fmla="*/ 972 h 1980"/>
              <a:gd name="T86" fmla="*/ 786 w 786"/>
              <a:gd name="T87" fmla="*/ 995 h 1980"/>
              <a:gd name="T88" fmla="*/ 780 w 786"/>
              <a:gd name="T89" fmla="*/ 1042 h 1980"/>
              <a:gd name="T90" fmla="*/ 772 w 786"/>
              <a:gd name="T91" fmla="*/ 1090 h 1980"/>
              <a:gd name="T92" fmla="*/ 760 w 786"/>
              <a:gd name="T93" fmla="*/ 1135 h 1980"/>
              <a:gd name="T94" fmla="*/ 735 w 786"/>
              <a:gd name="T95" fmla="*/ 1206 h 1980"/>
              <a:gd name="T96" fmla="*/ 690 w 786"/>
              <a:gd name="T97" fmla="*/ 1296 h 1980"/>
              <a:gd name="T98" fmla="*/ 634 w 786"/>
              <a:gd name="T99" fmla="*/ 1385 h 1980"/>
              <a:gd name="T100" fmla="*/ 571 w 786"/>
              <a:gd name="T101" fmla="*/ 1469 h 1980"/>
              <a:gd name="T102" fmla="*/ 502 w 786"/>
              <a:gd name="T103" fmla="*/ 1551 h 1980"/>
              <a:gd name="T104" fmla="*/ 429 w 786"/>
              <a:gd name="T105" fmla="*/ 1628 h 1980"/>
              <a:gd name="T106" fmla="*/ 356 w 786"/>
              <a:gd name="T107" fmla="*/ 1698 h 1980"/>
              <a:gd name="T108" fmla="*/ 249 w 786"/>
              <a:gd name="T109" fmla="*/ 1794 h 1980"/>
              <a:gd name="T110" fmla="*/ 123 w 786"/>
              <a:gd name="T111" fmla="*/ 1893 h 1980"/>
              <a:gd name="T112" fmla="*/ 34 w 786"/>
              <a:gd name="T113" fmla="*/ 1957 h 1980"/>
              <a:gd name="T114" fmla="*/ 0 w 786"/>
              <a:gd name="T115" fmla="*/ 1980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6" h="1980">
                <a:moveTo>
                  <a:pt x="0" y="1980"/>
                </a:moveTo>
                <a:lnTo>
                  <a:pt x="0" y="1980"/>
                </a:lnTo>
                <a:lnTo>
                  <a:pt x="31" y="1959"/>
                </a:lnTo>
                <a:lnTo>
                  <a:pt x="67" y="1932"/>
                </a:lnTo>
                <a:lnTo>
                  <a:pt x="114" y="1896"/>
                </a:lnTo>
                <a:lnTo>
                  <a:pt x="170" y="1851"/>
                </a:lnTo>
                <a:lnTo>
                  <a:pt x="232" y="1798"/>
                </a:lnTo>
                <a:lnTo>
                  <a:pt x="298" y="1738"/>
                </a:lnTo>
                <a:lnTo>
                  <a:pt x="332" y="1705"/>
                </a:lnTo>
                <a:lnTo>
                  <a:pt x="365" y="1672"/>
                </a:lnTo>
                <a:lnTo>
                  <a:pt x="399" y="1637"/>
                </a:lnTo>
                <a:lnTo>
                  <a:pt x="434" y="1599"/>
                </a:lnTo>
                <a:lnTo>
                  <a:pt x="467" y="1561"/>
                </a:lnTo>
                <a:lnTo>
                  <a:pt x="500" y="1521"/>
                </a:lnTo>
                <a:lnTo>
                  <a:pt x="531" y="1479"/>
                </a:lnTo>
                <a:lnTo>
                  <a:pt x="561" y="1438"/>
                </a:lnTo>
                <a:lnTo>
                  <a:pt x="590" y="1395"/>
                </a:lnTo>
                <a:lnTo>
                  <a:pt x="617" y="1352"/>
                </a:lnTo>
                <a:lnTo>
                  <a:pt x="641" y="1306"/>
                </a:lnTo>
                <a:lnTo>
                  <a:pt x="664" y="1261"/>
                </a:lnTo>
                <a:lnTo>
                  <a:pt x="683" y="1216"/>
                </a:lnTo>
                <a:lnTo>
                  <a:pt x="700" y="1168"/>
                </a:lnTo>
                <a:lnTo>
                  <a:pt x="713" y="1121"/>
                </a:lnTo>
                <a:lnTo>
                  <a:pt x="719" y="1098"/>
                </a:lnTo>
                <a:lnTo>
                  <a:pt x="723" y="1074"/>
                </a:lnTo>
                <a:lnTo>
                  <a:pt x="726" y="1049"/>
                </a:lnTo>
                <a:lnTo>
                  <a:pt x="729" y="1027"/>
                </a:lnTo>
                <a:lnTo>
                  <a:pt x="730" y="1002"/>
                </a:lnTo>
                <a:lnTo>
                  <a:pt x="732" y="978"/>
                </a:lnTo>
                <a:lnTo>
                  <a:pt x="732" y="978"/>
                </a:lnTo>
                <a:lnTo>
                  <a:pt x="730" y="956"/>
                </a:lnTo>
                <a:lnTo>
                  <a:pt x="729" y="933"/>
                </a:lnTo>
                <a:lnTo>
                  <a:pt x="726" y="912"/>
                </a:lnTo>
                <a:lnTo>
                  <a:pt x="723" y="889"/>
                </a:lnTo>
                <a:lnTo>
                  <a:pt x="719" y="868"/>
                </a:lnTo>
                <a:lnTo>
                  <a:pt x="713" y="845"/>
                </a:lnTo>
                <a:lnTo>
                  <a:pt x="700" y="800"/>
                </a:lnTo>
                <a:lnTo>
                  <a:pt x="683" y="756"/>
                </a:lnTo>
                <a:lnTo>
                  <a:pt x="664" y="711"/>
                </a:lnTo>
                <a:lnTo>
                  <a:pt x="641" y="668"/>
                </a:lnTo>
                <a:lnTo>
                  <a:pt x="617" y="626"/>
                </a:lnTo>
                <a:lnTo>
                  <a:pt x="590" y="583"/>
                </a:lnTo>
                <a:lnTo>
                  <a:pt x="561" y="541"/>
                </a:lnTo>
                <a:lnTo>
                  <a:pt x="531" y="501"/>
                </a:lnTo>
                <a:lnTo>
                  <a:pt x="500" y="461"/>
                </a:lnTo>
                <a:lnTo>
                  <a:pt x="467" y="421"/>
                </a:lnTo>
                <a:lnTo>
                  <a:pt x="434" y="383"/>
                </a:lnTo>
                <a:lnTo>
                  <a:pt x="399" y="346"/>
                </a:lnTo>
                <a:lnTo>
                  <a:pt x="365" y="310"/>
                </a:lnTo>
                <a:lnTo>
                  <a:pt x="332" y="277"/>
                </a:lnTo>
                <a:lnTo>
                  <a:pt x="298" y="245"/>
                </a:lnTo>
                <a:lnTo>
                  <a:pt x="232" y="184"/>
                </a:lnTo>
                <a:lnTo>
                  <a:pt x="170" y="131"/>
                </a:lnTo>
                <a:lnTo>
                  <a:pt x="114" y="86"/>
                </a:lnTo>
                <a:lnTo>
                  <a:pt x="67" y="48"/>
                </a:lnTo>
                <a:lnTo>
                  <a:pt x="31" y="21"/>
                </a:lnTo>
                <a:lnTo>
                  <a:pt x="0" y="0"/>
                </a:lnTo>
                <a:lnTo>
                  <a:pt x="0" y="0"/>
                </a:lnTo>
                <a:lnTo>
                  <a:pt x="34" y="21"/>
                </a:lnTo>
                <a:lnTo>
                  <a:pt x="73" y="48"/>
                </a:lnTo>
                <a:lnTo>
                  <a:pt x="123" y="86"/>
                </a:lnTo>
                <a:lnTo>
                  <a:pt x="182" y="130"/>
                </a:lnTo>
                <a:lnTo>
                  <a:pt x="249" y="183"/>
                </a:lnTo>
                <a:lnTo>
                  <a:pt x="319" y="243"/>
                </a:lnTo>
                <a:lnTo>
                  <a:pt x="356" y="276"/>
                </a:lnTo>
                <a:lnTo>
                  <a:pt x="394" y="310"/>
                </a:lnTo>
                <a:lnTo>
                  <a:pt x="429" y="345"/>
                </a:lnTo>
                <a:lnTo>
                  <a:pt x="467" y="382"/>
                </a:lnTo>
                <a:lnTo>
                  <a:pt x="502" y="419"/>
                </a:lnTo>
                <a:lnTo>
                  <a:pt x="537" y="458"/>
                </a:lnTo>
                <a:lnTo>
                  <a:pt x="571" y="498"/>
                </a:lnTo>
                <a:lnTo>
                  <a:pt x="604" y="540"/>
                </a:lnTo>
                <a:lnTo>
                  <a:pt x="634" y="580"/>
                </a:lnTo>
                <a:lnTo>
                  <a:pt x="663" y="623"/>
                </a:lnTo>
                <a:lnTo>
                  <a:pt x="690" y="666"/>
                </a:lnTo>
                <a:lnTo>
                  <a:pt x="713" y="709"/>
                </a:lnTo>
                <a:lnTo>
                  <a:pt x="735" y="752"/>
                </a:lnTo>
                <a:lnTo>
                  <a:pt x="752" y="796"/>
                </a:lnTo>
                <a:lnTo>
                  <a:pt x="760" y="817"/>
                </a:lnTo>
                <a:lnTo>
                  <a:pt x="766" y="840"/>
                </a:lnTo>
                <a:lnTo>
                  <a:pt x="772" y="862"/>
                </a:lnTo>
                <a:lnTo>
                  <a:pt x="777" y="883"/>
                </a:lnTo>
                <a:lnTo>
                  <a:pt x="780" y="906"/>
                </a:lnTo>
                <a:lnTo>
                  <a:pt x="783" y="928"/>
                </a:lnTo>
                <a:lnTo>
                  <a:pt x="786" y="951"/>
                </a:lnTo>
                <a:lnTo>
                  <a:pt x="786" y="972"/>
                </a:lnTo>
                <a:lnTo>
                  <a:pt x="786" y="972"/>
                </a:lnTo>
                <a:lnTo>
                  <a:pt x="786" y="995"/>
                </a:lnTo>
                <a:lnTo>
                  <a:pt x="783" y="1019"/>
                </a:lnTo>
                <a:lnTo>
                  <a:pt x="780" y="1042"/>
                </a:lnTo>
                <a:lnTo>
                  <a:pt x="777" y="1065"/>
                </a:lnTo>
                <a:lnTo>
                  <a:pt x="772" y="1090"/>
                </a:lnTo>
                <a:lnTo>
                  <a:pt x="766" y="1112"/>
                </a:lnTo>
                <a:lnTo>
                  <a:pt x="760" y="1135"/>
                </a:lnTo>
                <a:lnTo>
                  <a:pt x="752" y="1158"/>
                </a:lnTo>
                <a:lnTo>
                  <a:pt x="735" y="1206"/>
                </a:lnTo>
                <a:lnTo>
                  <a:pt x="713" y="1250"/>
                </a:lnTo>
                <a:lnTo>
                  <a:pt x="690" y="1296"/>
                </a:lnTo>
                <a:lnTo>
                  <a:pt x="663" y="1340"/>
                </a:lnTo>
                <a:lnTo>
                  <a:pt x="634" y="1385"/>
                </a:lnTo>
                <a:lnTo>
                  <a:pt x="604" y="1428"/>
                </a:lnTo>
                <a:lnTo>
                  <a:pt x="571" y="1469"/>
                </a:lnTo>
                <a:lnTo>
                  <a:pt x="537" y="1511"/>
                </a:lnTo>
                <a:lnTo>
                  <a:pt x="502" y="1551"/>
                </a:lnTo>
                <a:lnTo>
                  <a:pt x="467" y="1589"/>
                </a:lnTo>
                <a:lnTo>
                  <a:pt x="429" y="1628"/>
                </a:lnTo>
                <a:lnTo>
                  <a:pt x="394" y="1664"/>
                </a:lnTo>
                <a:lnTo>
                  <a:pt x="356" y="1698"/>
                </a:lnTo>
                <a:lnTo>
                  <a:pt x="319" y="1733"/>
                </a:lnTo>
                <a:lnTo>
                  <a:pt x="249" y="1794"/>
                </a:lnTo>
                <a:lnTo>
                  <a:pt x="182" y="1847"/>
                </a:lnTo>
                <a:lnTo>
                  <a:pt x="123" y="1893"/>
                </a:lnTo>
                <a:lnTo>
                  <a:pt x="73" y="1930"/>
                </a:lnTo>
                <a:lnTo>
                  <a:pt x="34" y="1957"/>
                </a:lnTo>
                <a:lnTo>
                  <a:pt x="0" y="1980"/>
                </a:lnTo>
                <a:lnTo>
                  <a:pt x="0" y="1980"/>
                </a:lnTo>
                <a:close/>
              </a:path>
            </a:pathLst>
          </a:custGeom>
          <a:gradFill flip="none" rotWithShape="1">
            <a:gsLst>
              <a:gs pos="0">
                <a:schemeClr val="accent4">
                  <a:lumMod val="40000"/>
                  <a:lumOff val="60000"/>
                </a:schemeClr>
              </a:gs>
              <a:gs pos="100000">
                <a:schemeClr val="accent4">
                  <a:lumMod val="60000"/>
                  <a:lumOff val="40000"/>
                </a:schemeClr>
              </a:gs>
            </a:gsLst>
            <a:lin ang="1548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33" name="Group 32">
            <a:extLst>
              <a:ext uri="{FF2B5EF4-FFF2-40B4-BE49-F238E27FC236}">
                <a16:creationId xmlns:a16="http://schemas.microsoft.com/office/drawing/2014/main" id="{60C3B7FE-D7B3-464A-AFC1-401D99CEE07B}"/>
              </a:ext>
            </a:extLst>
          </p:cNvPr>
          <p:cNvGrpSpPr/>
          <p:nvPr userDrawn="1"/>
        </p:nvGrpSpPr>
        <p:grpSpPr>
          <a:xfrm>
            <a:off x="3415095" y="2533655"/>
            <a:ext cx="165814" cy="1619830"/>
            <a:chOff x="3415095" y="2533655"/>
            <a:chExt cx="165814" cy="1619830"/>
          </a:xfrm>
        </p:grpSpPr>
        <p:sp>
          <p:nvSpPr>
            <p:cNvPr id="34" name="Freeform 5">
              <a:extLst>
                <a:ext uri="{FF2B5EF4-FFF2-40B4-BE49-F238E27FC236}">
                  <a16:creationId xmlns:a16="http://schemas.microsoft.com/office/drawing/2014/main" id="{2F8CE7D7-477C-4E68-9873-B6FCEC2A940A}"/>
                </a:ext>
              </a:extLst>
            </p:cNvPr>
            <p:cNvSpPr>
              <a:spLocks/>
            </p:cNvSpPr>
            <p:nvPr/>
          </p:nvSpPr>
          <p:spPr bwMode="auto">
            <a:xfrm rot="5400000">
              <a:off x="3094374" y="2854376"/>
              <a:ext cx="807256" cy="165814"/>
            </a:xfrm>
            <a:custGeom>
              <a:avLst/>
              <a:gdLst>
                <a:gd name="T0" fmla="*/ 142 w 4859"/>
                <a:gd name="T1" fmla="*/ 0 h 1017"/>
                <a:gd name="T2" fmla="*/ 142 w 4859"/>
                <a:gd name="T3" fmla="*/ 0 h 1017"/>
                <a:gd name="T4" fmla="*/ 132 w 4859"/>
                <a:gd name="T5" fmla="*/ 0 h 1017"/>
                <a:gd name="T6" fmla="*/ 122 w 4859"/>
                <a:gd name="T7" fmla="*/ 0 h 1017"/>
                <a:gd name="T8" fmla="*/ 111 w 4859"/>
                <a:gd name="T9" fmla="*/ 3 h 1017"/>
                <a:gd name="T10" fmla="*/ 100 w 4859"/>
                <a:gd name="T11" fmla="*/ 7 h 1017"/>
                <a:gd name="T12" fmla="*/ 88 w 4859"/>
                <a:gd name="T13" fmla="*/ 15 h 1017"/>
                <a:gd name="T14" fmla="*/ 76 w 4859"/>
                <a:gd name="T15" fmla="*/ 26 h 1017"/>
                <a:gd name="T16" fmla="*/ 65 w 4859"/>
                <a:gd name="T17" fmla="*/ 42 h 1017"/>
                <a:gd name="T18" fmla="*/ 53 w 4859"/>
                <a:gd name="T19" fmla="*/ 64 h 1017"/>
                <a:gd name="T20" fmla="*/ 43 w 4859"/>
                <a:gd name="T21" fmla="*/ 91 h 1017"/>
                <a:gd name="T22" fmla="*/ 33 w 4859"/>
                <a:gd name="T23" fmla="*/ 124 h 1017"/>
                <a:gd name="T24" fmla="*/ 23 w 4859"/>
                <a:gd name="T25" fmla="*/ 165 h 1017"/>
                <a:gd name="T26" fmla="*/ 16 w 4859"/>
                <a:gd name="T27" fmla="*/ 215 h 1017"/>
                <a:gd name="T28" fmla="*/ 10 w 4859"/>
                <a:gd name="T29" fmla="*/ 273 h 1017"/>
                <a:gd name="T30" fmla="*/ 4 w 4859"/>
                <a:gd name="T31" fmla="*/ 340 h 1017"/>
                <a:gd name="T32" fmla="*/ 2 w 4859"/>
                <a:gd name="T33" fmla="*/ 420 h 1017"/>
                <a:gd name="T34" fmla="*/ 0 w 4859"/>
                <a:gd name="T35" fmla="*/ 508 h 1017"/>
                <a:gd name="T36" fmla="*/ 0 w 4859"/>
                <a:gd name="T37" fmla="*/ 508 h 1017"/>
                <a:gd name="T38" fmla="*/ 2 w 4859"/>
                <a:gd name="T39" fmla="*/ 597 h 1017"/>
                <a:gd name="T40" fmla="*/ 4 w 4859"/>
                <a:gd name="T41" fmla="*/ 677 h 1017"/>
                <a:gd name="T42" fmla="*/ 10 w 4859"/>
                <a:gd name="T43" fmla="*/ 744 h 1017"/>
                <a:gd name="T44" fmla="*/ 16 w 4859"/>
                <a:gd name="T45" fmla="*/ 802 h 1017"/>
                <a:gd name="T46" fmla="*/ 23 w 4859"/>
                <a:gd name="T47" fmla="*/ 852 h 1017"/>
                <a:gd name="T48" fmla="*/ 33 w 4859"/>
                <a:gd name="T49" fmla="*/ 893 h 1017"/>
                <a:gd name="T50" fmla="*/ 43 w 4859"/>
                <a:gd name="T51" fmla="*/ 926 h 1017"/>
                <a:gd name="T52" fmla="*/ 53 w 4859"/>
                <a:gd name="T53" fmla="*/ 953 h 1017"/>
                <a:gd name="T54" fmla="*/ 65 w 4859"/>
                <a:gd name="T55" fmla="*/ 975 h 1017"/>
                <a:gd name="T56" fmla="*/ 76 w 4859"/>
                <a:gd name="T57" fmla="*/ 990 h 1017"/>
                <a:gd name="T58" fmla="*/ 88 w 4859"/>
                <a:gd name="T59" fmla="*/ 1002 h 1017"/>
                <a:gd name="T60" fmla="*/ 100 w 4859"/>
                <a:gd name="T61" fmla="*/ 1009 h 1017"/>
                <a:gd name="T62" fmla="*/ 111 w 4859"/>
                <a:gd name="T63" fmla="*/ 1014 h 1017"/>
                <a:gd name="T64" fmla="*/ 122 w 4859"/>
                <a:gd name="T65" fmla="*/ 1017 h 1017"/>
                <a:gd name="T66" fmla="*/ 132 w 4859"/>
                <a:gd name="T67" fmla="*/ 1017 h 1017"/>
                <a:gd name="T68" fmla="*/ 142 w 4859"/>
                <a:gd name="T69" fmla="*/ 1017 h 1017"/>
                <a:gd name="T70" fmla="*/ 4859 w 4859"/>
                <a:gd name="T71" fmla="*/ 1017 h 1017"/>
                <a:gd name="T72" fmla="*/ 4859 w 4859"/>
                <a:gd name="T73" fmla="*/ 0 h 1017"/>
                <a:gd name="T74" fmla="*/ 142 w 4859"/>
                <a:gd name="T75" fmla="*/ 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7">
                  <a:moveTo>
                    <a:pt x="142" y="0"/>
                  </a:moveTo>
                  <a:lnTo>
                    <a:pt x="142" y="0"/>
                  </a:lnTo>
                  <a:lnTo>
                    <a:pt x="132" y="0"/>
                  </a:lnTo>
                  <a:lnTo>
                    <a:pt x="122" y="0"/>
                  </a:lnTo>
                  <a:lnTo>
                    <a:pt x="111" y="3"/>
                  </a:lnTo>
                  <a:lnTo>
                    <a:pt x="100" y="7"/>
                  </a:lnTo>
                  <a:lnTo>
                    <a:pt x="88" y="15"/>
                  </a:lnTo>
                  <a:lnTo>
                    <a:pt x="76" y="26"/>
                  </a:lnTo>
                  <a:lnTo>
                    <a:pt x="65" y="42"/>
                  </a:lnTo>
                  <a:lnTo>
                    <a:pt x="53" y="64"/>
                  </a:lnTo>
                  <a:lnTo>
                    <a:pt x="43" y="91"/>
                  </a:lnTo>
                  <a:lnTo>
                    <a:pt x="33" y="124"/>
                  </a:lnTo>
                  <a:lnTo>
                    <a:pt x="23" y="165"/>
                  </a:lnTo>
                  <a:lnTo>
                    <a:pt x="16" y="215"/>
                  </a:lnTo>
                  <a:lnTo>
                    <a:pt x="10" y="273"/>
                  </a:lnTo>
                  <a:lnTo>
                    <a:pt x="4" y="340"/>
                  </a:lnTo>
                  <a:lnTo>
                    <a:pt x="2" y="420"/>
                  </a:lnTo>
                  <a:lnTo>
                    <a:pt x="0" y="508"/>
                  </a:lnTo>
                  <a:lnTo>
                    <a:pt x="0" y="508"/>
                  </a:lnTo>
                  <a:lnTo>
                    <a:pt x="2" y="597"/>
                  </a:lnTo>
                  <a:lnTo>
                    <a:pt x="4" y="677"/>
                  </a:lnTo>
                  <a:lnTo>
                    <a:pt x="10" y="744"/>
                  </a:lnTo>
                  <a:lnTo>
                    <a:pt x="16" y="802"/>
                  </a:lnTo>
                  <a:lnTo>
                    <a:pt x="23" y="852"/>
                  </a:lnTo>
                  <a:lnTo>
                    <a:pt x="33" y="893"/>
                  </a:lnTo>
                  <a:lnTo>
                    <a:pt x="43" y="926"/>
                  </a:lnTo>
                  <a:lnTo>
                    <a:pt x="53" y="953"/>
                  </a:lnTo>
                  <a:lnTo>
                    <a:pt x="65" y="975"/>
                  </a:lnTo>
                  <a:lnTo>
                    <a:pt x="76" y="990"/>
                  </a:lnTo>
                  <a:lnTo>
                    <a:pt x="88" y="1002"/>
                  </a:lnTo>
                  <a:lnTo>
                    <a:pt x="100" y="1009"/>
                  </a:lnTo>
                  <a:lnTo>
                    <a:pt x="111" y="1014"/>
                  </a:lnTo>
                  <a:lnTo>
                    <a:pt x="122" y="1017"/>
                  </a:lnTo>
                  <a:lnTo>
                    <a:pt x="132" y="1017"/>
                  </a:lnTo>
                  <a:lnTo>
                    <a:pt x="142" y="1017"/>
                  </a:lnTo>
                  <a:lnTo>
                    <a:pt x="4859" y="1017"/>
                  </a:lnTo>
                  <a:lnTo>
                    <a:pt x="4859" y="0"/>
                  </a:lnTo>
                  <a:lnTo>
                    <a:pt x="142"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35" name="Freeform 6">
              <a:extLst>
                <a:ext uri="{FF2B5EF4-FFF2-40B4-BE49-F238E27FC236}">
                  <a16:creationId xmlns:a16="http://schemas.microsoft.com/office/drawing/2014/main" id="{E13E402B-1272-46F3-A7BE-E6BBDBCF3656}"/>
                </a:ext>
              </a:extLst>
            </p:cNvPr>
            <p:cNvSpPr>
              <a:spLocks/>
            </p:cNvSpPr>
            <p:nvPr/>
          </p:nvSpPr>
          <p:spPr bwMode="auto">
            <a:xfrm rot="5400000">
              <a:off x="3091715" y="3664291"/>
              <a:ext cx="812574" cy="165814"/>
            </a:xfrm>
            <a:custGeom>
              <a:avLst/>
              <a:gdLst>
                <a:gd name="T0" fmla="*/ 4889 w 4889"/>
                <a:gd name="T1" fmla="*/ 508 h 1017"/>
                <a:gd name="T2" fmla="*/ 4889 w 4889"/>
                <a:gd name="T3" fmla="*/ 508 h 1017"/>
                <a:gd name="T4" fmla="*/ 4888 w 4889"/>
                <a:gd name="T5" fmla="*/ 420 h 1017"/>
                <a:gd name="T6" fmla="*/ 4885 w 4889"/>
                <a:gd name="T7" fmla="*/ 340 h 1017"/>
                <a:gd name="T8" fmla="*/ 4880 w 4889"/>
                <a:gd name="T9" fmla="*/ 273 h 1017"/>
                <a:gd name="T10" fmla="*/ 4873 w 4889"/>
                <a:gd name="T11" fmla="*/ 215 h 1017"/>
                <a:gd name="T12" fmla="*/ 4866 w 4889"/>
                <a:gd name="T13" fmla="*/ 165 h 1017"/>
                <a:gd name="T14" fmla="*/ 4857 w 4889"/>
                <a:gd name="T15" fmla="*/ 124 h 1017"/>
                <a:gd name="T16" fmla="*/ 4846 w 4889"/>
                <a:gd name="T17" fmla="*/ 91 h 1017"/>
                <a:gd name="T18" fmla="*/ 4837 w 4889"/>
                <a:gd name="T19" fmla="*/ 64 h 1017"/>
                <a:gd name="T20" fmla="*/ 4825 w 4889"/>
                <a:gd name="T21" fmla="*/ 42 h 1017"/>
                <a:gd name="T22" fmla="*/ 4814 w 4889"/>
                <a:gd name="T23" fmla="*/ 26 h 1017"/>
                <a:gd name="T24" fmla="*/ 4802 w 4889"/>
                <a:gd name="T25" fmla="*/ 15 h 1017"/>
                <a:gd name="T26" fmla="*/ 4790 w 4889"/>
                <a:gd name="T27" fmla="*/ 7 h 1017"/>
                <a:gd name="T28" fmla="*/ 4779 w 4889"/>
                <a:gd name="T29" fmla="*/ 3 h 1017"/>
                <a:gd name="T30" fmla="*/ 4768 w 4889"/>
                <a:gd name="T31" fmla="*/ 0 h 1017"/>
                <a:gd name="T32" fmla="*/ 4757 w 4889"/>
                <a:gd name="T33" fmla="*/ 0 h 1017"/>
                <a:gd name="T34" fmla="*/ 4748 w 4889"/>
                <a:gd name="T35" fmla="*/ 0 h 1017"/>
                <a:gd name="T36" fmla="*/ 0 w 4889"/>
                <a:gd name="T37" fmla="*/ 0 h 1017"/>
                <a:gd name="T38" fmla="*/ 0 w 4889"/>
                <a:gd name="T39" fmla="*/ 1017 h 1017"/>
                <a:gd name="T40" fmla="*/ 4748 w 4889"/>
                <a:gd name="T41" fmla="*/ 1017 h 1017"/>
                <a:gd name="T42" fmla="*/ 4748 w 4889"/>
                <a:gd name="T43" fmla="*/ 1017 h 1017"/>
                <a:gd name="T44" fmla="*/ 4757 w 4889"/>
                <a:gd name="T45" fmla="*/ 1017 h 1017"/>
                <a:gd name="T46" fmla="*/ 4768 w 4889"/>
                <a:gd name="T47" fmla="*/ 1017 h 1017"/>
                <a:gd name="T48" fmla="*/ 4779 w 4889"/>
                <a:gd name="T49" fmla="*/ 1014 h 1017"/>
                <a:gd name="T50" fmla="*/ 4790 w 4889"/>
                <a:gd name="T51" fmla="*/ 1009 h 1017"/>
                <a:gd name="T52" fmla="*/ 4802 w 4889"/>
                <a:gd name="T53" fmla="*/ 1002 h 1017"/>
                <a:gd name="T54" fmla="*/ 4814 w 4889"/>
                <a:gd name="T55" fmla="*/ 990 h 1017"/>
                <a:gd name="T56" fmla="*/ 4825 w 4889"/>
                <a:gd name="T57" fmla="*/ 975 h 1017"/>
                <a:gd name="T58" fmla="*/ 4837 w 4889"/>
                <a:gd name="T59" fmla="*/ 953 h 1017"/>
                <a:gd name="T60" fmla="*/ 4846 w 4889"/>
                <a:gd name="T61" fmla="*/ 926 h 1017"/>
                <a:gd name="T62" fmla="*/ 4857 w 4889"/>
                <a:gd name="T63" fmla="*/ 893 h 1017"/>
                <a:gd name="T64" fmla="*/ 4866 w 4889"/>
                <a:gd name="T65" fmla="*/ 852 h 1017"/>
                <a:gd name="T66" fmla="*/ 4873 w 4889"/>
                <a:gd name="T67" fmla="*/ 802 h 1017"/>
                <a:gd name="T68" fmla="*/ 4880 w 4889"/>
                <a:gd name="T69" fmla="*/ 744 h 1017"/>
                <a:gd name="T70" fmla="*/ 4885 w 4889"/>
                <a:gd name="T71" fmla="*/ 677 h 1017"/>
                <a:gd name="T72" fmla="*/ 4888 w 4889"/>
                <a:gd name="T73" fmla="*/ 597 h 1017"/>
                <a:gd name="T74" fmla="*/ 4889 w 4889"/>
                <a:gd name="T75" fmla="*/ 508 h 1017"/>
                <a:gd name="T76" fmla="*/ 4889 w 4889"/>
                <a:gd name="T77" fmla="*/ 50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9" h="1017">
                  <a:moveTo>
                    <a:pt x="4889" y="508"/>
                  </a:moveTo>
                  <a:lnTo>
                    <a:pt x="4889" y="508"/>
                  </a:lnTo>
                  <a:lnTo>
                    <a:pt x="4888" y="420"/>
                  </a:lnTo>
                  <a:lnTo>
                    <a:pt x="4885" y="340"/>
                  </a:lnTo>
                  <a:lnTo>
                    <a:pt x="4880" y="273"/>
                  </a:lnTo>
                  <a:lnTo>
                    <a:pt x="4873" y="215"/>
                  </a:lnTo>
                  <a:lnTo>
                    <a:pt x="4866" y="165"/>
                  </a:lnTo>
                  <a:lnTo>
                    <a:pt x="4857" y="124"/>
                  </a:lnTo>
                  <a:lnTo>
                    <a:pt x="4846" y="91"/>
                  </a:lnTo>
                  <a:lnTo>
                    <a:pt x="4837" y="64"/>
                  </a:lnTo>
                  <a:lnTo>
                    <a:pt x="4825" y="42"/>
                  </a:lnTo>
                  <a:lnTo>
                    <a:pt x="4814" y="26"/>
                  </a:lnTo>
                  <a:lnTo>
                    <a:pt x="4802" y="15"/>
                  </a:lnTo>
                  <a:lnTo>
                    <a:pt x="4790" y="7"/>
                  </a:lnTo>
                  <a:lnTo>
                    <a:pt x="4779" y="3"/>
                  </a:lnTo>
                  <a:lnTo>
                    <a:pt x="4768" y="0"/>
                  </a:lnTo>
                  <a:lnTo>
                    <a:pt x="4757" y="0"/>
                  </a:lnTo>
                  <a:lnTo>
                    <a:pt x="4748" y="0"/>
                  </a:lnTo>
                  <a:lnTo>
                    <a:pt x="0" y="0"/>
                  </a:lnTo>
                  <a:lnTo>
                    <a:pt x="0" y="1017"/>
                  </a:lnTo>
                  <a:lnTo>
                    <a:pt x="4748" y="1017"/>
                  </a:lnTo>
                  <a:lnTo>
                    <a:pt x="4748" y="1017"/>
                  </a:lnTo>
                  <a:lnTo>
                    <a:pt x="4757" y="1017"/>
                  </a:lnTo>
                  <a:lnTo>
                    <a:pt x="4768" y="1017"/>
                  </a:lnTo>
                  <a:lnTo>
                    <a:pt x="4779" y="1014"/>
                  </a:lnTo>
                  <a:lnTo>
                    <a:pt x="4790" y="1009"/>
                  </a:lnTo>
                  <a:lnTo>
                    <a:pt x="4802" y="1002"/>
                  </a:lnTo>
                  <a:lnTo>
                    <a:pt x="4814" y="990"/>
                  </a:lnTo>
                  <a:lnTo>
                    <a:pt x="4825" y="975"/>
                  </a:lnTo>
                  <a:lnTo>
                    <a:pt x="4837" y="953"/>
                  </a:lnTo>
                  <a:lnTo>
                    <a:pt x="4846" y="926"/>
                  </a:lnTo>
                  <a:lnTo>
                    <a:pt x="4857" y="893"/>
                  </a:lnTo>
                  <a:lnTo>
                    <a:pt x="4866" y="852"/>
                  </a:lnTo>
                  <a:lnTo>
                    <a:pt x="4873" y="802"/>
                  </a:lnTo>
                  <a:lnTo>
                    <a:pt x="4880" y="744"/>
                  </a:lnTo>
                  <a:lnTo>
                    <a:pt x="4885" y="677"/>
                  </a:lnTo>
                  <a:lnTo>
                    <a:pt x="4888" y="597"/>
                  </a:lnTo>
                  <a:lnTo>
                    <a:pt x="4889" y="508"/>
                  </a:lnTo>
                  <a:lnTo>
                    <a:pt x="4889" y="508"/>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36" name="Group 35">
            <a:extLst>
              <a:ext uri="{FF2B5EF4-FFF2-40B4-BE49-F238E27FC236}">
                <a16:creationId xmlns:a16="http://schemas.microsoft.com/office/drawing/2014/main" id="{9A7CBFB5-21C4-45B0-9C5E-8A6F1F57C80B}"/>
              </a:ext>
            </a:extLst>
          </p:cNvPr>
          <p:cNvGrpSpPr/>
          <p:nvPr userDrawn="1"/>
        </p:nvGrpSpPr>
        <p:grpSpPr>
          <a:xfrm>
            <a:off x="3066147" y="2770592"/>
            <a:ext cx="165815" cy="1649520"/>
            <a:chOff x="3066147" y="2770592"/>
            <a:chExt cx="165815" cy="1649520"/>
          </a:xfrm>
        </p:grpSpPr>
        <p:sp>
          <p:nvSpPr>
            <p:cNvPr id="37" name="Freeform 7">
              <a:extLst>
                <a:ext uri="{FF2B5EF4-FFF2-40B4-BE49-F238E27FC236}">
                  <a16:creationId xmlns:a16="http://schemas.microsoft.com/office/drawing/2014/main" id="{753E18E3-98B6-40FE-8C7A-2A4B4DC93A9C}"/>
                </a:ext>
              </a:extLst>
            </p:cNvPr>
            <p:cNvSpPr>
              <a:spLocks/>
            </p:cNvSpPr>
            <p:nvPr/>
          </p:nvSpPr>
          <p:spPr bwMode="auto">
            <a:xfrm rot="5400000">
              <a:off x="2737859" y="3098881"/>
              <a:ext cx="822391"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38" name="Freeform 8">
              <a:extLst>
                <a:ext uri="{FF2B5EF4-FFF2-40B4-BE49-F238E27FC236}">
                  <a16:creationId xmlns:a16="http://schemas.microsoft.com/office/drawing/2014/main" id="{48664610-5AA9-48A3-9F8C-5BC932F54781}"/>
                </a:ext>
              </a:extLst>
            </p:cNvPr>
            <p:cNvSpPr>
              <a:spLocks/>
            </p:cNvSpPr>
            <p:nvPr/>
          </p:nvSpPr>
          <p:spPr bwMode="auto">
            <a:xfrm rot="5400000">
              <a:off x="2735489" y="3923641"/>
              <a:ext cx="827129"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2">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39" name="Group 38">
            <a:extLst>
              <a:ext uri="{FF2B5EF4-FFF2-40B4-BE49-F238E27FC236}">
                <a16:creationId xmlns:a16="http://schemas.microsoft.com/office/drawing/2014/main" id="{C8352643-7D21-464B-804F-FC378F76A990}"/>
              </a:ext>
            </a:extLst>
          </p:cNvPr>
          <p:cNvGrpSpPr/>
          <p:nvPr userDrawn="1"/>
        </p:nvGrpSpPr>
        <p:grpSpPr>
          <a:xfrm>
            <a:off x="3764044" y="2470151"/>
            <a:ext cx="166140" cy="1149354"/>
            <a:chOff x="3764044" y="2470151"/>
            <a:chExt cx="166140" cy="1149354"/>
          </a:xfrm>
        </p:grpSpPr>
        <p:sp>
          <p:nvSpPr>
            <p:cNvPr id="40" name="Freeform 9">
              <a:extLst>
                <a:ext uri="{FF2B5EF4-FFF2-40B4-BE49-F238E27FC236}">
                  <a16:creationId xmlns:a16="http://schemas.microsoft.com/office/drawing/2014/main" id="{D79B96AD-ECB6-4E4F-9F2A-2B81C38D3787}"/>
                </a:ext>
              </a:extLst>
            </p:cNvPr>
            <p:cNvSpPr>
              <a:spLocks/>
            </p:cNvSpPr>
            <p:nvPr/>
          </p:nvSpPr>
          <p:spPr bwMode="auto">
            <a:xfrm rot="5400000">
              <a:off x="3558584" y="2675611"/>
              <a:ext cx="577060" cy="166140"/>
            </a:xfrm>
            <a:custGeom>
              <a:avLst/>
              <a:gdLst>
                <a:gd name="T0" fmla="*/ 198 w 3390"/>
                <a:gd name="T1" fmla="*/ 0 h 1018"/>
                <a:gd name="T2" fmla="*/ 198 w 3390"/>
                <a:gd name="T3" fmla="*/ 0 h 1018"/>
                <a:gd name="T4" fmla="*/ 187 w 3390"/>
                <a:gd name="T5" fmla="*/ 0 h 1018"/>
                <a:gd name="T6" fmla="*/ 175 w 3390"/>
                <a:gd name="T7" fmla="*/ 1 h 1018"/>
                <a:gd name="T8" fmla="*/ 162 w 3390"/>
                <a:gd name="T9" fmla="*/ 4 h 1018"/>
                <a:gd name="T10" fmla="*/ 147 w 3390"/>
                <a:gd name="T11" fmla="*/ 8 h 1018"/>
                <a:gd name="T12" fmla="*/ 131 w 3390"/>
                <a:gd name="T13" fmla="*/ 16 h 1018"/>
                <a:gd name="T14" fmla="*/ 123 w 3390"/>
                <a:gd name="T15" fmla="*/ 22 h 1018"/>
                <a:gd name="T16" fmla="*/ 115 w 3390"/>
                <a:gd name="T17" fmla="*/ 27 h 1018"/>
                <a:gd name="T18" fmla="*/ 106 w 3390"/>
                <a:gd name="T19" fmla="*/ 35 h 1018"/>
                <a:gd name="T20" fmla="*/ 97 w 3390"/>
                <a:gd name="T21" fmla="*/ 43 h 1018"/>
                <a:gd name="T22" fmla="*/ 89 w 3390"/>
                <a:gd name="T23" fmla="*/ 53 h 1018"/>
                <a:gd name="T24" fmla="*/ 81 w 3390"/>
                <a:gd name="T25" fmla="*/ 63 h 1018"/>
                <a:gd name="T26" fmla="*/ 73 w 3390"/>
                <a:gd name="T27" fmla="*/ 77 h 1018"/>
                <a:gd name="T28" fmla="*/ 65 w 3390"/>
                <a:gd name="T29" fmla="*/ 90 h 1018"/>
                <a:gd name="T30" fmla="*/ 58 w 3390"/>
                <a:gd name="T31" fmla="*/ 106 h 1018"/>
                <a:gd name="T32" fmla="*/ 50 w 3390"/>
                <a:gd name="T33" fmla="*/ 124 h 1018"/>
                <a:gd name="T34" fmla="*/ 43 w 3390"/>
                <a:gd name="T35" fmla="*/ 144 h 1018"/>
                <a:gd name="T36" fmla="*/ 36 w 3390"/>
                <a:gd name="T37" fmla="*/ 166 h 1018"/>
                <a:gd name="T38" fmla="*/ 30 w 3390"/>
                <a:gd name="T39" fmla="*/ 189 h 1018"/>
                <a:gd name="T40" fmla="*/ 24 w 3390"/>
                <a:gd name="T41" fmla="*/ 214 h 1018"/>
                <a:gd name="T42" fmla="*/ 19 w 3390"/>
                <a:gd name="T43" fmla="*/ 243 h 1018"/>
                <a:gd name="T44" fmla="*/ 13 w 3390"/>
                <a:gd name="T45" fmla="*/ 274 h 1018"/>
                <a:gd name="T46" fmla="*/ 9 w 3390"/>
                <a:gd name="T47" fmla="*/ 306 h 1018"/>
                <a:gd name="T48" fmla="*/ 7 w 3390"/>
                <a:gd name="T49" fmla="*/ 341 h 1018"/>
                <a:gd name="T50" fmla="*/ 4 w 3390"/>
                <a:gd name="T51" fmla="*/ 379 h 1018"/>
                <a:gd name="T52" fmla="*/ 1 w 3390"/>
                <a:gd name="T53" fmla="*/ 419 h 1018"/>
                <a:gd name="T54" fmla="*/ 0 w 3390"/>
                <a:gd name="T55" fmla="*/ 462 h 1018"/>
                <a:gd name="T56" fmla="*/ 0 w 3390"/>
                <a:gd name="T57" fmla="*/ 509 h 1018"/>
                <a:gd name="T58" fmla="*/ 0 w 3390"/>
                <a:gd name="T59" fmla="*/ 509 h 1018"/>
                <a:gd name="T60" fmla="*/ 0 w 3390"/>
                <a:gd name="T61" fmla="*/ 555 h 1018"/>
                <a:gd name="T62" fmla="*/ 1 w 3390"/>
                <a:gd name="T63" fmla="*/ 598 h 1018"/>
                <a:gd name="T64" fmla="*/ 4 w 3390"/>
                <a:gd name="T65" fmla="*/ 639 h 1018"/>
                <a:gd name="T66" fmla="*/ 7 w 3390"/>
                <a:gd name="T67" fmla="*/ 677 h 1018"/>
                <a:gd name="T68" fmla="*/ 9 w 3390"/>
                <a:gd name="T69" fmla="*/ 712 h 1018"/>
                <a:gd name="T70" fmla="*/ 13 w 3390"/>
                <a:gd name="T71" fmla="*/ 745 h 1018"/>
                <a:gd name="T72" fmla="*/ 19 w 3390"/>
                <a:gd name="T73" fmla="*/ 775 h 1018"/>
                <a:gd name="T74" fmla="*/ 24 w 3390"/>
                <a:gd name="T75" fmla="*/ 803 h 1018"/>
                <a:gd name="T76" fmla="*/ 30 w 3390"/>
                <a:gd name="T77" fmla="*/ 829 h 1018"/>
                <a:gd name="T78" fmla="*/ 36 w 3390"/>
                <a:gd name="T79" fmla="*/ 852 h 1018"/>
                <a:gd name="T80" fmla="*/ 43 w 3390"/>
                <a:gd name="T81" fmla="*/ 873 h 1018"/>
                <a:gd name="T82" fmla="*/ 50 w 3390"/>
                <a:gd name="T83" fmla="*/ 894 h 1018"/>
                <a:gd name="T84" fmla="*/ 58 w 3390"/>
                <a:gd name="T85" fmla="*/ 911 h 1018"/>
                <a:gd name="T86" fmla="*/ 65 w 3390"/>
                <a:gd name="T87" fmla="*/ 927 h 1018"/>
                <a:gd name="T88" fmla="*/ 73 w 3390"/>
                <a:gd name="T89" fmla="*/ 941 h 1018"/>
                <a:gd name="T90" fmla="*/ 81 w 3390"/>
                <a:gd name="T91" fmla="*/ 954 h 1018"/>
                <a:gd name="T92" fmla="*/ 89 w 3390"/>
                <a:gd name="T93" fmla="*/ 965 h 1018"/>
                <a:gd name="T94" fmla="*/ 97 w 3390"/>
                <a:gd name="T95" fmla="*/ 974 h 1018"/>
                <a:gd name="T96" fmla="*/ 106 w 3390"/>
                <a:gd name="T97" fmla="*/ 984 h 1018"/>
                <a:gd name="T98" fmla="*/ 115 w 3390"/>
                <a:gd name="T99" fmla="*/ 991 h 1018"/>
                <a:gd name="T100" fmla="*/ 123 w 3390"/>
                <a:gd name="T101" fmla="*/ 997 h 1018"/>
                <a:gd name="T102" fmla="*/ 131 w 3390"/>
                <a:gd name="T103" fmla="*/ 1001 h 1018"/>
                <a:gd name="T104" fmla="*/ 147 w 3390"/>
                <a:gd name="T105" fmla="*/ 1009 h 1018"/>
                <a:gd name="T106" fmla="*/ 162 w 3390"/>
                <a:gd name="T107" fmla="*/ 1015 h 1018"/>
                <a:gd name="T108" fmla="*/ 175 w 3390"/>
                <a:gd name="T109" fmla="*/ 1016 h 1018"/>
                <a:gd name="T110" fmla="*/ 187 w 3390"/>
                <a:gd name="T111" fmla="*/ 1018 h 1018"/>
                <a:gd name="T112" fmla="*/ 198 w 3390"/>
                <a:gd name="T113" fmla="*/ 1018 h 1018"/>
                <a:gd name="T114" fmla="*/ 3390 w 3390"/>
                <a:gd name="T115" fmla="*/ 1018 h 1018"/>
                <a:gd name="T116" fmla="*/ 3390 w 3390"/>
                <a:gd name="T117" fmla="*/ 0 h 1018"/>
                <a:gd name="T118" fmla="*/ 198 w 3390"/>
                <a:gd name="T1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90" h="1018">
                  <a:moveTo>
                    <a:pt x="198" y="0"/>
                  </a:moveTo>
                  <a:lnTo>
                    <a:pt x="198" y="0"/>
                  </a:lnTo>
                  <a:lnTo>
                    <a:pt x="187" y="0"/>
                  </a:lnTo>
                  <a:lnTo>
                    <a:pt x="175" y="1"/>
                  </a:lnTo>
                  <a:lnTo>
                    <a:pt x="162" y="4"/>
                  </a:lnTo>
                  <a:lnTo>
                    <a:pt x="147" y="8"/>
                  </a:lnTo>
                  <a:lnTo>
                    <a:pt x="131" y="16"/>
                  </a:lnTo>
                  <a:lnTo>
                    <a:pt x="123" y="22"/>
                  </a:lnTo>
                  <a:lnTo>
                    <a:pt x="115" y="27"/>
                  </a:lnTo>
                  <a:lnTo>
                    <a:pt x="106" y="35"/>
                  </a:lnTo>
                  <a:lnTo>
                    <a:pt x="97" y="43"/>
                  </a:lnTo>
                  <a:lnTo>
                    <a:pt x="89" y="53"/>
                  </a:lnTo>
                  <a:lnTo>
                    <a:pt x="81" y="63"/>
                  </a:lnTo>
                  <a:lnTo>
                    <a:pt x="73" y="77"/>
                  </a:lnTo>
                  <a:lnTo>
                    <a:pt x="65" y="90"/>
                  </a:lnTo>
                  <a:lnTo>
                    <a:pt x="58" y="106"/>
                  </a:lnTo>
                  <a:lnTo>
                    <a:pt x="50" y="124"/>
                  </a:lnTo>
                  <a:lnTo>
                    <a:pt x="43" y="144"/>
                  </a:lnTo>
                  <a:lnTo>
                    <a:pt x="36" y="166"/>
                  </a:lnTo>
                  <a:lnTo>
                    <a:pt x="30" y="189"/>
                  </a:lnTo>
                  <a:lnTo>
                    <a:pt x="24" y="214"/>
                  </a:lnTo>
                  <a:lnTo>
                    <a:pt x="19" y="243"/>
                  </a:lnTo>
                  <a:lnTo>
                    <a:pt x="13" y="274"/>
                  </a:lnTo>
                  <a:lnTo>
                    <a:pt x="9" y="306"/>
                  </a:lnTo>
                  <a:lnTo>
                    <a:pt x="7" y="341"/>
                  </a:lnTo>
                  <a:lnTo>
                    <a:pt x="4" y="379"/>
                  </a:lnTo>
                  <a:lnTo>
                    <a:pt x="1" y="419"/>
                  </a:lnTo>
                  <a:lnTo>
                    <a:pt x="0" y="462"/>
                  </a:lnTo>
                  <a:lnTo>
                    <a:pt x="0" y="509"/>
                  </a:lnTo>
                  <a:lnTo>
                    <a:pt x="0" y="509"/>
                  </a:lnTo>
                  <a:lnTo>
                    <a:pt x="0" y="555"/>
                  </a:lnTo>
                  <a:lnTo>
                    <a:pt x="1" y="598"/>
                  </a:lnTo>
                  <a:lnTo>
                    <a:pt x="4" y="639"/>
                  </a:lnTo>
                  <a:lnTo>
                    <a:pt x="7" y="677"/>
                  </a:lnTo>
                  <a:lnTo>
                    <a:pt x="9" y="712"/>
                  </a:lnTo>
                  <a:lnTo>
                    <a:pt x="13" y="745"/>
                  </a:lnTo>
                  <a:lnTo>
                    <a:pt x="19" y="775"/>
                  </a:lnTo>
                  <a:lnTo>
                    <a:pt x="24" y="803"/>
                  </a:lnTo>
                  <a:lnTo>
                    <a:pt x="30" y="829"/>
                  </a:lnTo>
                  <a:lnTo>
                    <a:pt x="36" y="852"/>
                  </a:lnTo>
                  <a:lnTo>
                    <a:pt x="43" y="873"/>
                  </a:lnTo>
                  <a:lnTo>
                    <a:pt x="50" y="894"/>
                  </a:lnTo>
                  <a:lnTo>
                    <a:pt x="58" y="911"/>
                  </a:lnTo>
                  <a:lnTo>
                    <a:pt x="65" y="927"/>
                  </a:lnTo>
                  <a:lnTo>
                    <a:pt x="73" y="941"/>
                  </a:lnTo>
                  <a:lnTo>
                    <a:pt x="81" y="954"/>
                  </a:lnTo>
                  <a:lnTo>
                    <a:pt x="89" y="965"/>
                  </a:lnTo>
                  <a:lnTo>
                    <a:pt x="97" y="974"/>
                  </a:lnTo>
                  <a:lnTo>
                    <a:pt x="106" y="984"/>
                  </a:lnTo>
                  <a:lnTo>
                    <a:pt x="115" y="991"/>
                  </a:lnTo>
                  <a:lnTo>
                    <a:pt x="123" y="997"/>
                  </a:lnTo>
                  <a:lnTo>
                    <a:pt x="131" y="1001"/>
                  </a:lnTo>
                  <a:lnTo>
                    <a:pt x="147" y="1009"/>
                  </a:lnTo>
                  <a:lnTo>
                    <a:pt x="162" y="1015"/>
                  </a:lnTo>
                  <a:lnTo>
                    <a:pt x="175" y="1016"/>
                  </a:lnTo>
                  <a:lnTo>
                    <a:pt x="187" y="1018"/>
                  </a:lnTo>
                  <a:lnTo>
                    <a:pt x="198" y="1018"/>
                  </a:lnTo>
                  <a:lnTo>
                    <a:pt x="3390" y="1018"/>
                  </a:lnTo>
                  <a:lnTo>
                    <a:pt x="3390" y="0"/>
                  </a:lnTo>
                  <a:lnTo>
                    <a:pt x="198"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41" name="Freeform 10">
              <a:extLst>
                <a:ext uri="{FF2B5EF4-FFF2-40B4-BE49-F238E27FC236}">
                  <a16:creationId xmlns:a16="http://schemas.microsoft.com/office/drawing/2014/main" id="{DF1E3F72-C6ED-4C57-919D-893D21452E78}"/>
                </a:ext>
              </a:extLst>
            </p:cNvPr>
            <p:cNvSpPr>
              <a:spLocks/>
            </p:cNvSpPr>
            <p:nvPr/>
          </p:nvSpPr>
          <p:spPr bwMode="auto">
            <a:xfrm rot="5400000">
              <a:off x="3560967" y="3250288"/>
              <a:ext cx="572294" cy="166140"/>
            </a:xfrm>
            <a:custGeom>
              <a:avLst/>
              <a:gdLst>
                <a:gd name="T0" fmla="*/ 3362 w 3362"/>
                <a:gd name="T1" fmla="*/ 509 h 1018"/>
                <a:gd name="T2" fmla="*/ 3362 w 3362"/>
                <a:gd name="T3" fmla="*/ 509 h 1018"/>
                <a:gd name="T4" fmla="*/ 3362 w 3362"/>
                <a:gd name="T5" fmla="*/ 462 h 1018"/>
                <a:gd name="T6" fmla="*/ 3361 w 3362"/>
                <a:gd name="T7" fmla="*/ 419 h 1018"/>
                <a:gd name="T8" fmla="*/ 3358 w 3362"/>
                <a:gd name="T9" fmla="*/ 379 h 1018"/>
                <a:gd name="T10" fmla="*/ 3356 w 3362"/>
                <a:gd name="T11" fmla="*/ 341 h 1018"/>
                <a:gd name="T12" fmla="*/ 3353 w 3362"/>
                <a:gd name="T13" fmla="*/ 306 h 1018"/>
                <a:gd name="T14" fmla="*/ 3349 w 3362"/>
                <a:gd name="T15" fmla="*/ 274 h 1018"/>
                <a:gd name="T16" fmla="*/ 3344 w 3362"/>
                <a:gd name="T17" fmla="*/ 243 h 1018"/>
                <a:gd name="T18" fmla="*/ 3338 w 3362"/>
                <a:gd name="T19" fmla="*/ 214 h 1018"/>
                <a:gd name="T20" fmla="*/ 3333 w 3362"/>
                <a:gd name="T21" fmla="*/ 189 h 1018"/>
                <a:gd name="T22" fmla="*/ 3326 w 3362"/>
                <a:gd name="T23" fmla="*/ 166 h 1018"/>
                <a:gd name="T24" fmla="*/ 3319 w 3362"/>
                <a:gd name="T25" fmla="*/ 144 h 1018"/>
                <a:gd name="T26" fmla="*/ 3313 w 3362"/>
                <a:gd name="T27" fmla="*/ 124 h 1018"/>
                <a:gd name="T28" fmla="*/ 3305 w 3362"/>
                <a:gd name="T29" fmla="*/ 106 h 1018"/>
                <a:gd name="T30" fmla="*/ 3298 w 3362"/>
                <a:gd name="T31" fmla="*/ 90 h 1018"/>
                <a:gd name="T32" fmla="*/ 3290 w 3362"/>
                <a:gd name="T33" fmla="*/ 77 h 1018"/>
                <a:gd name="T34" fmla="*/ 3282 w 3362"/>
                <a:gd name="T35" fmla="*/ 63 h 1018"/>
                <a:gd name="T36" fmla="*/ 3274 w 3362"/>
                <a:gd name="T37" fmla="*/ 53 h 1018"/>
                <a:gd name="T38" fmla="*/ 3264 w 3362"/>
                <a:gd name="T39" fmla="*/ 43 h 1018"/>
                <a:gd name="T40" fmla="*/ 3256 w 3362"/>
                <a:gd name="T41" fmla="*/ 35 h 1018"/>
                <a:gd name="T42" fmla="*/ 3248 w 3362"/>
                <a:gd name="T43" fmla="*/ 27 h 1018"/>
                <a:gd name="T44" fmla="*/ 3240 w 3362"/>
                <a:gd name="T45" fmla="*/ 22 h 1018"/>
                <a:gd name="T46" fmla="*/ 3232 w 3362"/>
                <a:gd name="T47" fmla="*/ 16 h 1018"/>
                <a:gd name="T48" fmla="*/ 3216 w 3362"/>
                <a:gd name="T49" fmla="*/ 8 h 1018"/>
                <a:gd name="T50" fmla="*/ 3201 w 3362"/>
                <a:gd name="T51" fmla="*/ 4 h 1018"/>
                <a:gd name="T52" fmla="*/ 3187 w 3362"/>
                <a:gd name="T53" fmla="*/ 1 h 1018"/>
                <a:gd name="T54" fmla="*/ 3175 w 3362"/>
                <a:gd name="T55" fmla="*/ 0 h 1018"/>
                <a:gd name="T56" fmla="*/ 3164 w 3362"/>
                <a:gd name="T57" fmla="*/ 0 h 1018"/>
                <a:gd name="T58" fmla="*/ 0 w 3362"/>
                <a:gd name="T59" fmla="*/ 0 h 1018"/>
                <a:gd name="T60" fmla="*/ 0 w 3362"/>
                <a:gd name="T61" fmla="*/ 1018 h 1018"/>
                <a:gd name="T62" fmla="*/ 3164 w 3362"/>
                <a:gd name="T63" fmla="*/ 1018 h 1018"/>
                <a:gd name="T64" fmla="*/ 3164 w 3362"/>
                <a:gd name="T65" fmla="*/ 1018 h 1018"/>
                <a:gd name="T66" fmla="*/ 3175 w 3362"/>
                <a:gd name="T67" fmla="*/ 1018 h 1018"/>
                <a:gd name="T68" fmla="*/ 3187 w 3362"/>
                <a:gd name="T69" fmla="*/ 1016 h 1018"/>
                <a:gd name="T70" fmla="*/ 3201 w 3362"/>
                <a:gd name="T71" fmla="*/ 1015 h 1018"/>
                <a:gd name="T72" fmla="*/ 3216 w 3362"/>
                <a:gd name="T73" fmla="*/ 1009 h 1018"/>
                <a:gd name="T74" fmla="*/ 3232 w 3362"/>
                <a:gd name="T75" fmla="*/ 1001 h 1018"/>
                <a:gd name="T76" fmla="*/ 3240 w 3362"/>
                <a:gd name="T77" fmla="*/ 997 h 1018"/>
                <a:gd name="T78" fmla="*/ 3248 w 3362"/>
                <a:gd name="T79" fmla="*/ 991 h 1018"/>
                <a:gd name="T80" fmla="*/ 3256 w 3362"/>
                <a:gd name="T81" fmla="*/ 984 h 1018"/>
                <a:gd name="T82" fmla="*/ 3264 w 3362"/>
                <a:gd name="T83" fmla="*/ 974 h 1018"/>
                <a:gd name="T84" fmla="*/ 3274 w 3362"/>
                <a:gd name="T85" fmla="*/ 965 h 1018"/>
                <a:gd name="T86" fmla="*/ 3282 w 3362"/>
                <a:gd name="T87" fmla="*/ 954 h 1018"/>
                <a:gd name="T88" fmla="*/ 3290 w 3362"/>
                <a:gd name="T89" fmla="*/ 941 h 1018"/>
                <a:gd name="T90" fmla="*/ 3298 w 3362"/>
                <a:gd name="T91" fmla="*/ 927 h 1018"/>
                <a:gd name="T92" fmla="*/ 3305 w 3362"/>
                <a:gd name="T93" fmla="*/ 911 h 1018"/>
                <a:gd name="T94" fmla="*/ 3313 w 3362"/>
                <a:gd name="T95" fmla="*/ 894 h 1018"/>
                <a:gd name="T96" fmla="*/ 3319 w 3362"/>
                <a:gd name="T97" fmla="*/ 873 h 1018"/>
                <a:gd name="T98" fmla="*/ 3326 w 3362"/>
                <a:gd name="T99" fmla="*/ 852 h 1018"/>
                <a:gd name="T100" fmla="*/ 3333 w 3362"/>
                <a:gd name="T101" fmla="*/ 829 h 1018"/>
                <a:gd name="T102" fmla="*/ 3338 w 3362"/>
                <a:gd name="T103" fmla="*/ 803 h 1018"/>
                <a:gd name="T104" fmla="*/ 3344 w 3362"/>
                <a:gd name="T105" fmla="*/ 775 h 1018"/>
                <a:gd name="T106" fmla="*/ 3349 w 3362"/>
                <a:gd name="T107" fmla="*/ 745 h 1018"/>
                <a:gd name="T108" fmla="*/ 3353 w 3362"/>
                <a:gd name="T109" fmla="*/ 712 h 1018"/>
                <a:gd name="T110" fmla="*/ 3356 w 3362"/>
                <a:gd name="T111" fmla="*/ 677 h 1018"/>
                <a:gd name="T112" fmla="*/ 3358 w 3362"/>
                <a:gd name="T113" fmla="*/ 639 h 1018"/>
                <a:gd name="T114" fmla="*/ 3361 w 3362"/>
                <a:gd name="T115" fmla="*/ 598 h 1018"/>
                <a:gd name="T116" fmla="*/ 3362 w 3362"/>
                <a:gd name="T117" fmla="*/ 555 h 1018"/>
                <a:gd name="T118" fmla="*/ 3362 w 3362"/>
                <a:gd name="T119" fmla="*/ 509 h 1018"/>
                <a:gd name="T120" fmla="*/ 3362 w 3362"/>
                <a:gd name="T121"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2" h="1018">
                  <a:moveTo>
                    <a:pt x="3362" y="509"/>
                  </a:moveTo>
                  <a:lnTo>
                    <a:pt x="3362" y="509"/>
                  </a:lnTo>
                  <a:lnTo>
                    <a:pt x="3362" y="462"/>
                  </a:lnTo>
                  <a:lnTo>
                    <a:pt x="3361" y="419"/>
                  </a:lnTo>
                  <a:lnTo>
                    <a:pt x="3358" y="379"/>
                  </a:lnTo>
                  <a:lnTo>
                    <a:pt x="3356" y="341"/>
                  </a:lnTo>
                  <a:lnTo>
                    <a:pt x="3353" y="306"/>
                  </a:lnTo>
                  <a:lnTo>
                    <a:pt x="3349" y="274"/>
                  </a:lnTo>
                  <a:lnTo>
                    <a:pt x="3344" y="243"/>
                  </a:lnTo>
                  <a:lnTo>
                    <a:pt x="3338" y="214"/>
                  </a:lnTo>
                  <a:lnTo>
                    <a:pt x="3333" y="189"/>
                  </a:lnTo>
                  <a:lnTo>
                    <a:pt x="3326" y="166"/>
                  </a:lnTo>
                  <a:lnTo>
                    <a:pt x="3319" y="144"/>
                  </a:lnTo>
                  <a:lnTo>
                    <a:pt x="3313" y="124"/>
                  </a:lnTo>
                  <a:lnTo>
                    <a:pt x="3305" y="106"/>
                  </a:lnTo>
                  <a:lnTo>
                    <a:pt x="3298" y="90"/>
                  </a:lnTo>
                  <a:lnTo>
                    <a:pt x="3290" y="77"/>
                  </a:lnTo>
                  <a:lnTo>
                    <a:pt x="3282" y="63"/>
                  </a:lnTo>
                  <a:lnTo>
                    <a:pt x="3274" y="53"/>
                  </a:lnTo>
                  <a:lnTo>
                    <a:pt x="3264" y="43"/>
                  </a:lnTo>
                  <a:lnTo>
                    <a:pt x="3256" y="35"/>
                  </a:lnTo>
                  <a:lnTo>
                    <a:pt x="3248" y="27"/>
                  </a:lnTo>
                  <a:lnTo>
                    <a:pt x="3240" y="22"/>
                  </a:lnTo>
                  <a:lnTo>
                    <a:pt x="3232" y="16"/>
                  </a:lnTo>
                  <a:lnTo>
                    <a:pt x="3216" y="8"/>
                  </a:lnTo>
                  <a:lnTo>
                    <a:pt x="3201" y="4"/>
                  </a:lnTo>
                  <a:lnTo>
                    <a:pt x="3187" y="1"/>
                  </a:lnTo>
                  <a:lnTo>
                    <a:pt x="3175" y="0"/>
                  </a:lnTo>
                  <a:lnTo>
                    <a:pt x="3164" y="0"/>
                  </a:lnTo>
                  <a:lnTo>
                    <a:pt x="0" y="0"/>
                  </a:lnTo>
                  <a:lnTo>
                    <a:pt x="0" y="1018"/>
                  </a:lnTo>
                  <a:lnTo>
                    <a:pt x="3164" y="1018"/>
                  </a:lnTo>
                  <a:lnTo>
                    <a:pt x="3164" y="1018"/>
                  </a:lnTo>
                  <a:lnTo>
                    <a:pt x="3175" y="1018"/>
                  </a:lnTo>
                  <a:lnTo>
                    <a:pt x="3187" y="1016"/>
                  </a:lnTo>
                  <a:lnTo>
                    <a:pt x="3201" y="1015"/>
                  </a:lnTo>
                  <a:lnTo>
                    <a:pt x="3216" y="1009"/>
                  </a:lnTo>
                  <a:lnTo>
                    <a:pt x="3232" y="1001"/>
                  </a:lnTo>
                  <a:lnTo>
                    <a:pt x="3240" y="997"/>
                  </a:lnTo>
                  <a:lnTo>
                    <a:pt x="3248" y="991"/>
                  </a:lnTo>
                  <a:lnTo>
                    <a:pt x="3256" y="984"/>
                  </a:lnTo>
                  <a:lnTo>
                    <a:pt x="3264" y="974"/>
                  </a:lnTo>
                  <a:lnTo>
                    <a:pt x="3274" y="965"/>
                  </a:lnTo>
                  <a:lnTo>
                    <a:pt x="3282" y="954"/>
                  </a:lnTo>
                  <a:lnTo>
                    <a:pt x="3290" y="941"/>
                  </a:lnTo>
                  <a:lnTo>
                    <a:pt x="3298" y="927"/>
                  </a:lnTo>
                  <a:lnTo>
                    <a:pt x="3305" y="911"/>
                  </a:lnTo>
                  <a:lnTo>
                    <a:pt x="3313" y="894"/>
                  </a:lnTo>
                  <a:lnTo>
                    <a:pt x="3319" y="873"/>
                  </a:lnTo>
                  <a:lnTo>
                    <a:pt x="3326" y="852"/>
                  </a:lnTo>
                  <a:lnTo>
                    <a:pt x="3333" y="829"/>
                  </a:lnTo>
                  <a:lnTo>
                    <a:pt x="3338" y="803"/>
                  </a:lnTo>
                  <a:lnTo>
                    <a:pt x="3344" y="775"/>
                  </a:lnTo>
                  <a:lnTo>
                    <a:pt x="3349" y="745"/>
                  </a:lnTo>
                  <a:lnTo>
                    <a:pt x="3353" y="712"/>
                  </a:lnTo>
                  <a:lnTo>
                    <a:pt x="3356" y="677"/>
                  </a:lnTo>
                  <a:lnTo>
                    <a:pt x="3358" y="639"/>
                  </a:lnTo>
                  <a:lnTo>
                    <a:pt x="3361" y="598"/>
                  </a:lnTo>
                  <a:lnTo>
                    <a:pt x="3362" y="555"/>
                  </a:lnTo>
                  <a:lnTo>
                    <a:pt x="3362" y="509"/>
                  </a:lnTo>
                  <a:lnTo>
                    <a:pt x="3362"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42" name="Group 41">
            <a:extLst>
              <a:ext uri="{FF2B5EF4-FFF2-40B4-BE49-F238E27FC236}">
                <a16:creationId xmlns:a16="http://schemas.microsoft.com/office/drawing/2014/main" id="{2810A5D7-DC52-4A11-BD97-D667FCB59AD3}"/>
              </a:ext>
            </a:extLst>
          </p:cNvPr>
          <p:cNvGrpSpPr/>
          <p:nvPr userDrawn="1"/>
        </p:nvGrpSpPr>
        <p:grpSpPr>
          <a:xfrm>
            <a:off x="4105271" y="2895604"/>
            <a:ext cx="165814" cy="1447802"/>
            <a:chOff x="4105271" y="2895604"/>
            <a:chExt cx="165814" cy="1447802"/>
          </a:xfrm>
        </p:grpSpPr>
        <p:sp>
          <p:nvSpPr>
            <p:cNvPr id="43" name="Freeform 7">
              <a:extLst>
                <a:ext uri="{FF2B5EF4-FFF2-40B4-BE49-F238E27FC236}">
                  <a16:creationId xmlns:a16="http://schemas.microsoft.com/office/drawing/2014/main" id="{7CB5945E-AEAC-484B-BC5F-551F3A365934}"/>
                </a:ext>
              </a:extLst>
            </p:cNvPr>
            <p:cNvSpPr>
              <a:spLocks/>
            </p:cNvSpPr>
            <p:nvPr/>
          </p:nvSpPr>
          <p:spPr bwMode="auto">
            <a:xfrm rot="5400000">
              <a:off x="3827267" y="3173608"/>
              <a:ext cx="721822"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44" name="Freeform 8">
              <a:extLst>
                <a:ext uri="{FF2B5EF4-FFF2-40B4-BE49-F238E27FC236}">
                  <a16:creationId xmlns:a16="http://schemas.microsoft.com/office/drawing/2014/main" id="{98081D27-EEAA-4A72-A786-0CF2B7731879}"/>
                </a:ext>
              </a:extLst>
            </p:cNvPr>
            <p:cNvSpPr>
              <a:spLocks/>
            </p:cNvSpPr>
            <p:nvPr/>
          </p:nvSpPr>
          <p:spPr bwMode="auto">
            <a:xfrm rot="5400000">
              <a:off x="3825188" y="3897509"/>
              <a:ext cx="725980"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45" name="Group 44">
            <a:extLst>
              <a:ext uri="{FF2B5EF4-FFF2-40B4-BE49-F238E27FC236}">
                <a16:creationId xmlns:a16="http://schemas.microsoft.com/office/drawing/2014/main" id="{108AD443-4D31-4FA6-AE06-AEA1CA33FD75}"/>
              </a:ext>
            </a:extLst>
          </p:cNvPr>
          <p:cNvGrpSpPr/>
          <p:nvPr userDrawn="1"/>
        </p:nvGrpSpPr>
        <p:grpSpPr>
          <a:xfrm>
            <a:off x="4466607" y="2520952"/>
            <a:ext cx="165815" cy="1899162"/>
            <a:chOff x="4466607" y="2520952"/>
            <a:chExt cx="165815" cy="1899162"/>
          </a:xfrm>
        </p:grpSpPr>
        <p:sp>
          <p:nvSpPr>
            <p:cNvPr id="46" name="Freeform 7">
              <a:extLst>
                <a:ext uri="{FF2B5EF4-FFF2-40B4-BE49-F238E27FC236}">
                  <a16:creationId xmlns:a16="http://schemas.microsoft.com/office/drawing/2014/main" id="{D942A26A-FDED-493F-AEED-4EB710ED2FB4}"/>
                </a:ext>
              </a:extLst>
            </p:cNvPr>
            <p:cNvSpPr>
              <a:spLocks/>
            </p:cNvSpPr>
            <p:nvPr/>
          </p:nvSpPr>
          <p:spPr bwMode="auto">
            <a:xfrm rot="5400000">
              <a:off x="4076087" y="2911472"/>
              <a:ext cx="946853"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47" name="Freeform 8">
              <a:extLst>
                <a:ext uri="{FF2B5EF4-FFF2-40B4-BE49-F238E27FC236}">
                  <a16:creationId xmlns:a16="http://schemas.microsoft.com/office/drawing/2014/main" id="{546F2DE0-046F-4705-8BC1-DE4A4900B7A5}"/>
                </a:ext>
              </a:extLst>
            </p:cNvPr>
            <p:cNvSpPr>
              <a:spLocks/>
            </p:cNvSpPr>
            <p:nvPr/>
          </p:nvSpPr>
          <p:spPr bwMode="auto">
            <a:xfrm rot="5400000">
              <a:off x="4073360" y="3861053"/>
              <a:ext cx="952309"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48" name="Group 47">
            <a:extLst>
              <a:ext uri="{FF2B5EF4-FFF2-40B4-BE49-F238E27FC236}">
                <a16:creationId xmlns:a16="http://schemas.microsoft.com/office/drawing/2014/main" id="{99771292-C50C-46AA-BACD-2DBAC82E7A91}"/>
              </a:ext>
            </a:extLst>
          </p:cNvPr>
          <p:cNvGrpSpPr/>
          <p:nvPr userDrawn="1"/>
        </p:nvGrpSpPr>
        <p:grpSpPr>
          <a:xfrm>
            <a:off x="4827943" y="2476501"/>
            <a:ext cx="165814" cy="1784350"/>
            <a:chOff x="4827943" y="2476501"/>
            <a:chExt cx="165814" cy="1784350"/>
          </a:xfrm>
        </p:grpSpPr>
        <p:sp>
          <p:nvSpPr>
            <p:cNvPr id="49" name="Freeform 7">
              <a:extLst>
                <a:ext uri="{FF2B5EF4-FFF2-40B4-BE49-F238E27FC236}">
                  <a16:creationId xmlns:a16="http://schemas.microsoft.com/office/drawing/2014/main" id="{E01A11D4-973A-48B6-86E8-5775ED835F6C}"/>
                </a:ext>
              </a:extLst>
            </p:cNvPr>
            <p:cNvSpPr>
              <a:spLocks/>
            </p:cNvSpPr>
            <p:nvPr/>
          </p:nvSpPr>
          <p:spPr bwMode="auto">
            <a:xfrm rot="5400000">
              <a:off x="4466044" y="2838400"/>
              <a:ext cx="889612"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50" name="Freeform 8">
              <a:extLst>
                <a:ext uri="{FF2B5EF4-FFF2-40B4-BE49-F238E27FC236}">
                  <a16:creationId xmlns:a16="http://schemas.microsoft.com/office/drawing/2014/main" id="{19C00D18-7742-4B9B-8DCB-667B79E06B52}"/>
                </a:ext>
              </a:extLst>
            </p:cNvPr>
            <p:cNvSpPr>
              <a:spLocks/>
            </p:cNvSpPr>
            <p:nvPr/>
          </p:nvSpPr>
          <p:spPr bwMode="auto">
            <a:xfrm rot="5400000">
              <a:off x="4463481" y="3730575"/>
              <a:ext cx="894738"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51" name="Freeform 7">
            <a:extLst>
              <a:ext uri="{FF2B5EF4-FFF2-40B4-BE49-F238E27FC236}">
                <a16:creationId xmlns:a16="http://schemas.microsoft.com/office/drawing/2014/main" id="{4F57FF63-6F30-490F-B762-2FB95DF31893}"/>
              </a:ext>
            </a:extLst>
          </p:cNvPr>
          <p:cNvSpPr>
            <a:spLocks/>
          </p:cNvSpPr>
          <p:nvPr userDrawn="1"/>
        </p:nvSpPr>
        <p:spPr bwMode="auto">
          <a:xfrm rot="5400000">
            <a:off x="5645782" y="2862418"/>
            <a:ext cx="747148"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52" name="Freeform 8">
            <a:extLst>
              <a:ext uri="{FF2B5EF4-FFF2-40B4-BE49-F238E27FC236}">
                <a16:creationId xmlns:a16="http://schemas.microsoft.com/office/drawing/2014/main" id="{2BE1F7EC-708C-40A3-971E-531C1B3712E2}"/>
              </a:ext>
            </a:extLst>
          </p:cNvPr>
          <p:cNvSpPr>
            <a:spLocks/>
          </p:cNvSpPr>
          <p:nvPr userDrawn="1"/>
        </p:nvSpPr>
        <p:spPr bwMode="auto">
          <a:xfrm rot="5400000">
            <a:off x="5643630" y="3611718"/>
            <a:ext cx="751452"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53" name="Group 52">
            <a:extLst>
              <a:ext uri="{FF2B5EF4-FFF2-40B4-BE49-F238E27FC236}">
                <a16:creationId xmlns:a16="http://schemas.microsoft.com/office/drawing/2014/main" id="{22C82E73-1786-4D73-BA44-2447BC0C2809}"/>
              </a:ext>
            </a:extLst>
          </p:cNvPr>
          <p:cNvGrpSpPr/>
          <p:nvPr userDrawn="1"/>
        </p:nvGrpSpPr>
        <p:grpSpPr>
          <a:xfrm>
            <a:off x="6303909" y="2475989"/>
            <a:ext cx="165815" cy="1918212"/>
            <a:chOff x="6303909" y="2475989"/>
            <a:chExt cx="165815" cy="1918212"/>
          </a:xfrm>
        </p:grpSpPr>
        <p:sp>
          <p:nvSpPr>
            <p:cNvPr id="54" name="Freeform 7">
              <a:extLst>
                <a:ext uri="{FF2B5EF4-FFF2-40B4-BE49-F238E27FC236}">
                  <a16:creationId xmlns:a16="http://schemas.microsoft.com/office/drawing/2014/main" id="{8E75108F-D9FE-4E81-B8EF-C3829CFB4CEE}"/>
                </a:ext>
              </a:extLst>
            </p:cNvPr>
            <p:cNvSpPr>
              <a:spLocks/>
            </p:cNvSpPr>
            <p:nvPr/>
          </p:nvSpPr>
          <p:spPr bwMode="auto">
            <a:xfrm rot="5400000">
              <a:off x="5908640" y="2871258"/>
              <a:ext cx="956351"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55" name="Freeform 8">
              <a:extLst>
                <a:ext uri="{FF2B5EF4-FFF2-40B4-BE49-F238E27FC236}">
                  <a16:creationId xmlns:a16="http://schemas.microsoft.com/office/drawing/2014/main" id="{308CD22C-3329-45D5-A8B4-3AEA240548A6}"/>
                </a:ext>
              </a:extLst>
            </p:cNvPr>
            <p:cNvSpPr>
              <a:spLocks/>
            </p:cNvSpPr>
            <p:nvPr/>
          </p:nvSpPr>
          <p:spPr bwMode="auto">
            <a:xfrm rot="5400000">
              <a:off x="5905886" y="3830364"/>
              <a:ext cx="961861"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56" name="Group 55">
            <a:extLst>
              <a:ext uri="{FF2B5EF4-FFF2-40B4-BE49-F238E27FC236}">
                <a16:creationId xmlns:a16="http://schemas.microsoft.com/office/drawing/2014/main" id="{DB65FD86-0835-4042-A2DF-F19EE45D3D30}"/>
              </a:ext>
            </a:extLst>
          </p:cNvPr>
          <p:cNvGrpSpPr/>
          <p:nvPr userDrawn="1"/>
        </p:nvGrpSpPr>
        <p:grpSpPr>
          <a:xfrm>
            <a:off x="7046373" y="2533655"/>
            <a:ext cx="165814" cy="1619830"/>
            <a:chOff x="7046373" y="2533655"/>
            <a:chExt cx="165814" cy="1619830"/>
          </a:xfrm>
        </p:grpSpPr>
        <p:sp>
          <p:nvSpPr>
            <p:cNvPr id="57" name="Freeform 5">
              <a:extLst>
                <a:ext uri="{FF2B5EF4-FFF2-40B4-BE49-F238E27FC236}">
                  <a16:creationId xmlns:a16="http://schemas.microsoft.com/office/drawing/2014/main" id="{7D1BC13F-7299-4EFA-9CA1-A9ADF63983FD}"/>
                </a:ext>
              </a:extLst>
            </p:cNvPr>
            <p:cNvSpPr>
              <a:spLocks/>
            </p:cNvSpPr>
            <p:nvPr/>
          </p:nvSpPr>
          <p:spPr bwMode="auto">
            <a:xfrm rot="5400000">
              <a:off x="6725652" y="2854376"/>
              <a:ext cx="807256" cy="165814"/>
            </a:xfrm>
            <a:custGeom>
              <a:avLst/>
              <a:gdLst>
                <a:gd name="T0" fmla="*/ 142 w 4859"/>
                <a:gd name="T1" fmla="*/ 0 h 1017"/>
                <a:gd name="T2" fmla="*/ 142 w 4859"/>
                <a:gd name="T3" fmla="*/ 0 h 1017"/>
                <a:gd name="T4" fmla="*/ 132 w 4859"/>
                <a:gd name="T5" fmla="*/ 0 h 1017"/>
                <a:gd name="T6" fmla="*/ 122 w 4859"/>
                <a:gd name="T7" fmla="*/ 0 h 1017"/>
                <a:gd name="T8" fmla="*/ 111 w 4859"/>
                <a:gd name="T9" fmla="*/ 3 h 1017"/>
                <a:gd name="T10" fmla="*/ 100 w 4859"/>
                <a:gd name="T11" fmla="*/ 7 h 1017"/>
                <a:gd name="T12" fmla="*/ 88 w 4859"/>
                <a:gd name="T13" fmla="*/ 15 h 1017"/>
                <a:gd name="T14" fmla="*/ 76 w 4859"/>
                <a:gd name="T15" fmla="*/ 26 h 1017"/>
                <a:gd name="T16" fmla="*/ 65 w 4859"/>
                <a:gd name="T17" fmla="*/ 42 h 1017"/>
                <a:gd name="T18" fmla="*/ 53 w 4859"/>
                <a:gd name="T19" fmla="*/ 64 h 1017"/>
                <a:gd name="T20" fmla="*/ 43 w 4859"/>
                <a:gd name="T21" fmla="*/ 91 h 1017"/>
                <a:gd name="T22" fmla="*/ 33 w 4859"/>
                <a:gd name="T23" fmla="*/ 124 h 1017"/>
                <a:gd name="T24" fmla="*/ 23 w 4859"/>
                <a:gd name="T25" fmla="*/ 165 h 1017"/>
                <a:gd name="T26" fmla="*/ 16 w 4859"/>
                <a:gd name="T27" fmla="*/ 215 h 1017"/>
                <a:gd name="T28" fmla="*/ 10 w 4859"/>
                <a:gd name="T29" fmla="*/ 273 h 1017"/>
                <a:gd name="T30" fmla="*/ 4 w 4859"/>
                <a:gd name="T31" fmla="*/ 340 h 1017"/>
                <a:gd name="T32" fmla="*/ 2 w 4859"/>
                <a:gd name="T33" fmla="*/ 420 h 1017"/>
                <a:gd name="T34" fmla="*/ 0 w 4859"/>
                <a:gd name="T35" fmla="*/ 508 h 1017"/>
                <a:gd name="T36" fmla="*/ 0 w 4859"/>
                <a:gd name="T37" fmla="*/ 508 h 1017"/>
                <a:gd name="T38" fmla="*/ 2 w 4859"/>
                <a:gd name="T39" fmla="*/ 597 h 1017"/>
                <a:gd name="T40" fmla="*/ 4 w 4859"/>
                <a:gd name="T41" fmla="*/ 677 h 1017"/>
                <a:gd name="T42" fmla="*/ 10 w 4859"/>
                <a:gd name="T43" fmla="*/ 744 h 1017"/>
                <a:gd name="T44" fmla="*/ 16 w 4859"/>
                <a:gd name="T45" fmla="*/ 802 h 1017"/>
                <a:gd name="T46" fmla="*/ 23 w 4859"/>
                <a:gd name="T47" fmla="*/ 852 h 1017"/>
                <a:gd name="T48" fmla="*/ 33 w 4859"/>
                <a:gd name="T49" fmla="*/ 893 h 1017"/>
                <a:gd name="T50" fmla="*/ 43 w 4859"/>
                <a:gd name="T51" fmla="*/ 926 h 1017"/>
                <a:gd name="T52" fmla="*/ 53 w 4859"/>
                <a:gd name="T53" fmla="*/ 953 h 1017"/>
                <a:gd name="T54" fmla="*/ 65 w 4859"/>
                <a:gd name="T55" fmla="*/ 975 h 1017"/>
                <a:gd name="T56" fmla="*/ 76 w 4859"/>
                <a:gd name="T57" fmla="*/ 990 h 1017"/>
                <a:gd name="T58" fmla="*/ 88 w 4859"/>
                <a:gd name="T59" fmla="*/ 1002 h 1017"/>
                <a:gd name="T60" fmla="*/ 100 w 4859"/>
                <a:gd name="T61" fmla="*/ 1009 h 1017"/>
                <a:gd name="T62" fmla="*/ 111 w 4859"/>
                <a:gd name="T63" fmla="*/ 1014 h 1017"/>
                <a:gd name="T64" fmla="*/ 122 w 4859"/>
                <a:gd name="T65" fmla="*/ 1017 h 1017"/>
                <a:gd name="T66" fmla="*/ 132 w 4859"/>
                <a:gd name="T67" fmla="*/ 1017 h 1017"/>
                <a:gd name="T68" fmla="*/ 142 w 4859"/>
                <a:gd name="T69" fmla="*/ 1017 h 1017"/>
                <a:gd name="T70" fmla="*/ 4859 w 4859"/>
                <a:gd name="T71" fmla="*/ 1017 h 1017"/>
                <a:gd name="T72" fmla="*/ 4859 w 4859"/>
                <a:gd name="T73" fmla="*/ 0 h 1017"/>
                <a:gd name="T74" fmla="*/ 142 w 4859"/>
                <a:gd name="T75" fmla="*/ 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7">
                  <a:moveTo>
                    <a:pt x="142" y="0"/>
                  </a:moveTo>
                  <a:lnTo>
                    <a:pt x="142" y="0"/>
                  </a:lnTo>
                  <a:lnTo>
                    <a:pt x="132" y="0"/>
                  </a:lnTo>
                  <a:lnTo>
                    <a:pt x="122" y="0"/>
                  </a:lnTo>
                  <a:lnTo>
                    <a:pt x="111" y="3"/>
                  </a:lnTo>
                  <a:lnTo>
                    <a:pt x="100" y="7"/>
                  </a:lnTo>
                  <a:lnTo>
                    <a:pt x="88" y="15"/>
                  </a:lnTo>
                  <a:lnTo>
                    <a:pt x="76" y="26"/>
                  </a:lnTo>
                  <a:lnTo>
                    <a:pt x="65" y="42"/>
                  </a:lnTo>
                  <a:lnTo>
                    <a:pt x="53" y="64"/>
                  </a:lnTo>
                  <a:lnTo>
                    <a:pt x="43" y="91"/>
                  </a:lnTo>
                  <a:lnTo>
                    <a:pt x="33" y="124"/>
                  </a:lnTo>
                  <a:lnTo>
                    <a:pt x="23" y="165"/>
                  </a:lnTo>
                  <a:lnTo>
                    <a:pt x="16" y="215"/>
                  </a:lnTo>
                  <a:lnTo>
                    <a:pt x="10" y="273"/>
                  </a:lnTo>
                  <a:lnTo>
                    <a:pt x="4" y="340"/>
                  </a:lnTo>
                  <a:lnTo>
                    <a:pt x="2" y="420"/>
                  </a:lnTo>
                  <a:lnTo>
                    <a:pt x="0" y="508"/>
                  </a:lnTo>
                  <a:lnTo>
                    <a:pt x="0" y="508"/>
                  </a:lnTo>
                  <a:lnTo>
                    <a:pt x="2" y="597"/>
                  </a:lnTo>
                  <a:lnTo>
                    <a:pt x="4" y="677"/>
                  </a:lnTo>
                  <a:lnTo>
                    <a:pt x="10" y="744"/>
                  </a:lnTo>
                  <a:lnTo>
                    <a:pt x="16" y="802"/>
                  </a:lnTo>
                  <a:lnTo>
                    <a:pt x="23" y="852"/>
                  </a:lnTo>
                  <a:lnTo>
                    <a:pt x="33" y="893"/>
                  </a:lnTo>
                  <a:lnTo>
                    <a:pt x="43" y="926"/>
                  </a:lnTo>
                  <a:lnTo>
                    <a:pt x="53" y="953"/>
                  </a:lnTo>
                  <a:lnTo>
                    <a:pt x="65" y="975"/>
                  </a:lnTo>
                  <a:lnTo>
                    <a:pt x="76" y="990"/>
                  </a:lnTo>
                  <a:lnTo>
                    <a:pt x="88" y="1002"/>
                  </a:lnTo>
                  <a:lnTo>
                    <a:pt x="100" y="1009"/>
                  </a:lnTo>
                  <a:lnTo>
                    <a:pt x="111" y="1014"/>
                  </a:lnTo>
                  <a:lnTo>
                    <a:pt x="122" y="1017"/>
                  </a:lnTo>
                  <a:lnTo>
                    <a:pt x="132" y="1017"/>
                  </a:lnTo>
                  <a:lnTo>
                    <a:pt x="142" y="1017"/>
                  </a:lnTo>
                  <a:lnTo>
                    <a:pt x="4859" y="1017"/>
                  </a:lnTo>
                  <a:lnTo>
                    <a:pt x="4859" y="0"/>
                  </a:lnTo>
                  <a:lnTo>
                    <a:pt x="142"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58" name="Freeform 6">
              <a:extLst>
                <a:ext uri="{FF2B5EF4-FFF2-40B4-BE49-F238E27FC236}">
                  <a16:creationId xmlns:a16="http://schemas.microsoft.com/office/drawing/2014/main" id="{FE3E21E5-B29A-4EA2-882A-8DD6CD6668E2}"/>
                </a:ext>
              </a:extLst>
            </p:cNvPr>
            <p:cNvSpPr>
              <a:spLocks/>
            </p:cNvSpPr>
            <p:nvPr/>
          </p:nvSpPr>
          <p:spPr bwMode="auto">
            <a:xfrm rot="5400000">
              <a:off x="6722993" y="3664291"/>
              <a:ext cx="812574" cy="165814"/>
            </a:xfrm>
            <a:custGeom>
              <a:avLst/>
              <a:gdLst>
                <a:gd name="T0" fmla="*/ 4889 w 4889"/>
                <a:gd name="T1" fmla="*/ 508 h 1017"/>
                <a:gd name="T2" fmla="*/ 4889 w 4889"/>
                <a:gd name="T3" fmla="*/ 508 h 1017"/>
                <a:gd name="T4" fmla="*/ 4888 w 4889"/>
                <a:gd name="T5" fmla="*/ 420 h 1017"/>
                <a:gd name="T6" fmla="*/ 4885 w 4889"/>
                <a:gd name="T7" fmla="*/ 340 h 1017"/>
                <a:gd name="T8" fmla="*/ 4880 w 4889"/>
                <a:gd name="T9" fmla="*/ 273 h 1017"/>
                <a:gd name="T10" fmla="*/ 4873 w 4889"/>
                <a:gd name="T11" fmla="*/ 215 h 1017"/>
                <a:gd name="T12" fmla="*/ 4866 w 4889"/>
                <a:gd name="T13" fmla="*/ 165 h 1017"/>
                <a:gd name="T14" fmla="*/ 4857 w 4889"/>
                <a:gd name="T15" fmla="*/ 124 h 1017"/>
                <a:gd name="T16" fmla="*/ 4846 w 4889"/>
                <a:gd name="T17" fmla="*/ 91 h 1017"/>
                <a:gd name="T18" fmla="*/ 4837 w 4889"/>
                <a:gd name="T19" fmla="*/ 64 h 1017"/>
                <a:gd name="T20" fmla="*/ 4825 w 4889"/>
                <a:gd name="T21" fmla="*/ 42 h 1017"/>
                <a:gd name="T22" fmla="*/ 4814 w 4889"/>
                <a:gd name="T23" fmla="*/ 26 h 1017"/>
                <a:gd name="T24" fmla="*/ 4802 w 4889"/>
                <a:gd name="T25" fmla="*/ 15 h 1017"/>
                <a:gd name="T26" fmla="*/ 4790 w 4889"/>
                <a:gd name="T27" fmla="*/ 7 h 1017"/>
                <a:gd name="T28" fmla="*/ 4779 w 4889"/>
                <a:gd name="T29" fmla="*/ 3 h 1017"/>
                <a:gd name="T30" fmla="*/ 4768 w 4889"/>
                <a:gd name="T31" fmla="*/ 0 h 1017"/>
                <a:gd name="T32" fmla="*/ 4757 w 4889"/>
                <a:gd name="T33" fmla="*/ 0 h 1017"/>
                <a:gd name="T34" fmla="*/ 4748 w 4889"/>
                <a:gd name="T35" fmla="*/ 0 h 1017"/>
                <a:gd name="T36" fmla="*/ 0 w 4889"/>
                <a:gd name="T37" fmla="*/ 0 h 1017"/>
                <a:gd name="T38" fmla="*/ 0 w 4889"/>
                <a:gd name="T39" fmla="*/ 1017 h 1017"/>
                <a:gd name="T40" fmla="*/ 4748 w 4889"/>
                <a:gd name="T41" fmla="*/ 1017 h 1017"/>
                <a:gd name="T42" fmla="*/ 4748 w 4889"/>
                <a:gd name="T43" fmla="*/ 1017 h 1017"/>
                <a:gd name="T44" fmla="*/ 4757 w 4889"/>
                <a:gd name="T45" fmla="*/ 1017 h 1017"/>
                <a:gd name="T46" fmla="*/ 4768 w 4889"/>
                <a:gd name="T47" fmla="*/ 1017 h 1017"/>
                <a:gd name="T48" fmla="*/ 4779 w 4889"/>
                <a:gd name="T49" fmla="*/ 1014 h 1017"/>
                <a:gd name="T50" fmla="*/ 4790 w 4889"/>
                <a:gd name="T51" fmla="*/ 1009 h 1017"/>
                <a:gd name="T52" fmla="*/ 4802 w 4889"/>
                <a:gd name="T53" fmla="*/ 1002 h 1017"/>
                <a:gd name="T54" fmla="*/ 4814 w 4889"/>
                <a:gd name="T55" fmla="*/ 990 h 1017"/>
                <a:gd name="T56" fmla="*/ 4825 w 4889"/>
                <a:gd name="T57" fmla="*/ 975 h 1017"/>
                <a:gd name="T58" fmla="*/ 4837 w 4889"/>
                <a:gd name="T59" fmla="*/ 953 h 1017"/>
                <a:gd name="T60" fmla="*/ 4846 w 4889"/>
                <a:gd name="T61" fmla="*/ 926 h 1017"/>
                <a:gd name="T62" fmla="*/ 4857 w 4889"/>
                <a:gd name="T63" fmla="*/ 893 h 1017"/>
                <a:gd name="T64" fmla="*/ 4866 w 4889"/>
                <a:gd name="T65" fmla="*/ 852 h 1017"/>
                <a:gd name="T66" fmla="*/ 4873 w 4889"/>
                <a:gd name="T67" fmla="*/ 802 h 1017"/>
                <a:gd name="T68" fmla="*/ 4880 w 4889"/>
                <a:gd name="T69" fmla="*/ 744 h 1017"/>
                <a:gd name="T70" fmla="*/ 4885 w 4889"/>
                <a:gd name="T71" fmla="*/ 677 h 1017"/>
                <a:gd name="T72" fmla="*/ 4888 w 4889"/>
                <a:gd name="T73" fmla="*/ 597 h 1017"/>
                <a:gd name="T74" fmla="*/ 4889 w 4889"/>
                <a:gd name="T75" fmla="*/ 508 h 1017"/>
                <a:gd name="T76" fmla="*/ 4889 w 4889"/>
                <a:gd name="T77" fmla="*/ 50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9" h="1017">
                  <a:moveTo>
                    <a:pt x="4889" y="508"/>
                  </a:moveTo>
                  <a:lnTo>
                    <a:pt x="4889" y="508"/>
                  </a:lnTo>
                  <a:lnTo>
                    <a:pt x="4888" y="420"/>
                  </a:lnTo>
                  <a:lnTo>
                    <a:pt x="4885" y="340"/>
                  </a:lnTo>
                  <a:lnTo>
                    <a:pt x="4880" y="273"/>
                  </a:lnTo>
                  <a:lnTo>
                    <a:pt x="4873" y="215"/>
                  </a:lnTo>
                  <a:lnTo>
                    <a:pt x="4866" y="165"/>
                  </a:lnTo>
                  <a:lnTo>
                    <a:pt x="4857" y="124"/>
                  </a:lnTo>
                  <a:lnTo>
                    <a:pt x="4846" y="91"/>
                  </a:lnTo>
                  <a:lnTo>
                    <a:pt x="4837" y="64"/>
                  </a:lnTo>
                  <a:lnTo>
                    <a:pt x="4825" y="42"/>
                  </a:lnTo>
                  <a:lnTo>
                    <a:pt x="4814" y="26"/>
                  </a:lnTo>
                  <a:lnTo>
                    <a:pt x="4802" y="15"/>
                  </a:lnTo>
                  <a:lnTo>
                    <a:pt x="4790" y="7"/>
                  </a:lnTo>
                  <a:lnTo>
                    <a:pt x="4779" y="3"/>
                  </a:lnTo>
                  <a:lnTo>
                    <a:pt x="4768" y="0"/>
                  </a:lnTo>
                  <a:lnTo>
                    <a:pt x="4757" y="0"/>
                  </a:lnTo>
                  <a:lnTo>
                    <a:pt x="4748" y="0"/>
                  </a:lnTo>
                  <a:lnTo>
                    <a:pt x="0" y="0"/>
                  </a:lnTo>
                  <a:lnTo>
                    <a:pt x="0" y="1017"/>
                  </a:lnTo>
                  <a:lnTo>
                    <a:pt x="4748" y="1017"/>
                  </a:lnTo>
                  <a:lnTo>
                    <a:pt x="4748" y="1017"/>
                  </a:lnTo>
                  <a:lnTo>
                    <a:pt x="4757" y="1017"/>
                  </a:lnTo>
                  <a:lnTo>
                    <a:pt x="4768" y="1017"/>
                  </a:lnTo>
                  <a:lnTo>
                    <a:pt x="4779" y="1014"/>
                  </a:lnTo>
                  <a:lnTo>
                    <a:pt x="4790" y="1009"/>
                  </a:lnTo>
                  <a:lnTo>
                    <a:pt x="4802" y="1002"/>
                  </a:lnTo>
                  <a:lnTo>
                    <a:pt x="4814" y="990"/>
                  </a:lnTo>
                  <a:lnTo>
                    <a:pt x="4825" y="975"/>
                  </a:lnTo>
                  <a:lnTo>
                    <a:pt x="4837" y="953"/>
                  </a:lnTo>
                  <a:lnTo>
                    <a:pt x="4846" y="926"/>
                  </a:lnTo>
                  <a:lnTo>
                    <a:pt x="4857" y="893"/>
                  </a:lnTo>
                  <a:lnTo>
                    <a:pt x="4866" y="852"/>
                  </a:lnTo>
                  <a:lnTo>
                    <a:pt x="4873" y="802"/>
                  </a:lnTo>
                  <a:lnTo>
                    <a:pt x="4880" y="744"/>
                  </a:lnTo>
                  <a:lnTo>
                    <a:pt x="4885" y="677"/>
                  </a:lnTo>
                  <a:lnTo>
                    <a:pt x="4888" y="597"/>
                  </a:lnTo>
                  <a:lnTo>
                    <a:pt x="4889" y="508"/>
                  </a:lnTo>
                  <a:lnTo>
                    <a:pt x="4889" y="508"/>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59" name="Freeform 7">
            <a:extLst>
              <a:ext uri="{FF2B5EF4-FFF2-40B4-BE49-F238E27FC236}">
                <a16:creationId xmlns:a16="http://schemas.microsoft.com/office/drawing/2014/main" id="{B06890F1-40BA-40EE-9F4B-1732C9C6CD49}"/>
              </a:ext>
            </a:extLst>
          </p:cNvPr>
          <p:cNvSpPr>
            <a:spLocks/>
          </p:cNvSpPr>
          <p:nvPr userDrawn="1"/>
        </p:nvSpPr>
        <p:spPr bwMode="auto">
          <a:xfrm rot="5400000">
            <a:off x="6348062" y="3035414"/>
            <a:ext cx="864541"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60" name="Freeform 8">
            <a:extLst>
              <a:ext uri="{FF2B5EF4-FFF2-40B4-BE49-F238E27FC236}">
                <a16:creationId xmlns:a16="http://schemas.microsoft.com/office/drawing/2014/main" id="{F1C4B824-167B-4D43-86CD-C86BD0235E6F}"/>
              </a:ext>
            </a:extLst>
          </p:cNvPr>
          <p:cNvSpPr>
            <a:spLocks/>
          </p:cNvSpPr>
          <p:nvPr userDrawn="1"/>
        </p:nvSpPr>
        <p:spPr bwMode="auto">
          <a:xfrm rot="5400000">
            <a:off x="6345571" y="3902445"/>
            <a:ext cx="869521"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61" name="Group 60">
            <a:extLst>
              <a:ext uri="{FF2B5EF4-FFF2-40B4-BE49-F238E27FC236}">
                <a16:creationId xmlns:a16="http://schemas.microsoft.com/office/drawing/2014/main" id="{370AACEE-5A58-4F2D-BE5F-5A5149B071F7}"/>
              </a:ext>
            </a:extLst>
          </p:cNvPr>
          <p:cNvGrpSpPr/>
          <p:nvPr userDrawn="1"/>
        </p:nvGrpSpPr>
        <p:grpSpPr>
          <a:xfrm>
            <a:off x="7395321" y="2470151"/>
            <a:ext cx="166140" cy="1149354"/>
            <a:chOff x="7395321" y="2470151"/>
            <a:chExt cx="166140" cy="1149354"/>
          </a:xfrm>
        </p:grpSpPr>
        <p:sp>
          <p:nvSpPr>
            <p:cNvPr id="62" name="Freeform 9">
              <a:extLst>
                <a:ext uri="{FF2B5EF4-FFF2-40B4-BE49-F238E27FC236}">
                  <a16:creationId xmlns:a16="http://schemas.microsoft.com/office/drawing/2014/main" id="{AA351D7E-E491-433F-93AC-B5F9833275D3}"/>
                </a:ext>
              </a:extLst>
            </p:cNvPr>
            <p:cNvSpPr>
              <a:spLocks/>
            </p:cNvSpPr>
            <p:nvPr/>
          </p:nvSpPr>
          <p:spPr bwMode="auto">
            <a:xfrm rot="5400000">
              <a:off x="7189861" y="2675611"/>
              <a:ext cx="577060" cy="166140"/>
            </a:xfrm>
            <a:custGeom>
              <a:avLst/>
              <a:gdLst>
                <a:gd name="T0" fmla="*/ 198 w 3390"/>
                <a:gd name="T1" fmla="*/ 0 h 1018"/>
                <a:gd name="T2" fmla="*/ 198 w 3390"/>
                <a:gd name="T3" fmla="*/ 0 h 1018"/>
                <a:gd name="T4" fmla="*/ 187 w 3390"/>
                <a:gd name="T5" fmla="*/ 0 h 1018"/>
                <a:gd name="T6" fmla="*/ 175 w 3390"/>
                <a:gd name="T7" fmla="*/ 1 h 1018"/>
                <a:gd name="T8" fmla="*/ 162 w 3390"/>
                <a:gd name="T9" fmla="*/ 4 h 1018"/>
                <a:gd name="T10" fmla="*/ 147 w 3390"/>
                <a:gd name="T11" fmla="*/ 8 h 1018"/>
                <a:gd name="T12" fmla="*/ 131 w 3390"/>
                <a:gd name="T13" fmla="*/ 16 h 1018"/>
                <a:gd name="T14" fmla="*/ 123 w 3390"/>
                <a:gd name="T15" fmla="*/ 22 h 1018"/>
                <a:gd name="T16" fmla="*/ 115 w 3390"/>
                <a:gd name="T17" fmla="*/ 27 h 1018"/>
                <a:gd name="T18" fmla="*/ 106 w 3390"/>
                <a:gd name="T19" fmla="*/ 35 h 1018"/>
                <a:gd name="T20" fmla="*/ 97 w 3390"/>
                <a:gd name="T21" fmla="*/ 43 h 1018"/>
                <a:gd name="T22" fmla="*/ 89 w 3390"/>
                <a:gd name="T23" fmla="*/ 53 h 1018"/>
                <a:gd name="T24" fmla="*/ 81 w 3390"/>
                <a:gd name="T25" fmla="*/ 63 h 1018"/>
                <a:gd name="T26" fmla="*/ 73 w 3390"/>
                <a:gd name="T27" fmla="*/ 77 h 1018"/>
                <a:gd name="T28" fmla="*/ 65 w 3390"/>
                <a:gd name="T29" fmla="*/ 90 h 1018"/>
                <a:gd name="T30" fmla="*/ 58 w 3390"/>
                <a:gd name="T31" fmla="*/ 106 h 1018"/>
                <a:gd name="T32" fmla="*/ 50 w 3390"/>
                <a:gd name="T33" fmla="*/ 124 h 1018"/>
                <a:gd name="T34" fmla="*/ 43 w 3390"/>
                <a:gd name="T35" fmla="*/ 144 h 1018"/>
                <a:gd name="T36" fmla="*/ 36 w 3390"/>
                <a:gd name="T37" fmla="*/ 166 h 1018"/>
                <a:gd name="T38" fmla="*/ 30 w 3390"/>
                <a:gd name="T39" fmla="*/ 189 h 1018"/>
                <a:gd name="T40" fmla="*/ 24 w 3390"/>
                <a:gd name="T41" fmla="*/ 214 h 1018"/>
                <a:gd name="T42" fmla="*/ 19 w 3390"/>
                <a:gd name="T43" fmla="*/ 243 h 1018"/>
                <a:gd name="T44" fmla="*/ 13 w 3390"/>
                <a:gd name="T45" fmla="*/ 274 h 1018"/>
                <a:gd name="T46" fmla="*/ 9 w 3390"/>
                <a:gd name="T47" fmla="*/ 306 h 1018"/>
                <a:gd name="T48" fmla="*/ 7 w 3390"/>
                <a:gd name="T49" fmla="*/ 341 h 1018"/>
                <a:gd name="T50" fmla="*/ 4 w 3390"/>
                <a:gd name="T51" fmla="*/ 379 h 1018"/>
                <a:gd name="T52" fmla="*/ 1 w 3390"/>
                <a:gd name="T53" fmla="*/ 419 h 1018"/>
                <a:gd name="T54" fmla="*/ 0 w 3390"/>
                <a:gd name="T55" fmla="*/ 462 h 1018"/>
                <a:gd name="T56" fmla="*/ 0 w 3390"/>
                <a:gd name="T57" fmla="*/ 509 h 1018"/>
                <a:gd name="T58" fmla="*/ 0 w 3390"/>
                <a:gd name="T59" fmla="*/ 509 h 1018"/>
                <a:gd name="T60" fmla="*/ 0 w 3390"/>
                <a:gd name="T61" fmla="*/ 555 h 1018"/>
                <a:gd name="T62" fmla="*/ 1 w 3390"/>
                <a:gd name="T63" fmla="*/ 598 h 1018"/>
                <a:gd name="T64" fmla="*/ 4 w 3390"/>
                <a:gd name="T65" fmla="*/ 639 h 1018"/>
                <a:gd name="T66" fmla="*/ 7 w 3390"/>
                <a:gd name="T67" fmla="*/ 677 h 1018"/>
                <a:gd name="T68" fmla="*/ 9 w 3390"/>
                <a:gd name="T69" fmla="*/ 712 h 1018"/>
                <a:gd name="T70" fmla="*/ 13 w 3390"/>
                <a:gd name="T71" fmla="*/ 745 h 1018"/>
                <a:gd name="T72" fmla="*/ 19 w 3390"/>
                <a:gd name="T73" fmla="*/ 775 h 1018"/>
                <a:gd name="T74" fmla="*/ 24 w 3390"/>
                <a:gd name="T75" fmla="*/ 803 h 1018"/>
                <a:gd name="T76" fmla="*/ 30 w 3390"/>
                <a:gd name="T77" fmla="*/ 829 h 1018"/>
                <a:gd name="T78" fmla="*/ 36 w 3390"/>
                <a:gd name="T79" fmla="*/ 852 h 1018"/>
                <a:gd name="T80" fmla="*/ 43 w 3390"/>
                <a:gd name="T81" fmla="*/ 873 h 1018"/>
                <a:gd name="T82" fmla="*/ 50 w 3390"/>
                <a:gd name="T83" fmla="*/ 894 h 1018"/>
                <a:gd name="T84" fmla="*/ 58 w 3390"/>
                <a:gd name="T85" fmla="*/ 911 h 1018"/>
                <a:gd name="T86" fmla="*/ 65 w 3390"/>
                <a:gd name="T87" fmla="*/ 927 h 1018"/>
                <a:gd name="T88" fmla="*/ 73 w 3390"/>
                <a:gd name="T89" fmla="*/ 941 h 1018"/>
                <a:gd name="T90" fmla="*/ 81 w 3390"/>
                <a:gd name="T91" fmla="*/ 954 h 1018"/>
                <a:gd name="T92" fmla="*/ 89 w 3390"/>
                <a:gd name="T93" fmla="*/ 965 h 1018"/>
                <a:gd name="T94" fmla="*/ 97 w 3390"/>
                <a:gd name="T95" fmla="*/ 974 h 1018"/>
                <a:gd name="T96" fmla="*/ 106 w 3390"/>
                <a:gd name="T97" fmla="*/ 984 h 1018"/>
                <a:gd name="T98" fmla="*/ 115 w 3390"/>
                <a:gd name="T99" fmla="*/ 991 h 1018"/>
                <a:gd name="T100" fmla="*/ 123 w 3390"/>
                <a:gd name="T101" fmla="*/ 997 h 1018"/>
                <a:gd name="T102" fmla="*/ 131 w 3390"/>
                <a:gd name="T103" fmla="*/ 1001 h 1018"/>
                <a:gd name="T104" fmla="*/ 147 w 3390"/>
                <a:gd name="T105" fmla="*/ 1009 h 1018"/>
                <a:gd name="T106" fmla="*/ 162 w 3390"/>
                <a:gd name="T107" fmla="*/ 1015 h 1018"/>
                <a:gd name="T108" fmla="*/ 175 w 3390"/>
                <a:gd name="T109" fmla="*/ 1016 h 1018"/>
                <a:gd name="T110" fmla="*/ 187 w 3390"/>
                <a:gd name="T111" fmla="*/ 1018 h 1018"/>
                <a:gd name="T112" fmla="*/ 198 w 3390"/>
                <a:gd name="T113" fmla="*/ 1018 h 1018"/>
                <a:gd name="T114" fmla="*/ 3390 w 3390"/>
                <a:gd name="T115" fmla="*/ 1018 h 1018"/>
                <a:gd name="T116" fmla="*/ 3390 w 3390"/>
                <a:gd name="T117" fmla="*/ 0 h 1018"/>
                <a:gd name="T118" fmla="*/ 198 w 3390"/>
                <a:gd name="T1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90" h="1018">
                  <a:moveTo>
                    <a:pt x="198" y="0"/>
                  </a:moveTo>
                  <a:lnTo>
                    <a:pt x="198" y="0"/>
                  </a:lnTo>
                  <a:lnTo>
                    <a:pt x="187" y="0"/>
                  </a:lnTo>
                  <a:lnTo>
                    <a:pt x="175" y="1"/>
                  </a:lnTo>
                  <a:lnTo>
                    <a:pt x="162" y="4"/>
                  </a:lnTo>
                  <a:lnTo>
                    <a:pt x="147" y="8"/>
                  </a:lnTo>
                  <a:lnTo>
                    <a:pt x="131" y="16"/>
                  </a:lnTo>
                  <a:lnTo>
                    <a:pt x="123" y="22"/>
                  </a:lnTo>
                  <a:lnTo>
                    <a:pt x="115" y="27"/>
                  </a:lnTo>
                  <a:lnTo>
                    <a:pt x="106" y="35"/>
                  </a:lnTo>
                  <a:lnTo>
                    <a:pt x="97" y="43"/>
                  </a:lnTo>
                  <a:lnTo>
                    <a:pt x="89" y="53"/>
                  </a:lnTo>
                  <a:lnTo>
                    <a:pt x="81" y="63"/>
                  </a:lnTo>
                  <a:lnTo>
                    <a:pt x="73" y="77"/>
                  </a:lnTo>
                  <a:lnTo>
                    <a:pt x="65" y="90"/>
                  </a:lnTo>
                  <a:lnTo>
                    <a:pt x="58" y="106"/>
                  </a:lnTo>
                  <a:lnTo>
                    <a:pt x="50" y="124"/>
                  </a:lnTo>
                  <a:lnTo>
                    <a:pt x="43" y="144"/>
                  </a:lnTo>
                  <a:lnTo>
                    <a:pt x="36" y="166"/>
                  </a:lnTo>
                  <a:lnTo>
                    <a:pt x="30" y="189"/>
                  </a:lnTo>
                  <a:lnTo>
                    <a:pt x="24" y="214"/>
                  </a:lnTo>
                  <a:lnTo>
                    <a:pt x="19" y="243"/>
                  </a:lnTo>
                  <a:lnTo>
                    <a:pt x="13" y="274"/>
                  </a:lnTo>
                  <a:lnTo>
                    <a:pt x="9" y="306"/>
                  </a:lnTo>
                  <a:lnTo>
                    <a:pt x="7" y="341"/>
                  </a:lnTo>
                  <a:lnTo>
                    <a:pt x="4" y="379"/>
                  </a:lnTo>
                  <a:lnTo>
                    <a:pt x="1" y="419"/>
                  </a:lnTo>
                  <a:lnTo>
                    <a:pt x="0" y="462"/>
                  </a:lnTo>
                  <a:lnTo>
                    <a:pt x="0" y="509"/>
                  </a:lnTo>
                  <a:lnTo>
                    <a:pt x="0" y="509"/>
                  </a:lnTo>
                  <a:lnTo>
                    <a:pt x="0" y="555"/>
                  </a:lnTo>
                  <a:lnTo>
                    <a:pt x="1" y="598"/>
                  </a:lnTo>
                  <a:lnTo>
                    <a:pt x="4" y="639"/>
                  </a:lnTo>
                  <a:lnTo>
                    <a:pt x="7" y="677"/>
                  </a:lnTo>
                  <a:lnTo>
                    <a:pt x="9" y="712"/>
                  </a:lnTo>
                  <a:lnTo>
                    <a:pt x="13" y="745"/>
                  </a:lnTo>
                  <a:lnTo>
                    <a:pt x="19" y="775"/>
                  </a:lnTo>
                  <a:lnTo>
                    <a:pt x="24" y="803"/>
                  </a:lnTo>
                  <a:lnTo>
                    <a:pt x="30" y="829"/>
                  </a:lnTo>
                  <a:lnTo>
                    <a:pt x="36" y="852"/>
                  </a:lnTo>
                  <a:lnTo>
                    <a:pt x="43" y="873"/>
                  </a:lnTo>
                  <a:lnTo>
                    <a:pt x="50" y="894"/>
                  </a:lnTo>
                  <a:lnTo>
                    <a:pt x="58" y="911"/>
                  </a:lnTo>
                  <a:lnTo>
                    <a:pt x="65" y="927"/>
                  </a:lnTo>
                  <a:lnTo>
                    <a:pt x="73" y="941"/>
                  </a:lnTo>
                  <a:lnTo>
                    <a:pt x="81" y="954"/>
                  </a:lnTo>
                  <a:lnTo>
                    <a:pt x="89" y="965"/>
                  </a:lnTo>
                  <a:lnTo>
                    <a:pt x="97" y="974"/>
                  </a:lnTo>
                  <a:lnTo>
                    <a:pt x="106" y="984"/>
                  </a:lnTo>
                  <a:lnTo>
                    <a:pt x="115" y="991"/>
                  </a:lnTo>
                  <a:lnTo>
                    <a:pt x="123" y="997"/>
                  </a:lnTo>
                  <a:lnTo>
                    <a:pt x="131" y="1001"/>
                  </a:lnTo>
                  <a:lnTo>
                    <a:pt x="147" y="1009"/>
                  </a:lnTo>
                  <a:lnTo>
                    <a:pt x="162" y="1015"/>
                  </a:lnTo>
                  <a:lnTo>
                    <a:pt x="175" y="1016"/>
                  </a:lnTo>
                  <a:lnTo>
                    <a:pt x="187" y="1018"/>
                  </a:lnTo>
                  <a:lnTo>
                    <a:pt x="198" y="1018"/>
                  </a:lnTo>
                  <a:lnTo>
                    <a:pt x="3390" y="1018"/>
                  </a:lnTo>
                  <a:lnTo>
                    <a:pt x="3390" y="0"/>
                  </a:lnTo>
                  <a:lnTo>
                    <a:pt x="198"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63" name="Freeform 10">
              <a:extLst>
                <a:ext uri="{FF2B5EF4-FFF2-40B4-BE49-F238E27FC236}">
                  <a16:creationId xmlns:a16="http://schemas.microsoft.com/office/drawing/2014/main" id="{DE1492CF-91F0-40AE-92FA-11E232284E41}"/>
                </a:ext>
              </a:extLst>
            </p:cNvPr>
            <p:cNvSpPr>
              <a:spLocks/>
            </p:cNvSpPr>
            <p:nvPr/>
          </p:nvSpPr>
          <p:spPr bwMode="auto">
            <a:xfrm rot="5400000">
              <a:off x="7192244" y="3250288"/>
              <a:ext cx="572294" cy="166140"/>
            </a:xfrm>
            <a:custGeom>
              <a:avLst/>
              <a:gdLst>
                <a:gd name="T0" fmla="*/ 3362 w 3362"/>
                <a:gd name="T1" fmla="*/ 509 h 1018"/>
                <a:gd name="T2" fmla="*/ 3362 w 3362"/>
                <a:gd name="T3" fmla="*/ 509 h 1018"/>
                <a:gd name="T4" fmla="*/ 3362 w 3362"/>
                <a:gd name="T5" fmla="*/ 462 h 1018"/>
                <a:gd name="T6" fmla="*/ 3361 w 3362"/>
                <a:gd name="T7" fmla="*/ 419 h 1018"/>
                <a:gd name="T8" fmla="*/ 3358 w 3362"/>
                <a:gd name="T9" fmla="*/ 379 h 1018"/>
                <a:gd name="T10" fmla="*/ 3356 w 3362"/>
                <a:gd name="T11" fmla="*/ 341 h 1018"/>
                <a:gd name="T12" fmla="*/ 3353 w 3362"/>
                <a:gd name="T13" fmla="*/ 306 h 1018"/>
                <a:gd name="T14" fmla="*/ 3349 w 3362"/>
                <a:gd name="T15" fmla="*/ 274 h 1018"/>
                <a:gd name="T16" fmla="*/ 3344 w 3362"/>
                <a:gd name="T17" fmla="*/ 243 h 1018"/>
                <a:gd name="T18" fmla="*/ 3338 w 3362"/>
                <a:gd name="T19" fmla="*/ 214 h 1018"/>
                <a:gd name="T20" fmla="*/ 3333 w 3362"/>
                <a:gd name="T21" fmla="*/ 189 h 1018"/>
                <a:gd name="T22" fmla="*/ 3326 w 3362"/>
                <a:gd name="T23" fmla="*/ 166 h 1018"/>
                <a:gd name="T24" fmla="*/ 3319 w 3362"/>
                <a:gd name="T25" fmla="*/ 144 h 1018"/>
                <a:gd name="T26" fmla="*/ 3313 w 3362"/>
                <a:gd name="T27" fmla="*/ 124 h 1018"/>
                <a:gd name="T28" fmla="*/ 3305 w 3362"/>
                <a:gd name="T29" fmla="*/ 106 h 1018"/>
                <a:gd name="T30" fmla="*/ 3298 w 3362"/>
                <a:gd name="T31" fmla="*/ 90 h 1018"/>
                <a:gd name="T32" fmla="*/ 3290 w 3362"/>
                <a:gd name="T33" fmla="*/ 77 h 1018"/>
                <a:gd name="T34" fmla="*/ 3282 w 3362"/>
                <a:gd name="T35" fmla="*/ 63 h 1018"/>
                <a:gd name="T36" fmla="*/ 3274 w 3362"/>
                <a:gd name="T37" fmla="*/ 53 h 1018"/>
                <a:gd name="T38" fmla="*/ 3264 w 3362"/>
                <a:gd name="T39" fmla="*/ 43 h 1018"/>
                <a:gd name="T40" fmla="*/ 3256 w 3362"/>
                <a:gd name="T41" fmla="*/ 35 h 1018"/>
                <a:gd name="T42" fmla="*/ 3248 w 3362"/>
                <a:gd name="T43" fmla="*/ 27 h 1018"/>
                <a:gd name="T44" fmla="*/ 3240 w 3362"/>
                <a:gd name="T45" fmla="*/ 22 h 1018"/>
                <a:gd name="T46" fmla="*/ 3232 w 3362"/>
                <a:gd name="T47" fmla="*/ 16 h 1018"/>
                <a:gd name="T48" fmla="*/ 3216 w 3362"/>
                <a:gd name="T49" fmla="*/ 8 h 1018"/>
                <a:gd name="T50" fmla="*/ 3201 w 3362"/>
                <a:gd name="T51" fmla="*/ 4 h 1018"/>
                <a:gd name="T52" fmla="*/ 3187 w 3362"/>
                <a:gd name="T53" fmla="*/ 1 h 1018"/>
                <a:gd name="T54" fmla="*/ 3175 w 3362"/>
                <a:gd name="T55" fmla="*/ 0 h 1018"/>
                <a:gd name="T56" fmla="*/ 3164 w 3362"/>
                <a:gd name="T57" fmla="*/ 0 h 1018"/>
                <a:gd name="T58" fmla="*/ 0 w 3362"/>
                <a:gd name="T59" fmla="*/ 0 h 1018"/>
                <a:gd name="T60" fmla="*/ 0 w 3362"/>
                <a:gd name="T61" fmla="*/ 1018 h 1018"/>
                <a:gd name="T62" fmla="*/ 3164 w 3362"/>
                <a:gd name="T63" fmla="*/ 1018 h 1018"/>
                <a:gd name="T64" fmla="*/ 3164 w 3362"/>
                <a:gd name="T65" fmla="*/ 1018 h 1018"/>
                <a:gd name="T66" fmla="*/ 3175 w 3362"/>
                <a:gd name="T67" fmla="*/ 1018 h 1018"/>
                <a:gd name="T68" fmla="*/ 3187 w 3362"/>
                <a:gd name="T69" fmla="*/ 1016 h 1018"/>
                <a:gd name="T70" fmla="*/ 3201 w 3362"/>
                <a:gd name="T71" fmla="*/ 1015 h 1018"/>
                <a:gd name="T72" fmla="*/ 3216 w 3362"/>
                <a:gd name="T73" fmla="*/ 1009 h 1018"/>
                <a:gd name="T74" fmla="*/ 3232 w 3362"/>
                <a:gd name="T75" fmla="*/ 1001 h 1018"/>
                <a:gd name="T76" fmla="*/ 3240 w 3362"/>
                <a:gd name="T77" fmla="*/ 997 h 1018"/>
                <a:gd name="T78" fmla="*/ 3248 w 3362"/>
                <a:gd name="T79" fmla="*/ 991 h 1018"/>
                <a:gd name="T80" fmla="*/ 3256 w 3362"/>
                <a:gd name="T81" fmla="*/ 984 h 1018"/>
                <a:gd name="T82" fmla="*/ 3264 w 3362"/>
                <a:gd name="T83" fmla="*/ 974 h 1018"/>
                <a:gd name="T84" fmla="*/ 3274 w 3362"/>
                <a:gd name="T85" fmla="*/ 965 h 1018"/>
                <a:gd name="T86" fmla="*/ 3282 w 3362"/>
                <a:gd name="T87" fmla="*/ 954 h 1018"/>
                <a:gd name="T88" fmla="*/ 3290 w 3362"/>
                <a:gd name="T89" fmla="*/ 941 h 1018"/>
                <a:gd name="T90" fmla="*/ 3298 w 3362"/>
                <a:gd name="T91" fmla="*/ 927 h 1018"/>
                <a:gd name="T92" fmla="*/ 3305 w 3362"/>
                <a:gd name="T93" fmla="*/ 911 h 1018"/>
                <a:gd name="T94" fmla="*/ 3313 w 3362"/>
                <a:gd name="T95" fmla="*/ 894 h 1018"/>
                <a:gd name="T96" fmla="*/ 3319 w 3362"/>
                <a:gd name="T97" fmla="*/ 873 h 1018"/>
                <a:gd name="T98" fmla="*/ 3326 w 3362"/>
                <a:gd name="T99" fmla="*/ 852 h 1018"/>
                <a:gd name="T100" fmla="*/ 3333 w 3362"/>
                <a:gd name="T101" fmla="*/ 829 h 1018"/>
                <a:gd name="T102" fmla="*/ 3338 w 3362"/>
                <a:gd name="T103" fmla="*/ 803 h 1018"/>
                <a:gd name="T104" fmla="*/ 3344 w 3362"/>
                <a:gd name="T105" fmla="*/ 775 h 1018"/>
                <a:gd name="T106" fmla="*/ 3349 w 3362"/>
                <a:gd name="T107" fmla="*/ 745 h 1018"/>
                <a:gd name="T108" fmla="*/ 3353 w 3362"/>
                <a:gd name="T109" fmla="*/ 712 h 1018"/>
                <a:gd name="T110" fmla="*/ 3356 w 3362"/>
                <a:gd name="T111" fmla="*/ 677 h 1018"/>
                <a:gd name="T112" fmla="*/ 3358 w 3362"/>
                <a:gd name="T113" fmla="*/ 639 h 1018"/>
                <a:gd name="T114" fmla="*/ 3361 w 3362"/>
                <a:gd name="T115" fmla="*/ 598 h 1018"/>
                <a:gd name="T116" fmla="*/ 3362 w 3362"/>
                <a:gd name="T117" fmla="*/ 555 h 1018"/>
                <a:gd name="T118" fmla="*/ 3362 w 3362"/>
                <a:gd name="T119" fmla="*/ 509 h 1018"/>
                <a:gd name="T120" fmla="*/ 3362 w 3362"/>
                <a:gd name="T121"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2" h="1018">
                  <a:moveTo>
                    <a:pt x="3362" y="509"/>
                  </a:moveTo>
                  <a:lnTo>
                    <a:pt x="3362" y="509"/>
                  </a:lnTo>
                  <a:lnTo>
                    <a:pt x="3362" y="462"/>
                  </a:lnTo>
                  <a:lnTo>
                    <a:pt x="3361" y="419"/>
                  </a:lnTo>
                  <a:lnTo>
                    <a:pt x="3358" y="379"/>
                  </a:lnTo>
                  <a:lnTo>
                    <a:pt x="3356" y="341"/>
                  </a:lnTo>
                  <a:lnTo>
                    <a:pt x="3353" y="306"/>
                  </a:lnTo>
                  <a:lnTo>
                    <a:pt x="3349" y="274"/>
                  </a:lnTo>
                  <a:lnTo>
                    <a:pt x="3344" y="243"/>
                  </a:lnTo>
                  <a:lnTo>
                    <a:pt x="3338" y="214"/>
                  </a:lnTo>
                  <a:lnTo>
                    <a:pt x="3333" y="189"/>
                  </a:lnTo>
                  <a:lnTo>
                    <a:pt x="3326" y="166"/>
                  </a:lnTo>
                  <a:lnTo>
                    <a:pt x="3319" y="144"/>
                  </a:lnTo>
                  <a:lnTo>
                    <a:pt x="3313" y="124"/>
                  </a:lnTo>
                  <a:lnTo>
                    <a:pt x="3305" y="106"/>
                  </a:lnTo>
                  <a:lnTo>
                    <a:pt x="3298" y="90"/>
                  </a:lnTo>
                  <a:lnTo>
                    <a:pt x="3290" y="77"/>
                  </a:lnTo>
                  <a:lnTo>
                    <a:pt x="3282" y="63"/>
                  </a:lnTo>
                  <a:lnTo>
                    <a:pt x="3274" y="53"/>
                  </a:lnTo>
                  <a:lnTo>
                    <a:pt x="3264" y="43"/>
                  </a:lnTo>
                  <a:lnTo>
                    <a:pt x="3256" y="35"/>
                  </a:lnTo>
                  <a:lnTo>
                    <a:pt x="3248" y="27"/>
                  </a:lnTo>
                  <a:lnTo>
                    <a:pt x="3240" y="22"/>
                  </a:lnTo>
                  <a:lnTo>
                    <a:pt x="3232" y="16"/>
                  </a:lnTo>
                  <a:lnTo>
                    <a:pt x="3216" y="8"/>
                  </a:lnTo>
                  <a:lnTo>
                    <a:pt x="3201" y="4"/>
                  </a:lnTo>
                  <a:lnTo>
                    <a:pt x="3187" y="1"/>
                  </a:lnTo>
                  <a:lnTo>
                    <a:pt x="3175" y="0"/>
                  </a:lnTo>
                  <a:lnTo>
                    <a:pt x="3164" y="0"/>
                  </a:lnTo>
                  <a:lnTo>
                    <a:pt x="0" y="0"/>
                  </a:lnTo>
                  <a:lnTo>
                    <a:pt x="0" y="1018"/>
                  </a:lnTo>
                  <a:lnTo>
                    <a:pt x="3164" y="1018"/>
                  </a:lnTo>
                  <a:lnTo>
                    <a:pt x="3164" y="1018"/>
                  </a:lnTo>
                  <a:lnTo>
                    <a:pt x="3175" y="1018"/>
                  </a:lnTo>
                  <a:lnTo>
                    <a:pt x="3187" y="1016"/>
                  </a:lnTo>
                  <a:lnTo>
                    <a:pt x="3201" y="1015"/>
                  </a:lnTo>
                  <a:lnTo>
                    <a:pt x="3216" y="1009"/>
                  </a:lnTo>
                  <a:lnTo>
                    <a:pt x="3232" y="1001"/>
                  </a:lnTo>
                  <a:lnTo>
                    <a:pt x="3240" y="997"/>
                  </a:lnTo>
                  <a:lnTo>
                    <a:pt x="3248" y="991"/>
                  </a:lnTo>
                  <a:lnTo>
                    <a:pt x="3256" y="984"/>
                  </a:lnTo>
                  <a:lnTo>
                    <a:pt x="3264" y="974"/>
                  </a:lnTo>
                  <a:lnTo>
                    <a:pt x="3274" y="965"/>
                  </a:lnTo>
                  <a:lnTo>
                    <a:pt x="3282" y="954"/>
                  </a:lnTo>
                  <a:lnTo>
                    <a:pt x="3290" y="941"/>
                  </a:lnTo>
                  <a:lnTo>
                    <a:pt x="3298" y="927"/>
                  </a:lnTo>
                  <a:lnTo>
                    <a:pt x="3305" y="911"/>
                  </a:lnTo>
                  <a:lnTo>
                    <a:pt x="3313" y="894"/>
                  </a:lnTo>
                  <a:lnTo>
                    <a:pt x="3319" y="873"/>
                  </a:lnTo>
                  <a:lnTo>
                    <a:pt x="3326" y="852"/>
                  </a:lnTo>
                  <a:lnTo>
                    <a:pt x="3333" y="829"/>
                  </a:lnTo>
                  <a:lnTo>
                    <a:pt x="3338" y="803"/>
                  </a:lnTo>
                  <a:lnTo>
                    <a:pt x="3344" y="775"/>
                  </a:lnTo>
                  <a:lnTo>
                    <a:pt x="3349" y="745"/>
                  </a:lnTo>
                  <a:lnTo>
                    <a:pt x="3353" y="712"/>
                  </a:lnTo>
                  <a:lnTo>
                    <a:pt x="3356" y="677"/>
                  </a:lnTo>
                  <a:lnTo>
                    <a:pt x="3358" y="639"/>
                  </a:lnTo>
                  <a:lnTo>
                    <a:pt x="3361" y="598"/>
                  </a:lnTo>
                  <a:lnTo>
                    <a:pt x="3362" y="555"/>
                  </a:lnTo>
                  <a:lnTo>
                    <a:pt x="3362" y="509"/>
                  </a:lnTo>
                  <a:lnTo>
                    <a:pt x="3362"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64" name="Freeform 7">
            <a:extLst>
              <a:ext uri="{FF2B5EF4-FFF2-40B4-BE49-F238E27FC236}">
                <a16:creationId xmlns:a16="http://schemas.microsoft.com/office/drawing/2014/main" id="{B4A36C71-7387-404B-B9ED-91BD647BB675}"/>
              </a:ext>
            </a:extLst>
          </p:cNvPr>
          <p:cNvSpPr>
            <a:spLocks/>
          </p:cNvSpPr>
          <p:nvPr userDrawn="1"/>
        </p:nvSpPr>
        <p:spPr bwMode="auto">
          <a:xfrm rot="5400000">
            <a:off x="7458544" y="3173608"/>
            <a:ext cx="721822"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65" name="Freeform 8">
            <a:extLst>
              <a:ext uri="{FF2B5EF4-FFF2-40B4-BE49-F238E27FC236}">
                <a16:creationId xmlns:a16="http://schemas.microsoft.com/office/drawing/2014/main" id="{59D4BBD6-A8BD-4591-ACDF-2E665CEC9651}"/>
              </a:ext>
            </a:extLst>
          </p:cNvPr>
          <p:cNvSpPr>
            <a:spLocks/>
          </p:cNvSpPr>
          <p:nvPr userDrawn="1"/>
        </p:nvSpPr>
        <p:spPr bwMode="auto">
          <a:xfrm rot="5400000">
            <a:off x="7456465" y="3897509"/>
            <a:ext cx="725980"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66" name="Group 65">
            <a:extLst>
              <a:ext uri="{FF2B5EF4-FFF2-40B4-BE49-F238E27FC236}">
                <a16:creationId xmlns:a16="http://schemas.microsoft.com/office/drawing/2014/main" id="{576BF99B-5800-484A-AF4F-F91065906488}"/>
              </a:ext>
            </a:extLst>
          </p:cNvPr>
          <p:cNvGrpSpPr/>
          <p:nvPr userDrawn="1"/>
        </p:nvGrpSpPr>
        <p:grpSpPr>
          <a:xfrm>
            <a:off x="8097885" y="2520952"/>
            <a:ext cx="165815" cy="1899162"/>
            <a:chOff x="8097885" y="2520952"/>
            <a:chExt cx="165815" cy="1899162"/>
          </a:xfrm>
        </p:grpSpPr>
        <p:sp>
          <p:nvSpPr>
            <p:cNvPr id="67" name="Freeform 7">
              <a:extLst>
                <a:ext uri="{FF2B5EF4-FFF2-40B4-BE49-F238E27FC236}">
                  <a16:creationId xmlns:a16="http://schemas.microsoft.com/office/drawing/2014/main" id="{343B675E-086D-42A1-935C-24B10A6AB9AD}"/>
                </a:ext>
              </a:extLst>
            </p:cNvPr>
            <p:cNvSpPr>
              <a:spLocks/>
            </p:cNvSpPr>
            <p:nvPr/>
          </p:nvSpPr>
          <p:spPr bwMode="auto">
            <a:xfrm rot="5400000">
              <a:off x="7707365" y="2911472"/>
              <a:ext cx="946853"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68" name="Freeform 8">
              <a:extLst>
                <a:ext uri="{FF2B5EF4-FFF2-40B4-BE49-F238E27FC236}">
                  <a16:creationId xmlns:a16="http://schemas.microsoft.com/office/drawing/2014/main" id="{A63D2653-293A-4ACA-8D3F-9AD57A413520}"/>
                </a:ext>
              </a:extLst>
            </p:cNvPr>
            <p:cNvSpPr>
              <a:spLocks/>
            </p:cNvSpPr>
            <p:nvPr/>
          </p:nvSpPr>
          <p:spPr bwMode="auto">
            <a:xfrm rot="5400000">
              <a:off x="7704638" y="3861053"/>
              <a:ext cx="952309"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69" name="Group 68">
            <a:extLst>
              <a:ext uri="{FF2B5EF4-FFF2-40B4-BE49-F238E27FC236}">
                <a16:creationId xmlns:a16="http://schemas.microsoft.com/office/drawing/2014/main" id="{5B620DBD-E4A3-4A4C-A472-9E66EE20D354}"/>
              </a:ext>
            </a:extLst>
          </p:cNvPr>
          <p:cNvGrpSpPr/>
          <p:nvPr userDrawn="1"/>
        </p:nvGrpSpPr>
        <p:grpSpPr>
          <a:xfrm>
            <a:off x="8459221" y="2476501"/>
            <a:ext cx="165814" cy="1803400"/>
            <a:chOff x="8459221" y="2476501"/>
            <a:chExt cx="165814" cy="1803400"/>
          </a:xfrm>
        </p:grpSpPr>
        <p:sp>
          <p:nvSpPr>
            <p:cNvPr id="70" name="Freeform 7">
              <a:extLst>
                <a:ext uri="{FF2B5EF4-FFF2-40B4-BE49-F238E27FC236}">
                  <a16:creationId xmlns:a16="http://schemas.microsoft.com/office/drawing/2014/main" id="{DEEE9F05-83A2-42E0-9C75-787FBA873DAB}"/>
                </a:ext>
              </a:extLst>
            </p:cNvPr>
            <p:cNvSpPr>
              <a:spLocks/>
            </p:cNvSpPr>
            <p:nvPr/>
          </p:nvSpPr>
          <p:spPr bwMode="auto">
            <a:xfrm rot="5400000">
              <a:off x="8092573" y="2843149"/>
              <a:ext cx="899110"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71" name="Freeform 8">
              <a:extLst>
                <a:ext uri="{FF2B5EF4-FFF2-40B4-BE49-F238E27FC236}">
                  <a16:creationId xmlns:a16="http://schemas.microsoft.com/office/drawing/2014/main" id="{493C66D6-4026-44D0-A1FA-B204884D63EC}"/>
                </a:ext>
              </a:extLst>
            </p:cNvPr>
            <p:cNvSpPr>
              <a:spLocks/>
            </p:cNvSpPr>
            <p:nvPr/>
          </p:nvSpPr>
          <p:spPr bwMode="auto">
            <a:xfrm rot="5400000">
              <a:off x="8089983" y="3744849"/>
              <a:ext cx="904290"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72" name="Freeform 21">
            <a:extLst>
              <a:ext uri="{FF2B5EF4-FFF2-40B4-BE49-F238E27FC236}">
                <a16:creationId xmlns:a16="http://schemas.microsoft.com/office/drawing/2014/main" id="{94ACC14E-9369-4DEA-9B53-EFAE8F7D2128}"/>
              </a:ext>
            </a:extLst>
          </p:cNvPr>
          <p:cNvSpPr>
            <a:spLocks/>
          </p:cNvSpPr>
          <p:nvPr userDrawn="1"/>
        </p:nvSpPr>
        <p:spPr bwMode="auto">
          <a:xfrm rot="5400000">
            <a:off x="8093869" y="3571006"/>
            <a:ext cx="529313" cy="1287947"/>
          </a:xfrm>
          <a:custGeom>
            <a:avLst/>
            <a:gdLst>
              <a:gd name="T0" fmla="*/ 0 w 786"/>
              <a:gd name="T1" fmla="*/ 1982 h 1982"/>
              <a:gd name="T2" fmla="*/ 67 w 786"/>
              <a:gd name="T3" fmla="*/ 1933 h 1982"/>
              <a:gd name="T4" fmla="*/ 170 w 786"/>
              <a:gd name="T5" fmla="*/ 1853 h 1982"/>
              <a:gd name="T6" fmla="*/ 298 w 786"/>
              <a:gd name="T7" fmla="*/ 1740 h 1982"/>
              <a:gd name="T8" fmla="*/ 365 w 786"/>
              <a:gd name="T9" fmla="*/ 1673 h 1982"/>
              <a:gd name="T10" fmla="*/ 434 w 786"/>
              <a:gd name="T11" fmla="*/ 1600 h 1982"/>
              <a:gd name="T12" fmla="*/ 500 w 786"/>
              <a:gd name="T13" fmla="*/ 1522 h 1982"/>
              <a:gd name="T14" fmla="*/ 561 w 786"/>
              <a:gd name="T15" fmla="*/ 1439 h 1982"/>
              <a:gd name="T16" fmla="*/ 617 w 786"/>
              <a:gd name="T17" fmla="*/ 1352 h 1982"/>
              <a:gd name="T18" fmla="*/ 664 w 786"/>
              <a:gd name="T19" fmla="*/ 1262 h 1982"/>
              <a:gd name="T20" fmla="*/ 700 w 786"/>
              <a:gd name="T21" fmla="*/ 1170 h 1982"/>
              <a:gd name="T22" fmla="*/ 719 w 786"/>
              <a:gd name="T23" fmla="*/ 1098 h 1982"/>
              <a:gd name="T24" fmla="*/ 726 w 786"/>
              <a:gd name="T25" fmla="*/ 1051 h 1982"/>
              <a:gd name="T26" fmla="*/ 730 w 786"/>
              <a:gd name="T27" fmla="*/ 1004 h 1982"/>
              <a:gd name="T28" fmla="*/ 732 w 786"/>
              <a:gd name="T29" fmla="*/ 979 h 1982"/>
              <a:gd name="T30" fmla="*/ 729 w 786"/>
              <a:gd name="T31" fmla="*/ 935 h 1982"/>
              <a:gd name="T32" fmla="*/ 723 w 786"/>
              <a:gd name="T33" fmla="*/ 891 h 1982"/>
              <a:gd name="T34" fmla="*/ 713 w 786"/>
              <a:gd name="T35" fmla="*/ 846 h 1982"/>
              <a:gd name="T36" fmla="*/ 683 w 786"/>
              <a:gd name="T37" fmla="*/ 757 h 1982"/>
              <a:gd name="T38" fmla="*/ 641 w 786"/>
              <a:gd name="T39" fmla="*/ 670 h 1982"/>
              <a:gd name="T40" fmla="*/ 590 w 786"/>
              <a:gd name="T41" fmla="*/ 584 h 1982"/>
              <a:gd name="T42" fmla="*/ 531 w 786"/>
              <a:gd name="T43" fmla="*/ 501 h 1982"/>
              <a:gd name="T44" fmla="*/ 467 w 786"/>
              <a:gd name="T45" fmla="*/ 422 h 1982"/>
              <a:gd name="T46" fmla="*/ 399 w 786"/>
              <a:gd name="T47" fmla="*/ 348 h 1982"/>
              <a:gd name="T48" fmla="*/ 332 w 786"/>
              <a:gd name="T49" fmla="*/ 278 h 1982"/>
              <a:gd name="T50" fmla="*/ 232 w 786"/>
              <a:gd name="T51" fmla="*/ 185 h 1982"/>
              <a:gd name="T52" fmla="*/ 114 w 786"/>
              <a:gd name="T53" fmla="*/ 86 h 1982"/>
              <a:gd name="T54" fmla="*/ 31 w 786"/>
              <a:gd name="T55" fmla="*/ 23 h 1982"/>
              <a:gd name="T56" fmla="*/ 0 w 786"/>
              <a:gd name="T57" fmla="*/ 0 h 1982"/>
              <a:gd name="T58" fmla="*/ 73 w 786"/>
              <a:gd name="T59" fmla="*/ 50 h 1982"/>
              <a:gd name="T60" fmla="*/ 182 w 786"/>
              <a:gd name="T61" fmla="*/ 132 h 1982"/>
              <a:gd name="T62" fmla="*/ 319 w 786"/>
              <a:gd name="T63" fmla="*/ 245 h 1982"/>
              <a:gd name="T64" fmla="*/ 394 w 786"/>
              <a:gd name="T65" fmla="*/ 311 h 1982"/>
              <a:gd name="T66" fmla="*/ 467 w 786"/>
              <a:gd name="T67" fmla="*/ 382 h 1982"/>
              <a:gd name="T68" fmla="*/ 537 w 786"/>
              <a:gd name="T69" fmla="*/ 459 h 1982"/>
              <a:gd name="T70" fmla="*/ 604 w 786"/>
              <a:gd name="T71" fmla="*/ 540 h 1982"/>
              <a:gd name="T72" fmla="*/ 663 w 786"/>
              <a:gd name="T73" fmla="*/ 623 h 1982"/>
              <a:gd name="T74" fmla="*/ 713 w 786"/>
              <a:gd name="T75" fmla="*/ 709 h 1982"/>
              <a:gd name="T76" fmla="*/ 752 w 786"/>
              <a:gd name="T77" fmla="*/ 796 h 1982"/>
              <a:gd name="T78" fmla="*/ 766 w 786"/>
              <a:gd name="T79" fmla="*/ 840 h 1982"/>
              <a:gd name="T80" fmla="*/ 777 w 786"/>
              <a:gd name="T81" fmla="*/ 885 h 1982"/>
              <a:gd name="T82" fmla="*/ 783 w 786"/>
              <a:gd name="T83" fmla="*/ 929 h 1982"/>
              <a:gd name="T84" fmla="*/ 786 w 786"/>
              <a:gd name="T85" fmla="*/ 972 h 1982"/>
              <a:gd name="T86" fmla="*/ 786 w 786"/>
              <a:gd name="T87" fmla="*/ 997 h 1982"/>
              <a:gd name="T88" fmla="*/ 780 w 786"/>
              <a:gd name="T89" fmla="*/ 1042 h 1982"/>
              <a:gd name="T90" fmla="*/ 772 w 786"/>
              <a:gd name="T91" fmla="*/ 1090 h 1982"/>
              <a:gd name="T92" fmla="*/ 760 w 786"/>
              <a:gd name="T93" fmla="*/ 1137 h 1982"/>
              <a:gd name="T94" fmla="*/ 735 w 786"/>
              <a:gd name="T95" fmla="*/ 1206 h 1982"/>
              <a:gd name="T96" fmla="*/ 690 w 786"/>
              <a:gd name="T97" fmla="*/ 1297 h 1982"/>
              <a:gd name="T98" fmla="*/ 634 w 786"/>
              <a:gd name="T99" fmla="*/ 1385 h 1982"/>
              <a:gd name="T100" fmla="*/ 571 w 786"/>
              <a:gd name="T101" fmla="*/ 1471 h 1982"/>
              <a:gd name="T102" fmla="*/ 502 w 786"/>
              <a:gd name="T103" fmla="*/ 1552 h 1982"/>
              <a:gd name="T104" fmla="*/ 429 w 786"/>
              <a:gd name="T105" fmla="*/ 1628 h 1982"/>
              <a:gd name="T106" fmla="*/ 356 w 786"/>
              <a:gd name="T107" fmla="*/ 1700 h 1982"/>
              <a:gd name="T108" fmla="*/ 249 w 786"/>
              <a:gd name="T109" fmla="*/ 1794 h 1982"/>
              <a:gd name="T110" fmla="*/ 123 w 786"/>
              <a:gd name="T111" fmla="*/ 1895 h 1982"/>
              <a:gd name="T112" fmla="*/ 34 w 786"/>
              <a:gd name="T113" fmla="*/ 1959 h 1982"/>
              <a:gd name="T114" fmla="*/ 0 w 786"/>
              <a:gd name="T115" fmla="*/ 1982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6" h="1982">
                <a:moveTo>
                  <a:pt x="0" y="1982"/>
                </a:moveTo>
                <a:lnTo>
                  <a:pt x="0" y="1982"/>
                </a:lnTo>
                <a:lnTo>
                  <a:pt x="31" y="1960"/>
                </a:lnTo>
                <a:lnTo>
                  <a:pt x="67" y="1933"/>
                </a:lnTo>
                <a:lnTo>
                  <a:pt x="114" y="1897"/>
                </a:lnTo>
                <a:lnTo>
                  <a:pt x="170" y="1853"/>
                </a:lnTo>
                <a:lnTo>
                  <a:pt x="232" y="1800"/>
                </a:lnTo>
                <a:lnTo>
                  <a:pt x="298" y="1740"/>
                </a:lnTo>
                <a:lnTo>
                  <a:pt x="332" y="1707"/>
                </a:lnTo>
                <a:lnTo>
                  <a:pt x="365" y="1673"/>
                </a:lnTo>
                <a:lnTo>
                  <a:pt x="399" y="1637"/>
                </a:lnTo>
                <a:lnTo>
                  <a:pt x="434" y="1600"/>
                </a:lnTo>
                <a:lnTo>
                  <a:pt x="467" y="1561"/>
                </a:lnTo>
                <a:lnTo>
                  <a:pt x="500" y="1522"/>
                </a:lnTo>
                <a:lnTo>
                  <a:pt x="531" y="1481"/>
                </a:lnTo>
                <a:lnTo>
                  <a:pt x="561" y="1439"/>
                </a:lnTo>
                <a:lnTo>
                  <a:pt x="590" y="1396"/>
                </a:lnTo>
                <a:lnTo>
                  <a:pt x="617" y="1352"/>
                </a:lnTo>
                <a:lnTo>
                  <a:pt x="641" y="1307"/>
                </a:lnTo>
                <a:lnTo>
                  <a:pt x="664" y="1262"/>
                </a:lnTo>
                <a:lnTo>
                  <a:pt x="683" y="1216"/>
                </a:lnTo>
                <a:lnTo>
                  <a:pt x="700" y="1170"/>
                </a:lnTo>
                <a:lnTo>
                  <a:pt x="713" y="1123"/>
                </a:lnTo>
                <a:lnTo>
                  <a:pt x="719" y="1098"/>
                </a:lnTo>
                <a:lnTo>
                  <a:pt x="723" y="1075"/>
                </a:lnTo>
                <a:lnTo>
                  <a:pt x="726" y="1051"/>
                </a:lnTo>
                <a:lnTo>
                  <a:pt x="729" y="1027"/>
                </a:lnTo>
                <a:lnTo>
                  <a:pt x="730" y="1004"/>
                </a:lnTo>
                <a:lnTo>
                  <a:pt x="732" y="979"/>
                </a:lnTo>
                <a:lnTo>
                  <a:pt x="732" y="979"/>
                </a:lnTo>
                <a:lnTo>
                  <a:pt x="730" y="956"/>
                </a:lnTo>
                <a:lnTo>
                  <a:pt x="729" y="935"/>
                </a:lnTo>
                <a:lnTo>
                  <a:pt x="726" y="912"/>
                </a:lnTo>
                <a:lnTo>
                  <a:pt x="723" y="891"/>
                </a:lnTo>
                <a:lnTo>
                  <a:pt x="719" y="868"/>
                </a:lnTo>
                <a:lnTo>
                  <a:pt x="713" y="846"/>
                </a:lnTo>
                <a:lnTo>
                  <a:pt x="700" y="802"/>
                </a:lnTo>
                <a:lnTo>
                  <a:pt x="683" y="757"/>
                </a:lnTo>
                <a:lnTo>
                  <a:pt x="664" y="713"/>
                </a:lnTo>
                <a:lnTo>
                  <a:pt x="641" y="670"/>
                </a:lnTo>
                <a:lnTo>
                  <a:pt x="617" y="627"/>
                </a:lnTo>
                <a:lnTo>
                  <a:pt x="590" y="584"/>
                </a:lnTo>
                <a:lnTo>
                  <a:pt x="561" y="543"/>
                </a:lnTo>
                <a:lnTo>
                  <a:pt x="531" y="501"/>
                </a:lnTo>
                <a:lnTo>
                  <a:pt x="500" y="461"/>
                </a:lnTo>
                <a:lnTo>
                  <a:pt x="467" y="422"/>
                </a:lnTo>
                <a:lnTo>
                  <a:pt x="434" y="384"/>
                </a:lnTo>
                <a:lnTo>
                  <a:pt x="399" y="348"/>
                </a:lnTo>
                <a:lnTo>
                  <a:pt x="365" y="312"/>
                </a:lnTo>
                <a:lnTo>
                  <a:pt x="332" y="278"/>
                </a:lnTo>
                <a:lnTo>
                  <a:pt x="298" y="245"/>
                </a:lnTo>
                <a:lnTo>
                  <a:pt x="232" y="185"/>
                </a:lnTo>
                <a:lnTo>
                  <a:pt x="170" y="132"/>
                </a:lnTo>
                <a:lnTo>
                  <a:pt x="114" y="86"/>
                </a:lnTo>
                <a:lnTo>
                  <a:pt x="67" y="50"/>
                </a:lnTo>
                <a:lnTo>
                  <a:pt x="31" y="23"/>
                </a:lnTo>
                <a:lnTo>
                  <a:pt x="0" y="0"/>
                </a:lnTo>
                <a:lnTo>
                  <a:pt x="0" y="0"/>
                </a:lnTo>
                <a:lnTo>
                  <a:pt x="34" y="23"/>
                </a:lnTo>
                <a:lnTo>
                  <a:pt x="73" y="50"/>
                </a:lnTo>
                <a:lnTo>
                  <a:pt x="123" y="86"/>
                </a:lnTo>
                <a:lnTo>
                  <a:pt x="182" y="132"/>
                </a:lnTo>
                <a:lnTo>
                  <a:pt x="249" y="185"/>
                </a:lnTo>
                <a:lnTo>
                  <a:pt x="319" y="245"/>
                </a:lnTo>
                <a:lnTo>
                  <a:pt x="356" y="278"/>
                </a:lnTo>
                <a:lnTo>
                  <a:pt x="394" y="311"/>
                </a:lnTo>
                <a:lnTo>
                  <a:pt x="429" y="346"/>
                </a:lnTo>
                <a:lnTo>
                  <a:pt x="467" y="382"/>
                </a:lnTo>
                <a:lnTo>
                  <a:pt x="502" y="421"/>
                </a:lnTo>
                <a:lnTo>
                  <a:pt x="537" y="459"/>
                </a:lnTo>
                <a:lnTo>
                  <a:pt x="571" y="500"/>
                </a:lnTo>
                <a:lnTo>
                  <a:pt x="604" y="540"/>
                </a:lnTo>
                <a:lnTo>
                  <a:pt x="634" y="581"/>
                </a:lnTo>
                <a:lnTo>
                  <a:pt x="663" y="623"/>
                </a:lnTo>
                <a:lnTo>
                  <a:pt x="690" y="666"/>
                </a:lnTo>
                <a:lnTo>
                  <a:pt x="713" y="709"/>
                </a:lnTo>
                <a:lnTo>
                  <a:pt x="735" y="753"/>
                </a:lnTo>
                <a:lnTo>
                  <a:pt x="752" y="796"/>
                </a:lnTo>
                <a:lnTo>
                  <a:pt x="760" y="819"/>
                </a:lnTo>
                <a:lnTo>
                  <a:pt x="766" y="840"/>
                </a:lnTo>
                <a:lnTo>
                  <a:pt x="772" y="863"/>
                </a:lnTo>
                <a:lnTo>
                  <a:pt x="777" y="885"/>
                </a:lnTo>
                <a:lnTo>
                  <a:pt x="780" y="906"/>
                </a:lnTo>
                <a:lnTo>
                  <a:pt x="783" y="929"/>
                </a:lnTo>
                <a:lnTo>
                  <a:pt x="786" y="951"/>
                </a:lnTo>
                <a:lnTo>
                  <a:pt x="786" y="972"/>
                </a:lnTo>
                <a:lnTo>
                  <a:pt x="786" y="972"/>
                </a:lnTo>
                <a:lnTo>
                  <a:pt x="786" y="997"/>
                </a:lnTo>
                <a:lnTo>
                  <a:pt x="783" y="1019"/>
                </a:lnTo>
                <a:lnTo>
                  <a:pt x="780" y="1042"/>
                </a:lnTo>
                <a:lnTo>
                  <a:pt x="777" y="1067"/>
                </a:lnTo>
                <a:lnTo>
                  <a:pt x="772" y="1090"/>
                </a:lnTo>
                <a:lnTo>
                  <a:pt x="766" y="1113"/>
                </a:lnTo>
                <a:lnTo>
                  <a:pt x="760" y="1137"/>
                </a:lnTo>
                <a:lnTo>
                  <a:pt x="752" y="1160"/>
                </a:lnTo>
                <a:lnTo>
                  <a:pt x="735" y="1206"/>
                </a:lnTo>
                <a:lnTo>
                  <a:pt x="713" y="1251"/>
                </a:lnTo>
                <a:lnTo>
                  <a:pt x="690" y="1297"/>
                </a:lnTo>
                <a:lnTo>
                  <a:pt x="663" y="1342"/>
                </a:lnTo>
                <a:lnTo>
                  <a:pt x="634" y="1385"/>
                </a:lnTo>
                <a:lnTo>
                  <a:pt x="604" y="1428"/>
                </a:lnTo>
                <a:lnTo>
                  <a:pt x="571" y="1471"/>
                </a:lnTo>
                <a:lnTo>
                  <a:pt x="537" y="1512"/>
                </a:lnTo>
                <a:lnTo>
                  <a:pt x="502" y="1552"/>
                </a:lnTo>
                <a:lnTo>
                  <a:pt x="467" y="1591"/>
                </a:lnTo>
                <a:lnTo>
                  <a:pt x="429" y="1628"/>
                </a:lnTo>
                <a:lnTo>
                  <a:pt x="394" y="1665"/>
                </a:lnTo>
                <a:lnTo>
                  <a:pt x="356" y="1700"/>
                </a:lnTo>
                <a:lnTo>
                  <a:pt x="319" y="1733"/>
                </a:lnTo>
                <a:lnTo>
                  <a:pt x="249" y="1794"/>
                </a:lnTo>
                <a:lnTo>
                  <a:pt x="182" y="1849"/>
                </a:lnTo>
                <a:lnTo>
                  <a:pt x="123" y="1895"/>
                </a:lnTo>
                <a:lnTo>
                  <a:pt x="73" y="1932"/>
                </a:lnTo>
                <a:lnTo>
                  <a:pt x="34" y="1959"/>
                </a:lnTo>
                <a:lnTo>
                  <a:pt x="0" y="1982"/>
                </a:lnTo>
                <a:lnTo>
                  <a:pt x="0" y="1982"/>
                </a:lnTo>
                <a:close/>
              </a:path>
            </a:pathLst>
          </a:custGeom>
          <a:gradFill flip="none" rotWithShape="1">
            <a:gsLst>
              <a:gs pos="0">
                <a:schemeClr val="accent2">
                  <a:lumMod val="60000"/>
                  <a:lumOff val="40000"/>
                </a:schemeClr>
              </a:gs>
              <a:gs pos="100000">
                <a:schemeClr val="accent2">
                  <a:lumMod val="40000"/>
                  <a:lumOff val="60000"/>
                </a:schemeClr>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pPr>
            <a:endParaRPr lang="en-US" dirty="0"/>
          </a:p>
        </p:txBody>
      </p:sp>
      <p:grpSp>
        <p:nvGrpSpPr>
          <p:cNvPr id="73" name="Group 72">
            <a:extLst>
              <a:ext uri="{FF2B5EF4-FFF2-40B4-BE49-F238E27FC236}">
                <a16:creationId xmlns:a16="http://schemas.microsoft.com/office/drawing/2014/main" id="{64214236-2CB5-40AD-9980-A6E65A5CE034}"/>
              </a:ext>
            </a:extLst>
          </p:cNvPr>
          <p:cNvGrpSpPr/>
          <p:nvPr userDrawn="1"/>
        </p:nvGrpSpPr>
        <p:grpSpPr>
          <a:xfrm>
            <a:off x="8820557" y="2717801"/>
            <a:ext cx="165815" cy="1625600"/>
            <a:chOff x="8820557" y="2717801"/>
            <a:chExt cx="165815" cy="1625600"/>
          </a:xfrm>
        </p:grpSpPr>
        <p:sp>
          <p:nvSpPr>
            <p:cNvPr id="74" name="Freeform 7">
              <a:extLst>
                <a:ext uri="{FF2B5EF4-FFF2-40B4-BE49-F238E27FC236}">
                  <a16:creationId xmlns:a16="http://schemas.microsoft.com/office/drawing/2014/main" id="{7F46126D-FB7C-4508-B39D-44C2A0BBCCF8}"/>
                </a:ext>
              </a:extLst>
            </p:cNvPr>
            <p:cNvSpPr>
              <a:spLocks/>
            </p:cNvSpPr>
            <p:nvPr/>
          </p:nvSpPr>
          <p:spPr bwMode="auto">
            <a:xfrm rot="5400000">
              <a:off x="8498231" y="3040127"/>
              <a:ext cx="810465"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75" name="Freeform 8">
              <a:extLst>
                <a:ext uri="{FF2B5EF4-FFF2-40B4-BE49-F238E27FC236}">
                  <a16:creationId xmlns:a16="http://schemas.microsoft.com/office/drawing/2014/main" id="{8CE4A153-784B-4AE2-84BD-ED38155B77DF}"/>
                </a:ext>
              </a:extLst>
            </p:cNvPr>
            <p:cNvSpPr>
              <a:spLocks/>
            </p:cNvSpPr>
            <p:nvPr/>
          </p:nvSpPr>
          <p:spPr bwMode="auto">
            <a:xfrm rot="5400000">
              <a:off x="8495897" y="3852927"/>
              <a:ext cx="815135"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grpSp>
        <p:nvGrpSpPr>
          <p:cNvPr id="76" name="Group 75">
            <a:extLst>
              <a:ext uri="{FF2B5EF4-FFF2-40B4-BE49-F238E27FC236}">
                <a16:creationId xmlns:a16="http://schemas.microsoft.com/office/drawing/2014/main" id="{F5470530-A394-4C11-BD19-EA191D74C2F2}"/>
              </a:ext>
            </a:extLst>
          </p:cNvPr>
          <p:cNvGrpSpPr/>
          <p:nvPr userDrawn="1"/>
        </p:nvGrpSpPr>
        <p:grpSpPr>
          <a:xfrm>
            <a:off x="9194142" y="3219450"/>
            <a:ext cx="165815" cy="1238250"/>
            <a:chOff x="9194142" y="3219450"/>
            <a:chExt cx="165815" cy="1238250"/>
          </a:xfrm>
        </p:grpSpPr>
        <p:sp>
          <p:nvSpPr>
            <p:cNvPr id="77" name="Freeform 7">
              <a:extLst>
                <a:ext uri="{FF2B5EF4-FFF2-40B4-BE49-F238E27FC236}">
                  <a16:creationId xmlns:a16="http://schemas.microsoft.com/office/drawing/2014/main" id="{D7E6F3B1-6B0E-48EB-8BCB-DC8A74E72791}"/>
                </a:ext>
              </a:extLst>
            </p:cNvPr>
            <p:cNvSpPr>
              <a:spLocks/>
            </p:cNvSpPr>
            <p:nvPr/>
          </p:nvSpPr>
          <p:spPr bwMode="auto">
            <a:xfrm rot="5400000">
              <a:off x="8968376" y="3445217"/>
              <a:ext cx="617347"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78" name="Freeform 8">
              <a:extLst>
                <a:ext uri="{FF2B5EF4-FFF2-40B4-BE49-F238E27FC236}">
                  <a16:creationId xmlns:a16="http://schemas.microsoft.com/office/drawing/2014/main" id="{D8FBA728-B02D-48F0-946C-C596017D47B1}"/>
                </a:ext>
              </a:extLst>
            </p:cNvPr>
            <p:cNvSpPr>
              <a:spLocks/>
            </p:cNvSpPr>
            <p:nvPr/>
          </p:nvSpPr>
          <p:spPr bwMode="auto">
            <a:xfrm rot="5400000">
              <a:off x="8966597" y="4064342"/>
              <a:ext cx="620903"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79" name="Freeform 20">
            <a:extLst>
              <a:ext uri="{FF2B5EF4-FFF2-40B4-BE49-F238E27FC236}">
                <a16:creationId xmlns:a16="http://schemas.microsoft.com/office/drawing/2014/main" id="{0A719CC7-DD32-49EF-BE2C-9549681A4856}"/>
              </a:ext>
            </a:extLst>
          </p:cNvPr>
          <p:cNvSpPr>
            <a:spLocks/>
          </p:cNvSpPr>
          <p:nvPr userDrawn="1"/>
        </p:nvSpPr>
        <p:spPr bwMode="auto">
          <a:xfrm rot="5400000">
            <a:off x="4433644" y="3571982"/>
            <a:ext cx="529313" cy="1285999"/>
          </a:xfrm>
          <a:custGeom>
            <a:avLst/>
            <a:gdLst>
              <a:gd name="T0" fmla="*/ 0 w 786"/>
              <a:gd name="T1" fmla="*/ 1982 h 1982"/>
              <a:gd name="T2" fmla="*/ 67 w 786"/>
              <a:gd name="T3" fmla="*/ 1934 h 1982"/>
              <a:gd name="T4" fmla="*/ 170 w 786"/>
              <a:gd name="T5" fmla="*/ 1853 h 1982"/>
              <a:gd name="T6" fmla="*/ 298 w 786"/>
              <a:gd name="T7" fmla="*/ 1740 h 1982"/>
              <a:gd name="T8" fmla="*/ 365 w 786"/>
              <a:gd name="T9" fmla="*/ 1673 h 1982"/>
              <a:gd name="T10" fmla="*/ 434 w 786"/>
              <a:gd name="T11" fmla="*/ 1600 h 1982"/>
              <a:gd name="T12" fmla="*/ 500 w 786"/>
              <a:gd name="T13" fmla="*/ 1523 h 1982"/>
              <a:gd name="T14" fmla="*/ 561 w 786"/>
              <a:gd name="T15" fmla="*/ 1440 h 1982"/>
              <a:gd name="T16" fmla="*/ 617 w 786"/>
              <a:gd name="T17" fmla="*/ 1352 h 1982"/>
              <a:gd name="T18" fmla="*/ 664 w 786"/>
              <a:gd name="T19" fmla="*/ 1262 h 1982"/>
              <a:gd name="T20" fmla="*/ 700 w 786"/>
              <a:gd name="T21" fmla="*/ 1170 h 1982"/>
              <a:gd name="T22" fmla="*/ 719 w 786"/>
              <a:gd name="T23" fmla="*/ 1099 h 1982"/>
              <a:gd name="T24" fmla="*/ 726 w 786"/>
              <a:gd name="T25" fmla="*/ 1051 h 1982"/>
              <a:gd name="T26" fmla="*/ 730 w 786"/>
              <a:gd name="T27" fmla="*/ 1004 h 1982"/>
              <a:gd name="T28" fmla="*/ 732 w 786"/>
              <a:gd name="T29" fmla="*/ 980 h 1982"/>
              <a:gd name="T30" fmla="*/ 729 w 786"/>
              <a:gd name="T31" fmla="*/ 935 h 1982"/>
              <a:gd name="T32" fmla="*/ 723 w 786"/>
              <a:gd name="T33" fmla="*/ 891 h 1982"/>
              <a:gd name="T34" fmla="*/ 713 w 786"/>
              <a:gd name="T35" fmla="*/ 847 h 1982"/>
              <a:gd name="T36" fmla="*/ 683 w 786"/>
              <a:gd name="T37" fmla="*/ 758 h 1982"/>
              <a:gd name="T38" fmla="*/ 641 w 786"/>
              <a:gd name="T39" fmla="*/ 670 h 1982"/>
              <a:gd name="T40" fmla="*/ 590 w 786"/>
              <a:gd name="T41" fmla="*/ 584 h 1982"/>
              <a:gd name="T42" fmla="*/ 531 w 786"/>
              <a:gd name="T43" fmla="*/ 501 h 1982"/>
              <a:gd name="T44" fmla="*/ 467 w 786"/>
              <a:gd name="T45" fmla="*/ 423 h 1982"/>
              <a:gd name="T46" fmla="*/ 399 w 786"/>
              <a:gd name="T47" fmla="*/ 348 h 1982"/>
              <a:gd name="T48" fmla="*/ 332 w 786"/>
              <a:gd name="T49" fmla="*/ 278 h 1982"/>
              <a:gd name="T50" fmla="*/ 232 w 786"/>
              <a:gd name="T51" fmla="*/ 185 h 1982"/>
              <a:gd name="T52" fmla="*/ 114 w 786"/>
              <a:gd name="T53" fmla="*/ 88 h 1982"/>
              <a:gd name="T54" fmla="*/ 31 w 786"/>
              <a:gd name="T55" fmla="*/ 23 h 1982"/>
              <a:gd name="T56" fmla="*/ 0 w 786"/>
              <a:gd name="T57" fmla="*/ 0 h 1982"/>
              <a:gd name="T58" fmla="*/ 73 w 786"/>
              <a:gd name="T59" fmla="*/ 50 h 1982"/>
              <a:gd name="T60" fmla="*/ 182 w 786"/>
              <a:gd name="T61" fmla="*/ 132 h 1982"/>
              <a:gd name="T62" fmla="*/ 319 w 786"/>
              <a:gd name="T63" fmla="*/ 245 h 1982"/>
              <a:gd name="T64" fmla="*/ 394 w 786"/>
              <a:gd name="T65" fmla="*/ 311 h 1982"/>
              <a:gd name="T66" fmla="*/ 467 w 786"/>
              <a:gd name="T67" fmla="*/ 384 h 1982"/>
              <a:gd name="T68" fmla="*/ 537 w 786"/>
              <a:gd name="T69" fmla="*/ 460 h 1982"/>
              <a:gd name="T70" fmla="*/ 604 w 786"/>
              <a:gd name="T71" fmla="*/ 540 h 1982"/>
              <a:gd name="T72" fmla="*/ 663 w 786"/>
              <a:gd name="T73" fmla="*/ 625 h 1982"/>
              <a:gd name="T74" fmla="*/ 713 w 786"/>
              <a:gd name="T75" fmla="*/ 711 h 1982"/>
              <a:gd name="T76" fmla="*/ 752 w 786"/>
              <a:gd name="T77" fmla="*/ 798 h 1982"/>
              <a:gd name="T78" fmla="*/ 766 w 786"/>
              <a:gd name="T79" fmla="*/ 841 h 1982"/>
              <a:gd name="T80" fmla="*/ 777 w 786"/>
              <a:gd name="T81" fmla="*/ 885 h 1982"/>
              <a:gd name="T82" fmla="*/ 783 w 786"/>
              <a:gd name="T83" fmla="*/ 930 h 1982"/>
              <a:gd name="T84" fmla="*/ 786 w 786"/>
              <a:gd name="T85" fmla="*/ 974 h 1982"/>
              <a:gd name="T86" fmla="*/ 786 w 786"/>
              <a:gd name="T87" fmla="*/ 997 h 1982"/>
              <a:gd name="T88" fmla="*/ 780 w 786"/>
              <a:gd name="T89" fmla="*/ 1044 h 1982"/>
              <a:gd name="T90" fmla="*/ 772 w 786"/>
              <a:gd name="T91" fmla="*/ 1090 h 1982"/>
              <a:gd name="T92" fmla="*/ 760 w 786"/>
              <a:gd name="T93" fmla="*/ 1137 h 1982"/>
              <a:gd name="T94" fmla="*/ 735 w 786"/>
              <a:gd name="T95" fmla="*/ 1206 h 1982"/>
              <a:gd name="T96" fmla="*/ 690 w 786"/>
              <a:gd name="T97" fmla="*/ 1298 h 1982"/>
              <a:gd name="T98" fmla="*/ 634 w 786"/>
              <a:gd name="T99" fmla="*/ 1387 h 1982"/>
              <a:gd name="T100" fmla="*/ 571 w 786"/>
              <a:gd name="T101" fmla="*/ 1471 h 1982"/>
              <a:gd name="T102" fmla="*/ 502 w 786"/>
              <a:gd name="T103" fmla="*/ 1553 h 1982"/>
              <a:gd name="T104" fmla="*/ 429 w 786"/>
              <a:gd name="T105" fmla="*/ 1629 h 1982"/>
              <a:gd name="T106" fmla="*/ 356 w 786"/>
              <a:gd name="T107" fmla="*/ 1700 h 1982"/>
              <a:gd name="T108" fmla="*/ 249 w 786"/>
              <a:gd name="T109" fmla="*/ 1795 h 1982"/>
              <a:gd name="T110" fmla="*/ 123 w 786"/>
              <a:gd name="T111" fmla="*/ 1895 h 1982"/>
              <a:gd name="T112" fmla="*/ 34 w 786"/>
              <a:gd name="T113" fmla="*/ 1959 h 1982"/>
              <a:gd name="T114" fmla="*/ 0 w 786"/>
              <a:gd name="T115" fmla="*/ 1982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6" h="1982">
                <a:moveTo>
                  <a:pt x="0" y="1982"/>
                </a:moveTo>
                <a:lnTo>
                  <a:pt x="0" y="1982"/>
                </a:lnTo>
                <a:lnTo>
                  <a:pt x="31" y="1961"/>
                </a:lnTo>
                <a:lnTo>
                  <a:pt x="67" y="1934"/>
                </a:lnTo>
                <a:lnTo>
                  <a:pt x="114" y="1898"/>
                </a:lnTo>
                <a:lnTo>
                  <a:pt x="170" y="1853"/>
                </a:lnTo>
                <a:lnTo>
                  <a:pt x="232" y="1800"/>
                </a:lnTo>
                <a:lnTo>
                  <a:pt x="298" y="1740"/>
                </a:lnTo>
                <a:lnTo>
                  <a:pt x="332" y="1707"/>
                </a:lnTo>
                <a:lnTo>
                  <a:pt x="365" y="1673"/>
                </a:lnTo>
                <a:lnTo>
                  <a:pt x="399" y="1637"/>
                </a:lnTo>
                <a:lnTo>
                  <a:pt x="434" y="1600"/>
                </a:lnTo>
                <a:lnTo>
                  <a:pt x="467" y="1561"/>
                </a:lnTo>
                <a:lnTo>
                  <a:pt x="500" y="1523"/>
                </a:lnTo>
                <a:lnTo>
                  <a:pt x="531" y="1481"/>
                </a:lnTo>
                <a:lnTo>
                  <a:pt x="561" y="1440"/>
                </a:lnTo>
                <a:lnTo>
                  <a:pt x="590" y="1397"/>
                </a:lnTo>
                <a:lnTo>
                  <a:pt x="617" y="1352"/>
                </a:lnTo>
                <a:lnTo>
                  <a:pt x="641" y="1308"/>
                </a:lnTo>
                <a:lnTo>
                  <a:pt x="664" y="1262"/>
                </a:lnTo>
                <a:lnTo>
                  <a:pt x="683" y="1216"/>
                </a:lnTo>
                <a:lnTo>
                  <a:pt x="700" y="1170"/>
                </a:lnTo>
                <a:lnTo>
                  <a:pt x="713" y="1123"/>
                </a:lnTo>
                <a:lnTo>
                  <a:pt x="719" y="1099"/>
                </a:lnTo>
                <a:lnTo>
                  <a:pt x="723" y="1076"/>
                </a:lnTo>
                <a:lnTo>
                  <a:pt x="726" y="1051"/>
                </a:lnTo>
                <a:lnTo>
                  <a:pt x="729" y="1027"/>
                </a:lnTo>
                <a:lnTo>
                  <a:pt x="730" y="1004"/>
                </a:lnTo>
                <a:lnTo>
                  <a:pt x="732" y="980"/>
                </a:lnTo>
                <a:lnTo>
                  <a:pt x="732" y="980"/>
                </a:lnTo>
                <a:lnTo>
                  <a:pt x="730" y="957"/>
                </a:lnTo>
                <a:lnTo>
                  <a:pt x="729" y="935"/>
                </a:lnTo>
                <a:lnTo>
                  <a:pt x="726" y="912"/>
                </a:lnTo>
                <a:lnTo>
                  <a:pt x="723" y="891"/>
                </a:lnTo>
                <a:lnTo>
                  <a:pt x="719" y="868"/>
                </a:lnTo>
                <a:lnTo>
                  <a:pt x="713" y="847"/>
                </a:lnTo>
                <a:lnTo>
                  <a:pt x="700" y="802"/>
                </a:lnTo>
                <a:lnTo>
                  <a:pt x="683" y="758"/>
                </a:lnTo>
                <a:lnTo>
                  <a:pt x="664" y="713"/>
                </a:lnTo>
                <a:lnTo>
                  <a:pt x="641" y="670"/>
                </a:lnTo>
                <a:lnTo>
                  <a:pt x="617" y="627"/>
                </a:lnTo>
                <a:lnTo>
                  <a:pt x="590" y="584"/>
                </a:lnTo>
                <a:lnTo>
                  <a:pt x="561" y="543"/>
                </a:lnTo>
                <a:lnTo>
                  <a:pt x="531" y="501"/>
                </a:lnTo>
                <a:lnTo>
                  <a:pt x="500" y="461"/>
                </a:lnTo>
                <a:lnTo>
                  <a:pt x="467" y="423"/>
                </a:lnTo>
                <a:lnTo>
                  <a:pt x="434" y="385"/>
                </a:lnTo>
                <a:lnTo>
                  <a:pt x="399" y="348"/>
                </a:lnTo>
                <a:lnTo>
                  <a:pt x="365" y="312"/>
                </a:lnTo>
                <a:lnTo>
                  <a:pt x="332" y="278"/>
                </a:lnTo>
                <a:lnTo>
                  <a:pt x="298" y="246"/>
                </a:lnTo>
                <a:lnTo>
                  <a:pt x="232" y="185"/>
                </a:lnTo>
                <a:lnTo>
                  <a:pt x="170" y="132"/>
                </a:lnTo>
                <a:lnTo>
                  <a:pt x="114" y="88"/>
                </a:lnTo>
                <a:lnTo>
                  <a:pt x="67" y="50"/>
                </a:lnTo>
                <a:lnTo>
                  <a:pt x="31" y="23"/>
                </a:lnTo>
                <a:lnTo>
                  <a:pt x="0" y="0"/>
                </a:lnTo>
                <a:lnTo>
                  <a:pt x="0" y="0"/>
                </a:lnTo>
                <a:lnTo>
                  <a:pt x="34" y="23"/>
                </a:lnTo>
                <a:lnTo>
                  <a:pt x="73" y="50"/>
                </a:lnTo>
                <a:lnTo>
                  <a:pt x="123" y="86"/>
                </a:lnTo>
                <a:lnTo>
                  <a:pt x="182" y="132"/>
                </a:lnTo>
                <a:lnTo>
                  <a:pt x="249" y="185"/>
                </a:lnTo>
                <a:lnTo>
                  <a:pt x="319" y="245"/>
                </a:lnTo>
                <a:lnTo>
                  <a:pt x="356" y="278"/>
                </a:lnTo>
                <a:lnTo>
                  <a:pt x="394" y="311"/>
                </a:lnTo>
                <a:lnTo>
                  <a:pt x="429" y="347"/>
                </a:lnTo>
                <a:lnTo>
                  <a:pt x="467" y="384"/>
                </a:lnTo>
                <a:lnTo>
                  <a:pt x="502" y="421"/>
                </a:lnTo>
                <a:lnTo>
                  <a:pt x="537" y="460"/>
                </a:lnTo>
                <a:lnTo>
                  <a:pt x="571" y="500"/>
                </a:lnTo>
                <a:lnTo>
                  <a:pt x="604" y="540"/>
                </a:lnTo>
                <a:lnTo>
                  <a:pt x="634" y="582"/>
                </a:lnTo>
                <a:lnTo>
                  <a:pt x="663" y="625"/>
                </a:lnTo>
                <a:lnTo>
                  <a:pt x="690" y="666"/>
                </a:lnTo>
                <a:lnTo>
                  <a:pt x="713" y="711"/>
                </a:lnTo>
                <a:lnTo>
                  <a:pt x="735" y="753"/>
                </a:lnTo>
                <a:lnTo>
                  <a:pt x="752" y="798"/>
                </a:lnTo>
                <a:lnTo>
                  <a:pt x="760" y="819"/>
                </a:lnTo>
                <a:lnTo>
                  <a:pt x="766" y="841"/>
                </a:lnTo>
                <a:lnTo>
                  <a:pt x="772" y="864"/>
                </a:lnTo>
                <a:lnTo>
                  <a:pt x="777" y="885"/>
                </a:lnTo>
                <a:lnTo>
                  <a:pt x="780" y="907"/>
                </a:lnTo>
                <a:lnTo>
                  <a:pt x="783" y="930"/>
                </a:lnTo>
                <a:lnTo>
                  <a:pt x="786" y="951"/>
                </a:lnTo>
                <a:lnTo>
                  <a:pt x="786" y="974"/>
                </a:lnTo>
                <a:lnTo>
                  <a:pt x="786" y="974"/>
                </a:lnTo>
                <a:lnTo>
                  <a:pt x="786" y="997"/>
                </a:lnTo>
                <a:lnTo>
                  <a:pt x="783" y="1020"/>
                </a:lnTo>
                <a:lnTo>
                  <a:pt x="780" y="1044"/>
                </a:lnTo>
                <a:lnTo>
                  <a:pt x="777" y="1067"/>
                </a:lnTo>
                <a:lnTo>
                  <a:pt x="772" y="1090"/>
                </a:lnTo>
                <a:lnTo>
                  <a:pt x="766" y="1114"/>
                </a:lnTo>
                <a:lnTo>
                  <a:pt x="760" y="1137"/>
                </a:lnTo>
                <a:lnTo>
                  <a:pt x="752" y="1160"/>
                </a:lnTo>
                <a:lnTo>
                  <a:pt x="735" y="1206"/>
                </a:lnTo>
                <a:lnTo>
                  <a:pt x="713" y="1252"/>
                </a:lnTo>
                <a:lnTo>
                  <a:pt x="690" y="1298"/>
                </a:lnTo>
                <a:lnTo>
                  <a:pt x="663" y="1342"/>
                </a:lnTo>
                <a:lnTo>
                  <a:pt x="634" y="1387"/>
                </a:lnTo>
                <a:lnTo>
                  <a:pt x="604" y="1429"/>
                </a:lnTo>
                <a:lnTo>
                  <a:pt x="571" y="1471"/>
                </a:lnTo>
                <a:lnTo>
                  <a:pt x="537" y="1513"/>
                </a:lnTo>
                <a:lnTo>
                  <a:pt x="502" y="1553"/>
                </a:lnTo>
                <a:lnTo>
                  <a:pt x="467" y="1591"/>
                </a:lnTo>
                <a:lnTo>
                  <a:pt x="429" y="1629"/>
                </a:lnTo>
                <a:lnTo>
                  <a:pt x="394" y="1666"/>
                </a:lnTo>
                <a:lnTo>
                  <a:pt x="356" y="1700"/>
                </a:lnTo>
                <a:lnTo>
                  <a:pt x="319" y="1733"/>
                </a:lnTo>
                <a:lnTo>
                  <a:pt x="249" y="1795"/>
                </a:lnTo>
                <a:lnTo>
                  <a:pt x="182" y="1849"/>
                </a:lnTo>
                <a:lnTo>
                  <a:pt x="123" y="1895"/>
                </a:lnTo>
                <a:lnTo>
                  <a:pt x="73" y="1932"/>
                </a:lnTo>
                <a:lnTo>
                  <a:pt x="34" y="1959"/>
                </a:lnTo>
                <a:lnTo>
                  <a:pt x="0" y="1982"/>
                </a:lnTo>
                <a:lnTo>
                  <a:pt x="0" y="1982"/>
                </a:lnTo>
                <a:close/>
              </a:path>
            </a:pathLst>
          </a:custGeom>
          <a:gradFill flip="none" rotWithShape="1">
            <a:gsLst>
              <a:gs pos="0">
                <a:schemeClr val="accent2">
                  <a:lumMod val="60000"/>
                  <a:lumOff val="40000"/>
                </a:schemeClr>
              </a:gs>
              <a:gs pos="100000">
                <a:schemeClr val="accent2">
                  <a:lumMod val="40000"/>
                  <a:lumOff val="60000"/>
                </a:schemeClr>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pPr>
            <a:endParaRPr lang="en-US" dirty="0"/>
          </a:p>
        </p:txBody>
      </p:sp>
      <p:grpSp>
        <p:nvGrpSpPr>
          <p:cNvPr id="80" name="Group 79">
            <a:extLst>
              <a:ext uri="{FF2B5EF4-FFF2-40B4-BE49-F238E27FC236}">
                <a16:creationId xmlns:a16="http://schemas.microsoft.com/office/drawing/2014/main" id="{7DE1B326-1E25-4270-AA8B-02634830AF3D}"/>
              </a:ext>
            </a:extLst>
          </p:cNvPr>
          <p:cNvGrpSpPr/>
          <p:nvPr userDrawn="1"/>
        </p:nvGrpSpPr>
        <p:grpSpPr>
          <a:xfrm>
            <a:off x="5189279" y="2717801"/>
            <a:ext cx="165815" cy="1625600"/>
            <a:chOff x="5189279" y="2717801"/>
            <a:chExt cx="165815" cy="1625600"/>
          </a:xfrm>
        </p:grpSpPr>
        <p:sp>
          <p:nvSpPr>
            <p:cNvPr id="81" name="Freeform 7">
              <a:extLst>
                <a:ext uri="{FF2B5EF4-FFF2-40B4-BE49-F238E27FC236}">
                  <a16:creationId xmlns:a16="http://schemas.microsoft.com/office/drawing/2014/main" id="{1A935F2B-D88E-44C1-80DF-5AE25ABA555A}"/>
                </a:ext>
              </a:extLst>
            </p:cNvPr>
            <p:cNvSpPr>
              <a:spLocks/>
            </p:cNvSpPr>
            <p:nvPr/>
          </p:nvSpPr>
          <p:spPr bwMode="auto">
            <a:xfrm rot="5400000">
              <a:off x="4866953" y="3040127"/>
              <a:ext cx="810465" cy="165814"/>
            </a:xfrm>
            <a:custGeom>
              <a:avLst/>
              <a:gdLst>
                <a:gd name="T0" fmla="*/ 141 w 4859"/>
                <a:gd name="T1" fmla="*/ 0 h 1018"/>
                <a:gd name="T2" fmla="*/ 141 w 4859"/>
                <a:gd name="T3" fmla="*/ 0 h 1018"/>
                <a:gd name="T4" fmla="*/ 132 w 4859"/>
                <a:gd name="T5" fmla="*/ 0 h 1018"/>
                <a:gd name="T6" fmla="*/ 121 w 4859"/>
                <a:gd name="T7" fmla="*/ 2 h 1018"/>
                <a:gd name="T8" fmla="*/ 110 w 4859"/>
                <a:gd name="T9" fmla="*/ 3 h 1018"/>
                <a:gd name="T10" fmla="*/ 98 w 4859"/>
                <a:gd name="T11" fmla="*/ 8 h 1018"/>
                <a:gd name="T12" fmla="*/ 87 w 4859"/>
                <a:gd name="T13" fmla="*/ 15 h 1018"/>
                <a:gd name="T14" fmla="*/ 75 w 4859"/>
                <a:gd name="T15" fmla="*/ 27 h 1018"/>
                <a:gd name="T16" fmla="*/ 63 w 4859"/>
                <a:gd name="T17" fmla="*/ 42 h 1018"/>
                <a:gd name="T18" fmla="*/ 52 w 4859"/>
                <a:gd name="T19" fmla="*/ 64 h 1018"/>
                <a:gd name="T20" fmla="*/ 41 w 4859"/>
                <a:gd name="T21" fmla="*/ 91 h 1018"/>
                <a:gd name="T22" fmla="*/ 32 w 4859"/>
                <a:gd name="T23" fmla="*/ 124 h 1018"/>
                <a:gd name="T24" fmla="*/ 22 w 4859"/>
                <a:gd name="T25" fmla="*/ 166 h 1018"/>
                <a:gd name="T26" fmla="*/ 14 w 4859"/>
                <a:gd name="T27" fmla="*/ 215 h 1018"/>
                <a:gd name="T28" fmla="*/ 8 w 4859"/>
                <a:gd name="T29" fmla="*/ 273 h 1018"/>
                <a:gd name="T30" fmla="*/ 4 w 4859"/>
                <a:gd name="T31" fmla="*/ 341 h 1018"/>
                <a:gd name="T32" fmla="*/ 0 w 4859"/>
                <a:gd name="T33" fmla="*/ 420 h 1018"/>
                <a:gd name="T34" fmla="*/ 0 w 4859"/>
                <a:gd name="T35" fmla="*/ 509 h 1018"/>
                <a:gd name="T36" fmla="*/ 0 w 4859"/>
                <a:gd name="T37" fmla="*/ 509 h 1018"/>
                <a:gd name="T38" fmla="*/ 0 w 4859"/>
                <a:gd name="T39" fmla="*/ 599 h 1018"/>
                <a:gd name="T40" fmla="*/ 4 w 4859"/>
                <a:gd name="T41" fmla="*/ 677 h 1018"/>
                <a:gd name="T42" fmla="*/ 8 w 4859"/>
                <a:gd name="T43" fmla="*/ 744 h 1018"/>
                <a:gd name="T44" fmla="*/ 14 w 4859"/>
                <a:gd name="T45" fmla="*/ 802 h 1018"/>
                <a:gd name="T46" fmla="*/ 22 w 4859"/>
                <a:gd name="T47" fmla="*/ 852 h 1018"/>
                <a:gd name="T48" fmla="*/ 32 w 4859"/>
                <a:gd name="T49" fmla="*/ 894 h 1018"/>
                <a:gd name="T50" fmla="*/ 41 w 4859"/>
                <a:gd name="T51" fmla="*/ 926 h 1018"/>
                <a:gd name="T52" fmla="*/ 52 w 4859"/>
                <a:gd name="T53" fmla="*/ 953 h 1018"/>
                <a:gd name="T54" fmla="*/ 63 w 4859"/>
                <a:gd name="T55" fmla="*/ 975 h 1018"/>
                <a:gd name="T56" fmla="*/ 75 w 4859"/>
                <a:gd name="T57" fmla="*/ 991 h 1018"/>
                <a:gd name="T58" fmla="*/ 87 w 4859"/>
                <a:gd name="T59" fmla="*/ 1002 h 1018"/>
                <a:gd name="T60" fmla="*/ 98 w 4859"/>
                <a:gd name="T61" fmla="*/ 1010 h 1018"/>
                <a:gd name="T62" fmla="*/ 110 w 4859"/>
                <a:gd name="T63" fmla="*/ 1014 h 1018"/>
                <a:gd name="T64" fmla="*/ 121 w 4859"/>
                <a:gd name="T65" fmla="*/ 1017 h 1018"/>
                <a:gd name="T66" fmla="*/ 132 w 4859"/>
                <a:gd name="T67" fmla="*/ 1018 h 1018"/>
                <a:gd name="T68" fmla="*/ 141 w 4859"/>
                <a:gd name="T69" fmla="*/ 1018 h 1018"/>
                <a:gd name="T70" fmla="*/ 4859 w 4859"/>
                <a:gd name="T71" fmla="*/ 1018 h 1018"/>
                <a:gd name="T72" fmla="*/ 4859 w 4859"/>
                <a:gd name="T73" fmla="*/ 0 h 1018"/>
                <a:gd name="T74" fmla="*/ 141 w 4859"/>
                <a:gd name="T7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9" h="1018">
                  <a:moveTo>
                    <a:pt x="141" y="0"/>
                  </a:moveTo>
                  <a:lnTo>
                    <a:pt x="141" y="0"/>
                  </a:lnTo>
                  <a:lnTo>
                    <a:pt x="132" y="0"/>
                  </a:lnTo>
                  <a:lnTo>
                    <a:pt x="121" y="2"/>
                  </a:lnTo>
                  <a:lnTo>
                    <a:pt x="110" y="3"/>
                  </a:lnTo>
                  <a:lnTo>
                    <a:pt x="98" y="8"/>
                  </a:lnTo>
                  <a:lnTo>
                    <a:pt x="87" y="15"/>
                  </a:lnTo>
                  <a:lnTo>
                    <a:pt x="75" y="27"/>
                  </a:lnTo>
                  <a:lnTo>
                    <a:pt x="63" y="42"/>
                  </a:lnTo>
                  <a:lnTo>
                    <a:pt x="52" y="64"/>
                  </a:lnTo>
                  <a:lnTo>
                    <a:pt x="41" y="91"/>
                  </a:lnTo>
                  <a:lnTo>
                    <a:pt x="32" y="124"/>
                  </a:lnTo>
                  <a:lnTo>
                    <a:pt x="22" y="166"/>
                  </a:lnTo>
                  <a:lnTo>
                    <a:pt x="14" y="215"/>
                  </a:lnTo>
                  <a:lnTo>
                    <a:pt x="8" y="273"/>
                  </a:lnTo>
                  <a:lnTo>
                    <a:pt x="4" y="341"/>
                  </a:lnTo>
                  <a:lnTo>
                    <a:pt x="0" y="420"/>
                  </a:lnTo>
                  <a:lnTo>
                    <a:pt x="0" y="509"/>
                  </a:lnTo>
                  <a:lnTo>
                    <a:pt x="0" y="509"/>
                  </a:lnTo>
                  <a:lnTo>
                    <a:pt x="0" y="599"/>
                  </a:lnTo>
                  <a:lnTo>
                    <a:pt x="4" y="677"/>
                  </a:lnTo>
                  <a:lnTo>
                    <a:pt x="8" y="744"/>
                  </a:lnTo>
                  <a:lnTo>
                    <a:pt x="14" y="802"/>
                  </a:lnTo>
                  <a:lnTo>
                    <a:pt x="22" y="852"/>
                  </a:lnTo>
                  <a:lnTo>
                    <a:pt x="32" y="894"/>
                  </a:lnTo>
                  <a:lnTo>
                    <a:pt x="41" y="926"/>
                  </a:lnTo>
                  <a:lnTo>
                    <a:pt x="52" y="953"/>
                  </a:lnTo>
                  <a:lnTo>
                    <a:pt x="63" y="975"/>
                  </a:lnTo>
                  <a:lnTo>
                    <a:pt x="75" y="991"/>
                  </a:lnTo>
                  <a:lnTo>
                    <a:pt x="87" y="1002"/>
                  </a:lnTo>
                  <a:lnTo>
                    <a:pt x="98" y="1010"/>
                  </a:lnTo>
                  <a:lnTo>
                    <a:pt x="110" y="1014"/>
                  </a:lnTo>
                  <a:lnTo>
                    <a:pt x="121" y="1017"/>
                  </a:lnTo>
                  <a:lnTo>
                    <a:pt x="132" y="1018"/>
                  </a:lnTo>
                  <a:lnTo>
                    <a:pt x="141" y="1018"/>
                  </a:lnTo>
                  <a:lnTo>
                    <a:pt x="4859" y="1018"/>
                  </a:lnTo>
                  <a:lnTo>
                    <a:pt x="4859" y="0"/>
                  </a:lnTo>
                  <a:lnTo>
                    <a:pt x="141" y="0"/>
                  </a:lnTo>
                  <a:close/>
                </a:path>
              </a:pathLst>
            </a:custGeom>
            <a:gradFill flip="none" rotWithShape="1">
              <a:gsLst>
                <a:gs pos="0">
                  <a:schemeClr val="bg1">
                    <a:lumMod val="85000"/>
                  </a:schemeClr>
                </a:gs>
                <a:gs pos="37000">
                  <a:schemeClr val="bg1"/>
                </a:gs>
                <a:gs pos="100000">
                  <a:schemeClr val="bg1">
                    <a:lumMod val="75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sp>
          <p:nvSpPr>
            <p:cNvPr id="82" name="Freeform 8">
              <a:extLst>
                <a:ext uri="{FF2B5EF4-FFF2-40B4-BE49-F238E27FC236}">
                  <a16:creationId xmlns:a16="http://schemas.microsoft.com/office/drawing/2014/main" id="{FBF63DC9-D106-42FC-8609-CC44BA205C35}"/>
                </a:ext>
              </a:extLst>
            </p:cNvPr>
            <p:cNvSpPr>
              <a:spLocks/>
            </p:cNvSpPr>
            <p:nvPr/>
          </p:nvSpPr>
          <p:spPr bwMode="auto">
            <a:xfrm rot="5400000">
              <a:off x="4864619" y="3852927"/>
              <a:ext cx="815135" cy="165814"/>
            </a:xfrm>
            <a:custGeom>
              <a:avLst/>
              <a:gdLst>
                <a:gd name="T0" fmla="*/ 4887 w 4887"/>
                <a:gd name="T1" fmla="*/ 509 h 1018"/>
                <a:gd name="T2" fmla="*/ 4887 w 4887"/>
                <a:gd name="T3" fmla="*/ 509 h 1018"/>
                <a:gd name="T4" fmla="*/ 4887 w 4887"/>
                <a:gd name="T5" fmla="*/ 420 h 1018"/>
                <a:gd name="T6" fmla="*/ 4883 w 4887"/>
                <a:gd name="T7" fmla="*/ 341 h 1018"/>
                <a:gd name="T8" fmla="*/ 4879 w 4887"/>
                <a:gd name="T9" fmla="*/ 273 h 1018"/>
                <a:gd name="T10" fmla="*/ 4872 w 4887"/>
                <a:gd name="T11" fmla="*/ 215 h 1018"/>
                <a:gd name="T12" fmla="*/ 4864 w 4887"/>
                <a:gd name="T13" fmla="*/ 166 h 1018"/>
                <a:gd name="T14" fmla="*/ 4855 w 4887"/>
                <a:gd name="T15" fmla="*/ 124 h 1018"/>
                <a:gd name="T16" fmla="*/ 4845 w 4887"/>
                <a:gd name="T17" fmla="*/ 91 h 1018"/>
                <a:gd name="T18" fmla="*/ 4835 w 4887"/>
                <a:gd name="T19" fmla="*/ 64 h 1018"/>
                <a:gd name="T20" fmla="*/ 4824 w 4887"/>
                <a:gd name="T21" fmla="*/ 42 h 1018"/>
                <a:gd name="T22" fmla="*/ 4812 w 4887"/>
                <a:gd name="T23" fmla="*/ 27 h 1018"/>
                <a:gd name="T24" fmla="*/ 4800 w 4887"/>
                <a:gd name="T25" fmla="*/ 15 h 1018"/>
                <a:gd name="T26" fmla="*/ 4789 w 4887"/>
                <a:gd name="T27" fmla="*/ 8 h 1018"/>
                <a:gd name="T28" fmla="*/ 4777 w 4887"/>
                <a:gd name="T29" fmla="*/ 3 h 1018"/>
                <a:gd name="T30" fmla="*/ 4766 w 4887"/>
                <a:gd name="T31" fmla="*/ 2 h 1018"/>
                <a:gd name="T32" fmla="*/ 4756 w 4887"/>
                <a:gd name="T33" fmla="*/ 0 h 1018"/>
                <a:gd name="T34" fmla="*/ 4747 w 4887"/>
                <a:gd name="T35" fmla="*/ 0 h 1018"/>
                <a:gd name="T36" fmla="*/ 0 w 4887"/>
                <a:gd name="T37" fmla="*/ 0 h 1018"/>
                <a:gd name="T38" fmla="*/ 0 w 4887"/>
                <a:gd name="T39" fmla="*/ 1018 h 1018"/>
                <a:gd name="T40" fmla="*/ 4747 w 4887"/>
                <a:gd name="T41" fmla="*/ 1018 h 1018"/>
                <a:gd name="T42" fmla="*/ 4747 w 4887"/>
                <a:gd name="T43" fmla="*/ 1018 h 1018"/>
                <a:gd name="T44" fmla="*/ 4756 w 4887"/>
                <a:gd name="T45" fmla="*/ 1018 h 1018"/>
                <a:gd name="T46" fmla="*/ 4766 w 4887"/>
                <a:gd name="T47" fmla="*/ 1017 h 1018"/>
                <a:gd name="T48" fmla="*/ 4777 w 4887"/>
                <a:gd name="T49" fmla="*/ 1014 h 1018"/>
                <a:gd name="T50" fmla="*/ 4789 w 4887"/>
                <a:gd name="T51" fmla="*/ 1010 h 1018"/>
                <a:gd name="T52" fmla="*/ 4800 w 4887"/>
                <a:gd name="T53" fmla="*/ 1002 h 1018"/>
                <a:gd name="T54" fmla="*/ 4812 w 4887"/>
                <a:gd name="T55" fmla="*/ 991 h 1018"/>
                <a:gd name="T56" fmla="*/ 4824 w 4887"/>
                <a:gd name="T57" fmla="*/ 975 h 1018"/>
                <a:gd name="T58" fmla="*/ 4835 w 4887"/>
                <a:gd name="T59" fmla="*/ 953 h 1018"/>
                <a:gd name="T60" fmla="*/ 4845 w 4887"/>
                <a:gd name="T61" fmla="*/ 926 h 1018"/>
                <a:gd name="T62" fmla="*/ 4855 w 4887"/>
                <a:gd name="T63" fmla="*/ 894 h 1018"/>
                <a:gd name="T64" fmla="*/ 4864 w 4887"/>
                <a:gd name="T65" fmla="*/ 852 h 1018"/>
                <a:gd name="T66" fmla="*/ 4872 w 4887"/>
                <a:gd name="T67" fmla="*/ 802 h 1018"/>
                <a:gd name="T68" fmla="*/ 4879 w 4887"/>
                <a:gd name="T69" fmla="*/ 744 h 1018"/>
                <a:gd name="T70" fmla="*/ 4883 w 4887"/>
                <a:gd name="T71" fmla="*/ 677 h 1018"/>
                <a:gd name="T72" fmla="*/ 4887 w 4887"/>
                <a:gd name="T73" fmla="*/ 599 h 1018"/>
                <a:gd name="T74" fmla="*/ 4887 w 4887"/>
                <a:gd name="T75" fmla="*/ 509 h 1018"/>
                <a:gd name="T76" fmla="*/ 4887 w 4887"/>
                <a:gd name="T77" fmla="*/ 509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7" h="1018">
                  <a:moveTo>
                    <a:pt x="4887" y="509"/>
                  </a:moveTo>
                  <a:lnTo>
                    <a:pt x="4887" y="509"/>
                  </a:lnTo>
                  <a:lnTo>
                    <a:pt x="4887" y="420"/>
                  </a:lnTo>
                  <a:lnTo>
                    <a:pt x="4883" y="341"/>
                  </a:lnTo>
                  <a:lnTo>
                    <a:pt x="4879" y="273"/>
                  </a:lnTo>
                  <a:lnTo>
                    <a:pt x="4872" y="215"/>
                  </a:lnTo>
                  <a:lnTo>
                    <a:pt x="4864" y="166"/>
                  </a:lnTo>
                  <a:lnTo>
                    <a:pt x="4855" y="124"/>
                  </a:lnTo>
                  <a:lnTo>
                    <a:pt x="4845" y="91"/>
                  </a:lnTo>
                  <a:lnTo>
                    <a:pt x="4835" y="64"/>
                  </a:lnTo>
                  <a:lnTo>
                    <a:pt x="4824" y="42"/>
                  </a:lnTo>
                  <a:lnTo>
                    <a:pt x="4812" y="27"/>
                  </a:lnTo>
                  <a:lnTo>
                    <a:pt x="4800" y="15"/>
                  </a:lnTo>
                  <a:lnTo>
                    <a:pt x="4789" y="8"/>
                  </a:lnTo>
                  <a:lnTo>
                    <a:pt x="4777" y="3"/>
                  </a:lnTo>
                  <a:lnTo>
                    <a:pt x="4766" y="2"/>
                  </a:lnTo>
                  <a:lnTo>
                    <a:pt x="4756" y="0"/>
                  </a:lnTo>
                  <a:lnTo>
                    <a:pt x="4747" y="0"/>
                  </a:lnTo>
                  <a:lnTo>
                    <a:pt x="0" y="0"/>
                  </a:lnTo>
                  <a:lnTo>
                    <a:pt x="0" y="1018"/>
                  </a:lnTo>
                  <a:lnTo>
                    <a:pt x="4747" y="1018"/>
                  </a:lnTo>
                  <a:lnTo>
                    <a:pt x="4747" y="1018"/>
                  </a:lnTo>
                  <a:lnTo>
                    <a:pt x="4756" y="1018"/>
                  </a:lnTo>
                  <a:lnTo>
                    <a:pt x="4766" y="1017"/>
                  </a:lnTo>
                  <a:lnTo>
                    <a:pt x="4777" y="1014"/>
                  </a:lnTo>
                  <a:lnTo>
                    <a:pt x="4789" y="1010"/>
                  </a:lnTo>
                  <a:lnTo>
                    <a:pt x="4800" y="1002"/>
                  </a:lnTo>
                  <a:lnTo>
                    <a:pt x="4812" y="991"/>
                  </a:lnTo>
                  <a:lnTo>
                    <a:pt x="4824" y="975"/>
                  </a:lnTo>
                  <a:lnTo>
                    <a:pt x="4835" y="953"/>
                  </a:lnTo>
                  <a:lnTo>
                    <a:pt x="4845" y="926"/>
                  </a:lnTo>
                  <a:lnTo>
                    <a:pt x="4855" y="894"/>
                  </a:lnTo>
                  <a:lnTo>
                    <a:pt x="4864" y="852"/>
                  </a:lnTo>
                  <a:lnTo>
                    <a:pt x="4872" y="802"/>
                  </a:lnTo>
                  <a:lnTo>
                    <a:pt x="4879" y="744"/>
                  </a:lnTo>
                  <a:lnTo>
                    <a:pt x="4883" y="677"/>
                  </a:lnTo>
                  <a:lnTo>
                    <a:pt x="4887" y="599"/>
                  </a:lnTo>
                  <a:lnTo>
                    <a:pt x="4887" y="509"/>
                  </a:lnTo>
                  <a:lnTo>
                    <a:pt x="4887" y="509"/>
                  </a:lnTo>
                  <a:close/>
                </a:path>
              </a:pathLst>
            </a:custGeom>
            <a:gradFill flip="none" rotWithShape="1">
              <a:gsLst>
                <a:gs pos="0">
                  <a:schemeClr val="bg1">
                    <a:lumMod val="65000"/>
                  </a:schemeClr>
                </a:gs>
                <a:gs pos="37000">
                  <a:schemeClr val="bg1">
                    <a:lumMod val="85000"/>
                  </a:schemeClr>
                </a:gs>
                <a:gs pos="85000">
                  <a:schemeClr val="bg1">
                    <a:lumMod val="50000"/>
                  </a:schemeClr>
                </a:gs>
              </a:gsLst>
              <a:lin ang="540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83" name="Freeform 27">
            <a:extLst>
              <a:ext uri="{FF2B5EF4-FFF2-40B4-BE49-F238E27FC236}">
                <a16:creationId xmlns:a16="http://schemas.microsoft.com/office/drawing/2014/main" id="{64CF70B5-AB1D-41DC-ACFA-49DE7650DB7C}"/>
              </a:ext>
            </a:extLst>
          </p:cNvPr>
          <p:cNvSpPr>
            <a:spLocks/>
          </p:cNvSpPr>
          <p:nvPr userDrawn="1"/>
        </p:nvSpPr>
        <p:spPr bwMode="auto">
          <a:xfrm rot="5400000">
            <a:off x="6956837" y="2065866"/>
            <a:ext cx="531334" cy="1285998"/>
          </a:xfrm>
          <a:custGeom>
            <a:avLst/>
            <a:gdLst>
              <a:gd name="T0" fmla="*/ 787 w 787"/>
              <a:gd name="T1" fmla="*/ 0 h 1982"/>
              <a:gd name="T2" fmla="*/ 719 w 787"/>
              <a:gd name="T3" fmla="*/ 48 h 1982"/>
              <a:gd name="T4" fmla="*/ 618 w 787"/>
              <a:gd name="T5" fmla="*/ 130 h 1982"/>
              <a:gd name="T6" fmla="*/ 489 w 787"/>
              <a:gd name="T7" fmla="*/ 242 h 1982"/>
              <a:gd name="T8" fmla="*/ 422 w 787"/>
              <a:gd name="T9" fmla="*/ 309 h 1982"/>
              <a:gd name="T10" fmla="*/ 353 w 787"/>
              <a:gd name="T11" fmla="*/ 382 h 1982"/>
              <a:gd name="T12" fmla="*/ 287 w 787"/>
              <a:gd name="T13" fmla="*/ 461 h 1982"/>
              <a:gd name="T14" fmla="*/ 225 w 787"/>
              <a:gd name="T15" fmla="*/ 544 h 1982"/>
              <a:gd name="T16" fmla="*/ 169 w 787"/>
              <a:gd name="T17" fmla="*/ 630 h 1982"/>
              <a:gd name="T18" fmla="*/ 124 w 787"/>
              <a:gd name="T19" fmla="*/ 720 h 1982"/>
              <a:gd name="T20" fmla="*/ 86 w 787"/>
              <a:gd name="T21" fmla="*/ 813 h 1982"/>
              <a:gd name="T22" fmla="*/ 68 w 787"/>
              <a:gd name="T23" fmla="*/ 883 h 1982"/>
              <a:gd name="T24" fmla="*/ 61 w 787"/>
              <a:gd name="T25" fmla="*/ 930 h 1982"/>
              <a:gd name="T26" fmla="*/ 56 w 787"/>
              <a:gd name="T27" fmla="*/ 979 h 1982"/>
              <a:gd name="T28" fmla="*/ 55 w 787"/>
              <a:gd name="T29" fmla="*/ 1002 h 1982"/>
              <a:gd name="T30" fmla="*/ 58 w 787"/>
              <a:gd name="T31" fmla="*/ 1046 h 1982"/>
              <a:gd name="T32" fmla="*/ 63 w 787"/>
              <a:gd name="T33" fmla="*/ 1092 h 1982"/>
              <a:gd name="T34" fmla="*/ 73 w 787"/>
              <a:gd name="T35" fmla="*/ 1137 h 1982"/>
              <a:gd name="T36" fmla="*/ 104 w 787"/>
              <a:gd name="T37" fmla="*/ 1226 h 1982"/>
              <a:gd name="T38" fmla="*/ 145 w 787"/>
              <a:gd name="T39" fmla="*/ 1313 h 1982"/>
              <a:gd name="T40" fmla="*/ 197 w 787"/>
              <a:gd name="T41" fmla="*/ 1397 h 1982"/>
              <a:gd name="T42" fmla="*/ 255 w 787"/>
              <a:gd name="T43" fmla="*/ 1480 h 1982"/>
              <a:gd name="T44" fmla="*/ 320 w 787"/>
              <a:gd name="T45" fmla="*/ 1559 h 1982"/>
              <a:gd name="T46" fmla="*/ 387 w 787"/>
              <a:gd name="T47" fmla="*/ 1634 h 1982"/>
              <a:gd name="T48" fmla="*/ 456 w 787"/>
              <a:gd name="T49" fmla="*/ 1704 h 1982"/>
              <a:gd name="T50" fmla="*/ 555 w 787"/>
              <a:gd name="T51" fmla="*/ 1797 h 1982"/>
              <a:gd name="T52" fmla="*/ 672 w 787"/>
              <a:gd name="T53" fmla="*/ 1896 h 1982"/>
              <a:gd name="T54" fmla="*/ 755 w 787"/>
              <a:gd name="T55" fmla="*/ 1959 h 1982"/>
              <a:gd name="T56" fmla="*/ 787 w 787"/>
              <a:gd name="T57" fmla="*/ 1982 h 1982"/>
              <a:gd name="T58" fmla="*/ 714 w 787"/>
              <a:gd name="T59" fmla="*/ 1932 h 1982"/>
              <a:gd name="T60" fmla="*/ 605 w 787"/>
              <a:gd name="T61" fmla="*/ 1850 h 1982"/>
              <a:gd name="T62" fmla="*/ 467 w 787"/>
              <a:gd name="T63" fmla="*/ 1737 h 1982"/>
              <a:gd name="T64" fmla="*/ 394 w 787"/>
              <a:gd name="T65" fmla="*/ 1671 h 1982"/>
              <a:gd name="T66" fmla="*/ 320 w 787"/>
              <a:gd name="T67" fmla="*/ 1599 h 1982"/>
              <a:gd name="T68" fmla="*/ 250 w 787"/>
              <a:gd name="T69" fmla="*/ 1522 h 1982"/>
              <a:gd name="T70" fmla="*/ 182 w 787"/>
              <a:gd name="T71" fmla="*/ 1442 h 1982"/>
              <a:gd name="T72" fmla="*/ 124 w 787"/>
              <a:gd name="T73" fmla="*/ 1359 h 1982"/>
              <a:gd name="T74" fmla="*/ 73 w 787"/>
              <a:gd name="T75" fmla="*/ 1273 h 1982"/>
              <a:gd name="T76" fmla="*/ 35 w 787"/>
              <a:gd name="T77" fmla="*/ 1185 h 1982"/>
              <a:gd name="T78" fmla="*/ 20 w 787"/>
              <a:gd name="T79" fmla="*/ 1141 h 1982"/>
              <a:gd name="T80" fmla="*/ 9 w 787"/>
              <a:gd name="T81" fmla="*/ 1097 h 1982"/>
              <a:gd name="T82" fmla="*/ 3 w 787"/>
              <a:gd name="T83" fmla="*/ 1054 h 1982"/>
              <a:gd name="T84" fmla="*/ 0 w 787"/>
              <a:gd name="T85" fmla="*/ 1009 h 1982"/>
              <a:gd name="T86" fmla="*/ 2 w 787"/>
              <a:gd name="T87" fmla="*/ 985 h 1982"/>
              <a:gd name="T88" fmla="*/ 6 w 787"/>
              <a:gd name="T89" fmla="*/ 939 h 1982"/>
              <a:gd name="T90" fmla="*/ 15 w 787"/>
              <a:gd name="T91" fmla="*/ 892 h 1982"/>
              <a:gd name="T92" fmla="*/ 26 w 787"/>
              <a:gd name="T93" fmla="*/ 846 h 1982"/>
              <a:gd name="T94" fmla="*/ 52 w 787"/>
              <a:gd name="T95" fmla="*/ 776 h 1982"/>
              <a:gd name="T96" fmla="*/ 96 w 787"/>
              <a:gd name="T97" fmla="*/ 686 h 1982"/>
              <a:gd name="T98" fmla="*/ 152 w 787"/>
              <a:gd name="T99" fmla="*/ 597 h 1982"/>
              <a:gd name="T100" fmla="*/ 215 w 787"/>
              <a:gd name="T101" fmla="*/ 511 h 1982"/>
              <a:gd name="T102" fmla="*/ 284 w 787"/>
              <a:gd name="T103" fmla="*/ 431 h 1982"/>
              <a:gd name="T104" fmla="*/ 357 w 787"/>
              <a:gd name="T105" fmla="*/ 353 h 1982"/>
              <a:gd name="T106" fmla="*/ 430 w 787"/>
              <a:gd name="T107" fmla="*/ 282 h 1982"/>
              <a:gd name="T108" fmla="*/ 538 w 787"/>
              <a:gd name="T109" fmla="*/ 187 h 1982"/>
              <a:gd name="T110" fmla="*/ 664 w 787"/>
              <a:gd name="T111" fmla="*/ 87 h 1982"/>
              <a:gd name="T112" fmla="*/ 752 w 787"/>
              <a:gd name="T113" fmla="*/ 22 h 1982"/>
              <a:gd name="T114" fmla="*/ 787 w 787"/>
              <a:gd name="T115" fmla="*/ 0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7" h="1982">
                <a:moveTo>
                  <a:pt x="787" y="0"/>
                </a:moveTo>
                <a:lnTo>
                  <a:pt x="787" y="0"/>
                </a:lnTo>
                <a:lnTo>
                  <a:pt x="755" y="22"/>
                </a:lnTo>
                <a:lnTo>
                  <a:pt x="719" y="48"/>
                </a:lnTo>
                <a:lnTo>
                  <a:pt x="672" y="84"/>
                </a:lnTo>
                <a:lnTo>
                  <a:pt x="618" y="130"/>
                </a:lnTo>
                <a:lnTo>
                  <a:pt x="555" y="181"/>
                </a:lnTo>
                <a:lnTo>
                  <a:pt x="489" y="242"/>
                </a:lnTo>
                <a:lnTo>
                  <a:pt x="456" y="275"/>
                </a:lnTo>
                <a:lnTo>
                  <a:pt x="422" y="309"/>
                </a:lnTo>
                <a:lnTo>
                  <a:pt x="387" y="345"/>
                </a:lnTo>
                <a:lnTo>
                  <a:pt x="353" y="382"/>
                </a:lnTo>
                <a:lnTo>
                  <a:pt x="320" y="421"/>
                </a:lnTo>
                <a:lnTo>
                  <a:pt x="287" y="461"/>
                </a:lnTo>
                <a:lnTo>
                  <a:pt x="255" y="501"/>
                </a:lnTo>
                <a:lnTo>
                  <a:pt x="225" y="544"/>
                </a:lnTo>
                <a:lnTo>
                  <a:pt x="197" y="585"/>
                </a:lnTo>
                <a:lnTo>
                  <a:pt x="169" y="630"/>
                </a:lnTo>
                <a:lnTo>
                  <a:pt x="145" y="674"/>
                </a:lnTo>
                <a:lnTo>
                  <a:pt x="124" y="720"/>
                </a:lnTo>
                <a:lnTo>
                  <a:pt x="104" y="766"/>
                </a:lnTo>
                <a:lnTo>
                  <a:pt x="86" y="813"/>
                </a:lnTo>
                <a:lnTo>
                  <a:pt x="73" y="859"/>
                </a:lnTo>
                <a:lnTo>
                  <a:pt x="68" y="883"/>
                </a:lnTo>
                <a:lnTo>
                  <a:pt x="63" y="908"/>
                </a:lnTo>
                <a:lnTo>
                  <a:pt x="61" y="930"/>
                </a:lnTo>
                <a:lnTo>
                  <a:pt x="58" y="955"/>
                </a:lnTo>
                <a:lnTo>
                  <a:pt x="56" y="979"/>
                </a:lnTo>
                <a:lnTo>
                  <a:pt x="55" y="1002"/>
                </a:lnTo>
                <a:lnTo>
                  <a:pt x="55" y="1002"/>
                </a:lnTo>
                <a:lnTo>
                  <a:pt x="56" y="1025"/>
                </a:lnTo>
                <a:lnTo>
                  <a:pt x="58" y="1046"/>
                </a:lnTo>
                <a:lnTo>
                  <a:pt x="61" y="1069"/>
                </a:lnTo>
                <a:lnTo>
                  <a:pt x="63" y="1092"/>
                </a:lnTo>
                <a:lnTo>
                  <a:pt x="68" y="1114"/>
                </a:lnTo>
                <a:lnTo>
                  <a:pt x="73" y="1137"/>
                </a:lnTo>
                <a:lnTo>
                  <a:pt x="86" y="1181"/>
                </a:lnTo>
                <a:lnTo>
                  <a:pt x="104" y="1226"/>
                </a:lnTo>
                <a:lnTo>
                  <a:pt x="124" y="1268"/>
                </a:lnTo>
                <a:lnTo>
                  <a:pt x="145" y="1313"/>
                </a:lnTo>
                <a:lnTo>
                  <a:pt x="169" y="1356"/>
                </a:lnTo>
                <a:lnTo>
                  <a:pt x="197" y="1397"/>
                </a:lnTo>
                <a:lnTo>
                  <a:pt x="225" y="1439"/>
                </a:lnTo>
                <a:lnTo>
                  <a:pt x="255" y="1480"/>
                </a:lnTo>
                <a:lnTo>
                  <a:pt x="287" y="1521"/>
                </a:lnTo>
                <a:lnTo>
                  <a:pt x="320" y="1559"/>
                </a:lnTo>
                <a:lnTo>
                  <a:pt x="353" y="1598"/>
                </a:lnTo>
                <a:lnTo>
                  <a:pt x="387" y="1634"/>
                </a:lnTo>
                <a:lnTo>
                  <a:pt x="422" y="1669"/>
                </a:lnTo>
                <a:lnTo>
                  <a:pt x="456" y="1704"/>
                </a:lnTo>
                <a:lnTo>
                  <a:pt x="489" y="1737"/>
                </a:lnTo>
                <a:lnTo>
                  <a:pt x="555" y="1797"/>
                </a:lnTo>
                <a:lnTo>
                  <a:pt x="618" y="1850"/>
                </a:lnTo>
                <a:lnTo>
                  <a:pt x="672" y="1896"/>
                </a:lnTo>
                <a:lnTo>
                  <a:pt x="719" y="1932"/>
                </a:lnTo>
                <a:lnTo>
                  <a:pt x="755" y="1959"/>
                </a:lnTo>
                <a:lnTo>
                  <a:pt x="787" y="1982"/>
                </a:lnTo>
                <a:lnTo>
                  <a:pt x="787" y="1982"/>
                </a:lnTo>
                <a:lnTo>
                  <a:pt x="752" y="1959"/>
                </a:lnTo>
                <a:lnTo>
                  <a:pt x="714" y="1932"/>
                </a:lnTo>
                <a:lnTo>
                  <a:pt x="664" y="1896"/>
                </a:lnTo>
                <a:lnTo>
                  <a:pt x="605" y="1850"/>
                </a:lnTo>
                <a:lnTo>
                  <a:pt x="538" y="1797"/>
                </a:lnTo>
                <a:lnTo>
                  <a:pt x="467" y="1737"/>
                </a:lnTo>
                <a:lnTo>
                  <a:pt x="430" y="1705"/>
                </a:lnTo>
                <a:lnTo>
                  <a:pt x="394" y="1671"/>
                </a:lnTo>
                <a:lnTo>
                  <a:pt x="357" y="1635"/>
                </a:lnTo>
                <a:lnTo>
                  <a:pt x="320" y="1599"/>
                </a:lnTo>
                <a:lnTo>
                  <a:pt x="284" y="1561"/>
                </a:lnTo>
                <a:lnTo>
                  <a:pt x="250" y="1522"/>
                </a:lnTo>
                <a:lnTo>
                  <a:pt x="215" y="1483"/>
                </a:lnTo>
                <a:lnTo>
                  <a:pt x="182" y="1442"/>
                </a:lnTo>
                <a:lnTo>
                  <a:pt x="152" y="1400"/>
                </a:lnTo>
                <a:lnTo>
                  <a:pt x="124" y="1359"/>
                </a:lnTo>
                <a:lnTo>
                  <a:pt x="96" y="1316"/>
                </a:lnTo>
                <a:lnTo>
                  <a:pt x="73" y="1273"/>
                </a:lnTo>
                <a:lnTo>
                  <a:pt x="52" y="1228"/>
                </a:lnTo>
                <a:lnTo>
                  <a:pt x="35" y="1185"/>
                </a:lnTo>
                <a:lnTo>
                  <a:pt x="26" y="1162"/>
                </a:lnTo>
                <a:lnTo>
                  <a:pt x="20" y="1141"/>
                </a:lnTo>
                <a:lnTo>
                  <a:pt x="15" y="1120"/>
                </a:lnTo>
                <a:lnTo>
                  <a:pt x="9" y="1097"/>
                </a:lnTo>
                <a:lnTo>
                  <a:pt x="6" y="1075"/>
                </a:lnTo>
                <a:lnTo>
                  <a:pt x="3" y="1054"/>
                </a:lnTo>
                <a:lnTo>
                  <a:pt x="2" y="1031"/>
                </a:lnTo>
                <a:lnTo>
                  <a:pt x="0" y="1009"/>
                </a:lnTo>
                <a:lnTo>
                  <a:pt x="0" y="1009"/>
                </a:lnTo>
                <a:lnTo>
                  <a:pt x="2" y="985"/>
                </a:lnTo>
                <a:lnTo>
                  <a:pt x="3" y="962"/>
                </a:lnTo>
                <a:lnTo>
                  <a:pt x="6" y="939"/>
                </a:lnTo>
                <a:lnTo>
                  <a:pt x="9" y="915"/>
                </a:lnTo>
                <a:lnTo>
                  <a:pt x="15" y="892"/>
                </a:lnTo>
                <a:lnTo>
                  <a:pt x="20" y="869"/>
                </a:lnTo>
                <a:lnTo>
                  <a:pt x="26" y="846"/>
                </a:lnTo>
                <a:lnTo>
                  <a:pt x="35" y="822"/>
                </a:lnTo>
                <a:lnTo>
                  <a:pt x="52" y="776"/>
                </a:lnTo>
                <a:lnTo>
                  <a:pt x="73" y="730"/>
                </a:lnTo>
                <a:lnTo>
                  <a:pt x="96" y="686"/>
                </a:lnTo>
                <a:lnTo>
                  <a:pt x="124" y="641"/>
                </a:lnTo>
                <a:lnTo>
                  <a:pt x="152" y="597"/>
                </a:lnTo>
                <a:lnTo>
                  <a:pt x="182" y="554"/>
                </a:lnTo>
                <a:lnTo>
                  <a:pt x="215" y="511"/>
                </a:lnTo>
                <a:lnTo>
                  <a:pt x="250" y="471"/>
                </a:lnTo>
                <a:lnTo>
                  <a:pt x="284" y="431"/>
                </a:lnTo>
                <a:lnTo>
                  <a:pt x="320" y="391"/>
                </a:lnTo>
                <a:lnTo>
                  <a:pt x="357" y="353"/>
                </a:lnTo>
                <a:lnTo>
                  <a:pt x="394" y="317"/>
                </a:lnTo>
                <a:lnTo>
                  <a:pt x="430" y="282"/>
                </a:lnTo>
                <a:lnTo>
                  <a:pt x="467" y="249"/>
                </a:lnTo>
                <a:lnTo>
                  <a:pt x="538" y="187"/>
                </a:lnTo>
                <a:lnTo>
                  <a:pt x="605" y="133"/>
                </a:lnTo>
                <a:lnTo>
                  <a:pt x="664" y="87"/>
                </a:lnTo>
                <a:lnTo>
                  <a:pt x="714" y="50"/>
                </a:lnTo>
                <a:lnTo>
                  <a:pt x="752" y="22"/>
                </a:lnTo>
                <a:lnTo>
                  <a:pt x="787" y="0"/>
                </a:lnTo>
                <a:lnTo>
                  <a:pt x="787" y="0"/>
                </a:lnTo>
                <a:close/>
              </a:path>
            </a:pathLst>
          </a:custGeom>
          <a:gradFill rotWithShape="0">
            <a:gsLst>
              <a:gs pos="0">
                <a:schemeClr val="accent4">
                  <a:lumMod val="75000"/>
                </a:schemeClr>
              </a:gs>
              <a:gs pos="100000">
                <a:schemeClr val="accent4">
                  <a:lumMod val="50000"/>
                </a:schemeClr>
              </a:gs>
            </a:gsLst>
            <a:lin ang="13680000" scaled="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84" name="Freeform 27">
            <a:extLst>
              <a:ext uri="{FF2B5EF4-FFF2-40B4-BE49-F238E27FC236}">
                <a16:creationId xmlns:a16="http://schemas.microsoft.com/office/drawing/2014/main" id="{41E771DF-DB6B-411B-90F4-BA5F1E6CC953}"/>
              </a:ext>
            </a:extLst>
          </p:cNvPr>
          <p:cNvSpPr>
            <a:spLocks/>
          </p:cNvSpPr>
          <p:nvPr userDrawn="1"/>
        </p:nvSpPr>
        <p:spPr bwMode="auto">
          <a:xfrm rot="5400000">
            <a:off x="8001384" y="2065867"/>
            <a:ext cx="531334" cy="1285998"/>
          </a:xfrm>
          <a:custGeom>
            <a:avLst/>
            <a:gdLst>
              <a:gd name="T0" fmla="*/ 787 w 787"/>
              <a:gd name="T1" fmla="*/ 0 h 1982"/>
              <a:gd name="T2" fmla="*/ 719 w 787"/>
              <a:gd name="T3" fmla="*/ 48 h 1982"/>
              <a:gd name="T4" fmla="*/ 618 w 787"/>
              <a:gd name="T5" fmla="*/ 130 h 1982"/>
              <a:gd name="T6" fmla="*/ 489 w 787"/>
              <a:gd name="T7" fmla="*/ 242 h 1982"/>
              <a:gd name="T8" fmla="*/ 422 w 787"/>
              <a:gd name="T9" fmla="*/ 309 h 1982"/>
              <a:gd name="T10" fmla="*/ 353 w 787"/>
              <a:gd name="T11" fmla="*/ 382 h 1982"/>
              <a:gd name="T12" fmla="*/ 287 w 787"/>
              <a:gd name="T13" fmla="*/ 461 h 1982"/>
              <a:gd name="T14" fmla="*/ 225 w 787"/>
              <a:gd name="T15" fmla="*/ 544 h 1982"/>
              <a:gd name="T16" fmla="*/ 169 w 787"/>
              <a:gd name="T17" fmla="*/ 630 h 1982"/>
              <a:gd name="T18" fmla="*/ 124 w 787"/>
              <a:gd name="T19" fmla="*/ 720 h 1982"/>
              <a:gd name="T20" fmla="*/ 86 w 787"/>
              <a:gd name="T21" fmla="*/ 813 h 1982"/>
              <a:gd name="T22" fmla="*/ 68 w 787"/>
              <a:gd name="T23" fmla="*/ 883 h 1982"/>
              <a:gd name="T24" fmla="*/ 61 w 787"/>
              <a:gd name="T25" fmla="*/ 930 h 1982"/>
              <a:gd name="T26" fmla="*/ 56 w 787"/>
              <a:gd name="T27" fmla="*/ 979 h 1982"/>
              <a:gd name="T28" fmla="*/ 55 w 787"/>
              <a:gd name="T29" fmla="*/ 1002 h 1982"/>
              <a:gd name="T30" fmla="*/ 58 w 787"/>
              <a:gd name="T31" fmla="*/ 1046 h 1982"/>
              <a:gd name="T32" fmla="*/ 63 w 787"/>
              <a:gd name="T33" fmla="*/ 1092 h 1982"/>
              <a:gd name="T34" fmla="*/ 73 w 787"/>
              <a:gd name="T35" fmla="*/ 1137 h 1982"/>
              <a:gd name="T36" fmla="*/ 104 w 787"/>
              <a:gd name="T37" fmla="*/ 1226 h 1982"/>
              <a:gd name="T38" fmla="*/ 145 w 787"/>
              <a:gd name="T39" fmla="*/ 1313 h 1982"/>
              <a:gd name="T40" fmla="*/ 197 w 787"/>
              <a:gd name="T41" fmla="*/ 1397 h 1982"/>
              <a:gd name="T42" fmla="*/ 255 w 787"/>
              <a:gd name="T43" fmla="*/ 1480 h 1982"/>
              <a:gd name="T44" fmla="*/ 320 w 787"/>
              <a:gd name="T45" fmla="*/ 1559 h 1982"/>
              <a:gd name="T46" fmla="*/ 387 w 787"/>
              <a:gd name="T47" fmla="*/ 1634 h 1982"/>
              <a:gd name="T48" fmla="*/ 456 w 787"/>
              <a:gd name="T49" fmla="*/ 1704 h 1982"/>
              <a:gd name="T50" fmla="*/ 555 w 787"/>
              <a:gd name="T51" fmla="*/ 1797 h 1982"/>
              <a:gd name="T52" fmla="*/ 672 w 787"/>
              <a:gd name="T53" fmla="*/ 1896 h 1982"/>
              <a:gd name="T54" fmla="*/ 755 w 787"/>
              <a:gd name="T55" fmla="*/ 1959 h 1982"/>
              <a:gd name="T56" fmla="*/ 787 w 787"/>
              <a:gd name="T57" fmla="*/ 1982 h 1982"/>
              <a:gd name="T58" fmla="*/ 714 w 787"/>
              <a:gd name="T59" fmla="*/ 1932 h 1982"/>
              <a:gd name="T60" fmla="*/ 605 w 787"/>
              <a:gd name="T61" fmla="*/ 1850 h 1982"/>
              <a:gd name="T62" fmla="*/ 467 w 787"/>
              <a:gd name="T63" fmla="*/ 1737 h 1982"/>
              <a:gd name="T64" fmla="*/ 394 w 787"/>
              <a:gd name="T65" fmla="*/ 1671 h 1982"/>
              <a:gd name="T66" fmla="*/ 320 w 787"/>
              <a:gd name="T67" fmla="*/ 1599 h 1982"/>
              <a:gd name="T68" fmla="*/ 250 w 787"/>
              <a:gd name="T69" fmla="*/ 1522 h 1982"/>
              <a:gd name="T70" fmla="*/ 182 w 787"/>
              <a:gd name="T71" fmla="*/ 1442 h 1982"/>
              <a:gd name="T72" fmla="*/ 124 w 787"/>
              <a:gd name="T73" fmla="*/ 1359 h 1982"/>
              <a:gd name="T74" fmla="*/ 73 w 787"/>
              <a:gd name="T75" fmla="*/ 1273 h 1982"/>
              <a:gd name="T76" fmla="*/ 35 w 787"/>
              <a:gd name="T77" fmla="*/ 1185 h 1982"/>
              <a:gd name="T78" fmla="*/ 20 w 787"/>
              <a:gd name="T79" fmla="*/ 1141 h 1982"/>
              <a:gd name="T80" fmla="*/ 9 w 787"/>
              <a:gd name="T81" fmla="*/ 1097 h 1982"/>
              <a:gd name="T82" fmla="*/ 3 w 787"/>
              <a:gd name="T83" fmla="*/ 1054 h 1982"/>
              <a:gd name="T84" fmla="*/ 0 w 787"/>
              <a:gd name="T85" fmla="*/ 1009 h 1982"/>
              <a:gd name="T86" fmla="*/ 2 w 787"/>
              <a:gd name="T87" fmla="*/ 985 h 1982"/>
              <a:gd name="T88" fmla="*/ 6 w 787"/>
              <a:gd name="T89" fmla="*/ 939 h 1982"/>
              <a:gd name="T90" fmla="*/ 15 w 787"/>
              <a:gd name="T91" fmla="*/ 892 h 1982"/>
              <a:gd name="T92" fmla="*/ 26 w 787"/>
              <a:gd name="T93" fmla="*/ 846 h 1982"/>
              <a:gd name="T94" fmla="*/ 52 w 787"/>
              <a:gd name="T95" fmla="*/ 776 h 1982"/>
              <a:gd name="T96" fmla="*/ 96 w 787"/>
              <a:gd name="T97" fmla="*/ 686 h 1982"/>
              <a:gd name="T98" fmla="*/ 152 w 787"/>
              <a:gd name="T99" fmla="*/ 597 h 1982"/>
              <a:gd name="T100" fmla="*/ 215 w 787"/>
              <a:gd name="T101" fmla="*/ 511 h 1982"/>
              <a:gd name="T102" fmla="*/ 284 w 787"/>
              <a:gd name="T103" fmla="*/ 431 h 1982"/>
              <a:gd name="T104" fmla="*/ 357 w 787"/>
              <a:gd name="T105" fmla="*/ 353 h 1982"/>
              <a:gd name="T106" fmla="*/ 430 w 787"/>
              <a:gd name="T107" fmla="*/ 282 h 1982"/>
              <a:gd name="T108" fmla="*/ 538 w 787"/>
              <a:gd name="T109" fmla="*/ 187 h 1982"/>
              <a:gd name="T110" fmla="*/ 664 w 787"/>
              <a:gd name="T111" fmla="*/ 87 h 1982"/>
              <a:gd name="T112" fmla="*/ 752 w 787"/>
              <a:gd name="T113" fmla="*/ 22 h 1982"/>
              <a:gd name="T114" fmla="*/ 787 w 787"/>
              <a:gd name="T115" fmla="*/ 0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7" h="1982">
                <a:moveTo>
                  <a:pt x="787" y="0"/>
                </a:moveTo>
                <a:lnTo>
                  <a:pt x="787" y="0"/>
                </a:lnTo>
                <a:lnTo>
                  <a:pt x="755" y="22"/>
                </a:lnTo>
                <a:lnTo>
                  <a:pt x="719" y="48"/>
                </a:lnTo>
                <a:lnTo>
                  <a:pt x="672" y="84"/>
                </a:lnTo>
                <a:lnTo>
                  <a:pt x="618" y="130"/>
                </a:lnTo>
                <a:lnTo>
                  <a:pt x="555" y="181"/>
                </a:lnTo>
                <a:lnTo>
                  <a:pt x="489" y="242"/>
                </a:lnTo>
                <a:lnTo>
                  <a:pt x="456" y="275"/>
                </a:lnTo>
                <a:lnTo>
                  <a:pt x="422" y="309"/>
                </a:lnTo>
                <a:lnTo>
                  <a:pt x="387" y="345"/>
                </a:lnTo>
                <a:lnTo>
                  <a:pt x="353" y="382"/>
                </a:lnTo>
                <a:lnTo>
                  <a:pt x="320" y="421"/>
                </a:lnTo>
                <a:lnTo>
                  <a:pt x="287" y="461"/>
                </a:lnTo>
                <a:lnTo>
                  <a:pt x="255" y="501"/>
                </a:lnTo>
                <a:lnTo>
                  <a:pt x="225" y="544"/>
                </a:lnTo>
                <a:lnTo>
                  <a:pt x="197" y="585"/>
                </a:lnTo>
                <a:lnTo>
                  <a:pt x="169" y="630"/>
                </a:lnTo>
                <a:lnTo>
                  <a:pt x="145" y="674"/>
                </a:lnTo>
                <a:lnTo>
                  <a:pt x="124" y="720"/>
                </a:lnTo>
                <a:lnTo>
                  <a:pt x="104" y="766"/>
                </a:lnTo>
                <a:lnTo>
                  <a:pt x="86" y="813"/>
                </a:lnTo>
                <a:lnTo>
                  <a:pt x="73" y="859"/>
                </a:lnTo>
                <a:lnTo>
                  <a:pt x="68" y="883"/>
                </a:lnTo>
                <a:lnTo>
                  <a:pt x="63" y="908"/>
                </a:lnTo>
                <a:lnTo>
                  <a:pt x="61" y="930"/>
                </a:lnTo>
                <a:lnTo>
                  <a:pt x="58" y="955"/>
                </a:lnTo>
                <a:lnTo>
                  <a:pt x="56" y="979"/>
                </a:lnTo>
                <a:lnTo>
                  <a:pt x="55" y="1002"/>
                </a:lnTo>
                <a:lnTo>
                  <a:pt x="55" y="1002"/>
                </a:lnTo>
                <a:lnTo>
                  <a:pt x="56" y="1025"/>
                </a:lnTo>
                <a:lnTo>
                  <a:pt x="58" y="1046"/>
                </a:lnTo>
                <a:lnTo>
                  <a:pt x="61" y="1069"/>
                </a:lnTo>
                <a:lnTo>
                  <a:pt x="63" y="1092"/>
                </a:lnTo>
                <a:lnTo>
                  <a:pt x="68" y="1114"/>
                </a:lnTo>
                <a:lnTo>
                  <a:pt x="73" y="1137"/>
                </a:lnTo>
                <a:lnTo>
                  <a:pt x="86" y="1181"/>
                </a:lnTo>
                <a:lnTo>
                  <a:pt x="104" y="1226"/>
                </a:lnTo>
                <a:lnTo>
                  <a:pt x="124" y="1268"/>
                </a:lnTo>
                <a:lnTo>
                  <a:pt x="145" y="1313"/>
                </a:lnTo>
                <a:lnTo>
                  <a:pt x="169" y="1356"/>
                </a:lnTo>
                <a:lnTo>
                  <a:pt x="197" y="1397"/>
                </a:lnTo>
                <a:lnTo>
                  <a:pt x="225" y="1439"/>
                </a:lnTo>
                <a:lnTo>
                  <a:pt x="255" y="1480"/>
                </a:lnTo>
                <a:lnTo>
                  <a:pt x="287" y="1521"/>
                </a:lnTo>
                <a:lnTo>
                  <a:pt x="320" y="1559"/>
                </a:lnTo>
                <a:lnTo>
                  <a:pt x="353" y="1598"/>
                </a:lnTo>
                <a:lnTo>
                  <a:pt x="387" y="1634"/>
                </a:lnTo>
                <a:lnTo>
                  <a:pt x="422" y="1669"/>
                </a:lnTo>
                <a:lnTo>
                  <a:pt x="456" y="1704"/>
                </a:lnTo>
                <a:lnTo>
                  <a:pt x="489" y="1737"/>
                </a:lnTo>
                <a:lnTo>
                  <a:pt x="555" y="1797"/>
                </a:lnTo>
                <a:lnTo>
                  <a:pt x="618" y="1850"/>
                </a:lnTo>
                <a:lnTo>
                  <a:pt x="672" y="1896"/>
                </a:lnTo>
                <a:lnTo>
                  <a:pt x="719" y="1932"/>
                </a:lnTo>
                <a:lnTo>
                  <a:pt x="755" y="1959"/>
                </a:lnTo>
                <a:lnTo>
                  <a:pt x="787" y="1982"/>
                </a:lnTo>
                <a:lnTo>
                  <a:pt x="787" y="1982"/>
                </a:lnTo>
                <a:lnTo>
                  <a:pt x="752" y="1959"/>
                </a:lnTo>
                <a:lnTo>
                  <a:pt x="714" y="1932"/>
                </a:lnTo>
                <a:lnTo>
                  <a:pt x="664" y="1896"/>
                </a:lnTo>
                <a:lnTo>
                  <a:pt x="605" y="1850"/>
                </a:lnTo>
                <a:lnTo>
                  <a:pt x="538" y="1797"/>
                </a:lnTo>
                <a:lnTo>
                  <a:pt x="467" y="1737"/>
                </a:lnTo>
                <a:lnTo>
                  <a:pt x="430" y="1705"/>
                </a:lnTo>
                <a:lnTo>
                  <a:pt x="394" y="1671"/>
                </a:lnTo>
                <a:lnTo>
                  <a:pt x="357" y="1635"/>
                </a:lnTo>
                <a:lnTo>
                  <a:pt x="320" y="1599"/>
                </a:lnTo>
                <a:lnTo>
                  <a:pt x="284" y="1561"/>
                </a:lnTo>
                <a:lnTo>
                  <a:pt x="250" y="1522"/>
                </a:lnTo>
                <a:lnTo>
                  <a:pt x="215" y="1483"/>
                </a:lnTo>
                <a:lnTo>
                  <a:pt x="182" y="1442"/>
                </a:lnTo>
                <a:lnTo>
                  <a:pt x="152" y="1400"/>
                </a:lnTo>
                <a:lnTo>
                  <a:pt x="124" y="1359"/>
                </a:lnTo>
                <a:lnTo>
                  <a:pt x="96" y="1316"/>
                </a:lnTo>
                <a:lnTo>
                  <a:pt x="73" y="1273"/>
                </a:lnTo>
                <a:lnTo>
                  <a:pt x="52" y="1228"/>
                </a:lnTo>
                <a:lnTo>
                  <a:pt x="35" y="1185"/>
                </a:lnTo>
                <a:lnTo>
                  <a:pt x="26" y="1162"/>
                </a:lnTo>
                <a:lnTo>
                  <a:pt x="20" y="1141"/>
                </a:lnTo>
                <a:lnTo>
                  <a:pt x="15" y="1120"/>
                </a:lnTo>
                <a:lnTo>
                  <a:pt x="9" y="1097"/>
                </a:lnTo>
                <a:lnTo>
                  <a:pt x="6" y="1075"/>
                </a:lnTo>
                <a:lnTo>
                  <a:pt x="3" y="1054"/>
                </a:lnTo>
                <a:lnTo>
                  <a:pt x="2" y="1031"/>
                </a:lnTo>
                <a:lnTo>
                  <a:pt x="0" y="1009"/>
                </a:lnTo>
                <a:lnTo>
                  <a:pt x="0" y="1009"/>
                </a:lnTo>
                <a:lnTo>
                  <a:pt x="2" y="985"/>
                </a:lnTo>
                <a:lnTo>
                  <a:pt x="3" y="962"/>
                </a:lnTo>
                <a:lnTo>
                  <a:pt x="6" y="939"/>
                </a:lnTo>
                <a:lnTo>
                  <a:pt x="9" y="915"/>
                </a:lnTo>
                <a:lnTo>
                  <a:pt x="15" y="892"/>
                </a:lnTo>
                <a:lnTo>
                  <a:pt x="20" y="869"/>
                </a:lnTo>
                <a:lnTo>
                  <a:pt x="26" y="846"/>
                </a:lnTo>
                <a:lnTo>
                  <a:pt x="35" y="822"/>
                </a:lnTo>
                <a:lnTo>
                  <a:pt x="52" y="776"/>
                </a:lnTo>
                <a:lnTo>
                  <a:pt x="73" y="730"/>
                </a:lnTo>
                <a:lnTo>
                  <a:pt x="96" y="686"/>
                </a:lnTo>
                <a:lnTo>
                  <a:pt x="124" y="641"/>
                </a:lnTo>
                <a:lnTo>
                  <a:pt x="152" y="597"/>
                </a:lnTo>
                <a:lnTo>
                  <a:pt x="182" y="554"/>
                </a:lnTo>
                <a:lnTo>
                  <a:pt x="215" y="511"/>
                </a:lnTo>
                <a:lnTo>
                  <a:pt x="250" y="471"/>
                </a:lnTo>
                <a:lnTo>
                  <a:pt x="284" y="431"/>
                </a:lnTo>
                <a:lnTo>
                  <a:pt x="320" y="391"/>
                </a:lnTo>
                <a:lnTo>
                  <a:pt x="357" y="353"/>
                </a:lnTo>
                <a:lnTo>
                  <a:pt x="394" y="317"/>
                </a:lnTo>
                <a:lnTo>
                  <a:pt x="430" y="282"/>
                </a:lnTo>
                <a:lnTo>
                  <a:pt x="467" y="249"/>
                </a:lnTo>
                <a:lnTo>
                  <a:pt x="538" y="187"/>
                </a:lnTo>
                <a:lnTo>
                  <a:pt x="605" y="133"/>
                </a:lnTo>
                <a:lnTo>
                  <a:pt x="664" y="87"/>
                </a:lnTo>
                <a:lnTo>
                  <a:pt x="714" y="50"/>
                </a:lnTo>
                <a:lnTo>
                  <a:pt x="752" y="22"/>
                </a:lnTo>
                <a:lnTo>
                  <a:pt x="787" y="0"/>
                </a:lnTo>
                <a:lnTo>
                  <a:pt x="787" y="0"/>
                </a:lnTo>
                <a:close/>
              </a:path>
            </a:pathLst>
          </a:custGeom>
          <a:gradFill rotWithShape="0">
            <a:gsLst>
              <a:gs pos="0">
                <a:srgbClr val="284A80"/>
              </a:gs>
              <a:gs pos="0">
                <a:schemeClr val="accent1">
                  <a:lumMod val="75000"/>
                </a:schemeClr>
              </a:gs>
              <a:gs pos="100000">
                <a:schemeClr val="accent1">
                  <a:lumMod val="50000"/>
                </a:schemeClr>
              </a:gs>
            </a:gsLst>
            <a:lin ang="13680000" scaled="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85" name="Freeform 27">
            <a:extLst>
              <a:ext uri="{FF2B5EF4-FFF2-40B4-BE49-F238E27FC236}">
                <a16:creationId xmlns:a16="http://schemas.microsoft.com/office/drawing/2014/main" id="{47DF919D-0F55-46EB-99B1-174ACBA01F4E}"/>
              </a:ext>
            </a:extLst>
          </p:cNvPr>
          <p:cNvSpPr>
            <a:spLocks/>
          </p:cNvSpPr>
          <p:nvPr userDrawn="1"/>
        </p:nvSpPr>
        <p:spPr bwMode="auto">
          <a:xfrm rot="5400000">
            <a:off x="5883756" y="2065865"/>
            <a:ext cx="531334" cy="1285998"/>
          </a:xfrm>
          <a:custGeom>
            <a:avLst/>
            <a:gdLst>
              <a:gd name="T0" fmla="*/ 787 w 787"/>
              <a:gd name="T1" fmla="*/ 0 h 1982"/>
              <a:gd name="T2" fmla="*/ 719 w 787"/>
              <a:gd name="T3" fmla="*/ 48 h 1982"/>
              <a:gd name="T4" fmla="*/ 618 w 787"/>
              <a:gd name="T5" fmla="*/ 130 h 1982"/>
              <a:gd name="T6" fmla="*/ 489 w 787"/>
              <a:gd name="T7" fmla="*/ 242 h 1982"/>
              <a:gd name="T8" fmla="*/ 422 w 787"/>
              <a:gd name="T9" fmla="*/ 309 h 1982"/>
              <a:gd name="T10" fmla="*/ 353 w 787"/>
              <a:gd name="T11" fmla="*/ 382 h 1982"/>
              <a:gd name="T12" fmla="*/ 287 w 787"/>
              <a:gd name="T13" fmla="*/ 461 h 1982"/>
              <a:gd name="T14" fmla="*/ 225 w 787"/>
              <a:gd name="T15" fmla="*/ 544 h 1982"/>
              <a:gd name="T16" fmla="*/ 169 w 787"/>
              <a:gd name="T17" fmla="*/ 630 h 1982"/>
              <a:gd name="T18" fmla="*/ 124 w 787"/>
              <a:gd name="T19" fmla="*/ 720 h 1982"/>
              <a:gd name="T20" fmla="*/ 86 w 787"/>
              <a:gd name="T21" fmla="*/ 813 h 1982"/>
              <a:gd name="T22" fmla="*/ 68 w 787"/>
              <a:gd name="T23" fmla="*/ 883 h 1982"/>
              <a:gd name="T24" fmla="*/ 61 w 787"/>
              <a:gd name="T25" fmla="*/ 930 h 1982"/>
              <a:gd name="T26" fmla="*/ 56 w 787"/>
              <a:gd name="T27" fmla="*/ 979 h 1982"/>
              <a:gd name="T28" fmla="*/ 55 w 787"/>
              <a:gd name="T29" fmla="*/ 1002 h 1982"/>
              <a:gd name="T30" fmla="*/ 58 w 787"/>
              <a:gd name="T31" fmla="*/ 1046 h 1982"/>
              <a:gd name="T32" fmla="*/ 63 w 787"/>
              <a:gd name="T33" fmla="*/ 1092 h 1982"/>
              <a:gd name="T34" fmla="*/ 73 w 787"/>
              <a:gd name="T35" fmla="*/ 1137 h 1982"/>
              <a:gd name="T36" fmla="*/ 104 w 787"/>
              <a:gd name="T37" fmla="*/ 1226 h 1982"/>
              <a:gd name="T38" fmla="*/ 145 w 787"/>
              <a:gd name="T39" fmla="*/ 1313 h 1982"/>
              <a:gd name="T40" fmla="*/ 197 w 787"/>
              <a:gd name="T41" fmla="*/ 1397 h 1982"/>
              <a:gd name="T42" fmla="*/ 255 w 787"/>
              <a:gd name="T43" fmla="*/ 1480 h 1982"/>
              <a:gd name="T44" fmla="*/ 320 w 787"/>
              <a:gd name="T45" fmla="*/ 1559 h 1982"/>
              <a:gd name="T46" fmla="*/ 387 w 787"/>
              <a:gd name="T47" fmla="*/ 1634 h 1982"/>
              <a:gd name="T48" fmla="*/ 456 w 787"/>
              <a:gd name="T49" fmla="*/ 1704 h 1982"/>
              <a:gd name="T50" fmla="*/ 555 w 787"/>
              <a:gd name="T51" fmla="*/ 1797 h 1982"/>
              <a:gd name="T52" fmla="*/ 672 w 787"/>
              <a:gd name="T53" fmla="*/ 1896 h 1982"/>
              <a:gd name="T54" fmla="*/ 755 w 787"/>
              <a:gd name="T55" fmla="*/ 1959 h 1982"/>
              <a:gd name="T56" fmla="*/ 787 w 787"/>
              <a:gd name="T57" fmla="*/ 1982 h 1982"/>
              <a:gd name="T58" fmla="*/ 714 w 787"/>
              <a:gd name="T59" fmla="*/ 1932 h 1982"/>
              <a:gd name="T60" fmla="*/ 605 w 787"/>
              <a:gd name="T61" fmla="*/ 1850 h 1982"/>
              <a:gd name="T62" fmla="*/ 467 w 787"/>
              <a:gd name="T63" fmla="*/ 1737 h 1982"/>
              <a:gd name="T64" fmla="*/ 394 w 787"/>
              <a:gd name="T65" fmla="*/ 1671 h 1982"/>
              <a:gd name="T66" fmla="*/ 320 w 787"/>
              <a:gd name="T67" fmla="*/ 1599 h 1982"/>
              <a:gd name="T68" fmla="*/ 250 w 787"/>
              <a:gd name="T69" fmla="*/ 1522 h 1982"/>
              <a:gd name="T70" fmla="*/ 182 w 787"/>
              <a:gd name="T71" fmla="*/ 1442 h 1982"/>
              <a:gd name="T72" fmla="*/ 124 w 787"/>
              <a:gd name="T73" fmla="*/ 1359 h 1982"/>
              <a:gd name="T74" fmla="*/ 73 w 787"/>
              <a:gd name="T75" fmla="*/ 1273 h 1982"/>
              <a:gd name="T76" fmla="*/ 35 w 787"/>
              <a:gd name="T77" fmla="*/ 1185 h 1982"/>
              <a:gd name="T78" fmla="*/ 20 w 787"/>
              <a:gd name="T79" fmla="*/ 1141 h 1982"/>
              <a:gd name="T80" fmla="*/ 9 w 787"/>
              <a:gd name="T81" fmla="*/ 1097 h 1982"/>
              <a:gd name="T82" fmla="*/ 3 w 787"/>
              <a:gd name="T83" fmla="*/ 1054 h 1982"/>
              <a:gd name="T84" fmla="*/ 0 w 787"/>
              <a:gd name="T85" fmla="*/ 1009 h 1982"/>
              <a:gd name="T86" fmla="*/ 2 w 787"/>
              <a:gd name="T87" fmla="*/ 985 h 1982"/>
              <a:gd name="T88" fmla="*/ 6 w 787"/>
              <a:gd name="T89" fmla="*/ 939 h 1982"/>
              <a:gd name="T90" fmla="*/ 15 w 787"/>
              <a:gd name="T91" fmla="*/ 892 h 1982"/>
              <a:gd name="T92" fmla="*/ 26 w 787"/>
              <a:gd name="T93" fmla="*/ 846 h 1982"/>
              <a:gd name="T94" fmla="*/ 52 w 787"/>
              <a:gd name="T95" fmla="*/ 776 h 1982"/>
              <a:gd name="T96" fmla="*/ 96 w 787"/>
              <a:gd name="T97" fmla="*/ 686 h 1982"/>
              <a:gd name="T98" fmla="*/ 152 w 787"/>
              <a:gd name="T99" fmla="*/ 597 h 1982"/>
              <a:gd name="T100" fmla="*/ 215 w 787"/>
              <a:gd name="T101" fmla="*/ 511 h 1982"/>
              <a:gd name="T102" fmla="*/ 284 w 787"/>
              <a:gd name="T103" fmla="*/ 431 h 1982"/>
              <a:gd name="T104" fmla="*/ 357 w 787"/>
              <a:gd name="T105" fmla="*/ 353 h 1982"/>
              <a:gd name="T106" fmla="*/ 430 w 787"/>
              <a:gd name="T107" fmla="*/ 282 h 1982"/>
              <a:gd name="T108" fmla="*/ 538 w 787"/>
              <a:gd name="T109" fmla="*/ 187 h 1982"/>
              <a:gd name="T110" fmla="*/ 664 w 787"/>
              <a:gd name="T111" fmla="*/ 87 h 1982"/>
              <a:gd name="T112" fmla="*/ 752 w 787"/>
              <a:gd name="T113" fmla="*/ 22 h 1982"/>
              <a:gd name="T114" fmla="*/ 787 w 787"/>
              <a:gd name="T115" fmla="*/ 0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7" h="1982">
                <a:moveTo>
                  <a:pt x="787" y="0"/>
                </a:moveTo>
                <a:lnTo>
                  <a:pt x="787" y="0"/>
                </a:lnTo>
                <a:lnTo>
                  <a:pt x="755" y="22"/>
                </a:lnTo>
                <a:lnTo>
                  <a:pt x="719" y="48"/>
                </a:lnTo>
                <a:lnTo>
                  <a:pt x="672" y="84"/>
                </a:lnTo>
                <a:lnTo>
                  <a:pt x="618" y="130"/>
                </a:lnTo>
                <a:lnTo>
                  <a:pt x="555" y="181"/>
                </a:lnTo>
                <a:lnTo>
                  <a:pt x="489" y="242"/>
                </a:lnTo>
                <a:lnTo>
                  <a:pt x="456" y="275"/>
                </a:lnTo>
                <a:lnTo>
                  <a:pt x="422" y="309"/>
                </a:lnTo>
                <a:lnTo>
                  <a:pt x="387" y="345"/>
                </a:lnTo>
                <a:lnTo>
                  <a:pt x="353" y="382"/>
                </a:lnTo>
                <a:lnTo>
                  <a:pt x="320" y="421"/>
                </a:lnTo>
                <a:lnTo>
                  <a:pt x="287" y="461"/>
                </a:lnTo>
                <a:lnTo>
                  <a:pt x="255" y="501"/>
                </a:lnTo>
                <a:lnTo>
                  <a:pt x="225" y="544"/>
                </a:lnTo>
                <a:lnTo>
                  <a:pt x="197" y="585"/>
                </a:lnTo>
                <a:lnTo>
                  <a:pt x="169" y="630"/>
                </a:lnTo>
                <a:lnTo>
                  <a:pt x="145" y="674"/>
                </a:lnTo>
                <a:lnTo>
                  <a:pt x="124" y="720"/>
                </a:lnTo>
                <a:lnTo>
                  <a:pt x="104" y="766"/>
                </a:lnTo>
                <a:lnTo>
                  <a:pt x="86" y="813"/>
                </a:lnTo>
                <a:lnTo>
                  <a:pt x="73" y="859"/>
                </a:lnTo>
                <a:lnTo>
                  <a:pt x="68" y="883"/>
                </a:lnTo>
                <a:lnTo>
                  <a:pt x="63" y="908"/>
                </a:lnTo>
                <a:lnTo>
                  <a:pt x="61" y="930"/>
                </a:lnTo>
                <a:lnTo>
                  <a:pt x="58" y="955"/>
                </a:lnTo>
                <a:lnTo>
                  <a:pt x="56" y="979"/>
                </a:lnTo>
                <a:lnTo>
                  <a:pt x="55" y="1002"/>
                </a:lnTo>
                <a:lnTo>
                  <a:pt x="55" y="1002"/>
                </a:lnTo>
                <a:lnTo>
                  <a:pt x="56" y="1025"/>
                </a:lnTo>
                <a:lnTo>
                  <a:pt x="58" y="1046"/>
                </a:lnTo>
                <a:lnTo>
                  <a:pt x="61" y="1069"/>
                </a:lnTo>
                <a:lnTo>
                  <a:pt x="63" y="1092"/>
                </a:lnTo>
                <a:lnTo>
                  <a:pt x="68" y="1114"/>
                </a:lnTo>
                <a:lnTo>
                  <a:pt x="73" y="1137"/>
                </a:lnTo>
                <a:lnTo>
                  <a:pt x="86" y="1181"/>
                </a:lnTo>
                <a:lnTo>
                  <a:pt x="104" y="1226"/>
                </a:lnTo>
                <a:lnTo>
                  <a:pt x="124" y="1268"/>
                </a:lnTo>
                <a:lnTo>
                  <a:pt x="145" y="1313"/>
                </a:lnTo>
                <a:lnTo>
                  <a:pt x="169" y="1356"/>
                </a:lnTo>
                <a:lnTo>
                  <a:pt x="197" y="1397"/>
                </a:lnTo>
                <a:lnTo>
                  <a:pt x="225" y="1439"/>
                </a:lnTo>
                <a:lnTo>
                  <a:pt x="255" y="1480"/>
                </a:lnTo>
                <a:lnTo>
                  <a:pt x="287" y="1521"/>
                </a:lnTo>
                <a:lnTo>
                  <a:pt x="320" y="1559"/>
                </a:lnTo>
                <a:lnTo>
                  <a:pt x="353" y="1598"/>
                </a:lnTo>
                <a:lnTo>
                  <a:pt x="387" y="1634"/>
                </a:lnTo>
                <a:lnTo>
                  <a:pt x="422" y="1669"/>
                </a:lnTo>
                <a:lnTo>
                  <a:pt x="456" y="1704"/>
                </a:lnTo>
                <a:lnTo>
                  <a:pt x="489" y="1737"/>
                </a:lnTo>
                <a:lnTo>
                  <a:pt x="555" y="1797"/>
                </a:lnTo>
                <a:lnTo>
                  <a:pt x="618" y="1850"/>
                </a:lnTo>
                <a:lnTo>
                  <a:pt x="672" y="1896"/>
                </a:lnTo>
                <a:lnTo>
                  <a:pt x="719" y="1932"/>
                </a:lnTo>
                <a:lnTo>
                  <a:pt x="755" y="1959"/>
                </a:lnTo>
                <a:lnTo>
                  <a:pt x="787" y="1982"/>
                </a:lnTo>
                <a:lnTo>
                  <a:pt x="787" y="1982"/>
                </a:lnTo>
                <a:lnTo>
                  <a:pt x="752" y="1959"/>
                </a:lnTo>
                <a:lnTo>
                  <a:pt x="714" y="1932"/>
                </a:lnTo>
                <a:lnTo>
                  <a:pt x="664" y="1896"/>
                </a:lnTo>
                <a:lnTo>
                  <a:pt x="605" y="1850"/>
                </a:lnTo>
                <a:lnTo>
                  <a:pt x="538" y="1797"/>
                </a:lnTo>
                <a:lnTo>
                  <a:pt x="467" y="1737"/>
                </a:lnTo>
                <a:lnTo>
                  <a:pt x="430" y="1705"/>
                </a:lnTo>
                <a:lnTo>
                  <a:pt x="394" y="1671"/>
                </a:lnTo>
                <a:lnTo>
                  <a:pt x="357" y="1635"/>
                </a:lnTo>
                <a:lnTo>
                  <a:pt x="320" y="1599"/>
                </a:lnTo>
                <a:lnTo>
                  <a:pt x="284" y="1561"/>
                </a:lnTo>
                <a:lnTo>
                  <a:pt x="250" y="1522"/>
                </a:lnTo>
                <a:lnTo>
                  <a:pt x="215" y="1483"/>
                </a:lnTo>
                <a:lnTo>
                  <a:pt x="182" y="1442"/>
                </a:lnTo>
                <a:lnTo>
                  <a:pt x="152" y="1400"/>
                </a:lnTo>
                <a:lnTo>
                  <a:pt x="124" y="1359"/>
                </a:lnTo>
                <a:lnTo>
                  <a:pt x="96" y="1316"/>
                </a:lnTo>
                <a:lnTo>
                  <a:pt x="73" y="1273"/>
                </a:lnTo>
                <a:lnTo>
                  <a:pt x="52" y="1228"/>
                </a:lnTo>
                <a:lnTo>
                  <a:pt x="35" y="1185"/>
                </a:lnTo>
                <a:lnTo>
                  <a:pt x="26" y="1162"/>
                </a:lnTo>
                <a:lnTo>
                  <a:pt x="20" y="1141"/>
                </a:lnTo>
                <a:lnTo>
                  <a:pt x="15" y="1120"/>
                </a:lnTo>
                <a:lnTo>
                  <a:pt x="9" y="1097"/>
                </a:lnTo>
                <a:lnTo>
                  <a:pt x="6" y="1075"/>
                </a:lnTo>
                <a:lnTo>
                  <a:pt x="3" y="1054"/>
                </a:lnTo>
                <a:lnTo>
                  <a:pt x="2" y="1031"/>
                </a:lnTo>
                <a:lnTo>
                  <a:pt x="0" y="1009"/>
                </a:lnTo>
                <a:lnTo>
                  <a:pt x="0" y="1009"/>
                </a:lnTo>
                <a:lnTo>
                  <a:pt x="2" y="985"/>
                </a:lnTo>
                <a:lnTo>
                  <a:pt x="3" y="962"/>
                </a:lnTo>
                <a:lnTo>
                  <a:pt x="6" y="939"/>
                </a:lnTo>
                <a:lnTo>
                  <a:pt x="9" y="915"/>
                </a:lnTo>
                <a:lnTo>
                  <a:pt x="15" y="892"/>
                </a:lnTo>
                <a:lnTo>
                  <a:pt x="20" y="869"/>
                </a:lnTo>
                <a:lnTo>
                  <a:pt x="26" y="846"/>
                </a:lnTo>
                <a:lnTo>
                  <a:pt x="35" y="822"/>
                </a:lnTo>
                <a:lnTo>
                  <a:pt x="52" y="776"/>
                </a:lnTo>
                <a:lnTo>
                  <a:pt x="73" y="730"/>
                </a:lnTo>
                <a:lnTo>
                  <a:pt x="96" y="686"/>
                </a:lnTo>
                <a:lnTo>
                  <a:pt x="124" y="641"/>
                </a:lnTo>
                <a:lnTo>
                  <a:pt x="152" y="597"/>
                </a:lnTo>
                <a:lnTo>
                  <a:pt x="182" y="554"/>
                </a:lnTo>
                <a:lnTo>
                  <a:pt x="215" y="511"/>
                </a:lnTo>
                <a:lnTo>
                  <a:pt x="250" y="471"/>
                </a:lnTo>
                <a:lnTo>
                  <a:pt x="284" y="431"/>
                </a:lnTo>
                <a:lnTo>
                  <a:pt x="320" y="391"/>
                </a:lnTo>
                <a:lnTo>
                  <a:pt x="357" y="353"/>
                </a:lnTo>
                <a:lnTo>
                  <a:pt x="394" y="317"/>
                </a:lnTo>
                <a:lnTo>
                  <a:pt x="430" y="282"/>
                </a:lnTo>
                <a:lnTo>
                  <a:pt x="467" y="249"/>
                </a:lnTo>
                <a:lnTo>
                  <a:pt x="538" y="187"/>
                </a:lnTo>
                <a:lnTo>
                  <a:pt x="605" y="133"/>
                </a:lnTo>
                <a:lnTo>
                  <a:pt x="664" y="87"/>
                </a:lnTo>
                <a:lnTo>
                  <a:pt x="714" y="50"/>
                </a:lnTo>
                <a:lnTo>
                  <a:pt x="752" y="22"/>
                </a:lnTo>
                <a:lnTo>
                  <a:pt x="787" y="0"/>
                </a:lnTo>
                <a:lnTo>
                  <a:pt x="787" y="0"/>
                </a:lnTo>
                <a:close/>
              </a:path>
            </a:pathLst>
          </a:custGeom>
          <a:gradFill flip="none" rotWithShape="1">
            <a:gsLst>
              <a:gs pos="0">
                <a:schemeClr val="accent2">
                  <a:lumMod val="50000"/>
                </a:schemeClr>
              </a:gs>
              <a:gs pos="100000">
                <a:schemeClr val="accent2">
                  <a:lumMod val="75000"/>
                </a:schemeClr>
              </a:gs>
            </a:gsLst>
            <a:lin ang="72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pPr>
            <a:endParaRPr lang="en-US" dirty="0"/>
          </a:p>
        </p:txBody>
      </p:sp>
      <p:sp>
        <p:nvSpPr>
          <p:cNvPr id="86" name="Freeform 12">
            <a:extLst>
              <a:ext uri="{FF2B5EF4-FFF2-40B4-BE49-F238E27FC236}">
                <a16:creationId xmlns:a16="http://schemas.microsoft.com/office/drawing/2014/main" id="{B1A8E006-4651-4801-91F6-C055E5BDE8A9}"/>
              </a:ext>
            </a:extLst>
          </p:cNvPr>
          <p:cNvSpPr>
            <a:spLocks/>
          </p:cNvSpPr>
          <p:nvPr userDrawn="1"/>
        </p:nvSpPr>
        <p:spPr bwMode="auto">
          <a:xfrm rot="5400000">
            <a:off x="4351517" y="2064890"/>
            <a:ext cx="531334" cy="1287947"/>
          </a:xfrm>
          <a:custGeom>
            <a:avLst/>
            <a:gdLst>
              <a:gd name="T0" fmla="*/ 787 w 787"/>
              <a:gd name="T1" fmla="*/ 0 h 1982"/>
              <a:gd name="T2" fmla="*/ 719 w 787"/>
              <a:gd name="T3" fmla="*/ 49 h 1982"/>
              <a:gd name="T4" fmla="*/ 618 w 787"/>
              <a:gd name="T5" fmla="*/ 129 h 1982"/>
              <a:gd name="T6" fmla="*/ 489 w 787"/>
              <a:gd name="T7" fmla="*/ 242 h 1982"/>
              <a:gd name="T8" fmla="*/ 422 w 787"/>
              <a:gd name="T9" fmla="*/ 309 h 1982"/>
              <a:gd name="T10" fmla="*/ 353 w 787"/>
              <a:gd name="T11" fmla="*/ 382 h 1982"/>
              <a:gd name="T12" fmla="*/ 287 w 787"/>
              <a:gd name="T13" fmla="*/ 460 h 1982"/>
              <a:gd name="T14" fmla="*/ 225 w 787"/>
              <a:gd name="T15" fmla="*/ 543 h 1982"/>
              <a:gd name="T16" fmla="*/ 169 w 787"/>
              <a:gd name="T17" fmla="*/ 630 h 1982"/>
              <a:gd name="T18" fmla="*/ 124 w 787"/>
              <a:gd name="T19" fmla="*/ 719 h 1982"/>
              <a:gd name="T20" fmla="*/ 86 w 787"/>
              <a:gd name="T21" fmla="*/ 812 h 1982"/>
              <a:gd name="T22" fmla="*/ 68 w 787"/>
              <a:gd name="T23" fmla="*/ 884 h 1982"/>
              <a:gd name="T24" fmla="*/ 61 w 787"/>
              <a:gd name="T25" fmla="*/ 931 h 1982"/>
              <a:gd name="T26" fmla="*/ 56 w 787"/>
              <a:gd name="T27" fmla="*/ 978 h 1982"/>
              <a:gd name="T28" fmla="*/ 55 w 787"/>
              <a:gd name="T29" fmla="*/ 1002 h 1982"/>
              <a:gd name="T30" fmla="*/ 58 w 787"/>
              <a:gd name="T31" fmla="*/ 1047 h 1982"/>
              <a:gd name="T32" fmla="*/ 63 w 787"/>
              <a:gd name="T33" fmla="*/ 1091 h 1982"/>
              <a:gd name="T34" fmla="*/ 73 w 787"/>
              <a:gd name="T35" fmla="*/ 1136 h 1982"/>
              <a:gd name="T36" fmla="*/ 104 w 787"/>
              <a:gd name="T37" fmla="*/ 1224 h 1982"/>
              <a:gd name="T38" fmla="*/ 145 w 787"/>
              <a:gd name="T39" fmla="*/ 1312 h 1982"/>
              <a:gd name="T40" fmla="*/ 197 w 787"/>
              <a:gd name="T41" fmla="*/ 1398 h 1982"/>
              <a:gd name="T42" fmla="*/ 255 w 787"/>
              <a:gd name="T43" fmla="*/ 1481 h 1982"/>
              <a:gd name="T44" fmla="*/ 320 w 787"/>
              <a:gd name="T45" fmla="*/ 1560 h 1982"/>
              <a:gd name="T46" fmla="*/ 387 w 787"/>
              <a:gd name="T47" fmla="*/ 1634 h 1982"/>
              <a:gd name="T48" fmla="*/ 456 w 787"/>
              <a:gd name="T49" fmla="*/ 1704 h 1982"/>
              <a:gd name="T50" fmla="*/ 555 w 787"/>
              <a:gd name="T51" fmla="*/ 1796 h 1982"/>
              <a:gd name="T52" fmla="*/ 672 w 787"/>
              <a:gd name="T53" fmla="*/ 1895 h 1982"/>
              <a:gd name="T54" fmla="*/ 755 w 787"/>
              <a:gd name="T55" fmla="*/ 1959 h 1982"/>
              <a:gd name="T56" fmla="*/ 787 w 787"/>
              <a:gd name="T57" fmla="*/ 1982 h 1982"/>
              <a:gd name="T58" fmla="*/ 714 w 787"/>
              <a:gd name="T59" fmla="*/ 1932 h 1982"/>
              <a:gd name="T60" fmla="*/ 605 w 787"/>
              <a:gd name="T61" fmla="*/ 1850 h 1982"/>
              <a:gd name="T62" fmla="*/ 467 w 787"/>
              <a:gd name="T63" fmla="*/ 1737 h 1982"/>
              <a:gd name="T64" fmla="*/ 394 w 787"/>
              <a:gd name="T65" fmla="*/ 1671 h 1982"/>
              <a:gd name="T66" fmla="*/ 320 w 787"/>
              <a:gd name="T67" fmla="*/ 1598 h 1982"/>
              <a:gd name="T68" fmla="*/ 250 w 787"/>
              <a:gd name="T69" fmla="*/ 1522 h 1982"/>
              <a:gd name="T70" fmla="*/ 182 w 787"/>
              <a:gd name="T71" fmla="*/ 1442 h 1982"/>
              <a:gd name="T72" fmla="*/ 124 w 787"/>
              <a:gd name="T73" fmla="*/ 1358 h 1982"/>
              <a:gd name="T74" fmla="*/ 73 w 787"/>
              <a:gd name="T75" fmla="*/ 1272 h 1982"/>
              <a:gd name="T76" fmla="*/ 35 w 787"/>
              <a:gd name="T77" fmla="*/ 1184 h 1982"/>
              <a:gd name="T78" fmla="*/ 20 w 787"/>
              <a:gd name="T79" fmla="*/ 1141 h 1982"/>
              <a:gd name="T80" fmla="*/ 9 w 787"/>
              <a:gd name="T81" fmla="*/ 1097 h 1982"/>
              <a:gd name="T82" fmla="*/ 3 w 787"/>
              <a:gd name="T83" fmla="*/ 1053 h 1982"/>
              <a:gd name="T84" fmla="*/ 0 w 787"/>
              <a:gd name="T85" fmla="*/ 1008 h 1982"/>
              <a:gd name="T86" fmla="*/ 2 w 787"/>
              <a:gd name="T87" fmla="*/ 985 h 1982"/>
              <a:gd name="T88" fmla="*/ 6 w 787"/>
              <a:gd name="T89" fmla="*/ 938 h 1982"/>
              <a:gd name="T90" fmla="*/ 15 w 787"/>
              <a:gd name="T91" fmla="*/ 892 h 1982"/>
              <a:gd name="T92" fmla="*/ 26 w 787"/>
              <a:gd name="T93" fmla="*/ 845 h 1982"/>
              <a:gd name="T94" fmla="*/ 52 w 787"/>
              <a:gd name="T95" fmla="*/ 776 h 1982"/>
              <a:gd name="T96" fmla="*/ 96 w 787"/>
              <a:gd name="T97" fmla="*/ 685 h 1982"/>
              <a:gd name="T98" fmla="*/ 152 w 787"/>
              <a:gd name="T99" fmla="*/ 596 h 1982"/>
              <a:gd name="T100" fmla="*/ 215 w 787"/>
              <a:gd name="T101" fmla="*/ 511 h 1982"/>
              <a:gd name="T102" fmla="*/ 284 w 787"/>
              <a:gd name="T103" fmla="*/ 430 h 1982"/>
              <a:gd name="T104" fmla="*/ 357 w 787"/>
              <a:gd name="T105" fmla="*/ 354 h 1982"/>
              <a:gd name="T106" fmla="*/ 430 w 787"/>
              <a:gd name="T107" fmla="*/ 282 h 1982"/>
              <a:gd name="T108" fmla="*/ 538 w 787"/>
              <a:gd name="T109" fmla="*/ 188 h 1982"/>
              <a:gd name="T110" fmla="*/ 664 w 787"/>
              <a:gd name="T111" fmla="*/ 87 h 1982"/>
              <a:gd name="T112" fmla="*/ 752 w 787"/>
              <a:gd name="T113" fmla="*/ 23 h 1982"/>
              <a:gd name="T114" fmla="*/ 787 w 787"/>
              <a:gd name="T115" fmla="*/ 0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7" h="1982">
                <a:moveTo>
                  <a:pt x="787" y="0"/>
                </a:moveTo>
                <a:lnTo>
                  <a:pt x="787" y="0"/>
                </a:lnTo>
                <a:lnTo>
                  <a:pt x="755" y="21"/>
                </a:lnTo>
                <a:lnTo>
                  <a:pt x="719" y="49"/>
                </a:lnTo>
                <a:lnTo>
                  <a:pt x="672" y="84"/>
                </a:lnTo>
                <a:lnTo>
                  <a:pt x="618" y="129"/>
                </a:lnTo>
                <a:lnTo>
                  <a:pt x="555" y="182"/>
                </a:lnTo>
                <a:lnTo>
                  <a:pt x="489" y="242"/>
                </a:lnTo>
                <a:lnTo>
                  <a:pt x="456" y="275"/>
                </a:lnTo>
                <a:lnTo>
                  <a:pt x="422" y="309"/>
                </a:lnTo>
                <a:lnTo>
                  <a:pt x="387" y="345"/>
                </a:lnTo>
                <a:lnTo>
                  <a:pt x="353" y="382"/>
                </a:lnTo>
                <a:lnTo>
                  <a:pt x="320" y="420"/>
                </a:lnTo>
                <a:lnTo>
                  <a:pt x="287" y="460"/>
                </a:lnTo>
                <a:lnTo>
                  <a:pt x="255" y="501"/>
                </a:lnTo>
                <a:lnTo>
                  <a:pt x="225" y="543"/>
                </a:lnTo>
                <a:lnTo>
                  <a:pt x="197" y="586"/>
                </a:lnTo>
                <a:lnTo>
                  <a:pt x="169" y="630"/>
                </a:lnTo>
                <a:lnTo>
                  <a:pt x="145" y="674"/>
                </a:lnTo>
                <a:lnTo>
                  <a:pt x="124" y="719"/>
                </a:lnTo>
                <a:lnTo>
                  <a:pt x="104" y="766"/>
                </a:lnTo>
                <a:lnTo>
                  <a:pt x="86" y="812"/>
                </a:lnTo>
                <a:lnTo>
                  <a:pt x="73" y="859"/>
                </a:lnTo>
                <a:lnTo>
                  <a:pt x="68" y="884"/>
                </a:lnTo>
                <a:lnTo>
                  <a:pt x="63" y="906"/>
                </a:lnTo>
                <a:lnTo>
                  <a:pt x="61" y="931"/>
                </a:lnTo>
                <a:lnTo>
                  <a:pt x="58" y="954"/>
                </a:lnTo>
                <a:lnTo>
                  <a:pt x="56" y="978"/>
                </a:lnTo>
                <a:lnTo>
                  <a:pt x="55" y="1002"/>
                </a:lnTo>
                <a:lnTo>
                  <a:pt x="55" y="1002"/>
                </a:lnTo>
                <a:lnTo>
                  <a:pt x="56" y="1024"/>
                </a:lnTo>
                <a:lnTo>
                  <a:pt x="58" y="1047"/>
                </a:lnTo>
                <a:lnTo>
                  <a:pt x="61" y="1070"/>
                </a:lnTo>
                <a:lnTo>
                  <a:pt x="63" y="1091"/>
                </a:lnTo>
                <a:lnTo>
                  <a:pt x="68" y="1114"/>
                </a:lnTo>
                <a:lnTo>
                  <a:pt x="73" y="1136"/>
                </a:lnTo>
                <a:lnTo>
                  <a:pt x="86" y="1180"/>
                </a:lnTo>
                <a:lnTo>
                  <a:pt x="104" y="1224"/>
                </a:lnTo>
                <a:lnTo>
                  <a:pt x="124" y="1269"/>
                </a:lnTo>
                <a:lnTo>
                  <a:pt x="145" y="1312"/>
                </a:lnTo>
                <a:lnTo>
                  <a:pt x="169" y="1355"/>
                </a:lnTo>
                <a:lnTo>
                  <a:pt x="197" y="1398"/>
                </a:lnTo>
                <a:lnTo>
                  <a:pt x="225" y="1439"/>
                </a:lnTo>
                <a:lnTo>
                  <a:pt x="255" y="1481"/>
                </a:lnTo>
                <a:lnTo>
                  <a:pt x="287" y="1519"/>
                </a:lnTo>
                <a:lnTo>
                  <a:pt x="320" y="1560"/>
                </a:lnTo>
                <a:lnTo>
                  <a:pt x="353" y="1597"/>
                </a:lnTo>
                <a:lnTo>
                  <a:pt x="387" y="1634"/>
                </a:lnTo>
                <a:lnTo>
                  <a:pt x="422" y="1670"/>
                </a:lnTo>
                <a:lnTo>
                  <a:pt x="456" y="1704"/>
                </a:lnTo>
                <a:lnTo>
                  <a:pt x="489" y="1736"/>
                </a:lnTo>
                <a:lnTo>
                  <a:pt x="555" y="1796"/>
                </a:lnTo>
                <a:lnTo>
                  <a:pt x="618" y="1850"/>
                </a:lnTo>
                <a:lnTo>
                  <a:pt x="672" y="1895"/>
                </a:lnTo>
                <a:lnTo>
                  <a:pt x="719" y="1932"/>
                </a:lnTo>
                <a:lnTo>
                  <a:pt x="755" y="1959"/>
                </a:lnTo>
                <a:lnTo>
                  <a:pt x="787" y="1982"/>
                </a:lnTo>
                <a:lnTo>
                  <a:pt x="787" y="1982"/>
                </a:lnTo>
                <a:lnTo>
                  <a:pt x="752" y="1959"/>
                </a:lnTo>
                <a:lnTo>
                  <a:pt x="714" y="1932"/>
                </a:lnTo>
                <a:lnTo>
                  <a:pt x="664" y="1895"/>
                </a:lnTo>
                <a:lnTo>
                  <a:pt x="605" y="1850"/>
                </a:lnTo>
                <a:lnTo>
                  <a:pt x="538" y="1797"/>
                </a:lnTo>
                <a:lnTo>
                  <a:pt x="467" y="1737"/>
                </a:lnTo>
                <a:lnTo>
                  <a:pt x="430" y="1704"/>
                </a:lnTo>
                <a:lnTo>
                  <a:pt x="394" y="1671"/>
                </a:lnTo>
                <a:lnTo>
                  <a:pt x="357" y="1635"/>
                </a:lnTo>
                <a:lnTo>
                  <a:pt x="320" y="1598"/>
                </a:lnTo>
                <a:lnTo>
                  <a:pt x="284" y="1561"/>
                </a:lnTo>
                <a:lnTo>
                  <a:pt x="250" y="1522"/>
                </a:lnTo>
                <a:lnTo>
                  <a:pt x="215" y="1482"/>
                </a:lnTo>
                <a:lnTo>
                  <a:pt x="182" y="1442"/>
                </a:lnTo>
                <a:lnTo>
                  <a:pt x="152" y="1401"/>
                </a:lnTo>
                <a:lnTo>
                  <a:pt x="124" y="1358"/>
                </a:lnTo>
                <a:lnTo>
                  <a:pt x="96" y="1316"/>
                </a:lnTo>
                <a:lnTo>
                  <a:pt x="73" y="1272"/>
                </a:lnTo>
                <a:lnTo>
                  <a:pt x="52" y="1229"/>
                </a:lnTo>
                <a:lnTo>
                  <a:pt x="35" y="1184"/>
                </a:lnTo>
                <a:lnTo>
                  <a:pt x="26" y="1163"/>
                </a:lnTo>
                <a:lnTo>
                  <a:pt x="20" y="1141"/>
                </a:lnTo>
                <a:lnTo>
                  <a:pt x="15" y="1118"/>
                </a:lnTo>
                <a:lnTo>
                  <a:pt x="9" y="1097"/>
                </a:lnTo>
                <a:lnTo>
                  <a:pt x="6" y="1074"/>
                </a:lnTo>
                <a:lnTo>
                  <a:pt x="3" y="1053"/>
                </a:lnTo>
                <a:lnTo>
                  <a:pt x="2" y="1031"/>
                </a:lnTo>
                <a:lnTo>
                  <a:pt x="0" y="1008"/>
                </a:lnTo>
                <a:lnTo>
                  <a:pt x="0" y="1008"/>
                </a:lnTo>
                <a:lnTo>
                  <a:pt x="2" y="985"/>
                </a:lnTo>
                <a:lnTo>
                  <a:pt x="3" y="962"/>
                </a:lnTo>
                <a:lnTo>
                  <a:pt x="6" y="938"/>
                </a:lnTo>
                <a:lnTo>
                  <a:pt x="9" y="915"/>
                </a:lnTo>
                <a:lnTo>
                  <a:pt x="15" y="892"/>
                </a:lnTo>
                <a:lnTo>
                  <a:pt x="20" y="868"/>
                </a:lnTo>
                <a:lnTo>
                  <a:pt x="26" y="845"/>
                </a:lnTo>
                <a:lnTo>
                  <a:pt x="35" y="822"/>
                </a:lnTo>
                <a:lnTo>
                  <a:pt x="52" y="776"/>
                </a:lnTo>
                <a:lnTo>
                  <a:pt x="73" y="730"/>
                </a:lnTo>
                <a:lnTo>
                  <a:pt x="96" y="685"/>
                </a:lnTo>
                <a:lnTo>
                  <a:pt x="124" y="640"/>
                </a:lnTo>
                <a:lnTo>
                  <a:pt x="152" y="596"/>
                </a:lnTo>
                <a:lnTo>
                  <a:pt x="182" y="553"/>
                </a:lnTo>
                <a:lnTo>
                  <a:pt x="215" y="511"/>
                </a:lnTo>
                <a:lnTo>
                  <a:pt x="250" y="470"/>
                </a:lnTo>
                <a:lnTo>
                  <a:pt x="284" y="430"/>
                </a:lnTo>
                <a:lnTo>
                  <a:pt x="320" y="391"/>
                </a:lnTo>
                <a:lnTo>
                  <a:pt x="357" y="354"/>
                </a:lnTo>
                <a:lnTo>
                  <a:pt x="394" y="316"/>
                </a:lnTo>
                <a:lnTo>
                  <a:pt x="430" y="282"/>
                </a:lnTo>
                <a:lnTo>
                  <a:pt x="467" y="249"/>
                </a:lnTo>
                <a:lnTo>
                  <a:pt x="538" y="188"/>
                </a:lnTo>
                <a:lnTo>
                  <a:pt x="605" y="133"/>
                </a:lnTo>
                <a:lnTo>
                  <a:pt x="664" y="87"/>
                </a:lnTo>
                <a:lnTo>
                  <a:pt x="714" y="50"/>
                </a:lnTo>
                <a:lnTo>
                  <a:pt x="752" y="23"/>
                </a:lnTo>
                <a:lnTo>
                  <a:pt x="787" y="0"/>
                </a:lnTo>
                <a:lnTo>
                  <a:pt x="787" y="0"/>
                </a:lnTo>
                <a:close/>
              </a:path>
            </a:pathLst>
          </a:custGeom>
          <a:gradFill rotWithShape="0">
            <a:gsLst>
              <a:gs pos="0">
                <a:schemeClr val="accent1">
                  <a:lumMod val="75000"/>
                </a:schemeClr>
              </a:gs>
              <a:gs pos="0">
                <a:srgbClr val="284A80"/>
              </a:gs>
              <a:gs pos="100000">
                <a:schemeClr val="accent1">
                  <a:lumMod val="50000"/>
                </a:schemeClr>
              </a:gs>
            </a:gsLst>
            <a:lin ang="13680000" scaled="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87" name="Group 269">
            <a:extLst>
              <a:ext uri="{FF2B5EF4-FFF2-40B4-BE49-F238E27FC236}">
                <a16:creationId xmlns:a16="http://schemas.microsoft.com/office/drawing/2014/main" id="{3DAFEC8C-EB9E-4718-B5B4-FF042A4F7AD5}"/>
              </a:ext>
            </a:extLst>
          </p:cNvPr>
          <p:cNvGrpSpPr/>
          <p:nvPr userDrawn="1"/>
        </p:nvGrpSpPr>
        <p:grpSpPr>
          <a:xfrm>
            <a:off x="8231979" y="2445221"/>
            <a:ext cx="2283621" cy="2034420"/>
            <a:chOff x="7669661" y="2445220"/>
            <a:chExt cx="2367764" cy="2034420"/>
          </a:xfrm>
          <a:gradFill>
            <a:gsLst>
              <a:gs pos="0">
                <a:schemeClr val="accent1">
                  <a:lumMod val="75000"/>
                </a:schemeClr>
              </a:gs>
              <a:gs pos="74000">
                <a:schemeClr val="accent1">
                  <a:lumMod val="60000"/>
                  <a:lumOff val="40000"/>
                </a:schemeClr>
              </a:gs>
              <a:gs pos="83000">
                <a:schemeClr val="accent1">
                  <a:lumMod val="40000"/>
                  <a:lumOff val="60000"/>
                </a:schemeClr>
              </a:gs>
              <a:gs pos="100000">
                <a:schemeClr val="accent1">
                  <a:lumMod val="20000"/>
                  <a:lumOff val="80000"/>
                </a:schemeClr>
              </a:gs>
            </a:gsLst>
            <a:lin ang="5400000" scaled="1"/>
          </a:gradFill>
        </p:grpSpPr>
        <p:sp>
          <p:nvSpPr>
            <p:cNvPr id="88" name="Freeform 26">
              <a:extLst>
                <a:ext uri="{FF2B5EF4-FFF2-40B4-BE49-F238E27FC236}">
                  <a16:creationId xmlns:a16="http://schemas.microsoft.com/office/drawing/2014/main" id="{F8D97AB1-6235-4D69-A82A-90BB5337CD77}"/>
                </a:ext>
              </a:extLst>
            </p:cNvPr>
            <p:cNvSpPr>
              <a:spLocks/>
            </p:cNvSpPr>
            <p:nvPr/>
          </p:nvSpPr>
          <p:spPr bwMode="auto">
            <a:xfrm rot="5400000">
              <a:off x="7836333" y="2278548"/>
              <a:ext cx="2034420" cy="2367764"/>
            </a:xfrm>
            <a:custGeom>
              <a:avLst/>
              <a:gdLst>
                <a:gd name="T0" fmla="*/ 3019 w 3022"/>
                <a:gd name="T1" fmla="*/ 29 h 3515"/>
                <a:gd name="T2" fmla="*/ 3005 w 3022"/>
                <a:gd name="T3" fmla="*/ 123 h 3515"/>
                <a:gd name="T4" fmla="*/ 2968 w 3022"/>
                <a:gd name="T5" fmla="*/ 242 h 3515"/>
                <a:gd name="T6" fmla="*/ 2929 w 3022"/>
                <a:gd name="T7" fmla="*/ 329 h 3515"/>
                <a:gd name="T8" fmla="*/ 2873 w 3022"/>
                <a:gd name="T9" fmla="*/ 427 h 3515"/>
                <a:gd name="T10" fmla="*/ 2800 w 3022"/>
                <a:gd name="T11" fmla="*/ 536 h 3515"/>
                <a:gd name="T12" fmla="*/ 2706 w 3022"/>
                <a:gd name="T13" fmla="*/ 653 h 3515"/>
                <a:gd name="T14" fmla="*/ 2587 w 3022"/>
                <a:gd name="T15" fmla="*/ 779 h 3515"/>
                <a:gd name="T16" fmla="*/ 2494 w 3022"/>
                <a:gd name="T17" fmla="*/ 868 h 3515"/>
                <a:gd name="T18" fmla="*/ 2373 w 3022"/>
                <a:gd name="T19" fmla="*/ 965 h 3515"/>
                <a:gd name="T20" fmla="*/ 2227 w 3022"/>
                <a:gd name="T21" fmla="*/ 1070 h 3515"/>
                <a:gd name="T22" fmla="*/ 2052 w 3022"/>
                <a:gd name="T23" fmla="*/ 1182 h 3515"/>
                <a:gd name="T24" fmla="*/ 1845 w 3022"/>
                <a:gd name="T25" fmla="*/ 1302 h 3515"/>
                <a:gd name="T26" fmla="*/ 1511 w 3022"/>
                <a:gd name="T27" fmla="*/ 1481 h 3515"/>
                <a:gd name="T28" fmla="*/ 1459 w 3022"/>
                <a:gd name="T29" fmla="*/ 1507 h 3515"/>
                <a:gd name="T30" fmla="*/ 1070 w 3022"/>
                <a:gd name="T31" fmla="*/ 1714 h 3515"/>
                <a:gd name="T32" fmla="*/ 753 w 3022"/>
                <a:gd name="T33" fmla="*/ 1916 h 3515"/>
                <a:gd name="T34" fmla="*/ 503 w 3022"/>
                <a:gd name="T35" fmla="*/ 2108 h 3515"/>
                <a:gd name="T36" fmla="*/ 309 w 3022"/>
                <a:gd name="T37" fmla="*/ 2290 h 3515"/>
                <a:gd name="T38" fmla="*/ 162 w 3022"/>
                <a:gd name="T39" fmla="*/ 2465 h 3515"/>
                <a:gd name="T40" fmla="*/ 102 w 3022"/>
                <a:gd name="T41" fmla="*/ 2551 h 3515"/>
                <a:gd name="T42" fmla="*/ 53 w 3022"/>
                <a:gd name="T43" fmla="*/ 2632 h 3515"/>
                <a:gd name="T44" fmla="*/ 24 w 3022"/>
                <a:gd name="T45" fmla="*/ 2697 h 3515"/>
                <a:gd name="T46" fmla="*/ 3 w 3022"/>
                <a:gd name="T47" fmla="*/ 2777 h 3515"/>
                <a:gd name="T48" fmla="*/ 0 w 3022"/>
                <a:gd name="T49" fmla="*/ 3515 h 3515"/>
                <a:gd name="T50" fmla="*/ 4 w 3022"/>
                <a:gd name="T51" fmla="*/ 3463 h 3515"/>
                <a:gd name="T52" fmla="*/ 29 w 3022"/>
                <a:gd name="T53" fmla="*/ 3354 h 3515"/>
                <a:gd name="T54" fmla="*/ 66 w 3022"/>
                <a:gd name="T55" fmla="*/ 3255 h 3515"/>
                <a:gd name="T56" fmla="*/ 110 w 3022"/>
                <a:gd name="T57" fmla="*/ 3167 h 3515"/>
                <a:gd name="T58" fmla="*/ 170 w 3022"/>
                <a:gd name="T59" fmla="*/ 3068 h 3515"/>
                <a:gd name="T60" fmla="*/ 251 w 3022"/>
                <a:gd name="T61" fmla="*/ 2957 h 3515"/>
                <a:gd name="T62" fmla="*/ 352 w 3022"/>
                <a:gd name="T63" fmla="*/ 2839 h 3515"/>
                <a:gd name="T64" fmla="*/ 480 w 3022"/>
                <a:gd name="T65" fmla="*/ 2711 h 3515"/>
                <a:gd name="T66" fmla="*/ 566 w 3022"/>
                <a:gd name="T67" fmla="*/ 2634 h 3515"/>
                <a:gd name="T68" fmla="*/ 693 w 3022"/>
                <a:gd name="T69" fmla="*/ 2534 h 3515"/>
                <a:gd name="T70" fmla="*/ 849 w 3022"/>
                <a:gd name="T71" fmla="*/ 2428 h 3515"/>
                <a:gd name="T72" fmla="*/ 1035 w 3022"/>
                <a:gd name="T73" fmla="*/ 2314 h 3515"/>
                <a:gd name="T74" fmla="*/ 1336 w 3022"/>
                <a:gd name="T75" fmla="*/ 2145 h 3515"/>
                <a:gd name="T76" fmla="*/ 1511 w 3022"/>
                <a:gd name="T77" fmla="*/ 2052 h 3515"/>
                <a:gd name="T78" fmla="*/ 1700 w 3022"/>
                <a:gd name="T79" fmla="*/ 1958 h 3515"/>
                <a:gd name="T80" fmla="*/ 2065 w 3022"/>
                <a:gd name="T81" fmla="*/ 1752 h 3515"/>
                <a:gd name="T82" fmla="*/ 2359 w 3022"/>
                <a:gd name="T83" fmla="*/ 1554 h 3515"/>
                <a:gd name="T84" fmla="*/ 2590 w 3022"/>
                <a:gd name="T85" fmla="*/ 1365 h 3515"/>
                <a:gd name="T86" fmla="*/ 2766 w 3022"/>
                <a:gd name="T87" fmla="*/ 1184 h 3515"/>
                <a:gd name="T88" fmla="*/ 2899 w 3022"/>
                <a:gd name="T89" fmla="*/ 1014 h 3515"/>
                <a:gd name="T90" fmla="*/ 2939 w 3022"/>
                <a:gd name="T91" fmla="*/ 954 h 3515"/>
                <a:gd name="T92" fmla="*/ 2979 w 3022"/>
                <a:gd name="T93" fmla="*/ 878 h 3515"/>
                <a:gd name="T94" fmla="*/ 3003 w 3022"/>
                <a:gd name="T95" fmla="*/ 818 h 3515"/>
                <a:gd name="T96" fmla="*/ 3021 w 3022"/>
                <a:gd name="T97" fmla="*/ 733 h 3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2" h="3515">
                  <a:moveTo>
                    <a:pt x="3022" y="0"/>
                  </a:moveTo>
                  <a:lnTo>
                    <a:pt x="3022" y="0"/>
                  </a:lnTo>
                  <a:lnTo>
                    <a:pt x="3019" y="29"/>
                  </a:lnTo>
                  <a:lnTo>
                    <a:pt x="3016" y="54"/>
                  </a:lnTo>
                  <a:lnTo>
                    <a:pt x="3012" y="86"/>
                  </a:lnTo>
                  <a:lnTo>
                    <a:pt x="3005" y="123"/>
                  </a:lnTo>
                  <a:lnTo>
                    <a:pt x="2993" y="166"/>
                  </a:lnTo>
                  <a:lnTo>
                    <a:pt x="2978" y="215"/>
                  </a:lnTo>
                  <a:lnTo>
                    <a:pt x="2968" y="242"/>
                  </a:lnTo>
                  <a:lnTo>
                    <a:pt x="2956" y="269"/>
                  </a:lnTo>
                  <a:lnTo>
                    <a:pt x="2943" y="298"/>
                  </a:lnTo>
                  <a:lnTo>
                    <a:pt x="2929" y="329"/>
                  </a:lnTo>
                  <a:lnTo>
                    <a:pt x="2912" y="361"/>
                  </a:lnTo>
                  <a:lnTo>
                    <a:pt x="2893" y="394"/>
                  </a:lnTo>
                  <a:lnTo>
                    <a:pt x="2873" y="427"/>
                  </a:lnTo>
                  <a:lnTo>
                    <a:pt x="2852" y="463"/>
                  </a:lnTo>
                  <a:lnTo>
                    <a:pt x="2827" y="498"/>
                  </a:lnTo>
                  <a:lnTo>
                    <a:pt x="2800" y="536"/>
                  </a:lnTo>
                  <a:lnTo>
                    <a:pt x="2771" y="574"/>
                  </a:lnTo>
                  <a:lnTo>
                    <a:pt x="2740" y="613"/>
                  </a:lnTo>
                  <a:lnTo>
                    <a:pt x="2706" y="653"/>
                  </a:lnTo>
                  <a:lnTo>
                    <a:pt x="2668" y="695"/>
                  </a:lnTo>
                  <a:lnTo>
                    <a:pt x="2630" y="736"/>
                  </a:lnTo>
                  <a:lnTo>
                    <a:pt x="2587" y="779"/>
                  </a:lnTo>
                  <a:lnTo>
                    <a:pt x="2541" y="824"/>
                  </a:lnTo>
                  <a:lnTo>
                    <a:pt x="2494" y="868"/>
                  </a:lnTo>
                  <a:lnTo>
                    <a:pt x="2494" y="868"/>
                  </a:lnTo>
                  <a:lnTo>
                    <a:pt x="2456" y="899"/>
                  </a:lnTo>
                  <a:lnTo>
                    <a:pt x="2416" y="932"/>
                  </a:lnTo>
                  <a:lnTo>
                    <a:pt x="2373" y="965"/>
                  </a:lnTo>
                  <a:lnTo>
                    <a:pt x="2329" y="1000"/>
                  </a:lnTo>
                  <a:lnTo>
                    <a:pt x="2280" y="1034"/>
                  </a:lnTo>
                  <a:lnTo>
                    <a:pt x="2227" y="1070"/>
                  </a:lnTo>
                  <a:lnTo>
                    <a:pt x="2173" y="1106"/>
                  </a:lnTo>
                  <a:lnTo>
                    <a:pt x="2114" y="1143"/>
                  </a:lnTo>
                  <a:lnTo>
                    <a:pt x="2052" y="1182"/>
                  </a:lnTo>
                  <a:lnTo>
                    <a:pt x="1987" y="1220"/>
                  </a:lnTo>
                  <a:lnTo>
                    <a:pt x="1918" y="1260"/>
                  </a:lnTo>
                  <a:lnTo>
                    <a:pt x="1845" y="1302"/>
                  </a:lnTo>
                  <a:lnTo>
                    <a:pt x="1686" y="1388"/>
                  </a:lnTo>
                  <a:lnTo>
                    <a:pt x="1511" y="1481"/>
                  </a:lnTo>
                  <a:lnTo>
                    <a:pt x="1511" y="1481"/>
                  </a:lnTo>
                  <a:lnTo>
                    <a:pt x="1511" y="1481"/>
                  </a:lnTo>
                  <a:lnTo>
                    <a:pt x="1459" y="1507"/>
                  </a:lnTo>
                  <a:lnTo>
                    <a:pt x="1459" y="1507"/>
                  </a:lnTo>
                  <a:lnTo>
                    <a:pt x="1320" y="1577"/>
                  </a:lnTo>
                  <a:lnTo>
                    <a:pt x="1190" y="1646"/>
                  </a:lnTo>
                  <a:lnTo>
                    <a:pt x="1070" y="1714"/>
                  </a:lnTo>
                  <a:lnTo>
                    <a:pt x="957" y="1783"/>
                  </a:lnTo>
                  <a:lnTo>
                    <a:pt x="851" y="1849"/>
                  </a:lnTo>
                  <a:lnTo>
                    <a:pt x="753" y="1916"/>
                  </a:lnTo>
                  <a:lnTo>
                    <a:pt x="663" y="1981"/>
                  </a:lnTo>
                  <a:lnTo>
                    <a:pt x="580" y="2045"/>
                  </a:lnTo>
                  <a:lnTo>
                    <a:pt x="503" y="2108"/>
                  </a:lnTo>
                  <a:lnTo>
                    <a:pt x="432" y="2170"/>
                  </a:lnTo>
                  <a:lnTo>
                    <a:pt x="368" y="2230"/>
                  </a:lnTo>
                  <a:lnTo>
                    <a:pt x="309" y="2290"/>
                  </a:lnTo>
                  <a:lnTo>
                    <a:pt x="255" y="2349"/>
                  </a:lnTo>
                  <a:lnTo>
                    <a:pt x="206" y="2408"/>
                  </a:lnTo>
                  <a:lnTo>
                    <a:pt x="162" y="2465"/>
                  </a:lnTo>
                  <a:lnTo>
                    <a:pt x="122" y="2521"/>
                  </a:lnTo>
                  <a:lnTo>
                    <a:pt x="122" y="2521"/>
                  </a:lnTo>
                  <a:lnTo>
                    <a:pt x="102" y="2551"/>
                  </a:lnTo>
                  <a:lnTo>
                    <a:pt x="83" y="2581"/>
                  </a:lnTo>
                  <a:lnTo>
                    <a:pt x="67" y="2608"/>
                  </a:lnTo>
                  <a:lnTo>
                    <a:pt x="53" y="2632"/>
                  </a:lnTo>
                  <a:lnTo>
                    <a:pt x="41" y="2655"/>
                  </a:lnTo>
                  <a:lnTo>
                    <a:pt x="33" y="2677"/>
                  </a:lnTo>
                  <a:lnTo>
                    <a:pt x="24" y="2697"/>
                  </a:lnTo>
                  <a:lnTo>
                    <a:pt x="17" y="2715"/>
                  </a:lnTo>
                  <a:lnTo>
                    <a:pt x="8" y="2748"/>
                  </a:lnTo>
                  <a:lnTo>
                    <a:pt x="3" y="2777"/>
                  </a:lnTo>
                  <a:lnTo>
                    <a:pt x="1" y="2801"/>
                  </a:lnTo>
                  <a:lnTo>
                    <a:pt x="0" y="2823"/>
                  </a:lnTo>
                  <a:lnTo>
                    <a:pt x="0" y="3515"/>
                  </a:lnTo>
                  <a:lnTo>
                    <a:pt x="0" y="3515"/>
                  </a:lnTo>
                  <a:lnTo>
                    <a:pt x="1" y="3486"/>
                  </a:lnTo>
                  <a:lnTo>
                    <a:pt x="4" y="3463"/>
                  </a:lnTo>
                  <a:lnTo>
                    <a:pt x="10" y="3433"/>
                  </a:lnTo>
                  <a:lnTo>
                    <a:pt x="17" y="3397"/>
                  </a:lnTo>
                  <a:lnTo>
                    <a:pt x="29" y="3354"/>
                  </a:lnTo>
                  <a:lnTo>
                    <a:pt x="44" y="3307"/>
                  </a:lnTo>
                  <a:lnTo>
                    <a:pt x="54" y="3283"/>
                  </a:lnTo>
                  <a:lnTo>
                    <a:pt x="66" y="3255"/>
                  </a:lnTo>
                  <a:lnTo>
                    <a:pt x="79" y="3227"/>
                  </a:lnTo>
                  <a:lnTo>
                    <a:pt x="93" y="3197"/>
                  </a:lnTo>
                  <a:lnTo>
                    <a:pt x="110" y="3167"/>
                  </a:lnTo>
                  <a:lnTo>
                    <a:pt x="127" y="3135"/>
                  </a:lnTo>
                  <a:lnTo>
                    <a:pt x="147" y="3101"/>
                  </a:lnTo>
                  <a:lnTo>
                    <a:pt x="170" y="3068"/>
                  </a:lnTo>
                  <a:lnTo>
                    <a:pt x="195" y="3032"/>
                  </a:lnTo>
                  <a:lnTo>
                    <a:pt x="222" y="2995"/>
                  </a:lnTo>
                  <a:lnTo>
                    <a:pt x="251" y="2957"/>
                  </a:lnTo>
                  <a:lnTo>
                    <a:pt x="282" y="2919"/>
                  </a:lnTo>
                  <a:lnTo>
                    <a:pt x="316" y="2879"/>
                  </a:lnTo>
                  <a:lnTo>
                    <a:pt x="352" y="2839"/>
                  </a:lnTo>
                  <a:lnTo>
                    <a:pt x="392" y="2797"/>
                  </a:lnTo>
                  <a:lnTo>
                    <a:pt x="435" y="2754"/>
                  </a:lnTo>
                  <a:lnTo>
                    <a:pt x="480" y="2711"/>
                  </a:lnTo>
                  <a:lnTo>
                    <a:pt x="528" y="2667"/>
                  </a:lnTo>
                  <a:lnTo>
                    <a:pt x="528" y="2667"/>
                  </a:lnTo>
                  <a:lnTo>
                    <a:pt x="566" y="2634"/>
                  </a:lnTo>
                  <a:lnTo>
                    <a:pt x="606" y="2601"/>
                  </a:lnTo>
                  <a:lnTo>
                    <a:pt x="647" y="2568"/>
                  </a:lnTo>
                  <a:lnTo>
                    <a:pt x="693" y="2534"/>
                  </a:lnTo>
                  <a:lnTo>
                    <a:pt x="742" y="2499"/>
                  </a:lnTo>
                  <a:lnTo>
                    <a:pt x="793" y="2465"/>
                  </a:lnTo>
                  <a:lnTo>
                    <a:pt x="849" y="2428"/>
                  </a:lnTo>
                  <a:lnTo>
                    <a:pt x="908" y="2390"/>
                  </a:lnTo>
                  <a:lnTo>
                    <a:pt x="970" y="2353"/>
                  </a:lnTo>
                  <a:lnTo>
                    <a:pt x="1035" y="2314"/>
                  </a:lnTo>
                  <a:lnTo>
                    <a:pt x="1104" y="2274"/>
                  </a:lnTo>
                  <a:lnTo>
                    <a:pt x="1177" y="2233"/>
                  </a:lnTo>
                  <a:lnTo>
                    <a:pt x="1336" y="2145"/>
                  </a:lnTo>
                  <a:lnTo>
                    <a:pt x="1511" y="2052"/>
                  </a:lnTo>
                  <a:lnTo>
                    <a:pt x="1511" y="2052"/>
                  </a:lnTo>
                  <a:lnTo>
                    <a:pt x="1511" y="2052"/>
                  </a:lnTo>
                  <a:lnTo>
                    <a:pt x="1561" y="2028"/>
                  </a:lnTo>
                  <a:lnTo>
                    <a:pt x="1561" y="2028"/>
                  </a:lnTo>
                  <a:lnTo>
                    <a:pt x="1700" y="1958"/>
                  </a:lnTo>
                  <a:lnTo>
                    <a:pt x="1830" y="1888"/>
                  </a:lnTo>
                  <a:lnTo>
                    <a:pt x="1952" y="1819"/>
                  </a:lnTo>
                  <a:lnTo>
                    <a:pt x="2065" y="1752"/>
                  </a:lnTo>
                  <a:lnTo>
                    <a:pt x="2171" y="1684"/>
                  </a:lnTo>
                  <a:lnTo>
                    <a:pt x="2269" y="1618"/>
                  </a:lnTo>
                  <a:lnTo>
                    <a:pt x="2359" y="1554"/>
                  </a:lnTo>
                  <a:lnTo>
                    <a:pt x="2442" y="1489"/>
                  </a:lnTo>
                  <a:lnTo>
                    <a:pt x="2519" y="1426"/>
                  </a:lnTo>
                  <a:lnTo>
                    <a:pt x="2590" y="1365"/>
                  </a:lnTo>
                  <a:lnTo>
                    <a:pt x="2654" y="1303"/>
                  </a:lnTo>
                  <a:lnTo>
                    <a:pt x="2713" y="1243"/>
                  </a:lnTo>
                  <a:lnTo>
                    <a:pt x="2766" y="1184"/>
                  </a:lnTo>
                  <a:lnTo>
                    <a:pt x="2816" y="1127"/>
                  </a:lnTo>
                  <a:lnTo>
                    <a:pt x="2859" y="1070"/>
                  </a:lnTo>
                  <a:lnTo>
                    <a:pt x="2899" y="1014"/>
                  </a:lnTo>
                  <a:lnTo>
                    <a:pt x="2899" y="1014"/>
                  </a:lnTo>
                  <a:lnTo>
                    <a:pt x="2920" y="982"/>
                  </a:lnTo>
                  <a:lnTo>
                    <a:pt x="2939" y="954"/>
                  </a:lnTo>
                  <a:lnTo>
                    <a:pt x="2955" y="927"/>
                  </a:lnTo>
                  <a:lnTo>
                    <a:pt x="2968" y="901"/>
                  </a:lnTo>
                  <a:lnTo>
                    <a:pt x="2979" y="878"/>
                  </a:lnTo>
                  <a:lnTo>
                    <a:pt x="2989" y="856"/>
                  </a:lnTo>
                  <a:lnTo>
                    <a:pt x="2998" y="836"/>
                  </a:lnTo>
                  <a:lnTo>
                    <a:pt x="3003" y="818"/>
                  </a:lnTo>
                  <a:lnTo>
                    <a:pt x="3013" y="785"/>
                  </a:lnTo>
                  <a:lnTo>
                    <a:pt x="3018" y="758"/>
                  </a:lnTo>
                  <a:lnTo>
                    <a:pt x="3021" y="733"/>
                  </a:lnTo>
                  <a:lnTo>
                    <a:pt x="3022" y="712"/>
                  </a:lnTo>
                  <a:lnTo>
                    <a:pt x="3022" y="0"/>
                  </a:lnTo>
                  <a:close/>
                </a:path>
              </a:pathLst>
            </a:custGeom>
            <a:grp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89" name="Freeform 28">
              <a:extLst>
                <a:ext uri="{FF2B5EF4-FFF2-40B4-BE49-F238E27FC236}">
                  <a16:creationId xmlns:a16="http://schemas.microsoft.com/office/drawing/2014/main" id="{2507BA70-C97F-4FC2-ADD0-7768C28BEA3F}"/>
                </a:ext>
              </a:extLst>
            </p:cNvPr>
            <p:cNvSpPr>
              <a:spLocks/>
            </p:cNvSpPr>
            <p:nvPr/>
          </p:nvSpPr>
          <p:spPr bwMode="auto">
            <a:xfrm rot="5400000">
              <a:off x="9412149" y="3854362"/>
              <a:ext cx="529313" cy="721239"/>
            </a:xfrm>
            <a:custGeom>
              <a:avLst/>
              <a:gdLst>
                <a:gd name="T0" fmla="*/ 726 w 786"/>
                <a:gd name="T1" fmla="*/ 0 h 1070"/>
                <a:gd name="T2" fmla="*/ 732 w 786"/>
                <a:gd name="T3" fmla="*/ 67 h 1070"/>
                <a:gd name="T4" fmla="*/ 730 w 786"/>
                <a:gd name="T5" fmla="*/ 90 h 1070"/>
                <a:gd name="T6" fmla="*/ 726 w 786"/>
                <a:gd name="T7" fmla="*/ 139 h 1070"/>
                <a:gd name="T8" fmla="*/ 719 w 786"/>
                <a:gd name="T9" fmla="*/ 186 h 1070"/>
                <a:gd name="T10" fmla="*/ 700 w 786"/>
                <a:gd name="T11" fmla="*/ 256 h 1070"/>
                <a:gd name="T12" fmla="*/ 664 w 786"/>
                <a:gd name="T13" fmla="*/ 349 h 1070"/>
                <a:gd name="T14" fmla="*/ 617 w 786"/>
                <a:gd name="T15" fmla="*/ 440 h 1070"/>
                <a:gd name="T16" fmla="*/ 561 w 786"/>
                <a:gd name="T17" fmla="*/ 526 h 1070"/>
                <a:gd name="T18" fmla="*/ 500 w 786"/>
                <a:gd name="T19" fmla="*/ 609 h 1070"/>
                <a:gd name="T20" fmla="*/ 434 w 786"/>
                <a:gd name="T21" fmla="*/ 687 h 1070"/>
                <a:gd name="T22" fmla="*/ 365 w 786"/>
                <a:gd name="T23" fmla="*/ 760 h 1070"/>
                <a:gd name="T24" fmla="*/ 298 w 786"/>
                <a:gd name="T25" fmla="*/ 826 h 1070"/>
                <a:gd name="T26" fmla="*/ 170 w 786"/>
                <a:gd name="T27" fmla="*/ 940 h 1070"/>
                <a:gd name="T28" fmla="*/ 67 w 786"/>
                <a:gd name="T29" fmla="*/ 1021 h 1070"/>
                <a:gd name="T30" fmla="*/ 0 w 786"/>
                <a:gd name="T31" fmla="*/ 1070 h 1070"/>
                <a:gd name="T32" fmla="*/ 34 w 786"/>
                <a:gd name="T33" fmla="*/ 1047 h 1070"/>
                <a:gd name="T34" fmla="*/ 123 w 786"/>
                <a:gd name="T35" fmla="*/ 982 h 1070"/>
                <a:gd name="T36" fmla="*/ 249 w 786"/>
                <a:gd name="T37" fmla="*/ 882 h 1070"/>
                <a:gd name="T38" fmla="*/ 356 w 786"/>
                <a:gd name="T39" fmla="*/ 788 h 1070"/>
                <a:gd name="T40" fmla="*/ 429 w 786"/>
                <a:gd name="T41" fmla="*/ 716 h 1070"/>
                <a:gd name="T42" fmla="*/ 502 w 786"/>
                <a:gd name="T43" fmla="*/ 639 h 1070"/>
                <a:gd name="T44" fmla="*/ 571 w 786"/>
                <a:gd name="T45" fmla="*/ 559 h 1070"/>
                <a:gd name="T46" fmla="*/ 634 w 786"/>
                <a:gd name="T47" fmla="*/ 473 h 1070"/>
                <a:gd name="T48" fmla="*/ 690 w 786"/>
                <a:gd name="T49" fmla="*/ 384 h 1070"/>
                <a:gd name="T50" fmla="*/ 735 w 786"/>
                <a:gd name="T51" fmla="*/ 294 h 1070"/>
                <a:gd name="T52" fmla="*/ 760 w 786"/>
                <a:gd name="T53" fmla="*/ 223 h 1070"/>
                <a:gd name="T54" fmla="*/ 772 w 786"/>
                <a:gd name="T55" fmla="*/ 178 h 1070"/>
                <a:gd name="T56" fmla="*/ 780 w 786"/>
                <a:gd name="T57" fmla="*/ 130 h 1070"/>
                <a:gd name="T58" fmla="*/ 786 w 786"/>
                <a:gd name="T59" fmla="*/ 83 h 1070"/>
                <a:gd name="T60" fmla="*/ 786 w 786"/>
                <a:gd name="T61" fmla="*/ 60 h 1070"/>
                <a:gd name="T62" fmla="*/ 782 w 786"/>
                <a:gd name="T63"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6" h="1070">
                  <a:moveTo>
                    <a:pt x="726" y="0"/>
                  </a:moveTo>
                  <a:lnTo>
                    <a:pt x="726" y="0"/>
                  </a:lnTo>
                  <a:lnTo>
                    <a:pt x="730" y="33"/>
                  </a:lnTo>
                  <a:lnTo>
                    <a:pt x="732" y="67"/>
                  </a:lnTo>
                  <a:lnTo>
                    <a:pt x="732" y="67"/>
                  </a:lnTo>
                  <a:lnTo>
                    <a:pt x="730" y="90"/>
                  </a:lnTo>
                  <a:lnTo>
                    <a:pt x="729" y="115"/>
                  </a:lnTo>
                  <a:lnTo>
                    <a:pt x="726" y="139"/>
                  </a:lnTo>
                  <a:lnTo>
                    <a:pt x="723" y="162"/>
                  </a:lnTo>
                  <a:lnTo>
                    <a:pt x="719" y="186"/>
                  </a:lnTo>
                  <a:lnTo>
                    <a:pt x="713" y="209"/>
                  </a:lnTo>
                  <a:lnTo>
                    <a:pt x="700" y="256"/>
                  </a:lnTo>
                  <a:lnTo>
                    <a:pt x="683" y="304"/>
                  </a:lnTo>
                  <a:lnTo>
                    <a:pt x="664" y="349"/>
                  </a:lnTo>
                  <a:lnTo>
                    <a:pt x="641" y="395"/>
                  </a:lnTo>
                  <a:lnTo>
                    <a:pt x="617" y="440"/>
                  </a:lnTo>
                  <a:lnTo>
                    <a:pt x="590" y="483"/>
                  </a:lnTo>
                  <a:lnTo>
                    <a:pt x="561" y="526"/>
                  </a:lnTo>
                  <a:lnTo>
                    <a:pt x="531" y="569"/>
                  </a:lnTo>
                  <a:lnTo>
                    <a:pt x="500" y="609"/>
                  </a:lnTo>
                  <a:lnTo>
                    <a:pt x="467" y="649"/>
                  </a:lnTo>
                  <a:lnTo>
                    <a:pt x="434" y="687"/>
                  </a:lnTo>
                  <a:lnTo>
                    <a:pt x="399" y="725"/>
                  </a:lnTo>
                  <a:lnTo>
                    <a:pt x="365" y="760"/>
                  </a:lnTo>
                  <a:lnTo>
                    <a:pt x="332" y="795"/>
                  </a:lnTo>
                  <a:lnTo>
                    <a:pt x="298" y="826"/>
                  </a:lnTo>
                  <a:lnTo>
                    <a:pt x="232" y="887"/>
                  </a:lnTo>
                  <a:lnTo>
                    <a:pt x="170" y="940"/>
                  </a:lnTo>
                  <a:lnTo>
                    <a:pt x="114" y="985"/>
                  </a:lnTo>
                  <a:lnTo>
                    <a:pt x="67" y="1021"/>
                  </a:lnTo>
                  <a:lnTo>
                    <a:pt x="31" y="1047"/>
                  </a:lnTo>
                  <a:lnTo>
                    <a:pt x="0" y="1070"/>
                  </a:lnTo>
                  <a:lnTo>
                    <a:pt x="0" y="1070"/>
                  </a:lnTo>
                  <a:lnTo>
                    <a:pt x="34" y="1047"/>
                  </a:lnTo>
                  <a:lnTo>
                    <a:pt x="73" y="1020"/>
                  </a:lnTo>
                  <a:lnTo>
                    <a:pt x="123" y="982"/>
                  </a:lnTo>
                  <a:lnTo>
                    <a:pt x="182" y="937"/>
                  </a:lnTo>
                  <a:lnTo>
                    <a:pt x="249" y="882"/>
                  </a:lnTo>
                  <a:lnTo>
                    <a:pt x="319" y="821"/>
                  </a:lnTo>
                  <a:lnTo>
                    <a:pt x="356" y="788"/>
                  </a:lnTo>
                  <a:lnTo>
                    <a:pt x="394" y="752"/>
                  </a:lnTo>
                  <a:lnTo>
                    <a:pt x="429" y="716"/>
                  </a:lnTo>
                  <a:lnTo>
                    <a:pt x="467" y="679"/>
                  </a:lnTo>
                  <a:lnTo>
                    <a:pt x="502" y="639"/>
                  </a:lnTo>
                  <a:lnTo>
                    <a:pt x="537" y="599"/>
                  </a:lnTo>
                  <a:lnTo>
                    <a:pt x="571" y="559"/>
                  </a:lnTo>
                  <a:lnTo>
                    <a:pt x="604" y="516"/>
                  </a:lnTo>
                  <a:lnTo>
                    <a:pt x="634" y="473"/>
                  </a:lnTo>
                  <a:lnTo>
                    <a:pt x="663" y="428"/>
                  </a:lnTo>
                  <a:lnTo>
                    <a:pt x="690" y="384"/>
                  </a:lnTo>
                  <a:lnTo>
                    <a:pt x="713" y="339"/>
                  </a:lnTo>
                  <a:lnTo>
                    <a:pt x="735" y="294"/>
                  </a:lnTo>
                  <a:lnTo>
                    <a:pt x="752" y="248"/>
                  </a:lnTo>
                  <a:lnTo>
                    <a:pt x="760" y="223"/>
                  </a:lnTo>
                  <a:lnTo>
                    <a:pt x="766" y="201"/>
                  </a:lnTo>
                  <a:lnTo>
                    <a:pt x="772" y="178"/>
                  </a:lnTo>
                  <a:lnTo>
                    <a:pt x="777" y="155"/>
                  </a:lnTo>
                  <a:lnTo>
                    <a:pt x="780" y="130"/>
                  </a:lnTo>
                  <a:lnTo>
                    <a:pt x="783" y="107"/>
                  </a:lnTo>
                  <a:lnTo>
                    <a:pt x="786" y="83"/>
                  </a:lnTo>
                  <a:lnTo>
                    <a:pt x="786" y="60"/>
                  </a:lnTo>
                  <a:lnTo>
                    <a:pt x="786" y="60"/>
                  </a:lnTo>
                  <a:lnTo>
                    <a:pt x="785" y="30"/>
                  </a:lnTo>
                  <a:lnTo>
                    <a:pt x="782" y="0"/>
                  </a:lnTo>
                  <a:lnTo>
                    <a:pt x="726" y="0"/>
                  </a:lnTo>
                  <a:close/>
                </a:path>
              </a:pathLst>
            </a:custGeom>
            <a:grpFill/>
            <a:ln w="9525">
              <a:noFill/>
              <a:prstDash val="sysDash"/>
              <a:miter lim="800000"/>
              <a:headEnd/>
              <a:tailEnd/>
            </a:ln>
            <a:extLst>
              <a:ext uri="{91240B29-F687-4F45-9708-019B960494DF}">
                <a14:hiddenLine xmlns:a14="http://schemas.microsoft.com/office/drawing/2010/main"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sp>
        <p:nvSpPr>
          <p:cNvPr id="90" name="Freeform 26">
            <a:extLst>
              <a:ext uri="{FF2B5EF4-FFF2-40B4-BE49-F238E27FC236}">
                <a16:creationId xmlns:a16="http://schemas.microsoft.com/office/drawing/2014/main" id="{5A32414E-352A-45D8-9B22-CFDCE0070CB7}"/>
              </a:ext>
            </a:extLst>
          </p:cNvPr>
          <p:cNvSpPr>
            <a:spLocks/>
          </p:cNvSpPr>
          <p:nvPr userDrawn="1"/>
        </p:nvSpPr>
        <p:spPr bwMode="auto">
          <a:xfrm rot="5400000">
            <a:off x="6238951" y="2320618"/>
            <a:ext cx="2034420" cy="2283621"/>
          </a:xfrm>
          <a:custGeom>
            <a:avLst/>
            <a:gdLst>
              <a:gd name="T0" fmla="*/ 3019 w 3022"/>
              <a:gd name="T1" fmla="*/ 29 h 3515"/>
              <a:gd name="T2" fmla="*/ 3005 w 3022"/>
              <a:gd name="T3" fmla="*/ 123 h 3515"/>
              <a:gd name="T4" fmla="*/ 2968 w 3022"/>
              <a:gd name="T5" fmla="*/ 242 h 3515"/>
              <a:gd name="T6" fmla="*/ 2929 w 3022"/>
              <a:gd name="T7" fmla="*/ 329 h 3515"/>
              <a:gd name="T8" fmla="*/ 2873 w 3022"/>
              <a:gd name="T9" fmla="*/ 427 h 3515"/>
              <a:gd name="T10" fmla="*/ 2800 w 3022"/>
              <a:gd name="T11" fmla="*/ 536 h 3515"/>
              <a:gd name="T12" fmla="*/ 2706 w 3022"/>
              <a:gd name="T13" fmla="*/ 653 h 3515"/>
              <a:gd name="T14" fmla="*/ 2587 w 3022"/>
              <a:gd name="T15" fmla="*/ 779 h 3515"/>
              <a:gd name="T16" fmla="*/ 2494 w 3022"/>
              <a:gd name="T17" fmla="*/ 868 h 3515"/>
              <a:gd name="T18" fmla="*/ 2373 w 3022"/>
              <a:gd name="T19" fmla="*/ 965 h 3515"/>
              <a:gd name="T20" fmla="*/ 2227 w 3022"/>
              <a:gd name="T21" fmla="*/ 1070 h 3515"/>
              <a:gd name="T22" fmla="*/ 2052 w 3022"/>
              <a:gd name="T23" fmla="*/ 1182 h 3515"/>
              <a:gd name="T24" fmla="*/ 1845 w 3022"/>
              <a:gd name="T25" fmla="*/ 1302 h 3515"/>
              <a:gd name="T26" fmla="*/ 1511 w 3022"/>
              <a:gd name="T27" fmla="*/ 1481 h 3515"/>
              <a:gd name="T28" fmla="*/ 1459 w 3022"/>
              <a:gd name="T29" fmla="*/ 1507 h 3515"/>
              <a:gd name="T30" fmla="*/ 1070 w 3022"/>
              <a:gd name="T31" fmla="*/ 1714 h 3515"/>
              <a:gd name="T32" fmla="*/ 753 w 3022"/>
              <a:gd name="T33" fmla="*/ 1916 h 3515"/>
              <a:gd name="T34" fmla="*/ 503 w 3022"/>
              <a:gd name="T35" fmla="*/ 2108 h 3515"/>
              <a:gd name="T36" fmla="*/ 309 w 3022"/>
              <a:gd name="T37" fmla="*/ 2290 h 3515"/>
              <a:gd name="T38" fmla="*/ 162 w 3022"/>
              <a:gd name="T39" fmla="*/ 2465 h 3515"/>
              <a:gd name="T40" fmla="*/ 102 w 3022"/>
              <a:gd name="T41" fmla="*/ 2551 h 3515"/>
              <a:gd name="T42" fmla="*/ 53 w 3022"/>
              <a:gd name="T43" fmla="*/ 2632 h 3515"/>
              <a:gd name="T44" fmla="*/ 24 w 3022"/>
              <a:gd name="T45" fmla="*/ 2697 h 3515"/>
              <a:gd name="T46" fmla="*/ 3 w 3022"/>
              <a:gd name="T47" fmla="*/ 2777 h 3515"/>
              <a:gd name="T48" fmla="*/ 0 w 3022"/>
              <a:gd name="T49" fmla="*/ 3515 h 3515"/>
              <a:gd name="T50" fmla="*/ 4 w 3022"/>
              <a:gd name="T51" fmla="*/ 3463 h 3515"/>
              <a:gd name="T52" fmla="*/ 29 w 3022"/>
              <a:gd name="T53" fmla="*/ 3354 h 3515"/>
              <a:gd name="T54" fmla="*/ 66 w 3022"/>
              <a:gd name="T55" fmla="*/ 3255 h 3515"/>
              <a:gd name="T56" fmla="*/ 110 w 3022"/>
              <a:gd name="T57" fmla="*/ 3167 h 3515"/>
              <a:gd name="T58" fmla="*/ 170 w 3022"/>
              <a:gd name="T59" fmla="*/ 3068 h 3515"/>
              <a:gd name="T60" fmla="*/ 251 w 3022"/>
              <a:gd name="T61" fmla="*/ 2957 h 3515"/>
              <a:gd name="T62" fmla="*/ 352 w 3022"/>
              <a:gd name="T63" fmla="*/ 2839 h 3515"/>
              <a:gd name="T64" fmla="*/ 480 w 3022"/>
              <a:gd name="T65" fmla="*/ 2711 h 3515"/>
              <a:gd name="T66" fmla="*/ 566 w 3022"/>
              <a:gd name="T67" fmla="*/ 2634 h 3515"/>
              <a:gd name="T68" fmla="*/ 693 w 3022"/>
              <a:gd name="T69" fmla="*/ 2534 h 3515"/>
              <a:gd name="T70" fmla="*/ 849 w 3022"/>
              <a:gd name="T71" fmla="*/ 2428 h 3515"/>
              <a:gd name="T72" fmla="*/ 1035 w 3022"/>
              <a:gd name="T73" fmla="*/ 2314 h 3515"/>
              <a:gd name="T74" fmla="*/ 1336 w 3022"/>
              <a:gd name="T75" fmla="*/ 2145 h 3515"/>
              <a:gd name="T76" fmla="*/ 1511 w 3022"/>
              <a:gd name="T77" fmla="*/ 2052 h 3515"/>
              <a:gd name="T78" fmla="*/ 1700 w 3022"/>
              <a:gd name="T79" fmla="*/ 1958 h 3515"/>
              <a:gd name="T80" fmla="*/ 2065 w 3022"/>
              <a:gd name="T81" fmla="*/ 1752 h 3515"/>
              <a:gd name="T82" fmla="*/ 2359 w 3022"/>
              <a:gd name="T83" fmla="*/ 1554 h 3515"/>
              <a:gd name="T84" fmla="*/ 2590 w 3022"/>
              <a:gd name="T85" fmla="*/ 1365 h 3515"/>
              <a:gd name="T86" fmla="*/ 2766 w 3022"/>
              <a:gd name="T87" fmla="*/ 1184 h 3515"/>
              <a:gd name="T88" fmla="*/ 2899 w 3022"/>
              <a:gd name="T89" fmla="*/ 1014 h 3515"/>
              <a:gd name="T90" fmla="*/ 2939 w 3022"/>
              <a:gd name="T91" fmla="*/ 954 h 3515"/>
              <a:gd name="T92" fmla="*/ 2979 w 3022"/>
              <a:gd name="T93" fmla="*/ 878 h 3515"/>
              <a:gd name="T94" fmla="*/ 3003 w 3022"/>
              <a:gd name="T95" fmla="*/ 818 h 3515"/>
              <a:gd name="T96" fmla="*/ 3021 w 3022"/>
              <a:gd name="T97" fmla="*/ 733 h 3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2" h="3515">
                <a:moveTo>
                  <a:pt x="3022" y="0"/>
                </a:moveTo>
                <a:lnTo>
                  <a:pt x="3022" y="0"/>
                </a:lnTo>
                <a:lnTo>
                  <a:pt x="3019" y="29"/>
                </a:lnTo>
                <a:lnTo>
                  <a:pt x="3016" y="54"/>
                </a:lnTo>
                <a:lnTo>
                  <a:pt x="3012" y="86"/>
                </a:lnTo>
                <a:lnTo>
                  <a:pt x="3005" y="123"/>
                </a:lnTo>
                <a:lnTo>
                  <a:pt x="2993" y="166"/>
                </a:lnTo>
                <a:lnTo>
                  <a:pt x="2978" y="215"/>
                </a:lnTo>
                <a:lnTo>
                  <a:pt x="2968" y="242"/>
                </a:lnTo>
                <a:lnTo>
                  <a:pt x="2956" y="269"/>
                </a:lnTo>
                <a:lnTo>
                  <a:pt x="2943" y="298"/>
                </a:lnTo>
                <a:lnTo>
                  <a:pt x="2929" y="329"/>
                </a:lnTo>
                <a:lnTo>
                  <a:pt x="2912" y="361"/>
                </a:lnTo>
                <a:lnTo>
                  <a:pt x="2893" y="394"/>
                </a:lnTo>
                <a:lnTo>
                  <a:pt x="2873" y="427"/>
                </a:lnTo>
                <a:lnTo>
                  <a:pt x="2852" y="463"/>
                </a:lnTo>
                <a:lnTo>
                  <a:pt x="2827" y="498"/>
                </a:lnTo>
                <a:lnTo>
                  <a:pt x="2800" y="536"/>
                </a:lnTo>
                <a:lnTo>
                  <a:pt x="2771" y="574"/>
                </a:lnTo>
                <a:lnTo>
                  <a:pt x="2740" y="613"/>
                </a:lnTo>
                <a:lnTo>
                  <a:pt x="2706" y="653"/>
                </a:lnTo>
                <a:lnTo>
                  <a:pt x="2668" y="695"/>
                </a:lnTo>
                <a:lnTo>
                  <a:pt x="2630" y="736"/>
                </a:lnTo>
                <a:lnTo>
                  <a:pt x="2587" y="779"/>
                </a:lnTo>
                <a:lnTo>
                  <a:pt x="2541" y="824"/>
                </a:lnTo>
                <a:lnTo>
                  <a:pt x="2494" y="868"/>
                </a:lnTo>
                <a:lnTo>
                  <a:pt x="2494" y="868"/>
                </a:lnTo>
                <a:lnTo>
                  <a:pt x="2456" y="899"/>
                </a:lnTo>
                <a:lnTo>
                  <a:pt x="2416" y="932"/>
                </a:lnTo>
                <a:lnTo>
                  <a:pt x="2373" y="965"/>
                </a:lnTo>
                <a:lnTo>
                  <a:pt x="2329" y="1000"/>
                </a:lnTo>
                <a:lnTo>
                  <a:pt x="2280" y="1034"/>
                </a:lnTo>
                <a:lnTo>
                  <a:pt x="2227" y="1070"/>
                </a:lnTo>
                <a:lnTo>
                  <a:pt x="2173" y="1106"/>
                </a:lnTo>
                <a:lnTo>
                  <a:pt x="2114" y="1143"/>
                </a:lnTo>
                <a:lnTo>
                  <a:pt x="2052" y="1182"/>
                </a:lnTo>
                <a:lnTo>
                  <a:pt x="1987" y="1220"/>
                </a:lnTo>
                <a:lnTo>
                  <a:pt x="1918" y="1260"/>
                </a:lnTo>
                <a:lnTo>
                  <a:pt x="1845" y="1302"/>
                </a:lnTo>
                <a:lnTo>
                  <a:pt x="1686" y="1388"/>
                </a:lnTo>
                <a:lnTo>
                  <a:pt x="1511" y="1481"/>
                </a:lnTo>
                <a:lnTo>
                  <a:pt x="1511" y="1481"/>
                </a:lnTo>
                <a:lnTo>
                  <a:pt x="1511" y="1481"/>
                </a:lnTo>
                <a:lnTo>
                  <a:pt x="1459" y="1507"/>
                </a:lnTo>
                <a:lnTo>
                  <a:pt x="1459" y="1507"/>
                </a:lnTo>
                <a:lnTo>
                  <a:pt x="1320" y="1577"/>
                </a:lnTo>
                <a:lnTo>
                  <a:pt x="1190" y="1646"/>
                </a:lnTo>
                <a:lnTo>
                  <a:pt x="1070" y="1714"/>
                </a:lnTo>
                <a:lnTo>
                  <a:pt x="957" y="1783"/>
                </a:lnTo>
                <a:lnTo>
                  <a:pt x="851" y="1849"/>
                </a:lnTo>
                <a:lnTo>
                  <a:pt x="753" y="1916"/>
                </a:lnTo>
                <a:lnTo>
                  <a:pt x="663" y="1981"/>
                </a:lnTo>
                <a:lnTo>
                  <a:pt x="580" y="2045"/>
                </a:lnTo>
                <a:lnTo>
                  <a:pt x="503" y="2108"/>
                </a:lnTo>
                <a:lnTo>
                  <a:pt x="432" y="2170"/>
                </a:lnTo>
                <a:lnTo>
                  <a:pt x="368" y="2230"/>
                </a:lnTo>
                <a:lnTo>
                  <a:pt x="309" y="2290"/>
                </a:lnTo>
                <a:lnTo>
                  <a:pt x="255" y="2349"/>
                </a:lnTo>
                <a:lnTo>
                  <a:pt x="206" y="2408"/>
                </a:lnTo>
                <a:lnTo>
                  <a:pt x="162" y="2465"/>
                </a:lnTo>
                <a:lnTo>
                  <a:pt x="122" y="2521"/>
                </a:lnTo>
                <a:lnTo>
                  <a:pt x="122" y="2521"/>
                </a:lnTo>
                <a:lnTo>
                  <a:pt x="102" y="2551"/>
                </a:lnTo>
                <a:lnTo>
                  <a:pt x="83" y="2581"/>
                </a:lnTo>
                <a:lnTo>
                  <a:pt x="67" y="2608"/>
                </a:lnTo>
                <a:lnTo>
                  <a:pt x="53" y="2632"/>
                </a:lnTo>
                <a:lnTo>
                  <a:pt x="41" y="2655"/>
                </a:lnTo>
                <a:lnTo>
                  <a:pt x="33" y="2677"/>
                </a:lnTo>
                <a:lnTo>
                  <a:pt x="24" y="2697"/>
                </a:lnTo>
                <a:lnTo>
                  <a:pt x="17" y="2715"/>
                </a:lnTo>
                <a:lnTo>
                  <a:pt x="8" y="2748"/>
                </a:lnTo>
                <a:lnTo>
                  <a:pt x="3" y="2777"/>
                </a:lnTo>
                <a:lnTo>
                  <a:pt x="1" y="2801"/>
                </a:lnTo>
                <a:lnTo>
                  <a:pt x="0" y="2823"/>
                </a:lnTo>
                <a:lnTo>
                  <a:pt x="0" y="3515"/>
                </a:lnTo>
                <a:lnTo>
                  <a:pt x="0" y="3515"/>
                </a:lnTo>
                <a:lnTo>
                  <a:pt x="1" y="3486"/>
                </a:lnTo>
                <a:lnTo>
                  <a:pt x="4" y="3463"/>
                </a:lnTo>
                <a:lnTo>
                  <a:pt x="10" y="3433"/>
                </a:lnTo>
                <a:lnTo>
                  <a:pt x="17" y="3397"/>
                </a:lnTo>
                <a:lnTo>
                  <a:pt x="29" y="3354"/>
                </a:lnTo>
                <a:lnTo>
                  <a:pt x="44" y="3307"/>
                </a:lnTo>
                <a:lnTo>
                  <a:pt x="54" y="3283"/>
                </a:lnTo>
                <a:lnTo>
                  <a:pt x="66" y="3255"/>
                </a:lnTo>
                <a:lnTo>
                  <a:pt x="79" y="3227"/>
                </a:lnTo>
                <a:lnTo>
                  <a:pt x="93" y="3197"/>
                </a:lnTo>
                <a:lnTo>
                  <a:pt x="110" y="3167"/>
                </a:lnTo>
                <a:lnTo>
                  <a:pt x="127" y="3135"/>
                </a:lnTo>
                <a:lnTo>
                  <a:pt x="147" y="3101"/>
                </a:lnTo>
                <a:lnTo>
                  <a:pt x="170" y="3068"/>
                </a:lnTo>
                <a:lnTo>
                  <a:pt x="195" y="3032"/>
                </a:lnTo>
                <a:lnTo>
                  <a:pt x="222" y="2995"/>
                </a:lnTo>
                <a:lnTo>
                  <a:pt x="251" y="2957"/>
                </a:lnTo>
                <a:lnTo>
                  <a:pt x="282" y="2919"/>
                </a:lnTo>
                <a:lnTo>
                  <a:pt x="316" y="2879"/>
                </a:lnTo>
                <a:lnTo>
                  <a:pt x="352" y="2839"/>
                </a:lnTo>
                <a:lnTo>
                  <a:pt x="392" y="2797"/>
                </a:lnTo>
                <a:lnTo>
                  <a:pt x="435" y="2754"/>
                </a:lnTo>
                <a:lnTo>
                  <a:pt x="480" y="2711"/>
                </a:lnTo>
                <a:lnTo>
                  <a:pt x="528" y="2667"/>
                </a:lnTo>
                <a:lnTo>
                  <a:pt x="528" y="2667"/>
                </a:lnTo>
                <a:lnTo>
                  <a:pt x="566" y="2634"/>
                </a:lnTo>
                <a:lnTo>
                  <a:pt x="606" y="2601"/>
                </a:lnTo>
                <a:lnTo>
                  <a:pt x="647" y="2568"/>
                </a:lnTo>
                <a:lnTo>
                  <a:pt x="693" y="2534"/>
                </a:lnTo>
                <a:lnTo>
                  <a:pt x="742" y="2499"/>
                </a:lnTo>
                <a:lnTo>
                  <a:pt x="793" y="2465"/>
                </a:lnTo>
                <a:lnTo>
                  <a:pt x="849" y="2428"/>
                </a:lnTo>
                <a:lnTo>
                  <a:pt x="908" y="2390"/>
                </a:lnTo>
                <a:lnTo>
                  <a:pt x="970" y="2353"/>
                </a:lnTo>
                <a:lnTo>
                  <a:pt x="1035" y="2314"/>
                </a:lnTo>
                <a:lnTo>
                  <a:pt x="1104" y="2274"/>
                </a:lnTo>
                <a:lnTo>
                  <a:pt x="1177" y="2233"/>
                </a:lnTo>
                <a:lnTo>
                  <a:pt x="1336" y="2145"/>
                </a:lnTo>
                <a:lnTo>
                  <a:pt x="1511" y="2052"/>
                </a:lnTo>
                <a:lnTo>
                  <a:pt x="1511" y="2052"/>
                </a:lnTo>
                <a:lnTo>
                  <a:pt x="1511" y="2052"/>
                </a:lnTo>
                <a:lnTo>
                  <a:pt x="1561" y="2028"/>
                </a:lnTo>
                <a:lnTo>
                  <a:pt x="1561" y="2028"/>
                </a:lnTo>
                <a:lnTo>
                  <a:pt x="1700" y="1958"/>
                </a:lnTo>
                <a:lnTo>
                  <a:pt x="1830" y="1888"/>
                </a:lnTo>
                <a:lnTo>
                  <a:pt x="1952" y="1819"/>
                </a:lnTo>
                <a:lnTo>
                  <a:pt x="2065" y="1752"/>
                </a:lnTo>
                <a:lnTo>
                  <a:pt x="2171" y="1684"/>
                </a:lnTo>
                <a:lnTo>
                  <a:pt x="2269" y="1618"/>
                </a:lnTo>
                <a:lnTo>
                  <a:pt x="2359" y="1554"/>
                </a:lnTo>
                <a:lnTo>
                  <a:pt x="2442" y="1489"/>
                </a:lnTo>
                <a:lnTo>
                  <a:pt x="2519" y="1426"/>
                </a:lnTo>
                <a:lnTo>
                  <a:pt x="2590" y="1365"/>
                </a:lnTo>
                <a:lnTo>
                  <a:pt x="2654" y="1303"/>
                </a:lnTo>
                <a:lnTo>
                  <a:pt x="2713" y="1243"/>
                </a:lnTo>
                <a:lnTo>
                  <a:pt x="2766" y="1184"/>
                </a:lnTo>
                <a:lnTo>
                  <a:pt x="2816" y="1127"/>
                </a:lnTo>
                <a:lnTo>
                  <a:pt x="2859" y="1070"/>
                </a:lnTo>
                <a:lnTo>
                  <a:pt x="2899" y="1014"/>
                </a:lnTo>
                <a:lnTo>
                  <a:pt x="2899" y="1014"/>
                </a:lnTo>
                <a:lnTo>
                  <a:pt x="2920" y="982"/>
                </a:lnTo>
                <a:lnTo>
                  <a:pt x="2939" y="954"/>
                </a:lnTo>
                <a:lnTo>
                  <a:pt x="2955" y="927"/>
                </a:lnTo>
                <a:lnTo>
                  <a:pt x="2968" y="901"/>
                </a:lnTo>
                <a:lnTo>
                  <a:pt x="2979" y="878"/>
                </a:lnTo>
                <a:lnTo>
                  <a:pt x="2989" y="856"/>
                </a:lnTo>
                <a:lnTo>
                  <a:pt x="2998" y="836"/>
                </a:lnTo>
                <a:lnTo>
                  <a:pt x="3003" y="818"/>
                </a:lnTo>
                <a:lnTo>
                  <a:pt x="3013" y="785"/>
                </a:lnTo>
                <a:lnTo>
                  <a:pt x="3018" y="758"/>
                </a:lnTo>
                <a:lnTo>
                  <a:pt x="3021" y="733"/>
                </a:lnTo>
                <a:lnTo>
                  <a:pt x="3022" y="712"/>
                </a:lnTo>
                <a:lnTo>
                  <a:pt x="3022" y="0"/>
                </a:lnTo>
                <a:close/>
              </a:path>
            </a:pathLst>
          </a:custGeom>
          <a:gradFill flip="none" rotWithShape="1">
            <a:gsLst>
              <a:gs pos="0">
                <a:schemeClr val="accent2">
                  <a:lumMod val="75000"/>
                </a:schemeClr>
              </a:gs>
              <a:gs pos="34000">
                <a:schemeClr val="accent2">
                  <a:lumMod val="60000"/>
                  <a:lumOff val="40000"/>
                </a:schemeClr>
              </a:gs>
              <a:gs pos="100000">
                <a:schemeClr val="accent2">
                  <a:lumMod val="75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1" name="Freeform 26">
            <a:extLst>
              <a:ext uri="{FF2B5EF4-FFF2-40B4-BE49-F238E27FC236}">
                <a16:creationId xmlns:a16="http://schemas.microsoft.com/office/drawing/2014/main" id="{D9749749-17A1-4594-B0B9-99E635374390}"/>
              </a:ext>
            </a:extLst>
          </p:cNvPr>
          <p:cNvSpPr>
            <a:spLocks/>
          </p:cNvSpPr>
          <p:nvPr userDrawn="1"/>
        </p:nvSpPr>
        <p:spPr bwMode="auto">
          <a:xfrm rot="5400000">
            <a:off x="7312032" y="2320619"/>
            <a:ext cx="2034420" cy="2283621"/>
          </a:xfrm>
          <a:custGeom>
            <a:avLst/>
            <a:gdLst>
              <a:gd name="T0" fmla="*/ 3019 w 3022"/>
              <a:gd name="T1" fmla="*/ 29 h 3515"/>
              <a:gd name="T2" fmla="*/ 3005 w 3022"/>
              <a:gd name="T3" fmla="*/ 123 h 3515"/>
              <a:gd name="T4" fmla="*/ 2968 w 3022"/>
              <a:gd name="T5" fmla="*/ 242 h 3515"/>
              <a:gd name="T6" fmla="*/ 2929 w 3022"/>
              <a:gd name="T7" fmla="*/ 329 h 3515"/>
              <a:gd name="T8" fmla="*/ 2873 w 3022"/>
              <a:gd name="T9" fmla="*/ 427 h 3515"/>
              <a:gd name="T10" fmla="*/ 2800 w 3022"/>
              <a:gd name="T11" fmla="*/ 536 h 3515"/>
              <a:gd name="T12" fmla="*/ 2706 w 3022"/>
              <a:gd name="T13" fmla="*/ 653 h 3515"/>
              <a:gd name="T14" fmla="*/ 2587 w 3022"/>
              <a:gd name="T15" fmla="*/ 779 h 3515"/>
              <a:gd name="T16" fmla="*/ 2494 w 3022"/>
              <a:gd name="T17" fmla="*/ 868 h 3515"/>
              <a:gd name="T18" fmla="*/ 2373 w 3022"/>
              <a:gd name="T19" fmla="*/ 965 h 3515"/>
              <a:gd name="T20" fmla="*/ 2227 w 3022"/>
              <a:gd name="T21" fmla="*/ 1070 h 3515"/>
              <a:gd name="T22" fmla="*/ 2052 w 3022"/>
              <a:gd name="T23" fmla="*/ 1182 h 3515"/>
              <a:gd name="T24" fmla="*/ 1845 w 3022"/>
              <a:gd name="T25" fmla="*/ 1302 h 3515"/>
              <a:gd name="T26" fmla="*/ 1511 w 3022"/>
              <a:gd name="T27" fmla="*/ 1481 h 3515"/>
              <a:gd name="T28" fmla="*/ 1459 w 3022"/>
              <a:gd name="T29" fmla="*/ 1507 h 3515"/>
              <a:gd name="T30" fmla="*/ 1070 w 3022"/>
              <a:gd name="T31" fmla="*/ 1714 h 3515"/>
              <a:gd name="T32" fmla="*/ 753 w 3022"/>
              <a:gd name="T33" fmla="*/ 1916 h 3515"/>
              <a:gd name="T34" fmla="*/ 503 w 3022"/>
              <a:gd name="T35" fmla="*/ 2108 h 3515"/>
              <a:gd name="T36" fmla="*/ 309 w 3022"/>
              <a:gd name="T37" fmla="*/ 2290 h 3515"/>
              <a:gd name="T38" fmla="*/ 162 w 3022"/>
              <a:gd name="T39" fmla="*/ 2465 h 3515"/>
              <a:gd name="T40" fmla="*/ 102 w 3022"/>
              <a:gd name="T41" fmla="*/ 2551 h 3515"/>
              <a:gd name="T42" fmla="*/ 53 w 3022"/>
              <a:gd name="T43" fmla="*/ 2632 h 3515"/>
              <a:gd name="T44" fmla="*/ 24 w 3022"/>
              <a:gd name="T45" fmla="*/ 2697 h 3515"/>
              <a:gd name="T46" fmla="*/ 3 w 3022"/>
              <a:gd name="T47" fmla="*/ 2777 h 3515"/>
              <a:gd name="T48" fmla="*/ 0 w 3022"/>
              <a:gd name="T49" fmla="*/ 3515 h 3515"/>
              <a:gd name="T50" fmla="*/ 4 w 3022"/>
              <a:gd name="T51" fmla="*/ 3463 h 3515"/>
              <a:gd name="T52" fmla="*/ 29 w 3022"/>
              <a:gd name="T53" fmla="*/ 3354 h 3515"/>
              <a:gd name="T54" fmla="*/ 66 w 3022"/>
              <a:gd name="T55" fmla="*/ 3255 h 3515"/>
              <a:gd name="T56" fmla="*/ 110 w 3022"/>
              <a:gd name="T57" fmla="*/ 3167 h 3515"/>
              <a:gd name="T58" fmla="*/ 170 w 3022"/>
              <a:gd name="T59" fmla="*/ 3068 h 3515"/>
              <a:gd name="T60" fmla="*/ 251 w 3022"/>
              <a:gd name="T61" fmla="*/ 2957 h 3515"/>
              <a:gd name="T62" fmla="*/ 352 w 3022"/>
              <a:gd name="T63" fmla="*/ 2839 h 3515"/>
              <a:gd name="T64" fmla="*/ 480 w 3022"/>
              <a:gd name="T65" fmla="*/ 2711 h 3515"/>
              <a:gd name="T66" fmla="*/ 566 w 3022"/>
              <a:gd name="T67" fmla="*/ 2634 h 3515"/>
              <a:gd name="T68" fmla="*/ 693 w 3022"/>
              <a:gd name="T69" fmla="*/ 2534 h 3515"/>
              <a:gd name="T70" fmla="*/ 849 w 3022"/>
              <a:gd name="T71" fmla="*/ 2428 h 3515"/>
              <a:gd name="T72" fmla="*/ 1035 w 3022"/>
              <a:gd name="T73" fmla="*/ 2314 h 3515"/>
              <a:gd name="T74" fmla="*/ 1336 w 3022"/>
              <a:gd name="T75" fmla="*/ 2145 h 3515"/>
              <a:gd name="T76" fmla="*/ 1511 w 3022"/>
              <a:gd name="T77" fmla="*/ 2052 h 3515"/>
              <a:gd name="T78" fmla="*/ 1700 w 3022"/>
              <a:gd name="T79" fmla="*/ 1958 h 3515"/>
              <a:gd name="T80" fmla="*/ 2065 w 3022"/>
              <a:gd name="T81" fmla="*/ 1752 h 3515"/>
              <a:gd name="T82" fmla="*/ 2359 w 3022"/>
              <a:gd name="T83" fmla="*/ 1554 h 3515"/>
              <a:gd name="T84" fmla="*/ 2590 w 3022"/>
              <a:gd name="T85" fmla="*/ 1365 h 3515"/>
              <a:gd name="T86" fmla="*/ 2766 w 3022"/>
              <a:gd name="T87" fmla="*/ 1184 h 3515"/>
              <a:gd name="T88" fmla="*/ 2899 w 3022"/>
              <a:gd name="T89" fmla="*/ 1014 h 3515"/>
              <a:gd name="T90" fmla="*/ 2939 w 3022"/>
              <a:gd name="T91" fmla="*/ 954 h 3515"/>
              <a:gd name="T92" fmla="*/ 2979 w 3022"/>
              <a:gd name="T93" fmla="*/ 878 h 3515"/>
              <a:gd name="T94" fmla="*/ 3003 w 3022"/>
              <a:gd name="T95" fmla="*/ 818 h 3515"/>
              <a:gd name="T96" fmla="*/ 3021 w 3022"/>
              <a:gd name="T97" fmla="*/ 733 h 3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2" h="3515">
                <a:moveTo>
                  <a:pt x="3022" y="0"/>
                </a:moveTo>
                <a:lnTo>
                  <a:pt x="3022" y="0"/>
                </a:lnTo>
                <a:lnTo>
                  <a:pt x="3019" y="29"/>
                </a:lnTo>
                <a:lnTo>
                  <a:pt x="3016" y="54"/>
                </a:lnTo>
                <a:lnTo>
                  <a:pt x="3012" y="86"/>
                </a:lnTo>
                <a:lnTo>
                  <a:pt x="3005" y="123"/>
                </a:lnTo>
                <a:lnTo>
                  <a:pt x="2993" y="166"/>
                </a:lnTo>
                <a:lnTo>
                  <a:pt x="2978" y="215"/>
                </a:lnTo>
                <a:lnTo>
                  <a:pt x="2968" y="242"/>
                </a:lnTo>
                <a:lnTo>
                  <a:pt x="2956" y="269"/>
                </a:lnTo>
                <a:lnTo>
                  <a:pt x="2943" y="298"/>
                </a:lnTo>
                <a:lnTo>
                  <a:pt x="2929" y="329"/>
                </a:lnTo>
                <a:lnTo>
                  <a:pt x="2912" y="361"/>
                </a:lnTo>
                <a:lnTo>
                  <a:pt x="2893" y="394"/>
                </a:lnTo>
                <a:lnTo>
                  <a:pt x="2873" y="427"/>
                </a:lnTo>
                <a:lnTo>
                  <a:pt x="2852" y="463"/>
                </a:lnTo>
                <a:lnTo>
                  <a:pt x="2827" y="498"/>
                </a:lnTo>
                <a:lnTo>
                  <a:pt x="2800" y="536"/>
                </a:lnTo>
                <a:lnTo>
                  <a:pt x="2771" y="574"/>
                </a:lnTo>
                <a:lnTo>
                  <a:pt x="2740" y="613"/>
                </a:lnTo>
                <a:lnTo>
                  <a:pt x="2706" y="653"/>
                </a:lnTo>
                <a:lnTo>
                  <a:pt x="2668" y="695"/>
                </a:lnTo>
                <a:lnTo>
                  <a:pt x="2630" y="736"/>
                </a:lnTo>
                <a:lnTo>
                  <a:pt x="2587" y="779"/>
                </a:lnTo>
                <a:lnTo>
                  <a:pt x="2541" y="824"/>
                </a:lnTo>
                <a:lnTo>
                  <a:pt x="2494" y="868"/>
                </a:lnTo>
                <a:lnTo>
                  <a:pt x="2494" y="868"/>
                </a:lnTo>
                <a:lnTo>
                  <a:pt x="2456" y="899"/>
                </a:lnTo>
                <a:lnTo>
                  <a:pt x="2416" y="932"/>
                </a:lnTo>
                <a:lnTo>
                  <a:pt x="2373" y="965"/>
                </a:lnTo>
                <a:lnTo>
                  <a:pt x="2329" y="1000"/>
                </a:lnTo>
                <a:lnTo>
                  <a:pt x="2280" y="1034"/>
                </a:lnTo>
                <a:lnTo>
                  <a:pt x="2227" y="1070"/>
                </a:lnTo>
                <a:lnTo>
                  <a:pt x="2173" y="1106"/>
                </a:lnTo>
                <a:lnTo>
                  <a:pt x="2114" y="1143"/>
                </a:lnTo>
                <a:lnTo>
                  <a:pt x="2052" y="1182"/>
                </a:lnTo>
                <a:lnTo>
                  <a:pt x="1987" y="1220"/>
                </a:lnTo>
                <a:lnTo>
                  <a:pt x="1918" y="1260"/>
                </a:lnTo>
                <a:lnTo>
                  <a:pt x="1845" y="1302"/>
                </a:lnTo>
                <a:lnTo>
                  <a:pt x="1686" y="1388"/>
                </a:lnTo>
                <a:lnTo>
                  <a:pt x="1511" y="1481"/>
                </a:lnTo>
                <a:lnTo>
                  <a:pt x="1511" y="1481"/>
                </a:lnTo>
                <a:lnTo>
                  <a:pt x="1511" y="1481"/>
                </a:lnTo>
                <a:lnTo>
                  <a:pt x="1459" y="1507"/>
                </a:lnTo>
                <a:lnTo>
                  <a:pt x="1459" y="1507"/>
                </a:lnTo>
                <a:lnTo>
                  <a:pt x="1320" y="1577"/>
                </a:lnTo>
                <a:lnTo>
                  <a:pt x="1190" y="1646"/>
                </a:lnTo>
                <a:lnTo>
                  <a:pt x="1070" y="1714"/>
                </a:lnTo>
                <a:lnTo>
                  <a:pt x="957" y="1783"/>
                </a:lnTo>
                <a:lnTo>
                  <a:pt x="851" y="1849"/>
                </a:lnTo>
                <a:lnTo>
                  <a:pt x="753" y="1916"/>
                </a:lnTo>
                <a:lnTo>
                  <a:pt x="663" y="1981"/>
                </a:lnTo>
                <a:lnTo>
                  <a:pt x="580" y="2045"/>
                </a:lnTo>
                <a:lnTo>
                  <a:pt x="503" y="2108"/>
                </a:lnTo>
                <a:lnTo>
                  <a:pt x="432" y="2170"/>
                </a:lnTo>
                <a:lnTo>
                  <a:pt x="368" y="2230"/>
                </a:lnTo>
                <a:lnTo>
                  <a:pt x="309" y="2290"/>
                </a:lnTo>
                <a:lnTo>
                  <a:pt x="255" y="2349"/>
                </a:lnTo>
                <a:lnTo>
                  <a:pt x="206" y="2408"/>
                </a:lnTo>
                <a:lnTo>
                  <a:pt x="162" y="2465"/>
                </a:lnTo>
                <a:lnTo>
                  <a:pt x="122" y="2521"/>
                </a:lnTo>
                <a:lnTo>
                  <a:pt x="122" y="2521"/>
                </a:lnTo>
                <a:lnTo>
                  <a:pt x="102" y="2551"/>
                </a:lnTo>
                <a:lnTo>
                  <a:pt x="83" y="2581"/>
                </a:lnTo>
                <a:lnTo>
                  <a:pt x="67" y="2608"/>
                </a:lnTo>
                <a:lnTo>
                  <a:pt x="53" y="2632"/>
                </a:lnTo>
                <a:lnTo>
                  <a:pt x="41" y="2655"/>
                </a:lnTo>
                <a:lnTo>
                  <a:pt x="33" y="2677"/>
                </a:lnTo>
                <a:lnTo>
                  <a:pt x="24" y="2697"/>
                </a:lnTo>
                <a:lnTo>
                  <a:pt x="17" y="2715"/>
                </a:lnTo>
                <a:lnTo>
                  <a:pt x="8" y="2748"/>
                </a:lnTo>
                <a:lnTo>
                  <a:pt x="3" y="2777"/>
                </a:lnTo>
                <a:lnTo>
                  <a:pt x="1" y="2801"/>
                </a:lnTo>
                <a:lnTo>
                  <a:pt x="0" y="2823"/>
                </a:lnTo>
                <a:lnTo>
                  <a:pt x="0" y="3515"/>
                </a:lnTo>
                <a:lnTo>
                  <a:pt x="0" y="3515"/>
                </a:lnTo>
                <a:lnTo>
                  <a:pt x="1" y="3486"/>
                </a:lnTo>
                <a:lnTo>
                  <a:pt x="4" y="3463"/>
                </a:lnTo>
                <a:lnTo>
                  <a:pt x="10" y="3433"/>
                </a:lnTo>
                <a:lnTo>
                  <a:pt x="17" y="3397"/>
                </a:lnTo>
                <a:lnTo>
                  <a:pt x="29" y="3354"/>
                </a:lnTo>
                <a:lnTo>
                  <a:pt x="44" y="3307"/>
                </a:lnTo>
                <a:lnTo>
                  <a:pt x="54" y="3283"/>
                </a:lnTo>
                <a:lnTo>
                  <a:pt x="66" y="3255"/>
                </a:lnTo>
                <a:lnTo>
                  <a:pt x="79" y="3227"/>
                </a:lnTo>
                <a:lnTo>
                  <a:pt x="93" y="3197"/>
                </a:lnTo>
                <a:lnTo>
                  <a:pt x="110" y="3167"/>
                </a:lnTo>
                <a:lnTo>
                  <a:pt x="127" y="3135"/>
                </a:lnTo>
                <a:lnTo>
                  <a:pt x="147" y="3101"/>
                </a:lnTo>
                <a:lnTo>
                  <a:pt x="170" y="3068"/>
                </a:lnTo>
                <a:lnTo>
                  <a:pt x="195" y="3032"/>
                </a:lnTo>
                <a:lnTo>
                  <a:pt x="222" y="2995"/>
                </a:lnTo>
                <a:lnTo>
                  <a:pt x="251" y="2957"/>
                </a:lnTo>
                <a:lnTo>
                  <a:pt x="282" y="2919"/>
                </a:lnTo>
                <a:lnTo>
                  <a:pt x="316" y="2879"/>
                </a:lnTo>
                <a:lnTo>
                  <a:pt x="352" y="2839"/>
                </a:lnTo>
                <a:lnTo>
                  <a:pt x="392" y="2797"/>
                </a:lnTo>
                <a:lnTo>
                  <a:pt x="435" y="2754"/>
                </a:lnTo>
                <a:lnTo>
                  <a:pt x="480" y="2711"/>
                </a:lnTo>
                <a:lnTo>
                  <a:pt x="528" y="2667"/>
                </a:lnTo>
                <a:lnTo>
                  <a:pt x="528" y="2667"/>
                </a:lnTo>
                <a:lnTo>
                  <a:pt x="566" y="2634"/>
                </a:lnTo>
                <a:lnTo>
                  <a:pt x="606" y="2601"/>
                </a:lnTo>
                <a:lnTo>
                  <a:pt x="647" y="2568"/>
                </a:lnTo>
                <a:lnTo>
                  <a:pt x="693" y="2534"/>
                </a:lnTo>
                <a:lnTo>
                  <a:pt x="742" y="2499"/>
                </a:lnTo>
                <a:lnTo>
                  <a:pt x="793" y="2465"/>
                </a:lnTo>
                <a:lnTo>
                  <a:pt x="849" y="2428"/>
                </a:lnTo>
                <a:lnTo>
                  <a:pt x="908" y="2390"/>
                </a:lnTo>
                <a:lnTo>
                  <a:pt x="970" y="2353"/>
                </a:lnTo>
                <a:lnTo>
                  <a:pt x="1035" y="2314"/>
                </a:lnTo>
                <a:lnTo>
                  <a:pt x="1104" y="2274"/>
                </a:lnTo>
                <a:lnTo>
                  <a:pt x="1177" y="2233"/>
                </a:lnTo>
                <a:lnTo>
                  <a:pt x="1336" y="2145"/>
                </a:lnTo>
                <a:lnTo>
                  <a:pt x="1511" y="2052"/>
                </a:lnTo>
                <a:lnTo>
                  <a:pt x="1511" y="2052"/>
                </a:lnTo>
                <a:lnTo>
                  <a:pt x="1511" y="2052"/>
                </a:lnTo>
                <a:lnTo>
                  <a:pt x="1561" y="2028"/>
                </a:lnTo>
                <a:lnTo>
                  <a:pt x="1561" y="2028"/>
                </a:lnTo>
                <a:lnTo>
                  <a:pt x="1700" y="1958"/>
                </a:lnTo>
                <a:lnTo>
                  <a:pt x="1830" y="1888"/>
                </a:lnTo>
                <a:lnTo>
                  <a:pt x="1952" y="1819"/>
                </a:lnTo>
                <a:lnTo>
                  <a:pt x="2065" y="1752"/>
                </a:lnTo>
                <a:lnTo>
                  <a:pt x="2171" y="1684"/>
                </a:lnTo>
                <a:lnTo>
                  <a:pt x="2269" y="1618"/>
                </a:lnTo>
                <a:lnTo>
                  <a:pt x="2359" y="1554"/>
                </a:lnTo>
                <a:lnTo>
                  <a:pt x="2442" y="1489"/>
                </a:lnTo>
                <a:lnTo>
                  <a:pt x="2519" y="1426"/>
                </a:lnTo>
                <a:lnTo>
                  <a:pt x="2590" y="1365"/>
                </a:lnTo>
                <a:lnTo>
                  <a:pt x="2654" y="1303"/>
                </a:lnTo>
                <a:lnTo>
                  <a:pt x="2713" y="1243"/>
                </a:lnTo>
                <a:lnTo>
                  <a:pt x="2766" y="1184"/>
                </a:lnTo>
                <a:lnTo>
                  <a:pt x="2816" y="1127"/>
                </a:lnTo>
                <a:lnTo>
                  <a:pt x="2859" y="1070"/>
                </a:lnTo>
                <a:lnTo>
                  <a:pt x="2899" y="1014"/>
                </a:lnTo>
                <a:lnTo>
                  <a:pt x="2899" y="1014"/>
                </a:lnTo>
                <a:lnTo>
                  <a:pt x="2920" y="982"/>
                </a:lnTo>
                <a:lnTo>
                  <a:pt x="2939" y="954"/>
                </a:lnTo>
                <a:lnTo>
                  <a:pt x="2955" y="927"/>
                </a:lnTo>
                <a:lnTo>
                  <a:pt x="2968" y="901"/>
                </a:lnTo>
                <a:lnTo>
                  <a:pt x="2979" y="878"/>
                </a:lnTo>
                <a:lnTo>
                  <a:pt x="2989" y="856"/>
                </a:lnTo>
                <a:lnTo>
                  <a:pt x="2998" y="836"/>
                </a:lnTo>
                <a:lnTo>
                  <a:pt x="3003" y="818"/>
                </a:lnTo>
                <a:lnTo>
                  <a:pt x="3013" y="785"/>
                </a:lnTo>
                <a:lnTo>
                  <a:pt x="3018" y="758"/>
                </a:lnTo>
                <a:lnTo>
                  <a:pt x="3021" y="733"/>
                </a:lnTo>
                <a:lnTo>
                  <a:pt x="3022" y="712"/>
                </a:lnTo>
                <a:lnTo>
                  <a:pt x="3022" y="0"/>
                </a:lnTo>
                <a:close/>
              </a:path>
            </a:pathLst>
          </a:custGeom>
          <a:gradFill flip="none" rotWithShape="1">
            <a:gsLst>
              <a:gs pos="0">
                <a:schemeClr val="accent4">
                  <a:lumMod val="60000"/>
                  <a:lumOff val="40000"/>
                </a:schemeClr>
              </a:gs>
              <a:gs pos="34000">
                <a:schemeClr val="accent4">
                  <a:lumMod val="20000"/>
                  <a:lumOff val="80000"/>
                </a:schemeClr>
              </a:gs>
              <a:gs pos="100000">
                <a:schemeClr val="accent4">
                  <a:lumMod val="75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2" name="Freeform 14">
            <a:extLst>
              <a:ext uri="{FF2B5EF4-FFF2-40B4-BE49-F238E27FC236}">
                <a16:creationId xmlns:a16="http://schemas.microsoft.com/office/drawing/2014/main" id="{DC95AF2C-6CA1-4711-A1D8-111F60D3903D}"/>
              </a:ext>
            </a:extLst>
          </p:cNvPr>
          <p:cNvSpPr>
            <a:spLocks/>
          </p:cNvSpPr>
          <p:nvPr userDrawn="1"/>
        </p:nvSpPr>
        <p:spPr bwMode="auto">
          <a:xfrm rot="5400000">
            <a:off x="4707686" y="2320617"/>
            <a:ext cx="2034420" cy="2283621"/>
          </a:xfrm>
          <a:custGeom>
            <a:avLst/>
            <a:gdLst>
              <a:gd name="T0" fmla="*/ 3019 w 3022"/>
              <a:gd name="T1" fmla="*/ 30 h 3515"/>
              <a:gd name="T2" fmla="*/ 3005 w 3022"/>
              <a:gd name="T3" fmla="*/ 124 h 3515"/>
              <a:gd name="T4" fmla="*/ 2968 w 3022"/>
              <a:gd name="T5" fmla="*/ 242 h 3515"/>
              <a:gd name="T6" fmla="*/ 2929 w 3022"/>
              <a:gd name="T7" fmla="*/ 330 h 3515"/>
              <a:gd name="T8" fmla="*/ 2873 w 3022"/>
              <a:gd name="T9" fmla="*/ 429 h 3515"/>
              <a:gd name="T10" fmla="*/ 2800 w 3022"/>
              <a:gd name="T11" fmla="*/ 536 h 3515"/>
              <a:gd name="T12" fmla="*/ 2706 w 3022"/>
              <a:gd name="T13" fmla="*/ 653 h 3515"/>
              <a:gd name="T14" fmla="*/ 2587 w 3022"/>
              <a:gd name="T15" fmla="*/ 779 h 3515"/>
              <a:gd name="T16" fmla="*/ 2494 w 3022"/>
              <a:gd name="T17" fmla="*/ 868 h 3515"/>
              <a:gd name="T18" fmla="*/ 2373 w 3022"/>
              <a:gd name="T19" fmla="*/ 967 h 3515"/>
              <a:gd name="T20" fmla="*/ 2227 w 3022"/>
              <a:gd name="T21" fmla="*/ 1070 h 3515"/>
              <a:gd name="T22" fmla="*/ 2052 w 3022"/>
              <a:gd name="T23" fmla="*/ 1182 h 3515"/>
              <a:gd name="T24" fmla="*/ 1845 w 3022"/>
              <a:gd name="T25" fmla="*/ 1302 h 3515"/>
              <a:gd name="T26" fmla="*/ 1511 w 3022"/>
              <a:gd name="T27" fmla="*/ 1481 h 3515"/>
              <a:gd name="T28" fmla="*/ 1459 w 3022"/>
              <a:gd name="T29" fmla="*/ 1507 h 3515"/>
              <a:gd name="T30" fmla="*/ 1070 w 3022"/>
              <a:gd name="T31" fmla="*/ 1716 h 3515"/>
              <a:gd name="T32" fmla="*/ 753 w 3022"/>
              <a:gd name="T33" fmla="*/ 1917 h 3515"/>
              <a:gd name="T34" fmla="*/ 503 w 3022"/>
              <a:gd name="T35" fmla="*/ 2109 h 3515"/>
              <a:gd name="T36" fmla="*/ 309 w 3022"/>
              <a:gd name="T37" fmla="*/ 2292 h 3515"/>
              <a:gd name="T38" fmla="*/ 162 w 3022"/>
              <a:gd name="T39" fmla="*/ 2465 h 3515"/>
              <a:gd name="T40" fmla="*/ 102 w 3022"/>
              <a:gd name="T41" fmla="*/ 2553 h 3515"/>
              <a:gd name="T42" fmla="*/ 53 w 3022"/>
              <a:gd name="T43" fmla="*/ 2633 h 3515"/>
              <a:gd name="T44" fmla="*/ 24 w 3022"/>
              <a:gd name="T45" fmla="*/ 2699 h 3515"/>
              <a:gd name="T46" fmla="*/ 3 w 3022"/>
              <a:gd name="T47" fmla="*/ 2777 h 3515"/>
              <a:gd name="T48" fmla="*/ 0 w 3022"/>
              <a:gd name="T49" fmla="*/ 3515 h 3515"/>
              <a:gd name="T50" fmla="*/ 4 w 3022"/>
              <a:gd name="T51" fmla="*/ 3463 h 3515"/>
              <a:gd name="T52" fmla="*/ 29 w 3022"/>
              <a:gd name="T53" fmla="*/ 3356 h 3515"/>
              <a:gd name="T54" fmla="*/ 66 w 3022"/>
              <a:gd name="T55" fmla="*/ 3256 h 3515"/>
              <a:gd name="T56" fmla="*/ 110 w 3022"/>
              <a:gd name="T57" fmla="*/ 3167 h 3515"/>
              <a:gd name="T58" fmla="*/ 170 w 3022"/>
              <a:gd name="T59" fmla="*/ 3068 h 3515"/>
              <a:gd name="T60" fmla="*/ 251 w 3022"/>
              <a:gd name="T61" fmla="*/ 2958 h 3515"/>
              <a:gd name="T62" fmla="*/ 352 w 3022"/>
              <a:gd name="T63" fmla="*/ 2839 h 3515"/>
              <a:gd name="T64" fmla="*/ 480 w 3022"/>
              <a:gd name="T65" fmla="*/ 2712 h 3515"/>
              <a:gd name="T66" fmla="*/ 566 w 3022"/>
              <a:gd name="T67" fmla="*/ 2634 h 3515"/>
              <a:gd name="T68" fmla="*/ 693 w 3022"/>
              <a:gd name="T69" fmla="*/ 2535 h 3515"/>
              <a:gd name="T70" fmla="*/ 849 w 3022"/>
              <a:gd name="T71" fmla="*/ 2429 h 3515"/>
              <a:gd name="T72" fmla="*/ 1035 w 3022"/>
              <a:gd name="T73" fmla="*/ 2315 h 3515"/>
              <a:gd name="T74" fmla="*/ 1336 w 3022"/>
              <a:gd name="T75" fmla="*/ 2146 h 3515"/>
              <a:gd name="T76" fmla="*/ 1511 w 3022"/>
              <a:gd name="T77" fmla="*/ 2054 h 3515"/>
              <a:gd name="T78" fmla="*/ 1700 w 3022"/>
              <a:gd name="T79" fmla="*/ 1958 h 3515"/>
              <a:gd name="T80" fmla="*/ 2065 w 3022"/>
              <a:gd name="T81" fmla="*/ 1752 h 3515"/>
              <a:gd name="T82" fmla="*/ 2359 w 3022"/>
              <a:gd name="T83" fmla="*/ 1554 h 3515"/>
              <a:gd name="T84" fmla="*/ 2590 w 3022"/>
              <a:gd name="T85" fmla="*/ 1365 h 3515"/>
              <a:gd name="T86" fmla="*/ 2766 w 3022"/>
              <a:gd name="T87" fmla="*/ 1185 h 3515"/>
              <a:gd name="T88" fmla="*/ 2899 w 3022"/>
              <a:gd name="T89" fmla="*/ 1014 h 3515"/>
              <a:gd name="T90" fmla="*/ 2939 w 3022"/>
              <a:gd name="T91" fmla="*/ 954 h 3515"/>
              <a:gd name="T92" fmla="*/ 2979 w 3022"/>
              <a:gd name="T93" fmla="*/ 878 h 3515"/>
              <a:gd name="T94" fmla="*/ 3003 w 3022"/>
              <a:gd name="T95" fmla="*/ 820 h 3515"/>
              <a:gd name="T96" fmla="*/ 3021 w 3022"/>
              <a:gd name="T97" fmla="*/ 734 h 3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2" h="3515">
                <a:moveTo>
                  <a:pt x="3022" y="0"/>
                </a:moveTo>
                <a:lnTo>
                  <a:pt x="3022" y="0"/>
                </a:lnTo>
                <a:lnTo>
                  <a:pt x="3019" y="30"/>
                </a:lnTo>
                <a:lnTo>
                  <a:pt x="3016" y="55"/>
                </a:lnTo>
                <a:lnTo>
                  <a:pt x="3012" y="86"/>
                </a:lnTo>
                <a:lnTo>
                  <a:pt x="3005" y="124"/>
                </a:lnTo>
                <a:lnTo>
                  <a:pt x="2993" y="166"/>
                </a:lnTo>
                <a:lnTo>
                  <a:pt x="2978" y="215"/>
                </a:lnTo>
                <a:lnTo>
                  <a:pt x="2968" y="242"/>
                </a:lnTo>
                <a:lnTo>
                  <a:pt x="2956" y="270"/>
                </a:lnTo>
                <a:lnTo>
                  <a:pt x="2943" y="300"/>
                </a:lnTo>
                <a:lnTo>
                  <a:pt x="2929" y="330"/>
                </a:lnTo>
                <a:lnTo>
                  <a:pt x="2912" y="361"/>
                </a:lnTo>
                <a:lnTo>
                  <a:pt x="2893" y="394"/>
                </a:lnTo>
                <a:lnTo>
                  <a:pt x="2873" y="429"/>
                </a:lnTo>
                <a:lnTo>
                  <a:pt x="2852" y="463"/>
                </a:lnTo>
                <a:lnTo>
                  <a:pt x="2827" y="499"/>
                </a:lnTo>
                <a:lnTo>
                  <a:pt x="2800" y="536"/>
                </a:lnTo>
                <a:lnTo>
                  <a:pt x="2771" y="575"/>
                </a:lnTo>
                <a:lnTo>
                  <a:pt x="2740" y="613"/>
                </a:lnTo>
                <a:lnTo>
                  <a:pt x="2706" y="653"/>
                </a:lnTo>
                <a:lnTo>
                  <a:pt x="2668" y="695"/>
                </a:lnTo>
                <a:lnTo>
                  <a:pt x="2630" y="738"/>
                </a:lnTo>
                <a:lnTo>
                  <a:pt x="2587" y="779"/>
                </a:lnTo>
                <a:lnTo>
                  <a:pt x="2541" y="824"/>
                </a:lnTo>
                <a:lnTo>
                  <a:pt x="2494" y="868"/>
                </a:lnTo>
                <a:lnTo>
                  <a:pt x="2494" y="868"/>
                </a:lnTo>
                <a:lnTo>
                  <a:pt x="2456" y="901"/>
                </a:lnTo>
                <a:lnTo>
                  <a:pt x="2416" y="933"/>
                </a:lnTo>
                <a:lnTo>
                  <a:pt x="2373" y="967"/>
                </a:lnTo>
                <a:lnTo>
                  <a:pt x="2329" y="1000"/>
                </a:lnTo>
                <a:lnTo>
                  <a:pt x="2280" y="1034"/>
                </a:lnTo>
                <a:lnTo>
                  <a:pt x="2227" y="1070"/>
                </a:lnTo>
                <a:lnTo>
                  <a:pt x="2173" y="1106"/>
                </a:lnTo>
                <a:lnTo>
                  <a:pt x="2114" y="1143"/>
                </a:lnTo>
                <a:lnTo>
                  <a:pt x="2052" y="1182"/>
                </a:lnTo>
                <a:lnTo>
                  <a:pt x="1987" y="1221"/>
                </a:lnTo>
                <a:lnTo>
                  <a:pt x="1918" y="1261"/>
                </a:lnTo>
                <a:lnTo>
                  <a:pt x="1845" y="1302"/>
                </a:lnTo>
                <a:lnTo>
                  <a:pt x="1686" y="1390"/>
                </a:lnTo>
                <a:lnTo>
                  <a:pt x="1511" y="1481"/>
                </a:lnTo>
                <a:lnTo>
                  <a:pt x="1511" y="1481"/>
                </a:lnTo>
                <a:lnTo>
                  <a:pt x="1511" y="1481"/>
                </a:lnTo>
                <a:lnTo>
                  <a:pt x="1459" y="1507"/>
                </a:lnTo>
                <a:lnTo>
                  <a:pt x="1459" y="1507"/>
                </a:lnTo>
                <a:lnTo>
                  <a:pt x="1320" y="1577"/>
                </a:lnTo>
                <a:lnTo>
                  <a:pt x="1190" y="1647"/>
                </a:lnTo>
                <a:lnTo>
                  <a:pt x="1070" y="1716"/>
                </a:lnTo>
                <a:lnTo>
                  <a:pt x="957" y="1783"/>
                </a:lnTo>
                <a:lnTo>
                  <a:pt x="851" y="1851"/>
                </a:lnTo>
                <a:lnTo>
                  <a:pt x="753" y="1917"/>
                </a:lnTo>
                <a:lnTo>
                  <a:pt x="663" y="1981"/>
                </a:lnTo>
                <a:lnTo>
                  <a:pt x="580" y="2046"/>
                </a:lnTo>
                <a:lnTo>
                  <a:pt x="503" y="2109"/>
                </a:lnTo>
                <a:lnTo>
                  <a:pt x="432" y="2170"/>
                </a:lnTo>
                <a:lnTo>
                  <a:pt x="368" y="2232"/>
                </a:lnTo>
                <a:lnTo>
                  <a:pt x="309" y="2292"/>
                </a:lnTo>
                <a:lnTo>
                  <a:pt x="255" y="2351"/>
                </a:lnTo>
                <a:lnTo>
                  <a:pt x="206" y="2408"/>
                </a:lnTo>
                <a:lnTo>
                  <a:pt x="162" y="2465"/>
                </a:lnTo>
                <a:lnTo>
                  <a:pt x="122" y="2521"/>
                </a:lnTo>
                <a:lnTo>
                  <a:pt x="122" y="2521"/>
                </a:lnTo>
                <a:lnTo>
                  <a:pt x="102" y="2553"/>
                </a:lnTo>
                <a:lnTo>
                  <a:pt x="83" y="2581"/>
                </a:lnTo>
                <a:lnTo>
                  <a:pt x="67" y="2608"/>
                </a:lnTo>
                <a:lnTo>
                  <a:pt x="53" y="2633"/>
                </a:lnTo>
                <a:lnTo>
                  <a:pt x="41" y="2657"/>
                </a:lnTo>
                <a:lnTo>
                  <a:pt x="33" y="2679"/>
                </a:lnTo>
                <a:lnTo>
                  <a:pt x="24" y="2699"/>
                </a:lnTo>
                <a:lnTo>
                  <a:pt x="17" y="2716"/>
                </a:lnTo>
                <a:lnTo>
                  <a:pt x="8" y="2749"/>
                </a:lnTo>
                <a:lnTo>
                  <a:pt x="3" y="2777"/>
                </a:lnTo>
                <a:lnTo>
                  <a:pt x="1" y="2802"/>
                </a:lnTo>
                <a:lnTo>
                  <a:pt x="0" y="2823"/>
                </a:lnTo>
                <a:lnTo>
                  <a:pt x="0" y="3515"/>
                </a:lnTo>
                <a:lnTo>
                  <a:pt x="0" y="3515"/>
                </a:lnTo>
                <a:lnTo>
                  <a:pt x="1" y="3488"/>
                </a:lnTo>
                <a:lnTo>
                  <a:pt x="4" y="3463"/>
                </a:lnTo>
                <a:lnTo>
                  <a:pt x="10" y="3433"/>
                </a:lnTo>
                <a:lnTo>
                  <a:pt x="17" y="3398"/>
                </a:lnTo>
                <a:lnTo>
                  <a:pt x="29" y="3356"/>
                </a:lnTo>
                <a:lnTo>
                  <a:pt x="44" y="3309"/>
                </a:lnTo>
                <a:lnTo>
                  <a:pt x="54" y="3283"/>
                </a:lnTo>
                <a:lnTo>
                  <a:pt x="66" y="3256"/>
                </a:lnTo>
                <a:lnTo>
                  <a:pt x="79" y="3227"/>
                </a:lnTo>
                <a:lnTo>
                  <a:pt x="93" y="3198"/>
                </a:lnTo>
                <a:lnTo>
                  <a:pt x="110" y="3167"/>
                </a:lnTo>
                <a:lnTo>
                  <a:pt x="127" y="3135"/>
                </a:lnTo>
                <a:lnTo>
                  <a:pt x="147" y="3103"/>
                </a:lnTo>
                <a:lnTo>
                  <a:pt x="170" y="3068"/>
                </a:lnTo>
                <a:lnTo>
                  <a:pt x="195" y="3032"/>
                </a:lnTo>
                <a:lnTo>
                  <a:pt x="222" y="2997"/>
                </a:lnTo>
                <a:lnTo>
                  <a:pt x="251" y="2958"/>
                </a:lnTo>
                <a:lnTo>
                  <a:pt x="282" y="2919"/>
                </a:lnTo>
                <a:lnTo>
                  <a:pt x="316" y="2881"/>
                </a:lnTo>
                <a:lnTo>
                  <a:pt x="352" y="2839"/>
                </a:lnTo>
                <a:lnTo>
                  <a:pt x="392" y="2797"/>
                </a:lnTo>
                <a:lnTo>
                  <a:pt x="435" y="2754"/>
                </a:lnTo>
                <a:lnTo>
                  <a:pt x="480" y="2712"/>
                </a:lnTo>
                <a:lnTo>
                  <a:pt x="528" y="2667"/>
                </a:lnTo>
                <a:lnTo>
                  <a:pt x="528" y="2667"/>
                </a:lnTo>
                <a:lnTo>
                  <a:pt x="566" y="2634"/>
                </a:lnTo>
                <a:lnTo>
                  <a:pt x="606" y="2601"/>
                </a:lnTo>
                <a:lnTo>
                  <a:pt x="647" y="2568"/>
                </a:lnTo>
                <a:lnTo>
                  <a:pt x="693" y="2535"/>
                </a:lnTo>
                <a:lnTo>
                  <a:pt x="742" y="2500"/>
                </a:lnTo>
                <a:lnTo>
                  <a:pt x="793" y="2465"/>
                </a:lnTo>
                <a:lnTo>
                  <a:pt x="849" y="2429"/>
                </a:lnTo>
                <a:lnTo>
                  <a:pt x="908" y="2392"/>
                </a:lnTo>
                <a:lnTo>
                  <a:pt x="970" y="2353"/>
                </a:lnTo>
                <a:lnTo>
                  <a:pt x="1035" y="2315"/>
                </a:lnTo>
                <a:lnTo>
                  <a:pt x="1104" y="2275"/>
                </a:lnTo>
                <a:lnTo>
                  <a:pt x="1177" y="2233"/>
                </a:lnTo>
                <a:lnTo>
                  <a:pt x="1336" y="2146"/>
                </a:lnTo>
                <a:lnTo>
                  <a:pt x="1511" y="2054"/>
                </a:lnTo>
                <a:lnTo>
                  <a:pt x="1511" y="2054"/>
                </a:lnTo>
                <a:lnTo>
                  <a:pt x="1511" y="2054"/>
                </a:lnTo>
                <a:lnTo>
                  <a:pt x="1561" y="2028"/>
                </a:lnTo>
                <a:lnTo>
                  <a:pt x="1561" y="2028"/>
                </a:lnTo>
                <a:lnTo>
                  <a:pt x="1700" y="1958"/>
                </a:lnTo>
                <a:lnTo>
                  <a:pt x="1830" y="1888"/>
                </a:lnTo>
                <a:lnTo>
                  <a:pt x="1952" y="1819"/>
                </a:lnTo>
                <a:lnTo>
                  <a:pt x="2065" y="1752"/>
                </a:lnTo>
                <a:lnTo>
                  <a:pt x="2171" y="1685"/>
                </a:lnTo>
                <a:lnTo>
                  <a:pt x="2269" y="1619"/>
                </a:lnTo>
                <a:lnTo>
                  <a:pt x="2359" y="1554"/>
                </a:lnTo>
                <a:lnTo>
                  <a:pt x="2442" y="1490"/>
                </a:lnTo>
                <a:lnTo>
                  <a:pt x="2519" y="1427"/>
                </a:lnTo>
                <a:lnTo>
                  <a:pt x="2590" y="1365"/>
                </a:lnTo>
                <a:lnTo>
                  <a:pt x="2654" y="1304"/>
                </a:lnTo>
                <a:lnTo>
                  <a:pt x="2713" y="1244"/>
                </a:lnTo>
                <a:lnTo>
                  <a:pt x="2766" y="1185"/>
                </a:lnTo>
                <a:lnTo>
                  <a:pt x="2816" y="1128"/>
                </a:lnTo>
                <a:lnTo>
                  <a:pt x="2859" y="1070"/>
                </a:lnTo>
                <a:lnTo>
                  <a:pt x="2899" y="1014"/>
                </a:lnTo>
                <a:lnTo>
                  <a:pt x="2899" y="1014"/>
                </a:lnTo>
                <a:lnTo>
                  <a:pt x="2920" y="983"/>
                </a:lnTo>
                <a:lnTo>
                  <a:pt x="2939" y="954"/>
                </a:lnTo>
                <a:lnTo>
                  <a:pt x="2955" y="927"/>
                </a:lnTo>
                <a:lnTo>
                  <a:pt x="2968" y="903"/>
                </a:lnTo>
                <a:lnTo>
                  <a:pt x="2979" y="878"/>
                </a:lnTo>
                <a:lnTo>
                  <a:pt x="2989" y="857"/>
                </a:lnTo>
                <a:lnTo>
                  <a:pt x="2998" y="837"/>
                </a:lnTo>
                <a:lnTo>
                  <a:pt x="3003" y="820"/>
                </a:lnTo>
                <a:lnTo>
                  <a:pt x="3013" y="787"/>
                </a:lnTo>
                <a:lnTo>
                  <a:pt x="3018" y="758"/>
                </a:lnTo>
                <a:lnTo>
                  <a:pt x="3021" y="734"/>
                </a:lnTo>
                <a:lnTo>
                  <a:pt x="3022" y="712"/>
                </a:lnTo>
                <a:lnTo>
                  <a:pt x="3022" y="0"/>
                </a:lnTo>
                <a:close/>
              </a:path>
            </a:pathLst>
          </a:custGeom>
          <a:gradFill flip="none" rotWithShape="1">
            <a:gsLst>
              <a:gs pos="0">
                <a:schemeClr val="accent1">
                  <a:lumMod val="60000"/>
                  <a:lumOff val="40000"/>
                </a:schemeClr>
              </a:gs>
              <a:gs pos="34000">
                <a:schemeClr val="accent1">
                  <a:lumMod val="40000"/>
                  <a:lumOff val="60000"/>
                </a:schemeClr>
              </a:gs>
              <a:gs pos="100000">
                <a:schemeClr val="accent1">
                  <a:lumMod val="75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3" name="Freeform 19">
            <a:extLst>
              <a:ext uri="{FF2B5EF4-FFF2-40B4-BE49-F238E27FC236}">
                <a16:creationId xmlns:a16="http://schemas.microsoft.com/office/drawing/2014/main" id="{449D9A1B-3AD4-482D-8514-C651CA91DAB4}"/>
              </a:ext>
            </a:extLst>
          </p:cNvPr>
          <p:cNvSpPr>
            <a:spLocks/>
          </p:cNvSpPr>
          <p:nvPr userDrawn="1"/>
        </p:nvSpPr>
        <p:spPr bwMode="auto">
          <a:xfrm rot="5400000">
            <a:off x="3312326" y="2064890"/>
            <a:ext cx="531334" cy="1287947"/>
          </a:xfrm>
          <a:custGeom>
            <a:avLst/>
            <a:gdLst>
              <a:gd name="T0" fmla="*/ 787 w 787"/>
              <a:gd name="T1" fmla="*/ 0 h 1982"/>
              <a:gd name="T2" fmla="*/ 719 w 787"/>
              <a:gd name="T3" fmla="*/ 49 h 1982"/>
              <a:gd name="T4" fmla="*/ 618 w 787"/>
              <a:gd name="T5" fmla="*/ 130 h 1982"/>
              <a:gd name="T6" fmla="*/ 489 w 787"/>
              <a:gd name="T7" fmla="*/ 243 h 1982"/>
              <a:gd name="T8" fmla="*/ 422 w 787"/>
              <a:gd name="T9" fmla="*/ 309 h 1982"/>
              <a:gd name="T10" fmla="*/ 353 w 787"/>
              <a:gd name="T11" fmla="*/ 382 h 1982"/>
              <a:gd name="T12" fmla="*/ 287 w 787"/>
              <a:gd name="T13" fmla="*/ 461 h 1982"/>
              <a:gd name="T14" fmla="*/ 225 w 787"/>
              <a:gd name="T15" fmla="*/ 544 h 1982"/>
              <a:gd name="T16" fmla="*/ 169 w 787"/>
              <a:gd name="T17" fmla="*/ 630 h 1982"/>
              <a:gd name="T18" fmla="*/ 124 w 787"/>
              <a:gd name="T19" fmla="*/ 720 h 1982"/>
              <a:gd name="T20" fmla="*/ 86 w 787"/>
              <a:gd name="T21" fmla="*/ 813 h 1982"/>
              <a:gd name="T22" fmla="*/ 68 w 787"/>
              <a:gd name="T23" fmla="*/ 884 h 1982"/>
              <a:gd name="T24" fmla="*/ 61 w 787"/>
              <a:gd name="T25" fmla="*/ 931 h 1982"/>
              <a:gd name="T26" fmla="*/ 56 w 787"/>
              <a:gd name="T27" fmla="*/ 980 h 1982"/>
              <a:gd name="T28" fmla="*/ 55 w 787"/>
              <a:gd name="T29" fmla="*/ 1004 h 1982"/>
              <a:gd name="T30" fmla="*/ 58 w 787"/>
              <a:gd name="T31" fmla="*/ 1048 h 1982"/>
              <a:gd name="T32" fmla="*/ 63 w 787"/>
              <a:gd name="T33" fmla="*/ 1093 h 1982"/>
              <a:gd name="T34" fmla="*/ 73 w 787"/>
              <a:gd name="T35" fmla="*/ 1137 h 1982"/>
              <a:gd name="T36" fmla="*/ 104 w 787"/>
              <a:gd name="T37" fmla="*/ 1226 h 1982"/>
              <a:gd name="T38" fmla="*/ 145 w 787"/>
              <a:gd name="T39" fmla="*/ 1313 h 1982"/>
              <a:gd name="T40" fmla="*/ 197 w 787"/>
              <a:gd name="T41" fmla="*/ 1398 h 1982"/>
              <a:gd name="T42" fmla="*/ 255 w 787"/>
              <a:gd name="T43" fmla="*/ 1481 h 1982"/>
              <a:gd name="T44" fmla="*/ 320 w 787"/>
              <a:gd name="T45" fmla="*/ 1560 h 1982"/>
              <a:gd name="T46" fmla="*/ 387 w 787"/>
              <a:gd name="T47" fmla="*/ 1636 h 1982"/>
              <a:gd name="T48" fmla="*/ 456 w 787"/>
              <a:gd name="T49" fmla="*/ 1704 h 1982"/>
              <a:gd name="T50" fmla="*/ 555 w 787"/>
              <a:gd name="T51" fmla="*/ 1797 h 1982"/>
              <a:gd name="T52" fmla="*/ 672 w 787"/>
              <a:gd name="T53" fmla="*/ 1896 h 1982"/>
              <a:gd name="T54" fmla="*/ 755 w 787"/>
              <a:gd name="T55" fmla="*/ 1959 h 1982"/>
              <a:gd name="T56" fmla="*/ 787 w 787"/>
              <a:gd name="T57" fmla="*/ 1982 h 1982"/>
              <a:gd name="T58" fmla="*/ 714 w 787"/>
              <a:gd name="T59" fmla="*/ 1933 h 1982"/>
              <a:gd name="T60" fmla="*/ 605 w 787"/>
              <a:gd name="T61" fmla="*/ 1850 h 1982"/>
              <a:gd name="T62" fmla="*/ 467 w 787"/>
              <a:gd name="T63" fmla="*/ 1737 h 1982"/>
              <a:gd name="T64" fmla="*/ 394 w 787"/>
              <a:gd name="T65" fmla="*/ 1671 h 1982"/>
              <a:gd name="T66" fmla="*/ 320 w 787"/>
              <a:gd name="T67" fmla="*/ 1600 h 1982"/>
              <a:gd name="T68" fmla="*/ 250 w 787"/>
              <a:gd name="T69" fmla="*/ 1522 h 1982"/>
              <a:gd name="T70" fmla="*/ 182 w 787"/>
              <a:gd name="T71" fmla="*/ 1442 h 1982"/>
              <a:gd name="T72" fmla="*/ 124 w 787"/>
              <a:gd name="T73" fmla="*/ 1359 h 1982"/>
              <a:gd name="T74" fmla="*/ 73 w 787"/>
              <a:gd name="T75" fmla="*/ 1273 h 1982"/>
              <a:gd name="T76" fmla="*/ 35 w 787"/>
              <a:gd name="T77" fmla="*/ 1186 h 1982"/>
              <a:gd name="T78" fmla="*/ 20 w 787"/>
              <a:gd name="T79" fmla="*/ 1141 h 1982"/>
              <a:gd name="T80" fmla="*/ 9 w 787"/>
              <a:gd name="T81" fmla="*/ 1097 h 1982"/>
              <a:gd name="T82" fmla="*/ 3 w 787"/>
              <a:gd name="T83" fmla="*/ 1054 h 1982"/>
              <a:gd name="T84" fmla="*/ 0 w 787"/>
              <a:gd name="T85" fmla="*/ 1010 h 1982"/>
              <a:gd name="T86" fmla="*/ 2 w 787"/>
              <a:gd name="T87" fmla="*/ 987 h 1982"/>
              <a:gd name="T88" fmla="*/ 6 w 787"/>
              <a:gd name="T89" fmla="*/ 939 h 1982"/>
              <a:gd name="T90" fmla="*/ 15 w 787"/>
              <a:gd name="T91" fmla="*/ 892 h 1982"/>
              <a:gd name="T92" fmla="*/ 26 w 787"/>
              <a:gd name="T93" fmla="*/ 846 h 1982"/>
              <a:gd name="T94" fmla="*/ 52 w 787"/>
              <a:gd name="T95" fmla="*/ 776 h 1982"/>
              <a:gd name="T96" fmla="*/ 96 w 787"/>
              <a:gd name="T97" fmla="*/ 686 h 1982"/>
              <a:gd name="T98" fmla="*/ 152 w 787"/>
              <a:gd name="T99" fmla="*/ 597 h 1982"/>
              <a:gd name="T100" fmla="*/ 215 w 787"/>
              <a:gd name="T101" fmla="*/ 511 h 1982"/>
              <a:gd name="T102" fmla="*/ 284 w 787"/>
              <a:gd name="T103" fmla="*/ 431 h 1982"/>
              <a:gd name="T104" fmla="*/ 357 w 787"/>
              <a:gd name="T105" fmla="*/ 354 h 1982"/>
              <a:gd name="T106" fmla="*/ 430 w 787"/>
              <a:gd name="T107" fmla="*/ 282 h 1982"/>
              <a:gd name="T108" fmla="*/ 538 w 787"/>
              <a:gd name="T109" fmla="*/ 188 h 1982"/>
              <a:gd name="T110" fmla="*/ 664 w 787"/>
              <a:gd name="T111" fmla="*/ 87 h 1982"/>
              <a:gd name="T112" fmla="*/ 752 w 787"/>
              <a:gd name="T113" fmla="*/ 23 h 1982"/>
              <a:gd name="T114" fmla="*/ 787 w 787"/>
              <a:gd name="T115" fmla="*/ 0 h 1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7" h="1982">
                <a:moveTo>
                  <a:pt x="787" y="0"/>
                </a:moveTo>
                <a:lnTo>
                  <a:pt x="787" y="0"/>
                </a:lnTo>
                <a:lnTo>
                  <a:pt x="755" y="23"/>
                </a:lnTo>
                <a:lnTo>
                  <a:pt x="719" y="49"/>
                </a:lnTo>
                <a:lnTo>
                  <a:pt x="672" y="84"/>
                </a:lnTo>
                <a:lnTo>
                  <a:pt x="618" y="130"/>
                </a:lnTo>
                <a:lnTo>
                  <a:pt x="555" y="183"/>
                </a:lnTo>
                <a:lnTo>
                  <a:pt x="489" y="243"/>
                </a:lnTo>
                <a:lnTo>
                  <a:pt x="456" y="275"/>
                </a:lnTo>
                <a:lnTo>
                  <a:pt x="422" y="309"/>
                </a:lnTo>
                <a:lnTo>
                  <a:pt x="387" y="345"/>
                </a:lnTo>
                <a:lnTo>
                  <a:pt x="353" y="382"/>
                </a:lnTo>
                <a:lnTo>
                  <a:pt x="320" y="421"/>
                </a:lnTo>
                <a:lnTo>
                  <a:pt x="287" y="461"/>
                </a:lnTo>
                <a:lnTo>
                  <a:pt x="255" y="501"/>
                </a:lnTo>
                <a:lnTo>
                  <a:pt x="225" y="544"/>
                </a:lnTo>
                <a:lnTo>
                  <a:pt x="197" y="587"/>
                </a:lnTo>
                <a:lnTo>
                  <a:pt x="169" y="630"/>
                </a:lnTo>
                <a:lnTo>
                  <a:pt x="145" y="675"/>
                </a:lnTo>
                <a:lnTo>
                  <a:pt x="124" y="720"/>
                </a:lnTo>
                <a:lnTo>
                  <a:pt x="104" y="766"/>
                </a:lnTo>
                <a:lnTo>
                  <a:pt x="86" y="813"/>
                </a:lnTo>
                <a:lnTo>
                  <a:pt x="73" y="861"/>
                </a:lnTo>
                <a:lnTo>
                  <a:pt x="68" y="884"/>
                </a:lnTo>
                <a:lnTo>
                  <a:pt x="63" y="908"/>
                </a:lnTo>
                <a:lnTo>
                  <a:pt x="61" y="931"/>
                </a:lnTo>
                <a:lnTo>
                  <a:pt x="58" y="955"/>
                </a:lnTo>
                <a:lnTo>
                  <a:pt x="56" y="980"/>
                </a:lnTo>
                <a:lnTo>
                  <a:pt x="55" y="1004"/>
                </a:lnTo>
                <a:lnTo>
                  <a:pt x="55" y="1004"/>
                </a:lnTo>
                <a:lnTo>
                  <a:pt x="56" y="1025"/>
                </a:lnTo>
                <a:lnTo>
                  <a:pt x="58" y="1048"/>
                </a:lnTo>
                <a:lnTo>
                  <a:pt x="61" y="1070"/>
                </a:lnTo>
                <a:lnTo>
                  <a:pt x="63" y="1093"/>
                </a:lnTo>
                <a:lnTo>
                  <a:pt x="68" y="1114"/>
                </a:lnTo>
                <a:lnTo>
                  <a:pt x="73" y="1137"/>
                </a:lnTo>
                <a:lnTo>
                  <a:pt x="86" y="1182"/>
                </a:lnTo>
                <a:lnTo>
                  <a:pt x="104" y="1226"/>
                </a:lnTo>
                <a:lnTo>
                  <a:pt x="124" y="1269"/>
                </a:lnTo>
                <a:lnTo>
                  <a:pt x="145" y="1313"/>
                </a:lnTo>
                <a:lnTo>
                  <a:pt x="169" y="1356"/>
                </a:lnTo>
                <a:lnTo>
                  <a:pt x="197" y="1398"/>
                </a:lnTo>
                <a:lnTo>
                  <a:pt x="225" y="1441"/>
                </a:lnTo>
                <a:lnTo>
                  <a:pt x="255" y="1481"/>
                </a:lnTo>
                <a:lnTo>
                  <a:pt x="287" y="1521"/>
                </a:lnTo>
                <a:lnTo>
                  <a:pt x="320" y="1560"/>
                </a:lnTo>
                <a:lnTo>
                  <a:pt x="353" y="1598"/>
                </a:lnTo>
                <a:lnTo>
                  <a:pt x="387" y="1636"/>
                </a:lnTo>
                <a:lnTo>
                  <a:pt x="422" y="1670"/>
                </a:lnTo>
                <a:lnTo>
                  <a:pt x="456" y="1704"/>
                </a:lnTo>
                <a:lnTo>
                  <a:pt x="489" y="1737"/>
                </a:lnTo>
                <a:lnTo>
                  <a:pt x="555" y="1797"/>
                </a:lnTo>
                <a:lnTo>
                  <a:pt x="618" y="1850"/>
                </a:lnTo>
                <a:lnTo>
                  <a:pt x="672" y="1896"/>
                </a:lnTo>
                <a:lnTo>
                  <a:pt x="719" y="1932"/>
                </a:lnTo>
                <a:lnTo>
                  <a:pt x="755" y="1959"/>
                </a:lnTo>
                <a:lnTo>
                  <a:pt x="787" y="1982"/>
                </a:lnTo>
                <a:lnTo>
                  <a:pt x="787" y="1982"/>
                </a:lnTo>
                <a:lnTo>
                  <a:pt x="752" y="1959"/>
                </a:lnTo>
                <a:lnTo>
                  <a:pt x="714" y="1933"/>
                </a:lnTo>
                <a:lnTo>
                  <a:pt x="664" y="1896"/>
                </a:lnTo>
                <a:lnTo>
                  <a:pt x="605" y="1850"/>
                </a:lnTo>
                <a:lnTo>
                  <a:pt x="538" y="1797"/>
                </a:lnTo>
                <a:lnTo>
                  <a:pt x="467" y="1737"/>
                </a:lnTo>
                <a:lnTo>
                  <a:pt x="430" y="1706"/>
                </a:lnTo>
                <a:lnTo>
                  <a:pt x="394" y="1671"/>
                </a:lnTo>
                <a:lnTo>
                  <a:pt x="357" y="1636"/>
                </a:lnTo>
                <a:lnTo>
                  <a:pt x="320" y="1600"/>
                </a:lnTo>
                <a:lnTo>
                  <a:pt x="284" y="1562"/>
                </a:lnTo>
                <a:lnTo>
                  <a:pt x="250" y="1522"/>
                </a:lnTo>
                <a:lnTo>
                  <a:pt x="215" y="1484"/>
                </a:lnTo>
                <a:lnTo>
                  <a:pt x="182" y="1442"/>
                </a:lnTo>
                <a:lnTo>
                  <a:pt x="152" y="1401"/>
                </a:lnTo>
                <a:lnTo>
                  <a:pt x="124" y="1359"/>
                </a:lnTo>
                <a:lnTo>
                  <a:pt x="96" y="1316"/>
                </a:lnTo>
                <a:lnTo>
                  <a:pt x="73" y="1273"/>
                </a:lnTo>
                <a:lnTo>
                  <a:pt x="52" y="1230"/>
                </a:lnTo>
                <a:lnTo>
                  <a:pt x="35" y="1186"/>
                </a:lnTo>
                <a:lnTo>
                  <a:pt x="26" y="1164"/>
                </a:lnTo>
                <a:lnTo>
                  <a:pt x="20" y="1141"/>
                </a:lnTo>
                <a:lnTo>
                  <a:pt x="15" y="1120"/>
                </a:lnTo>
                <a:lnTo>
                  <a:pt x="9" y="1097"/>
                </a:lnTo>
                <a:lnTo>
                  <a:pt x="6" y="1076"/>
                </a:lnTo>
                <a:lnTo>
                  <a:pt x="3" y="1054"/>
                </a:lnTo>
                <a:lnTo>
                  <a:pt x="2" y="1031"/>
                </a:lnTo>
                <a:lnTo>
                  <a:pt x="0" y="1010"/>
                </a:lnTo>
                <a:lnTo>
                  <a:pt x="0" y="1010"/>
                </a:lnTo>
                <a:lnTo>
                  <a:pt x="2" y="987"/>
                </a:lnTo>
                <a:lnTo>
                  <a:pt x="3" y="962"/>
                </a:lnTo>
                <a:lnTo>
                  <a:pt x="6" y="939"/>
                </a:lnTo>
                <a:lnTo>
                  <a:pt x="9" y="917"/>
                </a:lnTo>
                <a:lnTo>
                  <a:pt x="15" y="892"/>
                </a:lnTo>
                <a:lnTo>
                  <a:pt x="20" y="869"/>
                </a:lnTo>
                <a:lnTo>
                  <a:pt x="26" y="846"/>
                </a:lnTo>
                <a:lnTo>
                  <a:pt x="35" y="822"/>
                </a:lnTo>
                <a:lnTo>
                  <a:pt x="52" y="776"/>
                </a:lnTo>
                <a:lnTo>
                  <a:pt x="73" y="730"/>
                </a:lnTo>
                <a:lnTo>
                  <a:pt x="96" y="686"/>
                </a:lnTo>
                <a:lnTo>
                  <a:pt x="124" y="642"/>
                </a:lnTo>
                <a:lnTo>
                  <a:pt x="152" y="597"/>
                </a:lnTo>
                <a:lnTo>
                  <a:pt x="182" y="554"/>
                </a:lnTo>
                <a:lnTo>
                  <a:pt x="215" y="511"/>
                </a:lnTo>
                <a:lnTo>
                  <a:pt x="250" y="471"/>
                </a:lnTo>
                <a:lnTo>
                  <a:pt x="284" y="431"/>
                </a:lnTo>
                <a:lnTo>
                  <a:pt x="320" y="391"/>
                </a:lnTo>
                <a:lnTo>
                  <a:pt x="357" y="354"/>
                </a:lnTo>
                <a:lnTo>
                  <a:pt x="394" y="318"/>
                </a:lnTo>
                <a:lnTo>
                  <a:pt x="430" y="282"/>
                </a:lnTo>
                <a:lnTo>
                  <a:pt x="467" y="249"/>
                </a:lnTo>
                <a:lnTo>
                  <a:pt x="538" y="188"/>
                </a:lnTo>
                <a:lnTo>
                  <a:pt x="605" y="135"/>
                </a:lnTo>
                <a:lnTo>
                  <a:pt x="664" y="87"/>
                </a:lnTo>
                <a:lnTo>
                  <a:pt x="714" y="50"/>
                </a:lnTo>
                <a:lnTo>
                  <a:pt x="752" y="23"/>
                </a:lnTo>
                <a:lnTo>
                  <a:pt x="787" y="0"/>
                </a:lnTo>
                <a:lnTo>
                  <a:pt x="787" y="0"/>
                </a:lnTo>
                <a:close/>
              </a:path>
            </a:pathLst>
          </a:custGeom>
          <a:gradFill rotWithShape="0">
            <a:gsLst>
              <a:gs pos="0">
                <a:schemeClr val="accent4">
                  <a:lumMod val="75000"/>
                </a:schemeClr>
              </a:gs>
              <a:gs pos="100000">
                <a:schemeClr val="accent4">
                  <a:lumMod val="50000"/>
                </a:schemeClr>
              </a:gs>
            </a:gsLst>
            <a:lin ang="13680000" scaled="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4" name="Freeform 16">
            <a:extLst>
              <a:ext uri="{FF2B5EF4-FFF2-40B4-BE49-F238E27FC236}">
                <a16:creationId xmlns:a16="http://schemas.microsoft.com/office/drawing/2014/main" id="{740E9019-7619-4677-8AB6-49431059E80B}"/>
              </a:ext>
            </a:extLst>
          </p:cNvPr>
          <p:cNvSpPr>
            <a:spLocks/>
          </p:cNvSpPr>
          <p:nvPr userDrawn="1"/>
        </p:nvSpPr>
        <p:spPr bwMode="auto">
          <a:xfrm rot="5400000">
            <a:off x="2585031" y="2319606"/>
            <a:ext cx="2036440" cy="2283622"/>
          </a:xfrm>
          <a:custGeom>
            <a:avLst/>
            <a:gdLst>
              <a:gd name="T0" fmla="*/ 3020 w 3023"/>
              <a:gd name="T1" fmla="*/ 28 h 3514"/>
              <a:gd name="T2" fmla="*/ 3005 w 3023"/>
              <a:gd name="T3" fmla="*/ 121 h 3514"/>
              <a:gd name="T4" fmla="*/ 2968 w 3023"/>
              <a:gd name="T5" fmla="*/ 240 h 3514"/>
              <a:gd name="T6" fmla="*/ 2930 w 3023"/>
              <a:gd name="T7" fmla="*/ 328 h 3514"/>
              <a:gd name="T8" fmla="*/ 2875 w 3023"/>
              <a:gd name="T9" fmla="*/ 426 h 3514"/>
              <a:gd name="T10" fmla="*/ 2801 w 3023"/>
              <a:gd name="T11" fmla="*/ 535 h 3514"/>
              <a:gd name="T12" fmla="*/ 2706 w 3023"/>
              <a:gd name="T13" fmla="*/ 653 h 3514"/>
              <a:gd name="T14" fmla="*/ 2587 w 3023"/>
              <a:gd name="T15" fmla="*/ 779 h 3514"/>
              <a:gd name="T16" fmla="*/ 2494 w 3023"/>
              <a:gd name="T17" fmla="*/ 868 h 3514"/>
              <a:gd name="T18" fmla="*/ 2375 w 3023"/>
              <a:gd name="T19" fmla="*/ 965 h 3514"/>
              <a:gd name="T20" fmla="*/ 2229 w 3023"/>
              <a:gd name="T21" fmla="*/ 1069 h 3514"/>
              <a:gd name="T22" fmla="*/ 2053 w 3023"/>
              <a:gd name="T23" fmla="*/ 1180 h 3514"/>
              <a:gd name="T24" fmla="*/ 1845 w 3023"/>
              <a:gd name="T25" fmla="*/ 1301 h 3514"/>
              <a:gd name="T26" fmla="*/ 1512 w 3023"/>
              <a:gd name="T27" fmla="*/ 1481 h 3514"/>
              <a:gd name="T28" fmla="*/ 1461 w 3023"/>
              <a:gd name="T29" fmla="*/ 1505 h 3514"/>
              <a:gd name="T30" fmla="*/ 1070 w 3023"/>
              <a:gd name="T31" fmla="*/ 1714 h 3514"/>
              <a:gd name="T32" fmla="*/ 754 w 3023"/>
              <a:gd name="T33" fmla="*/ 1914 h 3514"/>
              <a:gd name="T34" fmla="*/ 503 w 3023"/>
              <a:gd name="T35" fmla="*/ 2106 h 3514"/>
              <a:gd name="T36" fmla="*/ 310 w 3023"/>
              <a:gd name="T37" fmla="*/ 2290 h 3514"/>
              <a:gd name="T38" fmla="*/ 164 w 3023"/>
              <a:gd name="T39" fmla="*/ 2463 h 3514"/>
              <a:gd name="T40" fmla="*/ 102 w 3023"/>
              <a:gd name="T41" fmla="*/ 2550 h 3514"/>
              <a:gd name="T42" fmla="*/ 55 w 3023"/>
              <a:gd name="T43" fmla="*/ 2632 h 3514"/>
              <a:gd name="T44" fmla="*/ 25 w 3023"/>
              <a:gd name="T45" fmla="*/ 2696 h 3514"/>
              <a:gd name="T46" fmla="*/ 5 w 3023"/>
              <a:gd name="T47" fmla="*/ 2775 h 3514"/>
              <a:gd name="T48" fmla="*/ 0 w 3023"/>
              <a:gd name="T49" fmla="*/ 3514 h 3514"/>
              <a:gd name="T50" fmla="*/ 6 w 3023"/>
              <a:gd name="T51" fmla="*/ 3461 h 3514"/>
              <a:gd name="T52" fmla="*/ 29 w 3023"/>
              <a:gd name="T53" fmla="*/ 3354 h 3514"/>
              <a:gd name="T54" fmla="*/ 66 w 3023"/>
              <a:gd name="T55" fmla="*/ 3254 h 3514"/>
              <a:gd name="T56" fmla="*/ 111 w 3023"/>
              <a:gd name="T57" fmla="*/ 3166 h 3514"/>
              <a:gd name="T58" fmla="*/ 171 w 3023"/>
              <a:gd name="T59" fmla="*/ 3066 h 3514"/>
              <a:gd name="T60" fmla="*/ 251 w 3023"/>
              <a:gd name="T61" fmla="*/ 2957 h 3514"/>
              <a:gd name="T62" fmla="*/ 354 w 3023"/>
              <a:gd name="T63" fmla="*/ 2838 h 3514"/>
              <a:gd name="T64" fmla="*/ 480 w 3023"/>
              <a:gd name="T65" fmla="*/ 2709 h 3514"/>
              <a:gd name="T66" fmla="*/ 566 w 3023"/>
              <a:gd name="T67" fmla="*/ 2633 h 3514"/>
              <a:gd name="T68" fmla="*/ 694 w 3023"/>
              <a:gd name="T69" fmla="*/ 2533 h 3514"/>
              <a:gd name="T70" fmla="*/ 850 w 3023"/>
              <a:gd name="T71" fmla="*/ 2427 h 3514"/>
              <a:gd name="T72" fmla="*/ 1036 w 3023"/>
              <a:gd name="T73" fmla="*/ 2313 h 3514"/>
              <a:gd name="T74" fmla="*/ 1337 w 3023"/>
              <a:gd name="T75" fmla="*/ 2145 h 3514"/>
              <a:gd name="T76" fmla="*/ 1512 w 3023"/>
              <a:gd name="T77" fmla="*/ 2052 h 3514"/>
              <a:gd name="T78" fmla="*/ 1702 w 3023"/>
              <a:gd name="T79" fmla="*/ 1956 h 3514"/>
              <a:gd name="T80" fmla="*/ 2066 w 3023"/>
              <a:gd name="T81" fmla="*/ 1750 h 3514"/>
              <a:gd name="T82" fmla="*/ 2359 w 3023"/>
              <a:gd name="T83" fmla="*/ 1552 h 3514"/>
              <a:gd name="T84" fmla="*/ 2590 w 3023"/>
              <a:gd name="T85" fmla="*/ 1363 h 3514"/>
              <a:gd name="T86" fmla="*/ 2768 w 3023"/>
              <a:gd name="T87" fmla="*/ 1184 h 3514"/>
              <a:gd name="T88" fmla="*/ 2901 w 3023"/>
              <a:gd name="T89" fmla="*/ 1014 h 3514"/>
              <a:gd name="T90" fmla="*/ 2940 w 3023"/>
              <a:gd name="T91" fmla="*/ 952 h 3514"/>
              <a:gd name="T92" fmla="*/ 2981 w 3023"/>
              <a:gd name="T93" fmla="*/ 878 h 3514"/>
              <a:gd name="T94" fmla="*/ 3005 w 3023"/>
              <a:gd name="T95" fmla="*/ 817 h 3514"/>
              <a:gd name="T96" fmla="*/ 3021 w 3023"/>
              <a:gd name="T97" fmla="*/ 731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3" h="3514">
                <a:moveTo>
                  <a:pt x="3023" y="0"/>
                </a:moveTo>
                <a:lnTo>
                  <a:pt x="3023" y="0"/>
                </a:lnTo>
                <a:lnTo>
                  <a:pt x="3020" y="28"/>
                </a:lnTo>
                <a:lnTo>
                  <a:pt x="3018" y="53"/>
                </a:lnTo>
                <a:lnTo>
                  <a:pt x="3013" y="84"/>
                </a:lnTo>
                <a:lnTo>
                  <a:pt x="3005" y="121"/>
                </a:lnTo>
                <a:lnTo>
                  <a:pt x="2994" y="166"/>
                </a:lnTo>
                <a:lnTo>
                  <a:pt x="2978" y="214"/>
                </a:lnTo>
                <a:lnTo>
                  <a:pt x="2968" y="240"/>
                </a:lnTo>
                <a:lnTo>
                  <a:pt x="2957" y="269"/>
                </a:lnTo>
                <a:lnTo>
                  <a:pt x="2944" y="298"/>
                </a:lnTo>
                <a:lnTo>
                  <a:pt x="2930" y="328"/>
                </a:lnTo>
                <a:lnTo>
                  <a:pt x="2912" y="359"/>
                </a:lnTo>
                <a:lnTo>
                  <a:pt x="2895" y="392"/>
                </a:lnTo>
                <a:lnTo>
                  <a:pt x="2875" y="426"/>
                </a:lnTo>
                <a:lnTo>
                  <a:pt x="2852" y="462"/>
                </a:lnTo>
                <a:lnTo>
                  <a:pt x="2828" y="498"/>
                </a:lnTo>
                <a:lnTo>
                  <a:pt x="2801" y="535"/>
                </a:lnTo>
                <a:lnTo>
                  <a:pt x="2772" y="573"/>
                </a:lnTo>
                <a:lnTo>
                  <a:pt x="2740" y="613"/>
                </a:lnTo>
                <a:lnTo>
                  <a:pt x="2706" y="653"/>
                </a:lnTo>
                <a:lnTo>
                  <a:pt x="2670" y="694"/>
                </a:lnTo>
                <a:lnTo>
                  <a:pt x="2630" y="736"/>
                </a:lnTo>
                <a:lnTo>
                  <a:pt x="2587" y="779"/>
                </a:lnTo>
                <a:lnTo>
                  <a:pt x="2543" y="822"/>
                </a:lnTo>
                <a:lnTo>
                  <a:pt x="2494" y="868"/>
                </a:lnTo>
                <a:lnTo>
                  <a:pt x="2494" y="868"/>
                </a:lnTo>
                <a:lnTo>
                  <a:pt x="2457" y="899"/>
                </a:lnTo>
                <a:lnTo>
                  <a:pt x="2417" y="932"/>
                </a:lnTo>
                <a:lnTo>
                  <a:pt x="2375" y="965"/>
                </a:lnTo>
                <a:lnTo>
                  <a:pt x="2329" y="999"/>
                </a:lnTo>
                <a:lnTo>
                  <a:pt x="2281" y="1034"/>
                </a:lnTo>
                <a:lnTo>
                  <a:pt x="2229" y="1069"/>
                </a:lnTo>
                <a:lnTo>
                  <a:pt x="2173" y="1105"/>
                </a:lnTo>
                <a:lnTo>
                  <a:pt x="2115" y="1143"/>
                </a:lnTo>
                <a:lnTo>
                  <a:pt x="2053" y="1180"/>
                </a:lnTo>
                <a:lnTo>
                  <a:pt x="1987" y="1220"/>
                </a:lnTo>
                <a:lnTo>
                  <a:pt x="1918" y="1260"/>
                </a:lnTo>
                <a:lnTo>
                  <a:pt x="1845" y="1301"/>
                </a:lnTo>
                <a:lnTo>
                  <a:pt x="1686" y="1387"/>
                </a:lnTo>
                <a:lnTo>
                  <a:pt x="1512" y="1481"/>
                </a:lnTo>
                <a:lnTo>
                  <a:pt x="1512" y="1481"/>
                </a:lnTo>
                <a:lnTo>
                  <a:pt x="1512" y="1481"/>
                </a:lnTo>
                <a:lnTo>
                  <a:pt x="1461" y="1505"/>
                </a:lnTo>
                <a:lnTo>
                  <a:pt x="1461" y="1505"/>
                </a:lnTo>
                <a:lnTo>
                  <a:pt x="1322" y="1576"/>
                </a:lnTo>
                <a:lnTo>
                  <a:pt x="1192" y="1645"/>
                </a:lnTo>
                <a:lnTo>
                  <a:pt x="1070" y="1714"/>
                </a:lnTo>
                <a:lnTo>
                  <a:pt x="957" y="1783"/>
                </a:lnTo>
                <a:lnTo>
                  <a:pt x="851" y="1849"/>
                </a:lnTo>
                <a:lnTo>
                  <a:pt x="754" y="1914"/>
                </a:lnTo>
                <a:lnTo>
                  <a:pt x="664" y="1980"/>
                </a:lnTo>
                <a:lnTo>
                  <a:pt x="581" y="2043"/>
                </a:lnTo>
                <a:lnTo>
                  <a:pt x="503" y="2106"/>
                </a:lnTo>
                <a:lnTo>
                  <a:pt x="433" y="2169"/>
                </a:lnTo>
                <a:lnTo>
                  <a:pt x="369" y="2230"/>
                </a:lnTo>
                <a:lnTo>
                  <a:pt x="310" y="2290"/>
                </a:lnTo>
                <a:lnTo>
                  <a:pt x="257" y="2348"/>
                </a:lnTo>
                <a:lnTo>
                  <a:pt x="207" y="2407"/>
                </a:lnTo>
                <a:lnTo>
                  <a:pt x="164" y="2463"/>
                </a:lnTo>
                <a:lnTo>
                  <a:pt x="124" y="2519"/>
                </a:lnTo>
                <a:lnTo>
                  <a:pt x="124" y="2519"/>
                </a:lnTo>
                <a:lnTo>
                  <a:pt x="102" y="2550"/>
                </a:lnTo>
                <a:lnTo>
                  <a:pt x="84" y="2579"/>
                </a:lnTo>
                <a:lnTo>
                  <a:pt x="68" y="2606"/>
                </a:lnTo>
                <a:lnTo>
                  <a:pt x="55" y="2632"/>
                </a:lnTo>
                <a:lnTo>
                  <a:pt x="43" y="2655"/>
                </a:lnTo>
                <a:lnTo>
                  <a:pt x="33" y="2676"/>
                </a:lnTo>
                <a:lnTo>
                  <a:pt x="25" y="2696"/>
                </a:lnTo>
                <a:lnTo>
                  <a:pt x="19" y="2715"/>
                </a:lnTo>
                <a:lnTo>
                  <a:pt x="9" y="2748"/>
                </a:lnTo>
                <a:lnTo>
                  <a:pt x="5" y="2775"/>
                </a:lnTo>
                <a:lnTo>
                  <a:pt x="2" y="2801"/>
                </a:lnTo>
                <a:lnTo>
                  <a:pt x="0" y="2822"/>
                </a:lnTo>
                <a:lnTo>
                  <a:pt x="0" y="3514"/>
                </a:lnTo>
                <a:lnTo>
                  <a:pt x="0" y="3514"/>
                </a:lnTo>
                <a:lnTo>
                  <a:pt x="3" y="3486"/>
                </a:lnTo>
                <a:lnTo>
                  <a:pt x="6" y="3461"/>
                </a:lnTo>
                <a:lnTo>
                  <a:pt x="10" y="3431"/>
                </a:lnTo>
                <a:lnTo>
                  <a:pt x="18" y="3395"/>
                </a:lnTo>
                <a:lnTo>
                  <a:pt x="29" y="3354"/>
                </a:lnTo>
                <a:lnTo>
                  <a:pt x="45" y="3307"/>
                </a:lnTo>
                <a:lnTo>
                  <a:pt x="55" y="3281"/>
                </a:lnTo>
                <a:lnTo>
                  <a:pt x="66" y="3254"/>
                </a:lnTo>
                <a:lnTo>
                  <a:pt x="79" y="3226"/>
                </a:lnTo>
                <a:lnTo>
                  <a:pt x="94" y="3196"/>
                </a:lnTo>
                <a:lnTo>
                  <a:pt x="111" y="3166"/>
                </a:lnTo>
                <a:lnTo>
                  <a:pt x="129" y="3133"/>
                </a:lnTo>
                <a:lnTo>
                  <a:pt x="149" y="3100"/>
                </a:lnTo>
                <a:lnTo>
                  <a:pt x="171" y="3066"/>
                </a:lnTo>
                <a:lnTo>
                  <a:pt x="195" y="3032"/>
                </a:lnTo>
                <a:lnTo>
                  <a:pt x="222" y="2994"/>
                </a:lnTo>
                <a:lnTo>
                  <a:pt x="251" y="2957"/>
                </a:lnTo>
                <a:lnTo>
                  <a:pt x="283" y="2918"/>
                </a:lnTo>
                <a:lnTo>
                  <a:pt x="317" y="2878"/>
                </a:lnTo>
                <a:lnTo>
                  <a:pt x="354" y="2838"/>
                </a:lnTo>
                <a:lnTo>
                  <a:pt x="393" y="2797"/>
                </a:lnTo>
                <a:lnTo>
                  <a:pt x="436" y="2754"/>
                </a:lnTo>
                <a:lnTo>
                  <a:pt x="480" y="2709"/>
                </a:lnTo>
                <a:lnTo>
                  <a:pt x="529" y="2665"/>
                </a:lnTo>
                <a:lnTo>
                  <a:pt x="529" y="2665"/>
                </a:lnTo>
                <a:lnTo>
                  <a:pt x="566" y="2633"/>
                </a:lnTo>
                <a:lnTo>
                  <a:pt x="606" y="2601"/>
                </a:lnTo>
                <a:lnTo>
                  <a:pt x="649" y="2568"/>
                </a:lnTo>
                <a:lnTo>
                  <a:pt x="694" y="2533"/>
                </a:lnTo>
                <a:lnTo>
                  <a:pt x="742" y="2499"/>
                </a:lnTo>
                <a:lnTo>
                  <a:pt x="795" y="2463"/>
                </a:lnTo>
                <a:lnTo>
                  <a:pt x="850" y="2427"/>
                </a:lnTo>
                <a:lnTo>
                  <a:pt x="909" y="2390"/>
                </a:lnTo>
                <a:lnTo>
                  <a:pt x="970" y="2353"/>
                </a:lnTo>
                <a:lnTo>
                  <a:pt x="1036" y="2313"/>
                </a:lnTo>
                <a:lnTo>
                  <a:pt x="1105" y="2273"/>
                </a:lnTo>
                <a:lnTo>
                  <a:pt x="1178" y="2231"/>
                </a:lnTo>
                <a:lnTo>
                  <a:pt x="1337" y="2145"/>
                </a:lnTo>
                <a:lnTo>
                  <a:pt x="1512" y="2052"/>
                </a:lnTo>
                <a:lnTo>
                  <a:pt x="1512" y="2052"/>
                </a:lnTo>
                <a:lnTo>
                  <a:pt x="1512" y="2052"/>
                </a:lnTo>
                <a:lnTo>
                  <a:pt x="1563" y="2028"/>
                </a:lnTo>
                <a:lnTo>
                  <a:pt x="1563" y="2028"/>
                </a:lnTo>
                <a:lnTo>
                  <a:pt x="1702" y="1956"/>
                </a:lnTo>
                <a:lnTo>
                  <a:pt x="1832" y="1887"/>
                </a:lnTo>
                <a:lnTo>
                  <a:pt x="1953" y="1819"/>
                </a:lnTo>
                <a:lnTo>
                  <a:pt x="2066" y="1750"/>
                </a:lnTo>
                <a:lnTo>
                  <a:pt x="2172" y="1684"/>
                </a:lnTo>
                <a:lnTo>
                  <a:pt x="2269" y="1618"/>
                </a:lnTo>
                <a:lnTo>
                  <a:pt x="2359" y="1552"/>
                </a:lnTo>
                <a:lnTo>
                  <a:pt x="2443" y="1489"/>
                </a:lnTo>
                <a:lnTo>
                  <a:pt x="2520" y="1426"/>
                </a:lnTo>
                <a:lnTo>
                  <a:pt x="2590" y="1363"/>
                </a:lnTo>
                <a:lnTo>
                  <a:pt x="2655" y="1303"/>
                </a:lnTo>
                <a:lnTo>
                  <a:pt x="2713" y="1243"/>
                </a:lnTo>
                <a:lnTo>
                  <a:pt x="2768" y="1184"/>
                </a:lnTo>
                <a:lnTo>
                  <a:pt x="2816" y="1125"/>
                </a:lnTo>
                <a:lnTo>
                  <a:pt x="2861" y="1069"/>
                </a:lnTo>
                <a:lnTo>
                  <a:pt x="2901" y="1014"/>
                </a:lnTo>
                <a:lnTo>
                  <a:pt x="2901" y="1014"/>
                </a:lnTo>
                <a:lnTo>
                  <a:pt x="2921" y="982"/>
                </a:lnTo>
                <a:lnTo>
                  <a:pt x="2940" y="952"/>
                </a:lnTo>
                <a:lnTo>
                  <a:pt x="2955" y="926"/>
                </a:lnTo>
                <a:lnTo>
                  <a:pt x="2970" y="900"/>
                </a:lnTo>
                <a:lnTo>
                  <a:pt x="2981" y="878"/>
                </a:lnTo>
                <a:lnTo>
                  <a:pt x="2990" y="856"/>
                </a:lnTo>
                <a:lnTo>
                  <a:pt x="2998" y="836"/>
                </a:lnTo>
                <a:lnTo>
                  <a:pt x="3005" y="817"/>
                </a:lnTo>
                <a:lnTo>
                  <a:pt x="3014" y="784"/>
                </a:lnTo>
                <a:lnTo>
                  <a:pt x="3018" y="756"/>
                </a:lnTo>
                <a:lnTo>
                  <a:pt x="3021" y="731"/>
                </a:lnTo>
                <a:lnTo>
                  <a:pt x="3023" y="710"/>
                </a:lnTo>
                <a:lnTo>
                  <a:pt x="3023" y="0"/>
                </a:lnTo>
                <a:close/>
              </a:path>
            </a:pathLst>
          </a:custGeom>
          <a:gradFill flip="none" rotWithShape="1">
            <a:gsLst>
              <a:gs pos="0">
                <a:schemeClr val="accent2">
                  <a:lumMod val="75000"/>
                </a:schemeClr>
              </a:gs>
              <a:gs pos="34000">
                <a:schemeClr val="accent2">
                  <a:lumMod val="60000"/>
                  <a:lumOff val="40000"/>
                </a:schemeClr>
              </a:gs>
              <a:gs pos="100000">
                <a:schemeClr val="accent2">
                  <a:lumMod val="75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5" name="Freeform 25">
            <a:extLst>
              <a:ext uri="{FF2B5EF4-FFF2-40B4-BE49-F238E27FC236}">
                <a16:creationId xmlns:a16="http://schemas.microsoft.com/office/drawing/2014/main" id="{4257A885-19B2-4B7A-A629-5315668B79EB}"/>
              </a:ext>
            </a:extLst>
          </p:cNvPr>
          <p:cNvSpPr>
            <a:spLocks/>
          </p:cNvSpPr>
          <p:nvPr userDrawn="1"/>
        </p:nvSpPr>
        <p:spPr bwMode="auto">
          <a:xfrm rot="5400000">
            <a:off x="2533872" y="2361024"/>
            <a:ext cx="529313" cy="693660"/>
          </a:xfrm>
          <a:custGeom>
            <a:avLst/>
            <a:gdLst>
              <a:gd name="T0" fmla="*/ 60 w 786"/>
              <a:gd name="T1" fmla="*/ 1068 h 1068"/>
              <a:gd name="T2" fmla="*/ 54 w 786"/>
              <a:gd name="T3" fmla="*/ 1002 h 1068"/>
              <a:gd name="T4" fmla="*/ 56 w 786"/>
              <a:gd name="T5" fmla="*/ 978 h 1068"/>
              <a:gd name="T6" fmla="*/ 60 w 786"/>
              <a:gd name="T7" fmla="*/ 931 h 1068"/>
              <a:gd name="T8" fmla="*/ 67 w 786"/>
              <a:gd name="T9" fmla="*/ 882 h 1068"/>
              <a:gd name="T10" fmla="*/ 86 w 786"/>
              <a:gd name="T11" fmla="*/ 812 h 1068"/>
              <a:gd name="T12" fmla="*/ 122 w 786"/>
              <a:gd name="T13" fmla="*/ 719 h 1068"/>
              <a:gd name="T14" fmla="*/ 169 w 786"/>
              <a:gd name="T15" fmla="*/ 628 h 1068"/>
              <a:gd name="T16" fmla="*/ 225 w 786"/>
              <a:gd name="T17" fmla="*/ 542 h 1068"/>
              <a:gd name="T18" fmla="*/ 286 w 786"/>
              <a:gd name="T19" fmla="*/ 459 h 1068"/>
              <a:gd name="T20" fmla="*/ 352 w 786"/>
              <a:gd name="T21" fmla="*/ 381 h 1068"/>
              <a:gd name="T22" fmla="*/ 421 w 786"/>
              <a:gd name="T23" fmla="*/ 309 h 1068"/>
              <a:gd name="T24" fmla="*/ 488 w 786"/>
              <a:gd name="T25" fmla="*/ 242 h 1068"/>
              <a:gd name="T26" fmla="*/ 616 w 786"/>
              <a:gd name="T27" fmla="*/ 128 h 1068"/>
              <a:gd name="T28" fmla="*/ 719 w 786"/>
              <a:gd name="T29" fmla="*/ 48 h 1068"/>
              <a:gd name="T30" fmla="*/ 786 w 786"/>
              <a:gd name="T31" fmla="*/ 0 h 1068"/>
              <a:gd name="T32" fmla="*/ 752 w 786"/>
              <a:gd name="T33" fmla="*/ 22 h 1068"/>
              <a:gd name="T34" fmla="*/ 663 w 786"/>
              <a:gd name="T35" fmla="*/ 87 h 1068"/>
              <a:gd name="T36" fmla="*/ 537 w 786"/>
              <a:gd name="T37" fmla="*/ 187 h 1068"/>
              <a:gd name="T38" fmla="*/ 430 w 786"/>
              <a:gd name="T39" fmla="*/ 282 h 1068"/>
              <a:gd name="T40" fmla="*/ 357 w 786"/>
              <a:gd name="T41" fmla="*/ 352 h 1068"/>
              <a:gd name="T42" fmla="*/ 284 w 786"/>
              <a:gd name="T43" fmla="*/ 429 h 1068"/>
              <a:gd name="T44" fmla="*/ 215 w 786"/>
              <a:gd name="T45" fmla="*/ 511 h 1068"/>
              <a:gd name="T46" fmla="*/ 152 w 786"/>
              <a:gd name="T47" fmla="*/ 595 h 1068"/>
              <a:gd name="T48" fmla="*/ 96 w 786"/>
              <a:gd name="T49" fmla="*/ 684 h 1068"/>
              <a:gd name="T50" fmla="*/ 52 w 786"/>
              <a:gd name="T51" fmla="*/ 774 h 1068"/>
              <a:gd name="T52" fmla="*/ 26 w 786"/>
              <a:gd name="T53" fmla="*/ 845 h 1068"/>
              <a:gd name="T54" fmla="*/ 14 w 786"/>
              <a:gd name="T55" fmla="*/ 890 h 1068"/>
              <a:gd name="T56" fmla="*/ 6 w 786"/>
              <a:gd name="T57" fmla="*/ 938 h 1068"/>
              <a:gd name="T58" fmla="*/ 1 w 786"/>
              <a:gd name="T59" fmla="*/ 985 h 1068"/>
              <a:gd name="T60" fmla="*/ 0 w 786"/>
              <a:gd name="T61" fmla="*/ 1008 h 1068"/>
              <a:gd name="T62" fmla="*/ 4 w 786"/>
              <a:gd name="T63" fmla="*/ 1068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6" h="1068">
                <a:moveTo>
                  <a:pt x="60" y="1068"/>
                </a:moveTo>
                <a:lnTo>
                  <a:pt x="60" y="1068"/>
                </a:lnTo>
                <a:lnTo>
                  <a:pt x="56" y="1035"/>
                </a:lnTo>
                <a:lnTo>
                  <a:pt x="54" y="1002"/>
                </a:lnTo>
                <a:lnTo>
                  <a:pt x="54" y="1002"/>
                </a:lnTo>
                <a:lnTo>
                  <a:pt x="56" y="978"/>
                </a:lnTo>
                <a:lnTo>
                  <a:pt x="57" y="953"/>
                </a:lnTo>
                <a:lnTo>
                  <a:pt x="60" y="931"/>
                </a:lnTo>
                <a:lnTo>
                  <a:pt x="63" y="906"/>
                </a:lnTo>
                <a:lnTo>
                  <a:pt x="67" y="882"/>
                </a:lnTo>
                <a:lnTo>
                  <a:pt x="73" y="859"/>
                </a:lnTo>
                <a:lnTo>
                  <a:pt x="86" y="812"/>
                </a:lnTo>
                <a:lnTo>
                  <a:pt x="103" y="764"/>
                </a:lnTo>
                <a:lnTo>
                  <a:pt x="122" y="719"/>
                </a:lnTo>
                <a:lnTo>
                  <a:pt x="145" y="674"/>
                </a:lnTo>
                <a:lnTo>
                  <a:pt x="169" y="628"/>
                </a:lnTo>
                <a:lnTo>
                  <a:pt x="196" y="585"/>
                </a:lnTo>
                <a:lnTo>
                  <a:pt x="225" y="542"/>
                </a:lnTo>
                <a:lnTo>
                  <a:pt x="255" y="501"/>
                </a:lnTo>
                <a:lnTo>
                  <a:pt x="286" y="459"/>
                </a:lnTo>
                <a:lnTo>
                  <a:pt x="319" y="419"/>
                </a:lnTo>
                <a:lnTo>
                  <a:pt x="352" y="381"/>
                </a:lnTo>
                <a:lnTo>
                  <a:pt x="387" y="343"/>
                </a:lnTo>
                <a:lnTo>
                  <a:pt x="421" y="309"/>
                </a:lnTo>
                <a:lnTo>
                  <a:pt x="455" y="275"/>
                </a:lnTo>
                <a:lnTo>
                  <a:pt x="488" y="242"/>
                </a:lnTo>
                <a:lnTo>
                  <a:pt x="554" y="181"/>
                </a:lnTo>
                <a:lnTo>
                  <a:pt x="616" y="128"/>
                </a:lnTo>
                <a:lnTo>
                  <a:pt x="672" y="84"/>
                </a:lnTo>
                <a:lnTo>
                  <a:pt x="719" y="48"/>
                </a:lnTo>
                <a:lnTo>
                  <a:pt x="755" y="21"/>
                </a:lnTo>
                <a:lnTo>
                  <a:pt x="786" y="0"/>
                </a:lnTo>
                <a:lnTo>
                  <a:pt x="786" y="0"/>
                </a:lnTo>
                <a:lnTo>
                  <a:pt x="752" y="22"/>
                </a:lnTo>
                <a:lnTo>
                  <a:pt x="713" y="50"/>
                </a:lnTo>
                <a:lnTo>
                  <a:pt x="663" y="87"/>
                </a:lnTo>
                <a:lnTo>
                  <a:pt x="604" y="133"/>
                </a:lnTo>
                <a:lnTo>
                  <a:pt x="537" y="187"/>
                </a:lnTo>
                <a:lnTo>
                  <a:pt x="467" y="247"/>
                </a:lnTo>
                <a:lnTo>
                  <a:pt x="430" y="282"/>
                </a:lnTo>
                <a:lnTo>
                  <a:pt x="394" y="316"/>
                </a:lnTo>
                <a:lnTo>
                  <a:pt x="357" y="352"/>
                </a:lnTo>
                <a:lnTo>
                  <a:pt x="319" y="391"/>
                </a:lnTo>
                <a:lnTo>
                  <a:pt x="284" y="429"/>
                </a:lnTo>
                <a:lnTo>
                  <a:pt x="249" y="469"/>
                </a:lnTo>
                <a:lnTo>
                  <a:pt x="215" y="511"/>
                </a:lnTo>
                <a:lnTo>
                  <a:pt x="182" y="552"/>
                </a:lnTo>
                <a:lnTo>
                  <a:pt x="152" y="595"/>
                </a:lnTo>
                <a:lnTo>
                  <a:pt x="123" y="640"/>
                </a:lnTo>
                <a:lnTo>
                  <a:pt x="96" y="684"/>
                </a:lnTo>
                <a:lnTo>
                  <a:pt x="73" y="730"/>
                </a:lnTo>
                <a:lnTo>
                  <a:pt x="52" y="774"/>
                </a:lnTo>
                <a:lnTo>
                  <a:pt x="34" y="822"/>
                </a:lnTo>
                <a:lnTo>
                  <a:pt x="26" y="845"/>
                </a:lnTo>
                <a:lnTo>
                  <a:pt x="20" y="867"/>
                </a:lnTo>
                <a:lnTo>
                  <a:pt x="14" y="890"/>
                </a:lnTo>
                <a:lnTo>
                  <a:pt x="9" y="915"/>
                </a:lnTo>
                <a:lnTo>
                  <a:pt x="6" y="938"/>
                </a:lnTo>
                <a:lnTo>
                  <a:pt x="3" y="961"/>
                </a:lnTo>
                <a:lnTo>
                  <a:pt x="1" y="985"/>
                </a:lnTo>
                <a:lnTo>
                  <a:pt x="0" y="1008"/>
                </a:lnTo>
                <a:lnTo>
                  <a:pt x="0" y="1008"/>
                </a:lnTo>
                <a:lnTo>
                  <a:pt x="1" y="1038"/>
                </a:lnTo>
                <a:lnTo>
                  <a:pt x="4" y="1068"/>
                </a:lnTo>
                <a:lnTo>
                  <a:pt x="60" y="1068"/>
                </a:lnTo>
                <a:close/>
              </a:path>
            </a:pathLst>
          </a:custGeom>
          <a:gradFill flip="none" rotWithShape="1">
            <a:gsLst>
              <a:gs pos="0">
                <a:schemeClr val="accent2">
                  <a:lumMod val="50000"/>
                </a:schemeClr>
              </a:gs>
              <a:gs pos="100000">
                <a:schemeClr val="accent2">
                  <a:lumMod val="75000"/>
                </a:schemeClr>
              </a:gs>
            </a:gsLst>
            <a:lin ang="72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pPr>
            <a:endParaRPr lang="en-US" dirty="0"/>
          </a:p>
        </p:txBody>
      </p:sp>
      <p:sp>
        <p:nvSpPr>
          <p:cNvPr id="96" name="Freeform 13">
            <a:extLst>
              <a:ext uri="{FF2B5EF4-FFF2-40B4-BE49-F238E27FC236}">
                <a16:creationId xmlns:a16="http://schemas.microsoft.com/office/drawing/2014/main" id="{36F7EA28-2BAF-424C-8AF6-83287E0EDA8C}"/>
              </a:ext>
            </a:extLst>
          </p:cNvPr>
          <p:cNvSpPr>
            <a:spLocks/>
          </p:cNvSpPr>
          <p:nvPr userDrawn="1"/>
        </p:nvSpPr>
        <p:spPr bwMode="auto">
          <a:xfrm rot="5400000">
            <a:off x="3660365" y="2320617"/>
            <a:ext cx="2034420" cy="2283621"/>
          </a:xfrm>
          <a:custGeom>
            <a:avLst/>
            <a:gdLst>
              <a:gd name="T0" fmla="*/ 3019 w 3022"/>
              <a:gd name="T1" fmla="*/ 30 h 3516"/>
              <a:gd name="T2" fmla="*/ 3005 w 3022"/>
              <a:gd name="T3" fmla="*/ 123 h 3516"/>
              <a:gd name="T4" fmla="*/ 2968 w 3022"/>
              <a:gd name="T5" fmla="*/ 242 h 3516"/>
              <a:gd name="T6" fmla="*/ 2929 w 3022"/>
              <a:gd name="T7" fmla="*/ 330 h 3516"/>
              <a:gd name="T8" fmla="*/ 2873 w 3022"/>
              <a:gd name="T9" fmla="*/ 428 h 3516"/>
              <a:gd name="T10" fmla="*/ 2800 w 3022"/>
              <a:gd name="T11" fmla="*/ 537 h 3516"/>
              <a:gd name="T12" fmla="*/ 2706 w 3022"/>
              <a:gd name="T13" fmla="*/ 655 h 3516"/>
              <a:gd name="T14" fmla="*/ 2587 w 3022"/>
              <a:gd name="T15" fmla="*/ 781 h 3516"/>
              <a:gd name="T16" fmla="*/ 2494 w 3022"/>
              <a:gd name="T17" fmla="*/ 868 h 3516"/>
              <a:gd name="T18" fmla="*/ 2373 w 3022"/>
              <a:gd name="T19" fmla="*/ 967 h 3516"/>
              <a:gd name="T20" fmla="*/ 2227 w 3022"/>
              <a:gd name="T21" fmla="*/ 1070 h 3516"/>
              <a:gd name="T22" fmla="*/ 2052 w 3022"/>
              <a:gd name="T23" fmla="*/ 1182 h 3516"/>
              <a:gd name="T24" fmla="*/ 1845 w 3022"/>
              <a:gd name="T25" fmla="*/ 1302 h 3516"/>
              <a:gd name="T26" fmla="*/ 1511 w 3022"/>
              <a:gd name="T27" fmla="*/ 1483 h 3516"/>
              <a:gd name="T28" fmla="*/ 1459 w 3022"/>
              <a:gd name="T29" fmla="*/ 1507 h 3516"/>
              <a:gd name="T30" fmla="*/ 1070 w 3022"/>
              <a:gd name="T31" fmla="*/ 1716 h 3516"/>
              <a:gd name="T32" fmla="*/ 753 w 3022"/>
              <a:gd name="T33" fmla="*/ 1917 h 3516"/>
              <a:gd name="T34" fmla="*/ 503 w 3022"/>
              <a:gd name="T35" fmla="*/ 2108 h 3516"/>
              <a:gd name="T36" fmla="*/ 309 w 3022"/>
              <a:gd name="T37" fmla="*/ 2292 h 3516"/>
              <a:gd name="T38" fmla="*/ 162 w 3022"/>
              <a:gd name="T39" fmla="*/ 2465 h 3516"/>
              <a:gd name="T40" fmla="*/ 102 w 3022"/>
              <a:gd name="T41" fmla="*/ 2552 h 3516"/>
              <a:gd name="T42" fmla="*/ 53 w 3022"/>
              <a:gd name="T43" fmla="*/ 2634 h 3516"/>
              <a:gd name="T44" fmla="*/ 24 w 3022"/>
              <a:gd name="T45" fmla="*/ 2699 h 3516"/>
              <a:gd name="T46" fmla="*/ 3 w 3022"/>
              <a:gd name="T47" fmla="*/ 2777 h 3516"/>
              <a:gd name="T48" fmla="*/ 0 w 3022"/>
              <a:gd name="T49" fmla="*/ 3516 h 3516"/>
              <a:gd name="T50" fmla="*/ 4 w 3022"/>
              <a:gd name="T51" fmla="*/ 3463 h 3516"/>
              <a:gd name="T52" fmla="*/ 29 w 3022"/>
              <a:gd name="T53" fmla="*/ 3356 h 3516"/>
              <a:gd name="T54" fmla="*/ 66 w 3022"/>
              <a:gd name="T55" fmla="*/ 3256 h 3516"/>
              <a:gd name="T56" fmla="*/ 110 w 3022"/>
              <a:gd name="T57" fmla="*/ 3167 h 3516"/>
              <a:gd name="T58" fmla="*/ 170 w 3022"/>
              <a:gd name="T59" fmla="*/ 3068 h 3516"/>
              <a:gd name="T60" fmla="*/ 251 w 3022"/>
              <a:gd name="T61" fmla="*/ 2959 h 3516"/>
              <a:gd name="T62" fmla="*/ 352 w 3022"/>
              <a:gd name="T63" fmla="*/ 2839 h 3516"/>
              <a:gd name="T64" fmla="*/ 480 w 3022"/>
              <a:gd name="T65" fmla="*/ 2711 h 3516"/>
              <a:gd name="T66" fmla="*/ 566 w 3022"/>
              <a:gd name="T67" fmla="*/ 2636 h 3516"/>
              <a:gd name="T68" fmla="*/ 693 w 3022"/>
              <a:gd name="T69" fmla="*/ 2535 h 3516"/>
              <a:gd name="T70" fmla="*/ 849 w 3022"/>
              <a:gd name="T71" fmla="*/ 2429 h 3516"/>
              <a:gd name="T72" fmla="*/ 1035 w 3022"/>
              <a:gd name="T73" fmla="*/ 2315 h 3516"/>
              <a:gd name="T74" fmla="*/ 1336 w 3022"/>
              <a:gd name="T75" fmla="*/ 2146 h 3516"/>
              <a:gd name="T76" fmla="*/ 1511 w 3022"/>
              <a:gd name="T77" fmla="*/ 2054 h 3516"/>
              <a:gd name="T78" fmla="*/ 1700 w 3022"/>
              <a:gd name="T79" fmla="*/ 1958 h 3516"/>
              <a:gd name="T80" fmla="*/ 2065 w 3022"/>
              <a:gd name="T81" fmla="*/ 1752 h 3516"/>
              <a:gd name="T82" fmla="*/ 2359 w 3022"/>
              <a:gd name="T83" fmla="*/ 1554 h 3516"/>
              <a:gd name="T84" fmla="*/ 2590 w 3022"/>
              <a:gd name="T85" fmla="*/ 1365 h 3516"/>
              <a:gd name="T86" fmla="*/ 2766 w 3022"/>
              <a:gd name="T87" fmla="*/ 1185 h 3516"/>
              <a:gd name="T88" fmla="*/ 2899 w 3022"/>
              <a:gd name="T89" fmla="*/ 1014 h 3516"/>
              <a:gd name="T90" fmla="*/ 2939 w 3022"/>
              <a:gd name="T91" fmla="*/ 954 h 3516"/>
              <a:gd name="T92" fmla="*/ 2979 w 3022"/>
              <a:gd name="T93" fmla="*/ 880 h 3516"/>
              <a:gd name="T94" fmla="*/ 3003 w 3022"/>
              <a:gd name="T95" fmla="*/ 819 h 3516"/>
              <a:gd name="T96" fmla="*/ 3021 w 3022"/>
              <a:gd name="T97" fmla="*/ 734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2" h="3516">
                <a:moveTo>
                  <a:pt x="3022" y="0"/>
                </a:moveTo>
                <a:lnTo>
                  <a:pt x="3022" y="0"/>
                </a:lnTo>
                <a:lnTo>
                  <a:pt x="3019" y="30"/>
                </a:lnTo>
                <a:lnTo>
                  <a:pt x="3016" y="55"/>
                </a:lnTo>
                <a:lnTo>
                  <a:pt x="3012" y="86"/>
                </a:lnTo>
                <a:lnTo>
                  <a:pt x="3005" y="123"/>
                </a:lnTo>
                <a:lnTo>
                  <a:pt x="2993" y="166"/>
                </a:lnTo>
                <a:lnTo>
                  <a:pt x="2978" y="217"/>
                </a:lnTo>
                <a:lnTo>
                  <a:pt x="2968" y="242"/>
                </a:lnTo>
                <a:lnTo>
                  <a:pt x="2956" y="271"/>
                </a:lnTo>
                <a:lnTo>
                  <a:pt x="2943" y="300"/>
                </a:lnTo>
                <a:lnTo>
                  <a:pt x="2929" y="330"/>
                </a:lnTo>
                <a:lnTo>
                  <a:pt x="2912" y="361"/>
                </a:lnTo>
                <a:lnTo>
                  <a:pt x="2893" y="394"/>
                </a:lnTo>
                <a:lnTo>
                  <a:pt x="2873" y="428"/>
                </a:lnTo>
                <a:lnTo>
                  <a:pt x="2852" y="463"/>
                </a:lnTo>
                <a:lnTo>
                  <a:pt x="2827" y="500"/>
                </a:lnTo>
                <a:lnTo>
                  <a:pt x="2800" y="537"/>
                </a:lnTo>
                <a:lnTo>
                  <a:pt x="2771" y="575"/>
                </a:lnTo>
                <a:lnTo>
                  <a:pt x="2740" y="615"/>
                </a:lnTo>
                <a:lnTo>
                  <a:pt x="2706" y="655"/>
                </a:lnTo>
                <a:lnTo>
                  <a:pt x="2668" y="695"/>
                </a:lnTo>
                <a:lnTo>
                  <a:pt x="2630" y="738"/>
                </a:lnTo>
                <a:lnTo>
                  <a:pt x="2587" y="781"/>
                </a:lnTo>
                <a:lnTo>
                  <a:pt x="2541" y="824"/>
                </a:lnTo>
                <a:lnTo>
                  <a:pt x="2494" y="868"/>
                </a:lnTo>
                <a:lnTo>
                  <a:pt x="2494" y="868"/>
                </a:lnTo>
                <a:lnTo>
                  <a:pt x="2456" y="901"/>
                </a:lnTo>
                <a:lnTo>
                  <a:pt x="2416" y="934"/>
                </a:lnTo>
                <a:lnTo>
                  <a:pt x="2373" y="967"/>
                </a:lnTo>
                <a:lnTo>
                  <a:pt x="2329" y="1001"/>
                </a:lnTo>
                <a:lnTo>
                  <a:pt x="2280" y="1036"/>
                </a:lnTo>
                <a:lnTo>
                  <a:pt x="2227" y="1070"/>
                </a:lnTo>
                <a:lnTo>
                  <a:pt x="2173" y="1107"/>
                </a:lnTo>
                <a:lnTo>
                  <a:pt x="2114" y="1143"/>
                </a:lnTo>
                <a:lnTo>
                  <a:pt x="2052" y="1182"/>
                </a:lnTo>
                <a:lnTo>
                  <a:pt x="1987" y="1220"/>
                </a:lnTo>
                <a:lnTo>
                  <a:pt x="1918" y="1261"/>
                </a:lnTo>
                <a:lnTo>
                  <a:pt x="1845" y="1302"/>
                </a:lnTo>
                <a:lnTo>
                  <a:pt x="1686" y="1389"/>
                </a:lnTo>
                <a:lnTo>
                  <a:pt x="1511" y="1483"/>
                </a:lnTo>
                <a:lnTo>
                  <a:pt x="1511" y="1483"/>
                </a:lnTo>
                <a:lnTo>
                  <a:pt x="1511" y="1483"/>
                </a:lnTo>
                <a:lnTo>
                  <a:pt x="1459" y="1507"/>
                </a:lnTo>
                <a:lnTo>
                  <a:pt x="1459" y="1507"/>
                </a:lnTo>
                <a:lnTo>
                  <a:pt x="1320" y="1577"/>
                </a:lnTo>
                <a:lnTo>
                  <a:pt x="1190" y="1647"/>
                </a:lnTo>
                <a:lnTo>
                  <a:pt x="1070" y="1716"/>
                </a:lnTo>
                <a:lnTo>
                  <a:pt x="957" y="1783"/>
                </a:lnTo>
                <a:lnTo>
                  <a:pt x="851" y="1851"/>
                </a:lnTo>
                <a:lnTo>
                  <a:pt x="753" y="1917"/>
                </a:lnTo>
                <a:lnTo>
                  <a:pt x="663" y="1981"/>
                </a:lnTo>
                <a:lnTo>
                  <a:pt x="580" y="2045"/>
                </a:lnTo>
                <a:lnTo>
                  <a:pt x="503" y="2108"/>
                </a:lnTo>
                <a:lnTo>
                  <a:pt x="432" y="2170"/>
                </a:lnTo>
                <a:lnTo>
                  <a:pt x="368" y="2232"/>
                </a:lnTo>
                <a:lnTo>
                  <a:pt x="309" y="2292"/>
                </a:lnTo>
                <a:lnTo>
                  <a:pt x="255" y="2351"/>
                </a:lnTo>
                <a:lnTo>
                  <a:pt x="206" y="2408"/>
                </a:lnTo>
                <a:lnTo>
                  <a:pt x="162" y="2465"/>
                </a:lnTo>
                <a:lnTo>
                  <a:pt x="122" y="2521"/>
                </a:lnTo>
                <a:lnTo>
                  <a:pt x="122" y="2521"/>
                </a:lnTo>
                <a:lnTo>
                  <a:pt x="102" y="2552"/>
                </a:lnTo>
                <a:lnTo>
                  <a:pt x="83" y="2581"/>
                </a:lnTo>
                <a:lnTo>
                  <a:pt x="67" y="2608"/>
                </a:lnTo>
                <a:lnTo>
                  <a:pt x="53" y="2634"/>
                </a:lnTo>
                <a:lnTo>
                  <a:pt x="41" y="2657"/>
                </a:lnTo>
                <a:lnTo>
                  <a:pt x="33" y="2678"/>
                </a:lnTo>
                <a:lnTo>
                  <a:pt x="24" y="2699"/>
                </a:lnTo>
                <a:lnTo>
                  <a:pt x="17" y="2717"/>
                </a:lnTo>
                <a:lnTo>
                  <a:pt x="8" y="2750"/>
                </a:lnTo>
                <a:lnTo>
                  <a:pt x="3" y="2777"/>
                </a:lnTo>
                <a:lnTo>
                  <a:pt x="1" y="2802"/>
                </a:lnTo>
                <a:lnTo>
                  <a:pt x="0" y="2823"/>
                </a:lnTo>
                <a:lnTo>
                  <a:pt x="0" y="3516"/>
                </a:lnTo>
                <a:lnTo>
                  <a:pt x="0" y="3516"/>
                </a:lnTo>
                <a:lnTo>
                  <a:pt x="1" y="3488"/>
                </a:lnTo>
                <a:lnTo>
                  <a:pt x="4" y="3463"/>
                </a:lnTo>
                <a:lnTo>
                  <a:pt x="10" y="3433"/>
                </a:lnTo>
                <a:lnTo>
                  <a:pt x="17" y="3397"/>
                </a:lnTo>
                <a:lnTo>
                  <a:pt x="29" y="3356"/>
                </a:lnTo>
                <a:lnTo>
                  <a:pt x="44" y="3309"/>
                </a:lnTo>
                <a:lnTo>
                  <a:pt x="54" y="3283"/>
                </a:lnTo>
                <a:lnTo>
                  <a:pt x="66" y="3256"/>
                </a:lnTo>
                <a:lnTo>
                  <a:pt x="79" y="3227"/>
                </a:lnTo>
                <a:lnTo>
                  <a:pt x="93" y="3198"/>
                </a:lnTo>
                <a:lnTo>
                  <a:pt x="110" y="3167"/>
                </a:lnTo>
                <a:lnTo>
                  <a:pt x="127" y="3135"/>
                </a:lnTo>
                <a:lnTo>
                  <a:pt x="147" y="3102"/>
                </a:lnTo>
                <a:lnTo>
                  <a:pt x="170" y="3068"/>
                </a:lnTo>
                <a:lnTo>
                  <a:pt x="195" y="3032"/>
                </a:lnTo>
                <a:lnTo>
                  <a:pt x="222" y="2996"/>
                </a:lnTo>
                <a:lnTo>
                  <a:pt x="251" y="2959"/>
                </a:lnTo>
                <a:lnTo>
                  <a:pt x="282" y="2921"/>
                </a:lnTo>
                <a:lnTo>
                  <a:pt x="316" y="2880"/>
                </a:lnTo>
                <a:lnTo>
                  <a:pt x="352" y="2839"/>
                </a:lnTo>
                <a:lnTo>
                  <a:pt x="392" y="2797"/>
                </a:lnTo>
                <a:lnTo>
                  <a:pt x="435" y="2756"/>
                </a:lnTo>
                <a:lnTo>
                  <a:pt x="480" y="2711"/>
                </a:lnTo>
                <a:lnTo>
                  <a:pt x="528" y="2667"/>
                </a:lnTo>
                <a:lnTo>
                  <a:pt x="528" y="2667"/>
                </a:lnTo>
                <a:lnTo>
                  <a:pt x="566" y="2636"/>
                </a:lnTo>
                <a:lnTo>
                  <a:pt x="606" y="2603"/>
                </a:lnTo>
                <a:lnTo>
                  <a:pt x="647" y="2568"/>
                </a:lnTo>
                <a:lnTo>
                  <a:pt x="693" y="2535"/>
                </a:lnTo>
                <a:lnTo>
                  <a:pt x="742" y="2501"/>
                </a:lnTo>
                <a:lnTo>
                  <a:pt x="793" y="2465"/>
                </a:lnTo>
                <a:lnTo>
                  <a:pt x="849" y="2429"/>
                </a:lnTo>
                <a:lnTo>
                  <a:pt x="908" y="2392"/>
                </a:lnTo>
                <a:lnTo>
                  <a:pt x="970" y="2353"/>
                </a:lnTo>
                <a:lnTo>
                  <a:pt x="1035" y="2315"/>
                </a:lnTo>
                <a:lnTo>
                  <a:pt x="1104" y="2275"/>
                </a:lnTo>
                <a:lnTo>
                  <a:pt x="1177" y="2233"/>
                </a:lnTo>
                <a:lnTo>
                  <a:pt x="1336" y="2146"/>
                </a:lnTo>
                <a:lnTo>
                  <a:pt x="1511" y="2054"/>
                </a:lnTo>
                <a:lnTo>
                  <a:pt x="1511" y="2054"/>
                </a:lnTo>
                <a:lnTo>
                  <a:pt x="1511" y="2054"/>
                </a:lnTo>
                <a:lnTo>
                  <a:pt x="1561" y="2028"/>
                </a:lnTo>
                <a:lnTo>
                  <a:pt x="1561" y="2028"/>
                </a:lnTo>
                <a:lnTo>
                  <a:pt x="1700" y="1958"/>
                </a:lnTo>
                <a:lnTo>
                  <a:pt x="1830" y="1888"/>
                </a:lnTo>
                <a:lnTo>
                  <a:pt x="1952" y="1819"/>
                </a:lnTo>
                <a:lnTo>
                  <a:pt x="2065" y="1752"/>
                </a:lnTo>
                <a:lnTo>
                  <a:pt x="2171" y="1685"/>
                </a:lnTo>
                <a:lnTo>
                  <a:pt x="2269" y="1619"/>
                </a:lnTo>
                <a:lnTo>
                  <a:pt x="2359" y="1554"/>
                </a:lnTo>
                <a:lnTo>
                  <a:pt x="2442" y="1490"/>
                </a:lnTo>
                <a:lnTo>
                  <a:pt x="2519" y="1427"/>
                </a:lnTo>
                <a:lnTo>
                  <a:pt x="2590" y="1365"/>
                </a:lnTo>
                <a:lnTo>
                  <a:pt x="2654" y="1304"/>
                </a:lnTo>
                <a:lnTo>
                  <a:pt x="2713" y="1245"/>
                </a:lnTo>
                <a:lnTo>
                  <a:pt x="2766" y="1185"/>
                </a:lnTo>
                <a:lnTo>
                  <a:pt x="2816" y="1127"/>
                </a:lnTo>
                <a:lnTo>
                  <a:pt x="2859" y="1070"/>
                </a:lnTo>
                <a:lnTo>
                  <a:pt x="2899" y="1014"/>
                </a:lnTo>
                <a:lnTo>
                  <a:pt x="2899" y="1014"/>
                </a:lnTo>
                <a:lnTo>
                  <a:pt x="2920" y="984"/>
                </a:lnTo>
                <a:lnTo>
                  <a:pt x="2939" y="954"/>
                </a:lnTo>
                <a:lnTo>
                  <a:pt x="2955" y="927"/>
                </a:lnTo>
                <a:lnTo>
                  <a:pt x="2968" y="903"/>
                </a:lnTo>
                <a:lnTo>
                  <a:pt x="2979" y="880"/>
                </a:lnTo>
                <a:lnTo>
                  <a:pt x="2989" y="858"/>
                </a:lnTo>
                <a:lnTo>
                  <a:pt x="2998" y="838"/>
                </a:lnTo>
                <a:lnTo>
                  <a:pt x="3003" y="819"/>
                </a:lnTo>
                <a:lnTo>
                  <a:pt x="3013" y="787"/>
                </a:lnTo>
                <a:lnTo>
                  <a:pt x="3018" y="758"/>
                </a:lnTo>
                <a:lnTo>
                  <a:pt x="3021" y="734"/>
                </a:lnTo>
                <a:lnTo>
                  <a:pt x="3022" y="712"/>
                </a:lnTo>
                <a:lnTo>
                  <a:pt x="3022" y="0"/>
                </a:lnTo>
                <a:close/>
              </a:path>
            </a:pathLst>
          </a:custGeom>
          <a:gradFill flip="none" rotWithShape="1">
            <a:gsLst>
              <a:gs pos="0">
                <a:schemeClr val="accent4">
                  <a:lumMod val="60000"/>
                  <a:lumOff val="40000"/>
                </a:schemeClr>
              </a:gs>
              <a:gs pos="34000">
                <a:schemeClr val="accent4">
                  <a:lumMod val="40000"/>
                  <a:lumOff val="60000"/>
                </a:schemeClr>
              </a:gs>
              <a:gs pos="100000">
                <a:schemeClr val="accent4">
                  <a:lumMod val="75000"/>
                </a:schemeClr>
              </a:gs>
            </a:gsLst>
            <a:lin ang="0" scaled="1"/>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97" name="Freeform 28">
            <a:extLst>
              <a:ext uri="{FF2B5EF4-FFF2-40B4-BE49-F238E27FC236}">
                <a16:creationId xmlns:a16="http://schemas.microsoft.com/office/drawing/2014/main" id="{28AD70DD-0E0D-4581-9B78-C5B9B452D8E4}"/>
              </a:ext>
            </a:extLst>
          </p:cNvPr>
          <p:cNvSpPr>
            <a:spLocks/>
          </p:cNvSpPr>
          <p:nvPr userDrawn="1"/>
        </p:nvSpPr>
        <p:spPr bwMode="auto">
          <a:xfrm rot="5400000">
            <a:off x="8858592" y="3867177"/>
            <a:ext cx="529313" cy="695609"/>
          </a:xfrm>
          <a:custGeom>
            <a:avLst/>
            <a:gdLst>
              <a:gd name="T0" fmla="*/ 726 w 786"/>
              <a:gd name="T1" fmla="*/ 0 h 1070"/>
              <a:gd name="T2" fmla="*/ 732 w 786"/>
              <a:gd name="T3" fmla="*/ 67 h 1070"/>
              <a:gd name="T4" fmla="*/ 730 w 786"/>
              <a:gd name="T5" fmla="*/ 90 h 1070"/>
              <a:gd name="T6" fmla="*/ 726 w 786"/>
              <a:gd name="T7" fmla="*/ 139 h 1070"/>
              <a:gd name="T8" fmla="*/ 719 w 786"/>
              <a:gd name="T9" fmla="*/ 186 h 1070"/>
              <a:gd name="T10" fmla="*/ 700 w 786"/>
              <a:gd name="T11" fmla="*/ 256 h 1070"/>
              <a:gd name="T12" fmla="*/ 664 w 786"/>
              <a:gd name="T13" fmla="*/ 349 h 1070"/>
              <a:gd name="T14" fmla="*/ 617 w 786"/>
              <a:gd name="T15" fmla="*/ 440 h 1070"/>
              <a:gd name="T16" fmla="*/ 561 w 786"/>
              <a:gd name="T17" fmla="*/ 526 h 1070"/>
              <a:gd name="T18" fmla="*/ 500 w 786"/>
              <a:gd name="T19" fmla="*/ 609 h 1070"/>
              <a:gd name="T20" fmla="*/ 434 w 786"/>
              <a:gd name="T21" fmla="*/ 687 h 1070"/>
              <a:gd name="T22" fmla="*/ 365 w 786"/>
              <a:gd name="T23" fmla="*/ 760 h 1070"/>
              <a:gd name="T24" fmla="*/ 298 w 786"/>
              <a:gd name="T25" fmla="*/ 826 h 1070"/>
              <a:gd name="T26" fmla="*/ 170 w 786"/>
              <a:gd name="T27" fmla="*/ 940 h 1070"/>
              <a:gd name="T28" fmla="*/ 67 w 786"/>
              <a:gd name="T29" fmla="*/ 1021 h 1070"/>
              <a:gd name="T30" fmla="*/ 0 w 786"/>
              <a:gd name="T31" fmla="*/ 1070 h 1070"/>
              <a:gd name="T32" fmla="*/ 34 w 786"/>
              <a:gd name="T33" fmla="*/ 1047 h 1070"/>
              <a:gd name="T34" fmla="*/ 123 w 786"/>
              <a:gd name="T35" fmla="*/ 982 h 1070"/>
              <a:gd name="T36" fmla="*/ 249 w 786"/>
              <a:gd name="T37" fmla="*/ 882 h 1070"/>
              <a:gd name="T38" fmla="*/ 356 w 786"/>
              <a:gd name="T39" fmla="*/ 788 h 1070"/>
              <a:gd name="T40" fmla="*/ 429 w 786"/>
              <a:gd name="T41" fmla="*/ 716 h 1070"/>
              <a:gd name="T42" fmla="*/ 502 w 786"/>
              <a:gd name="T43" fmla="*/ 639 h 1070"/>
              <a:gd name="T44" fmla="*/ 571 w 786"/>
              <a:gd name="T45" fmla="*/ 559 h 1070"/>
              <a:gd name="T46" fmla="*/ 634 w 786"/>
              <a:gd name="T47" fmla="*/ 473 h 1070"/>
              <a:gd name="T48" fmla="*/ 690 w 786"/>
              <a:gd name="T49" fmla="*/ 384 h 1070"/>
              <a:gd name="T50" fmla="*/ 735 w 786"/>
              <a:gd name="T51" fmla="*/ 294 h 1070"/>
              <a:gd name="T52" fmla="*/ 760 w 786"/>
              <a:gd name="T53" fmla="*/ 223 h 1070"/>
              <a:gd name="T54" fmla="*/ 772 w 786"/>
              <a:gd name="T55" fmla="*/ 178 h 1070"/>
              <a:gd name="T56" fmla="*/ 780 w 786"/>
              <a:gd name="T57" fmla="*/ 130 h 1070"/>
              <a:gd name="T58" fmla="*/ 786 w 786"/>
              <a:gd name="T59" fmla="*/ 83 h 1070"/>
              <a:gd name="T60" fmla="*/ 786 w 786"/>
              <a:gd name="T61" fmla="*/ 60 h 1070"/>
              <a:gd name="T62" fmla="*/ 782 w 786"/>
              <a:gd name="T63"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6" h="1070">
                <a:moveTo>
                  <a:pt x="726" y="0"/>
                </a:moveTo>
                <a:lnTo>
                  <a:pt x="726" y="0"/>
                </a:lnTo>
                <a:lnTo>
                  <a:pt x="730" y="33"/>
                </a:lnTo>
                <a:lnTo>
                  <a:pt x="732" y="67"/>
                </a:lnTo>
                <a:lnTo>
                  <a:pt x="732" y="67"/>
                </a:lnTo>
                <a:lnTo>
                  <a:pt x="730" y="90"/>
                </a:lnTo>
                <a:lnTo>
                  <a:pt x="729" y="115"/>
                </a:lnTo>
                <a:lnTo>
                  <a:pt x="726" y="139"/>
                </a:lnTo>
                <a:lnTo>
                  <a:pt x="723" y="162"/>
                </a:lnTo>
                <a:lnTo>
                  <a:pt x="719" y="186"/>
                </a:lnTo>
                <a:lnTo>
                  <a:pt x="713" y="209"/>
                </a:lnTo>
                <a:lnTo>
                  <a:pt x="700" y="256"/>
                </a:lnTo>
                <a:lnTo>
                  <a:pt x="683" y="304"/>
                </a:lnTo>
                <a:lnTo>
                  <a:pt x="664" y="349"/>
                </a:lnTo>
                <a:lnTo>
                  <a:pt x="641" y="395"/>
                </a:lnTo>
                <a:lnTo>
                  <a:pt x="617" y="440"/>
                </a:lnTo>
                <a:lnTo>
                  <a:pt x="590" y="483"/>
                </a:lnTo>
                <a:lnTo>
                  <a:pt x="561" y="526"/>
                </a:lnTo>
                <a:lnTo>
                  <a:pt x="531" y="569"/>
                </a:lnTo>
                <a:lnTo>
                  <a:pt x="500" y="609"/>
                </a:lnTo>
                <a:lnTo>
                  <a:pt x="467" y="649"/>
                </a:lnTo>
                <a:lnTo>
                  <a:pt x="434" y="687"/>
                </a:lnTo>
                <a:lnTo>
                  <a:pt x="399" y="725"/>
                </a:lnTo>
                <a:lnTo>
                  <a:pt x="365" y="760"/>
                </a:lnTo>
                <a:lnTo>
                  <a:pt x="332" y="795"/>
                </a:lnTo>
                <a:lnTo>
                  <a:pt x="298" y="826"/>
                </a:lnTo>
                <a:lnTo>
                  <a:pt x="232" y="887"/>
                </a:lnTo>
                <a:lnTo>
                  <a:pt x="170" y="940"/>
                </a:lnTo>
                <a:lnTo>
                  <a:pt x="114" y="985"/>
                </a:lnTo>
                <a:lnTo>
                  <a:pt x="67" y="1021"/>
                </a:lnTo>
                <a:lnTo>
                  <a:pt x="31" y="1047"/>
                </a:lnTo>
                <a:lnTo>
                  <a:pt x="0" y="1070"/>
                </a:lnTo>
                <a:lnTo>
                  <a:pt x="0" y="1070"/>
                </a:lnTo>
                <a:lnTo>
                  <a:pt x="34" y="1047"/>
                </a:lnTo>
                <a:lnTo>
                  <a:pt x="73" y="1020"/>
                </a:lnTo>
                <a:lnTo>
                  <a:pt x="123" y="982"/>
                </a:lnTo>
                <a:lnTo>
                  <a:pt x="182" y="937"/>
                </a:lnTo>
                <a:lnTo>
                  <a:pt x="249" y="882"/>
                </a:lnTo>
                <a:lnTo>
                  <a:pt x="319" y="821"/>
                </a:lnTo>
                <a:lnTo>
                  <a:pt x="356" y="788"/>
                </a:lnTo>
                <a:lnTo>
                  <a:pt x="394" y="752"/>
                </a:lnTo>
                <a:lnTo>
                  <a:pt x="429" y="716"/>
                </a:lnTo>
                <a:lnTo>
                  <a:pt x="467" y="679"/>
                </a:lnTo>
                <a:lnTo>
                  <a:pt x="502" y="639"/>
                </a:lnTo>
                <a:lnTo>
                  <a:pt x="537" y="599"/>
                </a:lnTo>
                <a:lnTo>
                  <a:pt x="571" y="559"/>
                </a:lnTo>
                <a:lnTo>
                  <a:pt x="604" y="516"/>
                </a:lnTo>
                <a:lnTo>
                  <a:pt x="634" y="473"/>
                </a:lnTo>
                <a:lnTo>
                  <a:pt x="663" y="428"/>
                </a:lnTo>
                <a:lnTo>
                  <a:pt x="690" y="384"/>
                </a:lnTo>
                <a:lnTo>
                  <a:pt x="713" y="339"/>
                </a:lnTo>
                <a:lnTo>
                  <a:pt x="735" y="294"/>
                </a:lnTo>
                <a:lnTo>
                  <a:pt x="752" y="248"/>
                </a:lnTo>
                <a:lnTo>
                  <a:pt x="760" y="223"/>
                </a:lnTo>
                <a:lnTo>
                  <a:pt x="766" y="201"/>
                </a:lnTo>
                <a:lnTo>
                  <a:pt x="772" y="178"/>
                </a:lnTo>
                <a:lnTo>
                  <a:pt x="777" y="155"/>
                </a:lnTo>
                <a:lnTo>
                  <a:pt x="780" y="130"/>
                </a:lnTo>
                <a:lnTo>
                  <a:pt x="783" y="107"/>
                </a:lnTo>
                <a:lnTo>
                  <a:pt x="786" y="83"/>
                </a:lnTo>
                <a:lnTo>
                  <a:pt x="786" y="60"/>
                </a:lnTo>
                <a:lnTo>
                  <a:pt x="786" y="60"/>
                </a:lnTo>
                <a:lnTo>
                  <a:pt x="785" y="30"/>
                </a:lnTo>
                <a:lnTo>
                  <a:pt x="782" y="0"/>
                </a:lnTo>
                <a:lnTo>
                  <a:pt x="726" y="0"/>
                </a:lnTo>
                <a:close/>
              </a:path>
            </a:pathLst>
          </a:custGeom>
          <a:gradFill flip="none" rotWithShape="1">
            <a:gsLst>
              <a:gs pos="0">
                <a:schemeClr val="accent4">
                  <a:lumMod val="40000"/>
                  <a:lumOff val="60000"/>
                </a:schemeClr>
              </a:gs>
              <a:gs pos="100000">
                <a:schemeClr val="accent4">
                  <a:lumMod val="60000"/>
                  <a:lumOff val="40000"/>
                </a:schemeClr>
              </a:gs>
            </a:gsLst>
            <a:lin ang="15480000" scaled="0"/>
            <a:tileRect/>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101" name="Group 162">
            <a:extLst>
              <a:ext uri="{FF2B5EF4-FFF2-40B4-BE49-F238E27FC236}">
                <a16:creationId xmlns:a16="http://schemas.microsoft.com/office/drawing/2014/main" id="{BAA339BF-17E4-4B2C-A67A-FDB4C9C88CEA}"/>
              </a:ext>
            </a:extLst>
          </p:cNvPr>
          <p:cNvGrpSpPr/>
          <p:nvPr userDrawn="1"/>
        </p:nvGrpSpPr>
        <p:grpSpPr>
          <a:xfrm rot="10800000">
            <a:off x="5935136" y="1981200"/>
            <a:ext cx="3056464" cy="2514600"/>
            <a:chOff x="6045200" y="-215756"/>
            <a:chExt cx="2548467" cy="2127764"/>
          </a:xfrm>
        </p:grpSpPr>
        <p:cxnSp>
          <p:nvCxnSpPr>
            <p:cNvPr id="102" name="Straight Arrow Connector 101">
              <a:extLst>
                <a:ext uri="{FF2B5EF4-FFF2-40B4-BE49-F238E27FC236}">
                  <a16:creationId xmlns:a16="http://schemas.microsoft.com/office/drawing/2014/main" id="{C73D0E31-B45B-4B15-8298-B53753505FB6}"/>
                </a:ext>
              </a:extLst>
            </p:cNvPr>
            <p:cNvCxnSpPr/>
            <p:nvPr/>
          </p:nvCxnSpPr>
          <p:spPr>
            <a:xfrm rot="5400000">
              <a:off x="7233807" y="1823998"/>
              <a:ext cx="174754" cy="1265"/>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3" name="Freeform 138">
              <a:extLst>
                <a:ext uri="{FF2B5EF4-FFF2-40B4-BE49-F238E27FC236}">
                  <a16:creationId xmlns:a16="http://schemas.microsoft.com/office/drawing/2014/main" id="{445A5550-0F4B-44FE-946E-654F3AA0DB90}"/>
                </a:ext>
              </a:extLst>
            </p:cNvPr>
            <p:cNvSpPr/>
            <p:nvPr/>
          </p:nvSpPr>
          <p:spPr>
            <a:xfrm>
              <a:off x="6045200" y="-215756"/>
              <a:ext cx="2548467" cy="1951423"/>
            </a:xfrm>
            <a:custGeom>
              <a:avLst/>
              <a:gdLst>
                <a:gd name="connsiteX0" fmla="*/ 0 w 2548467"/>
                <a:gd name="connsiteY0" fmla="*/ 0 h 355600"/>
                <a:gd name="connsiteX1" fmla="*/ 0 w 2548467"/>
                <a:gd name="connsiteY1" fmla="*/ 355600 h 355600"/>
                <a:gd name="connsiteX2" fmla="*/ 2548467 w 2548467"/>
                <a:gd name="connsiteY2" fmla="*/ 355600 h 355600"/>
                <a:gd name="connsiteX3" fmla="*/ 2548467 w 2548467"/>
                <a:gd name="connsiteY3" fmla="*/ 0 h 355600"/>
              </a:gdLst>
              <a:ahLst/>
              <a:cxnLst>
                <a:cxn ang="0">
                  <a:pos x="connsiteX0" y="connsiteY0"/>
                </a:cxn>
                <a:cxn ang="0">
                  <a:pos x="connsiteX1" y="connsiteY1"/>
                </a:cxn>
                <a:cxn ang="0">
                  <a:pos x="connsiteX2" y="connsiteY2"/>
                </a:cxn>
                <a:cxn ang="0">
                  <a:pos x="connsiteX3" y="connsiteY3"/>
                </a:cxn>
              </a:cxnLst>
              <a:rect l="l" t="t" r="r" b="b"/>
              <a:pathLst>
                <a:path w="2548467" h="355600">
                  <a:moveTo>
                    <a:pt x="0" y="0"/>
                  </a:moveTo>
                  <a:lnTo>
                    <a:pt x="0" y="355600"/>
                  </a:lnTo>
                  <a:lnTo>
                    <a:pt x="2548467" y="355600"/>
                  </a:lnTo>
                  <a:lnTo>
                    <a:pt x="2548467" y="0"/>
                  </a:lnTo>
                </a:path>
              </a:pathLst>
            </a:custGeom>
            <a:ln w="3175" cap="flat" cmpd="sng" algn="ctr">
              <a:gradFill flip="none" rotWithShape="1">
                <a:gsLst>
                  <a:gs pos="0">
                    <a:srgbClr val="000000"/>
                  </a:gs>
                  <a:gs pos="90000">
                    <a:srgbClr val="FFFFFF">
                      <a:alpha val="0"/>
                    </a:srgbClr>
                  </a:gs>
                </a:gsLst>
                <a:lin ang="162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109" name="Text Placeholder 108">
            <a:extLst>
              <a:ext uri="{FF2B5EF4-FFF2-40B4-BE49-F238E27FC236}">
                <a16:creationId xmlns:a16="http://schemas.microsoft.com/office/drawing/2014/main" id="{D7B167C8-10A3-451B-B957-9B49B0D51E13}"/>
              </a:ext>
            </a:extLst>
          </p:cNvPr>
          <p:cNvSpPr>
            <a:spLocks noGrp="1"/>
          </p:cNvSpPr>
          <p:nvPr>
            <p:ph type="body" sz="quarter" idx="11"/>
          </p:nvPr>
        </p:nvSpPr>
        <p:spPr>
          <a:xfrm>
            <a:off x="5950907" y="1169176"/>
            <a:ext cx="3011487" cy="684213"/>
          </a:xfrm>
        </p:spPr>
        <p:txBody>
          <a:bodyPr>
            <a:noAutofit/>
          </a:bodyPr>
          <a:lstStyle>
            <a:lvl1pPr marL="0" indent="0">
              <a:buNone/>
              <a:defRPr sz="1400">
                <a:solidFill>
                  <a:schemeClr val="bg1">
                    <a:lumMod val="50000"/>
                  </a:schemeClr>
                </a:solidFill>
              </a:defRPr>
            </a:lvl1pPr>
            <a:lvl2pPr marL="457200" indent="0">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a:t>Click to edit Master text styles</a:t>
            </a:r>
          </a:p>
        </p:txBody>
      </p:sp>
      <p:sp>
        <p:nvSpPr>
          <p:cNvPr id="107" name="Text Placeholder 106">
            <a:extLst>
              <a:ext uri="{FF2B5EF4-FFF2-40B4-BE49-F238E27FC236}">
                <a16:creationId xmlns:a16="http://schemas.microsoft.com/office/drawing/2014/main" id="{A57023B6-4FF7-4508-8CF3-3D26A295AA3C}"/>
              </a:ext>
            </a:extLst>
          </p:cNvPr>
          <p:cNvSpPr>
            <a:spLocks noGrp="1"/>
          </p:cNvSpPr>
          <p:nvPr>
            <p:ph type="body" sz="quarter" idx="10"/>
          </p:nvPr>
        </p:nvSpPr>
        <p:spPr>
          <a:xfrm>
            <a:off x="5916613" y="719408"/>
            <a:ext cx="3074987" cy="414338"/>
          </a:xfrm>
        </p:spPr>
        <p:txBody>
          <a:bodyPr>
            <a:noAutofit/>
          </a:bodyPr>
          <a:lstStyle>
            <a:lvl1pPr marL="0" indent="0">
              <a:buNone/>
              <a:defRPr>
                <a:latin typeface="+mj-lt"/>
              </a:defRPr>
            </a:lvl1pPr>
            <a:lvl2pPr marL="457200" indent="0">
              <a:buNone/>
              <a:defRPr sz="2000"/>
            </a:lvl2pPr>
          </a:lstStyle>
          <a:p>
            <a:pPr lvl="0"/>
            <a:r>
              <a:rPr lang="en-US"/>
              <a:t>Click to edit Master text styles</a:t>
            </a:r>
          </a:p>
        </p:txBody>
      </p:sp>
      <p:grpSp>
        <p:nvGrpSpPr>
          <p:cNvPr id="98" name="Group 171">
            <a:extLst>
              <a:ext uri="{FF2B5EF4-FFF2-40B4-BE49-F238E27FC236}">
                <a16:creationId xmlns:a16="http://schemas.microsoft.com/office/drawing/2014/main" id="{CF630F82-512B-45B5-B501-99EB703C74B3}"/>
              </a:ext>
            </a:extLst>
          </p:cNvPr>
          <p:cNvGrpSpPr/>
          <p:nvPr userDrawn="1"/>
        </p:nvGrpSpPr>
        <p:grpSpPr>
          <a:xfrm rot="10800000">
            <a:off x="2417020" y="1981200"/>
            <a:ext cx="3056464" cy="2514600"/>
            <a:chOff x="6045200" y="-215756"/>
            <a:chExt cx="2548467" cy="2127764"/>
          </a:xfrm>
        </p:grpSpPr>
        <p:cxnSp>
          <p:nvCxnSpPr>
            <p:cNvPr id="99" name="Straight Arrow Connector 98">
              <a:extLst>
                <a:ext uri="{FF2B5EF4-FFF2-40B4-BE49-F238E27FC236}">
                  <a16:creationId xmlns:a16="http://schemas.microsoft.com/office/drawing/2014/main" id="{DAB3390F-6ED7-4741-A134-18E95DD5F321}"/>
                </a:ext>
              </a:extLst>
            </p:cNvPr>
            <p:cNvCxnSpPr/>
            <p:nvPr/>
          </p:nvCxnSpPr>
          <p:spPr>
            <a:xfrm rot="5400000">
              <a:off x="7233807" y="1823998"/>
              <a:ext cx="174754" cy="1265"/>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0" name="Freeform 131">
              <a:extLst>
                <a:ext uri="{FF2B5EF4-FFF2-40B4-BE49-F238E27FC236}">
                  <a16:creationId xmlns:a16="http://schemas.microsoft.com/office/drawing/2014/main" id="{B228FA2C-337D-444A-800A-A1D6F8149541}"/>
                </a:ext>
              </a:extLst>
            </p:cNvPr>
            <p:cNvSpPr/>
            <p:nvPr/>
          </p:nvSpPr>
          <p:spPr>
            <a:xfrm>
              <a:off x="6045200" y="-215756"/>
              <a:ext cx="2548467" cy="1951423"/>
            </a:xfrm>
            <a:custGeom>
              <a:avLst/>
              <a:gdLst>
                <a:gd name="connsiteX0" fmla="*/ 0 w 2548467"/>
                <a:gd name="connsiteY0" fmla="*/ 0 h 355600"/>
                <a:gd name="connsiteX1" fmla="*/ 0 w 2548467"/>
                <a:gd name="connsiteY1" fmla="*/ 355600 h 355600"/>
                <a:gd name="connsiteX2" fmla="*/ 2548467 w 2548467"/>
                <a:gd name="connsiteY2" fmla="*/ 355600 h 355600"/>
                <a:gd name="connsiteX3" fmla="*/ 2548467 w 2548467"/>
                <a:gd name="connsiteY3" fmla="*/ 0 h 355600"/>
              </a:gdLst>
              <a:ahLst/>
              <a:cxnLst>
                <a:cxn ang="0">
                  <a:pos x="connsiteX0" y="connsiteY0"/>
                </a:cxn>
                <a:cxn ang="0">
                  <a:pos x="connsiteX1" y="connsiteY1"/>
                </a:cxn>
                <a:cxn ang="0">
                  <a:pos x="connsiteX2" y="connsiteY2"/>
                </a:cxn>
                <a:cxn ang="0">
                  <a:pos x="connsiteX3" y="connsiteY3"/>
                </a:cxn>
              </a:cxnLst>
              <a:rect l="l" t="t" r="r" b="b"/>
              <a:pathLst>
                <a:path w="2548467" h="355600">
                  <a:moveTo>
                    <a:pt x="0" y="0"/>
                  </a:moveTo>
                  <a:lnTo>
                    <a:pt x="0" y="355600"/>
                  </a:lnTo>
                  <a:lnTo>
                    <a:pt x="2548467" y="355600"/>
                  </a:lnTo>
                  <a:lnTo>
                    <a:pt x="2548467" y="0"/>
                  </a:lnTo>
                </a:path>
              </a:pathLst>
            </a:custGeom>
            <a:ln w="3175" cap="flat" cmpd="sng" algn="ctr">
              <a:gradFill flip="none" rotWithShape="1">
                <a:gsLst>
                  <a:gs pos="0">
                    <a:srgbClr val="000000"/>
                  </a:gs>
                  <a:gs pos="90000">
                    <a:srgbClr val="FFFFFF">
                      <a:alpha val="0"/>
                    </a:srgbClr>
                  </a:gs>
                </a:gsLst>
                <a:lin ang="162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111" name="Text Placeholder 108">
            <a:extLst>
              <a:ext uri="{FF2B5EF4-FFF2-40B4-BE49-F238E27FC236}">
                <a16:creationId xmlns:a16="http://schemas.microsoft.com/office/drawing/2014/main" id="{A6030EA8-3CAE-4E98-A124-168F2D84709E}"/>
              </a:ext>
            </a:extLst>
          </p:cNvPr>
          <p:cNvSpPr>
            <a:spLocks noGrp="1"/>
          </p:cNvSpPr>
          <p:nvPr>
            <p:ph type="body" sz="quarter" idx="13"/>
          </p:nvPr>
        </p:nvSpPr>
        <p:spPr>
          <a:xfrm>
            <a:off x="2452791" y="1169555"/>
            <a:ext cx="3011487" cy="684213"/>
          </a:xfrm>
        </p:spPr>
        <p:txBody>
          <a:bodyPr>
            <a:noAutofit/>
          </a:bodyPr>
          <a:lstStyle>
            <a:lvl1pPr marL="0" indent="0">
              <a:buNone/>
              <a:defRPr sz="1400">
                <a:solidFill>
                  <a:schemeClr val="bg1">
                    <a:lumMod val="50000"/>
                  </a:schemeClr>
                </a:solidFill>
              </a:defRPr>
            </a:lvl1pPr>
            <a:lvl2pPr marL="457200" indent="0">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a:t>Click to edit Master text styles</a:t>
            </a:r>
          </a:p>
        </p:txBody>
      </p:sp>
      <p:sp>
        <p:nvSpPr>
          <p:cNvPr id="110" name="Text Placeholder 106">
            <a:extLst>
              <a:ext uri="{FF2B5EF4-FFF2-40B4-BE49-F238E27FC236}">
                <a16:creationId xmlns:a16="http://schemas.microsoft.com/office/drawing/2014/main" id="{FFA42B82-E690-4ED8-9770-FA0FAE6BBEC5}"/>
              </a:ext>
            </a:extLst>
          </p:cNvPr>
          <p:cNvSpPr>
            <a:spLocks noGrp="1"/>
          </p:cNvSpPr>
          <p:nvPr>
            <p:ph type="body" sz="quarter" idx="12"/>
          </p:nvPr>
        </p:nvSpPr>
        <p:spPr>
          <a:xfrm>
            <a:off x="2418497" y="719787"/>
            <a:ext cx="3074987" cy="414338"/>
          </a:xfrm>
        </p:spPr>
        <p:txBody>
          <a:bodyPr>
            <a:noAutofit/>
          </a:bodyPr>
          <a:lstStyle>
            <a:lvl1pPr marL="0" indent="0">
              <a:buNone/>
              <a:defRPr>
                <a:latin typeface="+mj-lt"/>
              </a:defRPr>
            </a:lvl1pPr>
            <a:lvl2pPr marL="457200" indent="0">
              <a:buNone/>
              <a:defRPr sz="2000"/>
            </a:lvl2pPr>
          </a:lstStyle>
          <a:p>
            <a:pPr lvl="0"/>
            <a:r>
              <a:rPr lang="en-US"/>
              <a:t>Click to edit Master text styles</a:t>
            </a:r>
          </a:p>
        </p:txBody>
      </p:sp>
      <p:sp>
        <p:nvSpPr>
          <p:cNvPr id="114" name="Text Placeholder 112">
            <a:extLst>
              <a:ext uri="{FF2B5EF4-FFF2-40B4-BE49-F238E27FC236}">
                <a16:creationId xmlns:a16="http://schemas.microsoft.com/office/drawing/2014/main" id="{E2A145D3-2ED2-4E0F-BDCB-164B474AB3ED}"/>
              </a:ext>
            </a:extLst>
          </p:cNvPr>
          <p:cNvSpPr>
            <a:spLocks noGrp="1"/>
          </p:cNvSpPr>
          <p:nvPr>
            <p:ph type="body" sz="quarter" idx="15"/>
          </p:nvPr>
        </p:nvSpPr>
        <p:spPr>
          <a:xfrm>
            <a:off x="2547938" y="5181600"/>
            <a:ext cx="6748462" cy="481013"/>
          </a:xfrm>
        </p:spPr>
        <p:txBody>
          <a:bodyPr>
            <a:noAutofit/>
          </a:bodyPr>
          <a:lstStyle>
            <a:lvl1pPr marL="0" indent="0" algn="ctr">
              <a:buNone/>
              <a:defRPr sz="2000">
                <a:latin typeface="+mn-lt"/>
              </a:defRPr>
            </a:lvl1pPr>
            <a:lvl2pPr marL="457200" indent="0">
              <a:buNone/>
              <a:defRPr sz="2800">
                <a:latin typeface="+mj-lt"/>
              </a:defRPr>
            </a:lvl2pPr>
            <a:lvl3pPr marL="914400" indent="0">
              <a:buNone/>
              <a:defRPr sz="2800">
                <a:latin typeface="+mj-lt"/>
              </a:defRPr>
            </a:lvl3pPr>
            <a:lvl4pPr marL="1371600" indent="0">
              <a:buNone/>
              <a:defRPr sz="2800">
                <a:latin typeface="+mj-lt"/>
              </a:defRPr>
            </a:lvl4pPr>
            <a:lvl5pPr marL="1828800" indent="0">
              <a:buNone/>
              <a:defRPr sz="2800">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F2342C80-ECFB-B648-ABA8-B0A875BD3A21}"/>
              </a:ext>
            </a:extLst>
          </p:cNvPr>
          <p:cNvSpPr>
            <a:spLocks noGrp="1"/>
          </p:cNvSpPr>
          <p:nvPr>
            <p:ph type="title"/>
          </p:nvPr>
        </p:nvSpPr>
        <p:spPr>
          <a:xfrm>
            <a:off x="2547938" y="4657102"/>
            <a:ext cx="6748462" cy="506861"/>
          </a:xfrm>
        </p:spPr>
        <p:txBody>
          <a:bodyPr>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905045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678C-D12D-4A9F-92B4-BEC5F26BC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897505-ACDB-4D95-9ED0-7E37A8C7D4D1}"/>
              </a:ext>
            </a:extLst>
          </p:cNvPr>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4" name="Footer Placeholder 3">
            <a:extLst>
              <a:ext uri="{FF2B5EF4-FFF2-40B4-BE49-F238E27FC236}">
                <a16:creationId xmlns:a16="http://schemas.microsoft.com/office/drawing/2014/main" id="{5C37810F-B2D0-4220-9B8E-2A1EDC6026E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42C978-387D-41C1-BAE6-816FE35AD4A4}"/>
              </a:ext>
            </a:extLst>
          </p:cNvPr>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21517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8908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FD911-8171-4566-9A69-B0D9211F5CF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5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402225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56836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4715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3236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42F1AE-5065-4B31-8971-BBE1D7D771EC}" type="datetimeFigureOut">
              <a:rPr lang="en-US" smtClean="0"/>
              <a:pPr/>
              <a:t>3/20/2025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350789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2F1AE-5065-4B31-8971-BBE1D7D771EC}"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FD911-8171-4566-9A69-B0D9211F5CF2}" type="slidenum">
              <a:rPr lang="en-US" smtClean="0"/>
              <a:pPr/>
              <a:t>‹#›</a:t>
            </a:fld>
            <a:endParaRPr lang="en-US" dirty="0"/>
          </a:p>
        </p:txBody>
      </p:sp>
    </p:spTree>
    <p:extLst>
      <p:ext uri="{BB962C8B-B14F-4D97-AF65-F5344CB8AC3E}">
        <p14:creationId xmlns:p14="http://schemas.microsoft.com/office/powerpoint/2010/main" val="135408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42F1AE-5065-4B31-8971-BBE1D7D771EC}" type="datetimeFigureOut">
              <a:rPr lang="en-US" smtClean="0"/>
              <a:pPr/>
              <a:t>3/20/2025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3FD911-8171-4566-9A69-B0D9211F5CF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9870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57AC11D-DD43-114B-9DF3-D8971B1BC4E2}"/>
              </a:ext>
            </a:extLst>
          </p:cNvPr>
          <p:cNvSpPr>
            <a:spLocks noGrp="1"/>
          </p:cNvSpPr>
          <p:nvPr>
            <p:ph type="body" sz="quarter" idx="11"/>
          </p:nvPr>
        </p:nvSpPr>
        <p:spPr>
          <a:xfrm>
            <a:off x="2547938" y="5451038"/>
            <a:ext cx="9567862" cy="956613"/>
          </a:xfrm>
        </p:spPr>
        <p:txBody>
          <a:bodyPr/>
          <a:lstStyle/>
          <a:p>
            <a:pPr algn="r"/>
            <a:r>
              <a:rPr lang="vi-VN" sz="2800" dirty="0">
                <a:latin typeface="Times New Roman" panose="02020603050405020304" pitchFamily="18" charset="0"/>
                <a:cs typeface="Times New Roman" panose="02020603050405020304" pitchFamily="18" charset="0"/>
              </a:rPr>
              <a:t>Môn học: Tính toán mềm - K33</a:t>
            </a:r>
          </a:p>
          <a:p>
            <a:pPr algn="r"/>
            <a:r>
              <a:rPr lang="vi-VN" sz="2800" dirty="0">
                <a:latin typeface="Times New Roman" panose="02020603050405020304" pitchFamily="18" charset="0"/>
                <a:cs typeface="Times New Roman" panose="02020603050405020304" pitchFamily="18" charset="0"/>
              </a:rPr>
              <a:t>Học viên: Nguyễn Thị Thúy</a:t>
            </a:r>
            <a:endParaRPr lang="en-US" sz="280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1388AB94-07A2-B146-BDD7-0ACD0DA3DDC0}"/>
              </a:ext>
            </a:extLst>
          </p:cNvPr>
          <p:cNvSpPr>
            <a:spLocks noGrp="1"/>
          </p:cNvSpPr>
          <p:nvPr>
            <p:ph type="body" sz="quarter" idx="10"/>
          </p:nvPr>
        </p:nvSpPr>
        <p:spPr>
          <a:xfrm>
            <a:off x="2438400" y="792160"/>
            <a:ext cx="6954103" cy="1185213"/>
          </a:xfrm>
        </p:spPr>
        <p:txBody>
          <a:bodyPr/>
          <a:lstStyle/>
          <a:p>
            <a:pPr algn="ctr"/>
            <a:r>
              <a:rPr lang="vi-VN" sz="2800" dirty="0"/>
              <a:t>Trường Đại học Sư Phạm Hà Nội</a:t>
            </a:r>
          </a:p>
          <a:p>
            <a:pPr algn="ctr"/>
            <a:r>
              <a:rPr lang="vi-VN" sz="2800" dirty="0"/>
              <a:t>Khoa Công nghệ thông tin</a:t>
            </a:r>
            <a:endParaRPr lang="en-US" sz="2800" dirty="0"/>
          </a:p>
        </p:txBody>
      </p:sp>
      <p:sp>
        <p:nvSpPr>
          <p:cNvPr id="8" name="Title 7">
            <a:extLst>
              <a:ext uri="{FF2B5EF4-FFF2-40B4-BE49-F238E27FC236}">
                <a16:creationId xmlns:a16="http://schemas.microsoft.com/office/drawing/2014/main" id="{899DFAD7-E855-954E-B05D-A2ED31F78E41}"/>
              </a:ext>
            </a:extLst>
          </p:cNvPr>
          <p:cNvSpPr>
            <a:spLocks noGrp="1"/>
          </p:cNvSpPr>
          <p:nvPr>
            <p:ph type="title"/>
          </p:nvPr>
        </p:nvSpPr>
        <p:spPr>
          <a:xfrm>
            <a:off x="1997869" y="4657102"/>
            <a:ext cx="8196262" cy="793936"/>
          </a:xfrm>
        </p:spPr>
        <p:txBody>
          <a:bodyPr>
            <a:noAutofit/>
          </a:bodyPr>
          <a:lstStyle/>
          <a:p>
            <a:pPr algn="ctr" rtl="0">
              <a:spcBef>
                <a:spcPts val="1200"/>
              </a:spcBef>
              <a:spcAft>
                <a:spcPts val="1200"/>
              </a:spcAft>
            </a:pPr>
            <a:r>
              <a:rPr lang="vi-VN" sz="2800" b="1" i="0" u="none" strike="noStrike" dirty="0">
                <a:solidFill>
                  <a:srgbClr val="000000"/>
                </a:solidFill>
                <a:effectLst/>
                <a:latin typeface="Arial" panose="020B0604020202020204" pitchFamily="34" charset="0"/>
              </a:rPr>
              <a:t>ỨNG DỤNG CỦA MẠNG NƠ-RON NHÂN TẠO TRONG Y HỌC VÀ KHOA HỌC SINH HỌC</a:t>
            </a:r>
            <a:endParaRPr lang="en-US" sz="2800" dirty="0"/>
          </a:p>
        </p:txBody>
      </p:sp>
      <p:pic>
        <p:nvPicPr>
          <p:cNvPr id="1028" name="Picture 4" descr="Tải HNUE logo, logo Đại học Sư phạm Hà Nội file vector, AI, EPS, SVG, PNG">
            <a:extLst>
              <a:ext uri="{FF2B5EF4-FFF2-40B4-BE49-F238E27FC236}">
                <a16:creationId xmlns:a16="http://schemas.microsoft.com/office/drawing/2014/main" id="{1DE28749-6EB5-467A-BCD0-D22F1C13B8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4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295400" y="2057400"/>
            <a:ext cx="10287000" cy="4114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Các giá trị thống kê được xác định:</a:t>
            </a:r>
            <a:endParaRPr lang="vi-VN" sz="2400" b="0" dirty="0">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0"/>
              </a:spcAft>
              <a:buFont typeface="Wingdings" panose="05000000000000000000" pitchFamily="2" charset="2"/>
              <a:buChar char="q"/>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TP (True Positive) = 32</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ca ung thư được chẩn đoán đúng).</a:t>
            </a:r>
          </a:p>
          <a:p>
            <a:pPr marL="285750" indent="-285750" rtl="0" fontAlgn="base">
              <a:spcBef>
                <a:spcPts val="0"/>
              </a:spcBef>
              <a:spcAft>
                <a:spcPts val="0"/>
              </a:spcAft>
              <a:buFont typeface="Wingdings" panose="05000000000000000000" pitchFamily="2" charset="2"/>
              <a:buChar char="q"/>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FN (False Negative) = 6</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ca ung thư bị chẩn đoán sai là không mắc bệnh).</a:t>
            </a:r>
          </a:p>
          <a:p>
            <a:pPr marL="285750" indent="-285750" rtl="0" fontAlgn="base">
              <a:spcBef>
                <a:spcPts val="0"/>
              </a:spcBef>
              <a:spcAft>
                <a:spcPts val="0"/>
              </a:spcAft>
              <a:buFont typeface="Wingdings" panose="05000000000000000000" pitchFamily="2" charset="2"/>
              <a:buChar char="q"/>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TN (True Negative) = 58</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người khỏe mạnh được chẩn đoán đúng).</a:t>
            </a:r>
          </a:p>
          <a:p>
            <a:pPr marL="285750" indent="-285750" rtl="0" fontAlgn="base">
              <a:spcBef>
                <a:spcPts val="0"/>
              </a:spcBef>
              <a:spcAft>
                <a:spcPts val="1200"/>
              </a:spcAft>
              <a:buFont typeface="Wingdings" panose="05000000000000000000" pitchFamily="2" charset="2"/>
              <a:buChar char="q"/>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FP (False Positive) = 4</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người khỏe mạnh bị chẩn đoán nhầm thành mắc bệnh).</a:t>
            </a:r>
          </a:p>
          <a:p>
            <a:pPr marL="285750" indent="-285750">
              <a:buFont typeface="Wingdings" panose="05000000000000000000" pitchFamily="2" charset="2"/>
              <a:buChar char="q"/>
            </a:pPr>
            <a:r>
              <a:rPr lang="vi-VN" sz="2400" b="1" i="0" u="none" strike="noStrike" dirty="0">
                <a:solidFill>
                  <a:srgbClr val="000000"/>
                </a:solidFill>
                <a:effectLst/>
                <a:latin typeface="Times New Roman" panose="02020603050405020304" pitchFamily="18" charset="0"/>
                <a:cs typeface="Times New Roman" panose="02020603050405020304" pitchFamily="18" charset="0"/>
              </a:rPr>
              <a:t>P(D) = 0.35</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(xác suất tiên nghiệm của bệnh nhân thực sự mắc ung thư).</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89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295400" y="2057400"/>
            <a:ext cx="4648200"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toán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chỉ</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số</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đánh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giá</a:t>
            </a:r>
            <a:endParaRPr lang="vi-VN" sz="2400" b="1"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1200"/>
              </a:spcBef>
              <a:spcAft>
                <a:spcPts val="1200"/>
              </a:spcAft>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nhạy</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(Sensitivity - TPF)</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b="0" dirty="0">
              <a:effectLst/>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1D6B8906-6C23-474A-8DF1-94FC2B93A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461084"/>
            <a:ext cx="7777732" cy="190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1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295400" y="2057400"/>
            <a:ext cx="46482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đặc</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hiệu</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(Specificity - TNF)</a:t>
            </a:r>
            <a:endParaRPr lang="en-US" sz="2400" b="0" dirty="0">
              <a:effectLst/>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42DC9E8E-7EB0-4736-B6CB-16CD304AB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062" y="3429000"/>
            <a:ext cx="788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9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295400" y="2057400"/>
            <a:ext cx="7010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chính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xác</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dự</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đoán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(Predictive Accuracy - PA)</a:t>
            </a:r>
            <a:endParaRPr lang="en-US" sz="2400" b="0" dirty="0">
              <a:effectLst/>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8FC59D40-35E6-4586-977B-FD38FE3EF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733800"/>
            <a:ext cx="941560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295400" y="2057400"/>
            <a:ext cx="8001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Giá</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trị</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tiên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đoán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dương</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(Predictive Value of a Positive Test - PV</a:t>
            </a:r>
            <a:r>
              <a:rPr lang="en-US" sz="1800" b="1" i="0" u="none" strike="noStrike" dirty="0">
                <a:solidFill>
                  <a:srgbClr val="000000"/>
                </a:solidFill>
                <a:effectLst/>
                <a:latin typeface="Arial" panose="020B0604020202020204" pitchFamily="34" charset="0"/>
              </a:rPr>
              <a:t>)</a:t>
            </a:r>
            <a:endParaRPr lang="en-US" b="0" dirty="0">
              <a:effectLst/>
            </a:endParaRPr>
          </a:p>
        </p:txBody>
      </p:sp>
      <p:pic>
        <p:nvPicPr>
          <p:cNvPr id="13314" name="Picture 2">
            <a:extLst>
              <a:ext uri="{FF2B5EF4-FFF2-40B4-BE49-F238E27FC236}">
                <a16:creationId xmlns:a16="http://schemas.microsoft.com/office/drawing/2014/main" id="{11B32DDA-D2C0-4B91-95F9-FF0A66CD3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76600"/>
            <a:ext cx="7866529"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08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Scroll: Horizontal 2">
            <a:extLst>
              <a:ext uri="{FF2B5EF4-FFF2-40B4-BE49-F238E27FC236}">
                <a16:creationId xmlns:a16="http://schemas.microsoft.com/office/drawing/2014/main" id="{86642BBC-1C2C-4CDD-870A-4508CF3BA6DA}"/>
              </a:ext>
            </a:extLst>
          </p:cNvPr>
          <p:cNvSpPr/>
          <p:nvPr/>
        </p:nvSpPr>
        <p:spPr>
          <a:xfrm>
            <a:off x="1066800" y="1447800"/>
            <a:ext cx="9372600" cy="4419600"/>
          </a:xfrm>
          <a:prstGeom prst="horizontalScroll">
            <a:avLst/>
          </a:prstGeom>
        </p:spPr>
        <p:style>
          <a:lnRef idx="0">
            <a:schemeClr val="accent4"/>
          </a:lnRef>
          <a:fillRef idx="3">
            <a:schemeClr val="accent4"/>
          </a:fillRef>
          <a:effectRef idx="3">
            <a:schemeClr val="accent4"/>
          </a:effectRef>
          <a:fontRef idx="minor">
            <a:schemeClr val="lt1"/>
          </a:fontRef>
        </p:style>
        <p:txBody>
          <a:bodyPr rtlCol="0" anchor="ctr"/>
          <a:lstStyle/>
          <a:p>
            <a:pPr rtl="0">
              <a:spcBef>
                <a:spcPts val="1200"/>
              </a:spcBef>
              <a:spcAft>
                <a:spcPts val="1200"/>
              </a:spcAft>
            </a:pPr>
            <a:r>
              <a:rPr lang="vi-VN" sz="2800" b="1" i="0" u="none" strike="noStrike" dirty="0">
                <a:solidFill>
                  <a:schemeClr val="bg1"/>
                </a:solidFill>
                <a:effectLst/>
                <a:latin typeface="Times New Roman" panose="02020603050405020304" pitchFamily="18" charset="0"/>
                <a:cs typeface="Times New Roman" panose="02020603050405020304" pitchFamily="18" charset="0"/>
              </a:rPr>
              <a:t>Kết luận:</a:t>
            </a:r>
            <a:endParaRPr lang="vi-VN" sz="2800" b="0" dirty="0">
              <a:solidFill>
                <a:schemeClr val="bg1"/>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pPr>
            <a:r>
              <a:rPr lang="vi-VN" sz="2800" i="0" u="sng" strike="noStrike" dirty="0">
                <a:solidFill>
                  <a:srgbClr val="FFFF00"/>
                </a:solidFill>
                <a:effectLst/>
                <a:latin typeface="Times New Roman" panose="02020603050405020304" pitchFamily="18" charset="0"/>
                <a:cs typeface="Times New Roman" panose="02020603050405020304" pitchFamily="18" charset="0"/>
              </a:rPr>
              <a:t>Độ chính xác tổng thể</a:t>
            </a:r>
            <a:r>
              <a:rPr lang="vi-VN" sz="2800" i="0" u="none" strike="noStrike" dirty="0">
                <a:solidFill>
                  <a:schemeClr val="bg1"/>
                </a:solidFill>
                <a:effectLst/>
                <a:latin typeface="Times New Roman" panose="02020603050405020304" pitchFamily="18" charset="0"/>
                <a:cs typeface="Times New Roman" panose="02020603050405020304" pitchFamily="18" charset="0"/>
              </a:rPr>
              <a:t> của hệ thống chẩn đoán là </a:t>
            </a:r>
            <a:r>
              <a:rPr lang="vi-VN" sz="2800" i="0" u="sng" strike="noStrike" dirty="0">
                <a:solidFill>
                  <a:srgbClr val="FFFF00"/>
                </a:solidFill>
                <a:effectLst/>
                <a:latin typeface="Times New Roman" panose="02020603050405020304" pitchFamily="18" charset="0"/>
                <a:cs typeface="Times New Roman" panose="02020603050405020304" pitchFamily="18" charset="0"/>
              </a:rPr>
              <a:t>90.28%</a:t>
            </a:r>
            <a:r>
              <a:rPr lang="vi-VN" sz="2800" i="0" u="none" strike="noStrike" dirty="0">
                <a:solidFill>
                  <a:schemeClr val="bg1"/>
                </a:solidFill>
                <a:effectLst/>
                <a:latin typeface="Times New Roman" panose="02020603050405020304" pitchFamily="18" charset="0"/>
                <a:cs typeface="Times New Roman" panose="02020603050405020304" pitchFamily="18" charset="0"/>
              </a:rPr>
              <a:t>.</a:t>
            </a:r>
          </a:p>
          <a:p>
            <a:pPr rtl="0" fontAlgn="base">
              <a:spcBef>
                <a:spcPts val="0"/>
              </a:spcBef>
              <a:spcAft>
                <a:spcPts val="1200"/>
              </a:spcAft>
            </a:pPr>
            <a:r>
              <a:rPr lang="vi-VN" sz="2800" u="sng" strike="noStrike" dirty="0">
                <a:solidFill>
                  <a:srgbClr val="FFFF00"/>
                </a:solidFill>
                <a:effectLst/>
                <a:latin typeface="Times New Roman" panose="02020603050405020304" pitchFamily="18" charset="0"/>
                <a:cs typeface="Times New Roman" panose="02020603050405020304" pitchFamily="18" charset="0"/>
              </a:rPr>
              <a:t>Giá trị tiên đoán dương tính</a:t>
            </a:r>
            <a:r>
              <a:rPr lang="vi-VN" sz="2800" i="0" u="none" strike="noStrike" dirty="0">
                <a:solidFill>
                  <a:schemeClr val="bg1"/>
                </a:solidFill>
                <a:effectLst/>
                <a:latin typeface="Times New Roman" panose="02020603050405020304" pitchFamily="18" charset="0"/>
                <a:cs typeface="Times New Roman" panose="02020603050405020304" pitchFamily="18" charset="0"/>
              </a:rPr>
              <a:t> là </a:t>
            </a:r>
            <a:r>
              <a:rPr lang="vi-VN" sz="2800" i="0" u="sng" strike="noStrike" dirty="0">
                <a:solidFill>
                  <a:srgbClr val="FFFF00"/>
                </a:solidFill>
                <a:effectLst/>
                <a:latin typeface="Times New Roman" panose="02020603050405020304" pitchFamily="18" charset="0"/>
                <a:cs typeface="Times New Roman" panose="02020603050405020304" pitchFamily="18" charset="0"/>
              </a:rPr>
              <a:t>87.55%</a:t>
            </a:r>
            <a:r>
              <a:rPr lang="vi-VN" sz="2800" i="0" u="none" strike="noStrike" dirty="0">
                <a:solidFill>
                  <a:schemeClr val="bg1"/>
                </a:solidFill>
                <a:effectLst/>
                <a:latin typeface="Times New Roman" panose="02020603050405020304" pitchFamily="18" charset="0"/>
                <a:cs typeface="Times New Roman" panose="02020603050405020304" pitchFamily="18" charset="0"/>
              </a:rPr>
              <a:t>, </a:t>
            </a:r>
            <a:r>
              <a:rPr lang="vi-VN" sz="2800" b="0" i="0" u="none" strike="noStrike" dirty="0">
                <a:solidFill>
                  <a:schemeClr val="bg1"/>
                </a:solidFill>
                <a:effectLst/>
                <a:latin typeface="Times New Roman" panose="02020603050405020304" pitchFamily="18" charset="0"/>
                <a:cs typeface="Times New Roman" panose="02020603050405020304" pitchFamily="18" charset="0"/>
              </a:rPr>
              <a:t>nghĩa là trong số những người được </a:t>
            </a:r>
            <a:r>
              <a:rPr lang="vi-VN" sz="2800" b="0" i="0" u="sng" strike="noStrike" dirty="0">
                <a:solidFill>
                  <a:srgbClr val="FFFF00"/>
                </a:solidFill>
                <a:effectLst/>
                <a:latin typeface="Times New Roman" panose="02020603050405020304" pitchFamily="18" charset="0"/>
                <a:cs typeface="Times New Roman" panose="02020603050405020304" pitchFamily="18" charset="0"/>
              </a:rPr>
              <a:t>chẩn đoán mắc bệnh</a:t>
            </a:r>
            <a:r>
              <a:rPr lang="vi-VN" sz="2800" b="0" i="0" u="none" strike="noStrike" dirty="0">
                <a:solidFill>
                  <a:schemeClr val="bg1"/>
                </a:solidFill>
                <a:effectLst/>
                <a:latin typeface="Times New Roman" panose="02020603050405020304" pitchFamily="18" charset="0"/>
                <a:cs typeface="Times New Roman" panose="02020603050405020304" pitchFamily="18" charset="0"/>
              </a:rPr>
              <a:t>, 87.55% </a:t>
            </a:r>
            <a:r>
              <a:rPr lang="vi-VN" sz="2800" b="0" i="0" u="sng" strike="noStrike" dirty="0">
                <a:solidFill>
                  <a:srgbClr val="FFFF00"/>
                </a:solidFill>
                <a:effectLst/>
                <a:latin typeface="Times New Roman" panose="02020603050405020304" pitchFamily="18" charset="0"/>
                <a:cs typeface="Times New Roman" panose="02020603050405020304" pitchFamily="18" charset="0"/>
              </a:rPr>
              <a:t>thực sự có bệnh.</a:t>
            </a:r>
          </a:p>
          <a:p>
            <a:pPr algn="ctr"/>
            <a:endParaRPr lang="en-US" dirty="0"/>
          </a:p>
        </p:txBody>
      </p:sp>
    </p:spTree>
    <p:extLst>
      <p:ext uri="{BB962C8B-B14F-4D97-AF65-F5344CB8AC3E}">
        <p14:creationId xmlns:p14="http://schemas.microsoft.com/office/powerpoint/2010/main" val="426036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dirty="0"/>
              <a:t>Đường cong ROC và ngưỡng quyết định</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08A4AB-604F-40FE-AA84-1A0593728F27}"/>
              </a:ext>
            </a:extLst>
          </p:cNvPr>
          <p:cNvSpPr txBox="1"/>
          <p:nvPr/>
        </p:nvSpPr>
        <p:spPr>
          <a:xfrm>
            <a:off x="1219200" y="2133600"/>
            <a:ext cx="9906000" cy="4031873"/>
          </a:xfrm>
          <a:prstGeom prst="rect">
            <a:avLst/>
          </a:prstGeom>
          <a:noFill/>
        </p:spPr>
        <p:txBody>
          <a:bodyPr wrap="square" rtlCol="0">
            <a:spAutoFit/>
          </a:bodyPr>
          <a:lstStyle/>
          <a:p>
            <a:r>
              <a:rPr lang="en-US" sz="2400" b="1" i="0" u="none" strike="noStrike" dirty="0">
                <a:solidFill>
                  <a:srgbClr val="000000"/>
                </a:solidFill>
                <a:effectLst/>
                <a:latin typeface="Times New Roman" panose="02020603050405020304" pitchFamily="18" charset="0"/>
                <a:cs typeface="Times New Roman" panose="02020603050405020304" pitchFamily="18" charset="0"/>
              </a:rPr>
              <a:t>ROC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Receiver Operating Char</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acteristic): Đường cong đặc tính vận hành của bộ thu</a:t>
            </a:r>
          </a:p>
          <a:p>
            <a:pPr rtl="0">
              <a:spcBef>
                <a:spcPts val="1200"/>
              </a:spcBef>
              <a:spcAft>
                <a:spcPts val="1200"/>
              </a:spcAft>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Giả sử mạng ANN có một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nơ-ron đầu ra</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duy nhất. Một tham số quan trọng ảnh hưởng đến hiệu suất của mạng là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ngưỡng quyết định (</a:t>
            </a:r>
            <a:r>
              <a:rPr lang="el-GR" sz="2400" b="1" i="0" u="none" strike="noStrike" dirty="0">
                <a:solidFill>
                  <a:srgbClr val="000000"/>
                </a:solidFill>
                <a:effectLst/>
                <a:latin typeface="Times New Roman" panose="02020603050405020304" pitchFamily="18" charset="0"/>
                <a:cs typeface="Times New Roman" panose="02020603050405020304" pitchFamily="18" charset="0"/>
              </a:rPr>
              <a:t>θ)</a:t>
            </a:r>
            <a:r>
              <a:rPr lang="el-GR"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của nơ-ron đầu ra:</a:t>
            </a:r>
            <a:endParaRPr lang="vi-VN" sz="2400" b="0" dirty="0">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1200"/>
              </a:spcAft>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Nếu </a:t>
            </a:r>
            <a:r>
              <a:rPr lang="el-GR" sz="2400" b="1" i="0" u="none" strike="noStrike" dirty="0">
                <a:solidFill>
                  <a:srgbClr val="000000"/>
                </a:solidFill>
                <a:effectLst/>
                <a:latin typeface="Times New Roman" panose="02020603050405020304" pitchFamily="18" charset="0"/>
                <a:cs typeface="Times New Roman" panose="02020603050405020304" pitchFamily="18" charset="0"/>
              </a:rPr>
              <a:t>θ = 1</a:t>
            </a:r>
            <a:r>
              <a:rPr lang="el-GR"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tất cả tín hiệu đầu vào sẽ bị phân loại là nhiễu, đồng nghĩa với việc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tất cả bệnh nhân đều bị chẩn đoán là không mắc bệnh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Nếu </a:t>
            </a:r>
            <a:r>
              <a:rPr lang="el-GR" sz="2400" b="1" i="0" u="none" strike="noStrike" dirty="0">
                <a:solidFill>
                  <a:srgbClr val="000000"/>
                </a:solidFill>
                <a:effectLst/>
                <a:latin typeface="Times New Roman" panose="02020603050405020304" pitchFamily="18" charset="0"/>
                <a:cs typeface="Times New Roman" panose="02020603050405020304" pitchFamily="18" charset="0"/>
              </a:rPr>
              <a:t>θ = 0</a:t>
            </a:r>
            <a:r>
              <a:rPr lang="el-GR"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tất cả tín hiệu đầu vào sẽ bị phân loại là tín hiệu bệnh, tức là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tất cả bệnh nhân đều bị chẩn đoán là mắc bệnh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10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dirty="0"/>
              <a:t>Đường cong ROC và ngưỡng quyết định</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B243033A-5A08-47F6-97DB-815A23F55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28670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9ADA2E1C-C74F-4D4B-9F62-8CE4982B8D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675428"/>
            <a:ext cx="7734701" cy="461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76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dirty="0"/>
              <a:t>Đường cong ROC và ngưỡng quyết định</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37B371D1-BB02-4E40-872E-21C3EB3A7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78977"/>
            <a:ext cx="7543800" cy="45456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6EC3A0-21A4-4B56-97BE-F2BC1725B73A}"/>
              </a:ext>
            </a:extLst>
          </p:cNvPr>
          <p:cNvSpPr txBox="1"/>
          <p:nvPr/>
        </p:nvSpPr>
        <p:spPr>
          <a:xfrm>
            <a:off x="1343526" y="3036125"/>
            <a:ext cx="3276600" cy="2031325"/>
          </a:xfrm>
          <a:prstGeom prst="rect">
            <a:avLst/>
          </a:prstGeom>
          <a:noFill/>
        </p:spPr>
        <p:txBody>
          <a:bodyPr wrap="square" rtlCol="0">
            <a:spAutoFit/>
          </a:bodyPr>
          <a:lstStyle/>
          <a:p>
            <a:r>
              <a:rPr lang="vi-VN" sz="1800" b="1" i="0" u="none" strike="noStrike" dirty="0">
                <a:solidFill>
                  <a:srgbClr val="000000"/>
                </a:solidFill>
                <a:effectLst/>
                <a:latin typeface="Arial" panose="020B0604020202020204" pitchFamily="34" charset="0"/>
              </a:rPr>
              <a:t>Tỉ lệ dương tính thật (TPF - True Positive Fraction)</a:t>
            </a:r>
            <a:r>
              <a:rPr lang="vi-VN" sz="1800" b="0" i="0" u="none" strike="noStrike" dirty="0">
                <a:solidFill>
                  <a:srgbClr val="000000"/>
                </a:solidFill>
                <a:effectLst/>
                <a:latin typeface="Arial" panose="020B0604020202020204" pitchFamily="34" charset="0"/>
              </a:rPr>
              <a:t> và </a:t>
            </a:r>
            <a:r>
              <a:rPr lang="vi-VN" sz="1800" b="1" i="0" u="none" strike="noStrike" dirty="0">
                <a:solidFill>
                  <a:srgbClr val="000000"/>
                </a:solidFill>
                <a:effectLst/>
                <a:latin typeface="Arial" panose="020B0604020202020204" pitchFamily="34" charset="0"/>
              </a:rPr>
              <a:t>Tỉ lệ dương tính giả (FPF - False Positive Fraction)</a:t>
            </a:r>
            <a:r>
              <a:rPr lang="vi-VN" sz="1800" b="0" i="0" u="none" strike="noStrike" dirty="0">
                <a:solidFill>
                  <a:srgbClr val="000000"/>
                </a:solidFill>
                <a:effectLst/>
                <a:latin typeface="Arial" panose="020B0604020202020204" pitchFamily="34" charset="0"/>
              </a:rPr>
              <a:t> dưới dạng hàm của </a:t>
            </a:r>
            <a:r>
              <a:rPr lang="vi-VN" sz="1800" b="1" i="0" u="none" strike="noStrike" dirty="0">
                <a:solidFill>
                  <a:srgbClr val="000000"/>
                </a:solidFill>
                <a:effectLst/>
                <a:latin typeface="Arial" panose="020B0604020202020204" pitchFamily="34" charset="0"/>
              </a:rPr>
              <a:t>ngưỡng kích hoạt của neuron đầu ra</a:t>
            </a:r>
            <a:r>
              <a:rPr lang="vi-VN" sz="1800" b="0" i="0" u="none" strike="noStrike"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716990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dirty="0"/>
              <a:t>Đường cong ROC và ngưỡng quyết định</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37B371D1-BB02-4E40-872E-21C3EB3A7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78977"/>
            <a:ext cx="7543800" cy="45456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6EC3A0-21A4-4B56-97BE-F2BC1725B73A}"/>
              </a:ext>
            </a:extLst>
          </p:cNvPr>
          <p:cNvSpPr txBox="1"/>
          <p:nvPr/>
        </p:nvSpPr>
        <p:spPr>
          <a:xfrm>
            <a:off x="1343526" y="3036125"/>
            <a:ext cx="3276600" cy="2031325"/>
          </a:xfrm>
          <a:prstGeom prst="rect">
            <a:avLst/>
          </a:prstGeom>
          <a:noFill/>
        </p:spPr>
        <p:txBody>
          <a:bodyPr wrap="square" rtlCol="0">
            <a:spAutoFit/>
          </a:bodyPr>
          <a:lstStyle/>
          <a:p>
            <a:r>
              <a:rPr lang="vi-VN" sz="1800" b="1" i="0" u="none" strike="noStrike" dirty="0">
                <a:solidFill>
                  <a:srgbClr val="000000"/>
                </a:solidFill>
                <a:effectLst/>
                <a:latin typeface="Arial" panose="020B0604020202020204" pitchFamily="34" charset="0"/>
              </a:rPr>
              <a:t>Tỉ lệ dương tính thật (TPF - True Positive Fraction)</a:t>
            </a:r>
            <a:r>
              <a:rPr lang="vi-VN" sz="1800" b="0" i="0" u="none" strike="noStrike" dirty="0">
                <a:solidFill>
                  <a:srgbClr val="000000"/>
                </a:solidFill>
                <a:effectLst/>
                <a:latin typeface="Arial" panose="020B0604020202020204" pitchFamily="34" charset="0"/>
              </a:rPr>
              <a:t> và </a:t>
            </a:r>
            <a:r>
              <a:rPr lang="vi-VN" sz="1800" b="1" i="0" u="none" strike="noStrike" dirty="0">
                <a:solidFill>
                  <a:srgbClr val="000000"/>
                </a:solidFill>
                <a:effectLst/>
                <a:latin typeface="Arial" panose="020B0604020202020204" pitchFamily="34" charset="0"/>
              </a:rPr>
              <a:t>Tỉ lệ dương tính giả (FPF - False Positive Fraction)</a:t>
            </a:r>
            <a:r>
              <a:rPr lang="vi-VN" sz="1800" b="0" i="0" u="none" strike="noStrike" dirty="0">
                <a:solidFill>
                  <a:srgbClr val="000000"/>
                </a:solidFill>
                <a:effectLst/>
                <a:latin typeface="Arial" panose="020B0604020202020204" pitchFamily="34" charset="0"/>
              </a:rPr>
              <a:t> dưới dạng hàm của </a:t>
            </a:r>
            <a:r>
              <a:rPr lang="vi-VN" sz="1800" b="1" i="0" u="none" strike="noStrike" dirty="0">
                <a:solidFill>
                  <a:srgbClr val="000000"/>
                </a:solidFill>
                <a:effectLst/>
                <a:latin typeface="Arial" panose="020B0604020202020204" pitchFamily="34" charset="0"/>
              </a:rPr>
              <a:t>ngưỡng kích hoạt của neuron đầu ra</a:t>
            </a:r>
            <a:r>
              <a:rPr lang="vi-VN" sz="1800" b="0" i="0" u="none" strike="noStrike" dirty="0">
                <a:solidFill>
                  <a:srgbClr val="000000"/>
                </a:solidFill>
                <a:effectLst/>
                <a:latin typeface="Arial" panose="020B0604020202020204" pitchFamily="34" charset="0"/>
              </a:rPr>
              <a:t>.</a:t>
            </a:r>
            <a:endParaRPr lang="en-US" dirty="0"/>
          </a:p>
        </p:txBody>
      </p:sp>
      <p:cxnSp>
        <p:nvCxnSpPr>
          <p:cNvPr id="5" name="Straight Connector 4">
            <a:extLst>
              <a:ext uri="{FF2B5EF4-FFF2-40B4-BE49-F238E27FC236}">
                <a16:creationId xmlns:a16="http://schemas.microsoft.com/office/drawing/2014/main" id="{5BD2FE41-E81F-42C5-BA2C-44D1CC56517D}"/>
              </a:ext>
            </a:extLst>
          </p:cNvPr>
          <p:cNvCxnSpPr/>
          <p:nvPr/>
        </p:nvCxnSpPr>
        <p:spPr>
          <a:xfrm>
            <a:off x="6705600" y="3036125"/>
            <a:ext cx="0" cy="2221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id="{F302BA65-9E6D-47B0-AE13-1ADB2C88B30E}"/>
              </a:ext>
            </a:extLst>
          </p:cNvPr>
          <p:cNvCxnSpPr/>
          <p:nvPr/>
        </p:nvCxnSpPr>
        <p:spPr>
          <a:xfrm>
            <a:off x="7772400" y="3036125"/>
            <a:ext cx="0" cy="2221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66816A2-216D-48FF-99A7-8B0BD7391A10}"/>
              </a:ext>
            </a:extLst>
          </p:cNvPr>
          <p:cNvCxnSpPr/>
          <p:nvPr/>
        </p:nvCxnSpPr>
        <p:spPr>
          <a:xfrm>
            <a:off x="9829800" y="3036125"/>
            <a:ext cx="0" cy="2221675"/>
          </a:xfrm>
          <a:prstGeom prst="line">
            <a:avLst/>
          </a:prstGeom>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79EFAE8B-BAA0-4EFA-81FA-74C95A16F242}"/>
              </a:ext>
            </a:extLst>
          </p:cNvPr>
          <p:cNvSpPr txBox="1"/>
          <p:nvPr/>
        </p:nvSpPr>
        <p:spPr>
          <a:xfrm>
            <a:off x="6677525" y="2983523"/>
            <a:ext cx="304798" cy="369332"/>
          </a:xfrm>
          <a:prstGeom prst="rect">
            <a:avLst/>
          </a:prstGeom>
          <a:noFill/>
        </p:spPr>
        <p:txBody>
          <a:bodyPr wrap="square" rtlCol="0">
            <a:spAutoFit/>
          </a:bodyPr>
          <a:lstStyle/>
          <a:p>
            <a:r>
              <a:rPr lang="vi-VN" b="1" dirty="0">
                <a:solidFill>
                  <a:srgbClr val="FF0000"/>
                </a:solidFill>
              </a:rPr>
              <a:t>?</a:t>
            </a:r>
            <a:endParaRPr lang="en-US" b="1" dirty="0">
              <a:solidFill>
                <a:srgbClr val="FF0000"/>
              </a:solidFill>
            </a:endParaRPr>
          </a:p>
        </p:txBody>
      </p:sp>
      <p:sp>
        <p:nvSpPr>
          <p:cNvPr id="11" name="TextBox 10">
            <a:extLst>
              <a:ext uri="{FF2B5EF4-FFF2-40B4-BE49-F238E27FC236}">
                <a16:creationId xmlns:a16="http://schemas.microsoft.com/office/drawing/2014/main" id="{423FD0DD-D8AE-477F-B379-32E9BABD1279}"/>
              </a:ext>
            </a:extLst>
          </p:cNvPr>
          <p:cNvSpPr txBox="1"/>
          <p:nvPr/>
        </p:nvSpPr>
        <p:spPr>
          <a:xfrm>
            <a:off x="9829800" y="4718846"/>
            <a:ext cx="304798" cy="369332"/>
          </a:xfrm>
          <a:prstGeom prst="rect">
            <a:avLst/>
          </a:prstGeom>
          <a:noFill/>
        </p:spPr>
        <p:txBody>
          <a:bodyPr wrap="square" rtlCol="0">
            <a:spAutoFit/>
          </a:bodyPr>
          <a:lstStyle/>
          <a:p>
            <a:r>
              <a:rPr lang="vi-VN" b="1" dirty="0">
                <a:solidFill>
                  <a:srgbClr val="FF0000"/>
                </a:solidFill>
              </a:rPr>
              <a:t>?</a:t>
            </a:r>
            <a:endParaRPr lang="en-US" b="1" dirty="0">
              <a:solidFill>
                <a:srgbClr val="FF0000"/>
              </a:solidFill>
            </a:endParaRPr>
          </a:p>
        </p:txBody>
      </p:sp>
      <p:sp>
        <p:nvSpPr>
          <p:cNvPr id="12" name="TextBox 11">
            <a:extLst>
              <a:ext uri="{FF2B5EF4-FFF2-40B4-BE49-F238E27FC236}">
                <a16:creationId xmlns:a16="http://schemas.microsoft.com/office/drawing/2014/main" id="{F37A246B-CE83-4CE5-A484-E3EDBC0865D4}"/>
              </a:ext>
            </a:extLst>
          </p:cNvPr>
          <p:cNvSpPr txBox="1"/>
          <p:nvPr/>
        </p:nvSpPr>
        <p:spPr>
          <a:xfrm>
            <a:off x="7772400" y="4051787"/>
            <a:ext cx="304798" cy="369332"/>
          </a:xfrm>
          <a:prstGeom prst="rect">
            <a:avLst/>
          </a:prstGeom>
          <a:noFill/>
        </p:spPr>
        <p:txBody>
          <a:bodyPr wrap="square" rtlCol="0">
            <a:spAutoFit/>
          </a:bodyPr>
          <a:lstStyle/>
          <a:p>
            <a:r>
              <a:rPr lang="vi-VN"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228697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990600" y="304800"/>
            <a:ext cx="10591800" cy="1143000"/>
          </a:xfrm>
        </p:spPr>
        <p:txBody>
          <a:bodyPr/>
          <a:lstStyle/>
          <a:p>
            <a:r>
              <a:rPr lang="vi-VN" dirty="0"/>
              <a:t>Nội dung trình bày</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F0C3C0DF-860A-4547-A613-2EEF6928E1E9}"/>
              </a:ext>
            </a:extLst>
          </p:cNvPr>
          <p:cNvGraphicFramePr/>
          <p:nvPr>
            <p:extLst>
              <p:ext uri="{D42A27DB-BD31-4B8C-83A1-F6EECF244321}">
                <p14:modId xmlns:p14="http://schemas.microsoft.com/office/powerpoint/2010/main" val="1247625123"/>
              </p:ext>
            </p:extLst>
          </p:nvPr>
        </p:nvGraphicFramePr>
        <p:xfrm>
          <a:off x="1600200" y="1828800"/>
          <a:ext cx="8128000" cy="385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575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dirty="0"/>
              <a:t>Đường cong ROC và ngưỡng quyết định</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6F1B6AC5-4E31-4064-BF88-DFF5795AA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72402"/>
            <a:ext cx="6945429" cy="445219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95EEB8B-4828-44DE-909B-9382000B871B}"/>
              </a:ext>
            </a:extLst>
          </p:cNvPr>
          <p:cNvSpPr txBox="1"/>
          <p:nvPr/>
        </p:nvSpPr>
        <p:spPr>
          <a:xfrm>
            <a:off x="914400" y="2895600"/>
            <a:ext cx="3733800" cy="1908215"/>
          </a:xfrm>
          <a:prstGeom prst="rect">
            <a:avLst/>
          </a:prstGeom>
          <a:noFill/>
        </p:spPr>
        <p:txBody>
          <a:bodyPr wrap="square">
            <a:spAutoFit/>
          </a:bodyPr>
          <a:lstStyle/>
          <a:p>
            <a:pPr algn="just" rtl="0">
              <a:spcBef>
                <a:spcPts val="1200"/>
              </a:spcBef>
              <a:spcAft>
                <a:spcPts val="1200"/>
              </a:spcAft>
            </a:pPr>
            <a:r>
              <a:rPr lang="vi-VN" dirty="0">
                <a:solidFill>
                  <a:srgbClr val="000000"/>
                </a:solidFill>
                <a:latin typeface="Arial" panose="020B0604020202020204" pitchFamily="34" charset="0"/>
              </a:rPr>
              <a:t>Đ</a:t>
            </a:r>
            <a:r>
              <a:rPr lang="vi-VN" sz="1800" b="1" i="0" u="none" strike="noStrike" dirty="0">
                <a:solidFill>
                  <a:srgbClr val="000000"/>
                </a:solidFill>
                <a:effectLst/>
                <a:latin typeface="Arial" panose="020B0604020202020204" pitchFamily="34" charset="0"/>
              </a:rPr>
              <a:t>iểm hoạt động tốt nhất của bộ thu giả định có giá trị TPF khoảng 84% và giá trị FPF khoảng 3.5%</a:t>
            </a:r>
            <a:r>
              <a:rPr lang="vi-VN" sz="1800" b="0" i="0" u="none" strike="noStrike" dirty="0">
                <a:solidFill>
                  <a:srgbClr val="000000"/>
                </a:solidFill>
                <a:effectLst/>
                <a:latin typeface="Arial" panose="020B0604020202020204" pitchFamily="34" charset="0"/>
              </a:rPr>
              <a:t>.</a:t>
            </a:r>
            <a:endParaRPr lang="vi-VN" b="0" dirty="0">
              <a:effectLst/>
            </a:endParaRPr>
          </a:p>
          <a:p>
            <a:pPr algn="just"/>
            <a:br>
              <a:rPr lang="vi-VN" dirty="0"/>
            </a:br>
            <a:endParaRPr lang="en-US" dirty="0"/>
          </a:p>
        </p:txBody>
      </p:sp>
    </p:spTree>
    <p:extLst>
      <p:ext uri="{BB962C8B-B14F-4D97-AF65-F5344CB8AC3E}">
        <p14:creationId xmlns:p14="http://schemas.microsoft.com/office/powerpoint/2010/main" val="13930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95400" y="609600"/>
            <a:ext cx="10515600" cy="1028700"/>
          </a:xfrm>
        </p:spPr>
        <p:txBody>
          <a:bodyPr>
            <a:noAutofit/>
          </a:bodyPr>
          <a:lstStyle/>
          <a:p>
            <a:r>
              <a:rPr lang="vi-VN" sz="3600" dirty="0"/>
              <a:t>Hoạt động nghiên cứu gần đây về mạng nơ-ron trong y học và khoa học sinh học</a:t>
            </a:r>
            <a:endParaRPr lang="en-US" sz="3600"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60FEF65E-40CC-44B6-B323-C5D541BBB1DC}"/>
              </a:ext>
            </a:extLst>
          </p:cNvPr>
          <p:cNvGraphicFramePr/>
          <p:nvPr>
            <p:extLst>
              <p:ext uri="{D42A27DB-BD31-4B8C-83A1-F6EECF244321}">
                <p14:modId xmlns:p14="http://schemas.microsoft.com/office/powerpoint/2010/main" val="1133605474"/>
              </p:ext>
            </p:extLst>
          </p:nvPr>
        </p:nvGraphicFramePr>
        <p:xfrm>
          <a:off x="1143000" y="1828800"/>
          <a:ext cx="9017000" cy="4309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458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83C1D-D9FD-4876-8C27-2A18E5214A99}"/>
              </a:ext>
            </a:extLst>
          </p:cNvPr>
          <p:cNvSpPr txBox="1"/>
          <p:nvPr/>
        </p:nvSpPr>
        <p:spPr>
          <a:xfrm>
            <a:off x="1143000" y="1931043"/>
            <a:ext cx="8915400" cy="1569660"/>
          </a:xfrm>
          <a:prstGeom prst="rect">
            <a:avLst/>
          </a:prstGeom>
          <a:noFill/>
        </p:spPr>
        <p:txBody>
          <a:bodyPr wrap="square" rtlCol="0">
            <a:spAutoFit/>
          </a:bodyPr>
          <a:lstStyle/>
          <a:p>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Dự</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đoán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phản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của</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bệnh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nhân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SCA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với</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Hydroxyurea</a:t>
            </a:r>
            <a:endParaRPr lang="vi-VN" sz="2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Bệnh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thiếu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máu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cầu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hình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liềm</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(SCA)</a:t>
            </a:r>
            <a:endParaRPr lang="vi-VN" sz="2400" b="1"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Hydroxyurea (HU)</a:t>
            </a:r>
            <a:endParaRPr lang="vi-VN" sz="2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vi-VN" sz="2400" dirty="0">
                <a:solidFill>
                  <a:srgbClr val="000000"/>
                </a:solidFill>
                <a:latin typeface="Times New Roman" panose="02020603050405020304" pitchFamily="18" charset="0"/>
                <a:cs typeface="Times New Roman" panose="02020603050405020304" pitchFamily="18" charset="0"/>
              </a:rPr>
              <a:t>N</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hemoglobin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bào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thai</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HbF</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b="1" dirty="0">
              <a:effectLst/>
              <a:latin typeface="Times New Roman" panose="02020603050405020304" pitchFamily="18" charset="0"/>
              <a:cs typeface="Times New Roman" panose="02020603050405020304" pitchFamily="18" charset="0"/>
            </a:endParaRPr>
          </a:p>
        </p:txBody>
      </p:sp>
      <p:pic>
        <p:nvPicPr>
          <p:cNvPr id="17412" name="Picture 4" descr="Trẻ bị thiếu máu hồng cầu hình liềm muốn ghép tủy xương cần làm gì? | Vinmec">
            <a:extLst>
              <a:ext uri="{FF2B5EF4-FFF2-40B4-BE49-F238E27FC236}">
                <a16:creationId xmlns:a16="http://schemas.microsoft.com/office/drawing/2014/main" id="{78E553D5-D7A7-4755-9F3A-F783BCA68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1126"/>
            <a:ext cx="4889840" cy="256716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ydroxyurea Capsules USP 500, 100 mg at ₹ 120/stripe in Umred | ID:  2854392195448">
            <a:extLst>
              <a:ext uri="{FF2B5EF4-FFF2-40B4-BE49-F238E27FC236}">
                <a16:creationId xmlns:a16="http://schemas.microsoft.com/office/drawing/2014/main" id="{A62095F3-37CE-4462-A9AA-9CFE883CDC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2541" y="2373765"/>
            <a:ext cx="2667000" cy="399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89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9E138D63-60D4-4484-83FC-38EB411AA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825874"/>
            <a:ext cx="7467600" cy="4423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8AB4B4-28AC-410B-B535-3E3D9C4E9061}"/>
              </a:ext>
            </a:extLst>
          </p:cNvPr>
          <p:cNvSpPr txBox="1"/>
          <p:nvPr/>
        </p:nvSpPr>
        <p:spPr>
          <a:xfrm>
            <a:off x="1143000" y="3276600"/>
            <a:ext cx="3657600" cy="1569660"/>
          </a:xfrm>
          <a:prstGeom prst="rect">
            <a:avLst/>
          </a:prstGeom>
          <a:noFill/>
        </p:spPr>
        <p:txBody>
          <a:bodyPr wrap="square" rtlCol="0">
            <a:spAutoFit/>
          </a:bodyPr>
          <a:lstStyle/>
          <a:p>
            <a:r>
              <a:rPr lang="vi-VN" sz="2400" dirty="0">
                <a:solidFill>
                  <a:srgbClr val="1A1A1A"/>
                </a:solidFill>
                <a:latin typeface="+mj-lt"/>
              </a:rPr>
              <a:t>T</a:t>
            </a:r>
            <a:r>
              <a:rPr lang="vi-VN" sz="2400" i="0" u="none" strike="noStrike" dirty="0">
                <a:solidFill>
                  <a:srgbClr val="1A1A1A"/>
                </a:solidFill>
                <a:effectLst/>
                <a:latin typeface="+mj-lt"/>
              </a:rPr>
              <a:t>hể tích trung bình của hồng cầu (MCV) trước và sau điều trị bằng Hydroxyurea (HU)</a:t>
            </a:r>
            <a:endParaRPr lang="en-US" sz="2400" dirty="0">
              <a:latin typeface="+mj-lt"/>
            </a:endParaRPr>
          </a:p>
        </p:txBody>
      </p:sp>
    </p:spTree>
    <p:extLst>
      <p:ext uri="{BB962C8B-B14F-4D97-AF65-F5344CB8AC3E}">
        <p14:creationId xmlns:p14="http://schemas.microsoft.com/office/powerpoint/2010/main" val="197980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83C1D-D9FD-4876-8C27-2A18E5214A99}"/>
              </a:ext>
            </a:extLst>
          </p:cNvPr>
          <p:cNvSpPr txBox="1"/>
          <p:nvPr/>
        </p:nvSpPr>
        <p:spPr>
          <a:xfrm>
            <a:off x="1143000" y="1905000"/>
            <a:ext cx="8915400" cy="4078039"/>
          </a:xfrm>
          <a:prstGeom prst="rect">
            <a:avLst/>
          </a:prstGeom>
          <a:noFill/>
        </p:spPr>
        <p:txBody>
          <a:bodyPr wrap="square" rtlCol="0">
            <a:spAutoFit/>
          </a:bodyPr>
          <a:lstStyle/>
          <a:p>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Bài</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toán</a:t>
            </a:r>
            <a:r>
              <a:rPr lang="en-US" sz="2800" b="1" i="1" u="sng" dirty="0">
                <a:solidFill>
                  <a:srgbClr val="000000"/>
                </a:solidFill>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Dự</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đoán</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phản</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ứng</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của</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bệnh</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nhân</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SCA </a:t>
            </a:r>
            <a:r>
              <a:rPr lang="en-US" sz="2800" b="1" i="1" u="sng" strike="noStrike" dirty="0" err="1">
                <a:solidFill>
                  <a:srgbClr val="000000"/>
                </a:solidFill>
                <a:effectLst/>
                <a:latin typeface="Times New Roman" panose="02020603050405020304" pitchFamily="18" charset="0"/>
                <a:cs typeface="Times New Roman" panose="02020603050405020304" pitchFamily="18" charset="0"/>
              </a:rPr>
              <a:t>với</a:t>
            </a:r>
            <a:r>
              <a:rPr lang="en-US" sz="2800" b="1" i="1" u="sng" strike="noStrike" dirty="0">
                <a:solidFill>
                  <a:srgbClr val="000000"/>
                </a:solidFill>
                <a:effectLst/>
                <a:latin typeface="Times New Roman" panose="02020603050405020304" pitchFamily="18" charset="0"/>
                <a:cs typeface="Times New Roman" panose="02020603050405020304" pitchFamily="18" charset="0"/>
              </a:rPr>
              <a:t> Hydroxyurea</a:t>
            </a:r>
            <a:endParaRPr lang="vi-VN" sz="2400" b="1" i="1" u="sng"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1400"/>
              </a:spcBef>
              <a:spcAft>
                <a:spcPts val="400"/>
              </a:spcAft>
            </a:pPr>
            <a:r>
              <a:rPr lang="vi-VN" sz="2800" i="0" u="none" strike="noStrike" dirty="0">
                <a:solidFill>
                  <a:srgbClr val="000000"/>
                </a:solidFill>
                <a:effectLst/>
                <a:latin typeface="Times New Roman" panose="02020603050405020304" pitchFamily="18" charset="0"/>
                <a:cs typeface="Times New Roman" panose="02020603050405020304" pitchFamily="18" charset="0"/>
              </a:rPr>
              <a:t>Mục tiêu của nghiên cứu:</a:t>
            </a:r>
            <a:endParaRPr lang="vi-VN" sz="2800" dirty="0">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1200"/>
              </a:spcAft>
              <a:buFont typeface="Wingdings" panose="05000000000000000000" pitchFamily="2" charset="2"/>
              <a:buChar char="ü"/>
            </a:pPr>
            <a:r>
              <a:rPr lang="vi-VN" sz="2800" i="1" u="none" strike="noStrike" dirty="0">
                <a:solidFill>
                  <a:srgbClr val="000000"/>
                </a:solidFill>
                <a:effectLst/>
                <a:latin typeface="Times New Roman" panose="02020603050405020304" pitchFamily="18" charset="0"/>
                <a:cs typeface="Times New Roman" panose="02020603050405020304" pitchFamily="18" charset="0"/>
              </a:rPr>
              <a:t>Dự đoán phản ứng của bệnh nhân với Hydroxyurea</a:t>
            </a:r>
            <a:r>
              <a:rPr lang="vi-VN" sz="2800" i="0" u="none" strike="noStrike" dirty="0">
                <a:solidFill>
                  <a:srgbClr val="000000"/>
                </a:solidFill>
                <a:effectLst/>
                <a:latin typeface="Times New Roman" panose="02020603050405020304" pitchFamily="18" charset="0"/>
                <a:cs typeface="Times New Roman" panose="02020603050405020304" pitchFamily="18" charset="0"/>
              </a:rPr>
              <a:t> dựa trên dữ liệu trước điều trị.</a:t>
            </a:r>
          </a:p>
          <a:p>
            <a:pPr marL="285750" indent="-285750">
              <a:buFont typeface="Wingdings" panose="05000000000000000000" pitchFamily="2" charset="2"/>
              <a:buChar char="ü"/>
            </a:pPr>
            <a:r>
              <a:rPr lang="vi-VN" sz="2800" i="0" u="none" strike="noStrike" dirty="0">
                <a:solidFill>
                  <a:srgbClr val="000000"/>
                </a:solidFill>
                <a:effectLst/>
                <a:latin typeface="Times New Roman" panose="02020603050405020304" pitchFamily="18" charset="0"/>
                <a:cs typeface="Times New Roman" panose="02020603050405020304" pitchFamily="18" charset="0"/>
              </a:rPr>
              <a:t>Hỗ trợ bác sĩ trong việc </a:t>
            </a:r>
            <a:r>
              <a:rPr lang="vi-VN" sz="2800" i="1" u="none" strike="noStrike" dirty="0">
                <a:solidFill>
                  <a:srgbClr val="000000"/>
                </a:solidFill>
                <a:effectLst/>
                <a:latin typeface="Times New Roman" panose="02020603050405020304" pitchFamily="18" charset="0"/>
                <a:cs typeface="Times New Roman" panose="02020603050405020304" pitchFamily="18" charset="0"/>
              </a:rPr>
              <a:t>ra quyết định có nên kê đơn Hydroxyurea hay không</a:t>
            </a:r>
            <a:r>
              <a:rPr lang="vi-VN" sz="2800" i="0" u="none" strike="noStrike" dirty="0">
                <a:solidFill>
                  <a:srgbClr val="000000"/>
                </a:solidFill>
                <a:effectLst/>
                <a:latin typeface="Times New Roman" panose="02020603050405020304" pitchFamily="18" charset="0"/>
                <a:cs typeface="Times New Roman" panose="02020603050405020304" pitchFamily="18" charset="0"/>
              </a:rPr>
              <a:t>, tránh gây hại cho bệnh nhân không đáp ứng tốt với thuốc.</a:t>
            </a:r>
          </a:p>
        </p:txBody>
      </p:sp>
    </p:spTree>
    <p:extLst>
      <p:ext uri="{BB962C8B-B14F-4D97-AF65-F5344CB8AC3E}">
        <p14:creationId xmlns:p14="http://schemas.microsoft.com/office/powerpoint/2010/main" val="202272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83C1D-D9FD-4876-8C27-2A18E5214A99}"/>
              </a:ext>
            </a:extLst>
          </p:cNvPr>
          <p:cNvSpPr txBox="1"/>
          <p:nvPr/>
        </p:nvSpPr>
        <p:spPr>
          <a:xfrm>
            <a:off x="1143000" y="1905000"/>
            <a:ext cx="8915400" cy="2677656"/>
          </a:xfrm>
          <a:prstGeom prst="rect">
            <a:avLst/>
          </a:prstGeom>
          <a:noFill/>
        </p:spPr>
        <p:txBody>
          <a:bodyPr wrap="square" rtlCol="0">
            <a:spAutoFit/>
          </a:bodyPr>
          <a:lstStyle/>
          <a:p>
            <a:r>
              <a:rPr lang="vi-VN" sz="2800" b="1" i="0" u="none" strike="noStrike" dirty="0">
                <a:solidFill>
                  <a:srgbClr val="000000"/>
                </a:solidFill>
                <a:effectLst/>
                <a:latin typeface="Times New Roman" panose="02020603050405020304" pitchFamily="18" charset="0"/>
                <a:cs typeface="Times New Roman" panose="02020603050405020304" pitchFamily="18" charset="0"/>
              </a:rPr>
              <a:t>Khó khăn của nghiên cứu</a:t>
            </a:r>
          </a:p>
          <a:p>
            <a:pPr marL="457200" indent="-457200">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Thay đổi t</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uyên</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bố</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vấn</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đề</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ban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đầu</a:t>
            </a:r>
            <a:r>
              <a:rPr lang="vi-VN" sz="280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bị</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vi-VN" sz="2800" i="0" u="none" strike="noStrike" dirty="0">
                <a:solidFill>
                  <a:srgbClr val="000000"/>
                </a:solidFill>
                <a:effectLst/>
                <a:latin typeface="Times New Roman" panose="02020603050405020304" pitchFamily="18" charset="0"/>
                <a:cs typeface="Times New Roman" panose="02020603050405020304" pitchFamily="18" charset="0"/>
              </a:rPr>
              <a:t>thiếu</a:t>
            </a:r>
            <a:endParaRPr lang="en-US" sz="2800"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err="1">
                <a:solidFill>
                  <a:srgbClr val="000000"/>
                </a:solidFill>
                <a:latin typeface="Times New Roman" panose="02020603050405020304" pitchFamily="18" charset="0"/>
                <a:cs typeface="Times New Roman" panose="02020603050405020304" pitchFamily="18" charset="0"/>
              </a:rPr>
              <a:t>Dữ</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liệu</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bị</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sai</a:t>
            </a: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kh</a:t>
            </a:r>
            <a:r>
              <a:rPr lang="en-US" sz="2800" dirty="0" err="1">
                <a:solidFill>
                  <a:srgbClr val="000000"/>
                </a:solidFill>
                <a:latin typeface="Times New Roman" panose="02020603050405020304" pitchFamily="18" charset="0"/>
                <a:cs typeface="Times New Roman" panose="02020603050405020304" pitchFamily="18" charset="0"/>
              </a:rPr>
              <a:t>ông</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hợp</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lệ</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hoặc</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lỗi</a:t>
            </a:r>
            <a:endParaRPr lang="vi-VN" sz="2800"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Vấn</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đề</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tuân</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thủ</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điều</a:t>
            </a:r>
            <a:r>
              <a:rPr lang="en-US" sz="280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i="0" u="none" strike="noStrike" dirty="0" err="1">
                <a:solidFill>
                  <a:srgbClr val="000000"/>
                </a:solidFill>
                <a:effectLst/>
                <a:latin typeface="Times New Roman" panose="02020603050405020304" pitchFamily="18" charset="0"/>
                <a:cs typeface="Times New Roman" panose="02020603050405020304" pitchFamily="18" charset="0"/>
              </a:rPr>
              <a:t>trị</a:t>
            </a:r>
            <a:endParaRPr lang="vi-VN" sz="280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823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83C1D-D9FD-4876-8C27-2A18E5214A99}"/>
              </a:ext>
            </a:extLst>
          </p:cNvPr>
          <p:cNvSpPr txBox="1"/>
          <p:nvPr/>
        </p:nvSpPr>
        <p:spPr>
          <a:xfrm>
            <a:off x="1143000" y="1905000"/>
            <a:ext cx="8915400" cy="954107"/>
          </a:xfrm>
          <a:prstGeom prst="rect">
            <a:avLst/>
          </a:prstGeom>
          <a:noFill/>
        </p:spPr>
        <p:txBody>
          <a:bodyPr wrap="square" rtlCol="0">
            <a:spAutoFit/>
          </a:bodyPr>
          <a:lstStyle/>
          <a:p>
            <a:r>
              <a:rPr lang="vi-VN" sz="2800" b="1" dirty="0">
                <a:solidFill>
                  <a:srgbClr val="000000"/>
                </a:solidFill>
                <a:latin typeface="Times New Roman" panose="02020603050405020304" pitchFamily="18" charset="0"/>
                <a:cs typeface="Times New Roman" panose="02020603050405020304" pitchFamily="18" charset="0"/>
              </a:rPr>
              <a:t>Dữ liệu đầu vào</a:t>
            </a:r>
          </a:p>
          <a:p>
            <a:r>
              <a:rPr lang="vi-VN" sz="2800" dirty="0">
                <a:solidFill>
                  <a:srgbClr val="000000"/>
                </a:solidFill>
                <a:latin typeface="Times New Roman" panose="02020603050405020304" pitchFamily="18" charset="0"/>
                <a:cs typeface="Times New Roman" panose="02020603050405020304" pitchFamily="18" charset="0"/>
              </a:rPr>
              <a:t>- </a:t>
            </a:r>
            <a:r>
              <a:rPr lang="es-ES" sz="2800" i="0" u="none" strike="noStrike" dirty="0">
                <a:solidFill>
                  <a:srgbClr val="000000"/>
                </a:solidFill>
                <a:effectLst/>
                <a:latin typeface="Times New Roman" panose="02020603050405020304" pitchFamily="18" charset="0"/>
                <a:cs typeface="Times New Roman" panose="02020603050405020304" pitchFamily="18" charset="0"/>
              </a:rPr>
              <a:t>23 </a:t>
            </a:r>
            <a:r>
              <a:rPr lang="es-ES" sz="280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s-ES" sz="2800" i="0" u="none" strike="noStrike" dirty="0">
                <a:solidFill>
                  <a:srgbClr val="000000"/>
                </a:solidFill>
                <a:effectLst/>
                <a:latin typeface="Times New Roman" panose="02020603050405020304" pitchFamily="18" charset="0"/>
                <a:cs typeface="Times New Roman" panose="02020603050405020304" pitchFamily="18" charset="0"/>
              </a:rPr>
              <a:t> </a:t>
            </a:r>
            <a:r>
              <a:rPr lang="es-ES" sz="2800" i="0" u="none" strike="noStrike" dirty="0" err="1">
                <a:solidFill>
                  <a:srgbClr val="000000"/>
                </a:solidFill>
                <a:effectLst/>
                <a:latin typeface="Times New Roman" panose="02020603050405020304" pitchFamily="18" charset="0"/>
                <a:cs typeface="Times New Roman" panose="02020603050405020304" pitchFamily="18" charset="0"/>
              </a:rPr>
              <a:t>số</a:t>
            </a:r>
            <a:r>
              <a:rPr lang="es-ES" sz="2800" i="0" u="none" strike="noStrike" dirty="0">
                <a:solidFill>
                  <a:srgbClr val="000000"/>
                </a:solidFill>
                <a:effectLst/>
                <a:latin typeface="Times New Roman" panose="02020603050405020304" pitchFamily="18" charset="0"/>
                <a:cs typeface="Times New Roman" panose="02020603050405020304" pitchFamily="18" charset="0"/>
              </a:rPr>
              <a:t> y </a:t>
            </a:r>
            <a:r>
              <a:rPr lang="es-ES" sz="2800" i="0" u="none" strike="noStrike" dirty="0" err="1">
                <a:solidFill>
                  <a:srgbClr val="000000"/>
                </a:solidFill>
                <a:effectLst/>
                <a:latin typeface="Times New Roman" panose="02020603050405020304" pitchFamily="18" charset="0"/>
                <a:cs typeface="Times New Roman" panose="02020603050405020304" pitchFamily="18" charset="0"/>
              </a:rPr>
              <a:t>tế</a:t>
            </a:r>
            <a:endParaRPr lang="vi-VN" sz="2800" dirty="0">
              <a:solidFill>
                <a:srgbClr val="000000"/>
              </a:solidFill>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6B9225BC-AD0C-4874-9AA8-D52E17EE1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656853"/>
            <a:ext cx="3922713" cy="467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0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83C1D-D9FD-4876-8C27-2A18E5214A99}"/>
              </a:ext>
            </a:extLst>
          </p:cNvPr>
          <p:cNvSpPr txBox="1"/>
          <p:nvPr/>
        </p:nvSpPr>
        <p:spPr>
          <a:xfrm>
            <a:off x="381000" y="1745974"/>
            <a:ext cx="11277600" cy="830997"/>
          </a:xfrm>
          <a:prstGeom prst="rect">
            <a:avLst/>
          </a:prstGeom>
          <a:noFill/>
        </p:spPr>
        <p:txBody>
          <a:bodyPr wrap="square" rtlCol="0">
            <a:spAutoFit/>
          </a:bodyPr>
          <a:lstStyle/>
          <a:p>
            <a:r>
              <a:rPr lang="vi-VN" sz="2400" b="1" i="0" u="none" strike="noStrike" dirty="0">
                <a:solidFill>
                  <a:srgbClr val="1A1A1A"/>
                </a:solidFill>
                <a:effectLst/>
                <a:latin typeface="Times New Roman" panose="02020603050405020304" pitchFamily="18" charset="0"/>
                <a:cs typeface="Times New Roman" panose="02020603050405020304" pitchFamily="18" charset="0"/>
              </a:rPr>
              <a:t>Phân tích mô hình dự đoán bằng mạng nơ-ron nhân tạo (ANN) trong thí nghiệm ngưỡng 15%</a:t>
            </a:r>
            <a:endParaRPr lang="vi-VN" sz="2400" b="1"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E51870-0E26-4793-8976-AF94C9D423AB}"/>
              </a:ext>
            </a:extLst>
          </p:cNvPr>
          <p:cNvSpPr txBox="1"/>
          <p:nvPr/>
        </p:nvSpPr>
        <p:spPr>
          <a:xfrm>
            <a:off x="381000" y="2576971"/>
            <a:ext cx="11506200" cy="3595856"/>
          </a:xfrm>
          <a:prstGeom prst="rect">
            <a:avLst/>
          </a:prstGeom>
          <a:noFill/>
        </p:spPr>
        <p:txBody>
          <a:bodyPr wrap="square" rtlCol="0">
            <a:spAutoFit/>
          </a:bodyPr>
          <a:lstStyle/>
          <a:p>
            <a:pPr rtl="0">
              <a:spcBef>
                <a:spcPts val="1200"/>
              </a:spcBef>
              <a:spcAft>
                <a:spcPts val="200"/>
              </a:spcAft>
            </a:pPr>
            <a:r>
              <a:rPr lang="vi-VN" sz="2400" b="0" i="0" u="none" strike="noStrike" dirty="0">
                <a:solidFill>
                  <a:srgbClr val="1A1A1A"/>
                </a:solidFill>
                <a:effectLst/>
                <a:latin typeface="Times New Roman" panose="02020603050405020304" pitchFamily="18" charset="0"/>
                <a:cs typeface="Times New Roman" panose="02020603050405020304" pitchFamily="18" charset="0"/>
              </a:rPr>
              <a:t>Cấu trúc của mạng nơ-ron nhân tạo (ANN)</a:t>
            </a:r>
            <a:endParaRPr lang="vi-VN" sz="2400" b="1" dirty="0">
              <a:effectLst/>
              <a:latin typeface="Times New Roman" panose="02020603050405020304" pitchFamily="18" charset="0"/>
              <a:cs typeface="Times New Roman" panose="02020603050405020304" pitchFamily="18" charset="0"/>
            </a:endParaRPr>
          </a:p>
          <a:p>
            <a:pPr marL="800100" lvl="1" indent="-342900" rtl="0" fontAlgn="base">
              <a:spcBef>
                <a:spcPts val="0"/>
              </a:spcBef>
              <a:spcAft>
                <a:spcPts val="0"/>
              </a:spcAft>
              <a:buFont typeface="Wingdings" panose="05000000000000000000" pitchFamily="2" charset="2"/>
              <a:buChar char="Ø"/>
            </a:pPr>
            <a:r>
              <a:rPr lang="vi-VN" sz="2400" b="0" i="0" u="none" strike="noStrike" dirty="0">
                <a:solidFill>
                  <a:srgbClr val="FF0000"/>
                </a:solidFill>
                <a:effectLst/>
                <a:latin typeface="Times New Roman" panose="02020603050405020304" pitchFamily="18" charset="0"/>
                <a:cs typeface="Times New Roman" panose="02020603050405020304" pitchFamily="18" charset="0"/>
              </a:rPr>
              <a:t>23 nơ-ron đầu vào</a:t>
            </a:r>
            <a:r>
              <a:rPr lang="vi-VN" sz="2400" b="0" i="0" u="none" strike="noStrike" dirty="0">
                <a:solidFill>
                  <a:srgbClr val="1A1A1A"/>
                </a:solidFill>
                <a:effectLst/>
                <a:latin typeface="Times New Roman" panose="02020603050405020304" pitchFamily="18" charset="0"/>
                <a:cs typeface="Times New Roman" panose="02020603050405020304" pitchFamily="18" charset="0"/>
              </a:rPr>
              <a:t> (input neurons): Tượng trưng cho 23 tham số đầu vào được sử dụng để dự đoán phản ứng của bệnh nhân với Hydroxyurea.</a:t>
            </a:r>
          </a:p>
          <a:p>
            <a:pPr marL="800100" lvl="1" indent="-342900" rtl="0" fontAlgn="base">
              <a:spcBef>
                <a:spcPts val="0"/>
              </a:spcBef>
              <a:spcAft>
                <a:spcPts val="0"/>
              </a:spcAft>
              <a:buFont typeface="Wingdings" panose="05000000000000000000" pitchFamily="2" charset="2"/>
              <a:buChar char="Ø"/>
            </a:pPr>
            <a:r>
              <a:rPr lang="vi-VN" sz="2400" b="0" i="0" u="none" strike="noStrike" dirty="0">
                <a:solidFill>
                  <a:srgbClr val="FF0000"/>
                </a:solidFill>
                <a:effectLst/>
                <a:latin typeface="Times New Roman" panose="02020603050405020304" pitchFamily="18" charset="0"/>
                <a:cs typeface="Times New Roman" panose="02020603050405020304" pitchFamily="18" charset="0"/>
              </a:rPr>
              <a:t>4 nơ-ron ẩn</a:t>
            </a:r>
            <a:r>
              <a:rPr lang="vi-VN" sz="2400" b="0" i="0" u="none" strike="noStrike" dirty="0">
                <a:solidFill>
                  <a:srgbClr val="1A1A1A"/>
                </a:solidFill>
                <a:effectLst/>
                <a:latin typeface="Times New Roman" panose="02020603050405020304" pitchFamily="18" charset="0"/>
                <a:cs typeface="Times New Roman" panose="02020603050405020304" pitchFamily="18" charset="0"/>
              </a:rPr>
              <a:t> (hidden neurons): Lớp ẩn giúp mô hình học được mối quan hệ phi tuyến tính giữa các biến đầu vào và kết quả đầu ra.</a:t>
            </a:r>
          </a:p>
          <a:p>
            <a:pPr marL="800100" lvl="1" indent="-342900" rtl="0" fontAlgn="base">
              <a:spcBef>
                <a:spcPts val="0"/>
              </a:spcBef>
              <a:spcAft>
                <a:spcPts val="0"/>
              </a:spcAft>
              <a:buFont typeface="Wingdings" panose="05000000000000000000" pitchFamily="2" charset="2"/>
              <a:buChar char="Ø"/>
            </a:pPr>
            <a:r>
              <a:rPr lang="vi-VN" sz="2400" b="0" i="0" u="none" strike="noStrike" dirty="0">
                <a:solidFill>
                  <a:srgbClr val="FF0000"/>
                </a:solidFill>
                <a:effectLst/>
                <a:latin typeface="Times New Roman" panose="02020603050405020304" pitchFamily="18" charset="0"/>
                <a:cs typeface="Times New Roman" panose="02020603050405020304" pitchFamily="18" charset="0"/>
              </a:rPr>
              <a:t>1 nơ-ron đầu ra</a:t>
            </a:r>
            <a:r>
              <a:rPr lang="vi-VN" sz="2400" b="0" i="0" u="none" strike="noStrike" dirty="0">
                <a:solidFill>
                  <a:srgbClr val="1A1A1A"/>
                </a:solidFill>
                <a:effectLst/>
                <a:latin typeface="Times New Roman" panose="02020603050405020304" pitchFamily="18" charset="0"/>
                <a:cs typeface="Times New Roman" panose="02020603050405020304" pitchFamily="18" charset="0"/>
              </a:rPr>
              <a:t> (output neuron):</a:t>
            </a:r>
          </a:p>
          <a:p>
            <a:pPr marL="1257300" lvl="2" indent="-342900" rtl="0" fontAlgn="base">
              <a:spcBef>
                <a:spcPts val="0"/>
              </a:spcBef>
              <a:spcAft>
                <a:spcPts val="1200"/>
              </a:spcAft>
              <a:buFont typeface="Wingdings" panose="05000000000000000000" pitchFamily="2" charset="2"/>
              <a:buChar char="Ø"/>
            </a:pPr>
            <a:r>
              <a:rPr lang="vi-VN" sz="2400" b="0" i="0" u="none" strike="noStrike" dirty="0">
                <a:solidFill>
                  <a:srgbClr val="1A1A1A"/>
                </a:solidFill>
                <a:effectLst/>
                <a:latin typeface="Times New Roman" panose="02020603050405020304" pitchFamily="18" charset="0"/>
                <a:cs typeface="Times New Roman" panose="02020603050405020304" pitchFamily="18" charset="0"/>
              </a:rPr>
              <a:t>Nếu giá trị đầu ra &gt; 0.5 → Bệnh nhân được dự đoán là có phản ứng (responder).</a:t>
            </a:r>
            <a:endParaRPr lang="en-US" sz="2400" b="0" i="0" u="none" strike="noStrike" dirty="0">
              <a:solidFill>
                <a:srgbClr val="1A1A1A"/>
              </a:solidFill>
              <a:effectLst/>
              <a:latin typeface="Times New Roman" panose="02020603050405020304" pitchFamily="18" charset="0"/>
              <a:cs typeface="Times New Roman" panose="02020603050405020304" pitchFamily="18" charset="0"/>
            </a:endParaRPr>
          </a:p>
          <a:p>
            <a:pPr marL="1257300" lvl="2" indent="-342900" rtl="0" fontAlgn="base">
              <a:spcBef>
                <a:spcPts val="0"/>
              </a:spcBef>
              <a:spcAft>
                <a:spcPts val="1200"/>
              </a:spcAft>
              <a:buFont typeface="Wingdings" panose="05000000000000000000" pitchFamily="2" charset="2"/>
              <a:buChar char="Ø"/>
            </a:pPr>
            <a:r>
              <a:rPr lang="vi-VN" sz="2400" b="0" i="0" u="none" strike="noStrike" dirty="0">
                <a:solidFill>
                  <a:srgbClr val="1A1A1A"/>
                </a:solidFill>
                <a:effectLst/>
                <a:latin typeface="Times New Roman" panose="02020603050405020304" pitchFamily="18" charset="0"/>
                <a:cs typeface="Times New Roman" panose="02020603050405020304" pitchFamily="18" charset="0"/>
              </a:rPr>
              <a:t>Nếu giá trị đầu ra &lt; 0.5 → Bệnh nhân được dự đoán là không có phản ứng (nonresponder).</a:t>
            </a:r>
          </a:p>
        </p:txBody>
      </p:sp>
    </p:spTree>
    <p:extLst>
      <p:ext uri="{BB962C8B-B14F-4D97-AF65-F5344CB8AC3E}">
        <p14:creationId xmlns:p14="http://schemas.microsoft.com/office/powerpoint/2010/main" val="1680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59D74C17-1EDF-4ADA-890A-0C2E80C00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743" y="2209800"/>
            <a:ext cx="1067696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6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51870-0E26-4793-8976-AF94C9D423AB}"/>
              </a:ext>
            </a:extLst>
          </p:cNvPr>
          <p:cNvSpPr txBox="1"/>
          <p:nvPr/>
        </p:nvSpPr>
        <p:spPr>
          <a:xfrm>
            <a:off x="495300" y="2667000"/>
            <a:ext cx="11506200" cy="3108543"/>
          </a:xfrm>
          <a:prstGeom prst="rect">
            <a:avLst/>
          </a:prstGeom>
          <a:noFill/>
        </p:spPr>
        <p:txBody>
          <a:bodyPr wrap="square" rtlCol="0">
            <a:spAutoFit/>
          </a:bodyPr>
          <a:lstStyle/>
          <a:p>
            <a:pPr rtl="0" fontAlgn="base">
              <a:spcBef>
                <a:spcPts val="1200"/>
              </a:spcBef>
              <a:spcAft>
                <a:spcPts val="0"/>
              </a:spcAft>
            </a:pPr>
            <a:r>
              <a:rPr lang="vi-VN" sz="2800" b="1" i="0" u="none" strike="noStrike" dirty="0">
                <a:solidFill>
                  <a:srgbClr val="1A1A1A"/>
                </a:solidFill>
                <a:effectLst/>
                <a:latin typeface="Times New Roman" panose="02020603050405020304" pitchFamily="18" charset="0"/>
                <a:cs typeface="Times New Roman" panose="02020603050405020304" pitchFamily="18" charset="0"/>
              </a:rPr>
              <a:t>Mục tiêu:</a:t>
            </a:r>
            <a:r>
              <a:rPr lang="vi-VN" sz="2800" b="0" i="0" u="none" strike="noStrike" dirty="0">
                <a:solidFill>
                  <a:srgbClr val="1A1A1A"/>
                </a:solidFill>
                <a:effectLst/>
                <a:latin typeface="Times New Roman" panose="02020603050405020304" pitchFamily="18" charset="0"/>
                <a:cs typeface="Times New Roman" panose="02020603050405020304" pitchFamily="18" charset="0"/>
              </a:rPr>
              <a:t> </a:t>
            </a:r>
            <a:r>
              <a:rPr lang="vi-VN" sz="2800" b="0" i="0" u="none" strike="noStrike" dirty="0">
                <a:solidFill>
                  <a:srgbClr val="FF0000"/>
                </a:solidFill>
                <a:effectLst/>
                <a:latin typeface="Times New Roman" panose="02020603050405020304" pitchFamily="18" charset="0"/>
                <a:cs typeface="Times New Roman" panose="02020603050405020304" pitchFamily="18" charset="0"/>
              </a:rPr>
              <a:t>Loại</a:t>
            </a:r>
            <a:r>
              <a:rPr lang="vi-VN" sz="2800" b="0" i="0" u="none" strike="noStrike" dirty="0">
                <a:solidFill>
                  <a:srgbClr val="1A1A1A"/>
                </a:solidFill>
                <a:effectLst/>
                <a:latin typeface="Times New Roman" panose="02020603050405020304" pitchFamily="18" charset="0"/>
                <a:cs typeface="Times New Roman" panose="02020603050405020304" pitchFamily="18" charset="0"/>
              </a:rPr>
              <a:t> bỏ khả năng ANN chỉ đơn giản “</a:t>
            </a:r>
            <a:r>
              <a:rPr lang="vi-VN" sz="2800" b="0" i="0" u="none" strike="noStrike" dirty="0">
                <a:solidFill>
                  <a:srgbClr val="FF0000"/>
                </a:solidFill>
                <a:effectLst/>
                <a:latin typeface="Times New Roman" panose="02020603050405020304" pitchFamily="18" charset="0"/>
                <a:cs typeface="Times New Roman" panose="02020603050405020304" pitchFamily="18" charset="0"/>
              </a:rPr>
              <a:t>ghi nhớ</a:t>
            </a:r>
            <a:r>
              <a:rPr lang="vi-VN" sz="2800" b="0" i="0" u="none" strike="noStrike" dirty="0">
                <a:solidFill>
                  <a:srgbClr val="1A1A1A"/>
                </a:solidFill>
                <a:effectLst/>
                <a:latin typeface="Times New Roman" panose="02020603050405020304" pitchFamily="18" charset="0"/>
                <a:cs typeface="Times New Roman" panose="02020603050405020304" pitchFamily="18" charset="0"/>
              </a:rPr>
              <a:t>” dữ liệu mà không thực sự học được mô hình tổng quát.</a:t>
            </a:r>
          </a:p>
          <a:p>
            <a:pPr rtl="0" fontAlgn="base">
              <a:spcBef>
                <a:spcPts val="0"/>
              </a:spcBef>
              <a:spcAft>
                <a:spcPts val="0"/>
              </a:spcAft>
            </a:pPr>
            <a:r>
              <a:rPr lang="vi-VN" sz="2800" b="1" i="1" u="sng" strike="noStrike" dirty="0">
                <a:solidFill>
                  <a:srgbClr val="1A1A1A"/>
                </a:solidFill>
                <a:effectLst/>
                <a:latin typeface="Times New Roman" panose="02020603050405020304" pitchFamily="18" charset="0"/>
                <a:cs typeface="Times New Roman" panose="02020603050405020304" pitchFamily="18" charset="0"/>
              </a:rPr>
              <a:t>Cách thực hiện:</a:t>
            </a:r>
            <a:endParaRPr lang="en-US" sz="2800" b="1" i="1" u="sng" strike="noStrike" dirty="0">
              <a:solidFill>
                <a:srgbClr val="1A1A1A"/>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2800" dirty="0">
                <a:latin typeface="Times New Roman" panose="02020603050405020304" pitchFamily="18" charset="0"/>
                <a:cs typeface="Times New Roman" panose="02020603050405020304" pitchFamily="18" charset="0"/>
              </a:rPr>
              <a:t>Bước 1: Chia tập dữ liệu</a:t>
            </a:r>
            <a:endParaRPr lang="en-US" sz="2800" dirty="0">
              <a:solidFill>
                <a:srgbClr val="1A1A1A"/>
              </a:solidFill>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2800" dirty="0">
                <a:latin typeface="Times New Roman" panose="02020603050405020304" pitchFamily="18" charset="0"/>
                <a:cs typeface="Times New Roman" panose="02020603050405020304" pitchFamily="18" charset="0"/>
              </a:rPr>
              <a:t>Bước 2: Huấn luyện ANN</a:t>
            </a:r>
            <a:endParaRPr lang="en-US" sz="2800" b="1" dirty="0">
              <a:solidFill>
                <a:srgbClr val="1A1A1A"/>
              </a:solidFill>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2800" dirty="0">
                <a:latin typeface="Times New Roman" panose="02020603050405020304" pitchFamily="18" charset="0"/>
                <a:cs typeface="Times New Roman" panose="02020603050405020304" pitchFamily="18" charset="0"/>
              </a:rPr>
              <a:t>Bước 3: Kiểm tra mô hình với bệnh nhân chưa từng thấy</a:t>
            </a:r>
            <a:endParaRPr lang="en-US" sz="2800" b="1" dirty="0">
              <a:solidFill>
                <a:srgbClr val="1A1A1A"/>
              </a:solidFill>
              <a:latin typeface="Times New Roman" panose="02020603050405020304" pitchFamily="18" charset="0"/>
              <a:cs typeface="Times New Roman" panose="02020603050405020304" pitchFamily="18" charset="0"/>
            </a:endParaRPr>
          </a:p>
          <a:p>
            <a:pPr rtl="0" fontAlgn="base">
              <a:spcBef>
                <a:spcPts val="0"/>
              </a:spcBef>
              <a:spcAft>
                <a:spcPts val="0"/>
              </a:spcAft>
            </a:pPr>
            <a:r>
              <a:rPr lang="vi-VN" sz="2800" dirty="0">
                <a:latin typeface="Times New Roman" panose="02020603050405020304" pitchFamily="18" charset="0"/>
                <a:cs typeface="Times New Roman" panose="02020603050405020304" pitchFamily="18" charset="0"/>
              </a:rPr>
              <a:t>Bước 4: Lặp lại quá trình</a:t>
            </a:r>
            <a:endParaRPr lang="vi-VN" sz="2800" b="1" i="0" u="none" strike="noStrike" dirty="0">
              <a:solidFill>
                <a:srgbClr val="1A1A1A"/>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565A58-BAC4-417B-B579-0FBD34FDC907}"/>
              </a:ext>
            </a:extLst>
          </p:cNvPr>
          <p:cNvSpPr txBox="1"/>
          <p:nvPr/>
        </p:nvSpPr>
        <p:spPr>
          <a:xfrm>
            <a:off x="495300" y="2025316"/>
            <a:ext cx="6362700" cy="800219"/>
          </a:xfrm>
          <a:prstGeom prst="rect">
            <a:avLst/>
          </a:prstGeom>
          <a:noFill/>
        </p:spPr>
        <p:txBody>
          <a:bodyPr wrap="square" rtlCol="0">
            <a:spAutoFit/>
          </a:bodyPr>
          <a:lstStyle/>
          <a:p>
            <a:r>
              <a:rPr lang="vi-VN" sz="2800" b="1" i="0" u="none" strike="noStrike" dirty="0">
                <a:solidFill>
                  <a:srgbClr val="1A1A1A"/>
                </a:solidFill>
                <a:effectLst/>
                <a:latin typeface="Times New Roman" panose="02020603050405020304" pitchFamily="18" charset="0"/>
                <a:cs typeface="Times New Roman" panose="02020603050405020304" pitchFamily="18" charset="0"/>
              </a:rPr>
              <a:t>Thiết kế thí nghiệm kiểm tra ANN</a:t>
            </a:r>
            <a:endParaRPr lang="vi-VN" sz="2800" b="1"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068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990600" y="304800"/>
            <a:ext cx="10591800" cy="1143000"/>
          </a:xfrm>
        </p:spPr>
        <p:txBody>
          <a:bodyPr/>
          <a:lstStyle/>
          <a:p>
            <a:r>
              <a:rPr lang="vi-VN" dirty="0"/>
              <a:t>Giới thiệu</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gành Y Dược là gì? 4 cơ hội nghề nghiệp cho người học Y Dược">
            <a:extLst>
              <a:ext uri="{FF2B5EF4-FFF2-40B4-BE49-F238E27FC236}">
                <a16:creationId xmlns:a16="http://schemas.microsoft.com/office/drawing/2014/main" id="{84BC8B44-D009-4436-8B39-ACD5D0A35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71" y="1903936"/>
            <a:ext cx="3654137" cy="24345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6" name="Picture 4" descr="Ngành Khoa học sinh học | Biological Science là gì | Cập nhật mới nhất 2024  | ISC Education">
            <a:extLst>
              <a:ext uri="{FF2B5EF4-FFF2-40B4-BE49-F238E27FC236}">
                <a16:creationId xmlns:a16="http://schemas.microsoft.com/office/drawing/2014/main" id="{5ED29C59-9D0A-4E2D-9319-9F75C7FC8B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459" y="1919357"/>
            <a:ext cx="3870635" cy="24191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9F1C5E1F-47D3-49F6-ACB3-C491D43DE7FA}"/>
              </a:ext>
            </a:extLst>
          </p:cNvPr>
          <p:cNvSpPr/>
          <p:nvPr/>
        </p:nvSpPr>
        <p:spPr>
          <a:xfrm>
            <a:off x="914400" y="4495800"/>
            <a:ext cx="2003670" cy="4048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dirty="0"/>
              <a:t>Y học</a:t>
            </a:r>
            <a:endParaRPr lang="en-US" dirty="0"/>
          </a:p>
        </p:txBody>
      </p:sp>
      <p:sp>
        <p:nvSpPr>
          <p:cNvPr id="8" name="Rectangle 7">
            <a:extLst>
              <a:ext uri="{FF2B5EF4-FFF2-40B4-BE49-F238E27FC236}">
                <a16:creationId xmlns:a16="http://schemas.microsoft.com/office/drawing/2014/main" id="{DDCECF7A-A50A-4386-85D8-1DCAB5ADF1A5}"/>
              </a:ext>
            </a:extLst>
          </p:cNvPr>
          <p:cNvSpPr/>
          <p:nvPr/>
        </p:nvSpPr>
        <p:spPr>
          <a:xfrm>
            <a:off x="5181600" y="4459705"/>
            <a:ext cx="2133600" cy="4048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vi-VN" dirty="0"/>
              <a:t>Khoa học sinh học</a:t>
            </a:r>
            <a:endParaRPr lang="en-US" dirty="0"/>
          </a:p>
        </p:txBody>
      </p:sp>
      <p:sp>
        <p:nvSpPr>
          <p:cNvPr id="5" name="Arrow: Left 4">
            <a:extLst>
              <a:ext uri="{FF2B5EF4-FFF2-40B4-BE49-F238E27FC236}">
                <a16:creationId xmlns:a16="http://schemas.microsoft.com/office/drawing/2014/main" id="{0314895B-2140-4270-8520-FA3E6295C2E2}"/>
              </a:ext>
            </a:extLst>
          </p:cNvPr>
          <p:cNvSpPr/>
          <p:nvPr/>
        </p:nvSpPr>
        <p:spPr>
          <a:xfrm>
            <a:off x="8642645" y="876300"/>
            <a:ext cx="3320755" cy="13931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0" i="0" u="none" strike="noStrike" dirty="0">
                <a:solidFill>
                  <a:schemeClr val="bg1"/>
                </a:solidFill>
                <a:effectLst/>
                <a:latin typeface="Arial" panose="020B0604020202020204" pitchFamily="34" charset="0"/>
              </a:rPr>
              <a:t> </a:t>
            </a:r>
            <a:r>
              <a:rPr lang="vi-VN" sz="2400" dirty="0">
                <a:solidFill>
                  <a:schemeClr val="bg1"/>
                </a:solidFill>
                <a:latin typeface="Arial" panose="020B0604020202020204" pitchFamily="34" charset="0"/>
              </a:rPr>
              <a:t>P</a:t>
            </a:r>
            <a:r>
              <a:rPr lang="en-US" sz="2400" b="0" i="0" u="none" strike="noStrike" dirty="0" err="1">
                <a:solidFill>
                  <a:schemeClr val="bg1"/>
                </a:solidFill>
                <a:effectLst/>
                <a:latin typeface="Arial" panose="020B0604020202020204" pitchFamily="34" charset="0"/>
              </a:rPr>
              <a:t>hát</a:t>
            </a:r>
            <a:r>
              <a:rPr lang="en-US" sz="2400" b="0" i="0" u="none" strike="noStrike" dirty="0">
                <a:solidFill>
                  <a:schemeClr val="bg1"/>
                </a:solidFill>
                <a:effectLst/>
                <a:latin typeface="Arial" panose="020B0604020202020204" pitchFamily="34" charset="0"/>
              </a:rPr>
              <a:t> </a:t>
            </a:r>
            <a:r>
              <a:rPr lang="en-US" sz="2400" b="0" i="0" u="none" strike="noStrike" dirty="0" err="1">
                <a:solidFill>
                  <a:schemeClr val="bg1"/>
                </a:solidFill>
                <a:effectLst/>
                <a:latin typeface="Arial" panose="020B0604020202020204" pitchFamily="34" charset="0"/>
              </a:rPr>
              <a:t>hiện</a:t>
            </a:r>
            <a:endParaRPr lang="en-US" sz="2400" dirty="0">
              <a:solidFill>
                <a:schemeClr val="bg1"/>
              </a:solidFill>
            </a:endParaRPr>
          </a:p>
        </p:txBody>
      </p:sp>
      <p:sp>
        <p:nvSpPr>
          <p:cNvPr id="10" name="Arrow: Left 9">
            <a:extLst>
              <a:ext uri="{FF2B5EF4-FFF2-40B4-BE49-F238E27FC236}">
                <a16:creationId xmlns:a16="http://schemas.microsoft.com/office/drawing/2014/main" id="{44718014-BBFA-4086-B664-758687BD19A4}"/>
              </a:ext>
            </a:extLst>
          </p:cNvPr>
          <p:cNvSpPr/>
          <p:nvPr/>
        </p:nvSpPr>
        <p:spPr>
          <a:xfrm>
            <a:off x="8642645" y="1806980"/>
            <a:ext cx="3320755" cy="13931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2400" b="0" i="0" u="none" strike="noStrike" dirty="0">
                <a:solidFill>
                  <a:schemeClr val="bg1"/>
                </a:solidFill>
                <a:effectLst/>
                <a:latin typeface="Arial" panose="020B0604020202020204" pitchFamily="34" charset="0"/>
              </a:rPr>
              <a:t>Uớc lượng</a:t>
            </a:r>
            <a:endParaRPr lang="en-US" sz="2400" dirty="0">
              <a:solidFill>
                <a:schemeClr val="bg1"/>
              </a:solidFill>
            </a:endParaRPr>
          </a:p>
        </p:txBody>
      </p:sp>
      <p:sp>
        <p:nvSpPr>
          <p:cNvPr id="11" name="Arrow: Left 10">
            <a:extLst>
              <a:ext uri="{FF2B5EF4-FFF2-40B4-BE49-F238E27FC236}">
                <a16:creationId xmlns:a16="http://schemas.microsoft.com/office/drawing/2014/main" id="{B0E4D0A8-0FC3-49DE-A91B-C646FFDE1338}"/>
              </a:ext>
            </a:extLst>
          </p:cNvPr>
          <p:cNvSpPr/>
          <p:nvPr/>
        </p:nvSpPr>
        <p:spPr>
          <a:xfrm>
            <a:off x="8642645" y="2796860"/>
            <a:ext cx="3320755" cy="13931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2400" b="0" i="0" u="none" strike="noStrike" dirty="0">
                <a:solidFill>
                  <a:schemeClr val="bg1"/>
                </a:solidFill>
                <a:effectLst/>
                <a:latin typeface="Arial" panose="020B0604020202020204" pitchFamily="34" charset="0"/>
              </a:rPr>
              <a:t>N</a:t>
            </a:r>
            <a:r>
              <a:rPr lang="en-US" sz="2400" b="0" i="0" u="none" strike="noStrike" dirty="0" err="1">
                <a:solidFill>
                  <a:schemeClr val="bg1"/>
                </a:solidFill>
                <a:effectLst/>
                <a:latin typeface="Arial" panose="020B0604020202020204" pitchFamily="34" charset="0"/>
              </a:rPr>
              <a:t>goại</a:t>
            </a:r>
            <a:r>
              <a:rPr lang="en-US" sz="2400" b="0" i="0" u="none" strike="noStrike" dirty="0">
                <a:solidFill>
                  <a:schemeClr val="bg1"/>
                </a:solidFill>
                <a:effectLst/>
                <a:latin typeface="Arial" panose="020B0604020202020204" pitchFamily="34" charset="0"/>
              </a:rPr>
              <a:t> </a:t>
            </a:r>
            <a:r>
              <a:rPr lang="vi-VN" sz="2400" b="0" i="0" u="none" strike="noStrike" dirty="0">
                <a:solidFill>
                  <a:schemeClr val="bg1"/>
                </a:solidFill>
                <a:effectLst/>
                <a:latin typeface="Arial" panose="020B0604020202020204" pitchFamily="34" charset="0"/>
              </a:rPr>
              <a:t>suy – Nội suy</a:t>
            </a:r>
            <a:endParaRPr lang="en-US" sz="2400" dirty="0">
              <a:solidFill>
                <a:schemeClr val="bg1"/>
              </a:solidFill>
            </a:endParaRPr>
          </a:p>
        </p:txBody>
      </p:sp>
      <p:sp>
        <p:nvSpPr>
          <p:cNvPr id="12" name="Arrow: Left 11">
            <a:extLst>
              <a:ext uri="{FF2B5EF4-FFF2-40B4-BE49-F238E27FC236}">
                <a16:creationId xmlns:a16="http://schemas.microsoft.com/office/drawing/2014/main" id="{BAF37230-FB57-4942-841D-D2242F0875D5}"/>
              </a:ext>
            </a:extLst>
          </p:cNvPr>
          <p:cNvSpPr/>
          <p:nvPr/>
        </p:nvSpPr>
        <p:spPr>
          <a:xfrm>
            <a:off x="8673927" y="3796765"/>
            <a:ext cx="3320755" cy="13931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0" i="0" u="none" strike="noStrike" dirty="0">
                <a:solidFill>
                  <a:schemeClr val="bg1"/>
                </a:solidFill>
                <a:effectLst/>
                <a:latin typeface="Arial" panose="020B0604020202020204" pitchFamily="34" charset="0"/>
              </a:rPr>
              <a:t> </a:t>
            </a:r>
            <a:r>
              <a:rPr lang="vi-VN" sz="2400" dirty="0">
                <a:solidFill>
                  <a:schemeClr val="bg1"/>
                </a:solidFill>
                <a:latin typeface="Arial" panose="020B0604020202020204" pitchFamily="34" charset="0"/>
              </a:rPr>
              <a:t>Đ</a:t>
            </a:r>
            <a:r>
              <a:rPr lang="en-US" sz="2400" b="0" i="0" u="none" strike="noStrike" dirty="0" err="1">
                <a:solidFill>
                  <a:schemeClr val="bg1"/>
                </a:solidFill>
                <a:effectLst/>
                <a:latin typeface="Arial" panose="020B0604020202020204" pitchFamily="34" charset="0"/>
              </a:rPr>
              <a:t>iều</a:t>
            </a:r>
            <a:r>
              <a:rPr lang="en-US" sz="2400" b="0" i="0" u="none" strike="noStrike" dirty="0">
                <a:solidFill>
                  <a:schemeClr val="bg1"/>
                </a:solidFill>
                <a:effectLst/>
                <a:latin typeface="Arial" panose="020B0604020202020204" pitchFamily="34" charset="0"/>
              </a:rPr>
              <a:t> </a:t>
            </a:r>
            <a:r>
              <a:rPr lang="en-US" sz="2400" b="0" i="0" u="none" strike="noStrike" dirty="0" err="1">
                <a:solidFill>
                  <a:schemeClr val="bg1"/>
                </a:solidFill>
                <a:effectLst/>
                <a:latin typeface="Arial" panose="020B0604020202020204" pitchFamily="34" charset="0"/>
              </a:rPr>
              <a:t>khiển</a:t>
            </a:r>
            <a:endParaRPr lang="en-US" sz="2400" dirty="0">
              <a:solidFill>
                <a:schemeClr val="bg1"/>
              </a:solidFill>
            </a:endParaRPr>
          </a:p>
        </p:txBody>
      </p:sp>
      <p:sp>
        <p:nvSpPr>
          <p:cNvPr id="13" name="Arrow: Left 12">
            <a:extLst>
              <a:ext uri="{FF2B5EF4-FFF2-40B4-BE49-F238E27FC236}">
                <a16:creationId xmlns:a16="http://schemas.microsoft.com/office/drawing/2014/main" id="{4D150B62-B1A8-41DB-A160-F5AD5617FBD6}"/>
              </a:ext>
            </a:extLst>
          </p:cNvPr>
          <p:cNvSpPr/>
          <p:nvPr/>
        </p:nvSpPr>
        <p:spPr>
          <a:xfrm>
            <a:off x="8673927" y="4779024"/>
            <a:ext cx="3320755" cy="13931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2400" dirty="0">
                <a:solidFill>
                  <a:schemeClr val="bg1"/>
                </a:solidFill>
                <a:latin typeface="Arial" panose="020B0604020202020204" pitchFamily="34" charset="0"/>
              </a:rPr>
              <a:t>N</a:t>
            </a:r>
            <a:r>
              <a:rPr lang="en-US" sz="2400" b="0" i="0" u="none" strike="noStrike" dirty="0" err="1">
                <a:solidFill>
                  <a:schemeClr val="bg1"/>
                </a:solidFill>
                <a:effectLst/>
                <a:latin typeface="Arial" panose="020B0604020202020204" pitchFamily="34" charset="0"/>
              </a:rPr>
              <a:t>hận</a:t>
            </a:r>
            <a:r>
              <a:rPr lang="en-US" sz="2400" b="0" i="0" u="none" strike="noStrike" dirty="0">
                <a:solidFill>
                  <a:schemeClr val="bg1"/>
                </a:solidFill>
                <a:effectLst/>
                <a:latin typeface="Arial" panose="020B0604020202020204" pitchFamily="34" charset="0"/>
              </a:rPr>
              <a:t> </a:t>
            </a:r>
            <a:r>
              <a:rPr lang="en-US" sz="2400" b="0" i="0" u="none" strike="noStrike" dirty="0" err="1">
                <a:solidFill>
                  <a:schemeClr val="bg1"/>
                </a:solidFill>
                <a:effectLst/>
                <a:latin typeface="Arial" panose="020B0604020202020204" pitchFamily="34" charset="0"/>
              </a:rPr>
              <a:t>dạng</a:t>
            </a:r>
            <a:r>
              <a:rPr lang="en-US" sz="2400" b="0" i="0" u="none" strike="noStrike" dirty="0">
                <a:solidFill>
                  <a:schemeClr val="bg1"/>
                </a:solidFill>
                <a:effectLst/>
                <a:latin typeface="Arial" panose="020B0604020202020204" pitchFamily="34" charset="0"/>
              </a:rPr>
              <a:t> </a:t>
            </a:r>
            <a:r>
              <a:rPr lang="en-US" sz="2400" b="0" i="0" u="none" strike="noStrike" dirty="0" err="1">
                <a:solidFill>
                  <a:schemeClr val="bg1"/>
                </a:solidFill>
                <a:effectLst/>
                <a:latin typeface="Arial" panose="020B0604020202020204" pitchFamily="34" charset="0"/>
              </a:rPr>
              <a:t>mẫu</a:t>
            </a:r>
            <a:endParaRPr lang="en-US" sz="2400" dirty="0">
              <a:solidFill>
                <a:schemeClr val="bg1"/>
              </a:solidFill>
            </a:endParaRPr>
          </a:p>
        </p:txBody>
      </p:sp>
    </p:spTree>
    <p:extLst>
      <p:ext uri="{BB962C8B-B14F-4D97-AF65-F5344CB8AC3E}">
        <p14:creationId xmlns:p14="http://schemas.microsoft.com/office/powerpoint/2010/main" val="19772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arn(inVertical)">
                                      <p:cBhvr>
                                        <p:cTn id="15" dur="500"/>
                                        <p:tgtEl>
                                          <p:spTgt spid="307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51870-0E26-4793-8976-AF94C9D423AB}"/>
              </a:ext>
            </a:extLst>
          </p:cNvPr>
          <p:cNvSpPr txBox="1"/>
          <p:nvPr/>
        </p:nvSpPr>
        <p:spPr>
          <a:xfrm>
            <a:off x="1047750" y="2362200"/>
            <a:ext cx="10706100" cy="3262432"/>
          </a:xfrm>
          <a:prstGeom prst="rect">
            <a:avLst/>
          </a:prstGeom>
          <a:noFill/>
        </p:spPr>
        <p:txBody>
          <a:bodyPr wrap="square" rtlCol="0">
            <a:spAutoFit/>
          </a:bodyPr>
          <a:lstStyle/>
          <a:p>
            <a:pPr marL="457200" indent="-457200" rtl="0" fontAlgn="base">
              <a:spcBef>
                <a:spcPts val="1200"/>
              </a:spcBef>
              <a:spcAft>
                <a:spcPts val="0"/>
              </a:spcAft>
              <a:buFont typeface="Wingdings" panose="05000000000000000000" pitchFamily="2" charset="2"/>
              <a:buChar char="Ø"/>
            </a:pPr>
            <a:r>
              <a:rPr lang="vi-VN" sz="2800" b="0" i="0" u="none" strike="noStrike" dirty="0">
                <a:solidFill>
                  <a:srgbClr val="1A1A1A"/>
                </a:solidFill>
                <a:effectLst/>
                <a:latin typeface="+mj-lt"/>
              </a:rPr>
              <a:t>Số lượng bệnh nhân được dự đoán chính xác: 70/83 bệnh nhân.</a:t>
            </a:r>
          </a:p>
          <a:p>
            <a:pPr marL="457200" indent="-457200" rtl="0" fontAlgn="base">
              <a:spcBef>
                <a:spcPts val="0"/>
              </a:spcBef>
              <a:spcAft>
                <a:spcPts val="0"/>
              </a:spcAft>
              <a:buFont typeface="Wingdings" panose="05000000000000000000" pitchFamily="2" charset="2"/>
              <a:buChar char="Ø"/>
            </a:pPr>
            <a:r>
              <a:rPr lang="vi-VN" sz="2800" b="0" i="0" u="none" strike="noStrike" dirty="0">
                <a:solidFill>
                  <a:srgbClr val="1A1A1A"/>
                </a:solidFill>
                <a:effectLst/>
                <a:latin typeface="+mj-lt"/>
              </a:rPr>
              <a:t>Số lượng bệnh nhân bị dự đoán sai: 13 bệnh nhân.</a:t>
            </a:r>
          </a:p>
          <a:p>
            <a:pPr marL="457200" indent="-457200" rtl="0" fontAlgn="base">
              <a:spcBef>
                <a:spcPts val="0"/>
              </a:spcBef>
              <a:spcAft>
                <a:spcPts val="0"/>
              </a:spcAft>
              <a:buFont typeface="Wingdings" panose="05000000000000000000" pitchFamily="2" charset="2"/>
              <a:buChar char="Ø"/>
            </a:pPr>
            <a:r>
              <a:rPr lang="vi-VN" sz="2800" b="0" i="0" u="none" strike="noStrike" dirty="0">
                <a:solidFill>
                  <a:srgbClr val="1A1A1A"/>
                </a:solidFill>
                <a:effectLst/>
                <a:latin typeface="+mj-lt"/>
              </a:rPr>
              <a:t>Độ chính xác trung bình: 84%.</a:t>
            </a:r>
          </a:p>
          <a:p>
            <a:pPr marL="457200" indent="-457200" rtl="0" fontAlgn="base">
              <a:spcBef>
                <a:spcPts val="0"/>
              </a:spcBef>
              <a:spcAft>
                <a:spcPts val="0"/>
              </a:spcAft>
              <a:buFont typeface="Wingdings" panose="05000000000000000000" pitchFamily="2" charset="2"/>
              <a:buChar char="Ø"/>
            </a:pPr>
            <a:r>
              <a:rPr lang="vi-VN" sz="2800" b="0" i="0" u="none" strike="noStrike" dirty="0">
                <a:solidFill>
                  <a:srgbClr val="1A1A1A"/>
                </a:solidFill>
                <a:effectLst/>
                <a:latin typeface="+mj-lt"/>
              </a:rPr>
              <a:t>Khi thí nghiệm được lặp lại 5 lần:</a:t>
            </a:r>
          </a:p>
          <a:p>
            <a:pPr marL="914400" lvl="1" indent="-457200" rtl="0" fontAlgn="base">
              <a:spcBef>
                <a:spcPts val="0"/>
              </a:spcBef>
              <a:spcAft>
                <a:spcPts val="1200"/>
              </a:spcAft>
              <a:buFont typeface="Wingdings" panose="05000000000000000000" pitchFamily="2" charset="2"/>
              <a:buChar char="Ø"/>
            </a:pPr>
            <a:r>
              <a:rPr lang="vi-VN" sz="2800" b="0" i="0" u="none" strike="noStrike" dirty="0">
                <a:solidFill>
                  <a:srgbClr val="1A1A1A"/>
                </a:solidFill>
                <a:effectLst/>
                <a:latin typeface="+mj-lt"/>
              </a:rPr>
              <a:t>Trung bình 86.6 bệnh nhân được dự đoán đúng.</a:t>
            </a:r>
            <a:endParaRPr lang="en-US" sz="2800" b="0" i="0" u="none" strike="noStrike" dirty="0">
              <a:solidFill>
                <a:srgbClr val="1A1A1A"/>
              </a:solidFill>
              <a:effectLst/>
              <a:latin typeface="+mj-lt"/>
            </a:endParaRPr>
          </a:p>
          <a:p>
            <a:pPr marL="914400" lvl="1" indent="-457200" rtl="0" fontAlgn="base">
              <a:spcBef>
                <a:spcPts val="0"/>
              </a:spcBef>
              <a:spcAft>
                <a:spcPts val="1200"/>
              </a:spcAft>
              <a:buFont typeface="Wingdings" panose="05000000000000000000" pitchFamily="2" charset="2"/>
              <a:buChar char="Ø"/>
            </a:pPr>
            <a:r>
              <a:rPr lang="vi-VN" sz="2800" b="0" i="0" u="none" strike="noStrike" dirty="0">
                <a:solidFill>
                  <a:srgbClr val="1A1A1A"/>
                </a:solidFill>
                <a:effectLst/>
                <a:latin typeface="+mj-lt"/>
              </a:rPr>
              <a:t>Độ lệch chuẩn (Standard deviation): ±2.0, cho thấy kết quả khá ổn định.</a:t>
            </a:r>
          </a:p>
        </p:txBody>
      </p:sp>
      <p:sp>
        <p:nvSpPr>
          <p:cNvPr id="3" name="TextBox 2">
            <a:extLst>
              <a:ext uri="{FF2B5EF4-FFF2-40B4-BE49-F238E27FC236}">
                <a16:creationId xmlns:a16="http://schemas.microsoft.com/office/drawing/2014/main" id="{13EAD504-CE9C-4DEB-86CA-CCA7C30121C3}"/>
              </a:ext>
            </a:extLst>
          </p:cNvPr>
          <p:cNvSpPr txBox="1"/>
          <p:nvPr/>
        </p:nvSpPr>
        <p:spPr>
          <a:xfrm>
            <a:off x="1083845" y="1828800"/>
            <a:ext cx="5012155" cy="800219"/>
          </a:xfrm>
          <a:prstGeom prst="rect">
            <a:avLst/>
          </a:prstGeom>
          <a:noFill/>
        </p:spPr>
        <p:txBody>
          <a:bodyPr wrap="square" rtlCol="0">
            <a:spAutoFit/>
          </a:bodyPr>
          <a:lstStyle/>
          <a:p>
            <a:r>
              <a:rPr lang="vi-VN" sz="2800" b="1" i="0" u="none" strike="noStrike" dirty="0">
                <a:solidFill>
                  <a:srgbClr val="1A1A1A"/>
                </a:solidFill>
                <a:effectLst/>
                <a:latin typeface="+mj-lt"/>
              </a:rPr>
              <a:t>Kết quả dự đoán của ANN</a:t>
            </a:r>
            <a:endParaRPr lang="vi-VN" sz="2800" b="1" dirty="0">
              <a:effectLst/>
              <a:latin typeface="+mj-lt"/>
            </a:endParaRPr>
          </a:p>
          <a:p>
            <a:endParaRPr lang="en-US" dirty="0"/>
          </a:p>
        </p:txBody>
      </p:sp>
    </p:spTree>
    <p:extLst>
      <p:ext uri="{BB962C8B-B14F-4D97-AF65-F5344CB8AC3E}">
        <p14:creationId xmlns:p14="http://schemas.microsoft.com/office/powerpoint/2010/main" val="3951114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Chiến lược ra quyết định trong điều trị y tế</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51870-0E26-4793-8976-AF94C9D423AB}"/>
              </a:ext>
            </a:extLst>
          </p:cNvPr>
          <p:cNvSpPr txBox="1"/>
          <p:nvPr/>
        </p:nvSpPr>
        <p:spPr>
          <a:xfrm>
            <a:off x="1143000" y="1905000"/>
            <a:ext cx="10706100" cy="523220"/>
          </a:xfrm>
          <a:prstGeom prst="rect">
            <a:avLst/>
          </a:prstGeom>
          <a:noFill/>
        </p:spPr>
        <p:txBody>
          <a:bodyPr wrap="square" rtlCol="0">
            <a:spAutoFit/>
          </a:bodyPr>
          <a:lstStyle/>
          <a:p>
            <a:pPr rtl="0">
              <a:spcBef>
                <a:spcPts val="1200"/>
              </a:spcBef>
              <a:spcAft>
                <a:spcPts val="200"/>
              </a:spcAft>
            </a:pPr>
            <a:r>
              <a:rPr lang="vi-VN" sz="2800" b="0" i="0" u="none" strike="noStrike" dirty="0">
                <a:solidFill>
                  <a:srgbClr val="1A1A1A"/>
                </a:solidFill>
                <a:effectLst/>
                <a:latin typeface="+mj-lt"/>
              </a:rPr>
              <a:t>Kết quả dự đoán của ANN</a:t>
            </a:r>
            <a:endParaRPr lang="vi-VN" sz="2800" b="1" dirty="0">
              <a:effectLst/>
              <a:latin typeface="+mj-lt"/>
            </a:endParaRPr>
          </a:p>
        </p:txBody>
      </p:sp>
      <p:pic>
        <p:nvPicPr>
          <p:cNvPr id="19458" name="Picture 2">
            <a:extLst>
              <a:ext uri="{FF2B5EF4-FFF2-40B4-BE49-F238E27FC236}">
                <a16:creationId xmlns:a16="http://schemas.microsoft.com/office/drawing/2014/main" id="{59D74C17-1EDF-4ADA-890A-0C2E80C00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84" y="2815236"/>
            <a:ext cx="9612957" cy="340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48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152400"/>
            <a:ext cx="7467600" cy="609600"/>
          </a:xfrm>
        </p:spPr>
        <p:txBody>
          <a:bodyPr>
            <a:noAutofit/>
          </a:bodyPr>
          <a:lstStyle/>
          <a:p>
            <a:r>
              <a:rPr lang="vi-VN" sz="3200" dirty="0"/>
              <a:t>Chiến lược ra quyết định trong điều trị y tế</a:t>
            </a:r>
            <a:endParaRPr lang="en-US" sz="3200"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51870-0E26-4793-8976-AF94C9D423AB}"/>
              </a:ext>
            </a:extLst>
          </p:cNvPr>
          <p:cNvSpPr txBox="1"/>
          <p:nvPr/>
        </p:nvSpPr>
        <p:spPr>
          <a:xfrm>
            <a:off x="227012" y="2209800"/>
            <a:ext cx="1449388" cy="1384995"/>
          </a:xfrm>
          <a:prstGeom prst="rect">
            <a:avLst/>
          </a:prstGeom>
          <a:noFill/>
        </p:spPr>
        <p:txBody>
          <a:bodyPr wrap="square" rtlCol="0">
            <a:spAutoFit/>
          </a:bodyPr>
          <a:lstStyle/>
          <a:p>
            <a:pPr rtl="0">
              <a:spcBef>
                <a:spcPts val="1200"/>
              </a:spcBef>
              <a:spcAft>
                <a:spcPts val="200"/>
              </a:spcAft>
            </a:pPr>
            <a:r>
              <a:rPr lang="vi-VN" sz="2800" b="0" i="0" u="none" strike="noStrike" dirty="0">
                <a:solidFill>
                  <a:srgbClr val="1A1A1A"/>
                </a:solidFill>
                <a:effectLst/>
                <a:latin typeface="+mj-lt"/>
              </a:rPr>
              <a:t>Phương pháp lọc biến số</a:t>
            </a:r>
            <a:endParaRPr lang="vi-VN" sz="2800" b="1" dirty="0">
              <a:effectLst/>
              <a:latin typeface="+mj-lt"/>
            </a:endParaRPr>
          </a:p>
        </p:txBody>
      </p:sp>
      <p:pic>
        <p:nvPicPr>
          <p:cNvPr id="20482" name="Picture 2">
            <a:extLst>
              <a:ext uri="{FF2B5EF4-FFF2-40B4-BE49-F238E27FC236}">
                <a16:creationId xmlns:a16="http://schemas.microsoft.com/office/drawing/2014/main" id="{C46966EC-4F9F-49D3-84D7-7EE2C29A6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33400"/>
            <a:ext cx="4344988" cy="6106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5FE14DED-490E-4331-91A2-EEF9310D6D2A}"/>
              </a:ext>
            </a:extLst>
          </p:cNvPr>
          <p:cNvGraphicFramePr>
            <a:graphicFrameLocks noGrp="1"/>
          </p:cNvGraphicFramePr>
          <p:nvPr>
            <p:extLst>
              <p:ext uri="{D42A27DB-BD31-4B8C-83A1-F6EECF244321}">
                <p14:modId xmlns:p14="http://schemas.microsoft.com/office/powerpoint/2010/main" val="4259069930"/>
              </p:ext>
            </p:extLst>
          </p:nvPr>
        </p:nvGraphicFramePr>
        <p:xfrm>
          <a:off x="1676400" y="760396"/>
          <a:ext cx="5391150" cy="6037579"/>
        </p:xfrm>
        <a:graphic>
          <a:graphicData uri="http://schemas.openxmlformats.org/drawingml/2006/table">
            <a:tbl>
              <a:tblPr/>
              <a:tblGrid>
                <a:gridCol w="1969843">
                  <a:extLst>
                    <a:ext uri="{9D8B030D-6E8A-4147-A177-3AD203B41FA5}">
                      <a16:colId xmlns:a16="http://schemas.microsoft.com/office/drawing/2014/main" val="2232421344"/>
                    </a:ext>
                  </a:extLst>
                </a:gridCol>
                <a:gridCol w="630696">
                  <a:extLst>
                    <a:ext uri="{9D8B030D-6E8A-4147-A177-3AD203B41FA5}">
                      <a16:colId xmlns:a16="http://schemas.microsoft.com/office/drawing/2014/main" val="3474608582"/>
                    </a:ext>
                  </a:extLst>
                </a:gridCol>
                <a:gridCol w="2790611">
                  <a:extLst>
                    <a:ext uri="{9D8B030D-6E8A-4147-A177-3AD203B41FA5}">
                      <a16:colId xmlns:a16="http://schemas.microsoft.com/office/drawing/2014/main" val="3667984663"/>
                    </a:ext>
                  </a:extLst>
                </a:gridCol>
              </a:tblGrid>
              <a:tr h="349054">
                <a:tc>
                  <a:txBody>
                    <a:bodyPr/>
                    <a:lstStyle/>
                    <a:p>
                      <a:pPr algn="ctr" rtl="0" fontAlgn="t">
                        <a:spcBef>
                          <a:spcPts val="1200"/>
                        </a:spcBef>
                        <a:spcAft>
                          <a:spcPts val="1200"/>
                        </a:spcAft>
                      </a:pPr>
                      <a:r>
                        <a:rPr lang="en-US" sz="1400" b="1" i="0" u="none" strike="noStrike" dirty="0" err="1">
                          <a:solidFill>
                            <a:srgbClr val="1A1A1A"/>
                          </a:solidFill>
                          <a:effectLst/>
                          <a:latin typeface="Roboto" panose="02000000000000000000" pitchFamily="2" charset="0"/>
                        </a:rPr>
                        <a:t>Thông</a:t>
                      </a:r>
                      <a:r>
                        <a:rPr lang="en-US" sz="1400" b="1" i="0" u="none" strike="noStrike" dirty="0">
                          <a:solidFill>
                            <a:srgbClr val="1A1A1A"/>
                          </a:solidFill>
                          <a:effectLst/>
                          <a:latin typeface="Roboto" panose="02000000000000000000" pitchFamily="2" charset="0"/>
                        </a:rPr>
                        <a:t> </a:t>
                      </a:r>
                      <a:r>
                        <a:rPr lang="en-US" sz="1400" b="1" i="0" u="none" strike="noStrike" dirty="0" err="1">
                          <a:solidFill>
                            <a:srgbClr val="1A1A1A"/>
                          </a:solidFill>
                          <a:effectLst/>
                          <a:latin typeface="Roboto" panose="02000000000000000000" pitchFamily="2" charset="0"/>
                        </a:rPr>
                        <a:t>số</a:t>
                      </a:r>
                      <a:endParaRPr lang="en-US" sz="1400" b="1"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400" b="1" i="0" u="none" strike="noStrike">
                          <a:solidFill>
                            <a:srgbClr val="1A1A1A"/>
                          </a:solidFill>
                          <a:effectLst/>
                          <a:latin typeface="Roboto" panose="02000000000000000000" pitchFamily="2" charset="0"/>
                        </a:rPr>
                        <a:t>Điểm</a:t>
                      </a:r>
                      <a:endParaRPr lang="en-US" sz="1400" b="1">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n-US" sz="1400" b="1" i="0" u="none" strike="noStrike" dirty="0">
                          <a:solidFill>
                            <a:srgbClr val="1A1A1A"/>
                          </a:solidFill>
                          <a:effectLst/>
                          <a:latin typeface="Roboto" panose="02000000000000000000" pitchFamily="2" charset="0"/>
                        </a:rPr>
                        <a:t>Ý </a:t>
                      </a:r>
                      <a:r>
                        <a:rPr lang="en-US" sz="1400" b="1" i="0" u="none" strike="noStrike" dirty="0" err="1">
                          <a:solidFill>
                            <a:srgbClr val="1A1A1A"/>
                          </a:solidFill>
                          <a:effectLst/>
                          <a:latin typeface="Roboto" panose="02000000000000000000" pitchFamily="2" charset="0"/>
                        </a:rPr>
                        <a:t>nghĩa</a:t>
                      </a:r>
                      <a:r>
                        <a:rPr lang="en-US" sz="1400" b="1" i="0" u="none" strike="noStrike" dirty="0">
                          <a:solidFill>
                            <a:srgbClr val="1A1A1A"/>
                          </a:solidFill>
                          <a:effectLst/>
                          <a:latin typeface="Roboto" panose="02000000000000000000" pitchFamily="2" charset="0"/>
                        </a:rPr>
                        <a:t> y khoa</a:t>
                      </a:r>
                      <a:endParaRPr lang="en-US" sz="1400" b="1"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272659"/>
                  </a:ext>
                </a:extLst>
              </a:tr>
              <a:tr h="536895">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Duration</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0.083</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a:solidFill>
                            <a:srgbClr val="1A1A1A"/>
                          </a:solidFill>
                          <a:effectLst/>
                          <a:latin typeface="Roboto" panose="02000000000000000000" pitchFamily="2" charset="0"/>
                        </a:rPr>
                        <a:t>Thời gian điều trị HU (có thể ảnh hưởng đến mức HbF)</a:t>
                      </a:r>
                      <a:endParaRPr lang="vi-VN"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663890"/>
                  </a:ext>
                </a:extLst>
              </a:tr>
              <a:tr h="524426">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RDW (Red Cell Distribution Width)</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0.063</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a:solidFill>
                            <a:srgbClr val="1A1A1A"/>
                          </a:solidFill>
                          <a:effectLst/>
                          <a:latin typeface="Roboto" panose="02000000000000000000" pitchFamily="2" charset="0"/>
                        </a:rPr>
                        <a:t>Độ phân bố kích thước hồng cầu (liên quan đến thiếu máu)</a:t>
                      </a:r>
                      <a:endParaRPr lang="vi-VN"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640680"/>
                  </a:ext>
                </a:extLst>
              </a:tr>
              <a:tr h="524426">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WBC (White Blood Cell Count)</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0.059</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dirty="0">
                          <a:solidFill>
                            <a:srgbClr val="1A1A1A"/>
                          </a:solidFill>
                          <a:effectLst/>
                          <a:latin typeface="Roboto" panose="02000000000000000000" pitchFamily="2" charset="0"/>
                        </a:rPr>
                        <a:t>Số lượng bạch cầu, liên quan đến phản ứng viêm</a:t>
                      </a:r>
                      <a:endParaRPr lang="vi-VN"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1188071"/>
                  </a:ext>
                </a:extLst>
              </a:tr>
              <a:tr h="524426">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Plats (Platelets)</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0.053</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dirty="0">
                          <a:solidFill>
                            <a:srgbClr val="1A1A1A"/>
                          </a:solidFill>
                          <a:effectLst/>
                          <a:latin typeface="Roboto" panose="02000000000000000000" pitchFamily="2" charset="0"/>
                        </a:rPr>
                        <a:t>Số lượng tiểu cầu, ảnh hưởng đến đông máu</a:t>
                      </a:r>
                      <a:endParaRPr lang="vi-VN"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504324"/>
                  </a:ext>
                </a:extLst>
              </a:tr>
              <a:tr h="752434">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MCV (Mean Corpuscular Volume)</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0.053</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err="1">
                          <a:solidFill>
                            <a:srgbClr val="1A1A1A"/>
                          </a:solidFill>
                          <a:effectLst/>
                          <a:latin typeface="Roboto" panose="02000000000000000000" pitchFamily="2" charset="0"/>
                        </a:rPr>
                        <a:t>Thể</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tích</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trung</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bình</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của</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hồng</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cầu</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quan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trọng</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trong</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đánh</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giá</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thiếu</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máu</a:t>
                      </a:r>
                      <a:r>
                        <a:rPr lang="en-US" sz="1400" b="0" i="0" u="none" strike="noStrike" dirty="0">
                          <a:solidFill>
                            <a:srgbClr val="1A1A1A"/>
                          </a:solidFill>
                          <a:effectLst/>
                          <a:latin typeface="Roboto" panose="02000000000000000000" pitchFamily="2" charset="0"/>
                        </a:rPr>
                        <a:t>)</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4411057"/>
                  </a:ext>
                </a:extLst>
              </a:tr>
              <a:tr h="752434">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Polys (Polymorphonuclear leukocytes)</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a:solidFill>
                            <a:srgbClr val="1A1A1A"/>
                          </a:solidFill>
                          <a:effectLst/>
                          <a:latin typeface="Roboto" panose="02000000000000000000" pitchFamily="2" charset="0"/>
                        </a:rPr>
                        <a:t>0.052</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err="1">
                          <a:solidFill>
                            <a:srgbClr val="1A1A1A"/>
                          </a:solidFill>
                          <a:effectLst/>
                          <a:latin typeface="Roboto" panose="02000000000000000000" pitchFamily="2" charset="0"/>
                        </a:rPr>
                        <a:t>Một</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loại</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bạch</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cầu</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liên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quan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đến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hệ</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miễn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dịch</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288846"/>
                  </a:ext>
                </a:extLst>
              </a:tr>
              <a:tr h="524426">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WGT (Weight)</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0.050</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dirty="0">
                          <a:solidFill>
                            <a:srgbClr val="1A1A1A"/>
                          </a:solidFill>
                          <a:effectLst/>
                          <a:latin typeface="Roboto" panose="02000000000000000000" pitchFamily="2" charset="0"/>
                        </a:rPr>
                        <a:t>Trọng lượng cơ thể, có thể ảnh hưởng đến liều lượng HU</a:t>
                      </a:r>
                      <a:endParaRPr lang="vi-VN"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343819"/>
                  </a:ext>
                </a:extLst>
              </a:tr>
              <a:tr h="524426">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SSEN</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0.045</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dirty="0" err="1">
                          <a:solidFill>
                            <a:srgbClr val="1A1A1A"/>
                          </a:solidFill>
                          <a:effectLst/>
                          <a:latin typeface="Roboto" panose="02000000000000000000" pitchFamily="2" charset="0"/>
                        </a:rPr>
                        <a:t>Độ</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nhạy</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cảm</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của</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hồng</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cầu</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với</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quá</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trình</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tán</a:t>
                      </a:r>
                      <a:r>
                        <a:rPr lang="en-US" sz="1400" b="0" i="0" u="none" strike="noStrike" dirty="0">
                          <a:solidFill>
                            <a:srgbClr val="1A1A1A"/>
                          </a:solidFill>
                          <a:effectLst/>
                          <a:latin typeface="Roboto" panose="02000000000000000000" pitchFamily="2" charset="0"/>
                        </a:rPr>
                        <a:t> </a:t>
                      </a:r>
                      <a:r>
                        <a:rPr lang="en-US" sz="1400" b="0" i="0" u="none" strike="noStrike" dirty="0" err="1">
                          <a:solidFill>
                            <a:srgbClr val="1A1A1A"/>
                          </a:solidFill>
                          <a:effectLst/>
                          <a:latin typeface="Roboto" panose="02000000000000000000" pitchFamily="2" charset="0"/>
                        </a:rPr>
                        <a:t>huyết</a:t>
                      </a:r>
                      <a:endParaRPr lang="en-US"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079688"/>
                  </a:ext>
                </a:extLst>
              </a:tr>
              <a:tr h="524426">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Retic (Reticulocyte count)</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0.043</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dirty="0">
                          <a:solidFill>
                            <a:srgbClr val="1A1A1A"/>
                          </a:solidFill>
                          <a:effectLst/>
                          <a:latin typeface="Roboto" panose="02000000000000000000" pitchFamily="2" charset="0"/>
                        </a:rPr>
                        <a:t>Số lượng hồng cầu non, phản ánh khả năng sản xuất hồng cầu</a:t>
                      </a:r>
                      <a:endParaRPr lang="vi-VN"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091222"/>
                  </a:ext>
                </a:extLst>
              </a:tr>
              <a:tr h="500206">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Sex</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400" b="0" i="0" u="none" strike="noStrike">
                          <a:solidFill>
                            <a:srgbClr val="1A1A1A"/>
                          </a:solidFill>
                          <a:effectLst/>
                          <a:latin typeface="Roboto" panose="02000000000000000000" pitchFamily="2" charset="0"/>
                        </a:rPr>
                        <a:t>0.042</a:t>
                      </a:r>
                      <a:endParaRPr lang="en-US" sz="140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vi-VN" sz="1400" b="0" i="0" u="none" strike="noStrike" dirty="0">
                          <a:solidFill>
                            <a:srgbClr val="1A1A1A"/>
                          </a:solidFill>
                          <a:effectLst/>
                          <a:latin typeface="Roboto" panose="02000000000000000000" pitchFamily="2" charset="0"/>
                        </a:rPr>
                        <a:t>Giới tính (có thể ảnh hưởng đến phản ứng với thuốc)</a:t>
                      </a:r>
                      <a:endParaRPr lang="vi-VN" sz="1400" dirty="0">
                        <a:effectLst/>
                      </a:endParaRPr>
                    </a:p>
                  </a:txBody>
                  <a:tcPr marL="32008" marR="32008" marT="32008" marB="32008">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985701"/>
                  </a:ext>
                </a:extLst>
              </a:tr>
            </a:tbl>
          </a:graphicData>
        </a:graphic>
      </p:graphicFrame>
    </p:spTree>
    <p:extLst>
      <p:ext uri="{BB962C8B-B14F-4D97-AF65-F5344CB8AC3E}">
        <p14:creationId xmlns:p14="http://schemas.microsoft.com/office/powerpoint/2010/main" val="251809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vi-VN" dirty="0"/>
              <a:t>Kết luận</a:t>
            </a:r>
            <a:endParaRPr lang="en-US" dirty="0"/>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82BC778-7C49-4F52-B3B5-90E57979A55B}"/>
              </a:ext>
            </a:extLst>
          </p:cNvPr>
          <p:cNvSpPr/>
          <p:nvPr/>
        </p:nvSpPr>
        <p:spPr>
          <a:xfrm>
            <a:off x="838200" y="2133600"/>
            <a:ext cx="10515600" cy="3581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vi-VN" sz="2400" b="0" i="0" u="none" strike="noStrike" dirty="0">
                <a:solidFill>
                  <a:srgbClr val="1A1A1A"/>
                </a:solidFill>
                <a:effectLst/>
                <a:latin typeface="Times New Roman" panose="02020603050405020304" pitchFamily="18" charset="0"/>
                <a:cs typeface="Times New Roman" panose="02020603050405020304" pitchFamily="18" charset="0"/>
              </a:rPr>
              <a:t>Mạng nơ-ron nhân tạo (ANN) có những đặc điểm riêng biệt có thể mang lại lợi ích trong việc mô hình hóa các hiện tượng tự nhiên trong sinh học và y học. Việc ứng dụng ANN trong các lĩnh vực này chắc chắn sẽ giúp làm sáng tỏ một số bí ẩn liên quan đến các bệnh và quá trình sinh học khác nhau.</a:t>
            </a:r>
            <a:endParaRPr lang="vi-VN" sz="2400" b="0" dirty="0">
              <a:effectLst/>
              <a:latin typeface="Times New Roman" panose="02020603050405020304" pitchFamily="18" charset="0"/>
              <a:cs typeface="Times New Roman" panose="02020603050405020304" pitchFamily="18" charset="0"/>
            </a:endParaRPr>
          </a:p>
          <a:p>
            <a:r>
              <a:rPr lang="vi-VN" sz="2400" b="0" i="0" u="none" strike="noStrike" dirty="0">
                <a:solidFill>
                  <a:srgbClr val="1A1A1A"/>
                </a:solidFill>
                <a:effectLst/>
                <a:latin typeface="Times New Roman" panose="02020603050405020304" pitchFamily="18" charset="0"/>
                <a:cs typeface="Times New Roman" panose="02020603050405020304" pitchFamily="18" charset="0"/>
              </a:rPr>
              <a:t>Trong trường hợp bệnh thiếu máu hồng cầu hình liềm (SCA), ANN được phát triển cho quá trình lựa chọn biến đã giúp xác định các tham số có thể đóng vai trò quan trọng trong việc hiểu rõ cơ chế hoạt động của SCA. Điều này có thể dẫn đến </a:t>
            </a:r>
            <a:r>
              <a:rPr lang="vi-VN" sz="2400" b="1" i="0" u="none" strike="noStrike" dirty="0">
                <a:solidFill>
                  <a:srgbClr val="1A1A1A"/>
                </a:solidFill>
                <a:effectLst/>
                <a:latin typeface="Times New Roman" panose="02020603050405020304" pitchFamily="18" charset="0"/>
                <a:cs typeface="Times New Roman" panose="02020603050405020304" pitchFamily="18" charset="0"/>
              </a:rPr>
              <a:t>sự gia tăng đáng kể tuổi thọ</a:t>
            </a:r>
            <a:r>
              <a:rPr lang="vi-VN" sz="2400" b="0" i="0" u="none" strike="noStrike" dirty="0">
                <a:solidFill>
                  <a:srgbClr val="1A1A1A"/>
                </a:solidFill>
                <a:effectLst/>
                <a:latin typeface="Times New Roman" panose="02020603050405020304" pitchFamily="18" charset="0"/>
                <a:cs typeface="Times New Roman" panose="02020603050405020304" pitchFamily="18" charset="0"/>
              </a:rPr>
              <a:t> của những người mắc bệnh SCA.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901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143000" y="489284"/>
            <a:ext cx="10515600" cy="10287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ANNS </a:t>
            </a:r>
            <a:r>
              <a:rPr lang="en-US" sz="3200" b="1" dirty="0" err="1">
                <a:solidFill>
                  <a:schemeClr val="tx1"/>
                </a:solidFill>
                <a:latin typeface="Times New Roman" panose="02020603050405020304" pitchFamily="18" charset="0"/>
                <a:cs typeface="Times New Roman" panose="02020603050405020304" pitchFamily="18" charset="0"/>
              </a:rPr>
              <a:t>trong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Sinh</a:t>
            </a:r>
            <a:r>
              <a:rPr lang="en-US" sz="3200" b="1" dirty="0">
                <a:solidFill>
                  <a:schemeClr val="tx1"/>
                </a:solidFill>
                <a:latin typeface="Times New Roman" panose="02020603050405020304" pitchFamily="18" charset="0"/>
                <a:cs typeface="Times New Roman" panose="02020603050405020304" pitchFamily="18" charset="0"/>
              </a:rPr>
              <a:t> </a:t>
            </a:r>
            <a:r>
              <a:rPr lang="vi-VN" sz="3200" b="1" dirty="0">
                <a:solidFill>
                  <a:schemeClr val="tx1"/>
                </a:solidFill>
                <a:latin typeface="Times New Roman" panose="02020603050405020304" pitchFamily="18" charset="0"/>
                <a:cs typeface="Times New Roman" panose="02020603050405020304" pitchFamily="18" charset="0"/>
              </a:rPr>
              <a:t>học</a:t>
            </a:r>
            <a:br>
              <a:rPr lang="vi-VN" sz="3200" b="1" dirty="0">
                <a:solidFill>
                  <a:schemeClr val="tx1"/>
                </a:solidFill>
                <a:latin typeface="Times New Roman" panose="02020603050405020304" pitchFamily="18" charset="0"/>
                <a:cs typeface="Times New Roman" panose="02020603050405020304" pitchFamily="18" charset="0"/>
              </a:rPr>
            </a:br>
            <a:r>
              <a:rPr lang="vi-VN" sz="3200" b="1" dirty="0">
                <a:solidFill>
                  <a:schemeClr val="tx1"/>
                </a:solidFill>
                <a:latin typeface="Times New Roman" panose="02020603050405020304" pitchFamily="18" charset="0"/>
                <a:cs typeface="Times New Roman" panose="02020603050405020304" pitchFamily="18" charset="0"/>
              </a:rPr>
              <a:t>Sự tương đồng</a:t>
            </a:r>
            <a:r>
              <a:rPr lang="vi-VN" sz="3200" b="1" i="0" u="none" strike="noStrike" dirty="0">
                <a:solidFill>
                  <a:schemeClr val="tx1"/>
                </a:solidFill>
                <a:effectLst/>
                <a:latin typeface="Times New Roman" panose="02020603050405020304" pitchFamily="18" charset="0"/>
                <a:cs typeface="Times New Roman" panose="02020603050405020304" pitchFamily="18" charset="0"/>
              </a:rPr>
              <a:t> cùng/khác một loại oligosaccharide</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a:extLst>
              <a:ext uri="{FF2B5EF4-FFF2-40B4-BE49-F238E27FC236}">
                <a16:creationId xmlns:a16="http://schemas.microsoft.com/office/drawing/2014/main" id="{C2BDBDA1-C253-4DB3-9A04-99FD06B02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33600"/>
            <a:ext cx="1067833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00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741815B-4CC1-4770-8CDD-C9AC69C04DEE}"/>
              </a:ext>
            </a:extLst>
          </p:cNvPr>
          <p:cNvPicPr>
            <a:picLocks noChangeAspect="1"/>
          </p:cNvPicPr>
          <p:nvPr/>
        </p:nvPicPr>
        <p:blipFill>
          <a:blip r:embed="rId4"/>
          <a:stretch>
            <a:fillRect/>
          </a:stretch>
        </p:blipFill>
        <p:spPr>
          <a:xfrm>
            <a:off x="1155834" y="2362200"/>
            <a:ext cx="9036514" cy="3448227"/>
          </a:xfrm>
          <a:prstGeom prst="rect">
            <a:avLst/>
          </a:prstGeom>
        </p:spPr>
      </p:pic>
      <p:sp>
        <p:nvSpPr>
          <p:cNvPr id="7" name="Title 1">
            <a:extLst>
              <a:ext uri="{FF2B5EF4-FFF2-40B4-BE49-F238E27FC236}">
                <a16:creationId xmlns:a16="http://schemas.microsoft.com/office/drawing/2014/main" id="{4EB6F3B9-9C7D-42B5-A5EC-E0E65A43679D}"/>
              </a:ext>
            </a:extLst>
          </p:cNvPr>
          <p:cNvSpPr txBox="1">
            <a:spLocks/>
          </p:cNvSpPr>
          <p:nvPr/>
        </p:nvSpPr>
        <p:spPr>
          <a:xfrm>
            <a:off x="1295400" y="641684"/>
            <a:ext cx="10515600" cy="10287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ANNS </a:t>
            </a:r>
            <a:r>
              <a:rPr lang="en-US" sz="3200" b="1" dirty="0" err="1">
                <a:solidFill>
                  <a:schemeClr val="tx1"/>
                </a:solidFill>
                <a:latin typeface="Times New Roman" panose="02020603050405020304" pitchFamily="18" charset="0"/>
                <a:cs typeface="Times New Roman" panose="02020603050405020304" pitchFamily="18" charset="0"/>
              </a:rPr>
              <a:t>trong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Sinh</a:t>
            </a:r>
            <a:r>
              <a:rPr lang="en-US" sz="3200" b="1" dirty="0">
                <a:solidFill>
                  <a:schemeClr val="tx1"/>
                </a:solidFill>
                <a:latin typeface="Times New Roman" panose="02020603050405020304" pitchFamily="18" charset="0"/>
                <a:cs typeface="Times New Roman" panose="02020603050405020304" pitchFamily="18" charset="0"/>
              </a:rPr>
              <a:t> </a:t>
            </a:r>
            <a:r>
              <a:rPr lang="vi-VN" sz="3200" b="1" dirty="0">
                <a:solidFill>
                  <a:schemeClr val="tx1"/>
                </a:solidFill>
                <a:latin typeface="Times New Roman" panose="02020603050405020304" pitchFamily="18" charset="0"/>
                <a:cs typeface="Times New Roman" panose="02020603050405020304" pitchFamily="18" charset="0"/>
              </a:rPr>
              <a:t>học</a:t>
            </a:r>
            <a:br>
              <a:rPr lang="vi-VN" sz="3200" b="1" dirty="0">
                <a:solidFill>
                  <a:schemeClr val="tx1"/>
                </a:solidFill>
                <a:latin typeface="Times New Roman" panose="02020603050405020304" pitchFamily="18" charset="0"/>
                <a:cs typeface="Times New Roman" panose="02020603050405020304" pitchFamily="18" charset="0"/>
              </a:rPr>
            </a:br>
            <a:r>
              <a:rPr lang="vi-VN" sz="3200" b="1" dirty="0">
                <a:solidFill>
                  <a:schemeClr val="tx1"/>
                </a:solidFill>
                <a:latin typeface="Times New Roman" panose="02020603050405020304" pitchFamily="18" charset="0"/>
                <a:cs typeface="Times New Roman" panose="02020603050405020304" pitchFamily="18" charset="0"/>
              </a:rPr>
              <a:t>Sự tương đồng cùng/khác một loại oligosaccharide</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43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en-US" sz="3600" b="1" i="0" u="none" strike="noStrike" dirty="0">
                <a:solidFill>
                  <a:srgbClr val="000000"/>
                </a:solidFill>
                <a:effectLst/>
                <a:latin typeface="Times New Roman" panose="02020603050405020304" pitchFamily="18" charset="0"/>
                <a:cs typeface="Times New Roman" panose="02020603050405020304" pitchFamily="18" charset="0"/>
              </a:rPr>
              <a:t>THUẬT NGỮ VÀ CÁC TIÊU CHUẨN ĐÁNH GIÁ</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651BEA8F-1C9C-491C-A2BF-1C0296169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61464"/>
            <a:ext cx="5029200" cy="1335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17AAC0B-205E-4D7E-B284-0C722AF91813}"/>
              </a:ext>
            </a:extLst>
          </p:cNvPr>
          <p:cNvSpPr/>
          <p:nvPr/>
        </p:nvSpPr>
        <p:spPr>
          <a:xfrm>
            <a:off x="1219200" y="2057400"/>
            <a:ext cx="70866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b="1" i="0" u="none" strike="noStrike" dirty="0">
                <a:solidFill>
                  <a:srgbClr val="000000"/>
                </a:solidFill>
                <a:effectLst/>
                <a:latin typeface="Times New Roman" panose="02020603050405020304" pitchFamily="18" charset="0"/>
                <a:cs typeface="Times New Roman" panose="02020603050405020304" pitchFamily="18" charset="0"/>
              </a:rPr>
              <a:t>Độ nhạy (Sensitivity) – Tỷ lệ dương tính thật (TPF)</a:t>
            </a:r>
            <a:endParaRPr lang="en-US" sz="2400" dirty="0">
              <a:latin typeface="Times New Roman" panose="02020603050405020304" pitchFamily="18" charset="0"/>
              <a:cs typeface="Times New Roman" panose="02020603050405020304" pitchFamily="18" charset="0"/>
            </a:endParaRPr>
          </a:p>
        </p:txBody>
      </p:sp>
      <p:sp>
        <p:nvSpPr>
          <p:cNvPr id="7" name="Speech Bubble: Rectangle with Corners Rounded 6">
            <a:extLst>
              <a:ext uri="{FF2B5EF4-FFF2-40B4-BE49-F238E27FC236}">
                <a16:creationId xmlns:a16="http://schemas.microsoft.com/office/drawing/2014/main" id="{9377296A-F832-468B-A796-509665DB033A}"/>
              </a:ext>
            </a:extLst>
          </p:cNvPr>
          <p:cNvSpPr/>
          <p:nvPr/>
        </p:nvSpPr>
        <p:spPr>
          <a:xfrm>
            <a:off x="7010400" y="2820185"/>
            <a:ext cx="4953000" cy="2552700"/>
          </a:xfrm>
          <a:prstGeom prst="wedgeRoundRectCallout">
            <a:avLst>
              <a:gd name="adj1" fmla="val -63197"/>
              <a:gd name="adj2" fmla="val -2271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Tx/>
              <a:buChar char="-"/>
            </a:pPr>
            <a:r>
              <a:rPr lang="vi-VN" sz="2400" b="0" i="1" u="none" strike="noStrike" dirty="0">
                <a:solidFill>
                  <a:srgbClr val="000000"/>
                </a:solidFill>
                <a:effectLst/>
                <a:latin typeface="Times New Roman" panose="02020603050405020304" pitchFamily="18" charset="0"/>
                <a:cs typeface="Times New Roman" panose="02020603050405020304" pitchFamily="18" charset="0"/>
              </a:rPr>
              <a:t>TP (True Positive):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số ca bệnh thực sự mắc bệnh và được chẩn đoán chính xác</a:t>
            </a:r>
          </a:p>
          <a:p>
            <a:pPr marL="285750" indent="-285750" algn="ctr">
              <a:buFontTx/>
              <a:buChar char="-"/>
            </a:pPr>
            <a:r>
              <a:rPr lang="vi-VN" sz="2400" b="0" i="1" u="none" strike="noStrike" dirty="0">
                <a:solidFill>
                  <a:srgbClr val="000000"/>
                </a:solidFill>
                <a:effectLst/>
                <a:latin typeface="Times New Roman" panose="02020603050405020304" pitchFamily="18" charset="0"/>
                <a:cs typeface="Times New Roman" panose="02020603050405020304" pitchFamily="18" charset="0"/>
              </a:rPr>
              <a:t>FN (False Negative)</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ca bệnh mắc bệnh nhưng bị chẩn đoán sai thành không mắc bệnh.</a:t>
            </a:r>
            <a:endParaRPr lang="en-US" sz="2400" dirty="0">
              <a:latin typeface="Times New Roman" panose="02020603050405020304" pitchFamily="18" charset="0"/>
              <a:cs typeface="Times New Roman" panose="02020603050405020304" pitchFamily="18" charset="0"/>
            </a:endParaRPr>
          </a:p>
        </p:txBody>
      </p:sp>
      <p:sp>
        <p:nvSpPr>
          <p:cNvPr id="9" name="Wave 8">
            <a:extLst>
              <a:ext uri="{FF2B5EF4-FFF2-40B4-BE49-F238E27FC236}">
                <a16:creationId xmlns:a16="http://schemas.microsoft.com/office/drawing/2014/main" id="{B6F8D8E9-6D57-479B-A7BE-0100CB058497}"/>
              </a:ext>
            </a:extLst>
          </p:cNvPr>
          <p:cNvSpPr/>
          <p:nvPr/>
        </p:nvSpPr>
        <p:spPr>
          <a:xfrm>
            <a:off x="1066800" y="4299283"/>
            <a:ext cx="6324600" cy="1682417"/>
          </a:xfrm>
          <a:prstGeom prst="wav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b="0" i="1" u="sng" strike="noStrike" dirty="0">
                <a:solidFill>
                  <a:srgbClr val="00B050"/>
                </a:solidFill>
                <a:effectLst/>
                <a:latin typeface="Times New Roman" panose="02020603050405020304" pitchFamily="18" charset="0"/>
                <a:cs typeface="Times New Roman" panose="02020603050405020304" pitchFamily="18" charset="0"/>
              </a:rPr>
              <a:t>Độ nhạy</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thể hiện khả năng của hệ thống chẩn đoán phát hiện </a:t>
            </a:r>
            <a:r>
              <a:rPr lang="vi-VN" sz="2400" b="0" i="0" u="none" strike="noStrike" dirty="0">
                <a:solidFill>
                  <a:srgbClr val="FF0000"/>
                </a:solidFill>
                <a:effectLst/>
                <a:latin typeface="Times New Roman" panose="02020603050405020304" pitchFamily="18" charset="0"/>
                <a:cs typeface="Times New Roman" panose="02020603050405020304" pitchFamily="18" charset="0"/>
              </a:rPr>
              <a:t>đúng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bệnh nhân thực sự </a:t>
            </a:r>
            <a:r>
              <a:rPr lang="vi-VN" sz="2400" b="0" i="0" u="none" strike="noStrike" dirty="0">
                <a:solidFill>
                  <a:srgbClr val="FF0000"/>
                </a:solidFill>
                <a:effectLst/>
                <a:latin typeface="Times New Roman" panose="02020603050405020304" pitchFamily="18" charset="0"/>
                <a:cs typeface="Times New Roman" panose="02020603050405020304" pitchFamily="18" charset="0"/>
              </a:rPr>
              <a:t>mắc bệnh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47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en-US" sz="3600" b="1" i="0" u="none" strike="noStrike" dirty="0">
                <a:solidFill>
                  <a:srgbClr val="000000"/>
                </a:solidFill>
                <a:effectLst/>
                <a:latin typeface="Times New Roman" panose="02020603050405020304" pitchFamily="18" charset="0"/>
                <a:cs typeface="Times New Roman" panose="02020603050405020304" pitchFamily="18" charset="0"/>
              </a:rPr>
              <a:t>THUẬT NGỮ VÀ CÁC TIÊU CHUẨN ĐÁNH GIÁ</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17AAC0B-205E-4D7E-B284-0C722AF91813}"/>
              </a:ext>
            </a:extLst>
          </p:cNvPr>
          <p:cNvSpPr/>
          <p:nvPr/>
        </p:nvSpPr>
        <p:spPr>
          <a:xfrm>
            <a:off x="1219200" y="2057400"/>
            <a:ext cx="7239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đặc</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hiệu</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(Specificity) –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Tỷ</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lệ</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âm</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thật</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(TNF)</a:t>
            </a:r>
            <a:endParaRPr lang="en-US" sz="2400" dirty="0">
              <a:latin typeface="Times New Roman" panose="02020603050405020304" pitchFamily="18" charset="0"/>
              <a:cs typeface="Times New Roman" panose="02020603050405020304" pitchFamily="18" charset="0"/>
            </a:endParaRPr>
          </a:p>
        </p:txBody>
      </p:sp>
      <p:sp>
        <p:nvSpPr>
          <p:cNvPr id="7" name="Speech Bubble: Rectangle with Corners Rounded 6">
            <a:extLst>
              <a:ext uri="{FF2B5EF4-FFF2-40B4-BE49-F238E27FC236}">
                <a16:creationId xmlns:a16="http://schemas.microsoft.com/office/drawing/2014/main" id="{9377296A-F832-468B-A796-509665DB033A}"/>
              </a:ext>
            </a:extLst>
          </p:cNvPr>
          <p:cNvSpPr/>
          <p:nvPr/>
        </p:nvSpPr>
        <p:spPr>
          <a:xfrm>
            <a:off x="7010400" y="2820185"/>
            <a:ext cx="4953000" cy="2552700"/>
          </a:xfrm>
          <a:prstGeom prst="wedgeRoundRectCallout">
            <a:avLst>
              <a:gd name="adj1" fmla="val -63197"/>
              <a:gd name="adj2" fmla="val -2271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Tx/>
              <a:buChar char="-"/>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1" u="none" strike="noStrike" dirty="0">
                <a:solidFill>
                  <a:srgbClr val="000000"/>
                </a:solidFill>
                <a:effectLst/>
                <a:latin typeface="Times New Roman" panose="02020603050405020304" pitchFamily="18" charset="0"/>
                <a:cs typeface="Times New Roman" panose="02020603050405020304" pitchFamily="18" charset="0"/>
              </a:rPr>
              <a:t>TN (True Negative):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số người khỏe mạnh và được chẩn đoán chính xác, </a:t>
            </a:r>
          </a:p>
          <a:p>
            <a:pPr marL="285750" indent="-285750" algn="ctr">
              <a:buFontTx/>
              <a:buChar char="-"/>
            </a:pPr>
            <a:r>
              <a:rPr lang="vi-VN" sz="2400" b="0" i="1" u="none" strike="noStrike" dirty="0">
                <a:solidFill>
                  <a:srgbClr val="000000"/>
                </a:solidFill>
                <a:effectLst/>
                <a:latin typeface="Times New Roman" panose="02020603050405020304" pitchFamily="18" charset="0"/>
                <a:cs typeface="Times New Roman" panose="02020603050405020304" pitchFamily="18" charset="0"/>
              </a:rPr>
              <a:t>FP (False Positive)</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người khỏe mạnh nhưng bị chẩn đoán nhầm thành mắc bệnh.</a:t>
            </a:r>
            <a:endParaRPr lang="en-US" sz="2400" dirty="0">
              <a:latin typeface="Times New Roman" panose="02020603050405020304" pitchFamily="18" charset="0"/>
              <a:cs typeface="Times New Roman" panose="02020603050405020304" pitchFamily="18" charset="0"/>
            </a:endParaRPr>
          </a:p>
        </p:txBody>
      </p:sp>
      <p:sp>
        <p:nvSpPr>
          <p:cNvPr id="9" name="Wave 8">
            <a:extLst>
              <a:ext uri="{FF2B5EF4-FFF2-40B4-BE49-F238E27FC236}">
                <a16:creationId xmlns:a16="http://schemas.microsoft.com/office/drawing/2014/main" id="{B6F8D8E9-6D57-479B-A7BE-0100CB058497}"/>
              </a:ext>
            </a:extLst>
          </p:cNvPr>
          <p:cNvSpPr/>
          <p:nvPr/>
        </p:nvSpPr>
        <p:spPr>
          <a:xfrm>
            <a:off x="914400" y="4299283"/>
            <a:ext cx="6477000" cy="1872917"/>
          </a:xfrm>
          <a:prstGeom prst="wav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b="0" i="1" u="sng" strike="noStrike" dirty="0">
                <a:solidFill>
                  <a:srgbClr val="00B050"/>
                </a:solidFill>
                <a:effectLst/>
                <a:latin typeface="Times New Roman" panose="02020603050405020304" pitchFamily="18" charset="0"/>
                <a:cs typeface="Times New Roman" panose="02020603050405020304" pitchFamily="18" charset="0"/>
              </a:rPr>
              <a:t>Độ đặc hiệu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thể hiện khả năng hệ thống chẩn đoán xác định chính xác những người không mắc bệnh.</a:t>
            </a:r>
            <a:endParaRPr lang="en-US" sz="24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D40C65A4-B323-4E0B-8CD1-956ACD466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05893"/>
            <a:ext cx="5412067" cy="1478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86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en-US" sz="3600" b="1" i="0" u="none" strike="noStrike" dirty="0">
                <a:solidFill>
                  <a:srgbClr val="000000"/>
                </a:solidFill>
                <a:effectLst/>
                <a:latin typeface="Times New Roman" panose="02020603050405020304" pitchFamily="18" charset="0"/>
                <a:cs typeface="Times New Roman" panose="02020603050405020304" pitchFamily="18" charset="0"/>
              </a:rPr>
              <a:t>THUẬT NGỮ VÀ CÁC TIÊU CHUẨN ĐÁNH GIÁ</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17AAC0B-205E-4D7E-B284-0C722AF91813}"/>
              </a:ext>
            </a:extLst>
          </p:cNvPr>
          <p:cNvSpPr/>
          <p:nvPr/>
        </p:nvSpPr>
        <p:spPr>
          <a:xfrm>
            <a:off x="1219200" y="2057400"/>
            <a:ext cx="7239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Độ</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đặc</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hiệu</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(Specificity) –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Tỷ</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lệ</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âm</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thật</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(TNF)</a:t>
            </a:r>
            <a:endParaRPr lang="en-US" sz="2400" dirty="0">
              <a:latin typeface="Times New Roman" panose="02020603050405020304" pitchFamily="18" charset="0"/>
              <a:cs typeface="Times New Roman" panose="02020603050405020304" pitchFamily="18" charset="0"/>
            </a:endParaRPr>
          </a:p>
        </p:txBody>
      </p:sp>
      <p:sp>
        <p:nvSpPr>
          <p:cNvPr id="9" name="Wave 8">
            <a:extLst>
              <a:ext uri="{FF2B5EF4-FFF2-40B4-BE49-F238E27FC236}">
                <a16:creationId xmlns:a16="http://schemas.microsoft.com/office/drawing/2014/main" id="{B6F8D8E9-6D57-479B-A7BE-0100CB058497}"/>
              </a:ext>
            </a:extLst>
          </p:cNvPr>
          <p:cNvSpPr/>
          <p:nvPr/>
        </p:nvSpPr>
        <p:spPr>
          <a:xfrm>
            <a:off x="1066800" y="4299283"/>
            <a:ext cx="8839200" cy="1682417"/>
          </a:xfrm>
          <a:prstGeom prst="wav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b="0" i="0" u="none" strike="noStrike" dirty="0">
                <a:solidFill>
                  <a:srgbClr val="FF0000"/>
                </a:solidFill>
                <a:effectLst/>
                <a:latin typeface="Times New Roman" panose="02020603050405020304" pitchFamily="18" charset="0"/>
                <a:cs typeface="Times New Roman" panose="02020603050405020304" pitchFamily="18" charset="0"/>
              </a:rPr>
              <a:t>Giá trị tiên đoán dương tính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thể hiện </a:t>
            </a:r>
            <a:r>
              <a:rPr lang="vi-VN" sz="2400" b="0" i="0" u="none" strike="noStrike" dirty="0">
                <a:solidFill>
                  <a:srgbClr val="FF0000"/>
                </a:solidFill>
                <a:effectLst/>
                <a:latin typeface="Times New Roman" panose="02020603050405020304" pitchFamily="18" charset="0"/>
                <a:cs typeface="Times New Roman" panose="02020603050405020304" pitchFamily="18" charset="0"/>
              </a:rPr>
              <a:t>tỷ lệ phần trăm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những người </a:t>
            </a:r>
            <a:r>
              <a:rPr lang="vi-VN" sz="2400" b="0" i="0" u="none" strike="noStrike" dirty="0">
                <a:solidFill>
                  <a:srgbClr val="FF0000"/>
                </a:solidFill>
                <a:effectLst/>
                <a:latin typeface="Times New Roman" panose="02020603050405020304" pitchFamily="18" charset="0"/>
                <a:cs typeface="Times New Roman" panose="02020603050405020304" pitchFamily="18" charset="0"/>
              </a:rPr>
              <a:t>thực sự mắc bệnh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số những người có kết quả xét nghiệm </a:t>
            </a:r>
            <a:r>
              <a:rPr lang="vi-VN" sz="2400" b="0" i="0" u="none" strike="noStrike" dirty="0">
                <a:solidFill>
                  <a:srgbClr val="FF0000"/>
                </a:solidFill>
                <a:effectLst/>
                <a:latin typeface="Times New Roman" panose="02020603050405020304" pitchFamily="18" charset="0"/>
                <a:cs typeface="Times New Roman" panose="02020603050405020304" pitchFamily="18" charset="0"/>
              </a:rPr>
              <a:t>dương tính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D6842468-B717-4C96-ACCF-CC8F7F173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22733"/>
            <a:ext cx="7547429"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5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en-US" sz="3600" b="1" i="0" u="none" strike="noStrike" dirty="0">
                <a:solidFill>
                  <a:srgbClr val="000000"/>
                </a:solidFill>
                <a:effectLst/>
                <a:latin typeface="Times New Roman" panose="02020603050405020304" pitchFamily="18" charset="0"/>
                <a:cs typeface="Times New Roman" panose="02020603050405020304" pitchFamily="18" charset="0"/>
              </a:rPr>
              <a:t>THUẬT NGỮ VÀ CÁC TIÊU CHUẨN ĐÁNH GIÁ</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17AAC0B-205E-4D7E-B284-0C722AF91813}"/>
              </a:ext>
            </a:extLst>
          </p:cNvPr>
          <p:cNvSpPr/>
          <p:nvPr/>
        </p:nvSpPr>
        <p:spPr>
          <a:xfrm>
            <a:off x="1219200" y="2057400"/>
            <a:ext cx="7239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b="1" i="0" u="none" strike="noStrike" dirty="0">
                <a:solidFill>
                  <a:srgbClr val="000000"/>
                </a:solidFill>
                <a:effectLst/>
                <a:latin typeface="Arial" panose="020B0604020202020204" pitchFamily="34" charset="0"/>
              </a:rPr>
              <a:t>Tỷ lệ dương tính giả (FPF - False Positive Fraction)</a:t>
            </a:r>
            <a:endParaRPr lang="en-US" sz="2400" dirty="0">
              <a:latin typeface="Times New Roman" panose="02020603050405020304" pitchFamily="18" charset="0"/>
              <a:cs typeface="Times New Roman" panose="02020603050405020304" pitchFamily="18" charset="0"/>
            </a:endParaRPr>
          </a:p>
        </p:txBody>
      </p:sp>
      <p:sp>
        <p:nvSpPr>
          <p:cNvPr id="9" name="Wave 8">
            <a:extLst>
              <a:ext uri="{FF2B5EF4-FFF2-40B4-BE49-F238E27FC236}">
                <a16:creationId xmlns:a16="http://schemas.microsoft.com/office/drawing/2014/main" id="{B6F8D8E9-6D57-479B-A7BE-0100CB058497}"/>
              </a:ext>
            </a:extLst>
          </p:cNvPr>
          <p:cNvSpPr/>
          <p:nvPr/>
        </p:nvSpPr>
        <p:spPr>
          <a:xfrm>
            <a:off x="1066800" y="4299283"/>
            <a:ext cx="8839200" cy="1682417"/>
          </a:xfrm>
          <a:prstGeom prst="wav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i="0" u="none" strike="noStrike" dirty="0">
                <a:solidFill>
                  <a:srgbClr val="FF0000"/>
                </a:solidFill>
                <a:effectLst/>
                <a:latin typeface="Times New Roman" panose="02020603050405020304" pitchFamily="18" charset="0"/>
                <a:cs typeface="Times New Roman" panose="02020603050405020304" pitchFamily="18" charset="0"/>
              </a:rPr>
              <a:t>Tỷ lệ dương tính giả (FPF - False Positive Fraction):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Xác suất một bệnh nhân khỏe mạnh bị chẩn đoán nhầm là mắc bệnh.</a:t>
            </a:r>
            <a:endParaRPr lang="en-US" sz="24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E3D3060B-71DB-4259-B4A0-BD2326536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25496"/>
            <a:ext cx="3476625" cy="91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36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en-US" sz="3600" b="1" i="0" u="none" strike="noStrike" dirty="0">
                <a:solidFill>
                  <a:srgbClr val="000000"/>
                </a:solidFill>
                <a:effectLst/>
                <a:latin typeface="Times New Roman" panose="02020603050405020304" pitchFamily="18" charset="0"/>
                <a:cs typeface="Times New Roman" panose="02020603050405020304" pitchFamily="18" charset="0"/>
              </a:rPr>
              <a:t>THUẬT NGỮ VÀ CÁC TIÊU CHUẨN ĐÁNH GIÁ</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17AAC0B-205E-4D7E-B284-0C722AF91813}"/>
              </a:ext>
            </a:extLst>
          </p:cNvPr>
          <p:cNvSpPr/>
          <p:nvPr/>
        </p:nvSpPr>
        <p:spPr>
          <a:xfrm>
            <a:off x="1219200" y="2057400"/>
            <a:ext cx="7239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0" u="none" strike="noStrike" dirty="0" err="1">
                <a:solidFill>
                  <a:srgbClr val="000000"/>
                </a:solidFill>
                <a:effectLst/>
                <a:latin typeface="Arial" panose="020B0604020202020204" pitchFamily="34" charset="0"/>
              </a:rPr>
              <a:t>Tỷ</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lệ</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âm</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tính</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giả</a:t>
            </a:r>
            <a:r>
              <a:rPr lang="en-US" sz="1800" b="1" i="0" u="none" strike="noStrike" dirty="0">
                <a:solidFill>
                  <a:srgbClr val="000000"/>
                </a:solidFill>
                <a:effectLst/>
                <a:latin typeface="Arial" panose="020B0604020202020204" pitchFamily="34" charset="0"/>
              </a:rPr>
              <a:t> (FNF - False Negative Fraction)</a:t>
            </a:r>
            <a:endParaRPr lang="en-US" sz="2400" dirty="0">
              <a:latin typeface="Times New Roman" panose="02020603050405020304" pitchFamily="18" charset="0"/>
              <a:cs typeface="Times New Roman" panose="02020603050405020304" pitchFamily="18" charset="0"/>
            </a:endParaRPr>
          </a:p>
        </p:txBody>
      </p:sp>
      <p:sp>
        <p:nvSpPr>
          <p:cNvPr id="9" name="Wave 8">
            <a:extLst>
              <a:ext uri="{FF2B5EF4-FFF2-40B4-BE49-F238E27FC236}">
                <a16:creationId xmlns:a16="http://schemas.microsoft.com/office/drawing/2014/main" id="{B6F8D8E9-6D57-479B-A7BE-0100CB058497}"/>
              </a:ext>
            </a:extLst>
          </p:cNvPr>
          <p:cNvSpPr/>
          <p:nvPr/>
        </p:nvSpPr>
        <p:spPr>
          <a:xfrm>
            <a:off x="1066800" y="4299283"/>
            <a:ext cx="8839200" cy="1682417"/>
          </a:xfrm>
          <a:prstGeom prst="wav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i="0" u="none" strike="noStrike" dirty="0" err="1">
                <a:solidFill>
                  <a:srgbClr val="000000"/>
                </a:solidFill>
                <a:effectLst/>
                <a:latin typeface="Arial" panose="020B0604020202020204" pitchFamily="34" charset="0"/>
              </a:rPr>
              <a:t>Tỷ</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lệ</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âm</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tính</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giả</a:t>
            </a:r>
            <a:r>
              <a:rPr lang="en-US" sz="1800" b="1" i="0" u="none" strike="noStrike" dirty="0">
                <a:solidFill>
                  <a:srgbClr val="000000"/>
                </a:solidFill>
                <a:effectLst/>
                <a:latin typeface="Arial" panose="020B0604020202020204" pitchFamily="34" charset="0"/>
              </a:rPr>
              <a:t> (FNF - False Negative Fraction)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Xác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suất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một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bệnh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nhân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mắc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bệnh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bị</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chẩn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đoán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nhầm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là</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không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mắc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bệnh</a:t>
            </a:r>
            <a:r>
              <a:rPr lang="en-US" sz="1800" b="0" i="0" u="none" strike="noStrike" dirty="0">
                <a:solidFill>
                  <a:srgbClr val="000000"/>
                </a:solidFill>
                <a:effectLst/>
                <a:latin typeface="Arial" panose="020B0604020202020204" pitchFamily="34" charset="0"/>
              </a:rPr>
              <a:t>.</a:t>
            </a:r>
            <a:endParaRPr lang="en-US" sz="24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FACDEEFC-AEDF-4C34-B024-7DF6D1E41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48000"/>
            <a:ext cx="3786188" cy="105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5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187-163C-46AB-AA77-98336E5737C9}"/>
              </a:ext>
            </a:extLst>
          </p:cNvPr>
          <p:cNvSpPr>
            <a:spLocks noGrp="1"/>
          </p:cNvSpPr>
          <p:nvPr>
            <p:ph type="title"/>
          </p:nvPr>
        </p:nvSpPr>
        <p:spPr>
          <a:xfrm>
            <a:off x="1219200" y="876300"/>
            <a:ext cx="10591800" cy="762000"/>
          </a:xfrm>
        </p:spPr>
        <p:txBody>
          <a:bodyPr>
            <a:normAutofit/>
          </a:bodyPr>
          <a:lstStyle/>
          <a:p>
            <a:r>
              <a:rPr lang="vi-VN" sz="3600" b="1" i="0" u="none" strike="noStrike" dirty="0">
                <a:solidFill>
                  <a:srgbClr val="000000"/>
                </a:solidFill>
                <a:effectLst/>
                <a:latin typeface="Times New Roman" panose="02020603050405020304" pitchFamily="18" charset="0"/>
                <a:cs typeface="Times New Roman" panose="02020603050405020304" pitchFamily="18" charset="0"/>
              </a:rPr>
              <a:t>Ví dụ</a:t>
            </a:r>
            <a:endParaRPr lang="en-US" sz="3600" dirty="0">
              <a:latin typeface="Times New Roman" panose="02020603050405020304" pitchFamily="18" charset="0"/>
              <a:cs typeface="Times New Roman" panose="02020603050405020304" pitchFamily="18" charset="0"/>
            </a:endParaRPr>
          </a:p>
        </p:txBody>
      </p:sp>
      <p:pic>
        <p:nvPicPr>
          <p:cNvPr id="6" name="Picture 4" descr="Tải HNUE logo, logo Đại học Sư phạm Hà Nội file vector, AI, EPS, SVG, PNG">
            <a:extLst>
              <a:ext uri="{FF2B5EF4-FFF2-40B4-BE49-F238E27FC236}">
                <a16:creationId xmlns:a16="http://schemas.microsoft.com/office/drawing/2014/main" id="{4912FC80-D6F0-46BC-8D3A-7B4FF5EE51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DB3D51F-0C85-4A1D-8380-A05129287805}"/>
              </a:ext>
            </a:extLst>
          </p:cNvPr>
          <p:cNvSpPr/>
          <p:nvPr/>
        </p:nvSpPr>
        <p:spPr>
          <a:xfrm>
            <a:off x="1066800" y="1638300"/>
            <a:ext cx="10292615" cy="49128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spcBef>
                <a:spcPts val="1200"/>
              </a:spcBef>
              <a:spcAft>
                <a:spcPts val="1200"/>
              </a:spcAft>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100 bệnh nhân được giới thiệu đến khoa chụp X-quang tuyến vú để chẩn đoán ung thư vú. 38 người thực sự có khối u ác tính (ung thư), 62 người còn lại không có khối u hoặc có nhưng không phải ung thư.</a:t>
            </a:r>
            <a:endParaRPr lang="vi-VN" sz="2400" b="0" dirty="0">
              <a:effectLst/>
              <a:latin typeface="Times New Roman" panose="02020603050405020304" pitchFamily="18" charset="0"/>
              <a:cs typeface="Times New Roman" panose="02020603050405020304" pitchFamily="18" charset="0"/>
            </a:endParaRPr>
          </a:p>
          <a:p>
            <a:pPr rtl="0">
              <a:spcBef>
                <a:spcPts val="1200"/>
              </a:spcBef>
              <a:spcAft>
                <a:spcPts val="1200"/>
              </a:spcAft>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Hệ thống chẩn đoán (có thể do bác sĩ thực hiện, hệ thống tự động hoặc kết hợp cả hai) đã:</a:t>
            </a:r>
            <a:endParaRPr lang="vi-VN" sz="2400" b="0" dirty="0">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0"/>
              </a:spcAft>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Chẩn đoán đúng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32</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số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38</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bệnh nhân mắc ung thư.</a:t>
            </a:r>
          </a:p>
          <a:p>
            <a:pPr marL="285750" indent="-285750" rtl="0" fontAlgn="base">
              <a:spcBef>
                <a:spcPts val="0"/>
              </a:spcBef>
              <a:spcAft>
                <a:spcPts val="0"/>
              </a:spcAft>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Chẩn đoán sai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6</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bệnh nhân mắc ung thư thành không bị bệnh.</a:t>
            </a:r>
          </a:p>
          <a:p>
            <a:pPr marL="285750" indent="-285750" rtl="0" fontAlgn="base">
              <a:spcBef>
                <a:spcPts val="0"/>
              </a:spcBef>
              <a:spcAft>
                <a:spcPts val="0"/>
              </a:spcAft>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Phân loại đúng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58</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số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62</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bệnh nhân khỏe mạnh.</a:t>
            </a:r>
          </a:p>
          <a:p>
            <a:pPr marL="285750" indent="-285750" rtl="0" fontAlgn="base">
              <a:spcBef>
                <a:spcPts val="0"/>
              </a:spcBef>
              <a:spcAft>
                <a:spcPts val="1200"/>
              </a:spcAft>
              <a:buFont typeface="Wingdings" panose="05000000000000000000" pitchFamily="2" charset="2"/>
              <a:buChar char="Ø"/>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Chẩn đoán sai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4</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bệnh nhân khỏe mạnh thành mắc ung thư.</a:t>
            </a:r>
          </a:p>
          <a:p>
            <a:r>
              <a:rPr lang="vi-VN" sz="2400" b="0" i="0" u="none" strike="noStrike" dirty="0">
                <a:solidFill>
                  <a:srgbClr val="000000"/>
                </a:solidFill>
                <a:effectLst/>
                <a:latin typeface="Times New Roman" panose="02020603050405020304" pitchFamily="18" charset="0"/>
                <a:cs typeface="Times New Roman" panose="02020603050405020304" pitchFamily="18" charset="0"/>
              </a:rPr>
              <a:t>Giả sử rằng trung bình </a:t>
            </a:r>
            <a:r>
              <a:rPr lang="vi-VN" sz="2400" b="1" i="0" u="none" strike="noStrike" dirty="0">
                <a:solidFill>
                  <a:srgbClr val="000000"/>
                </a:solidFill>
                <a:effectLst/>
                <a:latin typeface="Times New Roman" panose="02020603050405020304" pitchFamily="18" charset="0"/>
                <a:cs typeface="Times New Roman" panose="02020603050405020304" pitchFamily="18" charset="0"/>
              </a:rPr>
              <a:t>35%</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số người được giới thiệu đến quy trình chẩn đoán thực sự mắc ung thư vú.</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4333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8F3228-142A-49F3-9F3D-0132503112A6}">
  <ds:schemaRefs>
    <ds:schemaRef ds:uri="http://schemas.microsoft.com/sharepoint/v3/contenttype/forms"/>
  </ds:schemaRefs>
</ds:datastoreItem>
</file>

<file path=customXml/itemProps2.xml><?xml version="1.0" encoding="utf-8"?>
<ds:datastoreItem xmlns:ds="http://schemas.openxmlformats.org/officeDocument/2006/customXml" ds:itemID="{DB6BD1A1-0216-4BBE-A491-23EA67BCC6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9BD60A0-85C5-4373-97E5-5F1175024A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972</TotalTime>
  <Words>6686</Words>
  <Application>Microsoft Office PowerPoint</Application>
  <PresentationFormat>Widescreen</PresentationFormat>
  <Paragraphs>381</Paragraphs>
  <Slides>35</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Narrow</vt:lpstr>
      <vt:lpstr>Calibri</vt:lpstr>
      <vt:lpstr>Calibri Light</vt:lpstr>
      <vt:lpstr>Roboto</vt:lpstr>
      <vt:lpstr>Times</vt:lpstr>
      <vt:lpstr>Times New Roman</vt:lpstr>
      <vt:lpstr>Wingdings</vt:lpstr>
      <vt:lpstr>Retrospect</vt:lpstr>
      <vt:lpstr>ỨNG DỤNG CỦA MẠNG NƠ-RON NHÂN TẠO TRONG Y HỌC VÀ KHOA HỌC SINH HỌC</vt:lpstr>
      <vt:lpstr>Nội dung trình bày</vt:lpstr>
      <vt:lpstr>Giới thiệu</vt:lpstr>
      <vt:lpstr>THUẬT NGỮ VÀ CÁC TIÊU CHUẨN ĐÁNH GIÁ</vt:lpstr>
      <vt:lpstr>THUẬT NGỮ VÀ CÁC TIÊU CHUẨN ĐÁNH GIÁ</vt:lpstr>
      <vt:lpstr>THUẬT NGỮ VÀ CÁC TIÊU CHUẨN ĐÁNH GIÁ</vt:lpstr>
      <vt:lpstr>THUẬT NGỮ VÀ CÁC TIÊU CHUẨN ĐÁNH GIÁ</vt:lpstr>
      <vt:lpstr>THUẬT NGỮ VÀ CÁC TIÊU CHUẨN ĐÁNH GIÁ</vt:lpstr>
      <vt:lpstr>Ví dụ</vt:lpstr>
      <vt:lpstr>Ví dụ</vt:lpstr>
      <vt:lpstr>Ví dụ</vt:lpstr>
      <vt:lpstr>Ví dụ</vt:lpstr>
      <vt:lpstr>Ví dụ</vt:lpstr>
      <vt:lpstr>Ví dụ</vt:lpstr>
      <vt:lpstr>Ví dụ</vt:lpstr>
      <vt:lpstr>Đường cong ROC và ngưỡng quyết định</vt:lpstr>
      <vt:lpstr>Đường cong ROC và ngưỡng quyết định</vt:lpstr>
      <vt:lpstr>Đường cong ROC và ngưỡng quyết định</vt:lpstr>
      <vt:lpstr>Đường cong ROC và ngưỡng quyết định</vt:lpstr>
      <vt:lpstr>Đường cong ROC và ngưỡng quyết định</vt:lpstr>
      <vt:lpstr>Hoạt động nghiên cứu gần đây về mạng nơ-ron trong y học và khoa học sinh học</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Chiến lược ra quyết định trong điều trị y tế</vt:lpstr>
      <vt:lpstr>Kết luận</vt:lpstr>
      <vt:lpstr>ANNS trong Sinh học Sự tương đồng cùng/khác một loại oligosaccharide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MẠNG NƠ-RON NHÂN TẠO TRONG Y HỌC VÀ KHOA HỌC SINH HỌC</dc:title>
  <dc:subject/>
  <dc:creator>Nguyễn Thị Thúy (VSC-KTrH-MB)</dc:creator>
  <cp:keywords/>
  <dc:description/>
  <cp:lastModifiedBy>Nguyễn Thị Thúy (VSC-KTrH-MB)</cp:lastModifiedBy>
  <cp:revision>24</cp:revision>
  <dcterms:created xsi:type="dcterms:W3CDTF">2025-03-14T16:59:01Z</dcterms:created>
  <dcterms:modified xsi:type="dcterms:W3CDTF">2025-03-20T01:25:31Z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