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8288000" cy="10287000"/>
  <p:notesSz cx="6858000" cy="9144000"/>
  <p:embeddedFontLst>
    <p:embeddedFont>
      <p:font typeface="Bogart" panose="020B0604020202020204" charset="0"/>
      <p:regular r:id="rId13"/>
    </p:embeddedFont>
    <p:embeddedFont>
      <p:font typeface="Bogart Bold" panose="020B0604020202020204" charset="0"/>
      <p:regular r:id="rId14"/>
    </p:embeddedFont>
    <p:embeddedFont>
      <p:font typeface="Calibri" panose="020F0502020204030204" pitchFamily="34" charset="0"/>
      <p:regular r:id="rId15"/>
      <p:bold r:id="rId16"/>
      <p:italic r:id="rId17"/>
      <p:boldItalic r:id="rId18"/>
    </p:embeddedFont>
    <p:embeddedFont>
      <p:font typeface="Montserrat" panose="00000500000000000000" pitchFamily="2" charset="0"/>
      <p:regular r:id="rId19"/>
    </p:embeddedFont>
    <p:embeddedFont>
      <p:font typeface="Montserrat Bold" panose="00000800000000000000" charset="0"/>
      <p:regular r:id="rId20"/>
    </p:embeddedFont>
    <p:embeddedFont>
      <p:font typeface="Montserrat Medium" panose="00000600000000000000" pitchFamily="2"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29-03-2025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29-03-2025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29-03-2025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29-03-2025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29-03-2025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29-03-2025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AutoShape 2"/>
          <p:cNvSpPr/>
          <p:nvPr/>
        </p:nvSpPr>
        <p:spPr>
          <a:xfrm>
            <a:off x="12627942" y="8648169"/>
            <a:ext cx="1941666" cy="0"/>
          </a:xfrm>
          <a:prstGeom prst="line">
            <a:avLst/>
          </a:prstGeom>
          <a:ln w="9525" cap="flat">
            <a:solidFill>
              <a:srgbClr val="000000"/>
            </a:solidFill>
            <a:prstDash val="solid"/>
            <a:headEnd type="none" w="sm" len="sm"/>
            <a:tailEnd type="none" w="sm" len="sm"/>
          </a:ln>
        </p:spPr>
      </p:sp>
      <p:sp>
        <p:nvSpPr>
          <p:cNvPr id="3" name="Freeform 3"/>
          <p:cNvSpPr/>
          <p:nvPr/>
        </p:nvSpPr>
        <p:spPr>
          <a:xfrm>
            <a:off x="8532763" y="2121801"/>
            <a:ext cx="10009254" cy="5630205"/>
          </a:xfrm>
          <a:custGeom>
            <a:avLst/>
            <a:gdLst/>
            <a:ahLst/>
            <a:cxnLst/>
            <a:rect l="l" t="t" r="r" b="b"/>
            <a:pathLst>
              <a:path w="10009254" h="5630205">
                <a:moveTo>
                  <a:pt x="0" y="0"/>
                </a:moveTo>
                <a:lnTo>
                  <a:pt x="10009254" y="0"/>
                </a:lnTo>
                <a:lnTo>
                  <a:pt x="10009254" y="5630206"/>
                </a:lnTo>
                <a:lnTo>
                  <a:pt x="0" y="5630206"/>
                </a:lnTo>
                <a:lnTo>
                  <a:pt x="0" y="0"/>
                </a:lnTo>
                <a:close/>
              </a:path>
            </a:pathLst>
          </a:custGeom>
          <a:blipFill>
            <a:blip r:embed="rId2"/>
            <a:stretch>
              <a:fillRect/>
            </a:stretch>
          </a:blipFill>
        </p:spPr>
      </p:sp>
      <p:sp>
        <p:nvSpPr>
          <p:cNvPr id="4" name="Freeform 4"/>
          <p:cNvSpPr/>
          <p:nvPr/>
        </p:nvSpPr>
        <p:spPr>
          <a:xfrm>
            <a:off x="8532763" y="2121801"/>
            <a:ext cx="2471841" cy="2471841"/>
          </a:xfrm>
          <a:custGeom>
            <a:avLst/>
            <a:gdLst/>
            <a:ahLst/>
            <a:cxnLst/>
            <a:rect l="l" t="t" r="r" b="b"/>
            <a:pathLst>
              <a:path w="2471841" h="2471841">
                <a:moveTo>
                  <a:pt x="0" y="0"/>
                </a:moveTo>
                <a:lnTo>
                  <a:pt x="2471841" y="0"/>
                </a:lnTo>
                <a:lnTo>
                  <a:pt x="2471841" y="2471841"/>
                </a:lnTo>
                <a:lnTo>
                  <a:pt x="0" y="2471841"/>
                </a:lnTo>
                <a:lnTo>
                  <a:pt x="0" y="0"/>
                </a:lnTo>
                <a:close/>
              </a:path>
            </a:pathLst>
          </a:custGeom>
          <a:blipFill>
            <a:blip r:embed="rId3"/>
            <a:stretch>
              <a:fillRect/>
            </a:stretch>
          </a:blipFill>
        </p:spPr>
      </p:sp>
      <p:sp>
        <p:nvSpPr>
          <p:cNvPr id="5" name="TextBox 5"/>
          <p:cNvSpPr txBox="1"/>
          <p:nvPr/>
        </p:nvSpPr>
        <p:spPr>
          <a:xfrm>
            <a:off x="0" y="3511367"/>
            <a:ext cx="8386694" cy="2767522"/>
          </a:xfrm>
          <a:prstGeom prst="rect">
            <a:avLst/>
          </a:prstGeom>
        </p:spPr>
        <p:txBody>
          <a:bodyPr lIns="0" tIns="0" rIns="0" bIns="0" rtlCol="0" anchor="t">
            <a:spAutoFit/>
          </a:bodyPr>
          <a:lstStyle/>
          <a:p>
            <a:pPr algn="ctr">
              <a:lnSpc>
                <a:spcPts val="5447"/>
              </a:lnSpc>
            </a:pPr>
            <a:r>
              <a:rPr lang="en-US" sz="5341" b="1">
                <a:solidFill>
                  <a:srgbClr val="000000"/>
                </a:solidFill>
                <a:latin typeface="Bogart Bold"/>
                <a:ea typeface="Bogart Bold"/>
                <a:cs typeface="Bogart Bold"/>
                <a:sym typeface="Bogart Bold"/>
              </a:rPr>
              <a:t>XÂY DỰNG CHƯƠNG TRÌNH TRÒ CHƠI CỜ CARÔ BẰNG PYTHON</a:t>
            </a:r>
          </a:p>
          <a:p>
            <a:pPr algn="ctr">
              <a:lnSpc>
                <a:spcPts val="5447"/>
              </a:lnSpc>
            </a:pPr>
            <a:endParaRPr lang="en-US" sz="5341" b="1">
              <a:solidFill>
                <a:srgbClr val="000000"/>
              </a:solidFill>
              <a:latin typeface="Bogart Bold"/>
              <a:ea typeface="Bogart Bold"/>
              <a:cs typeface="Bogart Bold"/>
              <a:sym typeface="Bogart Bold"/>
            </a:endParaRPr>
          </a:p>
        </p:txBody>
      </p:sp>
      <p:sp>
        <p:nvSpPr>
          <p:cNvPr id="6" name="TextBox 6"/>
          <p:cNvSpPr txBox="1"/>
          <p:nvPr/>
        </p:nvSpPr>
        <p:spPr>
          <a:xfrm>
            <a:off x="1688089" y="7000834"/>
            <a:ext cx="4810478" cy="336206"/>
          </a:xfrm>
          <a:prstGeom prst="rect">
            <a:avLst/>
          </a:prstGeom>
        </p:spPr>
        <p:txBody>
          <a:bodyPr lIns="0" tIns="0" rIns="0" bIns="0" rtlCol="0" anchor="t">
            <a:spAutoFit/>
          </a:bodyPr>
          <a:lstStyle/>
          <a:p>
            <a:pPr marL="0" lvl="0" indent="0" algn="ctr">
              <a:lnSpc>
                <a:spcPts val="2754"/>
              </a:lnSpc>
              <a:spcBef>
                <a:spcPct val="0"/>
              </a:spcBef>
            </a:pPr>
            <a:r>
              <a:rPr lang="en-US" sz="1967" spc="177">
                <a:solidFill>
                  <a:srgbClr val="000000"/>
                </a:solidFill>
                <a:latin typeface="Montserrat"/>
                <a:ea typeface="Montserrat"/>
                <a:cs typeface="Montserrat"/>
                <a:sym typeface="Montserrat"/>
              </a:rPr>
              <a:t>ĐẠI HỌC GIA ĐỊNH- 221402</a:t>
            </a:r>
          </a:p>
        </p:txBody>
      </p:sp>
      <p:sp>
        <p:nvSpPr>
          <p:cNvPr id="7" name="TextBox 7"/>
          <p:cNvSpPr txBox="1"/>
          <p:nvPr/>
        </p:nvSpPr>
        <p:spPr>
          <a:xfrm>
            <a:off x="1008940" y="1158223"/>
            <a:ext cx="5036911" cy="346262"/>
          </a:xfrm>
          <a:prstGeom prst="rect">
            <a:avLst/>
          </a:prstGeom>
        </p:spPr>
        <p:txBody>
          <a:bodyPr lIns="0" tIns="0" rIns="0" bIns="0" rtlCol="0" anchor="t">
            <a:spAutoFit/>
          </a:bodyPr>
          <a:lstStyle/>
          <a:p>
            <a:pPr marL="0" lvl="0" indent="0" algn="ctr">
              <a:lnSpc>
                <a:spcPts val="2938"/>
              </a:lnSpc>
              <a:spcBef>
                <a:spcPct val="0"/>
              </a:spcBef>
            </a:pPr>
            <a:r>
              <a:rPr lang="en-US" sz="2098" spc="188" dirty="0">
                <a:solidFill>
                  <a:srgbClr val="000000"/>
                </a:solidFill>
                <a:latin typeface="Montserrat"/>
                <a:ea typeface="Montserrat"/>
                <a:cs typeface="Montserrat"/>
                <a:sym typeface="Montserrat"/>
              </a:rPr>
              <a:t>NHÓM </a:t>
            </a:r>
            <a:r>
              <a:rPr lang="vi-VN" sz="2098" spc="188" dirty="0">
                <a:solidFill>
                  <a:srgbClr val="000000"/>
                </a:solidFill>
                <a:latin typeface="Montserrat"/>
                <a:ea typeface="Montserrat"/>
                <a:cs typeface="Montserrat"/>
                <a:sym typeface="Montserrat"/>
              </a:rPr>
              <a:t>6</a:t>
            </a:r>
            <a:endParaRPr lang="en-US" sz="2098" spc="188" dirty="0">
              <a:solidFill>
                <a:srgbClr val="000000"/>
              </a:solidFill>
              <a:latin typeface="Montserrat"/>
              <a:ea typeface="Montserrat"/>
              <a:cs typeface="Montserrat"/>
              <a:sym typeface="Montserrat"/>
            </a:endParaRPr>
          </a:p>
        </p:txBody>
      </p:sp>
      <p:sp>
        <p:nvSpPr>
          <p:cNvPr id="8" name="TextBox 8"/>
          <p:cNvSpPr txBox="1"/>
          <p:nvPr/>
        </p:nvSpPr>
        <p:spPr>
          <a:xfrm>
            <a:off x="12252647" y="8121114"/>
            <a:ext cx="2569486" cy="336206"/>
          </a:xfrm>
          <a:prstGeom prst="rect">
            <a:avLst/>
          </a:prstGeom>
        </p:spPr>
        <p:txBody>
          <a:bodyPr lIns="0" tIns="0" rIns="0" bIns="0" rtlCol="0" anchor="t">
            <a:spAutoFit/>
          </a:bodyPr>
          <a:lstStyle/>
          <a:p>
            <a:pPr marL="0" lvl="0" indent="0" algn="ctr">
              <a:lnSpc>
                <a:spcPts val="2754"/>
              </a:lnSpc>
              <a:spcBef>
                <a:spcPct val="0"/>
              </a:spcBef>
            </a:pPr>
            <a:r>
              <a:rPr lang="en-US" sz="1967" b="1" spc="177">
                <a:solidFill>
                  <a:srgbClr val="000000"/>
                </a:solidFill>
                <a:latin typeface="Montserrat Medium"/>
                <a:ea typeface="Montserrat Medium"/>
                <a:cs typeface="Montserrat Medium"/>
                <a:sym typeface="Montserrat Medium"/>
              </a:rPr>
              <a:t>2024- 2025</a:t>
            </a:r>
          </a:p>
        </p:txBody>
      </p:sp>
      <p:sp>
        <p:nvSpPr>
          <p:cNvPr id="9" name="TextBox 9"/>
          <p:cNvSpPr txBox="1"/>
          <p:nvPr/>
        </p:nvSpPr>
        <p:spPr>
          <a:xfrm>
            <a:off x="1008940" y="1775540"/>
            <a:ext cx="5159681" cy="346262"/>
          </a:xfrm>
          <a:prstGeom prst="rect">
            <a:avLst/>
          </a:prstGeom>
        </p:spPr>
        <p:txBody>
          <a:bodyPr lIns="0" tIns="0" rIns="0" bIns="0" rtlCol="0" anchor="t">
            <a:spAutoFit/>
          </a:bodyPr>
          <a:lstStyle/>
          <a:p>
            <a:pPr marL="0" lvl="0" indent="0" algn="ctr">
              <a:lnSpc>
                <a:spcPts val="2938"/>
              </a:lnSpc>
              <a:spcBef>
                <a:spcPct val="0"/>
              </a:spcBef>
            </a:pPr>
            <a:r>
              <a:rPr lang="en-US" sz="2098" spc="188">
                <a:solidFill>
                  <a:srgbClr val="000000"/>
                </a:solidFill>
                <a:latin typeface="Montserrat"/>
                <a:ea typeface="Montserrat"/>
                <a:cs typeface="Montserrat"/>
                <a:sym typeface="Montserrat"/>
              </a:rPr>
              <a:t>NGUYỄN VĂN SANG - 22140347</a:t>
            </a:r>
          </a:p>
        </p:txBody>
      </p:sp>
      <p:sp>
        <p:nvSpPr>
          <p:cNvPr id="10" name="TextBox 10"/>
          <p:cNvSpPr txBox="1"/>
          <p:nvPr/>
        </p:nvSpPr>
        <p:spPr>
          <a:xfrm>
            <a:off x="341376" y="2272883"/>
            <a:ext cx="6372039" cy="346262"/>
          </a:xfrm>
          <a:prstGeom prst="rect">
            <a:avLst/>
          </a:prstGeom>
        </p:spPr>
        <p:txBody>
          <a:bodyPr lIns="0" tIns="0" rIns="0" bIns="0" rtlCol="0" anchor="t">
            <a:spAutoFit/>
          </a:bodyPr>
          <a:lstStyle/>
          <a:p>
            <a:pPr marL="0" lvl="0" indent="0" algn="ctr">
              <a:lnSpc>
                <a:spcPts val="2938"/>
              </a:lnSpc>
              <a:spcBef>
                <a:spcPct val="0"/>
              </a:spcBef>
            </a:pPr>
            <a:r>
              <a:rPr lang="en-US" sz="2098" spc="188">
                <a:solidFill>
                  <a:srgbClr val="000000"/>
                </a:solidFill>
                <a:latin typeface="Montserrat"/>
                <a:ea typeface="Montserrat"/>
                <a:cs typeface="Montserrat"/>
                <a:sym typeface="Montserrat"/>
              </a:rPr>
              <a:t>NGUYỄN TRẦN HOÀNG THỊNH- 22140341</a:t>
            </a:r>
          </a:p>
        </p:txBody>
      </p:sp>
      <p:sp>
        <p:nvSpPr>
          <p:cNvPr id="11" name="Freeform 11"/>
          <p:cNvSpPr/>
          <p:nvPr/>
        </p:nvSpPr>
        <p:spPr>
          <a:xfrm>
            <a:off x="8688550" y="2121801"/>
            <a:ext cx="2471841" cy="2471841"/>
          </a:xfrm>
          <a:custGeom>
            <a:avLst/>
            <a:gdLst/>
            <a:ahLst/>
            <a:cxnLst/>
            <a:rect l="l" t="t" r="r" b="b"/>
            <a:pathLst>
              <a:path w="2471841" h="2471841">
                <a:moveTo>
                  <a:pt x="0" y="0"/>
                </a:moveTo>
                <a:lnTo>
                  <a:pt x="2471841" y="0"/>
                </a:lnTo>
                <a:lnTo>
                  <a:pt x="2471841" y="2471841"/>
                </a:lnTo>
                <a:lnTo>
                  <a:pt x="0" y="2471841"/>
                </a:lnTo>
                <a:lnTo>
                  <a:pt x="0" y="0"/>
                </a:lnTo>
                <a:close/>
              </a:path>
            </a:pathLst>
          </a:custGeom>
          <a:blipFill>
            <a:blip r:embed="rId3"/>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557286" y="1663537"/>
            <a:ext cx="6272664" cy="4304615"/>
          </a:xfrm>
          <a:custGeom>
            <a:avLst/>
            <a:gdLst/>
            <a:ahLst/>
            <a:cxnLst/>
            <a:rect l="l" t="t" r="r" b="b"/>
            <a:pathLst>
              <a:path w="6272664" h="4304615">
                <a:moveTo>
                  <a:pt x="0" y="0"/>
                </a:moveTo>
                <a:lnTo>
                  <a:pt x="6272663" y="0"/>
                </a:lnTo>
                <a:lnTo>
                  <a:pt x="6272663" y="4304615"/>
                </a:lnTo>
                <a:lnTo>
                  <a:pt x="0" y="4304615"/>
                </a:lnTo>
                <a:lnTo>
                  <a:pt x="0" y="0"/>
                </a:lnTo>
                <a:close/>
              </a:path>
            </a:pathLst>
          </a:custGeom>
          <a:blipFill>
            <a:blip r:embed="rId2"/>
            <a:stretch>
              <a:fillRect/>
            </a:stretch>
          </a:blipFill>
        </p:spPr>
      </p:sp>
      <p:sp>
        <p:nvSpPr>
          <p:cNvPr id="3" name="Freeform 3"/>
          <p:cNvSpPr/>
          <p:nvPr/>
        </p:nvSpPr>
        <p:spPr>
          <a:xfrm>
            <a:off x="10797441" y="6160641"/>
            <a:ext cx="5792353" cy="3468172"/>
          </a:xfrm>
          <a:custGeom>
            <a:avLst/>
            <a:gdLst/>
            <a:ahLst/>
            <a:cxnLst/>
            <a:rect l="l" t="t" r="r" b="b"/>
            <a:pathLst>
              <a:path w="5792353" h="3468172">
                <a:moveTo>
                  <a:pt x="0" y="0"/>
                </a:moveTo>
                <a:lnTo>
                  <a:pt x="5792353" y="0"/>
                </a:lnTo>
                <a:lnTo>
                  <a:pt x="5792353" y="3468172"/>
                </a:lnTo>
                <a:lnTo>
                  <a:pt x="0" y="3468172"/>
                </a:lnTo>
                <a:lnTo>
                  <a:pt x="0" y="0"/>
                </a:lnTo>
                <a:close/>
              </a:path>
            </a:pathLst>
          </a:custGeom>
          <a:blipFill>
            <a:blip r:embed="rId3"/>
            <a:stretch>
              <a:fillRect/>
            </a:stretch>
          </a:blipFill>
        </p:spPr>
      </p:sp>
      <p:sp>
        <p:nvSpPr>
          <p:cNvPr id="4" name="TextBox 4"/>
          <p:cNvSpPr txBox="1"/>
          <p:nvPr/>
        </p:nvSpPr>
        <p:spPr>
          <a:xfrm>
            <a:off x="-14831" y="4336928"/>
            <a:ext cx="10572117" cy="3167199"/>
          </a:xfrm>
          <a:prstGeom prst="rect">
            <a:avLst/>
          </a:prstGeom>
        </p:spPr>
        <p:txBody>
          <a:bodyPr lIns="0" tIns="0" rIns="0" bIns="0" rtlCol="0" anchor="t">
            <a:spAutoFit/>
          </a:bodyPr>
          <a:lstStyle/>
          <a:p>
            <a:pPr marL="486172" lvl="1" indent="-243086" algn="l">
              <a:lnSpc>
                <a:spcPts val="3602"/>
              </a:lnSpc>
              <a:buFont typeface="Arial"/>
              <a:buChar char="•"/>
            </a:pPr>
            <a:r>
              <a:rPr lang="en-US" sz="2251">
                <a:solidFill>
                  <a:srgbClr val="000000"/>
                </a:solidFill>
                <a:latin typeface="Montserrat"/>
                <a:ea typeface="Montserrat"/>
                <a:cs typeface="Montserrat"/>
                <a:sym typeface="Montserrat"/>
              </a:rPr>
              <a:t>Đưa lên CH Play, App Store với quảng cáo tích hợp để tạo doanh thu.</a:t>
            </a:r>
          </a:p>
          <a:p>
            <a:pPr marL="486172" lvl="1" indent="-243086" algn="l">
              <a:lnSpc>
                <a:spcPts val="3602"/>
              </a:lnSpc>
              <a:buFont typeface="Arial"/>
              <a:buChar char="•"/>
            </a:pPr>
            <a:r>
              <a:rPr lang="en-US" sz="2251">
                <a:solidFill>
                  <a:srgbClr val="000000"/>
                </a:solidFill>
                <a:latin typeface="Montserrat"/>
                <a:ea typeface="Montserrat"/>
                <a:cs typeface="Montserrat"/>
                <a:sym typeface="Montserrat"/>
              </a:rPr>
              <a:t>Phát hành trên các trang game trực tuyến như Webgame 24h, Y8 để thu hút người dùng.</a:t>
            </a:r>
          </a:p>
          <a:p>
            <a:pPr marL="486172" lvl="1" indent="-243086" algn="l">
              <a:lnSpc>
                <a:spcPts val="3602"/>
              </a:lnSpc>
              <a:buFont typeface="Arial"/>
              <a:buChar char="•"/>
            </a:pPr>
            <a:r>
              <a:rPr lang="en-US" sz="2251">
                <a:solidFill>
                  <a:srgbClr val="000000"/>
                </a:solidFill>
                <a:latin typeface="Montserrat"/>
                <a:ea typeface="Montserrat"/>
                <a:cs typeface="Montserrat"/>
                <a:sym typeface="Montserrat"/>
              </a:rPr>
              <a:t>Nâng cấp thành game có chế độ online, bảng xếp hạng để tăng tương tác và giá trị thương mại.</a:t>
            </a:r>
          </a:p>
          <a:p>
            <a:pPr marL="486172" lvl="1" indent="-243086" algn="l">
              <a:lnSpc>
                <a:spcPts val="3602"/>
              </a:lnSpc>
              <a:buFont typeface="Arial"/>
              <a:buChar char="•"/>
            </a:pPr>
            <a:r>
              <a:rPr lang="en-US" sz="2251">
                <a:solidFill>
                  <a:srgbClr val="000000"/>
                </a:solidFill>
                <a:latin typeface="Montserrat"/>
                <a:ea typeface="Montserrat"/>
                <a:cs typeface="Montserrat"/>
                <a:sym typeface="Montserrat"/>
              </a:rPr>
              <a:t>Phát triển trên nhiều nền tảng: Có thể mở rộng lên web, mobile (Android, iOS) để tiếp cận nhiều người chơi hơn.</a:t>
            </a:r>
          </a:p>
        </p:txBody>
      </p:sp>
      <p:sp>
        <p:nvSpPr>
          <p:cNvPr id="5" name="TextBox 5"/>
          <p:cNvSpPr txBox="1"/>
          <p:nvPr/>
        </p:nvSpPr>
        <p:spPr>
          <a:xfrm>
            <a:off x="198856" y="2363083"/>
            <a:ext cx="10909000" cy="921632"/>
          </a:xfrm>
          <a:prstGeom prst="rect">
            <a:avLst/>
          </a:prstGeom>
        </p:spPr>
        <p:txBody>
          <a:bodyPr lIns="0" tIns="0" rIns="0" bIns="0" rtlCol="0" anchor="t">
            <a:spAutoFit/>
          </a:bodyPr>
          <a:lstStyle/>
          <a:p>
            <a:pPr algn="l">
              <a:lnSpc>
                <a:spcPts val="7875"/>
              </a:lnSpc>
            </a:pPr>
            <a:r>
              <a:rPr lang="en-US" sz="4922" b="1">
                <a:solidFill>
                  <a:srgbClr val="000000"/>
                </a:solidFill>
                <a:latin typeface="Montserrat Bold"/>
                <a:ea typeface="Montserrat Bold"/>
                <a:cs typeface="Montserrat Bold"/>
                <a:sym typeface="Montserrat Bold"/>
              </a:rPr>
              <a:t>ứng dụng dự án vào thực tế.</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463" y="104747"/>
            <a:ext cx="18881210" cy="10281980"/>
          </a:xfrm>
          <a:prstGeom prst="rect">
            <a:avLst/>
          </a:prstGeom>
          <a:solidFill>
            <a:srgbClr val="F6F6F6"/>
          </a:solidFill>
        </p:spPr>
      </p:sp>
      <p:sp>
        <p:nvSpPr>
          <p:cNvPr id="3" name="TextBox 3"/>
          <p:cNvSpPr txBox="1"/>
          <p:nvPr/>
        </p:nvSpPr>
        <p:spPr>
          <a:xfrm>
            <a:off x="5188592" y="4243526"/>
            <a:ext cx="10042501" cy="899974"/>
          </a:xfrm>
          <a:prstGeom prst="rect">
            <a:avLst/>
          </a:prstGeom>
        </p:spPr>
        <p:txBody>
          <a:bodyPr lIns="0" tIns="0" rIns="0" bIns="0" rtlCol="0" anchor="t">
            <a:spAutoFit/>
          </a:bodyPr>
          <a:lstStyle/>
          <a:p>
            <a:pPr marL="0" lvl="0" indent="0" algn="l">
              <a:lnSpc>
                <a:spcPts val="7190"/>
              </a:lnSpc>
              <a:spcBef>
                <a:spcPct val="0"/>
              </a:spcBef>
            </a:pPr>
            <a:r>
              <a:rPr lang="en-US" sz="5799" b="1">
                <a:solidFill>
                  <a:srgbClr val="000000"/>
                </a:solidFill>
                <a:latin typeface="Bogart Bold"/>
                <a:ea typeface="Bogart Bold"/>
                <a:cs typeface="Bogart Bold"/>
                <a:sym typeface="Bogart Bold"/>
              </a:rPr>
              <a:t>Cảm ơn đã lắng nghe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278238" y="2627923"/>
            <a:ext cx="10405659" cy="5485053"/>
          </a:xfrm>
          <a:prstGeom prst="rect">
            <a:avLst/>
          </a:prstGeom>
        </p:spPr>
        <p:txBody>
          <a:bodyPr lIns="0" tIns="0" rIns="0" bIns="0" rtlCol="0" anchor="t">
            <a:spAutoFit/>
          </a:bodyPr>
          <a:lstStyle/>
          <a:p>
            <a:pPr algn="l">
              <a:lnSpc>
                <a:spcPts val="4418"/>
              </a:lnSpc>
            </a:pPr>
            <a:endParaRPr/>
          </a:p>
          <a:p>
            <a:pPr marL="596225" lvl="1" indent="-298113" algn="l">
              <a:lnSpc>
                <a:spcPts val="4418"/>
              </a:lnSpc>
              <a:buFont typeface="Arial"/>
              <a:buChar char="•"/>
            </a:pPr>
            <a:r>
              <a:rPr lang="en-US" sz="2761">
                <a:solidFill>
                  <a:srgbClr val="000000"/>
                </a:solidFill>
                <a:latin typeface="Montserrat"/>
                <a:ea typeface="Montserrat"/>
                <a:cs typeface="Montserrat"/>
                <a:sym typeface="Montserrat"/>
              </a:rPr>
              <a:t>Ứng dụng AI vào game: Giúp người chơi có trải nghiệm thử thách hơn với AI thông minh thay vì chỉ đánh ngẫu nhiên.</a:t>
            </a:r>
          </a:p>
          <a:p>
            <a:pPr marL="596225" lvl="1" indent="-298113" algn="l">
              <a:lnSpc>
                <a:spcPts val="4418"/>
              </a:lnSpc>
              <a:buFont typeface="Arial"/>
              <a:buChar char="•"/>
            </a:pPr>
            <a:r>
              <a:rPr lang="en-US" sz="2761">
                <a:solidFill>
                  <a:srgbClr val="000000"/>
                </a:solidFill>
                <a:latin typeface="Montserrat"/>
                <a:ea typeface="Montserrat"/>
                <a:cs typeface="Montserrat"/>
                <a:sym typeface="Montserrat"/>
              </a:rPr>
              <a:t>Tìm hiểu và triển khai thuật toán Minimax: Học cách áp dụng thuật toán Minimax trong trò chơi chiến thuật, nâng cao kỹ năng lập trình AI.</a:t>
            </a:r>
          </a:p>
          <a:p>
            <a:pPr marL="596225" lvl="1" indent="-298113" algn="l">
              <a:lnSpc>
                <a:spcPts val="4418"/>
              </a:lnSpc>
              <a:buFont typeface="Arial"/>
              <a:buChar char="•"/>
            </a:pPr>
            <a:r>
              <a:rPr lang="en-US" sz="2761">
                <a:solidFill>
                  <a:srgbClr val="000000"/>
                </a:solidFill>
                <a:latin typeface="Montserrat"/>
                <a:ea typeface="Montserrat"/>
                <a:cs typeface="Montserrat"/>
                <a:sym typeface="Montserrat"/>
              </a:rPr>
              <a:t>Rèn luyện kỹ năng lập trình Python: Kết hợp lập trình hướng đối tượng (OOP), thuật toán đệ quy và tối ưu hóa hiệu suất chương trình.</a:t>
            </a:r>
          </a:p>
        </p:txBody>
      </p:sp>
      <p:sp>
        <p:nvSpPr>
          <p:cNvPr id="3" name="Freeform 3"/>
          <p:cNvSpPr/>
          <p:nvPr/>
        </p:nvSpPr>
        <p:spPr>
          <a:xfrm>
            <a:off x="778542" y="2553698"/>
            <a:ext cx="5747801" cy="5747801"/>
          </a:xfrm>
          <a:custGeom>
            <a:avLst/>
            <a:gdLst/>
            <a:ahLst/>
            <a:cxnLst/>
            <a:rect l="l" t="t" r="r" b="b"/>
            <a:pathLst>
              <a:path w="5747801" h="5747801">
                <a:moveTo>
                  <a:pt x="0" y="0"/>
                </a:moveTo>
                <a:lnTo>
                  <a:pt x="5747801" y="0"/>
                </a:lnTo>
                <a:lnTo>
                  <a:pt x="5747801" y="5747801"/>
                </a:lnTo>
                <a:lnTo>
                  <a:pt x="0" y="5747801"/>
                </a:lnTo>
                <a:lnTo>
                  <a:pt x="0" y="0"/>
                </a:lnTo>
                <a:close/>
              </a:path>
            </a:pathLst>
          </a:custGeom>
          <a:blipFill>
            <a:blip r:embed="rId2"/>
            <a:stretch>
              <a:fillRect/>
            </a:stretch>
          </a:blipFill>
        </p:spPr>
      </p:sp>
      <p:sp>
        <p:nvSpPr>
          <p:cNvPr id="4" name="TextBox 4"/>
          <p:cNvSpPr txBox="1"/>
          <p:nvPr/>
        </p:nvSpPr>
        <p:spPr>
          <a:xfrm>
            <a:off x="7707860" y="1370693"/>
            <a:ext cx="8115802" cy="770378"/>
          </a:xfrm>
          <a:prstGeom prst="rect">
            <a:avLst/>
          </a:prstGeom>
        </p:spPr>
        <p:txBody>
          <a:bodyPr lIns="0" tIns="0" rIns="0" bIns="0" rtlCol="0" anchor="t">
            <a:spAutoFit/>
          </a:bodyPr>
          <a:lstStyle/>
          <a:p>
            <a:pPr algn="l">
              <a:lnSpc>
                <a:spcPts val="6145"/>
              </a:lnSpc>
            </a:pPr>
            <a:r>
              <a:rPr lang="en-US" sz="4955" b="1">
                <a:solidFill>
                  <a:srgbClr val="000000"/>
                </a:solidFill>
                <a:latin typeface="Bogart Bold"/>
                <a:ea typeface="Bogart Bold"/>
                <a:cs typeface="Bogart Bold"/>
                <a:sym typeface="Bogart Bold"/>
              </a:rPr>
              <a:t>Lý do chọn đề tài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436700" y="3228135"/>
            <a:ext cx="8286360" cy="4661078"/>
          </a:xfrm>
          <a:custGeom>
            <a:avLst/>
            <a:gdLst/>
            <a:ahLst/>
            <a:cxnLst/>
            <a:rect l="l" t="t" r="r" b="b"/>
            <a:pathLst>
              <a:path w="8286360" h="4661078">
                <a:moveTo>
                  <a:pt x="0" y="0"/>
                </a:moveTo>
                <a:lnTo>
                  <a:pt x="8286360" y="0"/>
                </a:lnTo>
                <a:lnTo>
                  <a:pt x="8286360" y="4661077"/>
                </a:lnTo>
                <a:lnTo>
                  <a:pt x="0" y="4661077"/>
                </a:lnTo>
                <a:lnTo>
                  <a:pt x="0" y="0"/>
                </a:lnTo>
                <a:close/>
              </a:path>
            </a:pathLst>
          </a:custGeom>
          <a:blipFill>
            <a:blip r:embed="rId2"/>
            <a:stretch>
              <a:fillRect/>
            </a:stretch>
          </a:blipFill>
        </p:spPr>
      </p:sp>
      <p:sp>
        <p:nvSpPr>
          <p:cNvPr id="3" name="TextBox 3"/>
          <p:cNvSpPr txBox="1"/>
          <p:nvPr/>
        </p:nvSpPr>
        <p:spPr>
          <a:xfrm>
            <a:off x="1028198" y="1421447"/>
            <a:ext cx="11065279" cy="784135"/>
          </a:xfrm>
          <a:prstGeom prst="rect">
            <a:avLst/>
          </a:prstGeom>
        </p:spPr>
        <p:txBody>
          <a:bodyPr lIns="0" tIns="0" rIns="0" bIns="0" rtlCol="0" anchor="t">
            <a:spAutoFit/>
          </a:bodyPr>
          <a:lstStyle/>
          <a:p>
            <a:pPr marL="0" lvl="0" indent="0" algn="l">
              <a:lnSpc>
                <a:spcPts val="5615"/>
              </a:lnSpc>
              <a:spcBef>
                <a:spcPct val="0"/>
              </a:spcBef>
            </a:pPr>
            <a:r>
              <a:rPr lang="en-US" sz="6606">
                <a:solidFill>
                  <a:srgbClr val="000000"/>
                </a:solidFill>
                <a:latin typeface="Bogart"/>
                <a:ea typeface="Bogart"/>
                <a:cs typeface="Bogart"/>
                <a:sym typeface="Bogart"/>
              </a:rPr>
              <a:t>Giới thiệu thư viện Tkinter</a:t>
            </a:r>
          </a:p>
        </p:txBody>
      </p:sp>
      <p:sp>
        <p:nvSpPr>
          <p:cNvPr id="4" name="TextBox 4"/>
          <p:cNvSpPr txBox="1"/>
          <p:nvPr/>
        </p:nvSpPr>
        <p:spPr>
          <a:xfrm>
            <a:off x="423431" y="3132885"/>
            <a:ext cx="8879250" cy="2712008"/>
          </a:xfrm>
          <a:prstGeom prst="rect">
            <a:avLst/>
          </a:prstGeom>
        </p:spPr>
        <p:txBody>
          <a:bodyPr lIns="0" tIns="0" rIns="0" bIns="0" rtlCol="0" anchor="t">
            <a:spAutoFit/>
          </a:bodyPr>
          <a:lstStyle/>
          <a:p>
            <a:pPr algn="l">
              <a:lnSpc>
                <a:spcPts val="3602"/>
              </a:lnSpc>
              <a:spcBef>
                <a:spcPct val="0"/>
              </a:spcBef>
            </a:pPr>
            <a:r>
              <a:rPr lang="en-US" sz="2251">
                <a:solidFill>
                  <a:srgbClr val="000000"/>
                </a:solidFill>
                <a:latin typeface="Montserrat"/>
                <a:ea typeface="Montserrat"/>
                <a:cs typeface="Montserrat"/>
                <a:sym typeface="Montserrat"/>
              </a:rPr>
              <a:t>Tkinter là một thư viện GUI (Graphical User Interface) trong Python, cho phép tạo giao diện đồ họa giúp người dùng tương tác trực quan với ứng dụng. Với Tkinter, bạn có thể xây dựng từ các ứng dụng đơn giản như cửa sổ đăng nhập đến những phần mềm phức tạp hơn như trình duyệt web hoặc hệ thống quản lý dữ liệu.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835403" y="3286317"/>
            <a:ext cx="7890849" cy="4438603"/>
          </a:xfrm>
          <a:custGeom>
            <a:avLst/>
            <a:gdLst/>
            <a:ahLst/>
            <a:cxnLst/>
            <a:rect l="l" t="t" r="r" b="b"/>
            <a:pathLst>
              <a:path w="7890849" h="4438603">
                <a:moveTo>
                  <a:pt x="0" y="0"/>
                </a:moveTo>
                <a:lnTo>
                  <a:pt x="7890849" y="0"/>
                </a:lnTo>
                <a:lnTo>
                  <a:pt x="7890849" y="4438602"/>
                </a:lnTo>
                <a:lnTo>
                  <a:pt x="0" y="4438602"/>
                </a:lnTo>
                <a:lnTo>
                  <a:pt x="0" y="0"/>
                </a:lnTo>
                <a:close/>
              </a:path>
            </a:pathLst>
          </a:custGeom>
          <a:blipFill>
            <a:blip r:embed="rId2"/>
            <a:stretch>
              <a:fillRect/>
            </a:stretch>
          </a:blipFill>
        </p:spPr>
      </p:sp>
      <p:sp>
        <p:nvSpPr>
          <p:cNvPr id="3" name="TextBox 3"/>
          <p:cNvSpPr txBox="1"/>
          <p:nvPr/>
        </p:nvSpPr>
        <p:spPr>
          <a:xfrm>
            <a:off x="1028198" y="1421447"/>
            <a:ext cx="6578931" cy="1493698"/>
          </a:xfrm>
          <a:prstGeom prst="rect">
            <a:avLst/>
          </a:prstGeom>
        </p:spPr>
        <p:txBody>
          <a:bodyPr lIns="0" tIns="0" rIns="0" bIns="0" rtlCol="0" anchor="t">
            <a:spAutoFit/>
          </a:bodyPr>
          <a:lstStyle/>
          <a:p>
            <a:pPr marL="0" lvl="0" indent="0" algn="l">
              <a:lnSpc>
                <a:spcPts val="5615"/>
              </a:lnSpc>
              <a:spcBef>
                <a:spcPct val="0"/>
              </a:spcBef>
            </a:pPr>
            <a:r>
              <a:rPr lang="en-US" sz="6606">
                <a:solidFill>
                  <a:srgbClr val="000000"/>
                </a:solidFill>
                <a:latin typeface="Bogart"/>
                <a:ea typeface="Bogart"/>
                <a:cs typeface="Bogart"/>
                <a:sym typeface="Bogart"/>
              </a:rPr>
              <a:t>Giới thiệu về trò chơi cờ caro </a:t>
            </a:r>
          </a:p>
        </p:txBody>
      </p:sp>
      <p:sp>
        <p:nvSpPr>
          <p:cNvPr id="4" name="TextBox 4"/>
          <p:cNvSpPr txBox="1"/>
          <p:nvPr/>
        </p:nvSpPr>
        <p:spPr>
          <a:xfrm>
            <a:off x="153050" y="3374120"/>
            <a:ext cx="8879250" cy="6808734"/>
          </a:xfrm>
          <a:prstGeom prst="rect">
            <a:avLst/>
          </a:prstGeom>
        </p:spPr>
        <p:txBody>
          <a:bodyPr lIns="0" tIns="0" rIns="0" bIns="0" rtlCol="0" anchor="t">
            <a:spAutoFit/>
          </a:bodyPr>
          <a:lstStyle/>
          <a:p>
            <a:pPr algn="l">
              <a:lnSpc>
                <a:spcPts val="3602"/>
              </a:lnSpc>
            </a:pPr>
            <a:r>
              <a:rPr lang="en-US" sz="2251">
                <a:solidFill>
                  <a:srgbClr val="000000"/>
                </a:solidFill>
                <a:latin typeface="Montserrat"/>
                <a:ea typeface="Montserrat"/>
                <a:cs typeface="Montserrat"/>
                <a:sym typeface="Montserrat"/>
              </a:rPr>
              <a:t>Cờ Caro là một trò chơi chiến thuật phổ biến, thường được chơi trên lưới ô vuông. Trò chơi này có nguồn gốc từ cờ vây và được ưa chuộng vì luật chơi đơn giản nhưng yêu cầu tư duy chiến lược cao. </a:t>
            </a:r>
          </a:p>
          <a:p>
            <a:pPr algn="l">
              <a:lnSpc>
                <a:spcPts val="3602"/>
              </a:lnSpc>
            </a:pPr>
            <a:r>
              <a:rPr lang="en-US" sz="2251">
                <a:solidFill>
                  <a:srgbClr val="000000"/>
                </a:solidFill>
                <a:latin typeface="Montserrat"/>
                <a:ea typeface="Montserrat"/>
                <a:cs typeface="Montserrat"/>
                <a:sym typeface="Montserrat"/>
              </a:rPr>
              <a:t>Luật chơi cờ Caro</a:t>
            </a:r>
          </a:p>
          <a:p>
            <a:pPr marL="486170" lvl="1" indent="-243085" algn="l">
              <a:lnSpc>
                <a:spcPts val="3602"/>
              </a:lnSpc>
              <a:buFont typeface="Arial"/>
              <a:buChar char="•"/>
            </a:pPr>
            <a:r>
              <a:rPr lang="en-US" sz="2251">
                <a:solidFill>
                  <a:srgbClr val="000000"/>
                </a:solidFill>
                <a:latin typeface="Montserrat"/>
                <a:ea typeface="Montserrat"/>
                <a:cs typeface="Montserrat"/>
                <a:sym typeface="Montserrat"/>
              </a:rPr>
              <a:t>Hai người chơi luân phiên đặt quân cờ của mình (X hoặc O) lên giao điểm của các ô trên bàn cờ.</a:t>
            </a:r>
          </a:p>
          <a:p>
            <a:pPr marL="486170" lvl="1" indent="-243085" algn="l">
              <a:lnSpc>
                <a:spcPts val="3602"/>
              </a:lnSpc>
              <a:buFont typeface="Arial"/>
              <a:buChar char="•"/>
            </a:pPr>
            <a:r>
              <a:rPr lang="en-US" sz="2251">
                <a:solidFill>
                  <a:srgbClr val="000000"/>
                </a:solidFill>
                <a:latin typeface="Montserrat"/>
                <a:ea typeface="Montserrat"/>
                <a:cs typeface="Montserrat"/>
                <a:sym typeface="Montserrat"/>
              </a:rPr>
              <a:t>Người chiến thắng là người đầu tiên tạo được một hàng gồm 5 quân liên tiếp theo hàng ngang, dọc hoặc chéo mà không bị chặn hai đầu.</a:t>
            </a:r>
          </a:p>
          <a:p>
            <a:pPr marL="486170" lvl="1" indent="-243085" algn="l">
              <a:lnSpc>
                <a:spcPts val="3602"/>
              </a:lnSpc>
              <a:buFont typeface="Arial"/>
              <a:buChar char="•"/>
            </a:pPr>
            <a:r>
              <a:rPr lang="en-US" sz="2251">
                <a:solidFill>
                  <a:srgbClr val="000000"/>
                </a:solidFill>
                <a:latin typeface="Montserrat"/>
                <a:ea typeface="Montserrat"/>
                <a:cs typeface="Montserrat"/>
                <a:sym typeface="Montserrat"/>
              </a:rPr>
              <a:t>Nếu bàn cờ đầy mà không có ai thắng, ván đấu kết thúc với kết quả hòa.</a:t>
            </a:r>
          </a:p>
          <a:p>
            <a:pPr marL="486170" lvl="1" indent="-243085" algn="l">
              <a:lnSpc>
                <a:spcPts val="3602"/>
              </a:lnSpc>
              <a:buFont typeface="Arial"/>
              <a:buChar char="•"/>
            </a:pPr>
            <a:r>
              <a:rPr lang="en-US" sz="2251">
                <a:solidFill>
                  <a:srgbClr val="000000"/>
                </a:solidFill>
                <a:latin typeface="Montserrat"/>
                <a:ea typeface="Montserrat"/>
                <a:cs typeface="Montserrat"/>
                <a:sym typeface="Montserrat"/>
              </a:rPr>
              <a:t>Một số luật mở rộng có thể quy định thêm về cách tính điểm hoặc giới hạn số nước đi trong thời gian nhất định.</a:t>
            </a:r>
          </a:p>
          <a:p>
            <a:pPr marL="0" lvl="0" indent="0" algn="l">
              <a:lnSpc>
                <a:spcPts val="3602"/>
              </a:lnSpc>
              <a:spcBef>
                <a:spcPct val="0"/>
              </a:spcBef>
            </a:pPr>
            <a:endParaRPr lang="en-US" sz="2251">
              <a:solidFill>
                <a:srgbClr val="00000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64750" y="1799656"/>
            <a:ext cx="10327050" cy="5909310"/>
          </a:xfrm>
          <a:prstGeom prst="rect">
            <a:avLst/>
          </a:prstGeom>
        </p:spPr>
        <p:txBody>
          <a:bodyPr wrap="square" lIns="0" tIns="0" rIns="0" bIns="0" rtlCol="0" anchor="t">
            <a:spAutoFit/>
          </a:bodyPr>
          <a:lstStyle/>
          <a:p>
            <a:r>
              <a:rPr lang="vi-VN" sz="2400" dirty="0" err="1">
                <a:effectLst/>
              </a:rPr>
              <a:t>Thuật</a:t>
            </a:r>
            <a:r>
              <a:rPr lang="vi-VN" sz="2400" dirty="0">
                <a:effectLst/>
              </a:rPr>
              <a:t> </a:t>
            </a:r>
            <a:r>
              <a:rPr lang="vi-VN" sz="2400" dirty="0" err="1">
                <a:effectLst/>
              </a:rPr>
              <a:t>toán</a:t>
            </a:r>
            <a:r>
              <a:rPr lang="vi-VN" sz="2400" dirty="0">
                <a:effectLst/>
              </a:rPr>
              <a:t> </a:t>
            </a:r>
            <a:r>
              <a:rPr lang="vi-VN" sz="2400" dirty="0" err="1">
                <a:effectLst/>
              </a:rPr>
              <a:t>Minimax</a:t>
            </a:r>
            <a:r>
              <a:rPr lang="vi-VN" sz="2400" dirty="0">
                <a:effectLst/>
              </a:rPr>
              <a:t> </a:t>
            </a:r>
            <a:r>
              <a:rPr lang="vi-VN" sz="2400" dirty="0" err="1">
                <a:effectLst/>
              </a:rPr>
              <a:t>là</a:t>
            </a:r>
            <a:r>
              <a:rPr lang="vi-VN" sz="2400" dirty="0">
                <a:effectLst/>
              </a:rPr>
              <a:t> </a:t>
            </a:r>
            <a:r>
              <a:rPr lang="vi-VN" sz="2400" dirty="0" err="1">
                <a:effectLst/>
              </a:rPr>
              <a:t>một</a:t>
            </a:r>
            <a:r>
              <a:rPr lang="vi-VN" sz="2400" dirty="0">
                <a:effectLst/>
              </a:rPr>
              <a:t> phương </a:t>
            </a:r>
            <a:r>
              <a:rPr lang="vi-VN" sz="2400" dirty="0" err="1">
                <a:effectLst/>
              </a:rPr>
              <a:t>pháp</a:t>
            </a:r>
            <a:r>
              <a:rPr lang="vi-VN" sz="2400" dirty="0">
                <a:effectLst/>
              </a:rPr>
              <a:t> </a:t>
            </a:r>
            <a:r>
              <a:rPr lang="vi-VN" sz="2400" dirty="0" err="1">
                <a:effectLst/>
              </a:rPr>
              <a:t>giúp</a:t>
            </a:r>
            <a:r>
              <a:rPr lang="vi-VN" sz="2400" dirty="0">
                <a:effectLst/>
              </a:rPr>
              <a:t> đưa ra </a:t>
            </a:r>
            <a:r>
              <a:rPr lang="vi-VN" sz="2400" dirty="0" err="1">
                <a:effectLst/>
              </a:rPr>
              <a:t>quyết</a:t>
            </a:r>
            <a:r>
              <a:rPr lang="vi-VN" sz="2400" dirty="0">
                <a:effectLst/>
              </a:rPr>
              <a:t> </a:t>
            </a:r>
            <a:r>
              <a:rPr lang="vi-VN" sz="2400" dirty="0" err="1">
                <a:effectLst/>
              </a:rPr>
              <a:t>định</a:t>
            </a:r>
            <a:r>
              <a:rPr lang="vi-VN" sz="2400" dirty="0">
                <a:effectLst/>
              </a:rPr>
              <a:t> </a:t>
            </a:r>
            <a:r>
              <a:rPr lang="vi-VN" sz="2400" dirty="0" err="1">
                <a:effectLst/>
              </a:rPr>
              <a:t>tối</a:t>
            </a:r>
            <a:r>
              <a:rPr lang="vi-VN" sz="2400" dirty="0">
                <a:effectLst/>
              </a:rPr>
              <a:t> ưu trong </a:t>
            </a:r>
            <a:r>
              <a:rPr lang="vi-VN" sz="2400" dirty="0" err="1">
                <a:effectLst/>
              </a:rPr>
              <a:t>các</a:t>
            </a:r>
            <a:r>
              <a:rPr lang="vi-VN" sz="2400" dirty="0">
                <a:effectLst/>
              </a:rPr>
              <a:t> </a:t>
            </a:r>
            <a:r>
              <a:rPr lang="vi-VN" sz="2400" dirty="0" err="1">
                <a:effectLst/>
              </a:rPr>
              <a:t>trò</a:t>
            </a:r>
            <a:r>
              <a:rPr lang="vi-VN" sz="2400" dirty="0">
                <a:effectLst/>
              </a:rPr>
              <a:t> chơi </a:t>
            </a:r>
            <a:r>
              <a:rPr lang="vi-VN" sz="2400" dirty="0" err="1">
                <a:effectLst/>
              </a:rPr>
              <a:t>đối</a:t>
            </a:r>
            <a:r>
              <a:rPr lang="vi-VN" sz="2400" dirty="0">
                <a:effectLst/>
              </a:rPr>
              <a:t> </a:t>
            </a:r>
            <a:r>
              <a:rPr lang="vi-VN" sz="2400" dirty="0" err="1">
                <a:effectLst/>
              </a:rPr>
              <a:t>kháng</a:t>
            </a:r>
            <a:r>
              <a:rPr lang="vi-VN" sz="2400" dirty="0">
                <a:effectLst/>
              </a:rPr>
              <a:t> như </a:t>
            </a:r>
            <a:r>
              <a:rPr lang="vi-VN" sz="2400" dirty="0" err="1">
                <a:effectLst/>
              </a:rPr>
              <a:t>cờ</a:t>
            </a:r>
            <a:r>
              <a:rPr lang="vi-VN" sz="2400" dirty="0">
                <a:effectLst/>
              </a:rPr>
              <a:t> </a:t>
            </a:r>
            <a:r>
              <a:rPr lang="vi-VN" sz="2400" dirty="0" err="1">
                <a:effectLst/>
              </a:rPr>
              <a:t>caro</a:t>
            </a:r>
            <a:r>
              <a:rPr lang="vi-VN" sz="2400" dirty="0">
                <a:effectLst/>
              </a:rPr>
              <a:t>, nơi </a:t>
            </a:r>
            <a:r>
              <a:rPr lang="vi-VN" sz="2400" dirty="0" err="1">
                <a:effectLst/>
              </a:rPr>
              <a:t>người</a:t>
            </a:r>
            <a:r>
              <a:rPr lang="vi-VN" sz="2400" dirty="0">
                <a:effectLst/>
              </a:rPr>
              <a:t> chơi MAX, ở đây </a:t>
            </a:r>
            <a:r>
              <a:rPr lang="vi-VN" sz="2400" dirty="0" err="1">
                <a:effectLst/>
              </a:rPr>
              <a:t>là</a:t>
            </a:r>
            <a:r>
              <a:rPr lang="vi-VN" sz="2400" dirty="0">
                <a:effectLst/>
              </a:rPr>
              <a:t> X, </a:t>
            </a:r>
            <a:r>
              <a:rPr lang="vi-VN" sz="2400" dirty="0" err="1">
                <a:effectLst/>
              </a:rPr>
              <a:t>cố</a:t>
            </a:r>
            <a:r>
              <a:rPr lang="vi-VN" sz="2400" dirty="0">
                <a:effectLst/>
              </a:rPr>
              <a:t> </a:t>
            </a:r>
            <a:r>
              <a:rPr lang="vi-VN" sz="2400" dirty="0" err="1">
                <a:effectLst/>
              </a:rPr>
              <a:t>gắng</a:t>
            </a:r>
            <a:r>
              <a:rPr lang="vi-VN" sz="2400" dirty="0">
                <a:effectLst/>
              </a:rPr>
              <a:t> </a:t>
            </a:r>
            <a:r>
              <a:rPr lang="vi-VN" sz="2400" dirty="0" err="1">
                <a:effectLst/>
              </a:rPr>
              <a:t>tối</a:t>
            </a:r>
            <a:r>
              <a:rPr lang="vi-VN" sz="2400" dirty="0">
                <a:effectLst/>
              </a:rPr>
              <a:t> đa </a:t>
            </a:r>
            <a:r>
              <a:rPr lang="vi-VN" sz="2400" dirty="0" err="1">
                <a:effectLst/>
              </a:rPr>
              <a:t>hóa</a:t>
            </a:r>
            <a:r>
              <a:rPr lang="vi-VN" sz="2400" dirty="0">
                <a:effectLst/>
              </a:rPr>
              <a:t> </a:t>
            </a:r>
            <a:r>
              <a:rPr lang="vi-VN" sz="2400" dirty="0" err="1">
                <a:effectLst/>
              </a:rPr>
              <a:t>lợi</a:t>
            </a:r>
            <a:r>
              <a:rPr lang="vi-VN" sz="2400" dirty="0">
                <a:effectLst/>
              </a:rPr>
              <a:t> </a:t>
            </a:r>
            <a:r>
              <a:rPr lang="vi-VN" sz="2400" dirty="0" err="1">
                <a:effectLst/>
              </a:rPr>
              <a:t>ích</a:t>
            </a:r>
            <a:r>
              <a:rPr lang="vi-VN" sz="2400" dirty="0">
                <a:effectLst/>
              </a:rPr>
              <a:t>, </a:t>
            </a:r>
            <a:r>
              <a:rPr lang="vi-VN" sz="2400" dirty="0" err="1">
                <a:effectLst/>
              </a:rPr>
              <a:t>còn</a:t>
            </a:r>
            <a:r>
              <a:rPr lang="vi-VN" sz="2400" dirty="0">
                <a:effectLst/>
              </a:rPr>
              <a:t> </a:t>
            </a:r>
            <a:r>
              <a:rPr lang="vi-VN" sz="2400" dirty="0" err="1">
                <a:effectLst/>
              </a:rPr>
              <a:t>người</a:t>
            </a:r>
            <a:r>
              <a:rPr lang="vi-VN" sz="2400" dirty="0">
                <a:effectLst/>
              </a:rPr>
              <a:t> chơi MIN, </a:t>
            </a:r>
            <a:r>
              <a:rPr lang="vi-VN" sz="2400" dirty="0" err="1">
                <a:effectLst/>
              </a:rPr>
              <a:t>là</a:t>
            </a:r>
            <a:r>
              <a:rPr lang="vi-VN" sz="2400" dirty="0">
                <a:effectLst/>
              </a:rPr>
              <a:t> O, </a:t>
            </a:r>
            <a:r>
              <a:rPr lang="vi-VN" sz="2400" dirty="0" err="1">
                <a:effectLst/>
              </a:rPr>
              <a:t>tìm</a:t>
            </a:r>
            <a:r>
              <a:rPr lang="vi-VN" sz="2400" dirty="0">
                <a:effectLst/>
              </a:rPr>
              <a:t> </a:t>
            </a:r>
            <a:r>
              <a:rPr lang="vi-VN" sz="2400" dirty="0" err="1">
                <a:effectLst/>
              </a:rPr>
              <a:t>cách</a:t>
            </a:r>
            <a:r>
              <a:rPr lang="vi-VN" sz="2400" dirty="0">
                <a:effectLst/>
              </a:rPr>
              <a:t> </a:t>
            </a:r>
            <a:r>
              <a:rPr lang="vi-VN" sz="2400" dirty="0" err="1">
                <a:effectLst/>
              </a:rPr>
              <a:t>giảm</a:t>
            </a:r>
            <a:r>
              <a:rPr lang="vi-VN" sz="2400" dirty="0">
                <a:effectLst/>
              </a:rPr>
              <a:t> </a:t>
            </a:r>
            <a:r>
              <a:rPr lang="vi-VN" sz="2400" dirty="0" err="1">
                <a:effectLst/>
              </a:rPr>
              <a:t>thiểu</a:t>
            </a:r>
            <a:r>
              <a:rPr lang="vi-VN" sz="2400" dirty="0">
                <a:effectLst/>
              </a:rPr>
              <a:t> </a:t>
            </a:r>
            <a:r>
              <a:rPr lang="vi-VN" sz="2400" dirty="0" err="1">
                <a:effectLst/>
              </a:rPr>
              <a:t>lợi</a:t>
            </a:r>
            <a:r>
              <a:rPr lang="vi-VN" sz="2400" dirty="0">
                <a:effectLst/>
              </a:rPr>
              <a:t> </a:t>
            </a:r>
            <a:r>
              <a:rPr lang="vi-VN" sz="2400" dirty="0" err="1">
                <a:effectLst/>
              </a:rPr>
              <a:t>ích</a:t>
            </a:r>
            <a:r>
              <a:rPr lang="vi-VN" sz="2400" dirty="0">
                <a:effectLst/>
              </a:rPr>
              <a:t> </a:t>
            </a:r>
            <a:r>
              <a:rPr lang="vi-VN" sz="2400" dirty="0" err="1">
                <a:effectLst/>
              </a:rPr>
              <a:t>của</a:t>
            </a:r>
            <a:r>
              <a:rPr lang="vi-VN" sz="2400" dirty="0">
                <a:effectLst/>
              </a:rPr>
              <a:t> X. Trong </a:t>
            </a:r>
            <a:r>
              <a:rPr lang="vi-VN" sz="2400" dirty="0" err="1">
                <a:effectLst/>
              </a:rPr>
              <a:t>ví</a:t>
            </a:r>
            <a:r>
              <a:rPr lang="vi-VN" sz="2400" dirty="0">
                <a:effectLst/>
              </a:rPr>
              <a:t> </a:t>
            </a:r>
            <a:r>
              <a:rPr lang="vi-VN" sz="2400" dirty="0" err="1">
                <a:effectLst/>
              </a:rPr>
              <a:t>dụ</a:t>
            </a:r>
            <a:r>
              <a:rPr lang="vi-VN" sz="2400" dirty="0">
                <a:effectLst/>
              </a:rPr>
              <a:t> </a:t>
            </a:r>
            <a:r>
              <a:rPr lang="vi-VN" sz="2400" dirty="0" err="1">
                <a:effectLst/>
              </a:rPr>
              <a:t>này</a:t>
            </a:r>
            <a:r>
              <a:rPr lang="vi-VN" sz="2400" dirty="0">
                <a:effectLst/>
              </a:rPr>
              <a:t>, </a:t>
            </a:r>
            <a:r>
              <a:rPr lang="vi-VN" sz="2400" dirty="0" err="1">
                <a:effectLst/>
              </a:rPr>
              <a:t>chúng</a:t>
            </a:r>
            <a:r>
              <a:rPr lang="vi-VN" sz="2400" dirty="0">
                <a:effectLst/>
              </a:rPr>
              <a:t> ta </a:t>
            </a:r>
            <a:r>
              <a:rPr lang="vi-VN" sz="2400" dirty="0" err="1">
                <a:effectLst/>
              </a:rPr>
              <a:t>có</a:t>
            </a:r>
            <a:r>
              <a:rPr lang="vi-VN" sz="2400" dirty="0">
                <a:effectLst/>
              </a:rPr>
              <a:t> </a:t>
            </a:r>
            <a:r>
              <a:rPr lang="vi-VN" sz="2400" dirty="0" err="1">
                <a:effectLst/>
              </a:rPr>
              <a:t>một</a:t>
            </a:r>
            <a:r>
              <a:rPr lang="vi-VN" sz="2400" dirty="0">
                <a:effectLst/>
              </a:rPr>
              <a:t> </a:t>
            </a:r>
            <a:r>
              <a:rPr lang="vi-VN" sz="2400" dirty="0" err="1">
                <a:effectLst/>
              </a:rPr>
              <a:t>bàn</a:t>
            </a:r>
            <a:r>
              <a:rPr lang="vi-VN" sz="2400" dirty="0">
                <a:effectLst/>
              </a:rPr>
              <a:t> </a:t>
            </a:r>
            <a:r>
              <a:rPr lang="vi-VN" sz="2400" dirty="0" err="1">
                <a:effectLst/>
              </a:rPr>
              <a:t>cờ</a:t>
            </a:r>
            <a:r>
              <a:rPr lang="vi-VN" sz="2400" dirty="0">
                <a:effectLst/>
              </a:rPr>
              <a:t> </a:t>
            </a:r>
            <a:r>
              <a:rPr lang="vi-VN" sz="2400" dirty="0" err="1">
                <a:effectLst/>
              </a:rPr>
              <a:t>caro</a:t>
            </a:r>
            <a:r>
              <a:rPr lang="vi-VN" sz="2400" dirty="0">
                <a:effectLst/>
              </a:rPr>
              <a:t> 3x3 </a:t>
            </a:r>
            <a:r>
              <a:rPr lang="vi-VN" sz="2400" dirty="0" err="1">
                <a:effectLst/>
              </a:rPr>
              <a:t>với</a:t>
            </a:r>
            <a:r>
              <a:rPr lang="vi-VN" sz="2400" dirty="0">
                <a:effectLst/>
              </a:rPr>
              <a:t> </a:t>
            </a:r>
            <a:r>
              <a:rPr lang="vi-VN" sz="2400" dirty="0" err="1">
                <a:effectLst/>
              </a:rPr>
              <a:t>trạng</a:t>
            </a:r>
            <a:r>
              <a:rPr lang="vi-VN" sz="2400" dirty="0">
                <a:effectLst/>
              </a:rPr>
              <a:t> </a:t>
            </a:r>
            <a:r>
              <a:rPr lang="vi-VN" sz="2400" dirty="0" err="1">
                <a:effectLst/>
              </a:rPr>
              <a:t>thái</a:t>
            </a:r>
            <a:r>
              <a:rPr lang="vi-VN" sz="2400" dirty="0">
                <a:effectLst/>
              </a:rPr>
              <a:t> ban </a:t>
            </a:r>
            <a:r>
              <a:rPr lang="vi-VN" sz="2400" dirty="0" err="1">
                <a:effectLst/>
              </a:rPr>
              <a:t>đầu</a:t>
            </a:r>
            <a:r>
              <a:rPr lang="vi-VN" sz="2400" dirty="0">
                <a:effectLst/>
              </a:rPr>
              <a:t>: </a:t>
            </a:r>
            <a:r>
              <a:rPr lang="vi-VN" sz="2400" dirty="0" err="1">
                <a:effectLst/>
              </a:rPr>
              <a:t>hàng</a:t>
            </a:r>
            <a:r>
              <a:rPr lang="vi-VN" sz="2400" dirty="0">
                <a:effectLst/>
              </a:rPr>
              <a:t> trên </a:t>
            </a:r>
            <a:r>
              <a:rPr lang="vi-VN" sz="2400" dirty="0" err="1">
                <a:effectLst/>
              </a:rPr>
              <a:t>là</a:t>
            </a:r>
            <a:r>
              <a:rPr lang="vi-VN" sz="2400" dirty="0">
                <a:effectLst/>
              </a:rPr>
              <a:t> O </a:t>
            </a:r>
            <a:r>
              <a:rPr lang="vi-VN" sz="2400" dirty="0" err="1">
                <a:effectLst/>
              </a:rPr>
              <a:t>O</a:t>
            </a:r>
            <a:r>
              <a:rPr lang="vi-VN" sz="2400" dirty="0">
                <a:effectLst/>
              </a:rPr>
              <a:t> X, </a:t>
            </a:r>
            <a:r>
              <a:rPr lang="vi-VN" sz="2400" dirty="0" err="1">
                <a:effectLst/>
              </a:rPr>
              <a:t>hàng</a:t>
            </a:r>
            <a:r>
              <a:rPr lang="vi-VN" sz="2400" dirty="0">
                <a:effectLst/>
              </a:rPr>
              <a:t> </a:t>
            </a:r>
            <a:r>
              <a:rPr lang="vi-VN" sz="2400" dirty="0" err="1">
                <a:effectLst/>
              </a:rPr>
              <a:t>giữa</a:t>
            </a:r>
            <a:r>
              <a:rPr lang="vi-VN" sz="2400" dirty="0">
                <a:effectLst/>
              </a:rPr>
              <a:t> </a:t>
            </a:r>
            <a:r>
              <a:rPr lang="vi-VN" sz="2400" dirty="0" err="1">
                <a:effectLst/>
              </a:rPr>
              <a:t>là</a:t>
            </a:r>
            <a:r>
              <a:rPr lang="vi-VN" sz="2400" dirty="0">
                <a:effectLst/>
              </a:rPr>
              <a:t> X _ O, </a:t>
            </a:r>
            <a:r>
              <a:rPr lang="vi-VN" sz="2400" dirty="0" err="1">
                <a:effectLst/>
              </a:rPr>
              <a:t>và</a:t>
            </a:r>
            <a:r>
              <a:rPr lang="vi-VN" sz="2400" dirty="0">
                <a:effectLst/>
              </a:rPr>
              <a:t> </a:t>
            </a:r>
            <a:r>
              <a:rPr lang="vi-VN" sz="2400" dirty="0" err="1">
                <a:effectLst/>
              </a:rPr>
              <a:t>hàng</a:t>
            </a:r>
            <a:r>
              <a:rPr lang="vi-VN" sz="2400" dirty="0">
                <a:effectLst/>
              </a:rPr>
              <a:t> </a:t>
            </a:r>
            <a:r>
              <a:rPr lang="vi-VN" sz="2400" dirty="0" err="1">
                <a:effectLst/>
              </a:rPr>
              <a:t>dưới</a:t>
            </a:r>
            <a:r>
              <a:rPr lang="vi-VN" sz="2400" dirty="0">
                <a:effectLst/>
              </a:rPr>
              <a:t> </a:t>
            </a:r>
            <a:r>
              <a:rPr lang="vi-VN" sz="2400" dirty="0" err="1">
                <a:effectLst/>
              </a:rPr>
              <a:t>là</a:t>
            </a:r>
            <a:r>
              <a:rPr lang="vi-VN" sz="2400" dirty="0">
                <a:effectLst/>
              </a:rPr>
              <a:t> X _ _. </a:t>
            </a:r>
            <a:r>
              <a:rPr lang="vi-VN" sz="2400" dirty="0" err="1">
                <a:effectLst/>
              </a:rPr>
              <a:t>Lúc</a:t>
            </a:r>
            <a:r>
              <a:rPr lang="vi-VN" sz="2400" dirty="0">
                <a:effectLst/>
              </a:rPr>
              <a:t> </a:t>
            </a:r>
            <a:r>
              <a:rPr lang="vi-VN" sz="2400" dirty="0" err="1">
                <a:effectLst/>
              </a:rPr>
              <a:t>này</a:t>
            </a:r>
            <a:r>
              <a:rPr lang="vi-VN" sz="2400" dirty="0">
                <a:effectLst/>
              </a:rPr>
              <a:t>, </a:t>
            </a:r>
            <a:r>
              <a:rPr lang="vi-VN" sz="2400" dirty="0" err="1">
                <a:effectLst/>
              </a:rPr>
              <a:t>đến</a:t>
            </a:r>
            <a:r>
              <a:rPr lang="vi-VN" sz="2400" dirty="0">
                <a:effectLst/>
              </a:rPr>
              <a:t> </a:t>
            </a:r>
            <a:r>
              <a:rPr lang="vi-VN" sz="2400" dirty="0" err="1">
                <a:effectLst/>
              </a:rPr>
              <a:t>lượt</a:t>
            </a:r>
            <a:r>
              <a:rPr lang="vi-VN" sz="2400" dirty="0">
                <a:effectLst/>
              </a:rPr>
              <a:t> O đi, </a:t>
            </a:r>
            <a:r>
              <a:rPr lang="vi-VN" sz="2400" dirty="0" err="1">
                <a:effectLst/>
              </a:rPr>
              <a:t>và</a:t>
            </a:r>
            <a:r>
              <a:rPr lang="vi-VN" sz="2400" dirty="0">
                <a:effectLst/>
              </a:rPr>
              <a:t> O </a:t>
            </a:r>
            <a:r>
              <a:rPr lang="vi-VN" sz="2400" dirty="0" err="1">
                <a:effectLst/>
              </a:rPr>
              <a:t>có</a:t>
            </a:r>
            <a:r>
              <a:rPr lang="vi-VN" sz="2400" dirty="0">
                <a:effectLst/>
              </a:rPr>
              <a:t> ba </a:t>
            </a:r>
            <a:r>
              <a:rPr lang="vi-VN" sz="2400" dirty="0" err="1">
                <a:effectLst/>
              </a:rPr>
              <a:t>lựa</a:t>
            </a:r>
            <a:r>
              <a:rPr lang="vi-VN" sz="2400" dirty="0">
                <a:effectLst/>
              </a:rPr>
              <a:t> </a:t>
            </a:r>
            <a:r>
              <a:rPr lang="vi-VN" sz="2400" dirty="0" err="1">
                <a:effectLst/>
              </a:rPr>
              <a:t>chọn</a:t>
            </a:r>
            <a:r>
              <a:rPr lang="vi-VN" sz="2400" dirty="0">
                <a:effectLst/>
              </a:rPr>
              <a:t>: </a:t>
            </a:r>
            <a:r>
              <a:rPr lang="vi-VN" sz="2400" dirty="0" err="1">
                <a:effectLst/>
              </a:rPr>
              <a:t>đặt</a:t>
            </a:r>
            <a:r>
              <a:rPr lang="vi-VN" sz="2400" dirty="0">
                <a:effectLst/>
              </a:rPr>
              <a:t> </a:t>
            </a:r>
            <a:r>
              <a:rPr lang="vi-VN" sz="2400" dirty="0" err="1">
                <a:effectLst/>
              </a:rPr>
              <a:t>vào</a:t>
            </a:r>
            <a:r>
              <a:rPr lang="vi-VN" sz="2400" dirty="0">
                <a:effectLst/>
              </a:rPr>
              <a:t> ô </a:t>
            </a:r>
            <a:r>
              <a:rPr lang="vi-VN" sz="2400" dirty="0" err="1">
                <a:effectLst/>
              </a:rPr>
              <a:t>trống</a:t>
            </a:r>
            <a:r>
              <a:rPr lang="vi-VN" sz="2400" dirty="0">
                <a:effectLst/>
              </a:rPr>
              <a:t> ở </a:t>
            </a:r>
            <a:r>
              <a:rPr lang="vi-VN" sz="2400" dirty="0" err="1">
                <a:effectLst/>
              </a:rPr>
              <a:t>giữa</a:t>
            </a:r>
            <a:r>
              <a:rPr lang="vi-VN" sz="2400" dirty="0">
                <a:effectLst/>
              </a:rPr>
              <a:t> </a:t>
            </a:r>
            <a:r>
              <a:rPr lang="vi-VN" sz="2400" dirty="0" err="1">
                <a:effectLst/>
              </a:rPr>
              <a:t>hàng</a:t>
            </a:r>
            <a:r>
              <a:rPr lang="vi-VN" sz="2400" dirty="0">
                <a:effectLst/>
              </a:rPr>
              <a:t> 2, </a:t>
            </a:r>
            <a:r>
              <a:rPr lang="vi-VN" sz="2400" dirty="0" err="1">
                <a:effectLst/>
              </a:rPr>
              <a:t>giữa</a:t>
            </a:r>
            <a:r>
              <a:rPr lang="vi-VN" sz="2400" dirty="0">
                <a:effectLst/>
              </a:rPr>
              <a:t> </a:t>
            </a:r>
            <a:r>
              <a:rPr lang="vi-VN" sz="2400" dirty="0" err="1">
                <a:effectLst/>
              </a:rPr>
              <a:t>hàng</a:t>
            </a:r>
            <a:r>
              <a:rPr lang="vi-VN" sz="2400" dirty="0">
                <a:effectLst/>
              </a:rPr>
              <a:t> 3, </a:t>
            </a:r>
            <a:r>
              <a:rPr lang="vi-VN" sz="2400" dirty="0" err="1">
                <a:effectLst/>
              </a:rPr>
              <a:t>hoặc</a:t>
            </a:r>
            <a:r>
              <a:rPr lang="vi-VN" sz="2400" dirty="0">
                <a:effectLst/>
              </a:rPr>
              <a:t> </a:t>
            </a:r>
            <a:r>
              <a:rPr lang="vi-VN" sz="2400" dirty="0" err="1">
                <a:effectLst/>
              </a:rPr>
              <a:t>cuối</a:t>
            </a:r>
            <a:r>
              <a:rPr lang="vi-VN" sz="2400" dirty="0">
                <a:effectLst/>
              </a:rPr>
              <a:t> </a:t>
            </a:r>
            <a:r>
              <a:rPr lang="vi-VN" sz="2400" dirty="0" err="1">
                <a:effectLst/>
              </a:rPr>
              <a:t>hàng</a:t>
            </a:r>
            <a:r>
              <a:rPr lang="vi-VN" sz="2400" dirty="0">
                <a:effectLst/>
              </a:rPr>
              <a:t> 3. Cây </a:t>
            </a:r>
            <a:r>
              <a:rPr lang="vi-VN" sz="2400" dirty="0" err="1">
                <a:effectLst/>
              </a:rPr>
              <a:t>trò</a:t>
            </a:r>
            <a:r>
              <a:rPr lang="vi-VN" sz="2400" dirty="0">
                <a:effectLst/>
              </a:rPr>
              <a:t> chơi </a:t>
            </a:r>
            <a:r>
              <a:rPr lang="vi-VN" sz="2400" dirty="0" err="1">
                <a:effectLst/>
              </a:rPr>
              <a:t>được</a:t>
            </a:r>
            <a:r>
              <a:rPr lang="vi-VN" sz="2400" dirty="0">
                <a:effectLst/>
              </a:rPr>
              <a:t> xây </a:t>
            </a:r>
            <a:r>
              <a:rPr lang="vi-VN" sz="2400" dirty="0" err="1">
                <a:effectLst/>
              </a:rPr>
              <a:t>dựng</a:t>
            </a:r>
            <a:r>
              <a:rPr lang="vi-VN" sz="2400" dirty="0">
                <a:effectLst/>
              </a:rPr>
              <a:t> </a:t>
            </a:r>
            <a:r>
              <a:rPr lang="vi-VN" sz="2400" dirty="0" err="1">
                <a:effectLst/>
              </a:rPr>
              <a:t>để</a:t>
            </a:r>
            <a:r>
              <a:rPr lang="vi-VN" sz="2400" dirty="0">
                <a:effectLst/>
              </a:rPr>
              <a:t> mô </a:t>
            </a:r>
            <a:r>
              <a:rPr lang="vi-VN" sz="2400" dirty="0" err="1">
                <a:effectLst/>
              </a:rPr>
              <a:t>phỏng</a:t>
            </a:r>
            <a:r>
              <a:rPr lang="vi-VN" sz="2400" dirty="0">
                <a:effectLst/>
              </a:rPr>
              <a:t> </a:t>
            </a:r>
            <a:r>
              <a:rPr lang="vi-VN" sz="2400" dirty="0" err="1">
                <a:effectLst/>
              </a:rPr>
              <a:t>các</a:t>
            </a:r>
            <a:r>
              <a:rPr lang="vi-VN" sz="2400" dirty="0">
                <a:effectLst/>
              </a:rPr>
              <a:t> </a:t>
            </a:r>
            <a:r>
              <a:rPr lang="vi-VN" sz="2400" dirty="0" err="1">
                <a:effectLst/>
              </a:rPr>
              <a:t>nước</a:t>
            </a:r>
            <a:r>
              <a:rPr lang="vi-VN" sz="2400" dirty="0">
                <a:effectLst/>
              </a:rPr>
              <a:t> đi: </a:t>
            </a:r>
            <a:r>
              <a:rPr lang="vi-VN" sz="2400" dirty="0" err="1">
                <a:effectLst/>
              </a:rPr>
              <a:t>từ</a:t>
            </a:r>
            <a:r>
              <a:rPr lang="vi-VN" sz="2400" dirty="0">
                <a:effectLst/>
              </a:rPr>
              <a:t> </a:t>
            </a:r>
            <a:r>
              <a:rPr lang="vi-VN" sz="2400" dirty="0" err="1">
                <a:effectLst/>
              </a:rPr>
              <a:t>mỗi</a:t>
            </a:r>
            <a:r>
              <a:rPr lang="vi-VN" sz="2400" dirty="0">
                <a:effectLst/>
              </a:rPr>
              <a:t> </a:t>
            </a:r>
            <a:r>
              <a:rPr lang="vi-VN" sz="2400" dirty="0" err="1">
                <a:effectLst/>
              </a:rPr>
              <a:t>lựa</a:t>
            </a:r>
            <a:r>
              <a:rPr lang="vi-VN" sz="2400" dirty="0">
                <a:effectLst/>
              </a:rPr>
              <a:t> </a:t>
            </a:r>
            <a:r>
              <a:rPr lang="vi-VN" sz="2400" dirty="0" err="1">
                <a:effectLst/>
              </a:rPr>
              <a:t>chọn</a:t>
            </a:r>
            <a:r>
              <a:rPr lang="vi-VN" sz="2400" dirty="0">
                <a:effectLst/>
              </a:rPr>
              <a:t> </a:t>
            </a:r>
            <a:r>
              <a:rPr lang="vi-VN" sz="2400" dirty="0" err="1">
                <a:effectLst/>
              </a:rPr>
              <a:t>của</a:t>
            </a:r>
            <a:r>
              <a:rPr lang="vi-VN" sz="2400" dirty="0">
                <a:effectLst/>
              </a:rPr>
              <a:t> O, X </a:t>
            </a:r>
            <a:r>
              <a:rPr lang="vi-VN" sz="2400" dirty="0" err="1">
                <a:effectLst/>
              </a:rPr>
              <a:t>sẽ</a:t>
            </a:r>
            <a:r>
              <a:rPr lang="vi-VN" sz="2400" dirty="0">
                <a:effectLst/>
              </a:rPr>
              <a:t> </a:t>
            </a:r>
            <a:r>
              <a:rPr lang="vi-VN" sz="2400" dirty="0" err="1">
                <a:effectLst/>
              </a:rPr>
              <a:t>tiếp</a:t>
            </a:r>
            <a:r>
              <a:rPr lang="vi-VN" sz="2400" dirty="0">
                <a:effectLst/>
              </a:rPr>
              <a:t> </a:t>
            </a:r>
            <a:r>
              <a:rPr lang="vi-VN" sz="2400" dirty="0" err="1">
                <a:effectLst/>
              </a:rPr>
              <a:t>tục</a:t>
            </a:r>
            <a:r>
              <a:rPr lang="vi-VN" sz="2400" dirty="0">
                <a:effectLst/>
              </a:rPr>
              <a:t> đi, </a:t>
            </a:r>
            <a:r>
              <a:rPr lang="vi-VN" sz="2400" dirty="0" err="1">
                <a:effectLst/>
              </a:rPr>
              <a:t>dẫn</a:t>
            </a:r>
            <a:r>
              <a:rPr lang="vi-VN" sz="2400" dirty="0">
                <a:effectLst/>
              </a:rPr>
              <a:t> </a:t>
            </a:r>
            <a:r>
              <a:rPr lang="vi-VN" sz="2400" dirty="0" err="1">
                <a:effectLst/>
              </a:rPr>
              <a:t>đến</a:t>
            </a:r>
            <a:r>
              <a:rPr lang="vi-VN" sz="2400" dirty="0">
                <a:effectLst/>
              </a:rPr>
              <a:t> </a:t>
            </a:r>
            <a:r>
              <a:rPr lang="vi-VN" sz="2400" dirty="0" err="1">
                <a:effectLst/>
              </a:rPr>
              <a:t>các</a:t>
            </a:r>
            <a:r>
              <a:rPr lang="vi-VN" sz="2400" dirty="0">
                <a:effectLst/>
              </a:rPr>
              <a:t> </a:t>
            </a:r>
            <a:r>
              <a:rPr lang="vi-VN" sz="2400" dirty="0" err="1">
                <a:effectLst/>
              </a:rPr>
              <a:t>trạng</a:t>
            </a:r>
            <a:r>
              <a:rPr lang="vi-VN" sz="2400" dirty="0">
                <a:effectLst/>
              </a:rPr>
              <a:t> </a:t>
            </a:r>
            <a:r>
              <a:rPr lang="vi-VN" sz="2400" dirty="0" err="1">
                <a:effectLst/>
              </a:rPr>
              <a:t>thái</a:t>
            </a:r>
            <a:r>
              <a:rPr lang="vi-VN" sz="2400" dirty="0">
                <a:effectLst/>
              </a:rPr>
              <a:t> </a:t>
            </a:r>
            <a:r>
              <a:rPr lang="vi-VN" sz="2400" dirty="0" err="1">
                <a:effectLst/>
              </a:rPr>
              <a:t>cuối</a:t>
            </a:r>
            <a:r>
              <a:rPr lang="vi-VN" sz="2400" dirty="0">
                <a:effectLst/>
              </a:rPr>
              <a:t> </a:t>
            </a:r>
            <a:r>
              <a:rPr lang="vi-VN" sz="2400" dirty="0" err="1">
                <a:effectLst/>
              </a:rPr>
              <a:t>cùng</a:t>
            </a:r>
            <a:r>
              <a:rPr lang="vi-VN" sz="2400" dirty="0">
                <a:effectLst/>
              </a:rPr>
              <a:t> </a:t>
            </a:r>
            <a:r>
              <a:rPr lang="vi-VN" sz="2400" dirty="0" err="1">
                <a:effectLst/>
              </a:rPr>
              <a:t>được</a:t>
            </a:r>
            <a:r>
              <a:rPr lang="vi-VN" sz="2400" dirty="0">
                <a:effectLst/>
              </a:rPr>
              <a:t> </a:t>
            </a:r>
            <a:r>
              <a:rPr lang="vi-VN" sz="2400" dirty="0" err="1">
                <a:effectLst/>
              </a:rPr>
              <a:t>đánh</a:t>
            </a:r>
            <a:r>
              <a:rPr lang="vi-VN" sz="2400" dirty="0">
                <a:effectLst/>
              </a:rPr>
              <a:t> </a:t>
            </a:r>
            <a:r>
              <a:rPr lang="vi-VN" sz="2400" dirty="0" err="1">
                <a:effectLst/>
              </a:rPr>
              <a:t>giá</a:t>
            </a:r>
            <a:r>
              <a:rPr lang="vi-VN" sz="2400" dirty="0">
                <a:effectLst/>
              </a:rPr>
              <a:t> </a:t>
            </a:r>
            <a:r>
              <a:rPr lang="vi-VN" sz="2400" dirty="0" err="1">
                <a:effectLst/>
              </a:rPr>
              <a:t>với</a:t>
            </a:r>
            <a:r>
              <a:rPr lang="vi-VN" sz="2400" dirty="0">
                <a:effectLst/>
              </a:rPr>
              <a:t> </a:t>
            </a:r>
            <a:r>
              <a:rPr lang="vi-VN" sz="2400" dirty="0" err="1">
                <a:effectLst/>
              </a:rPr>
              <a:t>điểm</a:t>
            </a:r>
            <a:r>
              <a:rPr lang="vi-VN" sz="2400" dirty="0">
                <a:effectLst/>
              </a:rPr>
              <a:t> </a:t>
            </a:r>
            <a:r>
              <a:rPr lang="vi-VN" sz="2400" dirty="0" err="1">
                <a:effectLst/>
              </a:rPr>
              <a:t>số</a:t>
            </a:r>
            <a:r>
              <a:rPr lang="vi-VN" sz="2400" dirty="0">
                <a:effectLst/>
              </a:rPr>
              <a:t>, trong </a:t>
            </a:r>
            <a:r>
              <a:rPr lang="vi-VN" sz="2400" dirty="0" err="1">
                <a:effectLst/>
              </a:rPr>
              <a:t>đó</a:t>
            </a:r>
            <a:r>
              <a:rPr lang="vi-VN" sz="2400" dirty="0">
                <a:effectLst/>
              </a:rPr>
              <a:t> 1 </a:t>
            </a:r>
            <a:r>
              <a:rPr lang="vi-VN" sz="2400" dirty="0" err="1">
                <a:effectLst/>
              </a:rPr>
              <a:t>là</a:t>
            </a:r>
            <a:r>
              <a:rPr lang="vi-VN" sz="2400" dirty="0">
                <a:effectLst/>
              </a:rPr>
              <a:t> X </a:t>
            </a:r>
            <a:r>
              <a:rPr lang="vi-VN" sz="2400" dirty="0" err="1">
                <a:effectLst/>
              </a:rPr>
              <a:t>thắng</a:t>
            </a:r>
            <a:r>
              <a:rPr lang="vi-VN" sz="2400" dirty="0">
                <a:effectLst/>
              </a:rPr>
              <a:t>, 0 </a:t>
            </a:r>
            <a:r>
              <a:rPr lang="vi-VN" sz="2400" dirty="0" err="1">
                <a:effectLst/>
              </a:rPr>
              <a:t>là</a:t>
            </a:r>
            <a:r>
              <a:rPr lang="vi-VN" sz="2400" dirty="0">
                <a:effectLst/>
              </a:rPr>
              <a:t> </a:t>
            </a:r>
            <a:r>
              <a:rPr lang="vi-VN" sz="2400" dirty="0" err="1">
                <a:effectLst/>
              </a:rPr>
              <a:t>hòa</a:t>
            </a:r>
            <a:r>
              <a:rPr lang="vi-VN" sz="2400" dirty="0">
                <a:effectLst/>
              </a:rPr>
              <a:t>, </a:t>
            </a:r>
            <a:r>
              <a:rPr lang="vi-VN" sz="2400" dirty="0" err="1">
                <a:effectLst/>
              </a:rPr>
              <a:t>và</a:t>
            </a:r>
            <a:r>
              <a:rPr lang="vi-VN" sz="2400" dirty="0">
                <a:effectLst/>
              </a:rPr>
              <a:t> -1 </a:t>
            </a:r>
            <a:r>
              <a:rPr lang="vi-VN" sz="2400" dirty="0" err="1">
                <a:effectLst/>
              </a:rPr>
              <a:t>là</a:t>
            </a:r>
            <a:r>
              <a:rPr lang="vi-VN" sz="2400" dirty="0">
                <a:effectLst/>
              </a:rPr>
              <a:t> O </a:t>
            </a:r>
            <a:r>
              <a:rPr lang="vi-VN" sz="2400" dirty="0" err="1">
                <a:effectLst/>
              </a:rPr>
              <a:t>thắng</a:t>
            </a:r>
            <a:r>
              <a:rPr lang="vi-VN" sz="2400" dirty="0">
                <a:effectLst/>
              </a:rPr>
              <a:t>, nhưng </a:t>
            </a:r>
            <a:r>
              <a:rPr lang="vi-VN" sz="2400" dirty="0" err="1">
                <a:effectLst/>
              </a:rPr>
              <a:t>ví</a:t>
            </a:r>
            <a:r>
              <a:rPr lang="vi-VN" sz="2400" dirty="0">
                <a:effectLst/>
              </a:rPr>
              <a:t> </a:t>
            </a:r>
            <a:r>
              <a:rPr lang="vi-VN" sz="2400" dirty="0" err="1">
                <a:effectLst/>
              </a:rPr>
              <a:t>dụ</a:t>
            </a:r>
            <a:r>
              <a:rPr lang="vi-VN" sz="2400" dirty="0">
                <a:effectLst/>
              </a:rPr>
              <a:t> </a:t>
            </a:r>
            <a:r>
              <a:rPr lang="vi-VN" sz="2400" dirty="0" err="1">
                <a:effectLst/>
              </a:rPr>
              <a:t>này</a:t>
            </a:r>
            <a:r>
              <a:rPr lang="vi-VN" sz="2400" dirty="0">
                <a:effectLst/>
              </a:rPr>
              <a:t> không </a:t>
            </a:r>
            <a:r>
              <a:rPr lang="vi-VN" sz="2400" dirty="0" err="1">
                <a:effectLst/>
              </a:rPr>
              <a:t>có</a:t>
            </a:r>
            <a:r>
              <a:rPr lang="vi-VN" sz="2400" dirty="0">
                <a:effectLst/>
              </a:rPr>
              <a:t> </a:t>
            </a:r>
            <a:r>
              <a:rPr lang="vi-VN" sz="2400" dirty="0" err="1">
                <a:effectLst/>
              </a:rPr>
              <a:t>trường</a:t>
            </a:r>
            <a:r>
              <a:rPr lang="vi-VN" sz="2400" dirty="0">
                <a:effectLst/>
              </a:rPr>
              <a:t> </a:t>
            </a:r>
            <a:r>
              <a:rPr lang="vi-VN" sz="2400" dirty="0" err="1">
                <a:effectLst/>
              </a:rPr>
              <a:t>hợp</a:t>
            </a:r>
            <a:r>
              <a:rPr lang="vi-VN" sz="2400" dirty="0">
                <a:effectLst/>
              </a:rPr>
              <a:t> O </a:t>
            </a:r>
            <a:r>
              <a:rPr lang="vi-VN" sz="2400" dirty="0" err="1">
                <a:effectLst/>
              </a:rPr>
              <a:t>thắng</a:t>
            </a:r>
            <a:r>
              <a:rPr lang="vi-VN" sz="2400" dirty="0">
                <a:effectLst/>
              </a:rPr>
              <a:t>. </a:t>
            </a:r>
            <a:r>
              <a:rPr lang="vi-VN" sz="2400" dirty="0" err="1">
                <a:effectLst/>
              </a:rPr>
              <a:t>Minimax</a:t>
            </a:r>
            <a:r>
              <a:rPr lang="vi-VN" sz="2400" dirty="0">
                <a:effectLst/>
              </a:rPr>
              <a:t> </a:t>
            </a:r>
            <a:r>
              <a:rPr lang="vi-VN" sz="2400" dirty="0" err="1">
                <a:effectLst/>
              </a:rPr>
              <a:t>hoạt</a:t>
            </a:r>
            <a:r>
              <a:rPr lang="vi-VN" sz="2400" dirty="0">
                <a:effectLst/>
              </a:rPr>
              <a:t> </a:t>
            </a:r>
            <a:r>
              <a:rPr lang="vi-VN" sz="2400" dirty="0" err="1">
                <a:effectLst/>
              </a:rPr>
              <a:t>động</a:t>
            </a:r>
            <a:r>
              <a:rPr lang="vi-VN" sz="2400" dirty="0">
                <a:effectLst/>
              </a:rPr>
              <a:t> </a:t>
            </a:r>
            <a:r>
              <a:rPr lang="vi-VN" sz="2400" dirty="0" err="1">
                <a:effectLst/>
              </a:rPr>
              <a:t>bằng</a:t>
            </a:r>
            <a:r>
              <a:rPr lang="vi-VN" sz="2400" dirty="0">
                <a:effectLst/>
              </a:rPr>
              <a:t> </a:t>
            </a:r>
            <a:r>
              <a:rPr lang="vi-VN" sz="2400" dirty="0" err="1">
                <a:effectLst/>
              </a:rPr>
              <a:t>cách</a:t>
            </a:r>
            <a:r>
              <a:rPr lang="vi-VN" sz="2400" dirty="0">
                <a:effectLst/>
              </a:rPr>
              <a:t> </a:t>
            </a:r>
            <a:r>
              <a:rPr lang="vi-VN" sz="2400" dirty="0" err="1">
                <a:effectLst/>
              </a:rPr>
              <a:t>đánh</a:t>
            </a:r>
            <a:r>
              <a:rPr lang="vi-VN" sz="2400" dirty="0">
                <a:effectLst/>
              </a:rPr>
              <a:t> </a:t>
            </a:r>
            <a:r>
              <a:rPr lang="vi-VN" sz="2400" dirty="0" err="1">
                <a:effectLst/>
              </a:rPr>
              <a:t>giá</a:t>
            </a:r>
            <a:r>
              <a:rPr lang="vi-VN" sz="2400" dirty="0">
                <a:effectLst/>
              </a:rPr>
              <a:t> </a:t>
            </a:r>
            <a:r>
              <a:rPr lang="vi-VN" sz="2400" dirty="0" err="1">
                <a:effectLst/>
              </a:rPr>
              <a:t>các</a:t>
            </a:r>
            <a:r>
              <a:rPr lang="vi-VN" sz="2400" dirty="0">
                <a:effectLst/>
              </a:rPr>
              <a:t> </a:t>
            </a:r>
            <a:r>
              <a:rPr lang="vi-VN" sz="2400" dirty="0" err="1">
                <a:effectLst/>
              </a:rPr>
              <a:t>trạng</a:t>
            </a:r>
            <a:r>
              <a:rPr lang="vi-VN" sz="2400" dirty="0">
                <a:effectLst/>
              </a:rPr>
              <a:t> </a:t>
            </a:r>
            <a:r>
              <a:rPr lang="vi-VN" sz="2400" dirty="0" err="1">
                <a:effectLst/>
              </a:rPr>
              <a:t>thái</a:t>
            </a:r>
            <a:r>
              <a:rPr lang="vi-VN" sz="2400" dirty="0">
                <a:effectLst/>
              </a:rPr>
              <a:t> </a:t>
            </a:r>
            <a:r>
              <a:rPr lang="vi-VN" sz="2400" dirty="0" err="1">
                <a:effectLst/>
              </a:rPr>
              <a:t>cuối</a:t>
            </a:r>
            <a:r>
              <a:rPr lang="vi-VN" sz="2400" dirty="0">
                <a:effectLst/>
              </a:rPr>
              <a:t>: X </a:t>
            </a:r>
            <a:r>
              <a:rPr lang="vi-VN" sz="2400" dirty="0" err="1">
                <a:effectLst/>
              </a:rPr>
              <a:t>sẽ</a:t>
            </a:r>
            <a:r>
              <a:rPr lang="vi-VN" sz="2400" dirty="0">
                <a:effectLst/>
              </a:rPr>
              <a:t> </a:t>
            </a:r>
            <a:r>
              <a:rPr lang="vi-VN" sz="2400" dirty="0" err="1">
                <a:effectLst/>
              </a:rPr>
              <a:t>chọn</a:t>
            </a:r>
            <a:r>
              <a:rPr lang="vi-VN" sz="2400" dirty="0">
                <a:effectLst/>
              </a:rPr>
              <a:t> </a:t>
            </a:r>
            <a:r>
              <a:rPr lang="vi-VN" sz="2400" dirty="0" err="1">
                <a:effectLst/>
              </a:rPr>
              <a:t>giá</a:t>
            </a:r>
            <a:r>
              <a:rPr lang="vi-VN" sz="2400" dirty="0">
                <a:effectLst/>
              </a:rPr>
              <a:t> </a:t>
            </a:r>
            <a:r>
              <a:rPr lang="vi-VN" sz="2400" dirty="0" err="1">
                <a:effectLst/>
              </a:rPr>
              <a:t>trị</a:t>
            </a:r>
            <a:r>
              <a:rPr lang="vi-VN" sz="2400" dirty="0">
                <a:effectLst/>
              </a:rPr>
              <a:t> </a:t>
            </a:r>
            <a:r>
              <a:rPr lang="vi-VN" sz="2400" dirty="0" err="1">
                <a:effectLst/>
              </a:rPr>
              <a:t>lớn</a:t>
            </a:r>
            <a:r>
              <a:rPr lang="vi-VN" sz="2400" dirty="0">
                <a:effectLst/>
              </a:rPr>
              <a:t> </a:t>
            </a:r>
            <a:r>
              <a:rPr lang="vi-VN" sz="2400" dirty="0" err="1">
                <a:effectLst/>
              </a:rPr>
              <a:t>nhất</a:t>
            </a:r>
            <a:r>
              <a:rPr lang="vi-VN" sz="2400" dirty="0">
                <a:effectLst/>
              </a:rPr>
              <a:t>, </a:t>
            </a:r>
            <a:r>
              <a:rPr lang="vi-VN" sz="2400" dirty="0" err="1">
                <a:effectLst/>
              </a:rPr>
              <a:t>ví</a:t>
            </a:r>
            <a:r>
              <a:rPr lang="vi-VN" sz="2400" dirty="0">
                <a:effectLst/>
              </a:rPr>
              <a:t> </a:t>
            </a:r>
            <a:r>
              <a:rPr lang="vi-VN" sz="2400" dirty="0" err="1">
                <a:effectLst/>
              </a:rPr>
              <a:t>dụ</a:t>
            </a:r>
            <a:r>
              <a:rPr lang="vi-VN" sz="2400" dirty="0">
                <a:effectLst/>
              </a:rPr>
              <a:t> </a:t>
            </a:r>
            <a:r>
              <a:rPr lang="vi-VN" sz="2400" dirty="0" err="1">
                <a:effectLst/>
              </a:rPr>
              <a:t>nếu</a:t>
            </a:r>
            <a:r>
              <a:rPr lang="vi-VN" sz="2400" dirty="0">
                <a:effectLst/>
              </a:rPr>
              <a:t> </a:t>
            </a:r>
            <a:r>
              <a:rPr lang="vi-VN" sz="2400" dirty="0" err="1">
                <a:effectLst/>
              </a:rPr>
              <a:t>có</a:t>
            </a:r>
            <a:r>
              <a:rPr lang="vi-VN" sz="2400" dirty="0">
                <a:effectLst/>
              </a:rPr>
              <a:t> 0 </a:t>
            </a:r>
            <a:r>
              <a:rPr lang="vi-VN" sz="2400" dirty="0" err="1">
                <a:effectLst/>
              </a:rPr>
              <a:t>và</a:t>
            </a:r>
            <a:r>
              <a:rPr lang="vi-VN" sz="2400" dirty="0">
                <a:effectLst/>
              </a:rPr>
              <a:t> 1, X </a:t>
            </a:r>
            <a:r>
              <a:rPr lang="vi-VN" sz="2400" dirty="0" err="1">
                <a:effectLst/>
              </a:rPr>
              <a:t>chọn</a:t>
            </a:r>
            <a:r>
              <a:rPr lang="vi-VN" sz="2400" dirty="0">
                <a:effectLst/>
              </a:rPr>
              <a:t> 1; sau </a:t>
            </a:r>
            <a:r>
              <a:rPr lang="vi-VN" sz="2400" dirty="0" err="1">
                <a:effectLst/>
              </a:rPr>
              <a:t>đó</a:t>
            </a:r>
            <a:r>
              <a:rPr lang="vi-VN" sz="2400" dirty="0">
                <a:effectLst/>
              </a:rPr>
              <a:t>, O </a:t>
            </a:r>
            <a:r>
              <a:rPr lang="vi-VN" sz="2400" dirty="0" err="1">
                <a:effectLst/>
              </a:rPr>
              <a:t>sẽ</a:t>
            </a:r>
            <a:r>
              <a:rPr lang="vi-VN" sz="2400" dirty="0">
                <a:effectLst/>
              </a:rPr>
              <a:t> </a:t>
            </a:r>
            <a:r>
              <a:rPr lang="vi-VN" sz="2400" dirty="0" err="1">
                <a:effectLst/>
              </a:rPr>
              <a:t>chọn</a:t>
            </a:r>
            <a:r>
              <a:rPr lang="vi-VN" sz="2400" dirty="0">
                <a:effectLst/>
              </a:rPr>
              <a:t> </a:t>
            </a:r>
            <a:r>
              <a:rPr lang="vi-VN" sz="2400" dirty="0" err="1">
                <a:effectLst/>
              </a:rPr>
              <a:t>giá</a:t>
            </a:r>
            <a:r>
              <a:rPr lang="vi-VN" sz="2400" dirty="0">
                <a:effectLst/>
              </a:rPr>
              <a:t> </a:t>
            </a:r>
            <a:r>
              <a:rPr lang="vi-VN" sz="2400" dirty="0" err="1">
                <a:effectLst/>
              </a:rPr>
              <a:t>trị</a:t>
            </a:r>
            <a:r>
              <a:rPr lang="vi-VN" sz="2400" dirty="0">
                <a:effectLst/>
              </a:rPr>
              <a:t> </a:t>
            </a:r>
            <a:r>
              <a:rPr lang="vi-VN" sz="2400" dirty="0" err="1">
                <a:effectLst/>
              </a:rPr>
              <a:t>nhỏ</a:t>
            </a:r>
            <a:r>
              <a:rPr lang="vi-VN" sz="2400" dirty="0">
                <a:effectLst/>
              </a:rPr>
              <a:t> </a:t>
            </a:r>
            <a:r>
              <a:rPr lang="vi-VN" sz="2400" dirty="0" err="1">
                <a:effectLst/>
              </a:rPr>
              <a:t>nhất</a:t>
            </a:r>
            <a:r>
              <a:rPr lang="vi-VN" sz="2400" dirty="0">
                <a:effectLst/>
              </a:rPr>
              <a:t> </a:t>
            </a:r>
            <a:r>
              <a:rPr lang="vi-VN" sz="2400" dirty="0" err="1">
                <a:effectLst/>
              </a:rPr>
              <a:t>từ</a:t>
            </a:r>
            <a:r>
              <a:rPr lang="vi-VN" sz="2400" dirty="0">
                <a:effectLst/>
              </a:rPr>
              <a:t> </a:t>
            </a:r>
            <a:r>
              <a:rPr lang="vi-VN" sz="2400" dirty="0" err="1">
                <a:effectLst/>
              </a:rPr>
              <a:t>các</a:t>
            </a:r>
            <a:r>
              <a:rPr lang="vi-VN" sz="2400" dirty="0">
                <a:effectLst/>
              </a:rPr>
              <a:t> </a:t>
            </a:r>
            <a:r>
              <a:rPr lang="vi-VN" sz="2400" dirty="0" err="1">
                <a:effectLst/>
              </a:rPr>
              <a:t>lựa</a:t>
            </a:r>
            <a:r>
              <a:rPr lang="vi-VN" sz="2400" dirty="0">
                <a:effectLst/>
              </a:rPr>
              <a:t> </a:t>
            </a:r>
            <a:r>
              <a:rPr lang="vi-VN" sz="2400" dirty="0" err="1">
                <a:effectLst/>
              </a:rPr>
              <a:t>chọn</a:t>
            </a:r>
            <a:r>
              <a:rPr lang="vi-VN" sz="2400" dirty="0">
                <a:effectLst/>
              </a:rPr>
              <a:t> </a:t>
            </a:r>
            <a:r>
              <a:rPr lang="vi-VN" sz="2400" dirty="0" err="1">
                <a:effectLst/>
              </a:rPr>
              <a:t>của</a:t>
            </a:r>
            <a:r>
              <a:rPr lang="vi-VN" sz="2400" dirty="0">
                <a:effectLst/>
              </a:rPr>
              <a:t> </a:t>
            </a:r>
            <a:r>
              <a:rPr lang="vi-VN" sz="2400" dirty="0" err="1">
                <a:effectLst/>
              </a:rPr>
              <a:t>mình</a:t>
            </a:r>
            <a:r>
              <a:rPr lang="vi-VN" sz="2400" dirty="0">
                <a:effectLst/>
              </a:rPr>
              <a:t>. </a:t>
            </a:r>
            <a:r>
              <a:rPr lang="vi-VN" sz="2400" dirty="0" err="1">
                <a:effectLst/>
              </a:rPr>
              <a:t>Kết</a:t>
            </a:r>
            <a:r>
              <a:rPr lang="vi-VN" sz="2400" dirty="0">
                <a:effectLst/>
              </a:rPr>
              <a:t> </a:t>
            </a:r>
            <a:r>
              <a:rPr lang="vi-VN" sz="2400" dirty="0" err="1">
                <a:effectLst/>
              </a:rPr>
              <a:t>quả</a:t>
            </a:r>
            <a:r>
              <a:rPr lang="vi-VN" sz="2400" dirty="0">
                <a:effectLst/>
              </a:rPr>
              <a:t>, O </a:t>
            </a:r>
            <a:r>
              <a:rPr lang="vi-VN" sz="2400" dirty="0" err="1">
                <a:effectLst/>
              </a:rPr>
              <a:t>thấy</a:t>
            </a:r>
            <a:r>
              <a:rPr lang="vi-VN" sz="2400" dirty="0">
                <a:effectLst/>
              </a:rPr>
              <a:t> </a:t>
            </a:r>
            <a:r>
              <a:rPr lang="vi-VN" sz="2400" dirty="0" err="1">
                <a:effectLst/>
              </a:rPr>
              <a:t>nhánh</a:t>
            </a:r>
            <a:r>
              <a:rPr lang="vi-VN" sz="2400" dirty="0">
                <a:effectLst/>
              </a:rPr>
              <a:t> </a:t>
            </a:r>
            <a:r>
              <a:rPr lang="vi-VN" sz="2400" dirty="0" err="1">
                <a:effectLst/>
              </a:rPr>
              <a:t>đầu</a:t>
            </a:r>
            <a:r>
              <a:rPr lang="vi-VN" sz="2400" dirty="0">
                <a:effectLst/>
              </a:rPr>
              <a:t> tiên </a:t>
            </a:r>
            <a:r>
              <a:rPr lang="vi-VN" sz="2400" dirty="0" err="1">
                <a:effectLst/>
              </a:rPr>
              <a:t>dẫn</a:t>
            </a:r>
            <a:r>
              <a:rPr lang="vi-VN" sz="2400" dirty="0">
                <a:effectLst/>
              </a:rPr>
              <a:t> </a:t>
            </a:r>
            <a:r>
              <a:rPr lang="vi-VN" sz="2400" dirty="0" err="1">
                <a:effectLst/>
              </a:rPr>
              <a:t>đến</a:t>
            </a:r>
            <a:r>
              <a:rPr lang="vi-VN" sz="2400" dirty="0">
                <a:effectLst/>
              </a:rPr>
              <a:t> 1, </a:t>
            </a:r>
            <a:r>
              <a:rPr lang="vi-VN" sz="2400" dirty="0" err="1">
                <a:effectLst/>
              </a:rPr>
              <a:t>nhánh</a:t>
            </a:r>
            <a:r>
              <a:rPr lang="vi-VN" sz="2400" dirty="0">
                <a:effectLst/>
              </a:rPr>
              <a:t> </a:t>
            </a:r>
            <a:r>
              <a:rPr lang="vi-VN" sz="2400" dirty="0" err="1">
                <a:effectLst/>
              </a:rPr>
              <a:t>thứ</a:t>
            </a:r>
            <a:r>
              <a:rPr lang="vi-VN" sz="2400" dirty="0">
                <a:effectLst/>
              </a:rPr>
              <a:t> hai </a:t>
            </a:r>
            <a:r>
              <a:rPr lang="vi-VN" sz="2400" dirty="0" err="1">
                <a:effectLst/>
              </a:rPr>
              <a:t>dẫn</a:t>
            </a:r>
            <a:r>
              <a:rPr lang="vi-VN" sz="2400" dirty="0">
                <a:effectLst/>
              </a:rPr>
              <a:t> </a:t>
            </a:r>
            <a:r>
              <a:rPr lang="vi-VN" sz="2400" dirty="0" err="1">
                <a:effectLst/>
              </a:rPr>
              <a:t>đến</a:t>
            </a:r>
            <a:r>
              <a:rPr lang="vi-VN" sz="2400" dirty="0">
                <a:effectLst/>
              </a:rPr>
              <a:t> 0, </a:t>
            </a:r>
            <a:r>
              <a:rPr lang="vi-VN" sz="2400" dirty="0" err="1">
                <a:effectLst/>
              </a:rPr>
              <a:t>và</a:t>
            </a:r>
            <a:r>
              <a:rPr lang="vi-VN" sz="2400" dirty="0">
                <a:effectLst/>
              </a:rPr>
              <a:t> </a:t>
            </a:r>
            <a:r>
              <a:rPr lang="vi-VN" sz="2400" dirty="0" err="1">
                <a:effectLst/>
              </a:rPr>
              <a:t>nhánh</a:t>
            </a:r>
            <a:r>
              <a:rPr lang="vi-VN" sz="2400" dirty="0">
                <a:effectLst/>
              </a:rPr>
              <a:t> </a:t>
            </a:r>
            <a:r>
              <a:rPr lang="vi-VN" sz="2400" dirty="0" err="1">
                <a:effectLst/>
              </a:rPr>
              <a:t>thứ</a:t>
            </a:r>
            <a:r>
              <a:rPr lang="vi-VN" sz="2400" dirty="0">
                <a:effectLst/>
              </a:rPr>
              <a:t> ba </a:t>
            </a:r>
            <a:r>
              <a:rPr lang="vi-VN" sz="2400" dirty="0" err="1">
                <a:effectLst/>
              </a:rPr>
              <a:t>cũng</a:t>
            </a:r>
            <a:r>
              <a:rPr lang="vi-VN" sz="2400" dirty="0">
                <a:effectLst/>
              </a:rPr>
              <a:t> </a:t>
            </a:r>
            <a:r>
              <a:rPr lang="vi-VN" sz="2400" dirty="0" err="1">
                <a:effectLst/>
              </a:rPr>
              <a:t>là</a:t>
            </a:r>
            <a:r>
              <a:rPr lang="vi-VN" sz="2400" dirty="0">
                <a:effectLst/>
              </a:rPr>
              <a:t> 1, nên O </a:t>
            </a:r>
            <a:r>
              <a:rPr lang="vi-VN" sz="2400" dirty="0" err="1">
                <a:effectLst/>
              </a:rPr>
              <a:t>chọn</a:t>
            </a:r>
            <a:r>
              <a:rPr lang="vi-VN" sz="2400" dirty="0">
                <a:effectLst/>
              </a:rPr>
              <a:t> </a:t>
            </a:r>
            <a:r>
              <a:rPr lang="vi-VN" sz="2400" dirty="0" err="1">
                <a:effectLst/>
              </a:rPr>
              <a:t>nhánh</a:t>
            </a:r>
            <a:r>
              <a:rPr lang="vi-VN" sz="2400" dirty="0">
                <a:effectLst/>
              </a:rPr>
              <a:t> </a:t>
            </a:r>
            <a:r>
              <a:rPr lang="vi-VN" sz="2400" dirty="0" err="1">
                <a:effectLst/>
              </a:rPr>
              <a:t>thứ</a:t>
            </a:r>
            <a:r>
              <a:rPr lang="vi-VN" sz="2400" dirty="0">
                <a:effectLst/>
              </a:rPr>
              <a:t> hai, </a:t>
            </a:r>
            <a:r>
              <a:rPr lang="vi-VN" sz="2400" dirty="0" err="1">
                <a:effectLst/>
              </a:rPr>
              <a:t>tức</a:t>
            </a:r>
            <a:r>
              <a:rPr lang="vi-VN" sz="2400" dirty="0">
                <a:effectLst/>
              </a:rPr>
              <a:t> </a:t>
            </a:r>
            <a:r>
              <a:rPr lang="vi-VN" sz="2400" dirty="0" err="1">
                <a:effectLst/>
              </a:rPr>
              <a:t>là</a:t>
            </a:r>
            <a:r>
              <a:rPr lang="vi-VN" sz="2400" dirty="0">
                <a:effectLst/>
              </a:rPr>
              <a:t> </a:t>
            </a:r>
            <a:r>
              <a:rPr lang="vi-VN" sz="2400" dirty="0" err="1">
                <a:effectLst/>
              </a:rPr>
              <a:t>đặt</a:t>
            </a:r>
            <a:r>
              <a:rPr lang="vi-VN" sz="2400" dirty="0">
                <a:effectLst/>
              </a:rPr>
              <a:t> ở </a:t>
            </a:r>
            <a:r>
              <a:rPr lang="vi-VN" sz="2400" dirty="0" err="1">
                <a:effectLst/>
              </a:rPr>
              <a:t>giữa</a:t>
            </a:r>
            <a:r>
              <a:rPr lang="vi-VN" sz="2400" dirty="0">
                <a:effectLst/>
              </a:rPr>
              <a:t> </a:t>
            </a:r>
            <a:r>
              <a:rPr lang="vi-VN" sz="2400" dirty="0" err="1">
                <a:effectLst/>
              </a:rPr>
              <a:t>hàng</a:t>
            </a:r>
            <a:r>
              <a:rPr lang="vi-VN" sz="2400" dirty="0">
                <a:effectLst/>
              </a:rPr>
              <a:t> 3, </a:t>
            </a:r>
            <a:r>
              <a:rPr lang="vi-VN" sz="2400" dirty="0" err="1">
                <a:effectLst/>
              </a:rPr>
              <a:t>để</a:t>
            </a:r>
            <a:r>
              <a:rPr lang="vi-VN" sz="2400" dirty="0">
                <a:effectLst/>
              </a:rPr>
              <a:t> </a:t>
            </a:r>
            <a:r>
              <a:rPr lang="vi-VN" sz="2400" dirty="0" err="1">
                <a:effectLst/>
              </a:rPr>
              <a:t>đảm</a:t>
            </a:r>
            <a:r>
              <a:rPr lang="vi-VN" sz="2400" dirty="0">
                <a:effectLst/>
              </a:rPr>
              <a:t> </a:t>
            </a:r>
            <a:r>
              <a:rPr lang="vi-VN" sz="2400" dirty="0" err="1">
                <a:effectLst/>
              </a:rPr>
              <a:t>bảo</a:t>
            </a:r>
            <a:r>
              <a:rPr lang="vi-VN" sz="2400" dirty="0">
                <a:effectLst/>
              </a:rPr>
              <a:t> </a:t>
            </a:r>
            <a:r>
              <a:rPr lang="vi-VN" sz="2400" dirty="0" err="1">
                <a:effectLst/>
              </a:rPr>
              <a:t>kết</a:t>
            </a:r>
            <a:r>
              <a:rPr lang="vi-VN" sz="2400" dirty="0">
                <a:effectLst/>
              </a:rPr>
              <a:t> </a:t>
            </a:r>
            <a:r>
              <a:rPr lang="vi-VN" sz="2400" dirty="0" err="1">
                <a:effectLst/>
              </a:rPr>
              <a:t>quả</a:t>
            </a:r>
            <a:r>
              <a:rPr lang="vi-VN" sz="2400" dirty="0">
                <a:effectLst/>
              </a:rPr>
              <a:t> </a:t>
            </a:r>
            <a:r>
              <a:rPr lang="vi-VN" sz="2400" dirty="0" err="1">
                <a:effectLst/>
              </a:rPr>
              <a:t>tốt</a:t>
            </a:r>
            <a:r>
              <a:rPr lang="vi-VN" sz="2400" dirty="0">
                <a:effectLst/>
              </a:rPr>
              <a:t> </a:t>
            </a:r>
            <a:r>
              <a:rPr lang="vi-VN" sz="2400" dirty="0" err="1">
                <a:effectLst/>
              </a:rPr>
              <a:t>nhất</a:t>
            </a:r>
            <a:r>
              <a:rPr lang="vi-VN" sz="2400" dirty="0">
                <a:effectLst/>
              </a:rPr>
              <a:t> </a:t>
            </a:r>
            <a:r>
              <a:rPr lang="vi-VN" sz="2400" dirty="0" err="1">
                <a:effectLst/>
              </a:rPr>
              <a:t>là</a:t>
            </a:r>
            <a:r>
              <a:rPr lang="vi-VN" sz="2400" dirty="0">
                <a:effectLst/>
              </a:rPr>
              <a:t> </a:t>
            </a:r>
            <a:r>
              <a:rPr lang="vi-VN" sz="2400" dirty="0" err="1">
                <a:effectLst/>
              </a:rPr>
              <a:t>hòa</a:t>
            </a:r>
            <a:r>
              <a:rPr lang="vi-VN" sz="2400" dirty="0">
                <a:effectLst/>
              </a:rPr>
              <a:t>. Qua </a:t>
            </a:r>
            <a:r>
              <a:rPr lang="vi-VN" sz="2400" dirty="0" err="1">
                <a:effectLst/>
              </a:rPr>
              <a:t>đó</a:t>
            </a:r>
            <a:r>
              <a:rPr lang="vi-VN" sz="2400" dirty="0">
                <a:effectLst/>
              </a:rPr>
              <a:t>, </a:t>
            </a:r>
            <a:r>
              <a:rPr lang="vi-VN" sz="2400" dirty="0" err="1">
                <a:effectLst/>
              </a:rPr>
              <a:t>Minimax</a:t>
            </a:r>
            <a:r>
              <a:rPr lang="vi-VN" sz="2400" dirty="0">
                <a:effectLst/>
              </a:rPr>
              <a:t> </a:t>
            </a:r>
            <a:r>
              <a:rPr lang="vi-VN" sz="2400" dirty="0" err="1">
                <a:effectLst/>
              </a:rPr>
              <a:t>giúp</a:t>
            </a:r>
            <a:r>
              <a:rPr lang="vi-VN" sz="2400" dirty="0">
                <a:effectLst/>
              </a:rPr>
              <a:t> O đưa ra </a:t>
            </a:r>
            <a:r>
              <a:rPr lang="vi-VN" sz="2400" dirty="0" err="1">
                <a:effectLst/>
              </a:rPr>
              <a:t>nước</a:t>
            </a:r>
            <a:r>
              <a:rPr lang="vi-VN" sz="2400" dirty="0">
                <a:effectLst/>
              </a:rPr>
              <a:t> đi </a:t>
            </a:r>
            <a:r>
              <a:rPr lang="vi-VN" sz="2400" dirty="0" err="1">
                <a:effectLst/>
              </a:rPr>
              <a:t>tối</a:t>
            </a:r>
            <a:r>
              <a:rPr lang="vi-VN" sz="2400" dirty="0">
                <a:effectLst/>
              </a:rPr>
              <a:t> ưu, </a:t>
            </a:r>
            <a:r>
              <a:rPr lang="vi-VN" sz="2400" dirty="0" err="1">
                <a:effectLst/>
              </a:rPr>
              <a:t>tránh</a:t>
            </a:r>
            <a:r>
              <a:rPr lang="vi-VN" sz="2400" dirty="0">
                <a:effectLst/>
              </a:rPr>
              <a:t> thua </a:t>
            </a:r>
            <a:r>
              <a:rPr lang="vi-VN" sz="2400" dirty="0" err="1">
                <a:effectLst/>
              </a:rPr>
              <a:t>và</a:t>
            </a:r>
            <a:r>
              <a:rPr lang="vi-VN" sz="2400" dirty="0">
                <a:effectLst/>
              </a:rPr>
              <a:t> </a:t>
            </a:r>
            <a:r>
              <a:rPr lang="vi-VN" sz="2400" dirty="0" err="1">
                <a:effectLst/>
              </a:rPr>
              <a:t>đảm</a:t>
            </a:r>
            <a:r>
              <a:rPr lang="vi-VN" sz="2400" dirty="0">
                <a:effectLst/>
              </a:rPr>
              <a:t> </a:t>
            </a:r>
            <a:r>
              <a:rPr lang="vi-VN" sz="2400" dirty="0" err="1">
                <a:effectLst/>
              </a:rPr>
              <a:t>bảo</a:t>
            </a:r>
            <a:r>
              <a:rPr lang="vi-VN" sz="2400" dirty="0">
                <a:effectLst/>
              </a:rPr>
              <a:t> chơi </a:t>
            </a:r>
            <a:r>
              <a:rPr lang="vi-VN" sz="2400" dirty="0" err="1">
                <a:effectLst/>
              </a:rPr>
              <a:t>một</a:t>
            </a:r>
            <a:r>
              <a:rPr lang="vi-VN" sz="2400" dirty="0">
                <a:effectLst/>
              </a:rPr>
              <a:t> </a:t>
            </a:r>
            <a:r>
              <a:rPr lang="vi-VN" sz="2400" dirty="0" err="1">
                <a:effectLst/>
              </a:rPr>
              <a:t>cách</a:t>
            </a:r>
            <a:r>
              <a:rPr lang="vi-VN" sz="2400" dirty="0">
                <a:effectLst/>
              </a:rPr>
              <a:t> thông minh.</a:t>
            </a:r>
          </a:p>
        </p:txBody>
      </p:sp>
      <p:sp>
        <p:nvSpPr>
          <p:cNvPr id="4" name="TextBox 4"/>
          <p:cNvSpPr txBox="1"/>
          <p:nvPr/>
        </p:nvSpPr>
        <p:spPr>
          <a:xfrm>
            <a:off x="264750" y="502386"/>
            <a:ext cx="8879250" cy="784135"/>
          </a:xfrm>
          <a:prstGeom prst="rect">
            <a:avLst/>
          </a:prstGeom>
        </p:spPr>
        <p:txBody>
          <a:bodyPr lIns="0" tIns="0" rIns="0" bIns="0" rtlCol="0" anchor="t">
            <a:spAutoFit/>
          </a:bodyPr>
          <a:lstStyle/>
          <a:p>
            <a:pPr marL="0" lvl="0" indent="0" algn="l">
              <a:lnSpc>
                <a:spcPts val="5615"/>
              </a:lnSpc>
              <a:spcBef>
                <a:spcPct val="0"/>
              </a:spcBef>
            </a:pPr>
            <a:r>
              <a:rPr lang="en-US" sz="6606">
                <a:solidFill>
                  <a:srgbClr val="000000"/>
                </a:solidFill>
                <a:latin typeface="Bogart"/>
                <a:ea typeface="Bogart"/>
                <a:cs typeface="Bogart"/>
                <a:sym typeface="Bogart"/>
              </a:rPr>
              <a:t>thuật toán  minimax</a:t>
            </a:r>
          </a:p>
        </p:txBody>
      </p:sp>
      <p:pic>
        <p:nvPicPr>
          <p:cNvPr id="6" name="Picture 5">
            <a:extLst>
              <a:ext uri="{FF2B5EF4-FFF2-40B4-BE49-F238E27FC236}">
                <a16:creationId xmlns:a16="http://schemas.microsoft.com/office/drawing/2014/main" id="{AD393F3C-2FA2-4064-9021-4048E8E51CE9}"/>
              </a:ext>
            </a:extLst>
          </p:cNvPr>
          <p:cNvPicPr>
            <a:picLocks noChangeAspect="1"/>
          </p:cNvPicPr>
          <p:nvPr/>
        </p:nvPicPr>
        <p:blipFill>
          <a:blip r:embed="rId2"/>
          <a:stretch>
            <a:fillRect/>
          </a:stretch>
        </p:blipFill>
        <p:spPr>
          <a:xfrm>
            <a:off x="10591800" y="1799657"/>
            <a:ext cx="7805080" cy="69252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64750" y="1799657"/>
            <a:ext cx="11181362" cy="5170646"/>
          </a:xfrm>
          <a:prstGeom prst="rect">
            <a:avLst/>
          </a:prstGeom>
        </p:spPr>
        <p:txBody>
          <a:bodyPr lIns="0" tIns="0" rIns="0" bIns="0" rtlCol="0" anchor="t">
            <a:spAutoFit/>
          </a:bodyPr>
          <a:lstStyle/>
          <a:p>
            <a:r>
              <a:rPr lang="vi-VN" sz="2400" dirty="0"/>
              <a:t>Trong </a:t>
            </a:r>
            <a:r>
              <a:rPr lang="vi-VN" sz="2400" dirty="0" err="1"/>
              <a:t>hình</a:t>
            </a:r>
            <a:r>
              <a:rPr lang="vi-VN" sz="2400" dirty="0"/>
              <a:t>, </a:t>
            </a:r>
            <a:r>
              <a:rPr lang="vi-VN" sz="2400" dirty="0" err="1"/>
              <a:t>chúng</a:t>
            </a:r>
            <a:r>
              <a:rPr lang="vi-VN" sz="2400" dirty="0"/>
              <a:t> ta </a:t>
            </a:r>
            <a:r>
              <a:rPr lang="vi-VN" sz="2400" dirty="0" err="1"/>
              <a:t>thấy</a:t>
            </a:r>
            <a:r>
              <a:rPr lang="vi-VN" sz="2400" dirty="0"/>
              <a:t> </a:t>
            </a:r>
            <a:r>
              <a:rPr lang="vi-VN" sz="2400" dirty="0" err="1"/>
              <a:t>thuật</a:t>
            </a:r>
            <a:r>
              <a:rPr lang="vi-VN" sz="2400" dirty="0"/>
              <a:t> </a:t>
            </a:r>
            <a:r>
              <a:rPr lang="vi-VN" sz="2400" dirty="0" err="1"/>
              <a:t>toán</a:t>
            </a:r>
            <a:r>
              <a:rPr lang="vi-VN" sz="2400" dirty="0"/>
              <a:t> </a:t>
            </a:r>
            <a:r>
              <a:rPr lang="vi-VN" sz="2400" dirty="0" err="1"/>
              <a:t>Minimax</a:t>
            </a:r>
            <a:r>
              <a:rPr lang="vi-VN" sz="2400" dirty="0"/>
              <a:t> </a:t>
            </a:r>
            <a:r>
              <a:rPr lang="vi-VN" sz="2400" dirty="0" err="1"/>
              <a:t>được</a:t>
            </a:r>
            <a:r>
              <a:rPr lang="vi-VN" sz="2400" dirty="0"/>
              <a:t> </a:t>
            </a:r>
            <a:r>
              <a:rPr lang="vi-VN" sz="2400" dirty="0" err="1"/>
              <a:t>áp</a:t>
            </a:r>
            <a:r>
              <a:rPr lang="vi-VN" sz="2400" dirty="0"/>
              <a:t> </a:t>
            </a:r>
            <a:r>
              <a:rPr lang="vi-VN" sz="2400" dirty="0" err="1"/>
              <a:t>dụng</a:t>
            </a:r>
            <a:r>
              <a:rPr lang="vi-VN" sz="2400" dirty="0"/>
              <a:t> trên </a:t>
            </a:r>
            <a:r>
              <a:rPr lang="vi-VN" sz="2400" dirty="0" err="1"/>
              <a:t>một</a:t>
            </a:r>
            <a:r>
              <a:rPr lang="vi-VN" sz="2400" dirty="0"/>
              <a:t> cây </a:t>
            </a:r>
            <a:r>
              <a:rPr lang="vi-VN" sz="2400" dirty="0" err="1"/>
              <a:t>trò</a:t>
            </a:r>
            <a:r>
              <a:rPr lang="vi-VN" sz="2400" dirty="0"/>
              <a:t> chơi, </a:t>
            </a:r>
            <a:r>
              <a:rPr lang="vi-VN" sz="2400" dirty="0" err="1"/>
              <a:t>kết</a:t>
            </a:r>
            <a:r>
              <a:rPr lang="vi-VN" sz="2400" dirty="0"/>
              <a:t> </a:t>
            </a:r>
            <a:r>
              <a:rPr lang="vi-VN" sz="2400" dirty="0" err="1"/>
              <a:t>hợp</a:t>
            </a:r>
            <a:r>
              <a:rPr lang="vi-VN" sz="2400" dirty="0"/>
              <a:t> </a:t>
            </a:r>
            <a:r>
              <a:rPr lang="vi-VN" sz="2400" dirty="0" err="1"/>
              <a:t>với</a:t>
            </a:r>
            <a:r>
              <a:rPr lang="vi-VN" sz="2400" dirty="0"/>
              <a:t> </a:t>
            </a:r>
            <a:r>
              <a:rPr lang="vi-VN" sz="2400" dirty="0" err="1"/>
              <a:t>cắt</a:t>
            </a:r>
            <a:r>
              <a:rPr lang="vi-VN" sz="2400" dirty="0"/>
              <a:t> </a:t>
            </a:r>
            <a:r>
              <a:rPr lang="vi-VN" sz="2400" dirty="0" err="1"/>
              <a:t>tỉa</a:t>
            </a:r>
            <a:r>
              <a:rPr lang="vi-VN" sz="2400" dirty="0"/>
              <a:t> </a:t>
            </a:r>
            <a:r>
              <a:rPr lang="vi-VN" sz="2400" dirty="0" err="1"/>
              <a:t>Alpha-Beta</a:t>
            </a:r>
            <a:r>
              <a:rPr lang="vi-VN" sz="2400" dirty="0"/>
              <a:t> </a:t>
            </a:r>
            <a:r>
              <a:rPr lang="vi-VN" sz="2400" dirty="0" err="1"/>
              <a:t>để</a:t>
            </a:r>
            <a:r>
              <a:rPr lang="vi-VN" sz="2400" dirty="0"/>
              <a:t> </a:t>
            </a:r>
            <a:r>
              <a:rPr lang="vi-VN" sz="2400" dirty="0" err="1"/>
              <a:t>tối</a:t>
            </a:r>
            <a:r>
              <a:rPr lang="vi-VN" sz="2400" dirty="0"/>
              <a:t> ưu </a:t>
            </a:r>
            <a:r>
              <a:rPr lang="vi-VN" sz="2400" dirty="0" err="1"/>
              <a:t>hóa</a:t>
            </a:r>
            <a:r>
              <a:rPr lang="vi-VN" sz="2400" dirty="0"/>
              <a:t> </a:t>
            </a:r>
            <a:r>
              <a:rPr lang="vi-VN" sz="2400" dirty="0" err="1"/>
              <a:t>quá</a:t>
            </a:r>
            <a:r>
              <a:rPr lang="vi-VN" sz="2400" dirty="0"/>
              <a:t> </a:t>
            </a:r>
            <a:r>
              <a:rPr lang="vi-VN" sz="2400" dirty="0" err="1"/>
              <a:t>trình</a:t>
            </a:r>
            <a:r>
              <a:rPr lang="vi-VN" sz="2400" dirty="0"/>
              <a:t> </a:t>
            </a:r>
            <a:r>
              <a:rPr lang="vi-VN" sz="2400" dirty="0" err="1"/>
              <a:t>tìm</a:t>
            </a:r>
            <a:r>
              <a:rPr lang="vi-VN" sz="2400" dirty="0"/>
              <a:t> </a:t>
            </a:r>
            <a:r>
              <a:rPr lang="vi-VN" sz="2400" dirty="0" err="1"/>
              <a:t>kiếm</a:t>
            </a:r>
            <a:r>
              <a:rPr lang="vi-VN" sz="2400" dirty="0"/>
              <a:t>. Cây </a:t>
            </a:r>
            <a:r>
              <a:rPr lang="vi-VN" sz="2400" dirty="0" err="1"/>
              <a:t>bắt</a:t>
            </a:r>
            <a:r>
              <a:rPr lang="vi-VN" sz="2400" dirty="0"/>
              <a:t> </a:t>
            </a:r>
            <a:r>
              <a:rPr lang="vi-VN" sz="2400" dirty="0" err="1"/>
              <a:t>đầu</a:t>
            </a:r>
            <a:r>
              <a:rPr lang="vi-VN" sz="2400" dirty="0"/>
              <a:t> </a:t>
            </a:r>
            <a:r>
              <a:rPr lang="vi-VN" sz="2400" dirty="0" err="1"/>
              <a:t>từ</a:t>
            </a:r>
            <a:r>
              <a:rPr lang="vi-VN" sz="2400" dirty="0"/>
              <a:t> </a:t>
            </a:r>
            <a:r>
              <a:rPr lang="vi-VN" sz="2400" dirty="0" err="1"/>
              <a:t>nút</a:t>
            </a:r>
            <a:r>
              <a:rPr lang="vi-VN" sz="2400" dirty="0"/>
              <a:t> A, </a:t>
            </a:r>
            <a:r>
              <a:rPr lang="vi-VN" sz="2400" dirty="0" err="1"/>
              <a:t>là</a:t>
            </a:r>
            <a:r>
              <a:rPr lang="vi-VN" sz="2400" dirty="0"/>
              <a:t> </a:t>
            </a:r>
            <a:r>
              <a:rPr lang="vi-VN" sz="2400" dirty="0" err="1"/>
              <a:t>mức</a:t>
            </a:r>
            <a:r>
              <a:rPr lang="vi-VN" sz="2400" dirty="0"/>
              <a:t> MAX, </a:t>
            </a:r>
            <a:r>
              <a:rPr lang="vi-VN" sz="2400" dirty="0" err="1"/>
              <a:t>với</a:t>
            </a:r>
            <a:r>
              <a:rPr lang="vi-VN" sz="2400" dirty="0"/>
              <a:t> ba </a:t>
            </a:r>
            <a:r>
              <a:rPr lang="vi-VN" sz="2400" dirty="0" err="1"/>
              <a:t>lựa</a:t>
            </a:r>
            <a:r>
              <a:rPr lang="vi-VN" sz="2400" dirty="0"/>
              <a:t> </a:t>
            </a:r>
            <a:r>
              <a:rPr lang="vi-VN" sz="2400" dirty="0" err="1"/>
              <a:t>chọn</a:t>
            </a:r>
            <a:r>
              <a:rPr lang="vi-VN" sz="2400" dirty="0"/>
              <a:t> B, C, </a:t>
            </a:r>
            <a:r>
              <a:rPr lang="vi-VN" sz="2400" dirty="0" err="1"/>
              <a:t>và</a:t>
            </a:r>
            <a:r>
              <a:rPr lang="vi-VN" sz="2400" dirty="0"/>
              <a:t> D. </a:t>
            </a:r>
            <a:r>
              <a:rPr lang="vi-VN" sz="2400" dirty="0" err="1"/>
              <a:t>Tại</a:t>
            </a:r>
            <a:r>
              <a:rPr lang="vi-VN" sz="2400" dirty="0"/>
              <a:t> </a:t>
            </a:r>
            <a:r>
              <a:rPr lang="vi-VN" sz="2400" dirty="0" err="1"/>
              <a:t>nút</a:t>
            </a:r>
            <a:r>
              <a:rPr lang="vi-VN" sz="2400" dirty="0"/>
              <a:t> B, </a:t>
            </a:r>
            <a:r>
              <a:rPr lang="vi-VN" sz="2400" dirty="0" err="1"/>
              <a:t>mức</a:t>
            </a:r>
            <a:r>
              <a:rPr lang="vi-VN" sz="2400" dirty="0"/>
              <a:t> MIN, </a:t>
            </a:r>
            <a:r>
              <a:rPr lang="vi-VN" sz="2400" dirty="0" err="1"/>
              <a:t>có</a:t>
            </a:r>
            <a:r>
              <a:rPr lang="vi-VN" sz="2400" dirty="0"/>
              <a:t> hai </a:t>
            </a:r>
            <a:r>
              <a:rPr lang="vi-VN" sz="2400" dirty="0" err="1"/>
              <a:t>nhánh</a:t>
            </a:r>
            <a:r>
              <a:rPr lang="vi-VN" sz="2400" dirty="0"/>
              <a:t> E </a:t>
            </a:r>
            <a:r>
              <a:rPr lang="vi-VN" sz="2400" dirty="0" err="1"/>
              <a:t>và</a:t>
            </a:r>
            <a:r>
              <a:rPr lang="vi-VN" sz="2400" dirty="0"/>
              <a:t> F, </a:t>
            </a:r>
            <a:r>
              <a:rPr lang="vi-VN" sz="2400" dirty="0" err="1"/>
              <a:t>dẫn</a:t>
            </a:r>
            <a:r>
              <a:rPr lang="vi-VN" sz="2400" dirty="0"/>
              <a:t> </a:t>
            </a:r>
            <a:r>
              <a:rPr lang="vi-VN" sz="2400" dirty="0" err="1"/>
              <a:t>đến</a:t>
            </a:r>
            <a:r>
              <a:rPr lang="vi-VN" sz="2400" dirty="0"/>
              <a:t> </a:t>
            </a:r>
            <a:r>
              <a:rPr lang="vi-VN" sz="2400" dirty="0" err="1"/>
              <a:t>các</a:t>
            </a:r>
            <a:r>
              <a:rPr lang="vi-VN" sz="2400" dirty="0"/>
              <a:t> </a:t>
            </a:r>
            <a:r>
              <a:rPr lang="vi-VN" sz="2400" dirty="0" err="1"/>
              <a:t>giá</a:t>
            </a:r>
            <a:r>
              <a:rPr lang="vi-VN" sz="2400" dirty="0"/>
              <a:t> </a:t>
            </a:r>
            <a:r>
              <a:rPr lang="vi-VN" sz="2400" dirty="0" err="1"/>
              <a:t>trị</a:t>
            </a:r>
            <a:r>
              <a:rPr lang="vi-VN" sz="2400" dirty="0"/>
              <a:t> </a:t>
            </a:r>
            <a:r>
              <a:rPr lang="vi-VN" sz="2400" dirty="0" err="1"/>
              <a:t>lá</a:t>
            </a:r>
            <a:r>
              <a:rPr lang="vi-VN" sz="2400" dirty="0"/>
              <a:t> 4, 8, 9, </a:t>
            </a:r>
            <a:r>
              <a:rPr lang="vi-VN" sz="2400" dirty="0" err="1"/>
              <a:t>và</a:t>
            </a:r>
            <a:r>
              <a:rPr lang="vi-VN" sz="2400" dirty="0"/>
              <a:t> </a:t>
            </a:r>
            <a:r>
              <a:rPr lang="vi-VN" sz="2400" dirty="0" err="1"/>
              <a:t>tại</a:t>
            </a:r>
            <a:r>
              <a:rPr lang="vi-VN" sz="2400" dirty="0"/>
              <a:t> đây, MIN </a:t>
            </a:r>
            <a:r>
              <a:rPr lang="vi-VN" sz="2400" dirty="0" err="1"/>
              <a:t>chọn</a:t>
            </a:r>
            <a:r>
              <a:rPr lang="vi-VN" sz="2400" dirty="0"/>
              <a:t> </a:t>
            </a:r>
            <a:r>
              <a:rPr lang="vi-VN" sz="2400" dirty="0" err="1"/>
              <a:t>giá</a:t>
            </a:r>
            <a:r>
              <a:rPr lang="vi-VN" sz="2400" dirty="0"/>
              <a:t> </a:t>
            </a:r>
            <a:r>
              <a:rPr lang="vi-VN" sz="2400" dirty="0" err="1"/>
              <a:t>trị</a:t>
            </a:r>
            <a:r>
              <a:rPr lang="vi-VN" sz="2400" dirty="0"/>
              <a:t> </a:t>
            </a:r>
            <a:r>
              <a:rPr lang="vi-VN" sz="2400" dirty="0" err="1"/>
              <a:t>nhỏ</a:t>
            </a:r>
            <a:r>
              <a:rPr lang="vi-VN" sz="2400" dirty="0"/>
              <a:t> </a:t>
            </a:r>
            <a:r>
              <a:rPr lang="vi-VN" sz="2400" dirty="0" err="1"/>
              <a:t>nhất</a:t>
            </a:r>
            <a:r>
              <a:rPr lang="vi-VN" sz="2400" dirty="0"/>
              <a:t> </a:t>
            </a:r>
            <a:r>
              <a:rPr lang="vi-VN" sz="2400" dirty="0" err="1"/>
              <a:t>là</a:t>
            </a:r>
            <a:r>
              <a:rPr lang="vi-VN" sz="2400" dirty="0"/>
              <a:t> 8, nên B </a:t>
            </a:r>
            <a:r>
              <a:rPr lang="vi-VN" sz="2400" dirty="0" err="1"/>
              <a:t>được</a:t>
            </a:r>
            <a:r>
              <a:rPr lang="vi-VN" sz="2400" dirty="0"/>
              <a:t> </a:t>
            </a:r>
            <a:r>
              <a:rPr lang="vi-VN" sz="2400" dirty="0" err="1"/>
              <a:t>gán</a:t>
            </a:r>
            <a:r>
              <a:rPr lang="vi-VN" sz="2400" dirty="0"/>
              <a:t> </a:t>
            </a:r>
            <a:r>
              <a:rPr lang="vi-VN" sz="2400" dirty="0" err="1"/>
              <a:t>giá</a:t>
            </a:r>
            <a:r>
              <a:rPr lang="vi-VN" sz="2400" dirty="0"/>
              <a:t> </a:t>
            </a:r>
            <a:r>
              <a:rPr lang="vi-VN" sz="2400" dirty="0" err="1"/>
              <a:t>trị</a:t>
            </a:r>
            <a:r>
              <a:rPr lang="vi-VN" sz="2400" dirty="0"/>
              <a:t> 8. </a:t>
            </a:r>
            <a:r>
              <a:rPr lang="vi-VN" sz="2400" dirty="0" err="1"/>
              <a:t>Tiếp</a:t>
            </a:r>
            <a:r>
              <a:rPr lang="vi-VN" sz="2400" dirty="0"/>
              <a:t> theo, </a:t>
            </a:r>
            <a:r>
              <a:rPr lang="vi-VN" sz="2400" dirty="0" err="1"/>
              <a:t>tại</a:t>
            </a:r>
            <a:r>
              <a:rPr lang="vi-VN" sz="2400" dirty="0"/>
              <a:t> </a:t>
            </a:r>
            <a:r>
              <a:rPr lang="vi-VN" sz="2400" dirty="0" err="1"/>
              <a:t>nút</a:t>
            </a:r>
            <a:r>
              <a:rPr lang="vi-VN" sz="2400" dirty="0"/>
              <a:t> C, </a:t>
            </a:r>
            <a:r>
              <a:rPr lang="vi-VN" sz="2400" dirty="0" err="1"/>
              <a:t>cũng</a:t>
            </a:r>
            <a:r>
              <a:rPr lang="vi-VN" sz="2400" dirty="0"/>
              <a:t> </a:t>
            </a:r>
            <a:r>
              <a:rPr lang="vi-VN" sz="2400" dirty="0" err="1"/>
              <a:t>là</a:t>
            </a:r>
            <a:r>
              <a:rPr lang="vi-VN" sz="2400" dirty="0"/>
              <a:t> </a:t>
            </a:r>
            <a:r>
              <a:rPr lang="vi-VN" sz="2400" dirty="0" err="1"/>
              <a:t>mức</a:t>
            </a:r>
            <a:r>
              <a:rPr lang="vi-VN" sz="2400" dirty="0"/>
              <a:t> MIN, </a:t>
            </a:r>
            <a:r>
              <a:rPr lang="vi-VN" sz="2400" dirty="0" err="1"/>
              <a:t>nhánh</a:t>
            </a:r>
            <a:r>
              <a:rPr lang="vi-VN" sz="2400" dirty="0"/>
              <a:t> G cho </a:t>
            </a:r>
            <a:r>
              <a:rPr lang="vi-VN" sz="2400" dirty="0" err="1"/>
              <a:t>giá</a:t>
            </a:r>
            <a:r>
              <a:rPr lang="vi-VN" sz="2400" dirty="0"/>
              <a:t> </a:t>
            </a:r>
            <a:r>
              <a:rPr lang="vi-VN" sz="2400" dirty="0" err="1"/>
              <a:t>trị</a:t>
            </a:r>
            <a:r>
              <a:rPr lang="vi-VN" sz="2400" dirty="0"/>
              <a:t> 2, nhưng khi </a:t>
            </a:r>
            <a:r>
              <a:rPr lang="vi-VN" sz="2400" dirty="0" err="1"/>
              <a:t>xét</a:t>
            </a:r>
            <a:r>
              <a:rPr lang="vi-VN" sz="2400" dirty="0"/>
              <a:t> </a:t>
            </a:r>
            <a:r>
              <a:rPr lang="vi-VN" sz="2400" dirty="0" err="1"/>
              <a:t>nhánh</a:t>
            </a:r>
            <a:r>
              <a:rPr lang="vi-VN" sz="2400" dirty="0"/>
              <a:t> H, </a:t>
            </a:r>
            <a:r>
              <a:rPr lang="vi-VN" sz="2400" dirty="0" err="1"/>
              <a:t>giá</a:t>
            </a:r>
            <a:r>
              <a:rPr lang="vi-VN" sz="2400" dirty="0"/>
              <a:t> </a:t>
            </a:r>
            <a:r>
              <a:rPr lang="vi-VN" sz="2400" dirty="0" err="1"/>
              <a:t>trị</a:t>
            </a:r>
            <a:r>
              <a:rPr lang="vi-VN" sz="2400" dirty="0"/>
              <a:t> 2 </a:t>
            </a:r>
            <a:r>
              <a:rPr lang="vi-VN" sz="2400" dirty="0" err="1"/>
              <a:t>đã</a:t>
            </a:r>
            <a:r>
              <a:rPr lang="vi-VN" sz="2400" dirty="0"/>
              <a:t> </a:t>
            </a:r>
            <a:r>
              <a:rPr lang="vi-VN" sz="2400" dirty="0" err="1"/>
              <a:t>nhỏ</a:t>
            </a:r>
            <a:r>
              <a:rPr lang="vi-VN" sz="2400" dirty="0"/>
              <a:t> hơn </a:t>
            </a:r>
            <a:r>
              <a:rPr lang="vi-VN" sz="2400" dirty="0" err="1"/>
              <a:t>hoặc</a:t>
            </a:r>
            <a:r>
              <a:rPr lang="vi-VN" sz="2400" dirty="0"/>
              <a:t> </a:t>
            </a:r>
            <a:r>
              <a:rPr lang="vi-VN" sz="2400" dirty="0" err="1"/>
              <a:t>bằng</a:t>
            </a:r>
            <a:r>
              <a:rPr lang="vi-VN" sz="2400" dirty="0"/>
              <a:t> </a:t>
            </a:r>
            <a:r>
              <a:rPr lang="vi-VN" sz="2400" dirty="0" err="1"/>
              <a:t>giá</a:t>
            </a:r>
            <a:r>
              <a:rPr lang="vi-VN" sz="2400" dirty="0"/>
              <a:t> </a:t>
            </a:r>
            <a:r>
              <a:rPr lang="vi-VN" sz="2400" dirty="0" err="1"/>
              <a:t>trị</a:t>
            </a:r>
            <a:r>
              <a:rPr lang="vi-VN" sz="2400" dirty="0"/>
              <a:t> </a:t>
            </a:r>
            <a:r>
              <a:rPr lang="vi-VN" sz="2400" dirty="0" err="1"/>
              <a:t>tốt</a:t>
            </a:r>
            <a:r>
              <a:rPr lang="vi-VN" sz="2400" dirty="0"/>
              <a:t> </a:t>
            </a:r>
            <a:r>
              <a:rPr lang="vi-VN" sz="2400" dirty="0" err="1"/>
              <a:t>nhất</a:t>
            </a:r>
            <a:r>
              <a:rPr lang="vi-VN" sz="2400" dirty="0"/>
              <a:t> </a:t>
            </a:r>
            <a:r>
              <a:rPr lang="vi-VN" sz="2400" dirty="0" err="1"/>
              <a:t>mà</a:t>
            </a:r>
            <a:r>
              <a:rPr lang="vi-VN" sz="2400" dirty="0"/>
              <a:t> MAX </a:t>
            </a:r>
            <a:r>
              <a:rPr lang="vi-VN" sz="2400" dirty="0" err="1"/>
              <a:t>có</a:t>
            </a:r>
            <a:r>
              <a:rPr lang="vi-VN" sz="2400" dirty="0"/>
              <a:t> </a:t>
            </a:r>
            <a:r>
              <a:rPr lang="vi-VN" sz="2400" dirty="0" err="1"/>
              <a:t>thể</a:t>
            </a:r>
            <a:r>
              <a:rPr lang="vi-VN" sz="2400" dirty="0"/>
              <a:t> </a:t>
            </a:r>
            <a:r>
              <a:rPr lang="vi-VN" sz="2400" dirty="0" err="1"/>
              <a:t>đạt</a:t>
            </a:r>
            <a:r>
              <a:rPr lang="vi-VN" sz="2400" dirty="0"/>
              <a:t> </a:t>
            </a:r>
            <a:r>
              <a:rPr lang="vi-VN" sz="2400" dirty="0" err="1"/>
              <a:t>được</a:t>
            </a:r>
            <a:r>
              <a:rPr lang="vi-VN" sz="2400" dirty="0"/>
              <a:t> </a:t>
            </a:r>
            <a:r>
              <a:rPr lang="vi-VN" sz="2400" dirty="0" err="1"/>
              <a:t>từ</a:t>
            </a:r>
            <a:r>
              <a:rPr lang="vi-VN" sz="2400" dirty="0"/>
              <a:t> B </a:t>
            </a:r>
            <a:r>
              <a:rPr lang="vi-VN" sz="2400" dirty="0" err="1"/>
              <a:t>là</a:t>
            </a:r>
            <a:r>
              <a:rPr lang="vi-VN" sz="2400" dirty="0"/>
              <a:t> 8, nên </a:t>
            </a:r>
            <a:r>
              <a:rPr lang="vi-VN" sz="2400" dirty="0" err="1"/>
              <a:t>nhánh</a:t>
            </a:r>
            <a:r>
              <a:rPr lang="vi-VN" sz="2400" dirty="0"/>
              <a:t> H </a:t>
            </a:r>
            <a:r>
              <a:rPr lang="vi-VN" sz="2400" dirty="0" err="1"/>
              <a:t>và</a:t>
            </a:r>
            <a:r>
              <a:rPr lang="vi-VN" sz="2400" dirty="0"/>
              <a:t> I </a:t>
            </a:r>
            <a:r>
              <a:rPr lang="vi-VN" sz="2400" dirty="0" err="1"/>
              <a:t>bị</a:t>
            </a:r>
            <a:r>
              <a:rPr lang="vi-VN" sz="2400" dirty="0"/>
              <a:t> </a:t>
            </a:r>
            <a:r>
              <a:rPr lang="vi-VN" sz="2400" dirty="0" err="1"/>
              <a:t>cắt</a:t>
            </a:r>
            <a:r>
              <a:rPr lang="vi-VN" sz="2400" dirty="0"/>
              <a:t> </a:t>
            </a:r>
            <a:r>
              <a:rPr lang="vi-VN" sz="2400" dirty="0" err="1"/>
              <a:t>tỉa</a:t>
            </a:r>
            <a:r>
              <a:rPr lang="vi-VN" sz="2400" dirty="0"/>
              <a:t>, </a:t>
            </a:r>
            <a:r>
              <a:rPr lang="vi-VN" sz="2400" dirty="0" err="1"/>
              <a:t>gọi</a:t>
            </a:r>
            <a:r>
              <a:rPr lang="vi-VN" sz="2400" dirty="0"/>
              <a:t> </a:t>
            </a:r>
            <a:r>
              <a:rPr lang="vi-VN" sz="2400" dirty="0" err="1"/>
              <a:t>là</a:t>
            </a:r>
            <a:r>
              <a:rPr lang="vi-VN" sz="2400" dirty="0"/>
              <a:t> </a:t>
            </a:r>
            <a:r>
              <a:rPr lang="vi-VN" sz="2400" dirty="0" err="1"/>
              <a:t>cắt</a:t>
            </a:r>
            <a:r>
              <a:rPr lang="vi-VN" sz="2400" dirty="0"/>
              <a:t> </a:t>
            </a:r>
            <a:r>
              <a:rPr lang="vi-VN" sz="2400" dirty="0" err="1"/>
              <a:t>tỉa</a:t>
            </a:r>
            <a:r>
              <a:rPr lang="vi-VN" sz="2400" dirty="0"/>
              <a:t> </a:t>
            </a:r>
            <a:r>
              <a:rPr lang="vi-VN" sz="2400" dirty="0" err="1"/>
              <a:t>Alpha</a:t>
            </a:r>
            <a:r>
              <a:rPr lang="vi-VN" sz="2400" dirty="0"/>
              <a:t>, </a:t>
            </a:r>
            <a:r>
              <a:rPr lang="vi-VN" sz="2400" dirty="0" err="1"/>
              <a:t>vì</a:t>
            </a:r>
            <a:r>
              <a:rPr lang="vi-VN" sz="2400" dirty="0"/>
              <a:t> </a:t>
            </a:r>
            <a:r>
              <a:rPr lang="vi-VN" sz="2400" dirty="0" err="1"/>
              <a:t>việc</a:t>
            </a:r>
            <a:r>
              <a:rPr lang="vi-VN" sz="2400" dirty="0"/>
              <a:t> </a:t>
            </a:r>
            <a:r>
              <a:rPr lang="vi-VN" sz="2400" dirty="0" err="1"/>
              <a:t>tiếp</a:t>
            </a:r>
            <a:r>
              <a:rPr lang="vi-VN" sz="2400" dirty="0"/>
              <a:t> </a:t>
            </a:r>
            <a:r>
              <a:rPr lang="vi-VN" sz="2400" dirty="0" err="1"/>
              <a:t>tục</a:t>
            </a:r>
            <a:r>
              <a:rPr lang="vi-VN" sz="2400" dirty="0"/>
              <a:t> </a:t>
            </a:r>
            <a:r>
              <a:rPr lang="vi-VN" sz="2400" dirty="0" err="1"/>
              <a:t>đánh</a:t>
            </a:r>
            <a:r>
              <a:rPr lang="vi-VN" sz="2400" dirty="0"/>
              <a:t> </a:t>
            </a:r>
            <a:r>
              <a:rPr lang="vi-VN" sz="2400" dirty="0" err="1"/>
              <a:t>giá</a:t>
            </a:r>
            <a:r>
              <a:rPr lang="vi-VN" sz="2400" dirty="0"/>
              <a:t> không thay </a:t>
            </a:r>
            <a:r>
              <a:rPr lang="vi-VN" sz="2400" dirty="0" err="1"/>
              <a:t>đổi</a:t>
            </a:r>
            <a:r>
              <a:rPr lang="vi-VN" sz="2400" dirty="0"/>
              <a:t> </a:t>
            </a:r>
            <a:r>
              <a:rPr lang="vi-VN" sz="2400" dirty="0" err="1"/>
              <a:t>kết</a:t>
            </a:r>
            <a:r>
              <a:rPr lang="vi-VN" sz="2400" dirty="0"/>
              <a:t> </a:t>
            </a:r>
            <a:r>
              <a:rPr lang="vi-VN" sz="2400" dirty="0" err="1"/>
              <a:t>quả</a:t>
            </a:r>
            <a:r>
              <a:rPr lang="vi-VN" sz="2400" dirty="0"/>
              <a:t>. </a:t>
            </a:r>
            <a:r>
              <a:rPr lang="vi-VN" sz="2400" dirty="0" err="1"/>
              <a:t>Cuối</a:t>
            </a:r>
            <a:r>
              <a:rPr lang="vi-VN" sz="2400" dirty="0"/>
              <a:t> </a:t>
            </a:r>
            <a:r>
              <a:rPr lang="vi-VN" sz="2400" dirty="0" err="1"/>
              <a:t>cùng</a:t>
            </a:r>
            <a:r>
              <a:rPr lang="vi-VN" sz="2400" dirty="0"/>
              <a:t>, </a:t>
            </a:r>
            <a:r>
              <a:rPr lang="vi-VN" sz="2400" dirty="0" err="1"/>
              <a:t>tại</a:t>
            </a:r>
            <a:r>
              <a:rPr lang="vi-VN" sz="2400" dirty="0"/>
              <a:t> </a:t>
            </a:r>
            <a:r>
              <a:rPr lang="vi-VN" sz="2400" dirty="0" err="1"/>
              <a:t>nút</a:t>
            </a:r>
            <a:r>
              <a:rPr lang="vi-VN" sz="2400" dirty="0"/>
              <a:t> D, </a:t>
            </a:r>
            <a:r>
              <a:rPr lang="vi-VN" sz="2400" dirty="0" err="1"/>
              <a:t>mức</a:t>
            </a:r>
            <a:r>
              <a:rPr lang="vi-VN" sz="2400" dirty="0"/>
              <a:t> MIN, </a:t>
            </a:r>
            <a:r>
              <a:rPr lang="vi-VN" sz="2400" dirty="0" err="1"/>
              <a:t>nhánh</a:t>
            </a:r>
            <a:r>
              <a:rPr lang="vi-VN" sz="2400" dirty="0"/>
              <a:t> J cho </a:t>
            </a:r>
            <a:r>
              <a:rPr lang="vi-VN" sz="2400" dirty="0" err="1"/>
              <a:t>giá</a:t>
            </a:r>
            <a:r>
              <a:rPr lang="vi-VN" sz="2400" dirty="0"/>
              <a:t> </a:t>
            </a:r>
            <a:r>
              <a:rPr lang="vi-VN" sz="2400" dirty="0" err="1"/>
              <a:t>trị</a:t>
            </a:r>
            <a:r>
              <a:rPr lang="vi-VN" sz="2400" dirty="0"/>
              <a:t> 3, </a:t>
            </a:r>
            <a:r>
              <a:rPr lang="vi-VN" sz="2400" dirty="0" err="1"/>
              <a:t>và</a:t>
            </a:r>
            <a:r>
              <a:rPr lang="vi-VN" sz="2400" dirty="0"/>
              <a:t> khi </a:t>
            </a:r>
            <a:r>
              <a:rPr lang="vi-VN" sz="2400" dirty="0" err="1"/>
              <a:t>xét</a:t>
            </a:r>
            <a:r>
              <a:rPr lang="vi-VN" sz="2400" dirty="0"/>
              <a:t> </a:t>
            </a:r>
            <a:r>
              <a:rPr lang="vi-VN" sz="2400" dirty="0" err="1"/>
              <a:t>nhánh</a:t>
            </a:r>
            <a:r>
              <a:rPr lang="vi-VN" sz="2400" dirty="0"/>
              <a:t> K, </a:t>
            </a:r>
            <a:r>
              <a:rPr lang="vi-VN" sz="2400" dirty="0" err="1"/>
              <a:t>giá</a:t>
            </a:r>
            <a:r>
              <a:rPr lang="vi-VN" sz="2400" dirty="0"/>
              <a:t> </a:t>
            </a:r>
            <a:r>
              <a:rPr lang="vi-VN" sz="2400" dirty="0" err="1"/>
              <a:t>trị</a:t>
            </a:r>
            <a:r>
              <a:rPr lang="vi-VN" sz="2400" dirty="0"/>
              <a:t> 3 </a:t>
            </a:r>
            <a:r>
              <a:rPr lang="vi-VN" sz="2400" dirty="0" err="1"/>
              <a:t>nhỏ</a:t>
            </a:r>
            <a:r>
              <a:rPr lang="vi-VN" sz="2400" dirty="0"/>
              <a:t> hơn </a:t>
            </a:r>
            <a:r>
              <a:rPr lang="vi-VN" sz="2400" dirty="0" err="1"/>
              <a:t>giá</a:t>
            </a:r>
            <a:r>
              <a:rPr lang="vi-VN" sz="2400" dirty="0"/>
              <a:t> </a:t>
            </a:r>
            <a:r>
              <a:rPr lang="vi-VN" sz="2400" dirty="0" err="1"/>
              <a:t>trị</a:t>
            </a:r>
            <a:r>
              <a:rPr lang="vi-VN" sz="2400" dirty="0"/>
              <a:t> </a:t>
            </a:r>
            <a:r>
              <a:rPr lang="vi-VN" sz="2400" dirty="0" err="1"/>
              <a:t>tốt</a:t>
            </a:r>
            <a:r>
              <a:rPr lang="vi-VN" sz="2400" dirty="0"/>
              <a:t> </a:t>
            </a:r>
            <a:r>
              <a:rPr lang="vi-VN" sz="2400" dirty="0" err="1"/>
              <a:t>nhất</a:t>
            </a:r>
            <a:r>
              <a:rPr lang="vi-VN" sz="2400" dirty="0"/>
              <a:t> </a:t>
            </a:r>
            <a:r>
              <a:rPr lang="vi-VN" sz="2400" dirty="0" err="1"/>
              <a:t>mà</a:t>
            </a:r>
            <a:r>
              <a:rPr lang="vi-VN" sz="2400" dirty="0"/>
              <a:t> MAX </a:t>
            </a:r>
            <a:r>
              <a:rPr lang="vi-VN" sz="2400" dirty="0" err="1"/>
              <a:t>có</a:t>
            </a:r>
            <a:r>
              <a:rPr lang="vi-VN" sz="2400" dirty="0"/>
              <a:t> </a:t>
            </a:r>
            <a:r>
              <a:rPr lang="vi-VN" sz="2400" dirty="0" err="1"/>
              <a:t>thể</a:t>
            </a:r>
            <a:r>
              <a:rPr lang="vi-VN" sz="2400" dirty="0"/>
              <a:t> </a:t>
            </a:r>
            <a:r>
              <a:rPr lang="vi-VN" sz="2400" dirty="0" err="1"/>
              <a:t>đạt</a:t>
            </a:r>
            <a:r>
              <a:rPr lang="vi-VN" sz="2400" dirty="0"/>
              <a:t> </a:t>
            </a:r>
            <a:r>
              <a:rPr lang="vi-VN" sz="2400" dirty="0" err="1"/>
              <a:t>từ</a:t>
            </a:r>
            <a:r>
              <a:rPr lang="vi-VN" sz="2400" dirty="0"/>
              <a:t> B </a:t>
            </a:r>
            <a:r>
              <a:rPr lang="vi-VN" sz="2400" dirty="0" err="1"/>
              <a:t>và</a:t>
            </a:r>
            <a:r>
              <a:rPr lang="vi-VN" sz="2400" dirty="0"/>
              <a:t> C </a:t>
            </a:r>
            <a:r>
              <a:rPr lang="vi-VN" sz="2400" dirty="0" err="1"/>
              <a:t>là</a:t>
            </a:r>
            <a:r>
              <a:rPr lang="vi-VN" sz="2400" dirty="0"/>
              <a:t> 2, nên </a:t>
            </a:r>
            <a:r>
              <a:rPr lang="vi-VN" sz="2400" dirty="0" err="1"/>
              <a:t>nhánh</a:t>
            </a:r>
            <a:r>
              <a:rPr lang="vi-VN" sz="2400" dirty="0"/>
              <a:t> K </a:t>
            </a:r>
            <a:r>
              <a:rPr lang="vi-VN" sz="2400" dirty="0" err="1"/>
              <a:t>bị</a:t>
            </a:r>
            <a:r>
              <a:rPr lang="vi-VN" sz="2400" dirty="0"/>
              <a:t> </a:t>
            </a:r>
            <a:r>
              <a:rPr lang="vi-VN" sz="2400" dirty="0" err="1"/>
              <a:t>cắt</a:t>
            </a:r>
            <a:r>
              <a:rPr lang="vi-VN" sz="2400" dirty="0"/>
              <a:t> </a:t>
            </a:r>
            <a:r>
              <a:rPr lang="vi-VN" sz="2400" dirty="0" err="1"/>
              <a:t>tỉa</a:t>
            </a:r>
            <a:r>
              <a:rPr lang="vi-VN" sz="2400" dirty="0"/>
              <a:t>, </a:t>
            </a:r>
            <a:r>
              <a:rPr lang="vi-VN" sz="2400" dirty="0" err="1"/>
              <a:t>gọi</a:t>
            </a:r>
            <a:r>
              <a:rPr lang="vi-VN" sz="2400" dirty="0"/>
              <a:t> </a:t>
            </a:r>
            <a:r>
              <a:rPr lang="vi-VN" sz="2400" dirty="0" err="1"/>
              <a:t>là</a:t>
            </a:r>
            <a:r>
              <a:rPr lang="vi-VN" sz="2400" dirty="0"/>
              <a:t> </a:t>
            </a:r>
            <a:r>
              <a:rPr lang="vi-VN" sz="2400" dirty="0" err="1"/>
              <a:t>cắt</a:t>
            </a:r>
            <a:r>
              <a:rPr lang="vi-VN" sz="2400" dirty="0"/>
              <a:t> </a:t>
            </a:r>
            <a:r>
              <a:rPr lang="vi-VN" sz="2400" dirty="0" err="1"/>
              <a:t>tỉa</a:t>
            </a:r>
            <a:r>
              <a:rPr lang="vi-VN" sz="2400" dirty="0"/>
              <a:t> </a:t>
            </a:r>
            <a:r>
              <a:rPr lang="vi-VN" sz="2400" dirty="0" err="1"/>
              <a:t>Beta</a:t>
            </a:r>
            <a:r>
              <a:rPr lang="vi-VN" sz="2400" dirty="0"/>
              <a:t>. </a:t>
            </a:r>
            <a:r>
              <a:rPr lang="vi-VN" sz="2400" dirty="0" err="1"/>
              <a:t>Nhờ</a:t>
            </a:r>
            <a:r>
              <a:rPr lang="vi-VN" sz="2400" dirty="0"/>
              <a:t> </a:t>
            </a:r>
            <a:r>
              <a:rPr lang="vi-VN" sz="2400" dirty="0" err="1"/>
              <a:t>cắt</a:t>
            </a:r>
            <a:r>
              <a:rPr lang="vi-VN" sz="2400" dirty="0"/>
              <a:t> </a:t>
            </a:r>
            <a:r>
              <a:rPr lang="vi-VN" sz="2400" dirty="0" err="1"/>
              <a:t>tỉa</a:t>
            </a:r>
            <a:r>
              <a:rPr lang="vi-VN" sz="2400" dirty="0"/>
              <a:t> </a:t>
            </a:r>
            <a:r>
              <a:rPr lang="vi-VN" sz="2400" dirty="0" err="1"/>
              <a:t>Alpha-Beta</a:t>
            </a:r>
            <a:r>
              <a:rPr lang="vi-VN" sz="2400" dirty="0"/>
              <a:t>, </a:t>
            </a:r>
            <a:r>
              <a:rPr lang="vi-VN" sz="2400" dirty="0" err="1"/>
              <a:t>các</a:t>
            </a:r>
            <a:r>
              <a:rPr lang="vi-VN" sz="2400" dirty="0"/>
              <a:t> </a:t>
            </a:r>
            <a:r>
              <a:rPr lang="vi-VN" sz="2400" dirty="0" err="1"/>
              <a:t>nhánh</a:t>
            </a:r>
            <a:r>
              <a:rPr lang="vi-VN" sz="2400" dirty="0"/>
              <a:t> không </a:t>
            </a:r>
            <a:r>
              <a:rPr lang="vi-VN" sz="2400" dirty="0" err="1"/>
              <a:t>cần</a:t>
            </a:r>
            <a:r>
              <a:rPr lang="vi-VN" sz="2400" dirty="0"/>
              <a:t> </a:t>
            </a:r>
            <a:r>
              <a:rPr lang="vi-VN" sz="2400" dirty="0" err="1"/>
              <a:t>thiết</a:t>
            </a:r>
            <a:r>
              <a:rPr lang="vi-VN" sz="2400" dirty="0"/>
              <a:t> như H, I, </a:t>
            </a:r>
            <a:r>
              <a:rPr lang="vi-VN" sz="2400" dirty="0" err="1"/>
              <a:t>và</a:t>
            </a:r>
            <a:r>
              <a:rPr lang="vi-VN" sz="2400" dirty="0"/>
              <a:t> K không </a:t>
            </a:r>
            <a:r>
              <a:rPr lang="vi-VN" sz="2400" dirty="0" err="1"/>
              <a:t>được</a:t>
            </a:r>
            <a:r>
              <a:rPr lang="vi-VN" sz="2400" dirty="0"/>
              <a:t> </a:t>
            </a:r>
            <a:r>
              <a:rPr lang="vi-VN" sz="2400" dirty="0" err="1"/>
              <a:t>đánh</a:t>
            </a:r>
            <a:r>
              <a:rPr lang="vi-VN" sz="2400" dirty="0"/>
              <a:t> </a:t>
            </a:r>
            <a:r>
              <a:rPr lang="vi-VN" sz="2400" dirty="0" err="1"/>
              <a:t>giá</a:t>
            </a:r>
            <a:r>
              <a:rPr lang="vi-VN" sz="2400" dirty="0"/>
              <a:t>, </a:t>
            </a:r>
            <a:r>
              <a:rPr lang="vi-VN" sz="2400" dirty="0" err="1"/>
              <a:t>giúp</a:t>
            </a:r>
            <a:r>
              <a:rPr lang="vi-VN" sz="2400" dirty="0"/>
              <a:t> </a:t>
            </a:r>
            <a:r>
              <a:rPr lang="vi-VN" sz="2400" dirty="0" err="1"/>
              <a:t>giảm</a:t>
            </a:r>
            <a:r>
              <a:rPr lang="vi-VN" sz="2400" dirty="0"/>
              <a:t> </a:t>
            </a:r>
            <a:r>
              <a:rPr lang="vi-VN" sz="2400" dirty="0" err="1"/>
              <a:t>đáng</a:t>
            </a:r>
            <a:r>
              <a:rPr lang="vi-VN" sz="2400" dirty="0"/>
              <a:t> </a:t>
            </a:r>
            <a:r>
              <a:rPr lang="vi-VN" sz="2400" dirty="0" err="1"/>
              <a:t>kể</a:t>
            </a:r>
            <a:r>
              <a:rPr lang="vi-VN" sz="2400" dirty="0"/>
              <a:t> </a:t>
            </a:r>
            <a:r>
              <a:rPr lang="vi-VN" sz="2400" dirty="0" err="1"/>
              <a:t>số</a:t>
            </a:r>
            <a:r>
              <a:rPr lang="vi-VN" sz="2400" dirty="0"/>
              <a:t> </a:t>
            </a:r>
            <a:r>
              <a:rPr lang="vi-VN" sz="2400" dirty="0" err="1"/>
              <a:t>lượng</a:t>
            </a:r>
            <a:r>
              <a:rPr lang="vi-VN" sz="2400" dirty="0"/>
              <a:t> </a:t>
            </a:r>
            <a:r>
              <a:rPr lang="vi-VN" sz="2400" dirty="0" err="1"/>
              <a:t>phép</a:t>
            </a:r>
            <a:r>
              <a:rPr lang="vi-VN" sz="2400" dirty="0"/>
              <a:t> </a:t>
            </a:r>
            <a:r>
              <a:rPr lang="vi-VN" sz="2400" dirty="0" err="1"/>
              <a:t>tính</a:t>
            </a:r>
            <a:r>
              <a:rPr lang="vi-VN" sz="2400" dirty="0"/>
              <a:t>, nhưng </a:t>
            </a:r>
            <a:r>
              <a:rPr lang="vi-VN" sz="2400" dirty="0" err="1"/>
              <a:t>vẫn</a:t>
            </a:r>
            <a:r>
              <a:rPr lang="vi-VN" sz="2400" dirty="0"/>
              <a:t> </a:t>
            </a:r>
            <a:r>
              <a:rPr lang="vi-VN" sz="2400" dirty="0" err="1"/>
              <a:t>đảm</a:t>
            </a:r>
            <a:r>
              <a:rPr lang="vi-VN" sz="2400" dirty="0"/>
              <a:t> </a:t>
            </a:r>
            <a:r>
              <a:rPr lang="vi-VN" sz="2400" dirty="0" err="1"/>
              <a:t>bảo</a:t>
            </a:r>
            <a:r>
              <a:rPr lang="vi-VN" sz="2400" dirty="0"/>
              <a:t> A </a:t>
            </a:r>
            <a:r>
              <a:rPr lang="vi-VN" sz="2400" dirty="0" err="1"/>
              <a:t>chọn</a:t>
            </a:r>
            <a:r>
              <a:rPr lang="vi-VN" sz="2400" dirty="0"/>
              <a:t> </a:t>
            </a:r>
            <a:r>
              <a:rPr lang="vi-VN" sz="2400" dirty="0" err="1"/>
              <a:t>được</a:t>
            </a:r>
            <a:r>
              <a:rPr lang="vi-VN" sz="2400" dirty="0"/>
              <a:t> </a:t>
            </a:r>
            <a:r>
              <a:rPr lang="vi-VN" sz="2400" dirty="0" err="1"/>
              <a:t>giá</a:t>
            </a:r>
            <a:r>
              <a:rPr lang="vi-VN" sz="2400" dirty="0"/>
              <a:t> </a:t>
            </a:r>
            <a:r>
              <a:rPr lang="vi-VN" sz="2400" dirty="0" err="1"/>
              <a:t>trị</a:t>
            </a:r>
            <a:r>
              <a:rPr lang="vi-VN" sz="2400" dirty="0"/>
              <a:t> </a:t>
            </a:r>
            <a:r>
              <a:rPr lang="vi-VN" sz="2400" dirty="0" err="1"/>
              <a:t>tối</a:t>
            </a:r>
            <a:r>
              <a:rPr lang="vi-VN" sz="2400" dirty="0"/>
              <a:t> ưu </a:t>
            </a:r>
            <a:r>
              <a:rPr lang="vi-VN" sz="2400" dirty="0" err="1"/>
              <a:t>là</a:t>
            </a:r>
            <a:r>
              <a:rPr lang="vi-VN" sz="2400" dirty="0"/>
              <a:t> 2 </a:t>
            </a:r>
            <a:r>
              <a:rPr lang="vi-VN" sz="2400" dirty="0" err="1"/>
              <a:t>từ</a:t>
            </a:r>
            <a:r>
              <a:rPr lang="vi-VN" sz="2400" dirty="0"/>
              <a:t> </a:t>
            </a:r>
            <a:r>
              <a:rPr lang="vi-VN" sz="2400" dirty="0" err="1"/>
              <a:t>nhánh</a:t>
            </a:r>
            <a:r>
              <a:rPr lang="vi-VN" sz="2400" dirty="0"/>
              <a:t> C. </a:t>
            </a:r>
            <a:r>
              <a:rPr lang="vi-VN" sz="2400" dirty="0" err="1"/>
              <a:t>Cắt</a:t>
            </a:r>
            <a:r>
              <a:rPr lang="vi-VN" sz="2400" dirty="0"/>
              <a:t> </a:t>
            </a:r>
            <a:r>
              <a:rPr lang="vi-VN" sz="2400" dirty="0" err="1"/>
              <a:t>tỉa</a:t>
            </a:r>
            <a:r>
              <a:rPr lang="vi-VN" sz="2400" dirty="0"/>
              <a:t> </a:t>
            </a:r>
            <a:r>
              <a:rPr lang="vi-VN" sz="2400" dirty="0" err="1"/>
              <a:t>Alpha-Beta</a:t>
            </a:r>
            <a:r>
              <a:rPr lang="vi-VN" sz="2400" dirty="0"/>
              <a:t> </a:t>
            </a:r>
            <a:r>
              <a:rPr lang="vi-VN" sz="2400" dirty="0" err="1"/>
              <a:t>giúp</a:t>
            </a:r>
            <a:r>
              <a:rPr lang="vi-VN" sz="2400" dirty="0"/>
              <a:t> </a:t>
            </a:r>
            <a:r>
              <a:rPr lang="vi-VN" sz="2400" dirty="0" err="1"/>
              <a:t>thuật</a:t>
            </a:r>
            <a:r>
              <a:rPr lang="vi-VN" sz="2400" dirty="0"/>
              <a:t> </a:t>
            </a:r>
            <a:r>
              <a:rPr lang="vi-VN" sz="2400" dirty="0" err="1"/>
              <a:t>toán</a:t>
            </a:r>
            <a:r>
              <a:rPr lang="vi-VN" sz="2400" dirty="0"/>
              <a:t> </a:t>
            </a:r>
            <a:r>
              <a:rPr lang="vi-VN" sz="2400" dirty="0" err="1"/>
              <a:t>Minimax</a:t>
            </a:r>
            <a:r>
              <a:rPr lang="vi-VN" sz="2400" dirty="0"/>
              <a:t> </a:t>
            </a:r>
            <a:r>
              <a:rPr lang="vi-VN" sz="2400" dirty="0" err="1"/>
              <a:t>hiệu</a:t>
            </a:r>
            <a:r>
              <a:rPr lang="vi-VN" sz="2400" dirty="0"/>
              <a:t> </a:t>
            </a:r>
            <a:r>
              <a:rPr lang="vi-VN" sz="2400" dirty="0" err="1"/>
              <a:t>quả</a:t>
            </a:r>
            <a:r>
              <a:rPr lang="vi-VN" sz="2400" dirty="0"/>
              <a:t> hơn trong </a:t>
            </a:r>
            <a:r>
              <a:rPr lang="vi-VN" sz="2400" dirty="0" err="1"/>
              <a:t>việc</a:t>
            </a:r>
            <a:r>
              <a:rPr lang="vi-VN" sz="2400" dirty="0"/>
              <a:t> </a:t>
            </a:r>
            <a:r>
              <a:rPr lang="vi-VN" sz="2400" dirty="0" err="1"/>
              <a:t>tìm</a:t>
            </a:r>
            <a:r>
              <a:rPr lang="vi-VN" sz="2400" dirty="0"/>
              <a:t> </a:t>
            </a:r>
            <a:r>
              <a:rPr lang="vi-VN" sz="2400" dirty="0" err="1"/>
              <a:t>nước</a:t>
            </a:r>
            <a:r>
              <a:rPr lang="vi-VN" sz="2400" dirty="0"/>
              <a:t> đi </a:t>
            </a:r>
            <a:r>
              <a:rPr lang="vi-VN" sz="2400" dirty="0" err="1"/>
              <a:t>tốt</a:t>
            </a:r>
            <a:r>
              <a:rPr lang="vi-VN" sz="2400" dirty="0"/>
              <a:t> </a:t>
            </a:r>
            <a:r>
              <a:rPr lang="vi-VN" sz="2400" dirty="0" err="1"/>
              <a:t>nhất</a:t>
            </a:r>
            <a:r>
              <a:rPr lang="vi-VN" sz="2400" dirty="0"/>
              <a:t>.</a:t>
            </a:r>
          </a:p>
        </p:txBody>
      </p:sp>
      <p:sp>
        <p:nvSpPr>
          <p:cNvPr id="4" name="TextBox 4"/>
          <p:cNvSpPr txBox="1"/>
          <p:nvPr/>
        </p:nvSpPr>
        <p:spPr>
          <a:xfrm>
            <a:off x="264750" y="502386"/>
            <a:ext cx="8879250" cy="792718"/>
          </a:xfrm>
          <a:prstGeom prst="rect">
            <a:avLst/>
          </a:prstGeom>
        </p:spPr>
        <p:txBody>
          <a:bodyPr lIns="0" tIns="0" rIns="0" bIns="0" rtlCol="0" anchor="t">
            <a:spAutoFit/>
          </a:bodyPr>
          <a:lstStyle/>
          <a:p>
            <a:pPr marL="0" lvl="0" indent="0" algn="l">
              <a:lnSpc>
                <a:spcPts val="5615"/>
              </a:lnSpc>
              <a:spcBef>
                <a:spcPct val="0"/>
              </a:spcBef>
            </a:pPr>
            <a:r>
              <a:rPr lang="vi-VN" sz="6606" dirty="0" err="1">
                <a:solidFill>
                  <a:srgbClr val="000000"/>
                </a:solidFill>
                <a:latin typeface="Bogart"/>
                <a:ea typeface="Bogart"/>
                <a:cs typeface="Bogart"/>
                <a:sym typeface="Bogart"/>
              </a:rPr>
              <a:t>Cắt</a:t>
            </a:r>
            <a:r>
              <a:rPr lang="vi-VN" sz="6606" dirty="0">
                <a:solidFill>
                  <a:srgbClr val="000000"/>
                </a:solidFill>
                <a:latin typeface="Bogart"/>
                <a:ea typeface="Bogart"/>
                <a:cs typeface="Bogart"/>
                <a:sym typeface="Bogart"/>
              </a:rPr>
              <a:t> </a:t>
            </a:r>
            <a:r>
              <a:rPr lang="vi-VN" sz="6606" dirty="0" err="1">
                <a:solidFill>
                  <a:srgbClr val="000000"/>
                </a:solidFill>
                <a:latin typeface="Bogart"/>
                <a:ea typeface="Bogart"/>
                <a:cs typeface="Bogart"/>
                <a:sym typeface="Bogart"/>
              </a:rPr>
              <a:t>tỉa</a:t>
            </a:r>
            <a:r>
              <a:rPr lang="vi-VN" sz="6606" dirty="0">
                <a:solidFill>
                  <a:srgbClr val="000000"/>
                </a:solidFill>
                <a:latin typeface="Bogart"/>
                <a:ea typeface="Bogart"/>
                <a:cs typeface="Bogart"/>
                <a:sym typeface="Bogart"/>
              </a:rPr>
              <a:t> </a:t>
            </a:r>
            <a:r>
              <a:rPr lang="vi-VN" sz="6606" dirty="0" err="1">
                <a:solidFill>
                  <a:srgbClr val="000000"/>
                </a:solidFill>
                <a:latin typeface="Bogart"/>
                <a:ea typeface="Bogart"/>
                <a:cs typeface="Bogart"/>
                <a:sym typeface="Bogart"/>
              </a:rPr>
              <a:t>Alpha</a:t>
            </a:r>
            <a:r>
              <a:rPr lang="vi-VN" sz="6606" dirty="0">
                <a:solidFill>
                  <a:srgbClr val="000000"/>
                </a:solidFill>
                <a:latin typeface="Bogart"/>
                <a:ea typeface="Bogart"/>
                <a:cs typeface="Bogart"/>
                <a:sym typeface="Bogart"/>
              </a:rPr>
              <a:t> - </a:t>
            </a:r>
            <a:r>
              <a:rPr lang="vi-VN" sz="6606" dirty="0" err="1">
                <a:solidFill>
                  <a:srgbClr val="000000"/>
                </a:solidFill>
                <a:latin typeface="Bogart"/>
                <a:ea typeface="Bogart"/>
                <a:cs typeface="Bogart"/>
                <a:sym typeface="Bogart"/>
              </a:rPr>
              <a:t>Beta</a:t>
            </a:r>
            <a:endParaRPr lang="en-US" sz="6606" dirty="0">
              <a:solidFill>
                <a:srgbClr val="000000"/>
              </a:solidFill>
              <a:latin typeface="Bogart"/>
              <a:ea typeface="Bogart"/>
              <a:cs typeface="Bogart"/>
              <a:sym typeface="Bogart"/>
            </a:endParaRPr>
          </a:p>
        </p:txBody>
      </p:sp>
      <p:pic>
        <p:nvPicPr>
          <p:cNvPr id="6" name="Picture 5">
            <a:extLst>
              <a:ext uri="{FF2B5EF4-FFF2-40B4-BE49-F238E27FC236}">
                <a16:creationId xmlns:a16="http://schemas.microsoft.com/office/drawing/2014/main" id="{1AE2015A-87BF-4886-A18B-B7A622320CF5}"/>
              </a:ext>
            </a:extLst>
          </p:cNvPr>
          <p:cNvPicPr>
            <a:picLocks noChangeAspect="1"/>
          </p:cNvPicPr>
          <p:nvPr/>
        </p:nvPicPr>
        <p:blipFill>
          <a:blip r:embed="rId2"/>
          <a:stretch>
            <a:fillRect/>
          </a:stretch>
        </p:blipFill>
        <p:spPr>
          <a:xfrm>
            <a:off x="11446112" y="2147469"/>
            <a:ext cx="6841888" cy="5053431"/>
          </a:xfrm>
          <a:prstGeom prst="rect">
            <a:avLst/>
          </a:prstGeom>
        </p:spPr>
      </p:pic>
    </p:spTree>
    <p:extLst>
      <p:ext uri="{BB962C8B-B14F-4D97-AF65-F5344CB8AC3E}">
        <p14:creationId xmlns:p14="http://schemas.microsoft.com/office/powerpoint/2010/main" val="141670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460379" y="3144538"/>
            <a:ext cx="7364683" cy="4900862"/>
          </a:xfrm>
          <a:custGeom>
            <a:avLst/>
            <a:gdLst/>
            <a:ahLst/>
            <a:cxnLst/>
            <a:rect l="l" t="t" r="r" b="b"/>
            <a:pathLst>
              <a:path w="7364683" h="4900862">
                <a:moveTo>
                  <a:pt x="0" y="0"/>
                </a:moveTo>
                <a:lnTo>
                  <a:pt x="7364683" y="0"/>
                </a:lnTo>
                <a:lnTo>
                  <a:pt x="7364683" y="4900861"/>
                </a:lnTo>
                <a:lnTo>
                  <a:pt x="0" y="4900861"/>
                </a:lnTo>
                <a:lnTo>
                  <a:pt x="0" y="0"/>
                </a:lnTo>
                <a:close/>
              </a:path>
            </a:pathLst>
          </a:custGeom>
          <a:blipFill>
            <a:blip r:embed="rId2"/>
            <a:stretch>
              <a:fillRect/>
            </a:stretch>
          </a:blipFill>
        </p:spPr>
      </p:sp>
      <p:sp>
        <p:nvSpPr>
          <p:cNvPr id="3" name="TextBox 3"/>
          <p:cNvSpPr txBox="1"/>
          <p:nvPr/>
        </p:nvSpPr>
        <p:spPr>
          <a:xfrm>
            <a:off x="1028198" y="1421447"/>
            <a:ext cx="6578931" cy="1493698"/>
          </a:xfrm>
          <a:prstGeom prst="rect">
            <a:avLst/>
          </a:prstGeom>
        </p:spPr>
        <p:txBody>
          <a:bodyPr lIns="0" tIns="0" rIns="0" bIns="0" rtlCol="0" anchor="t">
            <a:spAutoFit/>
          </a:bodyPr>
          <a:lstStyle/>
          <a:p>
            <a:pPr marL="0" lvl="0" indent="0" algn="l">
              <a:lnSpc>
                <a:spcPts val="5615"/>
              </a:lnSpc>
              <a:spcBef>
                <a:spcPct val="0"/>
              </a:spcBef>
            </a:pPr>
            <a:r>
              <a:rPr lang="en-US" sz="6606">
                <a:solidFill>
                  <a:srgbClr val="000000"/>
                </a:solidFill>
                <a:latin typeface="Bogart"/>
                <a:ea typeface="Bogart"/>
                <a:cs typeface="Bogart"/>
                <a:sym typeface="Bogart"/>
              </a:rPr>
              <a:t>Giới thiệu về socket</a:t>
            </a:r>
          </a:p>
        </p:txBody>
      </p:sp>
      <p:sp>
        <p:nvSpPr>
          <p:cNvPr id="4" name="TextBox 4"/>
          <p:cNvSpPr txBox="1"/>
          <p:nvPr/>
        </p:nvSpPr>
        <p:spPr>
          <a:xfrm>
            <a:off x="153050" y="3374120"/>
            <a:ext cx="8879250" cy="5443159"/>
          </a:xfrm>
          <a:prstGeom prst="rect">
            <a:avLst/>
          </a:prstGeom>
        </p:spPr>
        <p:txBody>
          <a:bodyPr lIns="0" tIns="0" rIns="0" bIns="0" rtlCol="0" anchor="t">
            <a:spAutoFit/>
          </a:bodyPr>
          <a:lstStyle/>
          <a:p>
            <a:pPr algn="l">
              <a:lnSpc>
                <a:spcPts val="3602"/>
              </a:lnSpc>
            </a:pPr>
            <a:r>
              <a:rPr lang="en-US" sz="2251" b="1" dirty="0">
                <a:solidFill>
                  <a:srgbClr val="000000"/>
                </a:solidFill>
                <a:latin typeface="Montserrat Bold"/>
                <a:ea typeface="Montserrat Bold"/>
                <a:cs typeface="Montserrat Bold"/>
                <a:sym typeface="Montserrat Bold"/>
              </a:rPr>
              <a:t>Socket </a:t>
            </a:r>
            <a:r>
              <a:rPr lang="en-US" sz="2251" b="1" dirty="0" err="1">
                <a:solidFill>
                  <a:srgbClr val="000000"/>
                </a:solidFill>
                <a:latin typeface="Montserrat Bold"/>
                <a:ea typeface="Montserrat Bold"/>
                <a:cs typeface="Montserrat Bold"/>
                <a:sym typeface="Montserrat Bold"/>
              </a:rPr>
              <a:t>là</a:t>
            </a:r>
            <a:r>
              <a:rPr lang="en-US" sz="2251" b="1" dirty="0">
                <a:solidFill>
                  <a:srgbClr val="000000"/>
                </a:solidFill>
                <a:latin typeface="Montserrat Bold"/>
                <a:ea typeface="Montserrat Bold"/>
                <a:cs typeface="Montserrat Bold"/>
                <a:sym typeface="Montserrat Bold"/>
              </a:rPr>
              <a:t> </a:t>
            </a:r>
            <a:r>
              <a:rPr lang="en-US" sz="2251" b="1" dirty="0" err="1">
                <a:solidFill>
                  <a:srgbClr val="000000"/>
                </a:solidFill>
                <a:latin typeface="Montserrat Bold"/>
                <a:ea typeface="Montserrat Bold"/>
                <a:cs typeface="Montserrat Bold"/>
                <a:sym typeface="Montserrat Bold"/>
              </a:rPr>
              <a:t>gì</a:t>
            </a:r>
            <a:r>
              <a:rPr lang="en-US" sz="2251" b="1" dirty="0">
                <a:solidFill>
                  <a:srgbClr val="000000"/>
                </a:solidFill>
                <a:latin typeface="Montserrat Bold"/>
                <a:ea typeface="Montserrat Bold"/>
                <a:cs typeface="Montserrat Bold"/>
                <a:sym typeface="Montserrat Bold"/>
              </a:rPr>
              <a:t>?</a:t>
            </a:r>
          </a:p>
          <a:p>
            <a:pPr algn="l">
              <a:lnSpc>
                <a:spcPts val="3602"/>
              </a:lnSpc>
            </a:pPr>
            <a:r>
              <a:rPr lang="en-US" sz="2251" spc="-6" dirty="0">
                <a:solidFill>
                  <a:srgbClr val="000000"/>
                </a:solidFill>
                <a:latin typeface="Montserrat"/>
                <a:ea typeface="Montserrat"/>
                <a:cs typeface="Montserrat"/>
                <a:sym typeface="Montserrat"/>
              </a:rPr>
              <a:t>Socket </a:t>
            </a:r>
            <a:r>
              <a:rPr lang="en-US" sz="2251" spc="-6" dirty="0" err="1">
                <a:solidFill>
                  <a:srgbClr val="000000"/>
                </a:solidFill>
                <a:latin typeface="Montserrat"/>
                <a:ea typeface="Montserrat"/>
                <a:cs typeface="Montserrat"/>
                <a:sym typeface="Montserrat"/>
              </a:rPr>
              <a:t>là</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giao</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diện</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lập</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trình</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ứng</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dụng</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mạng</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được</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dùng</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để</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truyền</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và</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nhận</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dữ</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liệu</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trên</a:t>
            </a:r>
            <a:r>
              <a:rPr lang="en-US" sz="2251" spc="-6" dirty="0">
                <a:solidFill>
                  <a:srgbClr val="000000"/>
                </a:solidFill>
                <a:latin typeface="Montserrat"/>
                <a:ea typeface="Montserrat"/>
                <a:cs typeface="Montserrat"/>
                <a:sym typeface="Montserrat"/>
              </a:rPr>
              <a:t> internet. </a:t>
            </a:r>
            <a:r>
              <a:rPr lang="en-US" sz="2251" spc="-6" dirty="0" err="1">
                <a:solidFill>
                  <a:srgbClr val="000000"/>
                </a:solidFill>
                <a:latin typeface="Montserrat"/>
                <a:ea typeface="Montserrat"/>
                <a:cs typeface="Montserrat"/>
                <a:sym typeface="Montserrat"/>
              </a:rPr>
              <a:t>Giữa</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hai</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chương</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trình</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chạy</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trên</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mạng</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cần</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có</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một</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liên</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kết</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giao</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tiếp</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hai</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chiều</a:t>
            </a:r>
            <a:r>
              <a:rPr lang="en-US" sz="2251" spc="-6" dirty="0">
                <a:solidFill>
                  <a:srgbClr val="000000"/>
                </a:solidFill>
                <a:latin typeface="Montserrat"/>
                <a:ea typeface="Montserrat"/>
                <a:cs typeface="Montserrat"/>
                <a:sym typeface="Montserrat"/>
              </a:rPr>
              <a:t> (two-way communication) </a:t>
            </a:r>
            <a:r>
              <a:rPr lang="en-US" sz="2251" spc="-6" dirty="0" err="1">
                <a:solidFill>
                  <a:srgbClr val="000000"/>
                </a:solidFill>
                <a:latin typeface="Montserrat"/>
                <a:ea typeface="Montserrat"/>
                <a:cs typeface="Montserrat"/>
                <a:sym typeface="Montserrat"/>
              </a:rPr>
              <a:t>để</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kết</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nối</a:t>
            </a:r>
            <a:r>
              <a:rPr lang="en-US" sz="2251" spc="-6" dirty="0">
                <a:solidFill>
                  <a:srgbClr val="000000"/>
                </a:solidFill>
                <a:latin typeface="Montserrat"/>
                <a:ea typeface="Montserrat"/>
                <a:cs typeface="Montserrat"/>
                <a:sym typeface="Montserrat"/>
              </a:rPr>
              <a:t> 2 process </a:t>
            </a:r>
            <a:r>
              <a:rPr lang="en-US" sz="2251" spc="-6" dirty="0" err="1">
                <a:solidFill>
                  <a:srgbClr val="000000"/>
                </a:solidFill>
                <a:latin typeface="Montserrat"/>
                <a:ea typeface="Montserrat"/>
                <a:cs typeface="Montserrat"/>
                <a:sym typeface="Montserrat"/>
              </a:rPr>
              <a:t>trò</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chuyện</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với</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nhau</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Điểm</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cuối</a:t>
            </a:r>
            <a:r>
              <a:rPr lang="en-US" sz="2251" spc="-6" dirty="0">
                <a:solidFill>
                  <a:srgbClr val="000000"/>
                </a:solidFill>
                <a:latin typeface="Montserrat"/>
                <a:ea typeface="Montserrat"/>
                <a:cs typeface="Montserrat"/>
                <a:sym typeface="Montserrat"/>
              </a:rPr>
              <a:t> (endpoint) </a:t>
            </a:r>
            <a:r>
              <a:rPr lang="en-US" sz="2251" spc="-6" dirty="0" err="1">
                <a:solidFill>
                  <a:srgbClr val="000000"/>
                </a:solidFill>
                <a:latin typeface="Montserrat"/>
                <a:ea typeface="Montserrat"/>
                <a:cs typeface="Montserrat"/>
                <a:sym typeface="Montserrat"/>
              </a:rPr>
              <a:t>của</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liên</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kết</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này</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được</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gọi</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là</a:t>
            </a:r>
            <a:r>
              <a:rPr lang="en-US" sz="2251" spc="-6" dirty="0">
                <a:solidFill>
                  <a:srgbClr val="000000"/>
                </a:solidFill>
                <a:latin typeface="Montserrat"/>
                <a:ea typeface="Montserrat"/>
                <a:cs typeface="Montserrat"/>
                <a:sym typeface="Montserrat"/>
              </a:rPr>
              <a:t> socket.</a:t>
            </a:r>
          </a:p>
          <a:p>
            <a:pPr algn="l">
              <a:lnSpc>
                <a:spcPts val="3602"/>
              </a:lnSpc>
            </a:pPr>
            <a:r>
              <a:rPr lang="en-US" sz="2251" spc="-6" dirty="0" err="1">
                <a:solidFill>
                  <a:srgbClr val="000000"/>
                </a:solidFill>
                <a:latin typeface="Montserrat"/>
                <a:ea typeface="Montserrat"/>
                <a:cs typeface="Montserrat"/>
                <a:sym typeface="Montserrat"/>
              </a:rPr>
              <a:t>Một</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chức</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năng</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khác</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của</a:t>
            </a:r>
            <a:r>
              <a:rPr lang="en-US" sz="2251" spc="-6" dirty="0">
                <a:solidFill>
                  <a:srgbClr val="000000"/>
                </a:solidFill>
                <a:latin typeface="Montserrat"/>
                <a:ea typeface="Montserrat"/>
                <a:cs typeface="Montserrat"/>
                <a:sym typeface="Montserrat"/>
              </a:rPr>
              <a:t> socket </a:t>
            </a:r>
            <a:r>
              <a:rPr lang="en-US" sz="2251" spc="-6" dirty="0" err="1">
                <a:solidFill>
                  <a:srgbClr val="000000"/>
                </a:solidFill>
                <a:latin typeface="Montserrat"/>
                <a:ea typeface="Montserrat"/>
                <a:cs typeface="Montserrat"/>
                <a:sym typeface="Montserrat"/>
              </a:rPr>
              <a:t>là</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giúp</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các</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tầng</a:t>
            </a:r>
            <a:r>
              <a:rPr lang="en-US" sz="2251" spc="-6" dirty="0">
                <a:solidFill>
                  <a:srgbClr val="000000"/>
                </a:solidFill>
                <a:latin typeface="Montserrat"/>
                <a:ea typeface="Montserrat"/>
                <a:cs typeface="Montserrat"/>
                <a:sym typeface="Montserrat"/>
              </a:rPr>
              <a:t> TCP </a:t>
            </a:r>
            <a:r>
              <a:rPr lang="en-US" sz="2251" spc="-6" dirty="0" err="1">
                <a:solidFill>
                  <a:srgbClr val="000000"/>
                </a:solidFill>
                <a:latin typeface="Montserrat"/>
                <a:ea typeface="Montserrat"/>
                <a:cs typeface="Montserrat"/>
                <a:sym typeface="Montserrat"/>
              </a:rPr>
              <a:t>hoặc</a:t>
            </a:r>
            <a:r>
              <a:rPr lang="en-US" sz="2251" spc="-6" dirty="0">
                <a:solidFill>
                  <a:srgbClr val="000000"/>
                </a:solidFill>
                <a:latin typeface="Montserrat"/>
                <a:ea typeface="Montserrat"/>
                <a:cs typeface="Montserrat"/>
                <a:sym typeface="Montserrat"/>
              </a:rPr>
              <a:t> TCP Layer </a:t>
            </a:r>
            <a:r>
              <a:rPr lang="en-US" sz="2251" spc="-6" dirty="0" err="1">
                <a:solidFill>
                  <a:srgbClr val="000000"/>
                </a:solidFill>
                <a:latin typeface="Montserrat"/>
                <a:ea typeface="Montserrat"/>
                <a:cs typeface="Montserrat"/>
                <a:sym typeface="Montserrat"/>
              </a:rPr>
              <a:t>định</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danh</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ứng</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dụng</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mà</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dữ</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liệu</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sẽ</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được</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gửi</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tới</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thông</a:t>
            </a:r>
            <a:r>
              <a:rPr lang="en-US" sz="2251" spc="-6" dirty="0">
                <a:solidFill>
                  <a:srgbClr val="000000"/>
                </a:solidFill>
                <a:latin typeface="Montserrat"/>
                <a:ea typeface="Montserrat"/>
                <a:cs typeface="Montserrat"/>
                <a:sym typeface="Montserrat"/>
              </a:rPr>
              <a:t> qua </a:t>
            </a:r>
            <a:r>
              <a:rPr lang="en-US" sz="2251" spc="-6" dirty="0" err="1">
                <a:solidFill>
                  <a:srgbClr val="000000"/>
                </a:solidFill>
                <a:latin typeface="Montserrat"/>
                <a:ea typeface="Montserrat"/>
                <a:cs typeface="Montserrat"/>
                <a:sym typeface="Montserrat"/>
              </a:rPr>
              <a:t>sự</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ràng</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buộc</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với</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một</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cổng</a:t>
            </a:r>
            <a:r>
              <a:rPr lang="en-US" sz="2251" spc="-6" dirty="0">
                <a:solidFill>
                  <a:srgbClr val="000000"/>
                </a:solidFill>
                <a:latin typeface="Montserrat"/>
                <a:ea typeface="Montserrat"/>
                <a:cs typeface="Montserrat"/>
                <a:sym typeface="Montserrat"/>
              </a:rPr>
              <a:t> port (</a:t>
            </a:r>
            <a:r>
              <a:rPr lang="en-US" sz="2251" spc="-6" dirty="0" err="1">
                <a:solidFill>
                  <a:srgbClr val="000000"/>
                </a:solidFill>
                <a:latin typeface="Montserrat"/>
                <a:ea typeface="Montserrat"/>
                <a:cs typeface="Montserrat"/>
                <a:sym typeface="Montserrat"/>
              </a:rPr>
              <a:t>thể</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hiện</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là</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một</a:t>
            </a:r>
            <a:r>
              <a:rPr lang="en-US" sz="2251" spc="-6" dirty="0">
                <a:solidFill>
                  <a:srgbClr val="000000"/>
                </a:solidFill>
                <a:latin typeface="Montserrat"/>
                <a:ea typeface="Montserrat"/>
                <a:cs typeface="Montserrat"/>
                <a:sym typeface="Montserrat"/>
              </a:rPr>
              <a:t> con </a:t>
            </a:r>
            <a:r>
              <a:rPr lang="en-US" sz="2251" spc="-6" dirty="0" err="1">
                <a:solidFill>
                  <a:srgbClr val="000000"/>
                </a:solidFill>
                <a:latin typeface="Montserrat"/>
                <a:ea typeface="Montserrat"/>
                <a:cs typeface="Montserrat"/>
                <a:sym typeface="Montserrat"/>
              </a:rPr>
              <a:t>số</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cụ</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thể</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từ</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đó</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tiến</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hành</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kết</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nối</a:t>
            </a:r>
            <a:r>
              <a:rPr lang="en-US" sz="2251" spc="-6" dirty="0">
                <a:solidFill>
                  <a:srgbClr val="000000"/>
                </a:solidFill>
                <a:latin typeface="Montserrat"/>
                <a:ea typeface="Montserrat"/>
                <a:cs typeface="Montserrat"/>
                <a:sym typeface="Montserrat"/>
              </a:rPr>
              <a:t> </a:t>
            </a:r>
            <a:r>
              <a:rPr lang="en-US" sz="2251" spc="-6" dirty="0" err="1">
                <a:solidFill>
                  <a:srgbClr val="000000"/>
                </a:solidFill>
                <a:latin typeface="Montserrat"/>
                <a:ea typeface="Montserrat"/>
                <a:cs typeface="Montserrat"/>
                <a:sym typeface="Montserrat"/>
              </a:rPr>
              <a:t>giữa</a:t>
            </a:r>
            <a:r>
              <a:rPr lang="en-US" sz="2251" spc="-6" dirty="0">
                <a:solidFill>
                  <a:srgbClr val="000000"/>
                </a:solidFill>
                <a:latin typeface="Montserrat"/>
                <a:ea typeface="Montserrat"/>
                <a:cs typeface="Montserrat"/>
                <a:sym typeface="Montserrat"/>
              </a:rPr>
              <a:t> client </a:t>
            </a:r>
            <a:r>
              <a:rPr lang="en-US" sz="2251" spc="-6" dirty="0" err="1">
                <a:solidFill>
                  <a:srgbClr val="000000"/>
                </a:solidFill>
                <a:latin typeface="Montserrat"/>
                <a:ea typeface="Montserrat"/>
                <a:cs typeface="Montserrat"/>
                <a:sym typeface="Montserrat"/>
              </a:rPr>
              <a:t>và</a:t>
            </a:r>
            <a:r>
              <a:rPr lang="en-US" sz="2251" spc="-6" dirty="0">
                <a:solidFill>
                  <a:srgbClr val="000000"/>
                </a:solidFill>
                <a:latin typeface="Montserrat"/>
                <a:ea typeface="Montserrat"/>
                <a:cs typeface="Montserrat"/>
                <a:sym typeface="Montserrat"/>
              </a:rPr>
              <a:t> server.</a:t>
            </a:r>
          </a:p>
          <a:p>
            <a:pPr algn="l">
              <a:lnSpc>
                <a:spcPts val="3602"/>
              </a:lnSpc>
              <a:spcBef>
                <a:spcPct val="0"/>
              </a:spcBef>
            </a:pPr>
            <a:endParaRPr lang="en-US" sz="2251" spc="-6" dirty="0">
              <a:solidFill>
                <a:srgbClr val="000000"/>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579031" y="1996132"/>
            <a:ext cx="9224122" cy="7466248"/>
          </a:xfrm>
          <a:custGeom>
            <a:avLst/>
            <a:gdLst/>
            <a:ahLst/>
            <a:cxnLst/>
            <a:rect l="l" t="t" r="r" b="b"/>
            <a:pathLst>
              <a:path w="9224122" h="7466248">
                <a:moveTo>
                  <a:pt x="0" y="0"/>
                </a:moveTo>
                <a:lnTo>
                  <a:pt x="9224122" y="0"/>
                </a:lnTo>
                <a:lnTo>
                  <a:pt x="9224122" y="7466248"/>
                </a:lnTo>
                <a:lnTo>
                  <a:pt x="0" y="7466248"/>
                </a:lnTo>
                <a:lnTo>
                  <a:pt x="0" y="0"/>
                </a:lnTo>
                <a:close/>
              </a:path>
            </a:pathLst>
          </a:custGeom>
          <a:blipFill>
            <a:blip r:embed="rId2"/>
            <a:stretch>
              <a:fillRect l="-19379" r="-19379"/>
            </a:stretch>
          </a:blipFill>
        </p:spPr>
      </p:sp>
      <p:sp>
        <p:nvSpPr>
          <p:cNvPr id="3" name="TextBox 3"/>
          <p:cNvSpPr txBox="1"/>
          <p:nvPr/>
        </p:nvSpPr>
        <p:spPr>
          <a:xfrm>
            <a:off x="1028198" y="1421447"/>
            <a:ext cx="6578931" cy="784135"/>
          </a:xfrm>
          <a:prstGeom prst="rect">
            <a:avLst/>
          </a:prstGeom>
        </p:spPr>
        <p:txBody>
          <a:bodyPr lIns="0" tIns="0" rIns="0" bIns="0" rtlCol="0" anchor="t">
            <a:spAutoFit/>
          </a:bodyPr>
          <a:lstStyle/>
          <a:p>
            <a:pPr marL="0" lvl="0" indent="0" algn="l">
              <a:lnSpc>
                <a:spcPts val="5615"/>
              </a:lnSpc>
              <a:spcBef>
                <a:spcPct val="0"/>
              </a:spcBef>
            </a:pPr>
            <a:r>
              <a:rPr lang="en-US" sz="6606">
                <a:solidFill>
                  <a:srgbClr val="000000"/>
                </a:solidFill>
                <a:latin typeface="Bogart"/>
                <a:ea typeface="Bogart"/>
                <a:cs typeface="Bogart"/>
                <a:sym typeface="Bogart"/>
              </a:rPr>
              <a:t>Mô tả mô hình</a:t>
            </a:r>
          </a:p>
        </p:txBody>
      </p:sp>
      <p:sp>
        <p:nvSpPr>
          <p:cNvPr id="4" name="TextBox 4"/>
          <p:cNvSpPr txBox="1"/>
          <p:nvPr/>
        </p:nvSpPr>
        <p:spPr>
          <a:xfrm>
            <a:off x="153050" y="3374120"/>
            <a:ext cx="8879250" cy="6808734"/>
          </a:xfrm>
          <a:prstGeom prst="rect">
            <a:avLst/>
          </a:prstGeom>
        </p:spPr>
        <p:txBody>
          <a:bodyPr lIns="0" tIns="0" rIns="0" bIns="0" rtlCol="0" anchor="t">
            <a:spAutoFit/>
          </a:bodyPr>
          <a:lstStyle/>
          <a:p>
            <a:pPr algn="l">
              <a:lnSpc>
                <a:spcPts val="3602"/>
              </a:lnSpc>
            </a:pPr>
            <a:r>
              <a:rPr lang="en-US" sz="2251" spc="-6">
                <a:solidFill>
                  <a:srgbClr val="000000"/>
                </a:solidFill>
                <a:latin typeface="Montserrat"/>
                <a:ea typeface="Montserrat"/>
                <a:cs typeface="Montserrat"/>
                <a:sym typeface="Montserrat"/>
              </a:rPr>
              <a:t>Mô tả mô hình</a:t>
            </a:r>
          </a:p>
          <a:p>
            <a:pPr marL="486170" lvl="1" indent="-243085" algn="l">
              <a:lnSpc>
                <a:spcPts val="3602"/>
              </a:lnSpc>
              <a:buAutoNum type="arabicPeriod"/>
            </a:pPr>
            <a:r>
              <a:rPr lang="en-US" sz="2251">
                <a:solidFill>
                  <a:srgbClr val="000000"/>
                </a:solidFill>
                <a:latin typeface="Montserrat"/>
                <a:ea typeface="Montserrat"/>
                <a:cs typeface="Montserrat"/>
                <a:sym typeface="Montserrat"/>
              </a:rPr>
              <a:t>Trước tiên chúng ta sẽ tạo ra một máy chủ bằng cách mở một socket - Socket()</a:t>
            </a:r>
          </a:p>
          <a:p>
            <a:pPr marL="486170" lvl="1" indent="-243085" algn="l">
              <a:lnSpc>
                <a:spcPts val="3602"/>
              </a:lnSpc>
              <a:buAutoNum type="arabicPeriod"/>
            </a:pPr>
            <a:r>
              <a:rPr lang="en-US" sz="2251">
                <a:solidFill>
                  <a:srgbClr val="000000"/>
                </a:solidFill>
                <a:latin typeface="Montserrat"/>
                <a:ea typeface="Montserrat"/>
                <a:cs typeface="Montserrat"/>
                <a:sym typeface="Montserrat"/>
              </a:rPr>
              <a:t>Sau đó chúng ta sẽ liên kết nó với một host hoặc một máy và một port - Bind()</a:t>
            </a:r>
          </a:p>
          <a:p>
            <a:pPr marL="486170" lvl="1" indent="-243085" algn="l">
              <a:lnSpc>
                <a:spcPts val="3602"/>
              </a:lnSpc>
              <a:buAutoNum type="arabicPeriod"/>
            </a:pPr>
            <a:r>
              <a:rPr lang="en-US" sz="2251">
                <a:solidFill>
                  <a:srgbClr val="000000"/>
                </a:solidFill>
                <a:latin typeface="Montserrat"/>
                <a:ea typeface="Montserrat"/>
                <a:cs typeface="Montserrat"/>
                <a:sym typeface="Montserrat"/>
              </a:rPr>
              <a:t>Tiếp theo server sẽ bắt đầu lắng nghe trên port đó - Listen()</a:t>
            </a:r>
          </a:p>
          <a:p>
            <a:pPr marL="486170" lvl="1" indent="-243085" algn="l">
              <a:lnSpc>
                <a:spcPts val="3602"/>
              </a:lnSpc>
              <a:buAutoNum type="arabicPeriod"/>
            </a:pPr>
            <a:r>
              <a:rPr lang="en-US" sz="2251">
                <a:solidFill>
                  <a:srgbClr val="000000"/>
                </a:solidFill>
                <a:latin typeface="Montserrat"/>
                <a:ea typeface="Montserrat"/>
                <a:cs typeface="Montserrat"/>
                <a:sym typeface="Montserrat"/>
              </a:rPr>
              <a:t>Yêu cầu kết nối từ client được gửi tới server - Connect()</a:t>
            </a:r>
          </a:p>
          <a:p>
            <a:pPr marL="486170" lvl="1" indent="-243085" algn="l">
              <a:lnSpc>
                <a:spcPts val="3602"/>
              </a:lnSpc>
              <a:buAutoNum type="arabicPeriod"/>
            </a:pPr>
            <a:r>
              <a:rPr lang="en-US" sz="2251">
                <a:solidFill>
                  <a:srgbClr val="000000"/>
                </a:solidFill>
                <a:latin typeface="Montserrat"/>
                <a:ea typeface="Montserrat"/>
                <a:cs typeface="Montserrat"/>
                <a:sym typeface="Montserrat"/>
              </a:rPr>
              <a:t>Server sẽ accept yêu cầu từ client và sau đó kết nối được thiết lập - Accept()</a:t>
            </a:r>
          </a:p>
          <a:p>
            <a:pPr marL="486170" lvl="1" indent="-243085" algn="l">
              <a:lnSpc>
                <a:spcPts val="3602"/>
              </a:lnSpc>
              <a:buAutoNum type="arabicPeriod"/>
            </a:pPr>
            <a:r>
              <a:rPr lang="en-US" sz="2251">
                <a:solidFill>
                  <a:srgbClr val="000000"/>
                </a:solidFill>
                <a:latin typeface="Montserrat"/>
                <a:ea typeface="Montserrat"/>
                <a:cs typeface="Montserrat"/>
                <a:sym typeface="Montserrat"/>
              </a:rPr>
              <a:t>Bây giờ cả hai đều có thể gửi và nhận tin tại thời điểm đó - Read() / Write()</a:t>
            </a:r>
          </a:p>
          <a:p>
            <a:pPr marL="486170" lvl="1" indent="-243085" algn="l">
              <a:lnSpc>
                <a:spcPts val="3602"/>
              </a:lnSpc>
              <a:buAutoNum type="arabicPeriod"/>
            </a:pPr>
            <a:r>
              <a:rPr lang="en-US" sz="2251">
                <a:solidFill>
                  <a:srgbClr val="000000"/>
                </a:solidFill>
                <a:latin typeface="Montserrat"/>
                <a:ea typeface="Montserrat"/>
                <a:cs typeface="Montserrat"/>
                <a:sym typeface="Montserrat"/>
              </a:rPr>
              <a:t>Và cuối cùng khi hoàn thành chúng có thể đóng kết nối - Close()</a:t>
            </a:r>
          </a:p>
          <a:p>
            <a:pPr algn="l">
              <a:lnSpc>
                <a:spcPts val="3602"/>
              </a:lnSpc>
              <a:spcBef>
                <a:spcPct val="0"/>
              </a:spcBef>
            </a:pPr>
            <a:endParaRPr lang="en-US" sz="2251">
              <a:solidFill>
                <a:srgbClr val="0000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76993" y="2979248"/>
            <a:ext cx="17259802" cy="4036597"/>
          </a:xfrm>
          <a:prstGeom prst="rect">
            <a:avLst/>
          </a:prstGeom>
        </p:spPr>
        <p:txBody>
          <a:bodyPr lIns="0" tIns="0" rIns="0" bIns="0" rtlCol="0" anchor="t">
            <a:spAutoFit/>
          </a:bodyPr>
          <a:lstStyle/>
          <a:p>
            <a:pPr marL="0" lvl="0" indent="0" algn="l">
              <a:lnSpc>
                <a:spcPts val="15244"/>
              </a:lnSpc>
              <a:spcBef>
                <a:spcPct val="0"/>
              </a:spcBef>
            </a:pPr>
            <a:r>
              <a:rPr lang="en-US" sz="17935">
                <a:solidFill>
                  <a:srgbClr val="000000"/>
                </a:solidFill>
                <a:latin typeface="Bogart"/>
                <a:ea typeface="Bogart"/>
                <a:cs typeface="Bogart"/>
                <a:sym typeface="Bogart"/>
              </a:rPr>
              <a:t>SAU ĐÂY LÀ DEMO DỰ ÁN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1346</Words>
  <Application>Microsoft Office PowerPoint</Application>
  <PresentationFormat>Custom</PresentationFormat>
  <Paragraphs>44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Montserrat</vt:lpstr>
      <vt:lpstr>Montserrat Medium</vt:lpstr>
      <vt:lpstr>Arial</vt:lpstr>
      <vt:lpstr>Bogart Bold</vt:lpstr>
      <vt:lpstr>Montserrat Bold</vt:lpstr>
      <vt:lpstr>Bogart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Security and Technology Presentation</dc:title>
  <cp:lastModifiedBy>Thinh Nguyen</cp:lastModifiedBy>
  <cp:revision>5</cp:revision>
  <dcterms:created xsi:type="dcterms:W3CDTF">2006-08-16T00:00:00Z</dcterms:created>
  <dcterms:modified xsi:type="dcterms:W3CDTF">2025-03-29T01:50:04Z</dcterms:modified>
  <dc:identifier>DAGMgQN_nXM</dc:identifier>
</cp:coreProperties>
</file>