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DM Sans" panose="020B0604020202020204" charset="0"/>
      <p:regular r:id="rId17"/>
    </p:embeddedFont>
    <p:embeddedFont>
      <p:font typeface="PT Serif" panose="020A0603040505020204" pitchFamily="18"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6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39522" y="2031087"/>
            <a:ext cx="7264956" cy="2312075"/>
          </a:xfrm>
          <a:prstGeom prst="rect">
            <a:avLst/>
          </a:prstGeom>
          <a:noFill/>
          <a:ln/>
        </p:spPr>
        <p:txBody>
          <a:bodyPr wrap="squar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Ứng dụng PyTorch để Phân tích Cảm xúc trong Phản hồi Khách hàng</a:t>
            </a:r>
            <a:endParaRPr lang="en-US" sz="4850" dirty="0"/>
          </a:p>
        </p:txBody>
      </p:sp>
      <p:sp>
        <p:nvSpPr>
          <p:cNvPr id="4" name="Text 1"/>
          <p:cNvSpPr/>
          <p:nvPr/>
        </p:nvSpPr>
        <p:spPr>
          <a:xfrm>
            <a:off x="939522" y="4695468"/>
            <a:ext cx="7264956" cy="1503045"/>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Báo cáo Thực tập Tốt nghiệp Sinh viên: Nguyễn Trần Hoàng Thịnh Giảng viên hướng dẫn: ThS. Đặng Quốc Phong Trường Đại học Gia Định</a:t>
            </a:r>
            <a:endParaRPr lang="en-US" sz="1800" dirty="0"/>
          </a:p>
        </p:txBody>
      </p:sp>
      <p:pic>
        <p:nvPicPr>
          <p:cNvPr id="5" name="Picture 4" descr="Thông tin tuyển sinh ngành Quản trị dịch vụ du lịch và lữ hành">
            <a:extLst>
              <a:ext uri="{FF2B5EF4-FFF2-40B4-BE49-F238E27FC236}">
                <a16:creationId xmlns:a16="http://schemas.microsoft.com/office/drawing/2014/main" id="{3145193D-D600-4A34-81A8-1EAF958C07B9}"/>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027921" y="2031087"/>
            <a:ext cx="3302952" cy="32324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39522" y="2528768"/>
            <a:ext cx="10765393"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Hướng phát triển Tương lai &amp; Hỏi Đáp</a:t>
            </a:r>
            <a:endParaRPr lang="en-US" sz="4850" dirty="0"/>
          </a:p>
        </p:txBody>
      </p:sp>
      <p:sp>
        <p:nvSpPr>
          <p:cNvPr id="3" name="Text 1"/>
          <p:cNvSpPr/>
          <p:nvPr/>
        </p:nvSpPr>
        <p:spPr>
          <a:xfrm>
            <a:off x="939522" y="3769162"/>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Bổ sung thêm dữ liệu cho lớp Trung tính để nâng cao độ chính xác.</a:t>
            </a:r>
            <a:endParaRPr lang="en-US" sz="1800" dirty="0"/>
          </a:p>
        </p:txBody>
      </p:sp>
      <p:sp>
        <p:nvSpPr>
          <p:cNvPr id="4" name="Text 2"/>
          <p:cNvSpPr/>
          <p:nvPr/>
        </p:nvSpPr>
        <p:spPr>
          <a:xfrm>
            <a:off x="939522" y="4227076"/>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Nâng cấp Knowledge Base với tìm kiếm ngữ nghĩa Semantic Search.</a:t>
            </a:r>
            <a:endParaRPr lang="en-US" sz="1800" dirty="0"/>
          </a:p>
        </p:txBody>
      </p:sp>
      <p:sp>
        <p:nvSpPr>
          <p:cNvPr id="5" name="Text 3"/>
          <p:cNvSpPr/>
          <p:nvPr/>
        </p:nvSpPr>
        <p:spPr>
          <a:xfrm>
            <a:off x="939522" y="4684990"/>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Mở rộng hệ thống với chức năng xác thực người dùng, triển khai trên Cloud qua Docker.</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39522" y="2610922"/>
            <a:ext cx="6165890"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Tổng quan Đề tài</a:t>
            </a:r>
            <a:endParaRPr lang="en-US" sz="4850" dirty="0"/>
          </a:p>
        </p:txBody>
      </p:sp>
      <p:sp>
        <p:nvSpPr>
          <p:cNvPr id="3" name="Text 1"/>
          <p:cNvSpPr/>
          <p:nvPr/>
        </p:nvSpPr>
        <p:spPr>
          <a:xfrm>
            <a:off x="939522" y="3851315"/>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Việc xử lý thủ công khối lượng lớn phản hồi khách hàng gây tốn thời gian và thiếu hiệu quả. Đề tài hướng tới xây dựng hệ thống tự động hóa phân tích cảm xúc để hỗ trợ doanh nghiệp nắm bắt nhanh chóng tâm lý khách hàng.</a:t>
            </a:r>
            <a:endParaRPr lang="en-US" sz="1800" dirty="0"/>
          </a:p>
        </p:txBody>
      </p:sp>
      <p:sp>
        <p:nvSpPr>
          <p:cNvPr id="4" name="Text 2"/>
          <p:cNvSpPr/>
          <p:nvPr/>
        </p:nvSpPr>
        <p:spPr>
          <a:xfrm>
            <a:off x="939522" y="4867037"/>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Giải pháp áp dụng kiến trúc lai ghép, kết hợp mô hình học sâu XLM-R đổi mới cùng AI tạo sinh Gemini, được tối ưu bởi cơ sở tri thức Knowledge Base nhằm nâng cao độ chính xác và tốc độ xử lý.</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39522" y="1833086"/>
            <a:ext cx="6995517"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Cơ sở Lý thuyết Nền tảng</a:t>
            </a:r>
            <a:endParaRPr lang="en-US" sz="4850" dirty="0"/>
          </a:p>
        </p:txBody>
      </p:sp>
      <p:sp>
        <p:nvSpPr>
          <p:cNvPr id="3" name="Text 1"/>
          <p:cNvSpPr/>
          <p:nvPr/>
        </p:nvSpPr>
        <p:spPr>
          <a:xfrm>
            <a:off x="939522" y="3073479"/>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Đánh giá cảm xúc dựa trên thang đo Likert, một chuẩn định lượng để chuyển đổi ý kiến người dùng thành số liệu cụ thể. Hệ thống áp dụng thang 1-5 sao, trong đó:</a:t>
            </a:r>
            <a:endParaRPr lang="en-US" sz="1800" dirty="0"/>
          </a:p>
        </p:txBody>
      </p:sp>
      <p:sp>
        <p:nvSpPr>
          <p:cNvPr id="4" name="Text 2"/>
          <p:cNvSpPr/>
          <p:nvPr/>
        </p:nvSpPr>
        <p:spPr>
          <a:xfrm>
            <a:off x="939522" y="4089202"/>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1-2 sao tương ứng cảm xúc tiêu cực</a:t>
            </a:r>
            <a:endParaRPr lang="en-US" sz="1800" dirty="0"/>
          </a:p>
        </p:txBody>
      </p:sp>
      <p:sp>
        <p:nvSpPr>
          <p:cNvPr id="5" name="Text 3"/>
          <p:cNvSpPr/>
          <p:nvPr/>
        </p:nvSpPr>
        <p:spPr>
          <a:xfrm>
            <a:off x="939522" y="4547116"/>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3 sao đại diện cho trạng thái trung tính</a:t>
            </a:r>
            <a:endParaRPr lang="en-US" sz="1800" dirty="0"/>
          </a:p>
        </p:txBody>
      </p:sp>
      <p:sp>
        <p:nvSpPr>
          <p:cNvPr id="6" name="Text 4"/>
          <p:cNvSpPr/>
          <p:nvPr/>
        </p:nvSpPr>
        <p:spPr>
          <a:xfrm>
            <a:off x="939522" y="5005030"/>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4-5 sao là tích cực</a:t>
            </a:r>
            <a:endParaRPr lang="en-US" sz="1800" dirty="0"/>
          </a:p>
        </p:txBody>
      </p:sp>
      <p:sp>
        <p:nvSpPr>
          <p:cNvPr id="7" name="Text 5"/>
          <p:cNvSpPr/>
          <p:nvPr/>
        </p:nvSpPr>
        <p:spPr>
          <a:xfrm>
            <a:off x="939522" y="5644991"/>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Quy ước ánh xạ này giúp đảm bảo dữ liệu huấn luyện nhất quán và có chất lượng, dựa trên tài liệu từ các nền tảng lớn như Amazon và IMDb.</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39522" y="1877020"/>
            <a:ext cx="6630710"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Kiến trúc &amp; Luồng xử lý</a:t>
            </a:r>
            <a:endParaRPr lang="en-US" sz="4850" dirty="0"/>
          </a:p>
        </p:txBody>
      </p:sp>
      <p:sp>
        <p:nvSpPr>
          <p:cNvPr id="4" name="Text 1"/>
          <p:cNvSpPr/>
          <p:nvPr/>
        </p:nvSpPr>
        <p:spPr>
          <a:xfrm>
            <a:off x="939522" y="3000018"/>
            <a:ext cx="7264956" cy="1127284"/>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Hệ thống tổ chức gồm 3 lớp chính: giao diện người dùng (Streamlit), backend (FastAPI) và lớp dữ liệu gồm MySQL và AI Gemini.</a:t>
            </a:r>
            <a:endParaRPr lang="en-US" sz="1800" dirty="0"/>
          </a:p>
        </p:txBody>
      </p:sp>
      <p:sp>
        <p:nvSpPr>
          <p:cNvPr id="5" name="Text 2"/>
          <p:cNvSpPr/>
          <p:nvPr/>
        </p:nvSpPr>
        <p:spPr>
          <a:xfrm>
            <a:off x="939522" y="4391501"/>
            <a:ext cx="7264956" cy="1127284"/>
          </a:xfrm>
          <a:prstGeom prst="rect">
            <a:avLst/>
          </a:prstGeom>
          <a:noFill/>
          <a:ln/>
        </p:spPr>
        <p:txBody>
          <a:bodyPr wrap="square" lIns="0" tIns="0" rIns="0" bIns="0" rtlCol="0" anchor="t"/>
          <a:lstStyle/>
          <a:p>
            <a:pPr marL="342900" indent="-342900" algn="l">
              <a:lnSpc>
                <a:spcPts val="2950"/>
              </a:lnSpc>
              <a:buSzPct val="100000"/>
              <a:buChar char="•"/>
            </a:pPr>
            <a:r>
              <a:rPr lang="en-US" sz="1800" b="1" dirty="0">
                <a:solidFill>
                  <a:srgbClr val="383838"/>
                </a:solidFill>
                <a:latin typeface="DM Sans" pitchFamily="34" charset="0"/>
                <a:ea typeface="DM Sans" pitchFamily="34" charset="-122"/>
                <a:cs typeface="DM Sans" pitchFamily="34" charset="-120"/>
              </a:rPr>
              <a:t>Cache Miss:</a:t>
            </a:r>
            <a:r>
              <a:rPr lang="en-US" sz="1800" dirty="0">
                <a:solidFill>
                  <a:srgbClr val="383838"/>
                </a:solidFill>
                <a:latin typeface="DM Sans" pitchFamily="34" charset="0"/>
                <a:ea typeface="DM Sans" pitchFamily="34" charset="-122"/>
                <a:cs typeface="DM Sans" pitchFamily="34" charset="-120"/>
              </a:rPr>
              <a:t> Khi không tìm được phản hồi trong Knowledge Base, dữ liệu được phân tích qua mô hình XLM-R, làm giàu phản hồi </a:t>
            </a:r>
            <a:r>
              <a:rPr lang="en-US" sz="1800" dirty="0" err="1">
                <a:solidFill>
                  <a:srgbClr val="383838"/>
                </a:solidFill>
                <a:latin typeface="DM Sans" pitchFamily="34" charset="0"/>
                <a:ea typeface="DM Sans" pitchFamily="34" charset="-122"/>
                <a:cs typeface="DM Sans" pitchFamily="34" charset="-120"/>
              </a:rPr>
              <a:t>bằng</a:t>
            </a:r>
            <a:r>
              <a:rPr lang="en-US" sz="1800" dirty="0">
                <a:solidFill>
                  <a:srgbClr val="383838"/>
                </a:solidFill>
                <a:latin typeface="DM Sans" pitchFamily="34" charset="0"/>
                <a:ea typeface="DM Sans" pitchFamily="34" charset="-122"/>
                <a:cs typeface="DM Sans" pitchFamily="34" charset="-120"/>
              </a:rPr>
              <a:t> Gemini.</a:t>
            </a:r>
            <a:endParaRPr lang="en-US" sz="1800" dirty="0"/>
          </a:p>
        </p:txBody>
      </p:sp>
      <p:sp>
        <p:nvSpPr>
          <p:cNvPr id="6" name="Text 3"/>
          <p:cNvSpPr/>
          <p:nvPr/>
        </p:nvSpPr>
        <p:spPr>
          <a:xfrm>
            <a:off x="939522" y="5600938"/>
            <a:ext cx="7264956" cy="751523"/>
          </a:xfrm>
          <a:prstGeom prst="rect">
            <a:avLst/>
          </a:prstGeom>
          <a:noFill/>
          <a:ln/>
        </p:spPr>
        <p:txBody>
          <a:bodyPr wrap="square" lIns="0" tIns="0" rIns="0" bIns="0" rtlCol="0" anchor="t"/>
          <a:lstStyle/>
          <a:p>
            <a:pPr marL="342900" indent="-342900" algn="l">
              <a:lnSpc>
                <a:spcPts val="2950"/>
              </a:lnSpc>
              <a:buSzPct val="100000"/>
              <a:buChar char="•"/>
            </a:pPr>
            <a:r>
              <a:rPr lang="en-US" sz="1800" b="1" dirty="0">
                <a:solidFill>
                  <a:srgbClr val="383838"/>
                </a:solidFill>
                <a:latin typeface="DM Sans" pitchFamily="34" charset="0"/>
                <a:ea typeface="DM Sans" pitchFamily="34" charset="-122"/>
                <a:cs typeface="DM Sans" pitchFamily="34" charset="-120"/>
              </a:rPr>
              <a:t>Cache Hit:</a:t>
            </a:r>
            <a:r>
              <a:rPr lang="en-US" sz="1800" dirty="0">
                <a:solidFill>
                  <a:srgbClr val="383838"/>
                </a:solidFill>
                <a:latin typeface="DM Sans" pitchFamily="34" charset="0"/>
                <a:ea typeface="DM Sans" pitchFamily="34" charset="-122"/>
                <a:cs typeface="DM Sans" pitchFamily="34" charset="-120"/>
              </a:rPr>
              <a:t> Truy xuất phản hồi hiệu quả trong ~30ms nhờ Knowledge Base.</a:t>
            </a:r>
            <a:endParaRPr lang="en-US" sz="1800" dirty="0"/>
          </a:p>
        </p:txBody>
      </p:sp>
      <p:pic>
        <p:nvPicPr>
          <p:cNvPr id="8" name="Picture 7">
            <a:extLst>
              <a:ext uri="{FF2B5EF4-FFF2-40B4-BE49-F238E27FC236}">
                <a16:creationId xmlns:a16="http://schemas.microsoft.com/office/drawing/2014/main" id="{87F5A8EC-F0B4-450A-AE49-C6A4361FBE07}"/>
              </a:ext>
            </a:extLst>
          </p:cNvPr>
          <p:cNvPicPr>
            <a:picLocks noChangeAspect="1"/>
          </p:cNvPicPr>
          <p:nvPr/>
        </p:nvPicPr>
        <p:blipFill>
          <a:blip r:embed="rId4"/>
          <a:stretch>
            <a:fillRect/>
          </a:stretch>
        </p:blipFill>
        <p:spPr>
          <a:xfrm>
            <a:off x="8788957" y="1722665"/>
            <a:ext cx="5668166" cy="46297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825016" y="1828412"/>
            <a:ext cx="7264956" cy="1541383"/>
          </a:xfrm>
          <a:prstGeom prst="rect">
            <a:avLst/>
          </a:prstGeom>
          <a:noFill/>
          <a:ln/>
        </p:spPr>
        <p:txBody>
          <a:bodyPr wrap="square" lIns="0" tIns="0" rIns="0" bIns="0" rtlCol="0" anchor="t"/>
          <a:lstStyle/>
          <a:p>
            <a:pPr marL="0" indent="0">
              <a:lnSpc>
                <a:spcPts val="6050"/>
              </a:lnSpc>
              <a:buNone/>
            </a:pPr>
            <a:r>
              <a:rPr lang="en-US" sz="4850" dirty="0">
                <a:solidFill>
                  <a:srgbClr val="020202"/>
                </a:solidFill>
                <a:latin typeface="PT Serif" pitchFamily="34" charset="0"/>
                <a:ea typeface="PT Serif" pitchFamily="34" charset="-122"/>
                <a:cs typeface="PT Serif" pitchFamily="34" charset="-120"/>
              </a:rPr>
              <a:t>Giao diện Demo và Chức năng chính</a:t>
            </a:r>
            <a:endParaRPr lang="en-US" sz="4850" dirty="0"/>
          </a:p>
        </p:txBody>
      </p:sp>
      <p:sp>
        <p:nvSpPr>
          <p:cNvPr id="4" name="Text 1"/>
          <p:cNvSpPr/>
          <p:nvPr/>
        </p:nvSpPr>
        <p:spPr>
          <a:xfrm>
            <a:off x="6825016" y="3722101"/>
            <a:ext cx="7264956" cy="751523"/>
          </a:xfrm>
          <a:prstGeom prst="rect">
            <a:avLst/>
          </a:prstGeom>
          <a:noFill/>
          <a:ln/>
        </p:spPr>
        <p:txBody>
          <a:bodyPr wrap="square" lIns="0" tIns="0" rIns="0" bIns="0" rtlCol="0" anchor="t"/>
          <a:lstStyle/>
          <a:p>
            <a:pPr marL="0" indent="0">
              <a:lnSpc>
                <a:spcPts val="2950"/>
              </a:lnSpc>
              <a:buNone/>
            </a:pPr>
            <a:r>
              <a:rPr lang="en-US" sz="1800" dirty="0">
                <a:solidFill>
                  <a:srgbClr val="383838"/>
                </a:solidFill>
                <a:latin typeface="DM Sans" pitchFamily="34" charset="0"/>
                <a:ea typeface="DM Sans" pitchFamily="34" charset="-122"/>
                <a:cs typeface="DM Sans" pitchFamily="34" charset="-120"/>
              </a:rPr>
              <a:t>Giao diện do Streamlit cung cấp cho phép phân tích đơn lẻ với nhập liệu trực tiếp và hiển thị kết quả cảm xúc kèm gợi ý.</a:t>
            </a:r>
            <a:endParaRPr lang="en-US" sz="1800" dirty="0"/>
          </a:p>
        </p:txBody>
      </p:sp>
      <p:sp>
        <p:nvSpPr>
          <p:cNvPr id="5" name="Text 2"/>
          <p:cNvSpPr/>
          <p:nvPr/>
        </p:nvSpPr>
        <p:spPr>
          <a:xfrm>
            <a:off x="6825016" y="4737823"/>
            <a:ext cx="7264956" cy="1127284"/>
          </a:xfrm>
          <a:prstGeom prst="rect">
            <a:avLst/>
          </a:prstGeom>
          <a:noFill/>
          <a:ln/>
        </p:spPr>
        <p:txBody>
          <a:bodyPr wrap="square" lIns="0" tIns="0" rIns="0" bIns="0" rtlCol="0" anchor="t"/>
          <a:lstStyle/>
          <a:p>
            <a:pPr marL="0" indent="0">
              <a:lnSpc>
                <a:spcPts val="2950"/>
              </a:lnSpc>
              <a:buNone/>
            </a:pPr>
            <a:r>
              <a:rPr lang="en-US" sz="1800" dirty="0">
                <a:solidFill>
                  <a:srgbClr val="383838"/>
                </a:solidFill>
                <a:latin typeface="DM Sans" pitchFamily="34" charset="0"/>
                <a:ea typeface="DM Sans" pitchFamily="34" charset="-122"/>
                <a:cs typeface="DM Sans" pitchFamily="34" charset="-120"/>
              </a:rPr>
              <a:t>Ngoài ra, hỗ trợ phân tích hàng loạt qua file CSV, hiển thị dashboard tổng quan theo </a:t>
            </a:r>
            <a:r>
              <a:rPr lang="en-US" sz="1800" dirty="0" err="1">
                <a:solidFill>
                  <a:srgbClr val="383838"/>
                </a:solidFill>
                <a:latin typeface="DM Sans" pitchFamily="34" charset="0"/>
                <a:ea typeface="DM Sans" pitchFamily="34" charset="-122"/>
                <a:cs typeface="DM Sans" pitchFamily="34" charset="-120"/>
              </a:rPr>
              <a:t>sản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phẩm</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và</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phân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tích</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sâu</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theo</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từng</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sản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phẩm</a:t>
            </a:r>
            <a:r>
              <a:rPr lang="en-US" sz="1800" dirty="0">
                <a:solidFill>
                  <a:srgbClr val="383838"/>
                </a:solidFill>
                <a:latin typeface="DM Sans" pitchFamily="34" charset="0"/>
                <a:ea typeface="DM Sans" pitchFamily="34" charset="-122"/>
                <a:cs typeface="DM Sans" pitchFamily="34" charset="-120"/>
              </a:rPr>
              <a:t>, giúp tiện lợi trong đánh giá thị trường.</a:t>
            </a:r>
            <a:endParaRPr lang="en-US" sz="1800" dirty="0"/>
          </a:p>
        </p:txBody>
      </p:sp>
      <p:pic>
        <p:nvPicPr>
          <p:cNvPr id="9" name="Picture 8">
            <a:extLst>
              <a:ext uri="{FF2B5EF4-FFF2-40B4-BE49-F238E27FC236}">
                <a16:creationId xmlns:a16="http://schemas.microsoft.com/office/drawing/2014/main" id="{FC8A0C63-4501-4A34-8E61-E6C3C4FAC5D0}"/>
              </a:ext>
            </a:extLst>
          </p:cNvPr>
          <p:cNvPicPr>
            <a:picLocks noChangeAspect="1"/>
          </p:cNvPicPr>
          <p:nvPr/>
        </p:nvPicPr>
        <p:blipFill>
          <a:blip r:embed="rId3"/>
          <a:stretch>
            <a:fillRect/>
          </a:stretch>
        </p:blipFill>
        <p:spPr>
          <a:xfrm>
            <a:off x="108906" y="955489"/>
            <a:ext cx="6481916" cy="2905311"/>
          </a:xfrm>
          <a:prstGeom prst="rect">
            <a:avLst/>
          </a:prstGeom>
        </p:spPr>
      </p:pic>
      <p:pic>
        <p:nvPicPr>
          <p:cNvPr id="11" name="Picture 10">
            <a:extLst>
              <a:ext uri="{FF2B5EF4-FFF2-40B4-BE49-F238E27FC236}">
                <a16:creationId xmlns:a16="http://schemas.microsoft.com/office/drawing/2014/main" id="{AF08F2CD-266E-4DAE-B20B-7DC9A67E0225}"/>
              </a:ext>
            </a:extLst>
          </p:cNvPr>
          <p:cNvPicPr>
            <a:picLocks noChangeAspect="1"/>
          </p:cNvPicPr>
          <p:nvPr/>
        </p:nvPicPr>
        <p:blipFill>
          <a:blip r:embed="rId4"/>
          <a:stretch>
            <a:fillRect/>
          </a:stretch>
        </p:blipFill>
        <p:spPr>
          <a:xfrm>
            <a:off x="108906" y="4023809"/>
            <a:ext cx="6481916" cy="29053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39522" y="2340888"/>
            <a:ext cx="8773835"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Phương pháp Đánh giá Mô hình</a:t>
            </a:r>
            <a:endParaRPr lang="en-US" sz="4850" dirty="0"/>
          </a:p>
        </p:txBody>
      </p:sp>
      <p:sp>
        <p:nvSpPr>
          <p:cNvPr id="3" name="Text 1"/>
          <p:cNvSpPr/>
          <p:nvPr/>
        </p:nvSpPr>
        <p:spPr>
          <a:xfrm>
            <a:off x="797282" y="3637558"/>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Đánh giá dựa trên thống kê suy luận để kiểm nghiệm hiệu quả trên dữ liệu chưa biết. Tiêu chuẩn là ma trận nhầm lẫn, giúp tính toán:</a:t>
            </a:r>
            <a:endParaRPr lang="en-US" sz="1800" dirty="0"/>
          </a:p>
        </p:txBody>
      </p:sp>
      <p:sp>
        <p:nvSpPr>
          <p:cNvPr id="4" name="Text 2"/>
          <p:cNvSpPr/>
          <p:nvPr/>
        </p:nvSpPr>
        <p:spPr>
          <a:xfrm>
            <a:off x="797282" y="4597003"/>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700" b="1" dirty="0">
                <a:solidFill>
                  <a:srgbClr val="383838"/>
                </a:solidFill>
                <a:latin typeface="DM Sans" pitchFamily="34" charset="0"/>
                <a:ea typeface="DM Sans" pitchFamily="34" charset="-122"/>
                <a:cs typeface="DM Sans" pitchFamily="34" charset="-120"/>
              </a:rPr>
              <a:t>Precision:</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độ</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chính</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xác</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của</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các</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dự</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đoán</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khi</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mô</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hình</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khẳng</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định</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một</a:t>
            </a:r>
            <a:r>
              <a:rPr lang="en-US" sz="1700" dirty="0">
                <a:solidFill>
                  <a:srgbClr val="383838"/>
                </a:solidFill>
                <a:latin typeface="DM Sans" pitchFamily="34" charset="0"/>
                <a:ea typeface="DM Sans" pitchFamily="34" charset="-122"/>
                <a:cs typeface="DM Sans" pitchFamily="34" charset="-120"/>
              </a:rPr>
              <a:t> </a:t>
            </a:r>
            <a:r>
              <a:rPr lang="en-US" sz="1700" dirty="0" err="1">
                <a:solidFill>
                  <a:srgbClr val="383838"/>
                </a:solidFill>
                <a:latin typeface="DM Sans" pitchFamily="34" charset="0"/>
                <a:ea typeface="DM Sans" pitchFamily="34" charset="-122"/>
                <a:cs typeface="DM Sans" pitchFamily="34" charset="-120"/>
              </a:rPr>
              <a:t>lớp</a:t>
            </a:r>
            <a:r>
              <a:rPr lang="en-US" sz="1700" dirty="0">
                <a:solidFill>
                  <a:srgbClr val="383838"/>
                </a:solidFill>
                <a:latin typeface="DM Sans" pitchFamily="34" charset="0"/>
                <a:ea typeface="DM Sans" pitchFamily="34" charset="-122"/>
                <a:cs typeface="DM Sans" pitchFamily="34" charset="-120"/>
              </a:rPr>
              <a:t>.</a:t>
            </a:r>
            <a:r>
              <a:rPr lang="vi-VN" sz="1700" dirty="0">
                <a:solidFill>
                  <a:srgbClr val="383838"/>
                </a:solidFill>
                <a:latin typeface="DM Sans" pitchFamily="34" charset="0"/>
                <a:ea typeface="DM Sans" pitchFamily="34" charset="-122"/>
                <a:cs typeface="DM Sans" pitchFamily="34" charset="-120"/>
              </a:rPr>
              <a:t>(trong </a:t>
            </a:r>
            <a:r>
              <a:rPr lang="vi-VN" sz="1700" dirty="0" err="1">
                <a:solidFill>
                  <a:srgbClr val="383838"/>
                </a:solidFill>
                <a:latin typeface="DM Sans" pitchFamily="34" charset="0"/>
                <a:ea typeface="DM Sans" pitchFamily="34" charset="-122"/>
                <a:cs typeface="DM Sans" pitchFamily="34" charset="-120"/>
              </a:rPr>
              <a:t>những</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lần</a:t>
            </a:r>
            <a:r>
              <a:rPr lang="vi-VN" sz="1700" dirty="0">
                <a:solidFill>
                  <a:srgbClr val="383838"/>
                </a:solidFill>
                <a:latin typeface="DM Sans" pitchFamily="34" charset="0"/>
                <a:ea typeface="DM Sans" pitchFamily="34" charset="-122"/>
                <a:cs typeface="DM Sans" pitchFamily="34" charset="-120"/>
              </a:rPr>
              <a:t> mô </a:t>
            </a:r>
            <a:r>
              <a:rPr lang="vi-VN" sz="1700" dirty="0" err="1">
                <a:solidFill>
                  <a:srgbClr val="383838"/>
                </a:solidFill>
                <a:latin typeface="DM Sans" pitchFamily="34" charset="0"/>
                <a:ea typeface="DM Sans" pitchFamily="34" charset="-122"/>
                <a:cs typeface="DM Sans" pitchFamily="34" charset="-120"/>
              </a:rPr>
              <a:t>hình</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đoán</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là</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Tích</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cực</a:t>
            </a:r>
            <a:r>
              <a:rPr lang="vi-VN" sz="1700" dirty="0">
                <a:solidFill>
                  <a:srgbClr val="383838"/>
                </a:solidFill>
                <a:latin typeface="DM Sans" pitchFamily="34" charset="0"/>
                <a:ea typeface="DM Sans" pitchFamily="34" charset="-122"/>
                <a:cs typeface="DM Sans" pitchFamily="34" charset="-120"/>
              </a:rPr>
              <a:t>, bao nhiêu </a:t>
            </a:r>
            <a:r>
              <a:rPr lang="vi-VN" sz="1700" dirty="0" err="1">
                <a:solidFill>
                  <a:srgbClr val="383838"/>
                </a:solidFill>
                <a:latin typeface="DM Sans" pitchFamily="34" charset="0"/>
                <a:ea typeface="DM Sans" pitchFamily="34" charset="-122"/>
                <a:cs typeface="DM Sans" pitchFamily="34" charset="-120"/>
              </a:rPr>
              <a:t>là</a:t>
            </a:r>
            <a:r>
              <a:rPr lang="vi-VN" sz="1700" dirty="0">
                <a:solidFill>
                  <a:srgbClr val="383838"/>
                </a:solidFill>
                <a:latin typeface="DM Sans" pitchFamily="34" charset="0"/>
                <a:ea typeface="DM Sans" pitchFamily="34" charset="-122"/>
                <a:cs typeface="DM Sans" pitchFamily="34" charset="-120"/>
              </a:rPr>
              <a:t> </a:t>
            </a:r>
            <a:r>
              <a:rPr lang="vi-VN" sz="1700" dirty="0" err="1">
                <a:solidFill>
                  <a:srgbClr val="383838"/>
                </a:solidFill>
                <a:latin typeface="DM Sans" pitchFamily="34" charset="0"/>
                <a:ea typeface="DM Sans" pitchFamily="34" charset="-122"/>
                <a:cs typeface="DM Sans" pitchFamily="34" charset="-120"/>
              </a:rPr>
              <a:t>đúng</a:t>
            </a:r>
            <a:r>
              <a:rPr lang="vi-VN" sz="1700" dirty="0">
                <a:solidFill>
                  <a:srgbClr val="383838"/>
                </a:solidFill>
                <a:latin typeface="DM Sans" pitchFamily="34" charset="0"/>
                <a:ea typeface="DM Sans" pitchFamily="34" charset="-122"/>
                <a:cs typeface="DM Sans" pitchFamily="34" charset="-120"/>
              </a:rPr>
              <a:t>)</a:t>
            </a:r>
            <a:endParaRPr lang="en-US" sz="1700" dirty="0"/>
          </a:p>
        </p:txBody>
      </p:sp>
      <p:sp>
        <p:nvSpPr>
          <p:cNvPr id="5" name="Text 3"/>
          <p:cNvSpPr/>
          <p:nvPr/>
        </p:nvSpPr>
        <p:spPr>
          <a:xfrm>
            <a:off x="797282" y="5054918"/>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b="1" dirty="0">
                <a:solidFill>
                  <a:srgbClr val="383838"/>
                </a:solidFill>
                <a:latin typeface="DM Sans" pitchFamily="34" charset="0"/>
                <a:ea typeface="DM Sans" pitchFamily="34" charset="-122"/>
                <a:cs typeface="DM Sans" pitchFamily="34" charset="-120"/>
              </a:rPr>
              <a:t>Recall:</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khả</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năng</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nhận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diện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đầy</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đủ</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các</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mẫu</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của</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một</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lớp</a:t>
            </a:r>
            <a:r>
              <a:rPr lang="en-US" sz="1800" dirty="0">
                <a:solidFill>
                  <a:srgbClr val="383838"/>
                </a:solidFill>
                <a:latin typeface="DM Sans" pitchFamily="34" charset="0"/>
                <a:ea typeface="DM Sans" pitchFamily="34" charset="-122"/>
                <a:cs typeface="DM Sans" pitchFamily="34" charset="-120"/>
              </a:rPr>
              <a:t>.</a:t>
            </a:r>
            <a:r>
              <a:rPr lang="vi-VN" sz="1800" dirty="0">
                <a:solidFill>
                  <a:srgbClr val="383838"/>
                </a:solidFill>
                <a:latin typeface="DM Sans" pitchFamily="34" charset="0"/>
                <a:ea typeface="DM Sans" pitchFamily="34" charset="-122"/>
                <a:cs typeface="DM Sans" pitchFamily="34" charset="-120"/>
              </a:rPr>
              <a:t>(trong </a:t>
            </a:r>
            <a:r>
              <a:rPr lang="vi-VN" sz="1800" dirty="0" err="1">
                <a:solidFill>
                  <a:srgbClr val="383838"/>
                </a:solidFill>
                <a:latin typeface="DM Sans" pitchFamily="34" charset="0"/>
                <a:ea typeface="DM Sans" pitchFamily="34" charset="-122"/>
                <a:cs typeface="DM Sans" pitchFamily="34" charset="-120"/>
              </a:rPr>
              <a:t>tất</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cả</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các</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bình</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luận</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Tích</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cực</a:t>
            </a:r>
            <a:r>
              <a:rPr lang="vi-VN" sz="1800" dirty="0">
                <a:solidFill>
                  <a:srgbClr val="383838"/>
                </a:solidFill>
                <a:latin typeface="DM Sans" pitchFamily="34" charset="0"/>
                <a:ea typeface="DM Sans" pitchFamily="34" charset="-122"/>
                <a:cs typeface="DM Sans" pitchFamily="34" charset="-120"/>
              </a:rPr>
              <a:t>, mô </a:t>
            </a:r>
            <a:r>
              <a:rPr lang="vi-VN" sz="1800" dirty="0" err="1">
                <a:solidFill>
                  <a:srgbClr val="383838"/>
                </a:solidFill>
                <a:latin typeface="DM Sans" pitchFamily="34" charset="0"/>
                <a:ea typeface="DM Sans" pitchFamily="34" charset="-122"/>
                <a:cs typeface="DM Sans" pitchFamily="34" charset="-120"/>
              </a:rPr>
              <a:t>hình</a:t>
            </a:r>
            <a:r>
              <a:rPr lang="vi-VN" sz="1800" dirty="0">
                <a:solidFill>
                  <a:srgbClr val="383838"/>
                </a:solidFill>
                <a:latin typeface="DM Sans" pitchFamily="34" charset="0"/>
                <a:ea typeface="DM Sans" pitchFamily="34" charset="-122"/>
                <a:cs typeface="DM Sans" pitchFamily="34" charset="-120"/>
              </a:rPr>
              <a:t> </a:t>
            </a:r>
            <a:r>
              <a:rPr lang="vi-VN" sz="1800" dirty="0" err="1">
                <a:solidFill>
                  <a:srgbClr val="383838"/>
                </a:solidFill>
                <a:latin typeface="DM Sans" pitchFamily="34" charset="0"/>
                <a:ea typeface="DM Sans" pitchFamily="34" charset="-122"/>
                <a:cs typeface="DM Sans" pitchFamily="34" charset="-120"/>
              </a:rPr>
              <a:t>tìm</a:t>
            </a:r>
            <a:r>
              <a:rPr lang="vi-VN" sz="1800" dirty="0">
                <a:solidFill>
                  <a:srgbClr val="383838"/>
                </a:solidFill>
                <a:latin typeface="DM Sans" pitchFamily="34" charset="0"/>
                <a:ea typeface="DM Sans" pitchFamily="34" charset="-122"/>
                <a:cs typeface="DM Sans" pitchFamily="34" charset="-120"/>
              </a:rPr>
              <a:t> ra </a:t>
            </a:r>
            <a:r>
              <a:rPr lang="vi-VN" sz="1800" dirty="0" err="1">
                <a:solidFill>
                  <a:srgbClr val="383838"/>
                </a:solidFill>
                <a:latin typeface="DM Sans" pitchFamily="34" charset="0"/>
                <a:ea typeface="DM Sans" pitchFamily="34" charset="-122"/>
                <a:cs typeface="DM Sans" pitchFamily="34" charset="-120"/>
              </a:rPr>
              <a:t>được</a:t>
            </a:r>
            <a:r>
              <a:rPr lang="vi-VN" sz="1800" dirty="0">
                <a:solidFill>
                  <a:srgbClr val="383838"/>
                </a:solidFill>
                <a:latin typeface="DM Sans" pitchFamily="34" charset="0"/>
                <a:ea typeface="DM Sans" pitchFamily="34" charset="-122"/>
                <a:cs typeface="DM Sans" pitchFamily="34" charset="-120"/>
              </a:rPr>
              <a:t> bao nhiêu)</a:t>
            </a:r>
            <a:endParaRPr lang="en-US" sz="1800" dirty="0"/>
          </a:p>
        </p:txBody>
      </p:sp>
      <p:sp>
        <p:nvSpPr>
          <p:cNvPr id="6" name="Text 4"/>
          <p:cNvSpPr/>
          <p:nvPr/>
        </p:nvSpPr>
        <p:spPr>
          <a:xfrm>
            <a:off x="797282" y="5512832"/>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b="1" dirty="0">
                <a:solidFill>
                  <a:srgbClr val="383838"/>
                </a:solidFill>
                <a:latin typeface="DM Sans" pitchFamily="34" charset="0"/>
                <a:ea typeface="DM Sans" pitchFamily="34" charset="-122"/>
                <a:cs typeface="DM Sans" pitchFamily="34" charset="-120"/>
              </a:rPr>
              <a:t>F1-Score:</a:t>
            </a:r>
            <a:r>
              <a:rPr lang="en-US" sz="1800" dirty="0">
                <a:solidFill>
                  <a:srgbClr val="383838"/>
                </a:solidFill>
                <a:latin typeface="DM Sans" pitchFamily="34" charset="0"/>
                <a:ea typeface="DM Sans" pitchFamily="34" charset="-122"/>
                <a:cs typeface="DM Sans" pitchFamily="34" charset="-120"/>
              </a:rPr>
              <a:t> trung bình điều hòa của Precision và Recall, quan trọng nhất khi dữ liệu mất cân bằng.</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939522" y="3735586"/>
            <a:ext cx="11334274"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Kết quả Đánh giá Mô hình XLM-RoBERTa</a:t>
            </a:r>
            <a:endParaRPr lang="en-US" sz="4850" dirty="0"/>
          </a:p>
        </p:txBody>
      </p:sp>
      <p:sp>
        <p:nvSpPr>
          <p:cNvPr id="4" name="Text 1"/>
          <p:cNvSpPr/>
          <p:nvPr/>
        </p:nvSpPr>
        <p:spPr>
          <a:xfrm>
            <a:off x="939522" y="4858583"/>
            <a:ext cx="12751356" cy="375761"/>
          </a:xfrm>
          <a:prstGeom prst="rect">
            <a:avLst/>
          </a:prstGeom>
          <a:noFill/>
          <a:ln/>
        </p:spPr>
        <p:txBody>
          <a:bodyPr wrap="none" lIns="0" tIns="0" rIns="0" bIns="0" rtlCol="0" anchor="t"/>
          <a:lstStyle/>
          <a:p>
            <a:pPr marL="0" indent="0" algn="l">
              <a:lnSpc>
                <a:spcPts val="2950"/>
              </a:lnSpc>
              <a:buNone/>
            </a:pPr>
            <a:r>
              <a:rPr lang="en-US" sz="1800" b="1" dirty="0">
                <a:solidFill>
                  <a:srgbClr val="383838"/>
                </a:solidFill>
                <a:latin typeface="DM Sans" pitchFamily="34" charset="0"/>
                <a:ea typeface="DM Sans" pitchFamily="34" charset="-122"/>
                <a:cs typeface="DM Sans" pitchFamily="34" charset="-120"/>
              </a:rPr>
              <a:t>Accuracy:</a:t>
            </a:r>
            <a:r>
              <a:rPr lang="en-US" sz="1800" dirty="0">
                <a:solidFill>
                  <a:srgbClr val="383838"/>
                </a:solidFill>
                <a:latin typeface="DM Sans" pitchFamily="34" charset="0"/>
                <a:ea typeface="DM Sans" pitchFamily="34" charset="-122"/>
                <a:cs typeface="DM Sans" pitchFamily="34" charset="-120"/>
              </a:rPr>
              <a:t> 90.45%</a:t>
            </a:r>
            <a:endParaRPr lang="en-US" sz="1800" dirty="0"/>
          </a:p>
        </p:txBody>
      </p:sp>
      <p:sp>
        <p:nvSpPr>
          <p:cNvPr id="5" name="Text 2"/>
          <p:cNvSpPr/>
          <p:nvPr/>
        </p:nvSpPr>
        <p:spPr>
          <a:xfrm>
            <a:off x="939522" y="5498544"/>
            <a:ext cx="12751356" cy="375761"/>
          </a:xfrm>
          <a:prstGeom prst="rect">
            <a:avLst/>
          </a:prstGeom>
          <a:noFill/>
          <a:ln/>
        </p:spPr>
        <p:txBody>
          <a:bodyPr wrap="none" lIns="0" tIns="0" rIns="0" bIns="0" rtlCol="0" anchor="t"/>
          <a:lstStyle/>
          <a:p>
            <a:pPr marL="0" indent="0" algn="l">
              <a:lnSpc>
                <a:spcPts val="2950"/>
              </a:lnSpc>
              <a:buNone/>
            </a:pPr>
            <a:r>
              <a:rPr lang="en-US" sz="1800" b="1" dirty="0">
                <a:solidFill>
                  <a:srgbClr val="383838"/>
                </a:solidFill>
                <a:latin typeface="DM Sans" pitchFamily="34" charset="0"/>
                <a:ea typeface="DM Sans" pitchFamily="34" charset="-122"/>
                <a:cs typeface="DM Sans" pitchFamily="34" charset="-120"/>
              </a:rPr>
              <a:t>Weighted F1-Score:</a:t>
            </a:r>
            <a:r>
              <a:rPr lang="en-US" sz="1800" dirty="0">
                <a:solidFill>
                  <a:srgbClr val="383838"/>
                </a:solidFill>
                <a:latin typeface="DM Sans" pitchFamily="34" charset="0"/>
                <a:ea typeface="DM Sans" pitchFamily="34" charset="-122"/>
                <a:cs typeface="DM Sans" pitchFamily="34" charset="-120"/>
              </a:rPr>
              <a:t> 0.</a:t>
            </a:r>
            <a:r>
              <a:rPr lang="vi-VN" sz="1800" dirty="0">
                <a:solidFill>
                  <a:srgbClr val="383838"/>
                </a:solidFill>
                <a:latin typeface="DM Sans" pitchFamily="34" charset="0"/>
                <a:ea typeface="DM Sans" pitchFamily="34" charset="-122"/>
                <a:cs typeface="DM Sans" pitchFamily="34" charset="-120"/>
              </a:rPr>
              <a:t>9006</a:t>
            </a:r>
            <a:endParaRPr lang="en-US" sz="1800" dirty="0"/>
          </a:p>
        </p:txBody>
      </p:sp>
      <p:sp>
        <p:nvSpPr>
          <p:cNvPr id="6" name="Text 3"/>
          <p:cNvSpPr/>
          <p:nvPr/>
        </p:nvSpPr>
        <p:spPr>
          <a:xfrm>
            <a:off x="939522" y="6138505"/>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Tích cực: 0.9572 (xuất sắc do dữ liệu phong phú)</a:t>
            </a:r>
            <a:endParaRPr lang="en-US" sz="1800" dirty="0"/>
          </a:p>
        </p:txBody>
      </p:sp>
      <p:sp>
        <p:nvSpPr>
          <p:cNvPr id="7" name="Text 4"/>
          <p:cNvSpPr/>
          <p:nvPr/>
        </p:nvSpPr>
        <p:spPr>
          <a:xfrm>
            <a:off x="939522" y="6596420"/>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Tiêu cực: 0.8463 (tốt)</a:t>
            </a:r>
            <a:endParaRPr lang="en-US" sz="1800" dirty="0"/>
          </a:p>
        </p:txBody>
      </p:sp>
      <p:sp>
        <p:nvSpPr>
          <p:cNvPr id="8" name="Text 5"/>
          <p:cNvSpPr/>
          <p:nvPr/>
        </p:nvSpPr>
        <p:spPr>
          <a:xfrm>
            <a:off x="939522" y="7054334"/>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Trung tính: 0.4711 (thách thức do dữ liệu mơ hồ và mất cân bằng)</a:t>
            </a:r>
            <a:endParaRPr lang="en-US" sz="1800" dirty="0"/>
          </a:p>
        </p:txBody>
      </p:sp>
      <p:pic>
        <p:nvPicPr>
          <p:cNvPr id="1026" name="Picture 2" descr="0">
            <a:extLst>
              <a:ext uri="{FF2B5EF4-FFF2-40B4-BE49-F238E27FC236}">
                <a16:creationId xmlns:a16="http://schemas.microsoft.com/office/drawing/2014/main" id="{C624135A-0438-42CE-A582-7C062B5F8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879" y="163433"/>
            <a:ext cx="9458961" cy="35721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39522" y="2610922"/>
            <a:ext cx="7531894"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Đánh giá Toàn bộ Hệ thống</a:t>
            </a:r>
            <a:endParaRPr lang="en-US" sz="4850" dirty="0"/>
          </a:p>
        </p:txBody>
      </p:sp>
      <p:sp>
        <p:nvSpPr>
          <p:cNvPr id="3" name="Text 1"/>
          <p:cNvSpPr/>
          <p:nvPr/>
        </p:nvSpPr>
        <p:spPr>
          <a:xfrm>
            <a:off x="939522" y="3851315"/>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Knowledge Base tăng tốc độ phản hồi lên 98%, từ vài giây xuống còn khoảng 30ms. AI Gemini tạo ra gợi ý và phản hồi phù hợp, có khả năng ứng dụng thực tiễn cao.</a:t>
            </a:r>
            <a:endParaRPr lang="en-US" sz="1800" dirty="0"/>
          </a:p>
        </p:txBody>
      </p:sp>
      <p:sp>
        <p:nvSpPr>
          <p:cNvPr id="4" name="Text 2"/>
          <p:cNvSpPr/>
          <p:nvPr/>
        </p:nvSpPr>
        <p:spPr>
          <a:xfrm>
            <a:off x="939522" y="4867037"/>
            <a:ext cx="12751356" cy="751523"/>
          </a:xfrm>
          <a:prstGeom prst="rect">
            <a:avLst/>
          </a:prstGeom>
          <a:noFill/>
          <a:ln/>
        </p:spPr>
        <p:txBody>
          <a:bodyPr wrap="squar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Kiến trúc lai ghép cân đối giữa tốc độ xử lý, chất lượng kết quả và chi phí triển khai, phù hợp cho ứng dụng công nghiệp.</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39522" y="2528768"/>
            <a:ext cx="6165890" cy="770692"/>
          </a:xfrm>
          <a:prstGeom prst="rect">
            <a:avLst/>
          </a:prstGeom>
          <a:noFill/>
          <a:ln/>
        </p:spPr>
        <p:txBody>
          <a:bodyPr wrap="none" lIns="0" tIns="0" rIns="0" bIns="0" rtlCol="0" anchor="t"/>
          <a:lstStyle/>
          <a:p>
            <a:pPr marL="0" indent="0" algn="l">
              <a:lnSpc>
                <a:spcPts val="6050"/>
              </a:lnSpc>
              <a:buNone/>
            </a:pPr>
            <a:r>
              <a:rPr lang="en-US" sz="4850" dirty="0">
                <a:solidFill>
                  <a:srgbClr val="020202"/>
                </a:solidFill>
                <a:latin typeface="PT Serif" pitchFamily="34" charset="0"/>
                <a:ea typeface="PT Serif" pitchFamily="34" charset="-122"/>
                <a:cs typeface="PT Serif" pitchFamily="34" charset="-120"/>
              </a:rPr>
              <a:t>Kết luận</a:t>
            </a:r>
            <a:endParaRPr lang="en-US" sz="4850" dirty="0"/>
          </a:p>
        </p:txBody>
      </p:sp>
      <p:sp>
        <p:nvSpPr>
          <p:cNvPr id="3" name="Text 1"/>
          <p:cNvSpPr/>
          <p:nvPr/>
        </p:nvSpPr>
        <p:spPr>
          <a:xfrm>
            <a:off x="939522" y="3769162"/>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Thành công xây dựng mô hình XLM-R đạt F1-score 0.</a:t>
            </a:r>
            <a:r>
              <a:rPr lang="vi-VN" sz="1800" dirty="0">
                <a:solidFill>
                  <a:srgbClr val="383838"/>
                </a:solidFill>
                <a:latin typeface="DM Sans" pitchFamily="34" charset="0"/>
                <a:ea typeface="DM Sans" pitchFamily="34" charset="-122"/>
                <a:cs typeface="DM Sans" pitchFamily="34" charset="-120"/>
              </a:rPr>
              <a:t>9006</a:t>
            </a:r>
            <a:r>
              <a:rPr lang="en-US" sz="1800" dirty="0">
                <a:solidFill>
                  <a:srgbClr val="383838"/>
                </a:solidFill>
                <a:latin typeface="DM Sans" pitchFamily="34" charset="0"/>
                <a:ea typeface="DM Sans" pitchFamily="34" charset="-122"/>
                <a:cs typeface="DM Sans" pitchFamily="34" charset="-120"/>
              </a:rPr>
              <a:t> dựa trên quy trình gán nhãn có cơ sở vững chắc.</a:t>
            </a:r>
            <a:endParaRPr lang="en-US" sz="1800" dirty="0"/>
          </a:p>
        </p:txBody>
      </p:sp>
      <p:sp>
        <p:nvSpPr>
          <p:cNvPr id="4" name="Text 2"/>
          <p:cNvSpPr/>
          <p:nvPr/>
        </p:nvSpPr>
        <p:spPr>
          <a:xfrm>
            <a:off x="939522" y="4227076"/>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Triển khai hoàn chỉnh hệ thống API-KB-AI đồng bộ và hiệu quả.</a:t>
            </a:r>
            <a:endParaRPr lang="en-US" sz="1800" dirty="0"/>
          </a:p>
        </p:txBody>
      </p:sp>
      <p:sp>
        <p:nvSpPr>
          <p:cNvPr id="5" name="Text 3"/>
          <p:cNvSpPr/>
          <p:nvPr/>
        </p:nvSpPr>
        <p:spPr>
          <a:xfrm>
            <a:off x="939522" y="4684990"/>
            <a:ext cx="12751356" cy="375761"/>
          </a:xfrm>
          <a:prstGeom prst="rect">
            <a:avLst/>
          </a:prstGeom>
          <a:noFill/>
          <a:ln/>
        </p:spPr>
        <p:txBody>
          <a:bodyPr wrap="none" lIns="0" tIns="0" rIns="0" bIns="0" rtlCol="0" anchor="t"/>
          <a:lstStyle/>
          <a:p>
            <a:pPr marL="342900" indent="-342900" algn="l">
              <a:lnSpc>
                <a:spcPts val="2950"/>
              </a:lnSpc>
              <a:buSzPct val="100000"/>
              <a:buChar char="•"/>
            </a:pPr>
            <a:r>
              <a:rPr lang="en-US" sz="1800" dirty="0">
                <a:solidFill>
                  <a:srgbClr val="383838"/>
                </a:solidFill>
                <a:latin typeface="DM Sans" pitchFamily="34" charset="0"/>
                <a:ea typeface="DM Sans" pitchFamily="34" charset="-122"/>
                <a:cs typeface="DM Sans" pitchFamily="34" charset="-120"/>
              </a:rPr>
              <a:t>Hoàn thiện ứng dụng web demo trực quan, dễ sử dụng.</a:t>
            </a:r>
            <a:endParaRPr lang="en-US" sz="1800" dirty="0"/>
          </a:p>
        </p:txBody>
      </p:sp>
      <p:sp>
        <p:nvSpPr>
          <p:cNvPr id="6" name="Text 4"/>
          <p:cNvSpPr/>
          <p:nvPr/>
        </p:nvSpPr>
        <p:spPr>
          <a:xfrm>
            <a:off x="939522" y="5324951"/>
            <a:ext cx="12751356" cy="375761"/>
          </a:xfrm>
          <a:prstGeom prst="rect">
            <a:avLst/>
          </a:prstGeom>
          <a:noFill/>
          <a:ln/>
        </p:spPr>
        <p:txBody>
          <a:bodyPr wrap="none" lIns="0" tIns="0" rIns="0" bIns="0" rtlCol="0" anchor="t"/>
          <a:lstStyle/>
          <a:p>
            <a:pPr marL="0" indent="0" algn="l">
              <a:lnSpc>
                <a:spcPts val="2950"/>
              </a:lnSpc>
              <a:buNone/>
            </a:pPr>
            <a:r>
              <a:rPr lang="en-US" sz="1800" dirty="0">
                <a:solidFill>
                  <a:srgbClr val="383838"/>
                </a:solidFill>
                <a:latin typeface="DM Sans" pitchFamily="34" charset="0"/>
                <a:ea typeface="DM Sans" pitchFamily="34" charset="-122"/>
                <a:cs typeface="DM Sans" pitchFamily="34" charset="-120"/>
              </a:rPr>
              <a:t>Đề tài đã </a:t>
            </a:r>
            <a:r>
              <a:rPr lang="en-US" sz="1800" dirty="0" err="1">
                <a:solidFill>
                  <a:srgbClr val="383838"/>
                </a:solidFill>
                <a:latin typeface="DM Sans" pitchFamily="34" charset="0"/>
                <a:ea typeface="DM Sans" pitchFamily="34" charset="-122"/>
                <a:cs typeface="DM Sans" pitchFamily="34" charset="-120"/>
              </a:rPr>
              <a:t>hoàn</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thành</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mục</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tiêu</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và</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giá</a:t>
            </a:r>
            <a:r>
              <a:rPr lang="en-US" sz="1800" dirty="0">
                <a:solidFill>
                  <a:srgbClr val="383838"/>
                </a:solidFill>
                <a:latin typeface="DM Sans" pitchFamily="34" charset="0"/>
                <a:ea typeface="DM Sans" pitchFamily="34" charset="-122"/>
                <a:cs typeface="DM Sans" pitchFamily="34" charset="-120"/>
              </a:rPr>
              <a:t> trị </a:t>
            </a:r>
            <a:r>
              <a:rPr lang="en-US" sz="1800" dirty="0" err="1">
                <a:solidFill>
                  <a:srgbClr val="383838"/>
                </a:solidFill>
                <a:latin typeface="DM Sans" pitchFamily="34" charset="0"/>
                <a:ea typeface="DM Sans" pitchFamily="34" charset="-122"/>
                <a:cs typeface="DM Sans" pitchFamily="34" charset="-120"/>
              </a:rPr>
              <a:t>thực</a:t>
            </a:r>
            <a:r>
              <a:rPr lang="en-US" sz="1800" dirty="0">
                <a:solidFill>
                  <a:srgbClr val="383838"/>
                </a:solidFill>
                <a:latin typeface="DM Sans" pitchFamily="34" charset="0"/>
                <a:ea typeface="DM Sans" pitchFamily="34" charset="-122"/>
                <a:cs typeface="DM Sans" pitchFamily="34" charset="-120"/>
              </a:rPr>
              <a:t> </a:t>
            </a:r>
            <a:r>
              <a:rPr lang="en-US" sz="1800" dirty="0" err="1">
                <a:solidFill>
                  <a:srgbClr val="383838"/>
                </a:solidFill>
                <a:latin typeface="DM Sans" pitchFamily="34" charset="0"/>
                <a:ea typeface="DM Sans" pitchFamily="34" charset="-122"/>
                <a:cs typeface="DM Sans" pitchFamily="34" charset="-120"/>
              </a:rPr>
              <a:t>tiễn</a:t>
            </a:r>
            <a:r>
              <a:rPr lang="en-US" sz="1800" dirty="0">
                <a:solidFill>
                  <a:srgbClr val="383838"/>
                </a:solidFill>
                <a:latin typeface="DM Sans" pitchFamily="34" charset="0"/>
                <a:ea typeface="DM Sans" pitchFamily="34" charset="-122"/>
                <a:cs typeface="DM Sans" pitchFamily="34" charset="-120"/>
              </a:rPr>
              <a:t> trong phân tích phản hồi khách hàng.</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783</Words>
  <Application>Microsoft Office PowerPoint</Application>
  <PresentationFormat>Custom</PresentationFormat>
  <Paragraphs>51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DM Sans</vt:lpstr>
      <vt:lpstr>Arial</vt:lpstr>
      <vt:lpstr>Calibri</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lastModifiedBy>Thinh Nguyen</cp:lastModifiedBy>
  <cp:revision>9</cp:revision>
  <dcterms:created xsi:type="dcterms:W3CDTF">2025-07-07T01:01:13Z</dcterms:created>
  <dcterms:modified xsi:type="dcterms:W3CDTF">2025-07-07T01:38:00Z</dcterms:modified>
</cp:coreProperties>
</file>