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7" d="100"/>
          <a:sy n="107" d="100"/>
        </p:scale>
        <p:origin x="75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019F9A-808D-41E3-902B-5D4BD685DCC4}" type="datetimeFigureOut">
              <a:rPr lang="en-US" smtClean="0"/>
              <a:t>11-06-2025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058FEB-7378-4B90-B67E-208624A9681A}" type="slidenum">
              <a:rPr lang="en-US" smtClean="0"/>
              <a:t>‹#›</a:t>
            </a:fld>
            <a:endParaRPr lang="en-US"/>
          </a:p>
        </p:txBody>
      </p:sp>
    </p:spTree>
    <p:extLst>
      <p:ext uri="{BB962C8B-B14F-4D97-AF65-F5344CB8AC3E}">
        <p14:creationId xmlns:p14="http://schemas.microsoft.com/office/powerpoint/2010/main" val="3300381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058FEB-7378-4B90-B67E-208624A9681A}" type="slidenum">
              <a:rPr lang="en-US" smtClean="0"/>
              <a:t>5</a:t>
            </a:fld>
            <a:endParaRPr lang="en-US"/>
          </a:p>
        </p:txBody>
      </p:sp>
    </p:spTree>
    <p:extLst>
      <p:ext uri="{BB962C8B-B14F-4D97-AF65-F5344CB8AC3E}">
        <p14:creationId xmlns:p14="http://schemas.microsoft.com/office/powerpoint/2010/main" val="2176315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058FEB-7378-4B90-B67E-208624A9681A}" type="slidenum">
              <a:rPr lang="en-US" smtClean="0"/>
              <a:t>6</a:t>
            </a:fld>
            <a:endParaRPr lang="en-US"/>
          </a:p>
        </p:txBody>
      </p:sp>
    </p:spTree>
    <p:extLst>
      <p:ext uri="{BB962C8B-B14F-4D97-AF65-F5344CB8AC3E}">
        <p14:creationId xmlns:p14="http://schemas.microsoft.com/office/powerpoint/2010/main" val="153022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26FAF-0C28-4CE2-84CA-44BF7ECCAA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8EF2CE-5CA4-4080-9E88-0936AB6AF2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2BED2C-894A-4CA8-8053-36D4399BCA57}"/>
              </a:ext>
            </a:extLst>
          </p:cNvPr>
          <p:cNvSpPr>
            <a:spLocks noGrp="1"/>
          </p:cNvSpPr>
          <p:nvPr>
            <p:ph type="dt" sz="half" idx="10"/>
          </p:nvPr>
        </p:nvSpPr>
        <p:spPr/>
        <p:txBody>
          <a:bodyPr/>
          <a:lstStyle/>
          <a:p>
            <a:fld id="{AD007184-0A78-479D-A2F0-BD7C3E18B55B}" type="datetimeFigureOut">
              <a:rPr lang="en-US" smtClean="0"/>
              <a:t>11-06-2025</a:t>
            </a:fld>
            <a:endParaRPr lang="en-US"/>
          </a:p>
        </p:txBody>
      </p:sp>
      <p:sp>
        <p:nvSpPr>
          <p:cNvPr id="5" name="Footer Placeholder 4">
            <a:extLst>
              <a:ext uri="{FF2B5EF4-FFF2-40B4-BE49-F238E27FC236}">
                <a16:creationId xmlns:a16="http://schemas.microsoft.com/office/drawing/2014/main" id="{8C8FF656-6B9A-4131-86A7-560DB27975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470A3F-29A6-4A3B-A651-06B5EC3C1E37}"/>
              </a:ext>
            </a:extLst>
          </p:cNvPr>
          <p:cNvSpPr>
            <a:spLocks noGrp="1"/>
          </p:cNvSpPr>
          <p:nvPr>
            <p:ph type="sldNum" sz="quarter" idx="12"/>
          </p:nvPr>
        </p:nvSpPr>
        <p:spPr/>
        <p:txBody>
          <a:bodyPr/>
          <a:lstStyle/>
          <a:p>
            <a:fld id="{BBE97100-25AC-42F2-944D-60FE53A52FF4}" type="slidenum">
              <a:rPr lang="en-US" smtClean="0"/>
              <a:t>‹#›</a:t>
            </a:fld>
            <a:endParaRPr lang="en-US"/>
          </a:p>
        </p:txBody>
      </p:sp>
    </p:spTree>
    <p:extLst>
      <p:ext uri="{BB962C8B-B14F-4D97-AF65-F5344CB8AC3E}">
        <p14:creationId xmlns:p14="http://schemas.microsoft.com/office/powerpoint/2010/main" val="1352955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A0217-F035-4333-8B35-CAD0ADB898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19512B-20DB-4689-883D-5E9CC511F9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219E6A-2391-4F55-8952-1EEFA1FB7A67}"/>
              </a:ext>
            </a:extLst>
          </p:cNvPr>
          <p:cNvSpPr>
            <a:spLocks noGrp="1"/>
          </p:cNvSpPr>
          <p:nvPr>
            <p:ph type="dt" sz="half" idx="10"/>
          </p:nvPr>
        </p:nvSpPr>
        <p:spPr/>
        <p:txBody>
          <a:bodyPr/>
          <a:lstStyle/>
          <a:p>
            <a:fld id="{AD007184-0A78-479D-A2F0-BD7C3E18B55B}" type="datetimeFigureOut">
              <a:rPr lang="en-US" smtClean="0"/>
              <a:t>11-06-2025</a:t>
            </a:fld>
            <a:endParaRPr lang="en-US"/>
          </a:p>
        </p:txBody>
      </p:sp>
      <p:sp>
        <p:nvSpPr>
          <p:cNvPr id="5" name="Footer Placeholder 4">
            <a:extLst>
              <a:ext uri="{FF2B5EF4-FFF2-40B4-BE49-F238E27FC236}">
                <a16:creationId xmlns:a16="http://schemas.microsoft.com/office/drawing/2014/main" id="{7EA70684-6013-47D7-954B-0E70B0AA1C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B932E-C1B9-4699-BB9A-91FCAD2C7936}"/>
              </a:ext>
            </a:extLst>
          </p:cNvPr>
          <p:cNvSpPr>
            <a:spLocks noGrp="1"/>
          </p:cNvSpPr>
          <p:nvPr>
            <p:ph type="sldNum" sz="quarter" idx="12"/>
          </p:nvPr>
        </p:nvSpPr>
        <p:spPr/>
        <p:txBody>
          <a:bodyPr/>
          <a:lstStyle/>
          <a:p>
            <a:fld id="{BBE97100-25AC-42F2-944D-60FE53A52FF4}" type="slidenum">
              <a:rPr lang="en-US" smtClean="0"/>
              <a:t>‹#›</a:t>
            </a:fld>
            <a:endParaRPr lang="en-US"/>
          </a:p>
        </p:txBody>
      </p:sp>
    </p:spTree>
    <p:extLst>
      <p:ext uri="{BB962C8B-B14F-4D97-AF65-F5344CB8AC3E}">
        <p14:creationId xmlns:p14="http://schemas.microsoft.com/office/powerpoint/2010/main" val="3035211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0A9BFB-2EFE-4225-AB2B-9A4879AEF4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84D086-ACF0-4122-84DF-0745FBAECF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957326-9BB2-4F3F-8AE4-6ADCD4DDFD49}"/>
              </a:ext>
            </a:extLst>
          </p:cNvPr>
          <p:cNvSpPr>
            <a:spLocks noGrp="1"/>
          </p:cNvSpPr>
          <p:nvPr>
            <p:ph type="dt" sz="half" idx="10"/>
          </p:nvPr>
        </p:nvSpPr>
        <p:spPr/>
        <p:txBody>
          <a:bodyPr/>
          <a:lstStyle/>
          <a:p>
            <a:fld id="{AD007184-0A78-479D-A2F0-BD7C3E18B55B}" type="datetimeFigureOut">
              <a:rPr lang="en-US" smtClean="0"/>
              <a:t>11-06-2025</a:t>
            </a:fld>
            <a:endParaRPr lang="en-US"/>
          </a:p>
        </p:txBody>
      </p:sp>
      <p:sp>
        <p:nvSpPr>
          <p:cNvPr id="5" name="Footer Placeholder 4">
            <a:extLst>
              <a:ext uri="{FF2B5EF4-FFF2-40B4-BE49-F238E27FC236}">
                <a16:creationId xmlns:a16="http://schemas.microsoft.com/office/drawing/2014/main" id="{D5FCED49-9AFC-45DB-8E08-22E0EE9187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B4F01A-44E8-47DE-A390-7CFBEFE2E0DF}"/>
              </a:ext>
            </a:extLst>
          </p:cNvPr>
          <p:cNvSpPr>
            <a:spLocks noGrp="1"/>
          </p:cNvSpPr>
          <p:nvPr>
            <p:ph type="sldNum" sz="quarter" idx="12"/>
          </p:nvPr>
        </p:nvSpPr>
        <p:spPr/>
        <p:txBody>
          <a:bodyPr/>
          <a:lstStyle/>
          <a:p>
            <a:fld id="{BBE97100-25AC-42F2-944D-60FE53A52FF4}" type="slidenum">
              <a:rPr lang="en-US" smtClean="0"/>
              <a:t>‹#›</a:t>
            </a:fld>
            <a:endParaRPr lang="en-US"/>
          </a:p>
        </p:txBody>
      </p:sp>
    </p:spTree>
    <p:extLst>
      <p:ext uri="{BB962C8B-B14F-4D97-AF65-F5344CB8AC3E}">
        <p14:creationId xmlns:p14="http://schemas.microsoft.com/office/powerpoint/2010/main" val="1216819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E7531-6EA1-419E-9CAC-E3186D5DB1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8DDF1B-FEA2-4CC1-9B9B-F085E47090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B0AC73-43F9-4591-866A-36826B2F1629}"/>
              </a:ext>
            </a:extLst>
          </p:cNvPr>
          <p:cNvSpPr>
            <a:spLocks noGrp="1"/>
          </p:cNvSpPr>
          <p:nvPr>
            <p:ph type="dt" sz="half" idx="10"/>
          </p:nvPr>
        </p:nvSpPr>
        <p:spPr/>
        <p:txBody>
          <a:bodyPr/>
          <a:lstStyle/>
          <a:p>
            <a:fld id="{AD007184-0A78-479D-A2F0-BD7C3E18B55B}" type="datetimeFigureOut">
              <a:rPr lang="en-US" smtClean="0"/>
              <a:t>11-06-2025</a:t>
            </a:fld>
            <a:endParaRPr lang="en-US"/>
          </a:p>
        </p:txBody>
      </p:sp>
      <p:sp>
        <p:nvSpPr>
          <p:cNvPr id="5" name="Footer Placeholder 4">
            <a:extLst>
              <a:ext uri="{FF2B5EF4-FFF2-40B4-BE49-F238E27FC236}">
                <a16:creationId xmlns:a16="http://schemas.microsoft.com/office/drawing/2014/main" id="{FC3022E1-AF0F-4484-A368-D91F07C59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394B81-DA39-44FF-B2FF-9BC423737BFD}"/>
              </a:ext>
            </a:extLst>
          </p:cNvPr>
          <p:cNvSpPr>
            <a:spLocks noGrp="1"/>
          </p:cNvSpPr>
          <p:nvPr>
            <p:ph type="sldNum" sz="quarter" idx="12"/>
          </p:nvPr>
        </p:nvSpPr>
        <p:spPr/>
        <p:txBody>
          <a:bodyPr/>
          <a:lstStyle/>
          <a:p>
            <a:fld id="{BBE97100-25AC-42F2-944D-60FE53A52FF4}" type="slidenum">
              <a:rPr lang="en-US" smtClean="0"/>
              <a:t>‹#›</a:t>
            </a:fld>
            <a:endParaRPr lang="en-US"/>
          </a:p>
        </p:txBody>
      </p:sp>
    </p:spTree>
    <p:extLst>
      <p:ext uri="{BB962C8B-B14F-4D97-AF65-F5344CB8AC3E}">
        <p14:creationId xmlns:p14="http://schemas.microsoft.com/office/powerpoint/2010/main" val="4130661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20474-E0C1-434C-87EE-782F7E9166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BA6917-703A-4C6B-BBE1-4BE78A73C2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59AF0C-B2F4-45D7-A8F3-34A784B99909}"/>
              </a:ext>
            </a:extLst>
          </p:cNvPr>
          <p:cNvSpPr>
            <a:spLocks noGrp="1"/>
          </p:cNvSpPr>
          <p:nvPr>
            <p:ph type="dt" sz="half" idx="10"/>
          </p:nvPr>
        </p:nvSpPr>
        <p:spPr/>
        <p:txBody>
          <a:bodyPr/>
          <a:lstStyle/>
          <a:p>
            <a:fld id="{AD007184-0A78-479D-A2F0-BD7C3E18B55B}" type="datetimeFigureOut">
              <a:rPr lang="en-US" smtClean="0"/>
              <a:t>11-06-2025</a:t>
            </a:fld>
            <a:endParaRPr lang="en-US"/>
          </a:p>
        </p:txBody>
      </p:sp>
      <p:sp>
        <p:nvSpPr>
          <p:cNvPr id="5" name="Footer Placeholder 4">
            <a:extLst>
              <a:ext uri="{FF2B5EF4-FFF2-40B4-BE49-F238E27FC236}">
                <a16:creationId xmlns:a16="http://schemas.microsoft.com/office/drawing/2014/main" id="{61187841-763F-4577-9FA1-E5D7819CD3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93CB2F-7830-4937-9F84-409646E4516B}"/>
              </a:ext>
            </a:extLst>
          </p:cNvPr>
          <p:cNvSpPr>
            <a:spLocks noGrp="1"/>
          </p:cNvSpPr>
          <p:nvPr>
            <p:ph type="sldNum" sz="quarter" idx="12"/>
          </p:nvPr>
        </p:nvSpPr>
        <p:spPr/>
        <p:txBody>
          <a:bodyPr/>
          <a:lstStyle/>
          <a:p>
            <a:fld id="{BBE97100-25AC-42F2-944D-60FE53A52FF4}" type="slidenum">
              <a:rPr lang="en-US" smtClean="0"/>
              <a:t>‹#›</a:t>
            </a:fld>
            <a:endParaRPr lang="en-US"/>
          </a:p>
        </p:txBody>
      </p:sp>
    </p:spTree>
    <p:extLst>
      <p:ext uri="{BB962C8B-B14F-4D97-AF65-F5344CB8AC3E}">
        <p14:creationId xmlns:p14="http://schemas.microsoft.com/office/powerpoint/2010/main" val="2553767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FEC90-C9B7-4A91-A270-74AFE4A7A6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73AB20-E650-4D90-BBFA-FD85217D8C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23E33B-B694-4DF3-98EE-7B9B3B7F8D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8558D1-048D-4ADE-8926-6D9E573F2C25}"/>
              </a:ext>
            </a:extLst>
          </p:cNvPr>
          <p:cNvSpPr>
            <a:spLocks noGrp="1"/>
          </p:cNvSpPr>
          <p:nvPr>
            <p:ph type="dt" sz="half" idx="10"/>
          </p:nvPr>
        </p:nvSpPr>
        <p:spPr/>
        <p:txBody>
          <a:bodyPr/>
          <a:lstStyle/>
          <a:p>
            <a:fld id="{AD007184-0A78-479D-A2F0-BD7C3E18B55B}" type="datetimeFigureOut">
              <a:rPr lang="en-US" smtClean="0"/>
              <a:t>11-06-2025</a:t>
            </a:fld>
            <a:endParaRPr lang="en-US"/>
          </a:p>
        </p:txBody>
      </p:sp>
      <p:sp>
        <p:nvSpPr>
          <p:cNvPr id="6" name="Footer Placeholder 5">
            <a:extLst>
              <a:ext uri="{FF2B5EF4-FFF2-40B4-BE49-F238E27FC236}">
                <a16:creationId xmlns:a16="http://schemas.microsoft.com/office/drawing/2014/main" id="{BCB44B40-5ACE-4FE7-8312-91812076F5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540FE3-B71C-4710-99C2-BBC374F90743}"/>
              </a:ext>
            </a:extLst>
          </p:cNvPr>
          <p:cNvSpPr>
            <a:spLocks noGrp="1"/>
          </p:cNvSpPr>
          <p:nvPr>
            <p:ph type="sldNum" sz="quarter" idx="12"/>
          </p:nvPr>
        </p:nvSpPr>
        <p:spPr/>
        <p:txBody>
          <a:bodyPr/>
          <a:lstStyle/>
          <a:p>
            <a:fld id="{BBE97100-25AC-42F2-944D-60FE53A52FF4}" type="slidenum">
              <a:rPr lang="en-US" smtClean="0"/>
              <a:t>‹#›</a:t>
            </a:fld>
            <a:endParaRPr lang="en-US"/>
          </a:p>
        </p:txBody>
      </p:sp>
    </p:spTree>
    <p:extLst>
      <p:ext uri="{BB962C8B-B14F-4D97-AF65-F5344CB8AC3E}">
        <p14:creationId xmlns:p14="http://schemas.microsoft.com/office/powerpoint/2010/main" val="1220098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7D235-8220-4039-8C3A-18F19B2FA7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B3596E-0B2C-4F6D-A86F-4464988B69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513527-884A-45BB-8872-CE176C94F7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2BEA6A-FC02-414C-AB75-4230DA376B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99B56F-008D-4650-A033-835472D3C5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CEF1F1-8E8E-463C-9E51-F01F81D8F6BB}"/>
              </a:ext>
            </a:extLst>
          </p:cNvPr>
          <p:cNvSpPr>
            <a:spLocks noGrp="1"/>
          </p:cNvSpPr>
          <p:nvPr>
            <p:ph type="dt" sz="half" idx="10"/>
          </p:nvPr>
        </p:nvSpPr>
        <p:spPr/>
        <p:txBody>
          <a:bodyPr/>
          <a:lstStyle/>
          <a:p>
            <a:fld id="{AD007184-0A78-479D-A2F0-BD7C3E18B55B}" type="datetimeFigureOut">
              <a:rPr lang="en-US" smtClean="0"/>
              <a:t>11-06-2025</a:t>
            </a:fld>
            <a:endParaRPr lang="en-US"/>
          </a:p>
        </p:txBody>
      </p:sp>
      <p:sp>
        <p:nvSpPr>
          <p:cNvPr id="8" name="Footer Placeholder 7">
            <a:extLst>
              <a:ext uri="{FF2B5EF4-FFF2-40B4-BE49-F238E27FC236}">
                <a16:creationId xmlns:a16="http://schemas.microsoft.com/office/drawing/2014/main" id="{0CFA7071-6FC3-4659-A9AD-982A13BC3F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3DD6F6-0815-4B15-A769-F390BFD669C7}"/>
              </a:ext>
            </a:extLst>
          </p:cNvPr>
          <p:cNvSpPr>
            <a:spLocks noGrp="1"/>
          </p:cNvSpPr>
          <p:nvPr>
            <p:ph type="sldNum" sz="quarter" idx="12"/>
          </p:nvPr>
        </p:nvSpPr>
        <p:spPr/>
        <p:txBody>
          <a:bodyPr/>
          <a:lstStyle/>
          <a:p>
            <a:fld id="{BBE97100-25AC-42F2-944D-60FE53A52FF4}" type="slidenum">
              <a:rPr lang="en-US" smtClean="0"/>
              <a:t>‹#›</a:t>
            </a:fld>
            <a:endParaRPr lang="en-US"/>
          </a:p>
        </p:txBody>
      </p:sp>
    </p:spTree>
    <p:extLst>
      <p:ext uri="{BB962C8B-B14F-4D97-AF65-F5344CB8AC3E}">
        <p14:creationId xmlns:p14="http://schemas.microsoft.com/office/powerpoint/2010/main" val="86051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25ACF-D8B6-454E-BB79-2D81F91B87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99F03-82FC-4382-A239-A55112EA0AF1}"/>
              </a:ext>
            </a:extLst>
          </p:cNvPr>
          <p:cNvSpPr>
            <a:spLocks noGrp="1"/>
          </p:cNvSpPr>
          <p:nvPr>
            <p:ph type="dt" sz="half" idx="10"/>
          </p:nvPr>
        </p:nvSpPr>
        <p:spPr/>
        <p:txBody>
          <a:bodyPr/>
          <a:lstStyle/>
          <a:p>
            <a:fld id="{AD007184-0A78-479D-A2F0-BD7C3E18B55B}" type="datetimeFigureOut">
              <a:rPr lang="en-US" smtClean="0"/>
              <a:t>11-06-2025</a:t>
            </a:fld>
            <a:endParaRPr lang="en-US"/>
          </a:p>
        </p:txBody>
      </p:sp>
      <p:sp>
        <p:nvSpPr>
          <p:cNvPr id="4" name="Footer Placeholder 3">
            <a:extLst>
              <a:ext uri="{FF2B5EF4-FFF2-40B4-BE49-F238E27FC236}">
                <a16:creationId xmlns:a16="http://schemas.microsoft.com/office/drawing/2014/main" id="{7002A8C8-EC4E-463B-945F-282E104D85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B34B7-86F0-486B-889E-1A69A8DC8069}"/>
              </a:ext>
            </a:extLst>
          </p:cNvPr>
          <p:cNvSpPr>
            <a:spLocks noGrp="1"/>
          </p:cNvSpPr>
          <p:nvPr>
            <p:ph type="sldNum" sz="quarter" idx="12"/>
          </p:nvPr>
        </p:nvSpPr>
        <p:spPr/>
        <p:txBody>
          <a:bodyPr/>
          <a:lstStyle/>
          <a:p>
            <a:fld id="{BBE97100-25AC-42F2-944D-60FE53A52FF4}" type="slidenum">
              <a:rPr lang="en-US" smtClean="0"/>
              <a:t>‹#›</a:t>
            </a:fld>
            <a:endParaRPr lang="en-US"/>
          </a:p>
        </p:txBody>
      </p:sp>
    </p:spTree>
    <p:extLst>
      <p:ext uri="{BB962C8B-B14F-4D97-AF65-F5344CB8AC3E}">
        <p14:creationId xmlns:p14="http://schemas.microsoft.com/office/powerpoint/2010/main" val="2526157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9303FA-F935-4D43-B82D-39EDE9C052AB}"/>
              </a:ext>
            </a:extLst>
          </p:cNvPr>
          <p:cNvSpPr>
            <a:spLocks noGrp="1"/>
          </p:cNvSpPr>
          <p:nvPr>
            <p:ph type="dt" sz="half" idx="10"/>
          </p:nvPr>
        </p:nvSpPr>
        <p:spPr/>
        <p:txBody>
          <a:bodyPr/>
          <a:lstStyle/>
          <a:p>
            <a:fld id="{AD007184-0A78-479D-A2F0-BD7C3E18B55B}" type="datetimeFigureOut">
              <a:rPr lang="en-US" smtClean="0"/>
              <a:t>11-06-2025</a:t>
            </a:fld>
            <a:endParaRPr lang="en-US"/>
          </a:p>
        </p:txBody>
      </p:sp>
      <p:sp>
        <p:nvSpPr>
          <p:cNvPr id="3" name="Footer Placeholder 2">
            <a:extLst>
              <a:ext uri="{FF2B5EF4-FFF2-40B4-BE49-F238E27FC236}">
                <a16:creationId xmlns:a16="http://schemas.microsoft.com/office/drawing/2014/main" id="{D5F4DDE3-56EF-4AF6-B283-AFBB4935FB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A25083-E2F1-4ACD-BD2E-7837B185D510}"/>
              </a:ext>
            </a:extLst>
          </p:cNvPr>
          <p:cNvSpPr>
            <a:spLocks noGrp="1"/>
          </p:cNvSpPr>
          <p:nvPr>
            <p:ph type="sldNum" sz="quarter" idx="12"/>
          </p:nvPr>
        </p:nvSpPr>
        <p:spPr/>
        <p:txBody>
          <a:bodyPr/>
          <a:lstStyle/>
          <a:p>
            <a:fld id="{BBE97100-25AC-42F2-944D-60FE53A52FF4}" type="slidenum">
              <a:rPr lang="en-US" smtClean="0"/>
              <a:t>‹#›</a:t>
            </a:fld>
            <a:endParaRPr lang="en-US"/>
          </a:p>
        </p:txBody>
      </p:sp>
    </p:spTree>
    <p:extLst>
      <p:ext uri="{BB962C8B-B14F-4D97-AF65-F5344CB8AC3E}">
        <p14:creationId xmlns:p14="http://schemas.microsoft.com/office/powerpoint/2010/main" val="4219487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212E2-83C2-4E10-A1C1-61B7DE33D5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2045EF-16B7-4475-8E84-A59084893D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0793F6-F3C9-4569-BF51-A1D20723E2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E096BC-9EF0-4823-B3CA-7F3A230E679B}"/>
              </a:ext>
            </a:extLst>
          </p:cNvPr>
          <p:cNvSpPr>
            <a:spLocks noGrp="1"/>
          </p:cNvSpPr>
          <p:nvPr>
            <p:ph type="dt" sz="half" idx="10"/>
          </p:nvPr>
        </p:nvSpPr>
        <p:spPr/>
        <p:txBody>
          <a:bodyPr/>
          <a:lstStyle/>
          <a:p>
            <a:fld id="{AD007184-0A78-479D-A2F0-BD7C3E18B55B}" type="datetimeFigureOut">
              <a:rPr lang="en-US" smtClean="0"/>
              <a:t>11-06-2025</a:t>
            </a:fld>
            <a:endParaRPr lang="en-US"/>
          </a:p>
        </p:txBody>
      </p:sp>
      <p:sp>
        <p:nvSpPr>
          <p:cNvPr id="6" name="Footer Placeholder 5">
            <a:extLst>
              <a:ext uri="{FF2B5EF4-FFF2-40B4-BE49-F238E27FC236}">
                <a16:creationId xmlns:a16="http://schemas.microsoft.com/office/drawing/2014/main" id="{0D6FE96B-8DFA-4095-A8F5-ECCCD35915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6A8ED-84EC-4AD2-99AE-7B8FA7B76EC2}"/>
              </a:ext>
            </a:extLst>
          </p:cNvPr>
          <p:cNvSpPr>
            <a:spLocks noGrp="1"/>
          </p:cNvSpPr>
          <p:nvPr>
            <p:ph type="sldNum" sz="quarter" idx="12"/>
          </p:nvPr>
        </p:nvSpPr>
        <p:spPr/>
        <p:txBody>
          <a:bodyPr/>
          <a:lstStyle/>
          <a:p>
            <a:fld id="{BBE97100-25AC-42F2-944D-60FE53A52FF4}" type="slidenum">
              <a:rPr lang="en-US" smtClean="0"/>
              <a:t>‹#›</a:t>
            </a:fld>
            <a:endParaRPr lang="en-US"/>
          </a:p>
        </p:txBody>
      </p:sp>
    </p:spTree>
    <p:extLst>
      <p:ext uri="{BB962C8B-B14F-4D97-AF65-F5344CB8AC3E}">
        <p14:creationId xmlns:p14="http://schemas.microsoft.com/office/powerpoint/2010/main" val="2207124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79A18-FC4F-46C4-A610-AA27E8D376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C02F97-3C36-47DA-A18A-43FDB941BB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E0AC19-8AEB-46E4-9F6A-B0FAB99A23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CCC502-98EA-42EB-A298-2B27DFF38A75}"/>
              </a:ext>
            </a:extLst>
          </p:cNvPr>
          <p:cNvSpPr>
            <a:spLocks noGrp="1"/>
          </p:cNvSpPr>
          <p:nvPr>
            <p:ph type="dt" sz="half" idx="10"/>
          </p:nvPr>
        </p:nvSpPr>
        <p:spPr/>
        <p:txBody>
          <a:bodyPr/>
          <a:lstStyle/>
          <a:p>
            <a:fld id="{AD007184-0A78-479D-A2F0-BD7C3E18B55B}" type="datetimeFigureOut">
              <a:rPr lang="en-US" smtClean="0"/>
              <a:t>11-06-2025</a:t>
            </a:fld>
            <a:endParaRPr lang="en-US"/>
          </a:p>
        </p:txBody>
      </p:sp>
      <p:sp>
        <p:nvSpPr>
          <p:cNvPr id="6" name="Footer Placeholder 5">
            <a:extLst>
              <a:ext uri="{FF2B5EF4-FFF2-40B4-BE49-F238E27FC236}">
                <a16:creationId xmlns:a16="http://schemas.microsoft.com/office/drawing/2014/main" id="{1E94B706-3D43-44FE-A369-6FFDA1172F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98E375-E913-4D28-85CB-DEFC5982EF98}"/>
              </a:ext>
            </a:extLst>
          </p:cNvPr>
          <p:cNvSpPr>
            <a:spLocks noGrp="1"/>
          </p:cNvSpPr>
          <p:nvPr>
            <p:ph type="sldNum" sz="quarter" idx="12"/>
          </p:nvPr>
        </p:nvSpPr>
        <p:spPr/>
        <p:txBody>
          <a:bodyPr/>
          <a:lstStyle/>
          <a:p>
            <a:fld id="{BBE97100-25AC-42F2-944D-60FE53A52FF4}" type="slidenum">
              <a:rPr lang="en-US" smtClean="0"/>
              <a:t>‹#›</a:t>
            </a:fld>
            <a:endParaRPr lang="en-US"/>
          </a:p>
        </p:txBody>
      </p:sp>
    </p:spTree>
    <p:extLst>
      <p:ext uri="{BB962C8B-B14F-4D97-AF65-F5344CB8AC3E}">
        <p14:creationId xmlns:p14="http://schemas.microsoft.com/office/powerpoint/2010/main" val="2315215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A57FDC-B911-4E82-AB26-71BA117DA6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A19DB4-C64B-483D-BF21-A119A9D7E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B16C2B-67B0-4D68-8E9E-92CD6EE4FF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007184-0A78-479D-A2F0-BD7C3E18B55B}" type="datetimeFigureOut">
              <a:rPr lang="en-US" smtClean="0"/>
              <a:t>11-06-2025</a:t>
            </a:fld>
            <a:endParaRPr lang="en-US"/>
          </a:p>
        </p:txBody>
      </p:sp>
      <p:sp>
        <p:nvSpPr>
          <p:cNvPr id="5" name="Footer Placeholder 4">
            <a:extLst>
              <a:ext uri="{FF2B5EF4-FFF2-40B4-BE49-F238E27FC236}">
                <a16:creationId xmlns:a16="http://schemas.microsoft.com/office/drawing/2014/main" id="{5D1D3C34-9742-4DD6-95A5-86B48E1467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428E9D-4417-4E5B-AEB4-843751325C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E97100-25AC-42F2-944D-60FE53A52FF4}" type="slidenum">
              <a:rPr lang="en-US" smtClean="0"/>
              <a:t>‹#›</a:t>
            </a:fld>
            <a:endParaRPr lang="en-US"/>
          </a:p>
        </p:txBody>
      </p:sp>
    </p:spTree>
    <p:extLst>
      <p:ext uri="{BB962C8B-B14F-4D97-AF65-F5344CB8AC3E}">
        <p14:creationId xmlns:p14="http://schemas.microsoft.com/office/powerpoint/2010/main" val="6366232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0">
            <a:extLst>
              <a:ext uri="{FF2B5EF4-FFF2-40B4-BE49-F238E27FC236}">
                <a16:creationId xmlns:a16="http://schemas.microsoft.com/office/drawing/2014/main" id="{91B6D058-2626-40B7-9AE3-D60710CFD646}"/>
              </a:ext>
            </a:extLst>
          </p:cNvPr>
          <p:cNvSpPr/>
          <p:nvPr/>
        </p:nvSpPr>
        <p:spPr>
          <a:xfrm>
            <a:off x="838200" y="276474"/>
            <a:ext cx="10515600" cy="2026779"/>
          </a:xfrm>
          <a:prstGeom prst="rect">
            <a:avLst/>
          </a:prstGeom>
          <a:noFill/>
          <a:ln/>
        </p:spPr>
        <p:txBody>
          <a:bodyPr wrap="square" lIns="0" tIns="0" rIns="0" bIns="0" rtlCol="0" anchor="t"/>
          <a:lstStyle/>
          <a:p>
            <a:pPr marL="0" indent="0" algn="l">
              <a:lnSpc>
                <a:spcPts val="6350"/>
              </a:lnSpc>
              <a:buNone/>
            </a:pPr>
            <a:r>
              <a:rPr lang="en-US" sz="4000" dirty="0">
                <a:solidFill>
                  <a:srgbClr val="020202"/>
                </a:solidFill>
                <a:latin typeface="PT Serif" pitchFamily="34" charset="0"/>
                <a:ea typeface="PT Serif" pitchFamily="34" charset="-122"/>
                <a:cs typeface="PT Serif" pitchFamily="34" charset="-120"/>
              </a:rPr>
              <a:t>Báo cáo Tiến độ Dự án: Hệ thống Phân tích &amp; Xử lý Phản hồi Khách hàng bằng AI (Tập trung Phân tích Cảm xúc theo Sản phẩm)</a:t>
            </a:r>
            <a:endParaRPr lang="en-US" sz="4000" dirty="0"/>
          </a:p>
        </p:txBody>
      </p:sp>
      <p:sp>
        <p:nvSpPr>
          <p:cNvPr id="12" name="Text 1">
            <a:extLst>
              <a:ext uri="{FF2B5EF4-FFF2-40B4-BE49-F238E27FC236}">
                <a16:creationId xmlns:a16="http://schemas.microsoft.com/office/drawing/2014/main" id="{C7CCEE8D-E3FC-4651-BB0A-BD188390E721}"/>
              </a:ext>
            </a:extLst>
          </p:cNvPr>
          <p:cNvSpPr/>
          <p:nvPr/>
        </p:nvSpPr>
        <p:spPr>
          <a:xfrm>
            <a:off x="838201" y="3286437"/>
            <a:ext cx="10600426" cy="1734137"/>
          </a:xfrm>
          <a:prstGeom prst="rect">
            <a:avLst/>
          </a:prstGeom>
          <a:noFill/>
          <a:ln/>
        </p:spPr>
        <p:txBody>
          <a:bodyPr wrap="square" lIns="0" tIns="0" rIns="0" bIns="0" rtlCol="0" anchor="t"/>
          <a:lstStyle/>
          <a:p>
            <a:pPr marL="0" indent="0" algn="l">
              <a:lnSpc>
                <a:spcPts val="3100"/>
              </a:lnSpc>
              <a:buNone/>
            </a:pPr>
            <a:r>
              <a:rPr lang="en-US" sz="1900" dirty="0">
                <a:solidFill>
                  <a:srgbClr val="383838"/>
                </a:solidFill>
                <a:latin typeface="DM Sans" pitchFamily="34" charset="0"/>
                <a:ea typeface="DM Sans" pitchFamily="34" charset="-122"/>
                <a:cs typeface="DM Sans" pitchFamily="34" charset="-120"/>
              </a:rPr>
              <a:t>Xin chào </a:t>
            </a:r>
            <a:r>
              <a:rPr lang="en-US" sz="1900" dirty="0" err="1">
                <a:solidFill>
                  <a:srgbClr val="383838"/>
                </a:solidFill>
                <a:latin typeface="DM Sans" pitchFamily="34" charset="0"/>
                <a:ea typeface="DM Sans" pitchFamily="34" charset="-122"/>
                <a:cs typeface="DM Sans" pitchFamily="34" charset="-120"/>
              </a:rPr>
              <a:t>quý</a:t>
            </a:r>
            <a:r>
              <a:rPr lang="en-US" sz="1900" dirty="0">
                <a:solidFill>
                  <a:srgbClr val="383838"/>
                </a:solidFill>
                <a:latin typeface="DM Sans" pitchFamily="34" charset="0"/>
                <a:ea typeface="DM Sans" pitchFamily="34" charset="-122"/>
                <a:cs typeface="DM Sans" pitchFamily="34" charset="-120"/>
              </a:rPr>
              <a:t> </a:t>
            </a:r>
            <a:r>
              <a:rPr lang="en-US" sz="1900" dirty="0" err="1">
                <a:solidFill>
                  <a:srgbClr val="383838"/>
                </a:solidFill>
                <a:latin typeface="DM Sans" pitchFamily="34" charset="0"/>
                <a:ea typeface="DM Sans" pitchFamily="34" charset="-122"/>
                <a:cs typeface="DM Sans" pitchFamily="34" charset="-120"/>
              </a:rPr>
              <a:t>Thầy</a:t>
            </a:r>
            <a:r>
              <a:rPr lang="en-US" sz="1900" dirty="0">
                <a:solidFill>
                  <a:srgbClr val="383838"/>
                </a:solidFill>
                <a:latin typeface="DM Sans" pitchFamily="34" charset="0"/>
                <a:ea typeface="DM Sans" pitchFamily="34" charset="-122"/>
                <a:cs typeface="DM Sans" pitchFamily="34" charset="-120"/>
              </a:rPr>
              <a:t>. Em là Nguyễn Trần Hoàng Thịnh, mã số sinh viên 22140341, dưới sự hướng dẫn của ThS. Đặng Quốc Phong. Hôm nay, </a:t>
            </a:r>
            <a:r>
              <a:rPr lang="en-US" sz="1900" dirty="0" err="1">
                <a:solidFill>
                  <a:srgbClr val="383838"/>
                </a:solidFill>
                <a:latin typeface="DM Sans" pitchFamily="34" charset="0"/>
                <a:ea typeface="DM Sans" pitchFamily="34" charset="-122"/>
                <a:cs typeface="DM Sans" pitchFamily="34" charset="-120"/>
              </a:rPr>
              <a:t>ngày</a:t>
            </a:r>
            <a:r>
              <a:rPr lang="en-US" sz="1900" dirty="0">
                <a:solidFill>
                  <a:srgbClr val="383838"/>
                </a:solidFill>
                <a:latin typeface="DM Sans" pitchFamily="34" charset="0"/>
                <a:ea typeface="DM Sans" pitchFamily="34" charset="-122"/>
                <a:cs typeface="DM Sans" pitchFamily="34" charset="-120"/>
              </a:rPr>
              <a:t> 11/06/2025, em xin trình bày báo cáo tiến độ dự án tốt nghiệp của mình. Dự án này tập trung vào việc xây dựng một hệ thống thông minh, sử dụng trí tuệ nhân tạo để phân tích và xử lý phản hồi từ khách hàng, đặc biệt là khả năng phân tích cảm xúc chi tiết theo từng sản phẩm cụ thể.</a:t>
            </a:r>
            <a:endParaRPr lang="en-US" sz="1900" dirty="0"/>
          </a:p>
        </p:txBody>
      </p:sp>
    </p:spTree>
    <p:extLst>
      <p:ext uri="{BB962C8B-B14F-4D97-AF65-F5344CB8AC3E}">
        <p14:creationId xmlns:p14="http://schemas.microsoft.com/office/powerpoint/2010/main" val="419874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a:extLst>
              <a:ext uri="{FF2B5EF4-FFF2-40B4-BE49-F238E27FC236}">
                <a16:creationId xmlns:a16="http://schemas.microsoft.com/office/drawing/2014/main" id="{10938F7A-4722-431E-959F-CF2C642068AE}"/>
              </a:ext>
            </a:extLst>
          </p:cNvPr>
          <p:cNvSpPr/>
          <p:nvPr/>
        </p:nvSpPr>
        <p:spPr>
          <a:xfrm>
            <a:off x="199312" y="0"/>
            <a:ext cx="4680448" cy="686991"/>
          </a:xfrm>
          <a:prstGeom prst="rect">
            <a:avLst/>
          </a:prstGeom>
          <a:noFill/>
          <a:ln/>
        </p:spPr>
        <p:txBody>
          <a:bodyPr wrap="none" lIns="0" tIns="0" rIns="0" bIns="0" rtlCol="0" anchor="t"/>
          <a:lstStyle/>
          <a:p>
            <a:pPr marL="0" indent="0" algn="l">
              <a:lnSpc>
                <a:spcPts val="5400"/>
              </a:lnSpc>
              <a:buNone/>
            </a:pPr>
            <a:r>
              <a:rPr lang="en-US" sz="4300" dirty="0">
                <a:solidFill>
                  <a:srgbClr val="020202"/>
                </a:solidFill>
                <a:latin typeface="PT Serif" pitchFamily="34" charset="0"/>
                <a:ea typeface="PT Serif" pitchFamily="34" charset="-122"/>
                <a:cs typeface="PT Serif" pitchFamily="34" charset="-120"/>
              </a:rPr>
              <a:t>Kế hoạch Tiếp theo và Kết luận</a:t>
            </a:r>
            <a:endParaRPr lang="en-US" sz="4300" dirty="0"/>
          </a:p>
        </p:txBody>
      </p:sp>
      <p:sp>
        <p:nvSpPr>
          <p:cNvPr id="5" name="Shape 1">
            <a:extLst>
              <a:ext uri="{FF2B5EF4-FFF2-40B4-BE49-F238E27FC236}">
                <a16:creationId xmlns:a16="http://schemas.microsoft.com/office/drawing/2014/main" id="{A0EC61CD-D012-40CF-8DF7-0452C8B92BF4}"/>
              </a:ext>
            </a:extLst>
          </p:cNvPr>
          <p:cNvSpPr/>
          <p:nvPr/>
        </p:nvSpPr>
        <p:spPr>
          <a:xfrm>
            <a:off x="199312" y="1644848"/>
            <a:ext cx="1883496" cy="209312"/>
          </a:xfrm>
          <a:prstGeom prst="roundRect">
            <a:avLst>
              <a:gd name="adj" fmla="val 15003"/>
            </a:avLst>
          </a:prstGeom>
          <a:solidFill>
            <a:srgbClr val="F2EEEE"/>
          </a:solidFill>
          <a:ln/>
        </p:spPr>
      </p:sp>
      <p:sp>
        <p:nvSpPr>
          <p:cNvPr id="6" name="Text 2">
            <a:extLst>
              <a:ext uri="{FF2B5EF4-FFF2-40B4-BE49-F238E27FC236}">
                <a16:creationId xmlns:a16="http://schemas.microsoft.com/office/drawing/2014/main" id="{06584576-73F9-4944-B56B-BC611BEFFE6C}"/>
              </a:ext>
            </a:extLst>
          </p:cNvPr>
          <p:cNvSpPr/>
          <p:nvPr/>
        </p:nvSpPr>
        <p:spPr>
          <a:xfrm>
            <a:off x="199311" y="2168128"/>
            <a:ext cx="1693641" cy="343495"/>
          </a:xfrm>
          <a:prstGeom prst="rect">
            <a:avLst/>
          </a:prstGeom>
          <a:noFill/>
          <a:ln/>
        </p:spPr>
        <p:txBody>
          <a:bodyPr wrap="none" lIns="0" tIns="0" rIns="0" bIns="0" rtlCol="0" anchor="t"/>
          <a:lstStyle/>
          <a:p>
            <a:pPr marL="0" indent="0" algn="l">
              <a:lnSpc>
                <a:spcPts val="2700"/>
              </a:lnSpc>
              <a:buNone/>
            </a:pPr>
            <a:r>
              <a:rPr lang="en-US" sz="2150" dirty="0">
                <a:solidFill>
                  <a:srgbClr val="383838"/>
                </a:solidFill>
                <a:latin typeface="PT Serif" pitchFamily="34" charset="0"/>
                <a:ea typeface="PT Serif" pitchFamily="34" charset="-122"/>
                <a:cs typeface="PT Serif" pitchFamily="34" charset="-120"/>
              </a:rPr>
              <a:t>Hoàn thiện báo cáo</a:t>
            </a:r>
            <a:endParaRPr lang="en-US" sz="2150" dirty="0"/>
          </a:p>
        </p:txBody>
      </p:sp>
      <p:sp>
        <p:nvSpPr>
          <p:cNvPr id="7" name="Text 3">
            <a:extLst>
              <a:ext uri="{FF2B5EF4-FFF2-40B4-BE49-F238E27FC236}">
                <a16:creationId xmlns:a16="http://schemas.microsoft.com/office/drawing/2014/main" id="{236D2C12-1937-495A-A0E0-A7C3F94D5E4F}"/>
              </a:ext>
            </a:extLst>
          </p:cNvPr>
          <p:cNvSpPr/>
          <p:nvPr/>
        </p:nvSpPr>
        <p:spPr>
          <a:xfrm>
            <a:off x="199312" y="2637234"/>
            <a:ext cx="1883496" cy="1004411"/>
          </a:xfrm>
          <a:prstGeom prst="rect">
            <a:avLst/>
          </a:prstGeom>
          <a:noFill/>
          <a:ln/>
        </p:spPr>
        <p:txBody>
          <a:bodyPr wrap="square" lIns="0" tIns="0" rIns="0" bIns="0" rtlCol="0" anchor="t"/>
          <a:lstStyle/>
          <a:p>
            <a:pPr marL="0" indent="0" algn="l">
              <a:lnSpc>
                <a:spcPts val="2600"/>
              </a:lnSpc>
              <a:buNone/>
            </a:pPr>
            <a:r>
              <a:rPr lang="en-US" sz="1400" dirty="0">
                <a:solidFill>
                  <a:srgbClr val="383838"/>
                </a:solidFill>
                <a:latin typeface="DM Sans" pitchFamily="34" charset="0"/>
                <a:ea typeface="DM Sans" pitchFamily="34" charset="-122"/>
                <a:cs typeface="DM Sans" pitchFamily="34" charset="-120"/>
              </a:rPr>
              <a:t>Viết chi tiết các phần, phân tích sâu kết quả và tổng hợp toàn bộ quá trình dự án.</a:t>
            </a:r>
            <a:endParaRPr lang="en-US" sz="1400" dirty="0"/>
          </a:p>
        </p:txBody>
      </p:sp>
      <p:sp>
        <p:nvSpPr>
          <p:cNvPr id="8" name="Shape 4">
            <a:extLst>
              <a:ext uri="{FF2B5EF4-FFF2-40B4-BE49-F238E27FC236}">
                <a16:creationId xmlns:a16="http://schemas.microsoft.com/office/drawing/2014/main" id="{95BCD22F-2FB4-4CBB-84F8-858C40490F69}"/>
              </a:ext>
            </a:extLst>
          </p:cNvPr>
          <p:cNvSpPr/>
          <p:nvPr/>
        </p:nvSpPr>
        <p:spPr>
          <a:xfrm>
            <a:off x="3569018" y="1257656"/>
            <a:ext cx="1883496" cy="209312"/>
          </a:xfrm>
          <a:prstGeom prst="roundRect">
            <a:avLst>
              <a:gd name="adj" fmla="val 15003"/>
            </a:avLst>
          </a:prstGeom>
          <a:solidFill>
            <a:srgbClr val="F2EEEE"/>
          </a:solidFill>
          <a:ln/>
        </p:spPr>
      </p:sp>
      <p:sp>
        <p:nvSpPr>
          <p:cNvPr id="9" name="Text 5">
            <a:extLst>
              <a:ext uri="{FF2B5EF4-FFF2-40B4-BE49-F238E27FC236}">
                <a16:creationId xmlns:a16="http://schemas.microsoft.com/office/drawing/2014/main" id="{E0847009-E808-46ED-86FF-63DAC0C3C059}"/>
              </a:ext>
            </a:extLst>
          </p:cNvPr>
          <p:cNvSpPr/>
          <p:nvPr/>
        </p:nvSpPr>
        <p:spPr>
          <a:xfrm>
            <a:off x="3569017" y="1780936"/>
            <a:ext cx="1693641" cy="343495"/>
          </a:xfrm>
          <a:prstGeom prst="rect">
            <a:avLst/>
          </a:prstGeom>
          <a:noFill/>
          <a:ln/>
        </p:spPr>
        <p:txBody>
          <a:bodyPr wrap="none" lIns="0" tIns="0" rIns="0" bIns="0" rtlCol="0" anchor="t"/>
          <a:lstStyle/>
          <a:p>
            <a:pPr marL="0" indent="0" algn="l">
              <a:lnSpc>
                <a:spcPts val="2700"/>
              </a:lnSpc>
              <a:buNone/>
            </a:pPr>
            <a:r>
              <a:rPr lang="en-US" sz="2150" dirty="0">
                <a:solidFill>
                  <a:srgbClr val="383838"/>
                </a:solidFill>
                <a:latin typeface="PT Serif" pitchFamily="34" charset="0"/>
                <a:ea typeface="PT Serif" pitchFamily="34" charset="-122"/>
                <a:cs typeface="PT Serif" pitchFamily="34" charset="-120"/>
              </a:rPr>
              <a:t>Cải thiện Model</a:t>
            </a:r>
            <a:endParaRPr lang="en-US" sz="2150" dirty="0"/>
          </a:p>
        </p:txBody>
      </p:sp>
      <p:sp>
        <p:nvSpPr>
          <p:cNvPr id="10" name="Text 6">
            <a:extLst>
              <a:ext uri="{FF2B5EF4-FFF2-40B4-BE49-F238E27FC236}">
                <a16:creationId xmlns:a16="http://schemas.microsoft.com/office/drawing/2014/main" id="{BDA80869-1470-4285-B738-D9D61489FD04}"/>
              </a:ext>
            </a:extLst>
          </p:cNvPr>
          <p:cNvSpPr/>
          <p:nvPr/>
        </p:nvSpPr>
        <p:spPr>
          <a:xfrm>
            <a:off x="3569018" y="2250042"/>
            <a:ext cx="1883496" cy="1674019"/>
          </a:xfrm>
          <a:prstGeom prst="rect">
            <a:avLst/>
          </a:prstGeom>
          <a:noFill/>
          <a:ln/>
        </p:spPr>
        <p:txBody>
          <a:bodyPr wrap="square" lIns="0" tIns="0" rIns="0" bIns="0" rtlCol="0" anchor="t"/>
          <a:lstStyle/>
          <a:p>
            <a:pPr marL="0" indent="0" algn="l">
              <a:lnSpc>
                <a:spcPts val="2600"/>
              </a:lnSpc>
              <a:buNone/>
            </a:pPr>
            <a:r>
              <a:rPr lang="en-US" sz="1400" dirty="0">
                <a:solidFill>
                  <a:srgbClr val="383838"/>
                </a:solidFill>
                <a:latin typeface="DM Sans" pitchFamily="34" charset="0"/>
                <a:ea typeface="DM Sans" pitchFamily="34" charset="-122"/>
                <a:cs typeface="DM Sans" pitchFamily="34" charset="-120"/>
              </a:rPr>
              <a:t>Nếu còn thời gian và trong phạm vi dự án, sẽ thử nghiệm thêm các kỹ thuật tăng cường dữ liệu và tinh chỉnh tham số model để tối ưu hóa hiệu suất.</a:t>
            </a:r>
            <a:endParaRPr lang="en-US" sz="1400" dirty="0"/>
          </a:p>
        </p:txBody>
      </p:sp>
      <p:sp>
        <p:nvSpPr>
          <p:cNvPr id="11" name="Shape 7">
            <a:extLst>
              <a:ext uri="{FF2B5EF4-FFF2-40B4-BE49-F238E27FC236}">
                <a16:creationId xmlns:a16="http://schemas.microsoft.com/office/drawing/2014/main" id="{FACB98B1-862A-45E1-A610-4A7D807D2C82}"/>
              </a:ext>
            </a:extLst>
          </p:cNvPr>
          <p:cNvSpPr/>
          <p:nvPr/>
        </p:nvSpPr>
        <p:spPr>
          <a:xfrm>
            <a:off x="6938725" y="894398"/>
            <a:ext cx="1883496" cy="209312"/>
          </a:xfrm>
          <a:prstGeom prst="roundRect">
            <a:avLst>
              <a:gd name="adj" fmla="val 15003"/>
            </a:avLst>
          </a:prstGeom>
          <a:solidFill>
            <a:srgbClr val="F2EEEE"/>
          </a:solidFill>
          <a:ln/>
        </p:spPr>
      </p:sp>
      <p:sp>
        <p:nvSpPr>
          <p:cNvPr id="12" name="Text 8">
            <a:extLst>
              <a:ext uri="{FF2B5EF4-FFF2-40B4-BE49-F238E27FC236}">
                <a16:creationId xmlns:a16="http://schemas.microsoft.com/office/drawing/2014/main" id="{8074AE11-13D4-4D6F-9518-4200E3D29412}"/>
              </a:ext>
            </a:extLst>
          </p:cNvPr>
          <p:cNvSpPr/>
          <p:nvPr/>
        </p:nvSpPr>
        <p:spPr>
          <a:xfrm>
            <a:off x="6938724" y="1417678"/>
            <a:ext cx="1693641" cy="343495"/>
          </a:xfrm>
          <a:prstGeom prst="rect">
            <a:avLst/>
          </a:prstGeom>
          <a:noFill/>
          <a:ln/>
        </p:spPr>
        <p:txBody>
          <a:bodyPr wrap="none" lIns="0" tIns="0" rIns="0" bIns="0" rtlCol="0" anchor="t"/>
          <a:lstStyle/>
          <a:p>
            <a:pPr marL="0" indent="0" algn="l">
              <a:lnSpc>
                <a:spcPts val="2700"/>
              </a:lnSpc>
              <a:buNone/>
            </a:pPr>
            <a:r>
              <a:rPr lang="en-US" sz="2150" dirty="0">
                <a:solidFill>
                  <a:srgbClr val="383838"/>
                </a:solidFill>
                <a:latin typeface="PT Serif" pitchFamily="34" charset="0"/>
                <a:ea typeface="PT Serif" pitchFamily="34" charset="-122"/>
                <a:cs typeface="PT Serif" pitchFamily="34" charset="-120"/>
              </a:rPr>
              <a:t>Mở rộng tính năng</a:t>
            </a:r>
            <a:endParaRPr lang="en-US" sz="2150" dirty="0"/>
          </a:p>
        </p:txBody>
      </p:sp>
      <p:sp>
        <p:nvSpPr>
          <p:cNvPr id="13" name="Text 9">
            <a:extLst>
              <a:ext uri="{FF2B5EF4-FFF2-40B4-BE49-F238E27FC236}">
                <a16:creationId xmlns:a16="http://schemas.microsoft.com/office/drawing/2014/main" id="{907AA262-0BFB-46EB-88DE-2AC0AD70ADA2}"/>
              </a:ext>
            </a:extLst>
          </p:cNvPr>
          <p:cNvSpPr/>
          <p:nvPr/>
        </p:nvSpPr>
        <p:spPr>
          <a:xfrm>
            <a:off x="6938725" y="1886784"/>
            <a:ext cx="1883496" cy="1674019"/>
          </a:xfrm>
          <a:prstGeom prst="rect">
            <a:avLst/>
          </a:prstGeom>
          <a:noFill/>
          <a:ln/>
        </p:spPr>
        <p:txBody>
          <a:bodyPr wrap="square" lIns="0" tIns="0" rIns="0" bIns="0" rtlCol="0" anchor="t"/>
          <a:lstStyle/>
          <a:p>
            <a:pPr marL="0" indent="0" algn="l">
              <a:lnSpc>
                <a:spcPts val="2600"/>
              </a:lnSpc>
              <a:buNone/>
            </a:pPr>
            <a:r>
              <a:rPr lang="en-US" sz="1400" dirty="0">
                <a:solidFill>
                  <a:srgbClr val="383838"/>
                </a:solidFill>
                <a:latin typeface="DM Sans" pitchFamily="34" charset="0"/>
                <a:ea typeface="DM Sans" pitchFamily="34" charset="-122"/>
                <a:cs typeface="DM Sans" pitchFamily="34" charset="-120"/>
              </a:rPr>
              <a:t>Phát triển tính năng phân tích chủ đề/từ khóa theo sản phẩm và cải thiện giao diện dashboard để hiển thị thông tin trực quan hơn.</a:t>
            </a:r>
            <a:endParaRPr lang="en-US" sz="1400" dirty="0"/>
          </a:p>
        </p:txBody>
      </p:sp>
      <p:sp>
        <p:nvSpPr>
          <p:cNvPr id="14" name="Shape 10">
            <a:extLst>
              <a:ext uri="{FF2B5EF4-FFF2-40B4-BE49-F238E27FC236}">
                <a16:creationId xmlns:a16="http://schemas.microsoft.com/office/drawing/2014/main" id="{08A50D33-E5C3-4546-915C-E5FB458078C4}"/>
              </a:ext>
            </a:extLst>
          </p:cNvPr>
          <p:cNvSpPr/>
          <p:nvPr/>
        </p:nvSpPr>
        <p:spPr>
          <a:xfrm>
            <a:off x="9825831" y="702826"/>
            <a:ext cx="1883569" cy="209312"/>
          </a:xfrm>
          <a:prstGeom prst="roundRect">
            <a:avLst>
              <a:gd name="adj" fmla="val 15003"/>
            </a:avLst>
          </a:prstGeom>
          <a:solidFill>
            <a:srgbClr val="F2EEEE"/>
          </a:solidFill>
          <a:ln/>
        </p:spPr>
      </p:sp>
      <p:sp>
        <p:nvSpPr>
          <p:cNvPr id="15" name="Text 11">
            <a:extLst>
              <a:ext uri="{FF2B5EF4-FFF2-40B4-BE49-F238E27FC236}">
                <a16:creationId xmlns:a16="http://schemas.microsoft.com/office/drawing/2014/main" id="{9628A5A8-E04C-4F01-843F-A252A11A6840}"/>
              </a:ext>
            </a:extLst>
          </p:cNvPr>
          <p:cNvSpPr/>
          <p:nvPr/>
        </p:nvSpPr>
        <p:spPr>
          <a:xfrm>
            <a:off x="9825831" y="1226105"/>
            <a:ext cx="1693641" cy="343495"/>
          </a:xfrm>
          <a:prstGeom prst="rect">
            <a:avLst/>
          </a:prstGeom>
          <a:noFill/>
          <a:ln/>
        </p:spPr>
        <p:txBody>
          <a:bodyPr wrap="none" lIns="0" tIns="0" rIns="0" bIns="0" rtlCol="0" anchor="t"/>
          <a:lstStyle/>
          <a:p>
            <a:pPr marL="0" indent="0" algn="l">
              <a:lnSpc>
                <a:spcPts val="2700"/>
              </a:lnSpc>
              <a:buNone/>
            </a:pPr>
            <a:r>
              <a:rPr lang="en-US" sz="2150" dirty="0">
                <a:solidFill>
                  <a:srgbClr val="383838"/>
                </a:solidFill>
                <a:latin typeface="PT Serif" pitchFamily="34" charset="0"/>
                <a:ea typeface="PT Serif" pitchFamily="34" charset="-122"/>
                <a:cs typeface="PT Serif" pitchFamily="34" charset="-120"/>
              </a:rPr>
              <a:t>Kiểm thử và tối ưu</a:t>
            </a:r>
            <a:endParaRPr lang="en-US" sz="2150" dirty="0"/>
          </a:p>
        </p:txBody>
      </p:sp>
      <p:sp>
        <p:nvSpPr>
          <p:cNvPr id="16" name="Text 12">
            <a:extLst>
              <a:ext uri="{FF2B5EF4-FFF2-40B4-BE49-F238E27FC236}">
                <a16:creationId xmlns:a16="http://schemas.microsoft.com/office/drawing/2014/main" id="{8E14F878-461E-433E-95F2-AF10B0137B6D}"/>
              </a:ext>
            </a:extLst>
          </p:cNvPr>
          <p:cNvSpPr/>
          <p:nvPr/>
        </p:nvSpPr>
        <p:spPr>
          <a:xfrm>
            <a:off x="9825831" y="1695212"/>
            <a:ext cx="1883569" cy="1004411"/>
          </a:xfrm>
          <a:prstGeom prst="rect">
            <a:avLst/>
          </a:prstGeom>
          <a:noFill/>
          <a:ln/>
        </p:spPr>
        <p:txBody>
          <a:bodyPr wrap="square" lIns="0" tIns="0" rIns="0" bIns="0" rtlCol="0" anchor="t"/>
          <a:lstStyle/>
          <a:p>
            <a:pPr marL="0" indent="0" algn="l">
              <a:lnSpc>
                <a:spcPts val="2600"/>
              </a:lnSpc>
              <a:buNone/>
            </a:pPr>
            <a:r>
              <a:rPr lang="en-US" sz="1400" dirty="0">
                <a:solidFill>
                  <a:srgbClr val="383838"/>
                </a:solidFill>
                <a:latin typeface="DM Sans" pitchFamily="34" charset="0"/>
                <a:ea typeface="DM Sans" pitchFamily="34" charset="-122"/>
                <a:cs typeface="DM Sans" pitchFamily="34" charset="-120"/>
              </a:rPr>
              <a:t>Thực hiện kiểm thử toàn diện và tối ưu hóa hiệu suất của toàn bộ hệ thống.</a:t>
            </a:r>
            <a:endParaRPr lang="en-US" sz="1400" dirty="0"/>
          </a:p>
        </p:txBody>
      </p:sp>
      <p:sp>
        <p:nvSpPr>
          <p:cNvPr id="17" name="Text 13">
            <a:extLst>
              <a:ext uri="{FF2B5EF4-FFF2-40B4-BE49-F238E27FC236}">
                <a16:creationId xmlns:a16="http://schemas.microsoft.com/office/drawing/2014/main" id="{F1FE544C-8339-4661-917B-9789D02FD20E}"/>
              </a:ext>
            </a:extLst>
          </p:cNvPr>
          <p:cNvSpPr/>
          <p:nvPr/>
        </p:nvSpPr>
        <p:spPr>
          <a:xfrm>
            <a:off x="595133" y="4900294"/>
            <a:ext cx="11001734" cy="1339215"/>
          </a:xfrm>
          <a:prstGeom prst="rect">
            <a:avLst/>
          </a:prstGeom>
          <a:noFill/>
          <a:ln/>
        </p:spPr>
        <p:txBody>
          <a:bodyPr wrap="square" lIns="0" tIns="0" rIns="0" bIns="0" rtlCol="0" anchor="t"/>
          <a:lstStyle/>
          <a:p>
            <a:pPr marL="0" indent="0" algn="l">
              <a:lnSpc>
                <a:spcPts val="2600"/>
              </a:lnSpc>
              <a:buNone/>
            </a:pPr>
            <a:r>
              <a:rPr lang="en-US" sz="1400" dirty="0">
                <a:solidFill>
                  <a:srgbClr val="383838"/>
                </a:solidFill>
                <a:latin typeface="DM Sans" pitchFamily="34" charset="0"/>
                <a:ea typeface="DM Sans" pitchFamily="34" charset="-122"/>
                <a:cs typeface="DM Sans" pitchFamily="34" charset="-120"/>
              </a:rPr>
              <a:t>Dự án "Xây dựng Hệ thống Phân tích và Xử lý Phản hồi Khách hàng sử dụng AI, tập trung vào Phân tích Cảm xúc theo Sản phẩm" đã đạt được những tiến bộ đáng kể trong việc phát triển các module cốt lõi như phân tích cảm xúc, API Backend, Knowledge Base và giao diện người dùng. Chúng em đã minh họa được tiềm năng của AI trong việc tự động hóa và làm giàu dữ liệu phản hồi khách hàng, đặc biệt là khả năng phân tích theo ngữ cảnh sản phẩm, mang lại giá trị thiết thực cho doanh nghiệp.</a:t>
            </a:r>
            <a:endParaRPr lang="en-US" sz="1400" dirty="0"/>
          </a:p>
        </p:txBody>
      </p:sp>
    </p:spTree>
    <p:extLst>
      <p:ext uri="{BB962C8B-B14F-4D97-AF65-F5344CB8AC3E}">
        <p14:creationId xmlns:p14="http://schemas.microsoft.com/office/powerpoint/2010/main" val="3140138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a:extLst>
              <a:ext uri="{FF2B5EF4-FFF2-40B4-BE49-F238E27FC236}">
                <a16:creationId xmlns:a16="http://schemas.microsoft.com/office/drawing/2014/main" id="{C963130F-6F65-44C9-8A01-BDC5EDCE7B9A}"/>
              </a:ext>
            </a:extLst>
          </p:cNvPr>
          <p:cNvSpPr/>
          <p:nvPr/>
        </p:nvSpPr>
        <p:spPr>
          <a:xfrm>
            <a:off x="207883" y="268843"/>
            <a:ext cx="7834670" cy="757476"/>
          </a:xfrm>
          <a:prstGeom prst="rect">
            <a:avLst/>
          </a:prstGeom>
          <a:noFill/>
          <a:ln/>
        </p:spPr>
        <p:txBody>
          <a:bodyPr wrap="none" lIns="0" tIns="0" rIns="0" bIns="0" rtlCol="0" anchor="t"/>
          <a:lstStyle/>
          <a:p>
            <a:pPr marL="0" indent="0" algn="l">
              <a:lnSpc>
                <a:spcPts val="5950"/>
              </a:lnSpc>
              <a:buNone/>
            </a:pPr>
            <a:r>
              <a:rPr lang="en-US" sz="4750" dirty="0">
                <a:solidFill>
                  <a:srgbClr val="020202"/>
                </a:solidFill>
                <a:latin typeface="PT Serif" pitchFamily="34" charset="0"/>
                <a:ea typeface="PT Serif" pitchFamily="34" charset="-122"/>
                <a:cs typeface="PT Serif" pitchFamily="34" charset="-120"/>
              </a:rPr>
              <a:t>Giới thiệu Dự án và Mục tiêu</a:t>
            </a:r>
            <a:endParaRPr lang="en-US" sz="4750" dirty="0"/>
          </a:p>
        </p:txBody>
      </p:sp>
      <p:sp>
        <p:nvSpPr>
          <p:cNvPr id="5" name="Text 1">
            <a:extLst>
              <a:ext uri="{FF2B5EF4-FFF2-40B4-BE49-F238E27FC236}">
                <a16:creationId xmlns:a16="http://schemas.microsoft.com/office/drawing/2014/main" id="{3F11A68D-7634-455C-BDD8-0B02E882832F}"/>
              </a:ext>
            </a:extLst>
          </p:cNvPr>
          <p:cNvSpPr/>
          <p:nvPr/>
        </p:nvSpPr>
        <p:spPr>
          <a:xfrm>
            <a:off x="207883" y="1557278"/>
            <a:ext cx="3029903" cy="378738"/>
          </a:xfrm>
          <a:prstGeom prst="rect">
            <a:avLst/>
          </a:prstGeom>
          <a:noFill/>
          <a:ln/>
        </p:spPr>
        <p:txBody>
          <a:bodyPr wrap="none" lIns="0" tIns="0" rIns="0" bIns="0" rtlCol="0" anchor="t"/>
          <a:lstStyle/>
          <a:p>
            <a:pPr marL="0" indent="0" algn="l">
              <a:lnSpc>
                <a:spcPts val="2950"/>
              </a:lnSpc>
              <a:buNone/>
            </a:pPr>
            <a:r>
              <a:rPr lang="en-US" sz="2350" dirty="0">
                <a:solidFill>
                  <a:srgbClr val="020202"/>
                </a:solidFill>
                <a:latin typeface="PT Serif" pitchFamily="34" charset="0"/>
                <a:ea typeface="PT Serif" pitchFamily="34" charset="-122"/>
                <a:cs typeface="PT Serif" pitchFamily="34" charset="-120"/>
              </a:rPr>
              <a:t>Vấn đề đặt ra</a:t>
            </a:r>
            <a:endParaRPr lang="en-US" sz="2350" dirty="0"/>
          </a:p>
        </p:txBody>
      </p:sp>
      <p:sp>
        <p:nvSpPr>
          <p:cNvPr id="6" name="Text 2">
            <a:extLst>
              <a:ext uri="{FF2B5EF4-FFF2-40B4-BE49-F238E27FC236}">
                <a16:creationId xmlns:a16="http://schemas.microsoft.com/office/drawing/2014/main" id="{76294B3B-3021-4FEC-AA95-6C7FCA6C6007}"/>
              </a:ext>
            </a:extLst>
          </p:cNvPr>
          <p:cNvSpPr/>
          <p:nvPr/>
        </p:nvSpPr>
        <p:spPr>
          <a:xfrm>
            <a:off x="207883" y="2166759"/>
            <a:ext cx="6225659" cy="738664"/>
          </a:xfrm>
          <a:prstGeom prst="rect">
            <a:avLst/>
          </a:prstGeom>
          <a:noFill/>
          <a:ln/>
        </p:spPr>
        <p:txBody>
          <a:bodyPr wrap="square" lIns="0" tIns="0" rIns="0" bIns="0" rtlCol="0" anchor="t"/>
          <a:lstStyle/>
          <a:p>
            <a:pPr marL="342900" indent="-342900" algn="l">
              <a:lnSpc>
                <a:spcPts val="2900"/>
              </a:lnSpc>
              <a:buSzPct val="100000"/>
              <a:buChar char="•"/>
            </a:pPr>
            <a:r>
              <a:rPr lang="en-US" sz="1600" dirty="0">
                <a:solidFill>
                  <a:srgbClr val="383838"/>
                </a:solidFill>
                <a:latin typeface="DM Sans" pitchFamily="34" charset="0"/>
                <a:ea typeface="DM Sans" pitchFamily="34" charset="-122"/>
                <a:cs typeface="DM Sans" pitchFamily="34" charset="-120"/>
              </a:rPr>
              <a:t>Khối lượng phản hồi khách hàng khổng lồ, vượt quá khả năng xử lý thủ công.</a:t>
            </a:r>
            <a:endParaRPr lang="en-US" sz="1600" dirty="0"/>
          </a:p>
        </p:txBody>
      </p:sp>
      <p:sp>
        <p:nvSpPr>
          <p:cNvPr id="7" name="Text 3">
            <a:extLst>
              <a:ext uri="{FF2B5EF4-FFF2-40B4-BE49-F238E27FC236}">
                <a16:creationId xmlns:a16="http://schemas.microsoft.com/office/drawing/2014/main" id="{9E964479-D18A-41D8-8852-EAF87CEF2FAB}"/>
              </a:ext>
            </a:extLst>
          </p:cNvPr>
          <p:cNvSpPr/>
          <p:nvPr/>
        </p:nvSpPr>
        <p:spPr>
          <a:xfrm>
            <a:off x="207883" y="2986147"/>
            <a:ext cx="6225659" cy="738664"/>
          </a:xfrm>
          <a:prstGeom prst="rect">
            <a:avLst/>
          </a:prstGeom>
          <a:noFill/>
          <a:ln/>
        </p:spPr>
        <p:txBody>
          <a:bodyPr wrap="square" lIns="0" tIns="0" rIns="0" bIns="0" rtlCol="0" anchor="t"/>
          <a:lstStyle/>
          <a:p>
            <a:pPr marL="342900" indent="-342900" algn="l">
              <a:lnSpc>
                <a:spcPts val="2900"/>
              </a:lnSpc>
              <a:buSzPct val="100000"/>
              <a:buChar char="•"/>
            </a:pPr>
            <a:r>
              <a:rPr lang="en-US" sz="1600" dirty="0">
                <a:solidFill>
                  <a:srgbClr val="383838"/>
                </a:solidFill>
                <a:latin typeface="DM Sans" pitchFamily="34" charset="0"/>
                <a:ea typeface="DM Sans" pitchFamily="34" charset="-122"/>
                <a:cs typeface="DM Sans" pitchFamily="34" charset="-120"/>
              </a:rPr>
              <a:t>Nhu cầu cấp thiết về việc hiểu rõ cảm xúc khách hàng đối với từng sản phẩm cụ thể, không chỉ chung chung.</a:t>
            </a:r>
            <a:endParaRPr lang="en-US" sz="1600" dirty="0"/>
          </a:p>
        </p:txBody>
      </p:sp>
      <p:sp>
        <p:nvSpPr>
          <p:cNvPr id="8" name="Text 4">
            <a:extLst>
              <a:ext uri="{FF2B5EF4-FFF2-40B4-BE49-F238E27FC236}">
                <a16:creationId xmlns:a16="http://schemas.microsoft.com/office/drawing/2014/main" id="{A5E05A5B-BCAA-4E7A-8486-F8C50B36A7D0}"/>
              </a:ext>
            </a:extLst>
          </p:cNvPr>
          <p:cNvSpPr/>
          <p:nvPr/>
        </p:nvSpPr>
        <p:spPr>
          <a:xfrm>
            <a:off x="207883" y="3805535"/>
            <a:ext cx="6225659" cy="738664"/>
          </a:xfrm>
          <a:prstGeom prst="rect">
            <a:avLst/>
          </a:prstGeom>
          <a:noFill/>
          <a:ln/>
        </p:spPr>
        <p:txBody>
          <a:bodyPr wrap="square" lIns="0" tIns="0" rIns="0" bIns="0" rtlCol="0" anchor="t"/>
          <a:lstStyle/>
          <a:p>
            <a:pPr marL="342900" indent="-342900" algn="l">
              <a:lnSpc>
                <a:spcPts val="2900"/>
              </a:lnSpc>
              <a:buSzPct val="100000"/>
              <a:buChar char="•"/>
            </a:pPr>
            <a:r>
              <a:rPr lang="en-US" sz="1600" dirty="0">
                <a:solidFill>
                  <a:srgbClr val="383838"/>
                </a:solidFill>
                <a:latin typeface="DM Sans" pitchFamily="34" charset="0"/>
                <a:ea typeface="DM Sans" pitchFamily="34" charset="-122"/>
                <a:cs typeface="DM Sans" pitchFamily="34" charset="-120"/>
              </a:rPr>
              <a:t>Cần tối ưu hóa và tự động hóa quy trình phản hồi, chăm sóc khách hàng để nâng cao hiệu quả.</a:t>
            </a:r>
            <a:endParaRPr lang="en-US" sz="1600" dirty="0"/>
          </a:p>
        </p:txBody>
      </p:sp>
      <p:sp>
        <p:nvSpPr>
          <p:cNvPr id="9" name="Text 5">
            <a:extLst>
              <a:ext uri="{FF2B5EF4-FFF2-40B4-BE49-F238E27FC236}">
                <a16:creationId xmlns:a16="http://schemas.microsoft.com/office/drawing/2014/main" id="{300A170D-A900-43E5-B81C-52858A5FC4AD}"/>
              </a:ext>
            </a:extLst>
          </p:cNvPr>
          <p:cNvSpPr/>
          <p:nvPr/>
        </p:nvSpPr>
        <p:spPr>
          <a:xfrm>
            <a:off x="6433542" y="1485007"/>
            <a:ext cx="3029903" cy="378738"/>
          </a:xfrm>
          <a:prstGeom prst="rect">
            <a:avLst/>
          </a:prstGeom>
          <a:noFill/>
          <a:ln/>
        </p:spPr>
        <p:txBody>
          <a:bodyPr wrap="none" lIns="0" tIns="0" rIns="0" bIns="0" rtlCol="0" anchor="t"/>
          <a:lstStyle/>
          <a:p>
            <a:pPr marL="0" indent="0" algn="l">
              <a:lnSpc>
                <a:spcPts val="2950"/>
              </a:lnSpc>
              <a:buNone/>
            </a:pPr>
            <a:r>
              <a:rPr lang="en-US" sz="2350" dirty="0">
                <a:solidFill>
                  <a:srgbClr val="020202"/>
                </a:solidFill>
                <a:latin typeface="PT Serif" pitchFamily="34" charset="0"/>
                <a:ea typeface="PT Serif" pitchFamily="34" charset="-122"/>
                <a:cs typeface="PT Serif" pitchFamily="34" charset="-120"/>
              </a:rPr>
              <a:t>Mục tiêu dự án</a:t>
            </a:r>
            <a:endParaRPr lang="en-US" sz="2350" dirty="0"/>
          </a:p>
        </p:txBody>
      </p:sp>
      <p:sp>
        <p:nvSpPr>
          <p:cNvPr id="10" name="Text 6">
            <a:extLst>
              <a:ext uri="{FF2B5EF4-FFF2-40B4-BE49-F238E27FC236}">
                <a16:creationId xmlns:a16="http://schemas.microsoft.com/office/drawing/2014/main" id="{C3FAC278-CD48-4A24-B464-4D348D2DF389}"/>
              </a:ext>
            </a:extLst>
          </p:cNvPr>
          <p:cNvSpPr/>
          <p:nvPr/>
        </p:nvSpPr>
        <p:spPr>
          <a:xfrm>
            <a:off x="6433543" y="2094487"/>
            <a:ext cx="5758458" cy="810935"/>
          </a:xfrm>
          <a:prstGeom prst="rect">
            <a:avLst/>
          </a:prstGeom>
          <a:noFill/>
          <a:ln/>
        </p:spPr>
        <p:txBody>
          <a:bodyPr wrap="square" lIns="0" tIns="0" rIns="0" bIns="0" rtlCol="0" anchor="t"/>
          <a:lstStyle/>
          <a:p>
            <a:pPr marL="342900" indent="-342900" algn="l">
              <a:lnSpc>
                <a:spcPts val="2900"/>
              </a:lnSpc>
              <a:buSzPct val="100000"/>
              <a:buChar char="•"/>
            </a:pPr>
            <a:r>
              <a:rPr lang="en-US" sz="1600" dirty="0">
                <a:solidFill>
                  <a:srgbClr val="383838"/>
                </a:solidFill>
                <a:latin typeface="DM Sans" pitchFamily="34" charset="0"/>
                <a:ea typeface="DM Sans" pitchFamily="34" charset="-122"/>
                <a:cs typeface="DM Sans" pitchFamily="34" charset="-120"/>
              </a:rPr>
              <a:t>Xây dựng hệ thống tự động phân tích cảm xúc (Tích cực, Tiêu cực, Trung tính) từ bình luận tiếng Việt.</a:t>
            </a:r>
            <a:endParaRPr lang="en-US" sz="1600" dirty="0"/>
          </a:p>
        </p:txBody>
      </p:sp>
      <p:sp>
        <p:nvSpPr>
          <p:cNvPr id="11" name="Text 7">
            <a:extLst>
              <a:ext uri="{FF2B5EF4-FFF2-40B4-BE49-F238E27FC236}">
                <a16:creationId xmlns:a16="http://schemas.microsoft.com/office/drawing/2014/main" id="{593D1FF1-43CC-4B50-BB4E-89498D33930D}"/>
              </a:ext>
            </a:extLst>
          </p:cNvPr>
          <p:cNvSpPr/>
          <p:nvPr/>
        </p:nvSpPr>
        <p:spPr>
          <a:xfrm>
            <a:off x="6433543" y="2913876"/>
            <a:ext cx="5758458" cy="738664"/>
          </a:xfrm>
          <a:prstGeom prst="rect">
            <a:avLst/>
          </a:prstGeom>
          <a:noFill/>
          <a:ln/>
        </p:spPr>
        <p:txBody>
          <a:bodyPr wrap="square" lIns="0" tIns="0" rIns="0" bIns="0" rtlCol="0" anchor="t"/>
          <a:lstStyle/>
          <a:p>
            <a:pPr marL="342900" indent="-342900" algn="l">
              <a:lnSpc>
                <a:spcPts val="2900"/>
              </a:lnSpc>
              <a:buSzPct val="100000"/>
              <a:buChar char="•"/>
            </a:pPr>
            <a:r>
              <a:rPr lang="en-US" sz="1600" dirty="0">
                <a:solidFill>
                  <a:srgbClr val="383838"/>
                </a:solidFill>
                <a:latin typeface="DM Sans" pitchFamily="34" charset="0"/>
                <a:ea typeface="DM Sans" pitchFamily="34" charset="-122"/>
                <a:cs typeface="DM Sans" pitchFamily="34" charset="-120"/>
              </a:rPr>
              <a:t>Tích hợp AI tạo sinh (Google Gemini) để hỗ trợ đưa ra gợi ý, tóm tắt và tạo phản hồi tự động.</a:t>
            </a:r>
            <a:endParaRPr lang="en-US" sz="1600" dirty="0"/>
          </a:p>
        </p:txBody>
      </p:sp>
      <p:sp>
        <p:nvSpPr>
          <p:cNvPr id="12" name="Text 8">
            <a:extLst>
              <a:ext uri="{FF2B5EF4-FFF2-40B4-BE49-F238E27FC236}">
                <a16:creationId xmlns:a16="http://schemas.microsoft.com/office/drawing/2014/main" id="{12166600-CACC-45DB-93D7-9F0E9C25DBCF}"/>
              </a:ext>
            </a:extLst>
          </p:cNvPr>
          <p:cNvSpPr/>
          <p:nvPr/>
        </p:nvSpPr>
        <p:spPr>
          <a:xfrm>
            <a:off x="6433542" y="3899892"/>
            <a:ext cx="5758458" cy="1041678"/>
          </a:xfrm>
          <a:prstGeom prst="rect">
            <a:avLst/>
          </a:prstGeom>
          <a:noFill/>
          <a:ln/>
        </p:spPr>
        <p:txBody>
          <a:bodyPr wrap="square" lIns="0" tIns="0" rIns="0" bIns="0" rtlCol="0" anchor="t"/>
          <a:lstStyle/>
          <a:p>
            <a:pPr marL="342900" indent="-342900" algn="l">
              <a:lnSpc>
                <a:spcPts val="2900"/>
              </a:lnSpc>
              <a:buSzPct val="100000"/>
              <a:buChar char="•"/>
            </a:pPr>
            <a:r>
              <a:rPr lang="en-US" sz="1600" dirty="0">
                <a:solidFill>
                  <a:srgbClr val="383838"/>
                </a:solidFill>
                <a:latin typeface="DM Sans" pitchFamily="34" charset="0"/>
                <a:ea typeface="DM Sans" pitchFamily="34" charset="-122"/>
                <a:cs typeface="DM Sans" pitchFamily="34" charset="-120"/>
              </a:rPr>
              <a:t>Quản lý và tái sử dụng kết quả thông qua một Knowledge Base (KB) được gắn với ID </a:t>
            </a:r>
            <a:r>
              <a:rPr lang="en-US" sz="1600" dirty="0" err="1">
                <a:solidFill>
                  <a:srgbClr val="383838"/>
                </a:solidFill>
                <a:latin typeface="DM Sans" pitchFamily="34" charset="0"/>
                <a:ea typeface="DM Sans" pitchFamily="34" charset="-122"/>
                <a:cs typeface="DM Sans" pitchFamily="34" charset="-120"/>
              </a:rPr>
              <a:t>sản</a:t>
            </a:r>
            <a:r>
              <a:rPr lang="en-US" sz="1600" dirty="0">
                <a:solidFill>
                  <a:srgbClr val="383838"/>
                </a:solidFill>
                <a:latin typeface="DM Sans" pitchFamily="34" charset="0"/>
                <a:ea typeface="DM Sans" pitchFamily="34" charset="-122"/>
                <a:cs typeface="DM Sans" pitchFamily="34" charset="-120"/>
              </a:rPr>
              <a:t> </a:t>
            </a:r>
            <a:r>
              <a:rPr lang="en-US" sz="1600" dirty="0" err="1">
                <a:solidFill>
                  <a:srgbClr val="383838"/>
                </a:solidFill>
                <a:latin typeface="DM Sans" pitchFamily="34" charset="0"/>
                <a:ea typeface="DM Sans" pitchFamily="34" charset="-122"/>
                <a:cs typeface="DM Sans" pitchFamily="34" charset="-120"/>
              </a:rPr>
              <a:t>phẩm</a:t>
            </a:r>
            <a:endParaRPr lang="en-US" sz="1600" dirty="0"/>
          </a:p>
        </p:txBody>
      </p:sp>
      <p:sp>
        <p:nvSpPr>
          <p:cNvPr id="13" name="Text 9">
            <a:extLst>
              <a:ext uri="{FF2B5EF4-FFF2-40B4-BE49-F238E27FC236}">
                <a16:creationId xmlns:a16="http://schemas.microsoft.com/office/drawing/2014/main" id="{7F6843D9-C79D-4AAB-B2A8-602000B07AC6}"/>
              </a:ext>
            </a:extLst>
          </p:cNvPr>
          <p:cNvSpPr/>
          <p:nvPr/>
        </p:nvSpPr>
        <p:spPr>
          <a:xfrm>
            <a:off x="6433543" y="4921984"/>
            <a:ext cx="5758458" cy="600075"/>
          </a:xfrm>
          <a:prstGeom prst="rect">
            <a:avLst/>
          </a:prstGeom>
          <a:noFill/>
          <a:ln/>
        </p:spPr>
        <p:txBody>
          <a:bodyPr wrap="square" lIns="0" tIns="0" rIns="0" bIns="0" rtlCol="0" anchor="t"/>
          <a:lstStyle/>
          <a:p>
            <a:pPr marL="342900" indent="-342900" algn="l">
              <a:lnSpc>
                <a:spcPts val="2900"/>
              </a:lnSpc>
              <a:buSzPct val="100000"/>
              <a:buChar char="•"/>
            </a:pPr>
            <a:r>
              <a:rPr lang="en-US" sz="1600" dirty="0">
                <a:solidFill>
                  <a:srgbClr val="383838"/>
                </a:solidFill>
                <a:latin typeface="DM Sans" pitchFamily="34" charset="0"/>
                <a:ea typeface="DM Sans" pitchFamily="34" charset="-122"/>
                <a:cs typeface="DM Sans" pitchFamily="34" charset="-120"/>
              </a:rPr>
              <a:t>Cung cấp giao diện demo trực quan và API linh hoạt cho phép tích hợp dễ dàng.</a:t>
            </a:r>
            <a:endParaRPr lang="en-US" sz="1600" dirty="0"/>
          </a:p>
        </p:txBody>
      </p:sp>
      <p:sp>
        <p:nvSpPr>
          <p:cNvPr id="14" name="Text 10">
            <a:extLst>
              <a:ext uri="{FF2B5EF4-FFF2-40B4-BE49-F238E27FC236}">
                <a16:creationId xmlns:a16="http://schemas.microsoft.com/office/drawing/2014/main" id="{EADFCAD7-4705-4B82-9937-2B4D32F11E25}"/>
              </a:ext>
            </a:extLst>
          </p:cNvPr>
          <p:cNvSpPr/>
          <p:nvPr/>
        </p:nvSpPr>
        <p:spPr>
          <a:xfrm>
            <a:off x="207883" y="6119336"/>
            <a:ext cx="11984117" cy="600075"/>
          </a:xfrm>
          <a:prstGeom prst="rect">
            <a:avLst/>
          </a:prstGeom>
          <a:noFill/>
          <a:ln/>
        </p:spPr>
        <p:txBody>
          <a:bodyPr wrap="square" lIns="0" tIns="0" rIns="0" bIns="0" rtlCol="0" anchor="t"/>
          <a:lstStyle/>
          <a:p>
            <a:pPr marL="0" indent="0" algn="l">
              <a:lnSpc>
                <a:spcPts val="2900"/>
              </a:lnSpc>
              <a:buNone/>
            </a:pPr>
            <a:r>
              <a:rPr lang="en-US" sz="1600" dirty="0">
                <a:solidFill>
                  <a:srgbClr val="383838"/>
                </a:solidFill>
                <a:latin typeface="DM Sans" pitchFamily="34" charset="0"/>
                <a:ea typeface="DM Sans" pitchFamily="34" charset="-122"/>
                <a:cs typeface="DM Sans" pitchFamily="34" charset="-120"/>
              </a:rPr>
              <a:t>Báo cáo tiến độ này sẽ tập trung vào các thành phần đã phát triển và kết quả ban đầu của phân hệ phân tích cảm xúc cốt lõi.</a:t>
            </a:r>
            <a:endParaRPr lang="en-US" sz="1600" dirty="0"/>
          </a:p>
        </p:txBody>
      </p:sp>
    </p:spTree>
    <p:extLst>
      <p:ext uri="{BB962C8B-B14F-4D97-AF65-F5344CB8AC3E}">
        <p14:creationId xmlns:p14="http://schemas.microsoft.com/office/powerpoint/2010/main" val="3479225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a:extLst>
              <a:ext uri="{FF2B5EF4-FFF2-40B4-BE49-F238E27FC236}">
                <a16:creationId xmlns:a16="http://schemas.microsoft.com/office/drawing/2014/main" id="{B3346650-7B78-4FF7-A851-819ED3AB4A11}"/>
              </a:ext>
            </a:extLst>
          </p:cNvPr>
          <p:cNvSpPr/>
          <p:nvPr/>
        </p:nvSpPr>
        <p:spPr>
          <a:xfrm>
            <a:off x="178395" y="0"/>
            <a:ext cx="6493669" cy="528280"/>
          </a:xfrm>
          <a:prstGeom prst="rect">
            <a:avLst/>
          </a:prstGeom>
          <a:noFill/>
          <a:ln/>
        </p:spPr>
        <p:txBody>
          <a:bodyPr wrap="none" lIns="0" tIns="0" rIns="0" bIns="0" rtlCol="0" anchor="t"/>
          <a:lstStyle/>
          <a:p>
            <a:pPr marL="0" indent="0" algn="l">
              <a:lnSpc>
                <a:spcPts val="4150"/>
              </a:lnSpc>
              <a:buNone/>
            </a:pPr>
            <a:r>
              <a:rPr lang="en-US" sz="2600" dirty="0">
                <a:solidFill>
                  <a:srgbClr val="020202"/>
                </a:solidFill>
                <a:latin typeface="PT Serif" pitchFamily="34" charset="0"/>
                <a:ea typeface="PT Serif" pitchFamily="34" charset="-122"/>
                <a:cs typeface="PT Serif" pitchFamily="34" charset="-120"/>
              </a:rPr>
              <a:t>Kiến trúc Tổng quan của Hệ thống</a:t>
            </a:r>
            <a:endParaRPr lang="en-US" sz="2600" dirty="0"/>
          </a:p>
        </p:txBody>
      </p:sp>
      <p:pic>
        <p:nvPicPr>
          <p:cNvPr id="5" name="Image 0" descr="preencoded.png">
            <a:extLst>
              <a:ext uri="{FF2B5EF4-FFF2-40B4-BE49-F238E27FC236}">
                <a16:creationId xmlns:a16="http://schemas.microsoft.com/office/drawing/2014/main" id="{32C96880-32EA-43E9-A2F9-D197778D88FF}"/>
              </a:ext>
            </a:extLst>
          </p:cNvPr>
          <p:cNvPicPr>
            <a:picLocks noChangeAspect="1"/>
          </p:cNvPicPr>
          <p:nvPr/>
        </p:nvPicPr>
        <p:blipFill>
          <a:blip r:embed="rId2"/>
          <a:stretch>
            <a:fillRect/>
          </a:stretch>
        </p:blipFill>
        <p:spPr>
          <a:xfrm>
            <a:off x="178395" y="528280"/>
            <a:ext cx="805101" cy="966073"/>
          </a:xfrm>
          <a:prstGeom prst="rect">
            <a:avLst/>
          </a:prstGeom>
        </p:spPr>
      </p:pic>
      <p:sp>
        <p:nvSpPr>
          <p:cNvPr id="6" name="Text 1">
            <a:extLst>
              <a:ext uri="{FF2B5EF4-FFF2-40B4-BE49-F238E27FC236}">
                <a16:creationId xmlns:a16="http://schemas.microsoft.com/office/drawing/2014/main" id="{1283CE7D-BD79-4198-944A-E1EBC1059149}"/>
              </a:ext>
            </a:extLst>
          </p:cNvPr>
          <p:cNvSpPr/>
          <p:nvPr/>
        </p:nvSpPr>
        <p:spPr>
          <a:xfrm>
            <a:off x="1224955" y="689253"/>
            <a:ext cx="2788444" cy="264081"/>
          </a:xfrm>
          <a:prstGeom prst="rect">
            <a:avLst/>
          </a:prstGeom>
          <a:noFill/>
          <a:ln/>
        </p:spPr>
        <p:txBody>
          <a:bodyPr wrap="none" lIns="0" tIns="0" rIns="0" bIns="0" rtlCol="0" anchor="t"/>
          <a:lstStyle/>
          <a:p>
            <a:pPr marL="0" indent="0" algn="l">
              <a:lnSpc>
                <a:spcPts val="2050"/>
              </a:lnSpc>
              <a:buNone/>
            </a:pPr>
            <a:r>
              <a:rPr lang="en-US" sz="1650" dirty="0" err="1">
                <a:solidFill>
                  <a:srgbClr val="383838"/>
                </a:solidFill>
                <a:latin typeface="PT Serif" pitchFamily="34" charset="0"/>
                <a:ea typeface="PT Serif" pitchFamily="34" charset="-122"/>
                <a:cs typeface="PT Serif" pitchFamily="34" charset="-120"/>
              </a:rPr>
              <a:t>Người</a:t>
            </a:r>
            <a:r>
              <a:rPr lang="en-US" sz="1650" dirty="0">
                <a:solidFill>
                  <a:srgbClr val="383838"/>
                </a:solidFill>
                <a:latin typeface="PT Serif" pitchFamily="34" charset="0"/>
                <a:ea typeface="PT Serif" pitchFamily="34" charset="-122"/>
                <a:cs typeface="PT Serif" pitchFamily="34" charset="-120"/>
              </a:rPr>
              <a:t> </a:t>
            </a:r>
            <a:r>
              <a:rPr lang="en-US" sz="1650" dirty="0" err="1">
                <a:solidFill>
                  <a:srgbClr val="383838"/>
                </a:solidFill>
                <a:latin typeface="PT Serif" pitchFamily="34" charset="0"/>
                <a:ea typeface="PT Serif" pitchFamily="34" charset="-122"/>
                <a:cs typeface="PT Serif" pitchFamily="34" charset="-120"/>
              </a:rPr>
              <a:t>dùng</a:t>
            </a:r>
            <a:endParaRPr lang="en-US" sz="1650" dirty="0"/>
          </a:p>
        </p:txBody>
      </p:sp>
      <p:sp>
        <p:nvSpPr>
          <p:cNvPr id="7" name="Text 2">
            <a:extLst>
              <a:ext uri="{FF2B5EF4-FFF2-40B4-BE49-F238E27FC236}">
                <a16:creationId xmlns:a16="http://schemas.microsoft.com/office/drawing/2014/main" id="{92B91C43-BB32-443F-93E3-7C7CF3DFFF16}"/>
              </a:ext>
            </a:extLst>
          </p:cNvPr>
          <p:cNvSpPr/>
          <p:nvPr/>
        </p:nvSpPr>
        <p:spPr>
          <a:xfrm>
            <a:off x="1224955" y="1052810"/>
            <a:ext cx="4324945" cy="368022"/>
          </a:xfrm>
          <a:prstGeom prst="rect">
            <a:avLst/>
          </a:prstGeom>
          <a:noFill/>
          <a:ln/>
        </p:spPr>
        <p:txBody>
          <a:bodyPr wrap="none" lIns="0" tIns="0" rIns="0" bIns="0" rtlCol="0" anchor="t"/>
          <a:lstStyle/>
          <a:p>
            <a:pPr marL="0" indent="0" algn="l">
              <a:lnSpc>
                <a:spcPts val="2000"/>
              </a:lnSpc>
              <a:buNone/>
            </a:pPr>
            <a:r>
              <a:rPr lang="en-US" sz="1250" dirty="0">
                <a:solidFill>
                  <a:srgbClr val="383838"/>
                </a:solidFill>
                <a:latin typeface="DM Sans" pitchFamily="34" charset="0"/>
                <a:ea typeface="DM Sans" pitchFamily="34" charset="-122"/>
                <a:cs typeface="DM Sans" pitchFamily="34" charset="-120"/>
              </a:rPr>
              <a:t>Tương tác qua giao diện web dễ sử dụng.</a:t>
            </a:r>
            <a:endParaRPr lang="en-US" sz="1250" dirty="0"/>
          </a:p>
        </p:txBody>
      </p:sp>
      <p:pic>
        <p:nvPicPr>
          <p:cNvPr id="8" name="Image 1" descr="preencoded.png">
            <a:extLst>
              <a:ext uri="{FF2B5EF4-FFF2-40B4-BE49-F238E27FC236}">
                <a16:creationId xmlns:a16="http://schemas.microsoft.com/office/drawing/2014/main" id="{B0414B3D-49FB-4B61-88CA-CA040D2173EC}"/>
              </a:ext>
            </a:extLst>
          </p:cNvPr>
          <p:cNvPicPr>
            <a:picLocks noChangeAspect="1"/>
          </p:cNvPicPr>
          <p:nvPr/>
        </p:nvPicPr>
        <p:blipFill>
          <a:blip r:embed="rId3"/>
          <a:stretch>
            <a:fillRect/>
          </a:stretch>
        </p:blipFill>
        <p:spPr>
          <a:xfrm>
            <a:off x="178395" y="1494353"/>
            <a:ext cx="805101" cy="966073"/>
          </a:xfrm>
          <a:prstGeom prst="rect">
            <a:avLst/>
          </a:prstGeom>
        </p:spPr>
      </p:pic>
      <p:sp>
        <p:nvSpPr>
          <p:cNvPr id="9" name="Text 3">
            <a:extLst>
              <a:ext uri="{FF2B5EF4-FFF2-40B4-BE49-F238E27FC236}">
                <a16:creationId xmlns:a16="http://schemas.microsoft.com/office/drawing/2014/main" id="{D8A37467-BE7E-401D-8111-A0F222B2BF6D}"/>
              </a:ext>
            </a:extLst>
          </p:cNvPr>
          <p:cNvSpPr/>
          <p:nvPr/>
        </p:nvSpPr>
        <p:spPr>
          <a:xfrm>
            <a:off x="1224955" y="1586001"/>
            <a:ext cx="2656642" cy="264081"/>
          </a:xfrm>
          <a:prstGeom prst="rect">
            <a:avLst/>
          </a:prstGeom>
          <a:noFill/>
          <a:ln/>
        </p:spPr>
        <p:txBody>
          <a:bodyPr wrap="none" lIns="0" tIns="0" rIns="0" bIns="0" rtlCol="0" anchor="t"/>
          <a:lstStyle/>
          <a:p>
            <a:pPr marL="0" indent="0" algn="l">
              <a:lnSpc>
                <a:spcPts val="2050"/>
              </a:lnSpc>
              <a:buNone/>
            </a:pPr>
            <a:r>
              <a:rPr lang="en-US" sz="1650" dirty="0">
                <a:solidFill>
                  <a:srgbClr val="383838"/>
                </a:solidFill>
                <a:latin typeface="PT Serif" pitchFamily="34" charset="0"/>
                <a:ea typeface="PT Serif" pitchFamily="34" charset="-122"/>
                <a:cs typeface="PT Serif" pitchFamily="34" charset="-120"/>
              </a:rPr>
              <a:t>Giao </a:t>
            </a:r>
            <a:r>
              <a:rPr lang="en-US" sz="1650" dirty="0" err="1">
                <a:solidFill>
                  <a:srgbClr val="383838"/>
                </a:solidFill>
                <a:latin typeface="PT Serif" pitchFamily="34" charset="0"/>
                <a:ea typeface="PT Serif" pitchFamily="34" charset="-122"/>
                <a:cs typeface="PT Serif" pitchFamily="34" charset="-120"/>
              </a:rPr>
              <a:t>diện</a:t>
            </a:r>
            <a:r>
              <a:rPr lang="en-US" sz="1650" dirty="0">
                <a:solidFill>
                  <a:srgbClr val="383838"/>
                </a:solidFill>
                <a:latin typeface="PT Serif" pitchFamily="34" charset="0"/>
                <a:ea typeface="PT Serif" pitchFamily="34" charset="-122"/>
                <a:cs typeface="PT Serif" pitchFamily="34" charset="-120"/>
              </a:rPr>
              <a:t> </a:t>
            </a:r>
            <a:r>
              <a:rPr lang="en-US" sz="1650" dirty="0" err="1">
                <a:solidFill>
                  <a:srgbClr val="383838"/>
                </a:solidFill>
                <a:latin typeface="PT Serif" pitchFamily="34" charset="0"/>
                <a:ea typeface="PT Serif" pitchFamily="34" charset="-122"/>
                <a:cs typeface="PT Serif" pitchFamily="34" charset="-120"/>
              </a:rPr>
              <a:t>Streamlit</a:t>
            </a:r>
            <a:endParaRPr lang="en-US" sz="1650" dirty="0"/>
          </a:p>
        </p:txBody>
      </p:sp>
      <p:sp>
        <p:nvSpPr>
          <p:cNvPr id="10" name="Text 4">
            <a:extLst>
              <a:ext uri="{FF2B5EF4-FFF2-40B4-BE49-F238E27FC236}">
                <a16:creationId xmlns:a16="http://schemas.microsoft.com/office/drawing/2014/main" id="{D1A6C7B7-3DB6-46C1-9163-E802ABC9EC8E}"/>
              </a:ext>
            </a:extLst>
          </p:cNvPr>
          <p:cNvSpPr/>
          <p:nvPr/>
        </p:nvSpPr>
        <p:spPr>
          <a:xfrm>
            <a:off x="1224955" y="1938814"/>
            <a:ext cx="7252295" cy="264081"/>
          </a:xfrm>
          <a:prstGeom prst="rect">
            <a:avLst/>
          </a:prstGeom>
          <a:noFill/>
          <a:ln/>
        </p:spPr>
        <p:txBody>
          <a:bodyPr wrap="none" lIns="0" tIns="0" rIns="0" bIns="0" rtlCol="0" anchor="t"/>
          <a:lstStyle/>
          <a:p>
            <a:pPr marL="0" indent="0" algn="l">
              <a:lnSpc>
                <a:spcPts val="2000"/>
              </a:lnSpc>
              <a:buNone/>
            </a:pPr>
            <a:r>
              <a:rPr lang="en-US" sz="1250" dirty="0">
                <a:solidFill>
                  <a:srgbClr val="383838"/>
                </a:solidFill>
                <a:latin typeface="DM Sans" pitchFamily="34" charset="0"/>
                <a:ea typeface="DM Sans" pitchFamily="34" charset="-122"/>
                <a:cs typeface="DM Sans" pitchFamily="34" charset="-120"/>
              </a:rPr>
              <a:t>Giao diện người dùng trực quan, gửi yêu cầu đến Backend.</a:t>
            </a:r>
            <a:endParaRPr lang="en-US" sz="1250" dirty="0"/>
          </a:p>
        </p:txBody>
      </p:sp>
      <p:pic>
        <p:nvPicPr>
          <p:cNvPr id="11" name="Image 2" descr="preencoded.png">
            <a:extLst>
              <a:ext uri="{FF2B5EF4-FFF2-40B4-BE49-F238E27FC236}">
                <a16:creationId xmlns:a16="http://schemas.microsoft.com/office/drawing/2014/main" id="{C7FD15E4-7546-4B1F-B7D1-484170D9D66B}"/>
              </a:ext>
            </a:extLst>
          </p:cNvPr>
          <p:cNvPicPr>
            <a:picLocks noChangeAspect="1"/>
          </p:cNvPicPr>
          <p:nvPr/>
        </p:nvPicPr>
        <p:blipFill>
          <a:blip r:embed="rId4"/>
          <a:stretch>
            <a:fillRect/>
          </a:stretch>
        </p:blipFill>
        <p:spPr>
          <a:xfrm>
            <a:off x="178395" y="2460426"/>
            <a:ext cx="805101" cy="966073"/>
          </a:xfrm>
          <a:prstGeom prst="rect">
            <a:avLst/>
          </a:prstGeom>
        </p:spPr>
      </p:pic>
      <p:sp>
        <p:nvSpPr>
          <p:cNvPr id="12" name="Text 5">
            <a:extLst>
              <a:ext uri="{FF2B5EF4-FFF2-40B4-BE49-F238E27FC236}">
                <a16:creationId xmlns:a16="http://schemas.microsoft.com/office/drawing/2014/main" id="{78EED2BE-0AA5-4D80-A1D7-E9DAC89466C1}"/>
              </a:ext>
            </a:extLst>
          </p:cNvPr>
          <p:cNvSpPr/>
          <p:nvPr/>
        </p:nvSpPr>
        <p:spPr>
          <a:xfrm>
            <a:off x="1224955" y="2486083"/>
            <a:ext cx="2865001" cy="264081"/>
          </a:xfrm>
          <a:prstGeom prst="rect">
            <a:avLst/>
          </a:prstGeom>
          <a:noFill/>
          <a:ln/>
        </p:spPr>
        <p:txBody>
          <a:bodyPr wrap="none" lIns="0" tIns="0" rIns="0" bIns="0" rtlCol="0" anchor="t"/>
          <a:lstStyle/>
          <a:p>
            <a:pPr marL="0" indent="0" algn="l">
              <a:lnSpc>
                <a:spcPts val="2050"/>
              </a:lnSpc>
              <a:buNone/>
            </a:pPr>
            <a:r>
              <a:rPr lang="en-US" sz="1650" dirty="0">
                <a:solidFill>
                  <a:srgbClr val="383838"/>
                </a:solidFill>
                <a:latin typeface="PT Serif" pitchFamily="34" charset="0"/>
                <a:ea typeface="PT Serif" pitchFamily="34" charset="-122"/>
                <a:cs typeface="PT Serif" pitchFamily="34" charset="-120"/>
              </a:rPr>
              <a:t>API Backend </a:t>
            </a:r>
            <a:endParaRPr lang="en-US" sz="1650" dirty="0"/>
          </a:p>
        </p:txBody>
      </p:sp>
      <p:sp>
        <p:nvSpPr>
          <p:cNvPr id="13" name="Text 6">
            <a:extLst>
              <a:ext uri="{FF2B5EF4-FFF2-40B4-BE49-F238E27FC236}">
                <a16:creationId xmlns:a16="http://schemas.microsoft.com/office/drawing/2014/main" id="{111A3E59-8768-469C-BFE9-221998329B07}"/>
              </a:ext>
            </a:extLst>
          </p:cNvPr>
          <p:cNvSpPr/>
          <p:nvPr/>
        </p:nvSpPr>
        <p:spPr>
          <a:xfrm>
            <a:off x="1224954" y="2878693"/>
            <a:ext cx="12439650" cy="257532"/>
          </a:xfrm>
          <a:prstGeom prst="rect">
            <a:avLst/>
          </a:prstGeom>
          <a:noFill/>
          <a:ln/>
        </p:spPr>
        <p:txBody>
          <a:bodyPr wrap="none" lIns="0" tIns="0" rIns="0" bIns="0" rtlCol="0" anchor="t"/>
          <a:lstStyle/>
          <a:p>
            <a:pPr marL="0" indent="0" algn="l">
              <a:lnSpc>
                <a:spcPts val="2000"/>
              </a:lnSpc>
              <a:buNone/>
            </a:pPr>
            <a:r>
              <a:rPr lang="en-US" sz="1250" dirty="0">
                <a:solidFill>
                  <a:srgbClr val="383838"/>
                </a:solidFill>
                <a:latin typeface="DM Sans" pitchFamily="34" charset="0"/>
                <a:ea typeface="DM Sans" pitchFamily="34" charset="-122"/>
                <a:cs typeface="DM Sans" pitchFamily="34" charset="-120"/>
              </a:rPr>
              <a:t>Xử lý logic nghiệp vụ, điều phối các yêu cầu.</a:t>
            </a:r>
            <a:endParaRPr lang="en-US" sz="1250" dirty="0"/>
          </a:p>
        </p:txBody>
      </p:sp>
      <p:pic>
        <p:nvPicPr>
          <p:cNvPr id="14" name="Image 3" descr="preencoded.png">
            <a:extLst>
              <a:ext uri="{FF2B5EF4-FFF2-40B4-BE49-F238E27FC236}">
                <a16:creationId xmlns:a16="http://schemas.microsoft.com/office/drawing/2014/main" id="{49390936-5BEA-40BA-91BC-7DC6BDAAC133}"/>
              </a:ext>
            </a:extLst>
          </p:cNvPr>
          <p:cNvPicPr>
            <a:picLocks noChangeAspect="1"/>
          </p:cNvPicPr>
          <p:nvPr/>
        </p:nvPicPr>
        <p:blipFill>
          <a:blip r:embed="rId5"/>
          <a:stretch>
            <a:fillRect/>
          </a:stretch>
        </p:blipFill>
        <p:spPr>
          <a:xfrm>
            <a:off x="178395" y="3426499"/>
            <a:ext cx="805101" cy="966073"/>
          </a:xfrm>
          <a:prstGeom prst="rect">
            <a:avLst/>
          </a:prstGeom>
        </p:spPr>
      </p:pic>
      <p:sp>
        <p:nvSpPr>
          <p:cNvPr id="15" name="Text 7">
            <a:extLst>
              <a:ext uri="{FF2B5EF4-FFF2-40B4-BE49-F238E27FC236}">
                <a16:creationId xmlns:a16="http://schemas.microsoft.com/office/drawing/2014/main" id="{16E75422-12A7-457B-B991-718CC8696B61}"/>
              </a:ext>
            </a:extLst>
          </p:cNvPr>
          <p:cNvSpPr/>
          <p:nvPr/>
        </p:nvSpPr>
        <p:spPr>
          <a:xfrm>
            <a:off x="1224954" y="3539966"/>
            <a:ext cx="4587240" cy="264081"/>
          </a:xfrm>
          <a:prstGeom prst="rect">
            <a:avLst/>
          </a:prstGeom>
          <a:noFill/>
          <a:ln/>
        </p:spPr>
        <p:txBody>
          <a:bodyPr wrap="none" lIns="0" tIns="0" rIns="0" bIns="0" rtlCol="0" anchor="t"/>
          <a:lstStyle/>
          <a:p>
            <a:pPr marL="0" indent="0" algn="l">
              <a:lnSpc>
                <a:spcPts val="2050"/>
              </a:lnSpc>
              <a:buNone/>
            </a:pPr>
            <a:r>
              <a:rPr lang="en-US" sz="1650" dirty="0">
                <a:solidFill>
                  <a:srgbClr val="383838"/>
                </a:solidFill>
                <a:latin typeface="PT Serif" pitchFamily="34" charset="0"/>
                <a:ea typeface="PT Serif" pitchFamily="34" charset="-122"/>
                <a:cs typeface="PT Serif" pitchFamily="34" charset="-120"/>
              </a:rPr>
              <a:t>Mô hình Phân tích </a:t>
            </a:r>
            <a:r>
              <a:rPr lang="en-US" sz="1650" dirty="0" err="1">
                <a:solidFill>
                  <a:srgbClr val="383838"/>
                </a:solidFill>
                <a:latin typeface="PT Serif" pitchFamily="34" charset="0"/>
                <a:ea typeface="PT Serif" pitchFamily="34" charset="-122"/>
                <a:cs typeface="PT Serif" pitchFamily="34" charset="-120"/>
              </a:rPr>
              <a:t>Cảm</a:t>
            </a:r>
            <a:r>
              <a:rPr lang="en-US" sz="1650" dirty="0">
                <a:solidFill>
                  <a:srgbClr val="383838"/>
                </a:solidFill>
                <a:latin typeface="PT Serif" pitchFamily="34" charset="0"/>
                <a:ea typeface="PT Serif" pitchFamily="34" charset="-122"/>
                <a:cs typeface="PT Serif" pitchFamily="34" charset="-120"/>
              </a:rPr>
              <a:t> </a:t>
            </a:r>
            <a:r>
              <a:rPr lang="en-US" sz="1650" dirty="0" err="1">
                <a:solidFill>
                  <a:srgbClr val="383838"/>
                </a:solidFill>
                <a:latin typeface="PT Serif" pitchFamily="34" charset="0"/>
                <a:ea typeface="PT Serif" pitchFamily="34" charset="-122"/>
                <a:cs typeface="PT Serif" pitchFamily="34" charset="-120"/>
              </a:rPr>
              <a:t>xúc</a:t>
            </a:r>
            <a:endParaRPr lang="en-US" sz="1650" dirty="0"/>
          </a:p>
        </p:txBody>
      </p:sp>
      <p:sp>
        <p:nvSpPr>
          <p:cNvPr id="16" name="Text 8">
            <a:extLst>
              <a:ext uri="{FF2B5EF4-FFF2-40B4-BE49-F238E27FC236}">
                <a16:creationId xmlns:a16="http://schemas.microsoft.com/office/drawing/2014/main" id="{8E0704AF-3821-41EA-B6D4-F6366D539E2F}"/>
              </a:ext>
            </a:extLst>
          </p:cNvPr>
          <p:cNvSpPr/>
          <p:nvPr/>
        </p:nvSpPr>
        <p:spPr>
          <a:xfrm>
            <a:off x="1224954" y="3821221"/>
            <a:ext cx="12439650" cy="257532"/>
          </a:xfrm>
          <a:prstGeom prst="rect">
            <a:avLst/>
          </a:prstGeom>
          <a:noFill/>
          <a:ln/>
        </p:spPr>
        <p:txBody>
          <a:bodyPr wrap="none" lIns="0" tIns="0" rIns="0" bIns="0" rtlCol="0" anchor="t"/>
          <a:lstStyle/>
          <a:p>
            <a:pPr marL="0" indent="0" algn="l">
              <a:lnSpc>
                <a:spcPts val="2000"/>
              </a:lnSpc>
              <a:buNone/>
            </a:pPr>
            <a:r>
              <a:rPr lang="en-US" sz="1250" dirty="0">
                <a:solidFill>
                  <a:srgbClr val="383838"/>
                </a:solidFill>
                <a:latin typeface="DM Sans" pitchFamily="34" charset="0"/>
                <a:ea typeface="DM Sans" pitchFamily="34" charset="-122"/>
                <a:cs typeface="DM Sans" pitchFamily="34" charset="-120"/>
              </a:rPr>
              <a:t>Thực hiện phân loại cảm xúc từ văn bản.</a:t>
            </a:r>
            <a:endParaRPr lang="en-US" sz="1250" dirty="0"/>
          </a:p>
        </p:txBody>
      </p:sp>
      <p:pic>
        <p:nvPicPr>
          <p:cNvPr id="17" name="Image 4" descr="preencoded.png">
            <a:extLst>
              <a:ext uri="{FF2B5EF4-FFF2-40B4-BE49-F238E27FC236}">
                <a16:creationId xmlns:a16="http://schemas.microsoft.com/office/drawing/2014/main" id="{FBACC835-8EEF-49E3-9273-21978405A2AB}"/>
              </a:ext>
            </a:extLst>
          </p:cNvPr>
          <p:cNvPicPr>
            <a:picLocks noChangeAspect="1"/>
          </p:cNvPicPr>
          <p:nvPr/>
        </p:nvPicPr>
        <p:blipFill>
          <a:blip r:embed="rId6"/>
          <a:stretch>
            <a:fillRect/>
          </a:stretch>
        </p:blipFill>
        <p:spPr>
          <a:xfrm>
            <a:off x="178395" y="4392573"/>
            <a:ext cx="805101" cy="966073"/>
          </a:xfrm>
          <a:prstGeom prst="rect">
            <a:avLst/>
          </a:prstGeom>
        </p:spPr>
      </p:pic>
      <p:sp>
        <p:nvSpPr>
          <p:cNvPr id="18" name="Text 9">
            <a:extLst>
              <a:ext uri="{FF2B5EF4-FFF2-40B4-BE49-F238E27FC236}">
                <a16:creationId xmlns:a16="http://schemas.microsoft.com/office/drawing/2014/main" id="{C40A73DB-ED24-4EC5-8321-6F438339E490}"/>
              </a:ext>
            </a:extLst>
          </p:cNvPr>
          <p:cNvSpPr/>
          <p:nvPr/>
        </p:nvSpPr>
        <p:spPr>
          <a:xfrm>
            <a:off x="1224954" y="4421267"/>
            <a:ext cx="2113359" cy="264081"/>
          </a:xfrm>
          <a:prstGeom prst="rect">
            <a:avLst/>
          </a:prstGeom>
          <a:noFill/>
          <a:ln/>
        </p:spPr>
        <p:txBody>
          <a:bodyPr wrap="none" lIns="0" tIns="0" rIns="0" bIns="0" rtlCol="0" anchor="t"/>
          <a:lstStyle/>
          <a:p>
            <a:pPr marL="0" indent="0" algn="l">
              <a:lnSpc>
                <a:spcPts val="2050"/>
              </a:lnSpc>
              <a:buNone/>
            </a:pPr>
            <a:r>
              <a:rPr lang="en-US" sz="1650" dirty="0">
                <a:solidFill>
                  <a:srgbClr val="383838"/>
                </a:solidFill>
                <a:latin typeface="PT Serif" pitchFamily="34" charset="0"/>
                <a:ea typeface="PT Serif" pitchFamily="34" charset="-122"/>
                <a:cs typeface="PT Serif" pitchFamily="34" charset="-120"/>
              </a:rPr>
              <a:t>Google Gemini API</a:t>
            </a:r>
            <a:endParaRPr lang="en-US" sz="1650" dirty="0"/>
          </a:p>
        </p:txBody>
      </p:sp>
      <p:sp>
        <p:nvSpPr>
          <p:cNvPr id="19" name="Text 10">
            <a:extLst>
              <a:ext uri="{FF2B5EF4-FFF2-40B4-BE49-F238E27FC236}">
                <a16:creationId xmlns:a16="http://schemas.microsoft.com/office/drawing/2014/main" id="{3EC0748C-A588-4022-9618-C3F1B6568DBE}"/>
              </a:ext>
            </a:extLst>
          </p:cNvPr>
          <p:cNvSpPr/>
          <p:nvPr/>
        </p:nvSpPr>
        <p:spPr>
          <a:xfrm>
            <a:off x="1224954" y="4740831"/>
            <a:ext cx="12439650" cy="257532"/>
          </a:xfrm>
          <a:prstGeom prst="rect">
            <a:avLst/>
          </a:prstGeom>
          <a:noFill/>
          <a:ln/>
        </p:spPr>
        <p:txBody>
          <a:bodyPr wrap="none" lIns="0" tIns="0" rIns="0" bIns="0" rtlCol="0" anchor="t"/>
          <a:lstStyle/>
          <a:p>
            <a:pPr marL="0" indent="0" algn="l">
              <a:lnSpc>
                <a:spcPts val="2000"/>
              </a:lnSpc>
              <a:buNone/>
            </a:pPr>
            <a:r>
              <a:rPr lang="en-US" sz="1250" dirty="0">
                <a:solidFill>
                  <a:srgbClr val="383838"/>
                </a:solidFill>
                <a:latin typeface="DM Sans" pitchFamily="34" charset="0"/>
                <a:ea typeface="DM Sans" pitchFamily="34" charset="-122"/>
                <a:cs typeface="DM Sans" pitchFamily="34" charset="-120"/>
              </a:rPr>
              <a:t>Cung cấp gợi ý, tóm tắt và tạo phản hồi thông minh.</a:t>
            </a:r>
            <a:endParaRPr lang="en-US" sz="1250" dirty="0"/>
          </a:p>
        </p:txBody>
      </p:sp>
      <p:pic>
        <p:nvPicPr>
          <p:cNvPr id="20" name="Image 5" descr="preencoded.png">
            <a:extLst>
              <a:ext uri="{FF2B5EF4-FFF2-40B4-BE49-F238E27FC236}">
                <a16:creationId xmlns:a16="http://schemas.microsoft.com/office/drawing/2014/main" id="{4CD9F613-15FC-4BA3-B500-2E7518C4271D}"/>
              </a:ext>
            </a:extLst>
          </p:cNvPr>
          <p:cNvPicPr>
            <a:picLocks noChangeAspect="1"/>
          </p:cNvPicPr>
          <p:nvPr/>
        </p:nvPicPr>
        <p:blipFill>
          <a:blip r:embed="rId7"/>
          <a:stretch>
            <a:fillRect/>
          </a:stretch>
        </p:blipFill>
        <p:spPr>
          <a:xfrm>
            <a:off x="178395" y="5358646"/>
            <a:ext cx="805101" cy="966073"/>
          </a:xfrm>
          <a:prstGeom prst="rect">
            <a:avLst/>
          </a:prstGeom>
        </p:spPr>
      </p:pic>
      <p:sp>
        <p:nvSpPr>
          <p:cNvPr id="21" name="Text 11">
            <a:extLst>
              <a:ext uri="{FF2B5EF4-FFF2-40B4-BE49-F238E27FC236}">
                <a16:creationId xmlns:a16="http://schemas.microsoft.com/office/drawing/2014/main" id="{AEC9FD91-F1E6-42A4-818E-80361F52CDFC}"/>
              </a:ext>
            </a:extLst>
          </p:cNvPr>
          <p:cNvSpPr/>
          <p:nvPr/>
        </p:nvSpPr>
        <p:spPr>
          <a:xfrm>
            <a:off x="1224954" y="5428744"/>
            <a:ext cx="2391489" cy="264081"/>
          </a:xfrm>
          <a:prstGeom prst="rect">
            <a:avLst/>
          </a:prstGeom>
          <a:noFill/>
          <a:ln/>
        </p:spPr>
        <p:txBody>
          <a:bodyPr wrap="none" lIns="0" tIns="0" rIns="0" bIns="0" rtlCol="0" anchor="t"/>
          <a:lstStyle/>
          <a:p>
            <a:pPr marL="0" indent="0" algn="l">
              <a:lnSpc>
                <a:spcPts val="2050"/>
              </a:lnSpc>
              <a:buNone/>
            </a:pPr>
            <a:r>
              <a:rPr lang="en-US" sz="1650" dirty="0">
                <a:solidFill>
                  <a:srgbClr val="383838"/>
                </a:solidFill>
                <a:latin typeface="PT Serif" pitchFamily="34" charset="0"/>
                <a:ea typeface="PT Serif" pitchFamily="34" charset="-122"/>
                <a:cs typeface="PT Serif" pitchFamily="34" charset="-120"/>
              </a:rPr>
              <a:t>Knowledge Base (MySQL)</a:t>
            </a:r>
            <a:endParaRPr lang="en-US" sz="1650" dirty="0"/>
          </a:p>
        </p:txBody>
      </p:sp>
      <p:sp>
        <p:nvSpPr>
          <p:cNvPr id="22" name="Text 12">
            <a:extLst>
              <a:ext uri="{FF2B5EF4-FFF2-40B4-BE49-F238E27FC236}">
                <a16:creationId xmlns:a16="http://schemas.microsoft.com/office/drawing/2014/main" id="{E26676E0-7DFF-410F-B4F7-91D37215A4CE}"/>
              </a:ext>
            </a:extLst>
          </p:cNvPr>
          <p:cNvSpPr/>
          <p:nvPr/>
        </p:nvSpPr>
        <p:spPr>
          <a:xfrm>
            <a:off x="1224954" y="5697290"/>
            <a:ext cx="12439650" cy="257532"/>
          </a:xfrm>
          <a:prstGeom prst="rect">
            <a:avLst/>
          </a:prstGeom>
          <a:noFill/>
          <a:ln/>
        </p:spPr>
        <p:txBody>
          <a:bodyPr wrap="none" lIns="0" tIns="0" rIns="0" bIns="0" rtlCol="0" anchor="t"/>
          <a:lstStyle/>
          <a:p>
            <a:pPr marL="0" indent="0" algn="l">
              <a:lnSpc>
                <a:spcPts val="2000"/>
              </a:lnSpc>
              <a:buNone/>
            </a:pPr>
            <a:r>
              <a:rPr lang="en-US" sz="1250" dirty="0">
                <a:solidFill>
                  <a:srgbClr val="383838"/>
                </a:solidFill>
                <a:latin typeface="DM Sans" pitchFamily="34" charset="0"/>
                <a:ea typeface="DM Sans" pitchFamily="34" charset="-122"/>
                <a:cs typeface="DM Sans" pitchFamily="34" charset="-120"/>
              </a:rPr>
              <a:t>Lưu trữ, quản lý và truy vấn dữ liệu phản hồi, kết quả phân tích theo sản phẩm.</a:t>
            </a:r>
            <a:endParaRPr lang="en-US" sz="1250" dirty="0"/>
          </a:p>
        </p:txBody>
      </p:sp>
      <p:sp>
        <p:nvSpPr>
          <p:cNvPr id="23" name="Text 13">
            <a:extLst>
              <a:ext uri="{FF2B5EF4-FFF2-40B4-BE49-F238E27FC236}">
                <a16:creationId xmlns:a16="http://schemas.microsoft.com/office/drawing/2014/main" id="{360CEE19-9E68-43F2-B7E5-0D7BADEA3D38}"/>
              </a:ext>
            </a:extLst>
          </p:cNvPr>
          <p:cNvSpPr/>
          <p:nvPr/>
        </p:nvSpPr>
        <p:spPr>
          <a:xfrm>
            <a:off x="178395" y="6324718"/>
            <a:ext cx="12013605" cy="533281"/>
          </a:xfrm>
          <a:prstGeom prst="rect">
            <a:avLst/>
          </a:prstGeom>
          <a:noFill/>
          <a:ln/>
        </p:spPr>
        <p:txBody>
          <a:bodyPr wrap="square" lIns="0" tIns="0" rIns="0" bIns="0" rtlCol="0" anchor="t"/>
          <a:lstStyle/>
          <a:p>
            <a:pPr marL="0" indent="0" algn="l">
              <a:lnSpc>
                <a:spcPts val="2000"/>
              </a:lnSpc>
              <a:buNone/>
            </a:pPr>
            <a:r>
              <a:rPr lang="en-US" sz="1250" dirty="0">
                <a:solidFill>
                  <a:srgbClr val="383838"/>
                </a:solidFill>
                <a:latin typeface="DM Sans" pitchFamily="34" charset="0"/>
                <a:ea typeface="DM Sans" pitchFamily="34" charset="-122"/>
                <a:cs typeface="DM Sans" pitchFamily="34" charset="-120"/>
              </a:rPr>
              <a:t>Kiến trúc này nhấn mạnh sự tách biệt rõ ràng giữa các lớp Frontend, Backend và các module AI, đảm bảo tính modular và dễ mở rộng. Luồng dữ liệu chính đi từ người dùng, qua giao diện, đến API Backend, sau đó tương tác với các mô hình AI và cơ sở dữ liệu để trả về kết quả.</a:t>
            </a:r>
            <a:endParaRPr lang="en-US" sz="1250" dirty="0"/>
          </a:p>
        </p:txBody>
      </p:sp>
    </p:spTree>
    <p:extLst>
      <p:ext uri="{BB962C8B-B14F-4D97-AF65-F5344CB8AC3E}">
        <p14:creationId xmlns:p14="http://schemas.microsoft.com/office/powerpoint/2010/main" val="3720968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a:extLst>
              <a:ext uri="{FF2B5EF4-FFF2-40B4-BE49-F238E27FC236}">
                <a16:creationId xmlns:a16="http://schemas.microsoft.com/office/drawing/2014/main" id="{4A22D323-5331-48DB-BF2E-CAF4AE183A2B}"/>
              </a:ext>
            </a:extLst>
          </p:cNvPr>
          <p:cNvSpPr/>
          <p:nvPr/>
        </p:nvSpPr>
        <p:spPr>
          <a:xfrm>
            <a:off x="154067" y="178700"/>
            <a:ext cx="10687050" cy="733923"/>
          </a:xfrm>
          <a:prstGeom prst="rect">
            <a:avLst/>
          </a:prstGeom>
          <a:noFill/>
          <a:ln/>
        </p:spPr>
        <p:txBody>
          <a:bodyPr wrap="none" lIns="0" tIns="0" rIns="0" bIns="0" rtlCol="0" anchor="t"/>
          <a:lstStyle/>
          <a:p>
            <a:pPr marL="0" indent="0" algn="l">
              <a:lnSpc>
                <a:spcPts val="3950"/>
              </a:lnSpc>
              <a:buNone/>
            </a:pPr>
            <a:r>
              <a:rPr lang="en-US" sz="2500" dirty="0">
                <a:solidFill>
                  <a:srgbClr val="020202"/>
                </a:solidFill>
                <a:latin typeface="PT Serif" pitchFamily="34" charset="0"/>
                <a:ea typeface="PT Serif" pitchFamily="34" charset="-122"/>
                <a:cs typeface="PT Serif" pitchFamily="34" charset="-120"/>
              </a:rPr>
              <a:t>Các Thành phần Chính Đã phát triển - Phần 1: Phân tích Cảm xúc Cốt lõi</a:t>
            </a:r>
            <a:endParaRPr lang="en-US" sz="2500" dirty="0"/>
          </a:p>
        </p:txBody>
      </p:sp>
      <p:sp>
        <p:nvSpPr>
          <p:cNvPr id="5" name="Shape 1">
            <a:extLst>
              <a:ext uri="{FF2B5EF4-FFF2-40B4-BE49-F238E27FC236}">
                <a16:creationId xmlns:a16="http://schemas.microsoft.com/office/drawing/2014/main" id="{9A4E1949-54DC-45EB-AF4A-E3BA55785BF1}"/>
              </a:ext>
            </a:extLst>
          </p:cNvPr>
          <p:cNvSpPr/>
          <p:nvPr/>
        </p:nvSpPr>
        <p:spPr>
          <a:xfrm>
            <a:off x="0" y="3911440"/>
            <a:ext cx="10898301" cy="45719"/>
          </a:xfrm>
          <a:prstGeom prst="roundRect">
            <a:avLst>
              <a:gd name="adj" fmla="val 101162"/>
            </a:avLst>
          </a:prstGeom>
          <a:solidFill>
            <a:srgbClr val="D8D4D4"/>
          </a:solidFill>
          <a:ln/>
        </p:spPr>
      </p:sp>
      <p:sp>
        <p:nvSpPr>
          <p:cNvPr id="6" name="Shape 2">
            <a:extLst>
              <a:ext uri="{FF2B5EF4-FFF2-40B4-BE49-F238E27FC236}">
                <a16:creationId xmlns:a16="http://schemas.microsoft.com/office/drawing/2014/main" id="{75555432-A881-4811-B50C-6916AAE2D2D4}"/>
              </a:ext>
            </a:extLst>
          </p:cNvPr>
          <p:cNvSpPr/>
          <p:nvPr/>
        </p:nvSpPr>
        <p:spPr>
          <a:xfrm>
            <a:off x="3277120" y="3449062"/>
            <a:ext cx="45719" cy="588204"/>
          </a:xfrm>
          <a:prstGeom prst="roundRect">
            <a:avLst>
              <a:gd name="adj" fmla="val 101162"/>
            </a:avLst>
          </a:prstGeom>
          <a:solidFill>
            <a:srgbClr val="D8D4D4"/>
          </a:solidFill>
          <a:ln/>
        </p:spPr>
      </p:sp>
      <p:sp>
        <p:nvSpPr>
          <p:cNvPr id="7" name="Shape 3">
            <a:extLst>
              <a:ext uri="{FF2B5EF4-FFF2-40B4-BE49-F238E27FC236}">
                <a16:creationId xmlns:a16="http://schemas.microsoft.com/office/drawing/2014/main" id="{834145F2-5470-4858-AF56-6509DE7E310A}"/>
              </a:ext>
            </a:extLst>
          </p:cNvPr>
          <p:cNvSpPr/>
          <p:nvPr/>
        </p:nvSpPr>
        <p:spPr>
          <a:xfrm>
            <a:off x="3149918" y="3738026"/>
            <a:ext cx="280275" cy="441153"/>
          </a:xfrm>
          <a:prstGeom prst="roundRect">
            <a:avLst>
              <a:gd name="adj" fmla="val 6668"/>
            </a:avLst>
          </a:prstGeom>
          <a:solidFill>
            <a:srgbClr val="F2EEEE"/>
          </a:solidFill>
          <a:ln/>
        </p:spPr>
      </p:sp>
      <p:sp>
        <p:nvSpPr>
          <p:cNvPr id="8" name="Text 4">
            <a:extLst>
              <a:ext uri="{FF2B5EF4-FFF2-40B4-BE49-F238E27FC236}">
                <a16:creationId xmlns:a16="http://schemas.microsoft.com/office/drawing/2014/main" id="{38BAE5D0-450C-44C3-868D-3FBB56197329}"/>
              </a:ext>
            </a:extLst>
          </p:cNvPr>
          <p:cNvSpPr/>
          <p:nvPr/>
        </p:nvSpPr>
        <p:spPr>
          <a:xfrm>
            <a:off x="3201889" y="3759635"/>
            <a:ext cx="196183" cy="386027"/>
          </a:xfrm>
          <a:prstGeom prst="rect">
            <a:avLst/>
          </a:prstGeom>
          <a:noFill/>
          <a:ln/>
        </p:spPr>
        <p:txBody>
          <a:bodyPr wrap="none" lIns="0" tIns="0" rIns="0" bIns="0" rtlCol="0" anchor="t"/>
          <a:lstStyle/>
          <a:p>
            <a:pPr marL="0" indent="0" algn="ctr">
              <a:lnSpc>
                <a:spcPts val="1900"/>
              </a:lnSpc>
              <a:buNone/>
            </a:pPr>
            <a:r>
              <a:rPr lang="en-US" sz="1900" dirty="0">
                <a:solidFill>
                  <a:srgbClr val="383838"/>
                </a:solidFill>
                <a:latin typeface="PT Serif" pitchFamily="34" charset="0"/>
                <a:ea typeface="PT Serif" pitchFamily="34" charset="-122"/>
                <a:cs typeface="PT Serif" pitchFamily="34" charset="-120"/>
              </a:rPr>
              <a:t>1</a:t>
            </a:r>
            <a:endParaRPr lang="en-US" sz="1900" dirty="0"/>
          </a:p>
        </p:txBody>
      </p:sp>
      <p:sp>
        <p:nvSpPr>
          <p:cNvPr id="9" name="Text 5">
            <a:extLst>
              <a:ext uri="{FF2B5EF4-FFF2-40B4-BE49-F238E27FC236}">
                <a16:creationId xmlns:a16="http://schemas.microsoft.com/office/drawing/2014/main" id="{E10034C9-41E1-4B93-8C26-31D209FFBF40}"/>
              </a:ext>
            </a:extLst>
          </p:cNvPr>
          <p:cNvSpPr/>
          <p:nvPr/>
        </p:nvSpPr>
        <p:spPr>
          <a:xfrm>
            <a:off x="1507570" y="1800820"/>
            <a:ext cx="2934661" cy="321816"/>
          </a:xfrm>
          <a:prstGeom prst="rect">
            <a:avLst/>
          </a:prstGeom>
          <a:noFill/>
          <a:ln/>
        </p:spPr>
        <p:txBody>
          <a:bodyPr wrap="none" lIns="0" tIns="0" rIns="0" bIns="0" rtlCol="0" anchor="t"/>
          <a:lstStyle/>
          <a:p>
            <a:pPr marL="0" indent="0" algn="ctr">
              <a:lnSpc>
                <a:spcPts val="1950"/>
              </a:lnSpc>
              <a:buNone/>
            </a:pPr>
            <a:r>
              <a:rPr lang="en-US" sz="1550" dirty="0">
                <a:solidFill>
                  <a:srgbClr val="383838"/>
                </a:solidFill>
                <a:latin typeface="PT Serif" pitchFamily="34" charset="0"/>
                <a:ea typeface="PT Serif" pitchFamily="34" charset="-122"/>
                <a:cs typeface="PT Serif" pitchFamily="34" charset="-120"/>
              </a:rPr>
              <a:t>1. Chuẩn bị </a:t>
            </a:r>
            <a:r>
              <a:rPr lang="en-US" sz="1550" dirty="0" err="1">
                <a:solidFill>
                  <a:srgbClr val="383838"/>
                </a:solidFill>
                <a:latin typeface="PT Serif" pitchFamily="34" charset="0"/>
                <a:ea typeface="PT Serif" pitchFamily="34" charset="-122"/>
                <a:cs typeface="PT Serif" pitchFamily="34" charset="-120"/>
              </a:rPr>
              <a:t>Dữ</a:t>
            </a:r>
            <a:r>
              <a:rPr lang="en-US" sz="1550" dirty="0">
                <a:solidFill>
                  <a:srgbClr val="383838"/>
                </a:solidFill>
                <a:latin typeface="PT Serif" pitchFamily="34" charset="0"/>
                <a:ea typeface="PT Serif" pitchFamily="34" charset="-122"/>
                <a:cs typeface="PT Serif" pitchFamily="34" charset="-120"/>
              </a:rPr>
              <a:t> </a:t>
            </a:r>
            <a:r>
              <a:rPr lang="en-US" sz="1550" dirty="0" err="1">
                <a:solidFill>
                  <a:srgbClr val="383838"/>
                </a:solidFill>
                <a:latin typeface="PT Serif" pitchFamily="34" charset="0"/>
                <a:ea typeface="PT Serif" pitchFamily="34" charset="-122"/>
                <a:cs typeface="PT Serif" pitchFamily="34" charset="-120"/>
              </a:rPr>
              <a:t>liệu</a:t>
            </a:r>
            <a:endParaRPr lang="en-US" sz="1550" dirty="0"/>
          </a:p>
        </p:txBody>
      </p:sp>
      <p:sp>
        <p:nvSpPr>
          <p:cNvPr id="10" name="Text 6">
            <a:extLst>
              <a:ext uri="{FF2B5EF4-FFF2-40B4-BE49-F238E27FC236}">
                <a16:creationId xmlns:a16="http://schemas.microsoft.com/office/drawing/2014/main" id="{0EBA2A4F-4381-4E04-9310-9F3436B9BC61}"/>
              </a:ext>
            </a:extLst>
          </p:cNvPr>
          <p:cNvSpPr/>
          <p:nvPr/>
        </p:nvSpPr>
        <p:spPr>
          <a:xfrm>
            <a:off x="154067" y="2146220"/>
            <a:ext cx="5122307" cy="313790"/>
          </a:xfrm>
          <a:prstGeom prst="rect">
            <a:avLst/>
          </a:prstGeom>
          <a:noFill/>
          <a:ln/>
        </p:spPr>
        <p:txBody>
          <a:bodyPr wrap="none" lIns="0" tIns="0" rIns="0" bIns="0" rtlCol="0" anchor="t"/>
          <a:lstStyle/>
          <a:p>
            <a:pPr marL="342900" indent="-342900" algn="l">
              <a:lnSpc>
                <a:spcPts val="1900"/>
              </a:lnSpc>
              <a:buSzPct val="100000"/>
              <a:buChar char="•"/>
            </a:pPr>
            <a:r>
              <a:rPr lang="en-US" sz="1200" dirty="0">
                <a:solidFill>
                  <a:srgbClr val="383838"/>
                </a:solidFill>
                <a:latin typeface="DM Sans" pitchFamily="34" charset="0"/>
                <a:ea typeface="DM Sans" pitchFamily="34" charset="-122"/>
                <a:cs typeface="DM Sans" pitchFamily="34" charset="-120"/>
              </a:rPr>
              <a:t>Tải dữ liệu từ nhiều nguồn </a:t>
            </a:r>
            <a:r>
              <a:rPr lang="en-US" sz="1200" dirty="0" err="1">
                <a:solidFill>
                  <a:srgbClr val="383838"/>
                </a:solidFill>
                <a:latin typeface="DM Sans" pitchFamily="34" charset="0"/>
                <a:ea typeface="DM Sans" pitchFamily="34" charset="-122"/>
                <a:cs typeface="DM Sans" pitchFamily="34" charset="-120"/>
              </a:rPr>
              <a:t>khác</a:t>
            </a:r>
            <a:r>
              <a:rPr lang="en-US" sz="1200" dirty="0">
                <a:solidFill>
                  <a:srgbClr val="383838"/>
                </a:solidFill>
                <a:latin typeface="DM Sans" pitchFamily="34" charset="0"/>
                <a:ea typeface="DM Sans" pitchFamily="34" charset="-122"/>
                <a:cs typeface="DM Sans" pitchFamily="34" charset="-120"/>
              </a:rPr>
              <a:t> </a:t>
            </a:r>
            <a:r>
              <a:rPr lang="en-US" sz="1200" dirty="0" err="1">
                <a:solidFill>
                  <a:srgbClr val="383838"/>
                </a:solidFill>
                <a:latin typeface="DM Sans" pitchFamily="34" charset="0"/>
                <a:ea typeface="DM Sans" pitchFamily="34" charset="-122"/>
                <a:cs typeface="DM Sans" pitchFamily="34" charset="-120"/>
              </a:rPr>
              <a:t>nhau</a:t>
            </a:r>
            <a:r>
              <a:rPr lang="en-US" sz="1200" dirty="0">
                <a:solidFill>
                  <a:srgbClr val="383838"/>
                </a:solidFill>
                <a:latin typeface="DM Sans" pitchFamily="34" charset="0"/>
                <a:ea typeface="DM Sans" pitchFamily="34" charset="-122"/>
                <a:cs typeface="DM Sans" pitchFamily="34" charset="-120"/>
              </a:rPr>
              <a:t>.</a:t>
            </a:r>
            <a:endParaRPr lang="en-US" sz="1200" dirty="0"/>
          </a:p>
        </p:txBody>
      </p:sp>
      <p:sp>
        <p:nvSpPr>
          <p:cNvPr id="11" name="Text 7">
            <a:extLst>
              <a:ext uri="{FF2B5EF4-FFF2-40B4-BE49-F238E27FC236}">
                <a16:creationId xmlns:a16="http://schemas.microsoft.com/office/drawing/2014/main" id="{4D8F89D2-CD86-43AF-B712-B53DA8BB3497}"/>
              </a:ext>
            </a:extLst>
          </p:cNvPr>
          <p:cNvSpPr/>
          <p:nvPr/>
        </p:nvSpPr>
        <p:spPr>
          <a:xfrm>
            <a:off x="154067" y="2446853"/>
            <a:ext cx="5122307" cy="313790"/>
          </a:xfrm>
          <a:prstGeom prst="rect">
            <a:avLst/>
          </a:prstGeom>
          <a:noFill/>
          <a:ln/>
        </p:spPr>
        <p:txBody>
          <a:bodyPr wrap="none" lIns="0" tIns="0" rIns="0" bIns="0" rtlCol="0" anchor="t"/>
          <a:lstStyle/>
          <a:p>
            <a:pPr marL="342900" indent="-342900" algn="l">
              <a:lnSpc>
                <a:spcPts val="1900"/>
              </a:lnSpc>
              <a:buSzPct val="100000"/>
              <a:buChar char="•"/>
            </a:pPr>
            <a:r>
              <a:rPr lang="en-US" sz="1200" dirty="0">
                <a:solidFill>
                  <a:srgbClr val="383838"/>
                </a:solidFill>
                <a:latin typeface="DM Sans" pitchFamily="34" charset="0"/>
                <a:ea typeface="DM Sans" pitchFamily="34" charset="-122"/>
                <a:cs typeface="DM Sans" pitchFamily="34" charset="-120"/>
              </a:rPr>
              <a:t>Thực hiện làm sạch văn </a:t>
            </a:r>
            <a:r>
              <a:rPr lang="en-US" sz="1200" dirty="0" err="1">
                <a:solidFill>
                  <a:srgbClr val="383838"/>
                </a:solidFill>
                <a:latin typeface="DM Sans" pitchFamily="34" charset="0"/>
                <a:ea typeface="DM Sans" pitchFamily="34" charset="-122"/>
                <a:cs typeface="DM Sans" pitchFamily="34" charset="-120"/>
              </a:rPr>
              <a:t>bản</a:t>
            </a:r>
            <a:r>
              <a:rPr lang="en-US" sz="1200" dirty="0">
                <a:solidFill>
                  <a:srgbClr val="383838"/>
                </a:solidFill>
                <a:latin typeface="DM Sans" pitchFamily="34" charset="0"/>
                <a:ea typeface="DM Sans" pitchFamily="34" charset="-122"/>
                <a:cs typeface="DM Sans" pitchFamily="34" charset="-120"/>
              </a:rPr>
              <a:t> , loại bỏ nhiễu và chuẩn hóa dữ liệu.</a:t>
            </a:r>
            <a:endParaRPr lang="en-US" sz="1200" dirty="0"/>
          </a:p>
        </p:txBody>
      </p:sp>
      <p:sp>
        <p:nvSpPr>
          <p:cNvPr id="12" name="Text 8">
            <a:extLst>
              <a:ext uri="{FF2B5EF4-FFF2-40B4-BE49-F238E27FC236}">
                <a16:creationId xmlns:a16="http://schemas.microsoft.com/office/drawing/2014/main" id="{5E8A2E5D-3014-478C-B0D5-81433690B03A}"/>
              </a:ext>
            </a:extLst>
          </p:cNvPr>
          <p:cNvSpPr/>
          <p:nvPr/>
        </p:nvSpPr>
        <p:spPr>
          <a:xfrm>
            <a:off x="154067" y="2747486"/>
            <a:ext cx="5122307" cy="313790"/>
          </a:xfrm>
          <a:prstGeom prst="rect">
            <a:avLst/>
          </a:prstGeom>
          <a:noFill/>
          <a:ln/>
        </p:spPr>
        <p:txBody>
          <a:bodyPr wrap="none" lIns="0" tIns="0" rIns="0" bIns="0" rtlCol="0" anchor="t"/>
          <a:lstStyle/>
          <a:p>
            <a:pPr marL="342900" indent="-342900" algn="l">
              <a:lnSpc>
                <a:spcPts val="1900"/>
              </a:lnSpc>
              <a:buSzPct val="100000"/>
              <a:buChar char="•"/>
            </a:pPr>
            <a:r>
              <a:rPr lang="en-US" sz="1200" dirty="0">
                <a:solidFill>
                  <a:srgbClr val="383838"/>
                </a:solidFill>
                <a:latin typeface="DM Sans" pitchFamily="34" charset="0"/>
                <a:ea typeface="DM Sans" pitchFamily="34" charset="-122"/>
                <a:cs typeface="DM Sans" pitchFamily="34" charset="-120"/>
              </a:rPr>
              <a:t>Chuẩn hóa các nhãn cảm </a:t>
            </a:r>
            <a:r>
              <a:rPr lang="en-US" sz="1200" dirty="0" err="1">
                <a:solidFill>
                  <a:srgbClr val="383838"/>
                </a:solidFill>
                <a:latin typeface="DM Sans" pitchFamily="34" charset="0"/>
                <a:ea typeface="DM Sans" pitchFamily="34" charset="-122"/>
                <a:cs typeface="DM Sans" pitchFamily="34" charset="-120"/>
              </a:rPr>
              <a:t>xúc</a:t>
            </a:r>
            <a:r>
              <a:rPr lang="en-US" sz="1200" dirty="0">
                <a:solidFill>
                  <a:srgbClr val="383838"/>
                </a:solidFill>
                <a:latin typeface="DM Sans" pitchFamily="34" charset="0"/>
                <a:ea typeface="DM Sans" pitchFamily="34" charset="-122"/>
                <a:cs typeface="DM Sans" pitchFamily="34" charset="-120"/>
              </a:rPr>
              <a:t> </a:t>
            </a:r>
            <a:r>
              <a:rPr lang="en-US" sz="1200" dirty="0" err="1">
                <a:solidFill>
                  <a:srgbClr val="383838"/>
                </a:solidFill>
                <a:latin typeface="DM Sans" pitchFamily="34" charset="0"/>
                <a:ea typeface="DM Sans" pitchFamily="34" charset="-122"/>
                <a:cs typeface="DM Sans" pitchFamily="34" charset="-120"/>
              </a:rPr>
              <a:t>để</a:t>
            </a:r>
            <a:r>
              <a:rPr lang="en-US" sz="1200" dirty="0">
                <a:solidFill>
                  <a:srgbClr val="383838"/>
                </a:solidFill>
                <a:latin typeface="DM Sans" pitchFamily="34" charset="0"/>
                <a:ea typeface="DM Sans" pitchFamily="34" charset="-122"/>
                <a:cs typeface="DM Sans" pitchFamily="34" charset="-120"/>
              </a:rPr>
              <a:t> đảm bảo tính nhất quán.</a:t>
            </a:r>
            <a:endParaRPr lang="en-US" sz="1200" dirty="0"/>
          </a:p>
        </p:txBody>
      </p:sp>
      <p:sp>
        <p:nvSpPr>
          <p:cNvPr id="13" name="Text 9">
            <a:extLst>
              <a:ext uri="{FF2B5EF4-FFF2-40B4-BE49-F238E27FC236}">
                <a16:creationId xmlns:a16="http://schemas.microsoft.com/office/drawing/2014/main" id="{7D77F24A-9546-4409-B56F-D0D7204EDE9D}"/>
              </a:ext>
            </a:extLst>
          </p:cNvPr>
          <p:cNvSpPr/>
          <p:nvPr/>
        </p:nvSpPr>
        <p:spPr>
          <a:xfrm>
            <a:off x="154067" y="3048119"/>
            <a:ext cx="5122307" cy="313790"/>
          </a:xfrm>
          <a:prstGeom prst="rect">
            <a:avLst/>
          </a:prstGeom>
          <a:noFill/>
          <a:ln/>
        </p:spPr>
        <p:txBody>
          <a:bodyPr wrap="none" lIns="0" tIns="0" rIns="0" bIns="0" rtlCol="0" anchor="t"/>
          <a:lstStyle/>
          <a:p>
            <a:pPr marL="342900" indent="-342900" algn="l">
              <a:lnSpc>
                <a:spcPts val="1900"/>
              </a:lnSpc>
              <a:buSzPct val="100000"/>
              <a:buChar char="•"/>
            </a:pPr>
            <a:r>
              <a:rPr lang="en-US" sz="1200" dirty="0">
                <a:solidFill>
                  <a:srgbClr val="383838"/>
                </a:solidFill>
                <a:latin typeface="DM Sans" pitchFamily="34" charset="0"/>
                <a:ea typeface="DM Sans" pitchFamily="34" charset="-122"/>
                <a:cs typeface="DM Sans" pitchFamily="34" charset="-120"/>
              </a:rPr>
              <a:t>Tạo tập dữ liệu thống nhất, sẵn sàng cho quá trình huấn luyện mô hình.</a:t>
            </a:r>
            <a:endParaRPr lang="en-US" sz="1200" dirty="0"/>
          </a:p>
        </p:txBody>
      </p:sp>
      <p:sp>
        <p:nvSpPr>
          <p:cNvPr id="14" name="Shape 10">
            <a:extLst>
              <a:ext uri="{FF2B5EF4-FFF2-40B4-BE49-F238E27FC236}">
                <a16:creationId xmlns:a16="http://schemas.microsoft.com/office/drawing/2014/main" id="{7AEB3C16-BF35-46E2-B48C-2BED2A214BC2}"/>
              </a:ext>
            </a:extLst>
          </p:cNvPr>
          <p:cNvSpPr/>
          <p:nvPr/>
        </p:nvSpPr>
        <p:spPr>
          <a:xfrm>
            <a:off x="6704061" y="3910646"/>
            <a:ext cx="45719" cy="588204"/>
          </a:xfrm>
          <a:prstGeom prst="roundRect">
            <a:avLst>
              <a:gd name="adj" fmla="val 101162"/>
            </a:avLst>
          </a:prstGeom>
          <a:solidFill>
            <a:srgbClr val="D8D4D4"/>
          </a:solidFill>
          <a:ln/>
        </p:spPr>
      </p:sp>
      <p:sp>
        <p:nvSpPr>
          <p:cNvPr id="15" name="Shape 11">
            <a:extLst>
              <a:ext uri="{FF2B5EF4-FFF2-40B4-BE49-F238E27FC236}">
                <a16:creationId xmlns:a16="http://schemas.microsoft.com/office/drawing/2014/main" id="{29E7F981-3E2A-43CC-B64F-7F5A4DEDCB01}"/>
              </a:ext>
            </a:extLst>
          </p:cNvPr>
          <p:cNvSpPr/>
          <p:nvPr/>
        </p:nvSpPr>
        <p:spPr>
          <a:xfrm>
            <a:off x="6569631" y="3738026"/>
            <a:ext cx="280275" cy="441153"/>
          </a:xfrm>
          <a:prstGeom prst="roundRect">
            <a:avLst>
              <a:gd name="adj" fmla="val 6668"/>
            </a:avLst>
          </a:prstGeom>
          <a:solidFill>
            <a:srgbClr val="F2EEEE"/>
          </a:solidFill>
          <a:ln/>
        </p:spPr>
      </p:sp>
      <p:sp>
        <p:nvSpPr>
          <p:cNvPr id="16" name="Text 12">
            <a:extLst>
              <a:ext uri="{FF2B5EF4-FFF2-40B4-BE49-F238E27FC236}">
                <a16:creationId xmlns:a16="http://schemas.microsoft.com/office/drawing/2014/main" id="{866F9A59-6E02-4981-ACBD-60DE3240BFB1}"/>
              </a:ext>
            </a:extLst>
          </p:cNvPr>
          <p:cNvSpPr/>
          <p:nvPr/>
        </p:nvSpPr>
        <p:spPr>
          <a:xfrm>
            <a:off x="6621602" y="3759635"/>
            <a:ext cx="196183" cy="386027"/>
          </a:xfrm>
          <a:prstGeom prst="rect">
            <a:avLst/>
          </a:prstGeom>
          <a:noFill/>
          <a:ln/>
        </p:spPr>
        <p:txBody>
          <a:bodyPr wrap="none" lIns="0" tIns="0" rIns="0" bIns="0" rtlCol="0" anchor="t"/>
          <a:lstStyle/>
          <a:p>
            <a:pPr marL="0" indent="0" algn="ctr">
              <a:lnSpc>
                <a:spcPts val="1900"/>
              </a:lnSpc>
              <a:buNone/>
            </a:pPr>
            <a:r>
              <a:rPr lang="en-US" sz="1900" dirty="0">
                <a:solidFill>
                  <a:srgbClr val="383838"/>
                </a:solidFill>
                <a:latin typeface="PT Serif" pitchFamily="34" charset="0"/>
                <a:ea typeface="PT Serif" pitchFamily="34" charset="-122"/>
                <a:cs typeface="PT Serif" pitchFamily="34" charset="-120"/>
              </a:rPr>
              <a:t>2</a:t>
            </a:r>
            <a:endParaRPr lang="en-US" sz="1900" dirty="0"/>
          </a:p>
        </p:txBody>
      </p:sp>
      <p:sp>
        <p:nvSpPr>
          <p:cNvPr id="17" name="Text 13">
            <a:extLst>
              <a:ext uri="{FF2B5EF4-FFF2-40B4-BE49-F238E27FC236}">
                <a16:creationId xmlns:a16="http://schemas.microsoft.com/office/drawing/2014/main" id="{27CE0234-6BEC-4EDA-A6CF-568D104EDD01}"/>
              </a:ext>
            </a:extLst>
          </p:cNvPr>
          <p:cNvSpPr/>
          <p:nvPr/>
        </p:nvSpPr>
        <p:spPr>
          <a:xfrm>
            <a:off x="4321374" y="4528066"/>
            <a:ext cx="3914037" cy="321816"/>
          </a:xfrm>
          <a:prstGeom prst="rect">
            <a:avLst/>
          </a:prstGeom>
          <a:noFill/>
          <a:ln/>
        </p:spPr>
        <p:txBody>
          <a:bodyPr wrap="none" lIns="0" tIns="0" rIns="0" bIns="0" rtlCol="0" anchor="t"/>
          <a:lstStyle/>
          <a:p>
            <a:pPr marL="0" indent="0" algn="ctr">
              <a:lnSpc>
                <a:spcPts val="1950"/>
              </a:lnSpc>
              <a:buNone/>
            </a:pPr>
            <a:r>
              <a:rPr lang="en-US" sz="1550" dirty="0">
                <a:solidFill>
                  <a:srgbClr val="383838"/>
                </a:solidFill>
                <a:latin typeface="PT Serif" pitchFamily="34" charset="0"/>
                <a:ea typeface="PT Serif" pitchFamily="34" charset="-122"/>
                <a:cs typeface="PT Serif" pitchFamily="34" charset="-120"/>
              </a:rPr>
              <a:t>2. Xây dựng và Huấn </a:t>
            </a:r>
            <a:r>
              <a:rPr lang="en-US" sz="1550" dirty="0" err="1">
                <a:solidFill>
                  <a:srgbClr val="383838"/>
                </a:solidFill>
                <a:latin typeface="PT Serif" pitchFamily="34" charset="0"/>
                <a:ea typeface="PT Serif" pitchFamily="34" charset="-122"/>
                <a:cs typeface="PT Serif" pitchFamily="34" charset="-120"/>
              </a:rPr>
              <a:t>luyện</a:t>
            </a:r>
            <a:r>
              <a:rPr lang="en-US" sz="1550" dirty="0">
                <a:solidFill>
                  <a:srgbClr val="383838"/>
                </a:solidFill>
                <a:latin typeface="PT Serif" pitchFamily="34" charset="0"/>
                <a:ea typeface="PT Serif" pitchFamily="34" charset="-122"/>
                <a:cs typeface="PT Serif" pitchFamily="34" charset="-120"/>
              </a:rPr>
              <a:t> Model</a:t>
            </a:r>
            <a:endParaRPr lang="en-US" sz="1550" dirty="0"/>
          </a:p>
        </p:txBody>
      </p:sp>
      <p:sp>
        <p:nvSpPr>
          <p:cNvPr id="18" name="Text 14">
            <a:extLst>
              <a:ext uri="{FF2B5EF4-FFF2-40B4-BE49-F238E27FC236}">
                <a16:creationId xmlns:a16="http://schemas.microsoft.com/office/drawing/2014/main" id="{59150DFE-A52B-40E9-9A65-AC80E89F79B2}"/>
              </a:ext>
            </a:extLst>
          </p:cNvPr>
          <p:cNvSpPr/>
          <p:nvPr/>
        </p:nvSpPr>
        <p:spPr>
          <a:xfrm>
            <a:off x="3573780" y="4873466"/>
            <a:ext cx="5122307" cy="627579"/>
          </a:xfrm>
          <a:prstGeom prst="rect">
            <a:avLst/>
          </a:prstGeom>
          <a:noFill/>
          <a:ln/>
        </p:spPr>
        <p:txBody>
          <a:bodyPr wrap="square" lIns="0" tIns="0" rIns="0" bIns="0" rtlCol="0" anchor="t"/>
          <a:lstStyle/>
          <a:p>
            <a:pPr marL="342900" indent="-342900" algn="l">
              <a:lnSpc>
                <a:spcPts val="1900"/>
              </a:lnSpc>
              <a:buSzPct val="100000"/>
              <a:buChar char="•"/>
            </a:pPr>
            <a:r>
              <a:rPr lang="en-US" sz="1200" dirty="0">
                <a:solidFill>
                  <a:srgbClr val="383838"/>
                </a:solidFill>
                <a:latin typeface="DM Sans" pitchFamily="34" charset="0"/>
                <a:ea typeface="DM Sans" pitchFamily="34" charset="-122"/>
                <a:cs typeface="DM Sans" pitchFamily="34" charset="-120"/>
              </a:rPr>
              <a:t>Sử dụng mô hình XLM-RoBERTa, một kiến trúc mạnh mẽ cho ngôn ngữ đa ngữ, phù hợp với tiếng Việt.</a:t>
            </a:r>
            <a:endParaRPr lang="en-US" sz="1200" dirty="0"/>
          </a:p>
        </p:txBody>
      </p:sp>
      <p:sp>
        <p:nvSpPr>
          <p:cNvPr id="19" name="Text 15">
            <a:extLst>
              <a:ext uri="{FF2B5EF4-FFF2-40B4-BE49-F238E27FC236}">
                <a16:creationId xmlns:a16="http://schemas.microsoft.com/office/drawing/2014/main" id="{58ACE281-E727-46E3-B958-79417C85D57A}"/>
              </a:ext>
            </a:extLst>
          </p:cNvPr>
          <p:cNvSpPr/>
          <p:nvPr/>
        </p:nvSpPr>
        <p:spPr>
          <a:xfrm>
            <a:off x="3573780" y="5420796"/>
            <a:ext cx="5122307" cy="627579"/>
          </a:xfrm>
          <a:prstGeom prst="rect">
            <a:avLst/>
          </a:prstGeom>
          <a:noFill/>
          <a:ln/>
        </p:spPr>
        <p:txBody>
          <a:bodyPr wrap="square" lIns="0" tIns="0" rIns="0" bIns="0" rtlCol="0" anchor="t"/>
          <a:lstStyle/>
          <a:p>
            <a:pPr marL="342900" indent="-342900" algn="l">
              <a:lnSpc>
                <a:spcPts val="1900"/>
              </a:lnSpc>
              <a:buSzPct val="100000"/>
              <a:buChar char="•"/>
            </a:pPr>
            <a:r>
              <a:rPr lang="en-US" sz="1200" dirty="0">
                <a:solidFill>
                  <a:srgbClr val="383838"/>
                </a:solidFill>
                <a:latin typeface="DM Sans" pitchFamily="34" charset="0"/>
                <a:ea typeface="DM Sans" pitchFamily="34" charset="-122"/>
                <a:cs typeface="DM Sans" pitchFamily="34" charset="-120"/>
              </a:rPr>
              <a:t>Thực hiện fine-tuning trên tập dữ liệu đã chuẩn bị, áp dụng các tham số và kỹ thuật tối ưu như Gradient Accumulation để xử lý hiệu quả hơn với tài nguyên giới hạn.</a:t>
            </a:r>
            <a:endParaRPr lang="en-US" sz="1200" dirty="0"/>
          </a:p>
        </p:txBody>
      </p:sp>
      <p:sp>
        <p:nvSpPr>
          <p:cNvPr id="20" name="Text 16">
            <a:extLst>
              <a:ext uri="{FF2B5EF4-FFF2-40B4-BE49-F238E27FC236}">
                <a16:creationId xmlns:a16="http://schemas.microsoft.com/office/drawing/2014/main" id="{D096522F-3452-44F1-8427-067559E7BBE0}"/>
              </a:ext>
            </a:extLst>
          </p:cNvPr>
          <p:cNvSpPr/>
          <p:nvPr/>
        </p:nvSpPr>
        <p:spPr>
          <a:xfrm>
            <a:off x="3573780" y="6099513"/>
            <a:ext cx="5122307" cy="313790"/>
          </a:xfrm>
          <a:prstGeom prst="rect">
            <a:avLst/>
          </a:prstGeom>
          <a:noFill/>
          <a:ln/>
        </p:spPr>
        <p:txBody>
          <a:bodyPr wrap="none" lIns="0" tIns="0" rIns="0" bIns="0" rtlCol="0" anchor="t"/>
          <a:lstStyle/>
          <a:p>
            <a:pPr marL="342900" indent="-342900" algn="l">
              <a:lnSpc>
                <a:spcPts val="1900"/>
              </a:lnSpc>
              <a:buSzPct val="100000"/>
              <a:buChar char="•"/>
            </a:pPr>
            <a:r>
              <a:rPr lang="en-US" sz="1200" dirty="0">
                <a:solidFill>
                  <a:srgbClr val="383838"/>
                </a:solidFill>
                <a:latin typeface="DM Sans" pitchFamily="34" charset="0"/>
                <a:ea typeface="DM Sans" pitchFamily="34" charset="-122"/>
                <a:cs typeface="DM Sans" pitchFamily="34" charset="-120"/>
              </a:rPr>
              <a:t>Mô hình được lưu trữ tại config.MODEL_SAVE_PATH để tái sử dụng.</a:t>
            </a:r>
            <a:endParaRPr lang="en-US" sz="1200" dirty="0"/>
          </a:p>
        </p:txBody>
      </p:sp>
      <p:sp>
        <p:nvSpPr>
          <p:cNvPr id="21" name="Shape 17">
            <a:extLst>
              <a:ext uri="{FF2B5EF4-FFF2-40B4-BE49-F238E27FC236}">
                <a16:creationId xmlns:a16="http://schemas.microsoft.com/office/drawing/2014/main" id="{92CA9943-5352-4C1E-A1E6-EBF3BC8F1BF4}"/>
              </a:ext>
            </a:extLst>
          </p:cNvPr>
          <p:cNvSpPr/>
          <p:nvPr/>
        </p:nvSpPr>
        <p:spPr>
          <a:xfrm>
            <a:off x="10116546" y="3449062"/>
            <a:ext cx="45719" cy="588204"/>
          </a:xfrm>
          <a:prstGeom prst="roundRect">
            <a:avLst>
              <a:gd name="adj" fmla="val 101162"/>
            </a:avLst>
          </a:prstGeom>
          <a:solidFill>
            <a:srgbClr val="D8D4D4"/>
          </a:solidFill>
          <a:ln/>
        </p:spPr>
      </p:sp>
      <p:sp>
        <p:nvSpPr>
          <p:cNvPr id="22" name="Shape 18">
            <a:extLst>
              <a:ext uri="{FF2B5EF4-FFF2-40B4-BE49-F238E27FC236}">
                <a16:creationId xmlns:a16="http://schemas.microsoft.com/office/drawing/2014/main" id="{6A901F7A-C955-49A0-8091-6125EC6189EA}"/>
              </a:ext>
            </a:extLst>
          </p:cNvPr>
          <p:cNvSpPr/>
          <p:nvPr/>
        </p:nvSpPr>
        <p:spPr>
          <a:xfrm>
            <a:off x="9989344" y="3738026"/>
            <a:ext cx="280275" cy="441153"/>
          </a:xfrm>
          <a:prstGeom prst="roundRect">
            <a:avLst>
              <a:gd name="adj" fmla="val 6668"/>
            </a:avLst>
          </a:prstGeom>
          <a:solidFill>
            <a:srgbClr val="F2EEEE"/>
          </a:solidFill>
          <a:ln/>
        </p:spPr>
      </p:sp>
      <p:sp>
        <p:nvSpPr>
          <p:cNvPr id="23" name="Text 19">
            <a:extLst>
              <a:ext uri="{FF2B5EF4-FFF2-40B4-BE49-F238E27FC236}">
                <a16:creationId xmlns:a16="http://schemas.microsoft.com/office/drawing/2014/main" id="{D15BBC20-99C0-4F8B-9F03-CAAF4947B0D8}"/>
              </a:ext>
            </a:extLst>
          </p:cNvPr>
          <p:cNvSpPr/>
          <p:nvPr/>
        </p:nvSpPr>
        <p:spPr>
          <a:xfrm>
            <a:off x="10041315" y="3759635"/>
            <a:ext cx="196183" cy="386027"/>
          </a:xfrm>
          <a:prstGeom prst="rect">
            <a:avLst/>
          </a:prstGeom>
          <a:noFill/>
          <a:ln/>
        </p:spPr>
        <p:txBody>
          <a:bodyPr wrap="none" lIns="0" tIns="0" rIns="0" bIns="0" rtlCol="0" anchor="t"/>
          <a:lstStyle/>
          <a:p>
            <a:pPr marL="0" indent="0" algn="ctr">
              <a:lnSpc>
                <a:spcPts val="1900"/>
              </a:lnSpc>
              <a:buNone/>
            </a:pPr>
            <a:r>
              <a:rPr lang="en-US" sz="1900" dirty="0">
                <a:solidFill>
                  <a:srgbClr val="383838"/>
                </a:solidFill>
                <a:latin typeface="PT Serif" pitchFamily="34" charset="0"/>
                <a:ea typeface="PT Serif" pitchFamily="34" charset="-122"/>
                <a:cs typeface="PT Serif" pitchFamily="34" charset="-120"/>
              </a:rPr>
              <a:t>3</a:t>
            </a:r>
            <a:endParaRPr lang="en-US" sz="1900" dirty="0"/>
          </a:p>
        </p:txBody>
      </p:sp>
      <p:sp>
        <p:nvSpPr>
          <p:cNvPr id="24" name="Text 20">
            <a:extLst>
              <a:ext uri="{FF2B5EF4-FFF2-40B4-BE49-F238E27FC236}">
                <a16:creationId xmlns:a16="http://schemas.microsoft.com/office/drawing/2014/main" id="{BC4E4BD7-D48D-4F8F-BCA0-0630B3A6F1D7}"/>
              </a:ext>
            </a:extLst>
          </p:cNvPr>
          <p:cNvSpPr/>
          <p:nvPr/>
        </p:nvSpPr>
        <p:spPr>
          <a:xfrm>
            <a:off x="7985165" y="814030"/>
            <a:ext cx="3519554" cy="321816"/>
          </a:xfrm>
          <a:prstGeom prst="rect">
            <a:avLst/>
          </a:prstGeom>
          <a:noFill/>
          <a:ln/>
        </p:spPr>
        <p:txBody>
          <a:bodyPr wrap="none" lIns="0" tIns="0" rIns="0" bIns="0" rtlCol="0" anchor="t"/>
          <a:lstStyle/>
          <a:p>
            <a:pPr marL="0" indent="0" algn="ctr">
              <a:lnSpc>
                <a:spcPts val="1950"/>
              </a:lnSpc>
              <a:buNone/>
            </a:pPr>
            <a:r>
              <a:rPr lang="en-US" sz="1550" dirty="0">
                <a:solidFill>
                  <a:srgbClr val="383838"/>
                </a:solidFill>
                <a:latin typeface="PT Serif" pitchFamily="34" charset="0"/>
                <a:ea typeface="PT Serif" pitchFamily="34" charset="-122"/>
                <a:cs typeface="PT Serif" pitchFamily="34" charset="-120"/>
              </a:rPr>
              <a:t>3. Đánh </a:t>
            </a:r>
            <a:r>
              <a:rPr lang="en-US" sz="1550" dirty="0" err="1">
                <a:solidFill>
                  <a:srgbClr val="383838"/>
                </a:solidFill>
                <a:latin typeface="PT Serif" pitchFamily="34" charset="0"/>
                <a:ea typeface="PT Serif" pitchFamily="34" charset="-122"/>
                <a:cs typeface="PT Serif" pitchFamily="34" charset="-120"/>
              </a:rPr>
              <a:t>giá</a:t>
            </a:r>
            <a:r>
              <a:rPr lang="en-US" sz="1550" dirty="0">
                <a:solidFill>
                  <a:srgbClr val="383838"/>
                </a:solidFill>
                <a:latin typeface="PT Serif" pitchFamily="34" charset="0"/>
                <a:ea typeface="PT Serif" pitchFamily="34" charset="-122"/>
                <a:cs typeface="PT Serif" pitchFamily="34" charset="-120"/>
              </a:rPr>
              <a:t> Model</a:t>
            </a:r>
            <a:endParaRPr lang="en-US" sz="1550" dirty="0"/>
          </a:p>
        </p:txBody>
      </p:sp>
      <p:sp>
        <p:nvSpPr>
          <p:cNvPr id="25" name="Text 21">
            <a:extLst>
              <a:ext uri="{FF2B5EF4-FFF2-40B4-BE49-F238E27FC236}">
                <a16:creationId xmlns:a16="http://schemas.microsoft.com/office/drawing/2014/main" id="{BA55C054-3A5F-4006-8A71-A9EEF94DD3B0}"/>
              </a:ext>
            </a:extLst>
          </p:cNvPr>
          <p:cNvSpPr/>
          <p:nvPr/>
        </p:nvSpPr>
        <p:spPr>
          <a:xfrm>
            <a:off x="6993493" y="1159430"/>
            <a:ext cx="5122307" cy="627579"/>
          </a:xfrm>
          <a:prstGeom prst="rect">
            <a:avLst/>
          </a:prstGeom>
          <a:noFill/>
          <a:ln/>
        </p:spPr>
        <p:txBody>
          <a:bodyPr wrap="square" lIns="0" tIns="0" rIns="0" bIns="0" rtlCol="0" anchor="t"/>
          <a:lstStyle/>
          <a:p>
            <a:pPr marL="342900" indent="-342900" algn="l">
              <a:lnSpc>
                <a:spcPts val="1900"/>
              </a:lnSpc>
              <a:buSzPct val="100000"/>
              <a:buChar char="•"/>
            </a:pPr>
            <a:r>
              <a:rPr lang="en-US" sz="1200" dirty="0">
                <a:solidFill>
                  <a:srgbClr val="383838"/>
                </a:solidFill>
                <a:latin typeface="DM Sans" pitchFamily="34" charset="0"/>
                <a:ea typeface="DM Sans" pitchFamily="34" charset="-122"/>
                <a:cs typeface="DM Sans" pitchFamily="34" charset="-120"/>
              </a:rPr>
              <a:t>Đánh giá hiệu suất bằng các metrics chính: Accuracy,, Precision, Recall.</a:t>
            </a:r>
            <a:endParaRPr lang="en-US" sz="1200" dirty="0"/>
          </a:p>
        </p:txBody>
      </p:sp>
      <p:sp>
        <p:nvSpPr>
          <p:cNvPr id="26" name="Text 22">
            <a:extLst>
              <a:ext uri="{FF2B5EF4-FFF2-40B4-BE49-F238E27FC236}">
                <a16:creationId xmlns:a16="http://schemas.microsoft.com/office/drawing/2014/main" id="{48832902-85F1-4EFD-AA0C-235A2024DF13}"/>
              </a:ext>
            </a:extLst>
          </p:cNvPr>
          <p:cNvSpPr/>
          <p:nvPr/>
        </p:nvSpPr>
        <p:spPr>
          <a:xfrm>
            <a:off x="6993493" y="1706761"/>
            <a:ext cx="5122307" cy="627579"/>
          </a:xfrm>
          <a:prstGeom prst="rect">
            <a:avLst/>
          </a:prstGeom>
          <a:noFill/>
          <a:ln/>
        </p:spPr>
        <p:txBody>
          <a:bodyPr wrap="square" lIns="0" tIns="0" rIns="0" bIns="0" rtlCol="0" anchor="t"/>
          <a:lstStyle/>
          <a:p>
            <a:pPr marL="342900" indent="-342900" algn="l">
              <a:lnSpc>
                <a:spcPts val="1900"/>
              </a:lnSpc>
              <a:buSzPct val="100000"/>
              <a:buChar char="•"/>
            </a:pPr>
            <a:r>
              <a:rPr lang="en-US" sz="1200" dirty="0">
                <a:solidFill>
                  <a:srgbClr val="383838"/>
                </a:solidFill>
                <a:latin typeface="DM Sans" pitchFamily="34" charset="0"/>
                <a:ea typeface="DM Sans" pitchFamily="34" charset="-122"/>
                <a:cs typeface="DM Sans" pitchFamily="34" charset="-120"/>
              </a:rPr>
              <a:t>Trực quan hóa Confusion Matrix </a:t>
            </a:r>
            <a:r>
              <a:rPr lang="en-US" sz="1200" dirty="0" err="1">
                <a:solidFill>
                  <a:srgbClr val="383838"/>
                </a:solidFill>
                <a:latin typeface="DM Sans" pitchFamily="34" charset="0"/>
                <a:ea typeface="DM Sans" pitchFamily="34" charset="-122"/>
                <a:cs typeface="DM Sans" pitchFamily="34" charset="-120"/>
              </a:rPr>
              <a:t>để</a:t>
            </a:r>
            <a:r>
              <a:rPr lang="en-US" sz="1200" dirty="0">
                <a:solidFill>
                  <a:srgbClr val="383838"/>
                </a:solidFill>
                <a:latin typeface="DM Sans" pitchFamily="34" charset="0"/>
                <a:ea typeface="DM Sans" pitchFamily="34" charset="-122"/>
                <a:cs typeface="DM Sans" pitchFamily="34" charset="-120"/>
              </a:rPr>
              <a:t> thấy phân bố lỗi dự đoán.</a:t>
            </a:r>
            <a:endParaRPr lang="en-US" sz="1200" dirty="0"/>
          </a:p>
        </p:txBody>
      </p:sp>
      <p:sp>
        <p:nvSpPr>
          <p:cNvPr id="27" name="Text 23">
            <a:extLst>
              <a:ext uri="{FF2B5EF4-FFF2-40B4-BE49-F238E27FC236}">
                <a16:creationId xmlns:a16="http://schemas.microsoft.com/office/drawing/2014/main" id="{BA432BE3-579C-4136-9254-205CB16654C0}"/>
              </a:ext>
            </a:extLst>
          </p:cNvPr>
          <p:cNvSpPr/>
          <p:nvPr/>
        </p:nvSpPr>
        <p:spPr>
          <a:xfrm>
            <a:off x="6993493" y="2254091"/>
            <a:ext cx="5122307" cy="627579"/>
          </a:xfrm>
          <a:prstGeom prst="rect">
            <a:avLst/>
          </a:prstGeom>
          <a:noFill/>
          <a:ln/>
        </p:spPr>
        <p:txBody>
          <a:bodyPr wrap="square" lIns="0" tIns="0" rIns="0" bIns="0" rtlCol="0" anchor="t"/>
          <a:lstStyle/>
          <a:p>
            <a:pPr marL="342900" indent="-342900" algn="l">
              <a:lnSpc>
                <a:spcPts val="1900"/>
              </a:lnSpc>
              <a:buSzPct val="100000"/>
              <a:buChar char="•"/>
            </a:pPr>
            <a:r>
              <a:rPr lang="en-US" sz="1200" dirty="0">
                <a:solidFill>
                  <a:srgbClr val="383838"/>
                </a:solidFill>
                <a:latin typeface="DM Sans" pitchFamily="34" charset="0"/>
                <a:ea typeface="DM Sans" pitchFamily="34" charset="-122"/>
                <a:cs typeface="DM Sans" pitchFamily="34" charset="-120"/>
              </a:rPr>
              <a:t>Hiển thị Training Curves để theo dõi quá trình huấn luyện.</a:t>
            </a:r>
            <a:endParaRPr lang="en-US" sz="1200" dirty="0"/>
          </a:p>
        </p:txBody>
      </p:sp>
      <p:sp>
        <p:nvSpPr>
          <p:cNvPr id="28" name="Text 24">
            <a:extLst>
              <a:ext uri="{FF2B5EF4-FFF2-40B4-BE49-F238E27FC236}">
                <a16:creationId xmlns:a16="http://schemas.microsoft.com/office/drawing/2014/main" id="{74DD5790-C0AC-4EEE-91D0-7491B897CCF8}"/>
              </a:ext>
            </a:extLst>
          </p:cNvPr>
          <p:cNvSpPr/>
          <p:nvPr/>
        </p:nvSpPr>
        <p:spPr>
          <a:xfrm>
            <a:off x="6993493" y="2801421"/>
            <a:ext cx="5122307" cy="627579"/>
          </a:xfrm>
          <a:prstGeom prst="rect">
            <a:avLst/>
          </a:prstGeom>
          <a:noFill/>
          <a:ln/>
        </p:spPr>
        <p:txBody>
          <a:bodyPr wrap="square" lIns="0" tIns="0" rIns="0" bIns="0" rtlCol="0" anchor="t"/>
          <a:lstStyle/>
          <a:p>
            <a:pPr marL="342900" indent="-342900" algn="l">
              <a:lnSpc>
                <a:spcPts val="1900"/>
              </a:lnSpc>
              <a:buSzPct val="100000"/>
              <a:buChar char="•"/>
            </a:pPr>
            <a:r>
              <a:rPr lang="en-US" sz="1200" dirty="0">
                <a:solidFill>
                  <a:srgbClr val="383838"/>
                </a:solidFill>
                <a:latin typeface="DM Sans" pitchFamily="34" charset="0"/>
                <a:ea typeface="DM Sans" pitchFamily="34" charset="-122"/>
                <a:cs typeface="DM Sans" pitchFamily="34" charset="-120"/>
              </a:rPr>
              <a:t>Phân tích lỗi từ error_analysis.csv để hiểu sâu hơn về các trường hợp model dự đoán sai.</a:t>
            </a:r>
            <a:endParaRPr lang="en-US" sz="1200" dirty="0"/>
          </a:p>
        </p:txBody>
      </p:sp>
      <p:sp>
        <p:nvSpPr>
          <p:cNvPr id="29" name="Text 25">
            <a:extLst>
              <a:ext uri="{FF2B5EF4-FFF2-40B4-BE49-F238E27FC236}">
                <a16:creationId xmlns:a16="http://schemas.microsoft.com/office/drawing/2014/main" id="{044A766A-AEC0-4003-B456-A8521A308408}"/>
              </a:ext>
            </a:extLst>
          </p:cNvPr>
          <p:cNvSpPr/>
          <p:nvPr/>
        </p:nvSpPr>
        <p:spPr>
          <a:xfrm>
            <a:off x="154067" y="6400123"/>
            <a:ext cx="10898301" cy="313790"/>
          </a:xfrm>
          <a:prstGeom prst="rect">
            <a:avLst/>
          </a:prstGeom>
          <a:noFill/>
          <a:ln/>
        </p:spPr>
        <p:txBody>
          <a:bodyPr wrap="none" lIns="0" tIns="0" rIns="0" bIns="0" rtlCol="0" anchor="t"/>
          <a:lstStyle/>
          <a:p>
            <a:pPr marL="0" indent="0" algn="l">
              <a:lnSpc>
                <a:spcPts val="1900"/>
              </a:lnSpc>
              <a:buNone/>
            </a:pPr>
            <a:r>
              <a:rPr lang="en-US" sz="1200" dirty="0">
                <a:solidFill>
                  <a:srgbClr val="383838"/>
                </a:solidFill>
                <a:latin typeface="DM Sans" pitchFamily="34" charset="0"/>
                <a:ea typeface="DM Sans" pitchFamily="34" charset="-122"/>
                <a:cs typeface="DM Sans" pitchFamily="34" charset="-120"/>
              </a:rPr>
              <a:t>Phần này là trọng tâm của dự án, đảm bảo rằng hệ thống có thể phân tích cảm xúc một cách chính xác và hiệu quả.</a:t>
            </a:r>
            <a:endParaRPr lang="en-US" sz="1200" dirty="0"/>
          </a:p>
        </p:txBody>
      </p:sp>
    </p:spTree>
    <p:extLst>
      <p:ext uri="{BB962C8B-B14F-4D97-AF65-F5344CB8AC3E}">
        <p14:creationId xmlns:p14="http://schemas.microsoft.com/office/powerpoint/2010/main" val="3672380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a:extLst>
              <a:ext uri="{FF2B5EF4-FFF2-40B4-BE49-F238E27FC236}">
                <a16:creationId xmlns:a16="http://schemas.microsoft.com/office/drawing/2014/main" id="{7DBC496C-3CBE-4B92-9320-CABA9DB4E6DD}"/>
              </a:ext>
            </a:extLst>
          </p:cNvPr>
          <p:cNvSpPr/>
          <p:nvPr/>
        </p:nvSpPr>
        <p:spPr>
          <a:xfrm>
            <a:off x="0" y="236101"/>
            <a:ext cx="10758732" cy="1311116"/>
          </a:xfrm>
          <a:prstGeom prst="rect">
            <a:avLst/>
          </a:prstGeom>
          <a:noFill/>
          <a:ln/>
        </p:spPr>
        <p:txBody>
          <a:bodyPr wrap="square" lIns="0" tIns="0" rIns="0" bIns="0" rtlCol="0" anchor="t"/>
          <a:lstStyle/>
          <a:p>
            <a:pPr marL="0" indent="0" algn="l">
              <a:lnSpc>
                <a:spcPts val="5150"/>
              </a:lnSpc>
              <a:buNone/>
            </a:pPr>
            <a:r>
              <a:rPr lang="en-US" sz="4100" dirty="0">
                <a:solidFill>
                  <a:srgbClr val="020202"/>
                </a:solidFill>
                <a:latin typeface="PT Serif" pitchFamily="34" charset="0"/>
                <a:ea typeface="PT Serif" pitchFamily="34" charset="-122"/>
                <a:cs typeface="PT Serif" pitchFamily="34" charset="-120"/>
              </a:rPr>
              <a:t>Các Thành phần Chính Đã phát triển - Phần 2: API Backend và Knowledge Base</a:t>
            </a:r>
            <a:endParaRPr lang="en-US" sz="4100" dirty="0"/>
          </a:p>
        </p:txBody>
      </p:sp>
      <p:sp>
        <p:nvSpPr>
          <p:cNvPr id="5" name="Shape 1">
            <a:extLst>
              <a:ext uri="{FF2B5EF4-FFF2-40B4-BE49-F238E27FC236}">
                <a16:creationId xmlns:a16="http://schemas.microsoft.com/office/drawing/2014/main" id="{8F878ACC-D10C-4D35-B4AA-092A561E744F}"/>
              </a:ext>
            </a:extLst>
          </p:cNvPr>
          <p:cNvSpPr/>
          <p:nvPr/>
        </p:nvSpPr>
        <p:spPr>
          <a:xfrm>
            <a:off x="177800" y="1902558"/>
            <a:ext cx="5298242" cy="4367093"/>
          </a:xfrm>
          <a:prstGeom prst="roundRect">
            <a:avLst>
              <a:gd name="adj" fmla="val 686"/>
            </a:avLst>
          </a:prstGeom>
          <a:solidFill>
            <a:srgbClr val="F2EEEE"/>
          </a:solidFill>
          <a:ln/>
        </p:spPr>
      </p:sp>
      <p:sp>
        <p:nvSpPr>
          <p:cNvPr id="6" name="Text 2">
            <a:extLst>
              <a:ext uri="{FF2B5EF4-FFF2-40B4-BE49-F238E27FC236}">
                <a16:creationId xmlns:a16="http://schemas.microsoft.com/office/drawing/2014/main" id="{8C29470A-6DFF-4C23-9957-0D82FA145298}"/>
              </a:ext>
            </a:extLst>
          </p:cNvPr>
          <p:cNvSpPr/>
          <p:nvPr/>
        </p:nvSpPr>
        <p:spPr>
          <a:xfrm>
            <a:off x="199669" y="2146340"/>
            <a:ext cx="2131978" cy="327660"/>
          </a:xfrm>
          <a:prstGeom prst="rect">
            <a:avLst/>
          </a:prstGeom>
          <a:noFill/>
          <a:ln/>
        </p:spPr>
        <p:txBody>
          <a:bodyPr wrap="none" lIns="0" tIns="0" rIns="0" bIns="0" rtlCol="0" anchor="t"/>
          <a:lstStyle/>
          <a:p>
            <a:pPr marL="0" indent="0" algn="l">
              <a:lnSpc>
                <a:spcPts val="2550"/>
              </a:lnSpc>
              <a:buNone/>
            </a:pPr>
            <a:r>
              <a:rPr lang="en-US" sz="2050" dirty="0">
                <a:solidFill>
                  <a:srgbClr val="383838"/>
                </a:solidFill>
                <a:latin typeface="PT Serif" pitchFamily="34" charset="0"/>
                <a:ea typeface="PT Serif" pitchFamily="34" charset="-122"/>
                <a:cs typeface="PT Serif" pitchFamily="34" charset="-120"/>
              </a:rPr>
              <a:t>API Backend </a:t>
            </a:r>
            <a:endParaRPr lang="en-US" sz="2050" dirty="0"/>
          </a:p>
        </p:txBody>
      </p:sp>
      <p:sp>
        <p:nvSpPr>
          <p:cNvPr id="7" name="Text 3">
            <a:extLst>
              <a:ext uri="{FF2B5EF4-FFF2-40B4-BE49-F238E27FC236}">
                <a16:creationId xmlns:a16="http://schemas.microsoft.com/office/drawing/2014/main" id="{22DB7338-80E5-46A5-A053-46D99680465E}"/>
              </a:ext>
            </a:extLst>
          </p:cNvPr>
          <p:cNvSpPr/>
          <p:nvPr/>
        </p:nvSpPr>
        <p:spPr>
          <a:xfrm>
            <a:off x="199668" y="2593777"/>
            <a:ext cx="4973551" cy="319564"/>
          </a:xfrm>
          <a:prstGeom prst="rect">
            <a:avLst/>
          </a:prstGeom>
          <a:noFill/>
          <a:ln/>
        </p:spPr>
        <p:txBody>
          <a:bodyPr wrap="none" lIns="0" tIns="0" rIns="0" bIns="0" rtlCol="0" anchor="t"/>
          <a:lstStyle/>
          <a:p>
            <a:pPr marL="0" indent="0" algn="l">
              <a:lnSpc>
                <a:spcPts val="2500"/>
              </a:lnSpc>
              <a:buNone/>
            </a:pPr>
            <a:r>
              <a:rPr lang="en-US" sz="1400" dirty="0">
                <a:solidFill>
                  <a:srgbClr val="383838"/>
                </a:solidFill>
                <a:latin typeface="DM Sans" pitchFamily="34" charset="0"/>
                <a:ea typeface="DM Sans" pitchFamily="34" charset="-122"/>
                <a:cs typeface="DM Sans" pitchFamily="34" charset="-120"/>
              </a:rPr>
              <a:t>Được xây dựng bằng FastAPI, cung cấp các endpoints RESTful:</a:t>
            </a:r>
            <a:endParaRPr lang="en-US" sz="1400" dirty="0"/>
          </a:p>
        </p:txBody>
      </p:sp>
      <p:sp>
        <p:nvSpPr>
          <p:cNvPr id="8" name="Text 4">
            <a:extLst>
              <a:ext uri="{FF2B5EF4-FFF2-40B4-BE49-F238E27FC236}">
                <a16:creationId xmlns:a16="http://schemas.microsoft.com/office/drawing/2014/main" id="{8614D038-F764-4629-8286-3749A306FC11}"/>
              </a:ext>
            </a:extLst>
          </p:cNvPr>
          <p:cNvSpPr/>
          <p:nvPr/>
        </p:nvSpPr>
        <p:spPr>
          <a:xfrm>
            <a:off x="199668" y="3033117"/>
            <a:ext cx="4973551" cy="966311"/>
          </a:xfrm>
          <a:prstGeom prst="rect">
            <a:avLst/>
          </a:prstGeom>
          <a:noFill/>
          <a:ln/>
        </p:spPr>
        <p:txBody>
          <a:bodyPr wrap="square" lIns="0" tIns="0" rIns="0" bIns="0" rtlCol="0" anchor="t"/>
          <a:lstStyle/>
          <a:p>
            <a:pPr marL="342900" indent="-342900" algn="l">
              <a:lnSpc>
                <a:spcPts val="2500"/>
              </a:lnSpc>
              <a:buSzPct val="100000"/>
              <a:buChar char="•"/>
            </a:pPr>
            <a:r>
              <a:rPr lang="en-US" sz="1550" dirty="0">
                <a:solidFill>
                  <a:srgbClr val="383838"/>
                </a:solidFill>
                <a:highlight>
                  <a:srgbClr val="FFDECC"/>
                </a:highlight>
                <a:latin typeface="Consolas" pitchFamily="34" charset="0"/>
                <a:ea typeface="Consolas" pitchFamily="34" charset="-122"/>
                <a:cs typeface="Consolas" pitchFamily="34" charset="-120"/>
              </a:rPr>
              <a:t>/sentiment/</a:t>
            </a:r>
            <a:r>
              <a:rPr lang="en-US" sz="1550" dirty="0">
                <a:solidFill>
                  <a:srgbClr val="383838"/>
                </a:solidFill>
                <a:latin typeface="DM Sans" pitchFamily="34" charset="0"/>
                <a:ea typeface="DM Sans" pitchFamily="34" charset="-122"/>
                <a:cs typeface="DM Sans" pitchFamily="34" charset="-120"/>
              </a:rPr>
              <a:t>: Endpoint phân tích cảm xúc nhanh, có khả năng đọc và lưu vào Knowledge Base (chỉ thông tin cảm xúc), hỗ trợ </a:t>
            </a:r>
            <a:r>
              <a:rPr lang="en-US" sz="1550" b="1" dirty="0">
                <a:solidFill>
                  <a:srgbClr val="383838"/>
                </a:solidFill>
                <a:latin typeface="DM Sans" pitchFamily="34" charset="0"/>
                <a:ea typeface="DM Sans" pitchFamily="34" charset="-122"/>
                <a:cs typeface="DM Sans" pitchFamily="34" charset="-120"/>
              </a:rPr>
              <a:t>product_id</a:t>
            </a:r>
            <a:r>
              <a:rPr lang="en-US" sz="1550" dirty="0">
                <a:solidFill>
                  <a:srgbClr val="383838"/>
                </a:solidFill>
                <a:latin typeface="DM Sans" pitchFamily="34" charset="0"/>
                <a:ea typeface="DM Sans" pitchFamily="34" charset="-122"/>
                <a:cs typeface="DM Sans" pitchFamily="34" charset="-120"/>
              </a:rPr>
              <a:t> để ngữ cảnh hóa.</a:t>
            </a:r>
            <a:endParaRPr lang="en-US" sz="1550" dirty="0"/>
          </a:p>
        </p:txBody>
      </p:sp>
      <p:sp>
        <p:nvSpPr>
          <p:cNvPr id="9" name="Text 5">
            <a:extLst>
              <a:ext uri="{FF2B5EF4-FFF2-40B4-BE49-F238E27FC236}">
                <a16:creationId xmlns:a16="http://schemas.microsoft.com/office/drawing/2014/main" id="{192F9DB2-4F0D-46F9-8AC5-A6C5C1737BE0}"/>
              </a:ext>
            </a:extLst>
          </p:cNvPr>
          <p:cNvSpPr/>
          <p:nvPr/>
        </p:nvSpPr>
        <p:spPr>
          <a:xfrm>
            <a:off x="199668" y="4069318"/>
            <a:ext cx="4973551" cy="1605439"/>
          </a:xfrm>
          <a:prstGeom prst="rect">
            <a:avLst/>
          </a:prstGeom>
          <a:noFill/>
          <a:ln/>
        </p:spPr>
        <p:txBody>
          <a:bodyPr wrap="square" lIns="0" tIns="0" rIns="0" bIns="0" rtlCol="0" anchor="t"/>
          <a:lstStyle/>
          <a:p>
            <a:pPr marL="342900" indent="-342900" algn="l">
              <a:lnSpc>
                <a:spcPts val="2500"/>
              </a:lnSpc>
              <a:buSzPct val="100000"/>
              <a:buChar char="•"/>
            </a:pPr>
            <a:r>
              <a:rPr lang="en-US" sz="1550" dirty="0">
                <a:solidFill>
                  <a:srgbClr val="383838"/>
                </a:solidFill>
                <a:highlight>
                  <a:srgbClr val="FFDECC"/>
                </a:highlight>
                <a:latin typeface="Consolas" pitchFamily="34" charset="0"/>
                <a:ea typeface="Consolas" pitchFamily="34" charset="-122"/>
                <a:cs typeface="Consolas" pitchFamily="34" charset="-120"/>
              </a:rPr>
              <a:t>/process/</a:t>
            </a:r>
            <a:r>
              <a:rPr lang="en-US" sz="1550" dirty="0">
                <a:solidFill>
                  <a:srgbClr val="383838"/>
                </a:solidFill>
                <a:latin typeface="DM Sans" pitchFamily="34" charset="0"/>
                <a:ea typeface="DM Sans" pitchFamily="34" charset="-122"/>
                <a:cs typeface="DM Sans" pitchFamily="34" charset="-120"/>
              </a:rPr>
              <a:t>: Endpoint xử lý đầy đủ, bao gồm gọi Gemini để lấy gợi ý/phản hồi, làm giàu dữ liệu trong Knowledge Base, đặc biệt quan trọng với logic làm giàu dữ liệu khi </a:t>
            </a:r>
            <a:r>
              <a:rPr lang="en-US" sz="1550" b="1" dirty="0">
                <a:solidFill>
                  <a:srgbClr val="383838"/>
                </a:solidFill>
                <a:latin typeface="DM Sans" pitchFamily="34" charset="0"/>
                <a:ea typeface="DM Sans" pitchFamily="34" charset="-122"/>
                <a:cs typeface="DM Sans" pitchFamily="34" charset="-120"/>
              </a:rPr>
              <a:t>product_id</a:t>
            </a:r>
            <a:r>
              <a:rPr lang="en-US" sz="1550" dirty="0">
                <a:solidFill>
                  <a:srgbClr val="383838"/>
                </a:solidFill>
                <a:latin typeface="DM Sans" pitchFamily="34" charset="0"/>
                <a:ea typeface="DM Sans" pitchFamily="34" charset="-122"/>
                <a:cs typeface="DM Sans" pitchFamily="34" charset="-120"/>
              </a:rPr>
              <a:t> thay đổi hoặc cần bổ sung thông tin AI. Tích hợp SentimentPredictor để gọi mô hình local.</a:t>
            </a:r>
            <a:endParaRPr lang="en-US" sz="1550" dirty="0"/>
          </a:p>
        </p:txBody>
      </p:sp>
      <p:sp>
        <p:nvSpPr>
          <p:cNvPr id="10" name="Text 6">
            <a:extLst>
              <a:ext uri="{FF2B5EF4-FFF2-40B4-BE49-F238E27FC236}">
                <a16:creationId xmlns:a16="http://schemas.microsoft.com/office/drawing/2014/main" id="{109DEFE2-D2DA-4C62-AEE9-AC204A05DA15}"/>
              </a:ext>
            </a:extLst>
          </p:cNvPr>
          <p:cNvSpPr/>
          <p:nvPr/>
        </p:nvSpPr>
        <p:spPr>
          <a:xfrm>
            <a:off x="199668" y="5870256"/>
            <a:ext cx="5276374" cy="319564"/>
          </a:xfrm>
          <a:prstGeom prst="rect">
            <a:avLst/>
          </a:prstGeom>
          <a:noFill/>
          <a:ln/>
        </p:spPr>
        <p:txBody>
          <a:bodyPr wrap="none" lIns="0" tIns="0" rIns="0" bIns="0" rtlCol="0" anchor="t"/>
          <a:lstStyle/>
          <a:p>
            <a:pPr marL="0" indent="0" algn="l">
              <a:lnSpc>
                <a:spcPts val="2500"/>
              </a:lnSpc>
              <a:buNone/>
            </a:pPr>
            <a:r>
              <a:rPr lang="en-US" sz="1400" dirty="0">
                <a:solidFill>
                  <a:srgbClr val="383838"/>
                </a:solidFill>
                <a:latin typeface="DM Sans" pitchFamily="34" charset="0"/>
                <a:ea typeface="DM Sans" pitchFamily="34" charset="-122"/>
                <a:cs typeface="DM Sans" pitchFamily="34" charset="-120"/>
              </a:rPr>
              <a:t>Quản lý kết nối cơ sở dữ liệu hiệu quả bằng Connection Pooling.</a:t>
            </a:r>
            <a:endParaRPr lang="en-US" sz="1400" dirty="0"/>
          </a:p>
        </p:txBody>
      </p:sp>
      <p:sp>
        <p:nvSpPr>
          <p:cNvPr id="11" name="Shape 7">
            <a:extLst>
              <a:ext uri="{FF2B5EF4-FFF2-40B4-BE49-F238E27FC236}">
                <a16:creationId xmlns:a16="http://schemas.microsoft.com/office/drawing/2014/main" id="{0581EA5D-FFB3-4AA9-A4BC-54EF9F5D925B}"/>
              </a:ext>
            </a:extLst>
          </p:cNvPr>
          <p:cNvSpPr/>
          <p:nvPr/>
        </p:nvSpPr>
        <p:spPr>
          <a:xfrm>
            <a:off x="6715959" y="1946672"/>
            <a:ext cx="5298242" cy="4367093"/>
          </a:xfrm>
          <a:prstGeom prst="roundRect">
            <a:avLst>
              <a:gd name="adj" fmla="val 686"/>
            </a:avLst>
          </a:prstGeom>
          <a:solidFill>
            <a:srgbClr val="F2EEEE"/>
          </a:solidFill>
          <a:ln/>
        </p:spPr>
      </p:sp>
      <p:sp>
        <p:nvSpPr>
          <p:cNvPr id="12" name="Text 8">
            <a:extLst>
              <a:ext uri="{FF2B5EF4-FFF2-40B4-BE49-F238E27FC236}">
                <a16:creationId xmlns:a16="http://schemas.microsoft.com/office/drawing/2014/main" id="{75F9C29A-807F-48F6-9FC3-E36A4D6D7B0E}"/>
              </a:ext>
            </a:extLst>
          </p:cNvPr>
          <p:cNvSpPr/>
          <p:nvPr/>
        </p:nvSpPr>
        <p:spPr>
          <a:xfrm>
            <a:off x="6915626" y="2146340"/>
            <a:ext cx="2413493" cy="327660"/>
          </a:xfrm>
          <a:prstGeom prst="rect">
            <a:avLst/>
          </a:prstGeom>
          <a:noFill/>
          <a:ln/>
        </p:spPr>
        <p:txBody>
          <a:bodyPr wrap="none" lIns="0" tIns="0" rIns="0" bIns="0" rtlCol="0" anchor="t"/>
          <a:lstStyle/>
          <a:p>
            <a:pPr marL="0" indent="0" algn="l">
              <a:lnSpc>
                <a:spcPts val="2550"/>
              </a:lnSpc>
              <a:buNone/>
            </a:pPr>
            <a:r>
              <a:rPr lang="en-US" sz="2050" dirty="0">
                <a:solidFill>
                  <a:srgbClr val="383838"/>
                </a:solidFill>
                <a:latin typeface="PT Serif" pitchFamily="34" charset="0"/>
                <a:ea typeface="PT Serif" pitchFamily="34" charset="-122"/>
                <a:cs typeface="PT Serif" pitchFamily="34" charset="-120"/>
              </a:rPr>
              <a:t>Knowledge Base (MySQL)</a:t>
            </a:r>
            <a:endParaRPr lang="en-US" sz="2050" dirty="0"/>
          </a:p>
        </p:txBody>
      </p:sp>
      <p:sp>
        <p:nvSpPr>
          <p:cNvPr id="13" name="Text 9">
            <a:extLst>
              <a:ext uri="{FF2B5EF4-FFF2-40B4-BE49-F238E27FC236}">
                <a16:creationId xmlns:a16="http://schemas.microsoft.com/office/drawing/2014/main" id="{22800229-982C-4273-B9AC-0CD895447AA3}"/>
              </a:ext>
            </a:extLst>
          </p:cNvPr>
          <p:cNvSpPr/>
          <p:nvPr/>
        </p:nvSpPr>
        <p:spPr>
          <a:xfrm>
            <a:off x="6915626" y="2593777"/>
            <a:ext cx="4973551" cy="958691"/>
          </a:xfrm>
          <a:prstGeom prst="rect">
            <a:avLst/>
          </a:prstGeom>
          <a:noFill/>
          <a:ln/>
        </p:spPr>
        <p:txBody>
          <a:bodyPr wrap="square" lIns="0" tIns="0" rIns="0" bIns="0" rtlCol="0" anchor="t"/>
          <a:lstStyle/>
          <a:p>
            <a:pPr marL="0" indent="0" algn="l">
              <a:lnSpc>
                <a:spcPts val="2500"/>
              </a:lnSpc>
              <a:buNone/>
            </a:pPr>
            <a:r>
              <a:rPr lang="en-US" sz="1550" dirty="0">
                <a:solidFill>
                  <a:srgbClr val="383838"/>
                </a:solidFill>
                <a:latin typeface="DM Sans" pitchFamily="34" charset="0"/>
                <a:ea typeface="DM Sans" pitchFamily="34" charset="-122"/>
                <a:cs typeface="DM Sans" pitchFamily="34" charset="-120"/>
              </a:rPr>
              <a:t>Cơ sở dữ liệu MySQL đóng vai trò là nơi lưu trữ cache kết quả, tránh xử lý lặp lại và là kho dữ liệu trung tâm cho việc phân tích theo </a:t>
            </a:r>
            <a:r>
              <a:rPr lang="en-US" sz="1550" b="1" dirty="0">
                <a:solidFill>
                  <a:srgbClr val="383838"/>
                </a:solidFill>
                <a:latin typeface="DM Sans" pitchFamily="34" charset="0"/>
                <a:ea typeface="DM Sans" pitchFamily="34" charset="-122"/>
                <a:cs typeface="DM Sans" pitchFamily="34" charset="-120"/>
              </a:rPr>
              <a:t>product_id</a:t>
            </a:r>
            <a:r>
              <a:rPr lang="en-US" sz="1550" dirty="0">
                <a:solidFill>
                  <a:srgbClr val="383838"/>
                </a:solidFill>
                <a:latin typeface="DM Sans" pitchFamily="34" charset="0"/>
                <a:ea typeface="DM Sans" pitchFamily="34" charset="-122"/>
                <a:cs typeface="DM Sans" pitchFamily="34" charset="-120"/>
              </a:rPr>
              <a:t>.</a:t>
            </a:r>
            <a:endParaRPr lang="en-US" sz="1550" dirty="0"/>
          </a:p>
        </p:txBody>
      </p:sp>
      <p:sp>
        <p:nvSpPr>
          <p:cNvPr id="14" name="Text 10">
            <a:extLst>
              <a:ext uri="{FF2B5EF4-FFF2-40B4-BE49-F238E27FC236}">
                <a16:creationId xmlns:a16="http://schemas.microsoft.com/office/drawing/2014/main" id="{4B0FFA16-5703-4F34-AC5F-0842BE3426DB}"/>
              </a:ext>
            </a:extLst>
          </p:cNvPr>
          <p:cNvSpPr/>
          <p:nvPr/>
        </p:nvSpPr>
        <p:spPr>
          <a:xfrm>
            <a:off x="6915626" y="3672245"/>
            <a:ext cx="4973551" cy="958691"/>
          </a:xfrm>
          <a:prstGeom prst="rect">
            <a:avLst/>
          </a:prstGeom>
          <a:noFill/>
          <a:ln/>
        </p:spPr>
        <p:txBody>
          <a:bodyPr wrap="square" lIns="0" tIns="0" rIns="0" bIns="0" rtlCol="0" anchor="t"/>
          <a:lstStyle/>
          <a:p>
            <a:pPr marL="342900" indent="-342900" algn="l">
              <a:lnSpc>
                <a:spcPts val="2500"/>
              </a:lnSpc>
              <a:buSzPct val="100000"/>
              <a:buChar char="•"/>
            </a:pPr>
            <a:r>
              <a:rPr lang="en-US" sz="1550" dirty="0">
                <a:solidFill>
                  <a:srgbClr val="383838"/>
                </a:solidFill>
                <a:latin typeface="DM Sans" pitchFamily="34" charset="0"/>
                <a:ea typeface="DM Sans" pitchFamily="34" charset="-122"/>
                <a:cs typeface="DM Sans" pitchFamily="34" charset="-120"/>
              </a:rPr>
              <a:t>Cấu trúc bảng </a:t>
            </a:r>
            <a:r>
              <a:rPr lang="en-US" sz="1550" b="1" dirty="0">
                <a:solidFill>
                  <a:srgbClr val="383838"/>
                </a:solidFill>
                <a:latin typeface="DM Sans" pitchFamily="34" charset="0"/>
                <a:ea typeface="DM Sans" pitchFamily="34" charset="-122"/>
                <a:cs typeface="DM Sans" pitchFamily="34" charset="-120"/>
              </a:rPr>
              <a:t>knowledge_base</a:t>
            </a:r>
            <a:r>
              <a:rPr lang="en-US" sz="1550" dirty="0">
                <a:solidFill>
                  <a:srgbClr val="383838"/>
                </a:solidFill>
                <a:latin typeface="DM Sans" pitchFamily="34" charset="0"/>
                <a:ea typeface="DM Sans" pitchFamily="34" charset="-122"/>
                <a:cs typeface="DM Sans" pitchFamily="34" charset="-120"/>
              </a:rPr>
              <a:t> bao gồm các trường chính như </a:t>
            </a:r>
            <a:r>
              <a:rPr lang="en-US" sz="1550" b="1" dirty="0">
                <a:solidFill>
                  <a:srgbClr val="383838"/>
                </a:solidFill>
                <a:latin typeface="DM Sans" pitchFamily="34" charset="0"/>
                <a:ea typeface="DM Sans" pitchFamily="34" charset="-122"/>
                <a:cs typeface="DM Sans" pitchFamily="34" charset="-120"/>
              </a:rPr>
              <a:t>comment_hash</a:t>
            </a:r>
            <a:r>
              <a:rPr lang="en-US" sz="1550" dirty="0">
                <a:solidFill>
                  <a:srgbClr val="383838"/>
                </a:solidFill>
                <a:latin typeface="DM Sans" pitchFamily="34" charset="0"/>
                <a:ea typeface="DM Sans" pitchFamily="34" charset="-122"/>
                <a:cs typeface="DM Sans" pitchFamily="34" charset="-120"/>
              </a:rPr>
              <a:t>, </a:t>
            </a:r>
            <a:r>
              <a:rPr lang="en-US" sz="1550" b="1" dirty="0">
                <a:solidFill>
                  <a:srgbClr val="383838"/>
                </a:solidFill>
                <a:latin typeface="DM Sans" pitchFamily="34" charset="0"/>
                <a:ea typeface="DM Sans" pitchFamily="34" charset="-122"/>
                <a:cs typeface="DM Sans" pitchFamily="34" charset="-120"/>
              </a:rPr>
              <a:t>comment_text</a:t>
            </a:r>
            <a:r>
              <a:rPr lang="en-US" sz="1550" dirty="0">
                <a:solidFill>
                  <a:srgbClr val="383838"/>
                </a:solidFill>
                <a:latin typeface="DM Sans" pitchFamily="34" charset="0"/>
                <a:ea typeface="DM Sans" pitchFamily="34" charset="-122"/>
                <a:cs typeface="DM Sans" pitchFamily="34" charset="-120"/>
              </a:rPr>
              <a:t>, </a:t>
            </a:r>
            <a:r>
              <a:rPr lang="en-US" sz="1550" b="1" dirty="0">
                <a:solidFill>
                  <a:srgbClr val="383838"/>
                </a:solidFill>
                <a:latin typeface="DM Sans" pitchFamily="34" charset="0"/>
                <a:ea typeface="DM Sans" pitchFamily="34" charset="-122"/>
                <a:cs typeface="DM Sans" pitchFamily="34" charset="-120"/>
              </a:rPr>
              <a:t>sentiment</a:t>
            </a:r>
            <a:r>
              <a:rPr lang="en-US" sz="1550" dirty="0">
                <a:solidFill>
                  <a:srgbClr val="383838"/>
                </a:solidFill>
                <a:latin typeface="DM Sans" pitchFamily="34" charset="0"/>
                <a:ea typeface="DM Sans" pitchFamily="34" charset="-122"/>
                <a:cs typeface="DM Sans" pitchFamily="34" charset="-120"/>
              </a:rPr>
              <a:t>, </a:t>
            </a:r>
            <a:r>
              <a:rPr lang="en-US" sz="1550" b="1" dirty="0">
                <a:solidFill>
                  <a:srgbClr val="383838"/>
                </a:solidFill>
                <a:latin typeface="DM Sans" pitchFamily="34" charset="0"/>
                <a:ea typeface="DM Sans" pitchFamily="34" charset="-122"/>
                <a:cs typeface="DM Sans" pitchFamily="34" charset="-120"/>
              </a:rPr>
              <a:t>confidence</a:t>
            </a:r>
            <a:r>
              <a:rPr lang="en-US" sz="1550" dirty="0">
                <a:solidFill>
                  <a:srgbClr val="383838"/>
                </a:solidFill>
                <a:latin typeface="DM Sans" pitchFamily="34" charset="0"/>
                <a:ea typeface="DM Sans" pitchFamily="34" charset="-122"/>
                <a:cs typeface="DM Sans" pitchFamily="34" charset="-120"/>
              </a:rPr>
              <a:t>, </a:t>
            </a:r>
            <a:r>
              <a:rPr lang="en-US" sz="1550" b="1" dirty="0">
                <a:solidFill>
                  <a:srgbClr val="383838"/>
                </a:solidFill>
                <a:latin typeface="DM Sans" pitchFamily="34" charset="0"/>
                <a:ea typeface="DM Sans" pitchFamily="34" charset="-122"/>
                <a:cs typeface="DM Sans" pitchFamily="34" charset="-120"/>
              </a:rPr>
              <a:t>product_id</a:t>
            </a:r>
            <a:r>
              <a:rPr lang="en-US" sz="1550" dirty="0">
                <a:solidFill>
                  <a:srgbClr val="383838"/>
                </a:solidFill>
                <a:latin typeface="DM Sans" pitchFamily="34" charset="0"/>
                <a:ea typeface="DM Sans" pitchFamily="34" charset="-122"/>
                <a:cs typeface="DM Sans" pitchFamily="34" charset="-120"/>
              </a:rPr>
              <a:t>, </a:t>
            </a:r>
            <a:r>
              <a:rPr lang="en-US" sz="1550" b="1" dirty="0">
                <a:solidFill>
                  <a:srgbClr val="383838"/>
                </a:solidFill>
                <a:latin typeface="DM Sans" pitchFamily="34" charset="0"/>
                <a:ea typeface="DM Sans" pitchFamily="34" charset="-122"/>
                <a:cs typeface="DM Sans" pitchFamily="34" charset="-120"/>
              </a:rPr>
              <a:t>suggestions</a:t>
            </a:r>
            <a:r>
              <a:rPr lang="en-US" sz="1550" dirty="0">
                <a:solidFill>
                  <a:srgbClr val="383838"/>
                </a:solidFill>
                <a:latin typeface="DM Sans" pitchFamily="34" charset="0"/>
                <a:ea typeface="DM Sans" pitchFamily="34" charset="-122"/>
                <a:cs typeface="DM Sans" pitchFamily="34" charset="-120"/>
              </a:rPr>
              <a:t>, </a:t>
            </a:r>
            <a:r>
              <a:rPr lang="en-US" sz="1550" b="1" dirty="0">
                <a:solidFill>
                  <a:srgbClr val="383838"/>
                </a:solidFill>
                <a:latin typeface="DM Sans" pitchFamily="34" charset="0"/>
                <a:ea typeface="DM Sans" pitchFamily="34" charset="-122"/>
                <a:cs typeface="DM Sans" pitchFamily="34" charset="-120"/>
              </a:rPr>
              <a:t>generated_response</a:t>
            </a:r>
            <a:r>
              <a:rPr lang="en-US" sz="1550" dirty="0">
                <a:solidFill>
                  <a:srgbClr val="383838"/>
                </a:solidFill>
                <a:latin typeface="DM Sans" pitchFamily="34" charset="0"/>
                <a:ea typeface="DM Sans" pitchFamily="34" charset="-122"/>
                <a:cs typeface="DM Sans" pitchFamily="34" charset="-120"/>
              </a:rPr>
              <a:t>.</a:t>
            </a:r>
            <a:endParaRPr lang="en-US" sz="1550" dirty="0"/>
          </a:p>
        </p:txBody>
      </p:sp>
      <p:sp>
        <p:nvSpPr>
          <p:cNvPr id="15" name="Text 11">
            <a:extLst>
              <a:ext uri="{FF2B5EF4-FFF2-40B4-BE49-F238E27FC236}">
                <a16:creationId xmlns:a16="http://schemas.microsoft.com/office/drawing/2014/main" id="{1A918814-BE95-4812-B32F-68DC2BD25595}"/>
              </a:ext>
            </a:extLst>
          </p:cNvPr>
          <p:cNvSpPr/>
          <p:nvPr/>
        </p:nvSpPr>
        <p:spPr>
          <a:xfrm>
            <a:off x="6915626" y="4872037"/>
            <a:ext cx="4973551" cy="958691"/>
          </a:xfrm>
          <a:prstGeom prst="rect">
            <a:avLst/>
          </a:prstGeom>
          <a:noFill/>
          <a:ln/>
        </p:spPr>
        <p:txBody>
          <a:bodyPr wrap="square" lIns="0" tIns="0" rIns="0" bIns="0" rtlCol="0" anchor="t"/>
          <a:lstStyle/>
          <a:p>
            <a:pPr marL="342900" indent="-342900" algn="l">
              <a:lnSpc>
                <a:spcPts val="2500"/>
              </a:lnSpc>
              <a:buSzPct val="100000"/>
              <a:buChar char="•"/>
            </a:pPr>
            <a:r>
              <a:rPr lang="en-US" sz="1550" dirty="0">
                <a:solidFill>
                  <a:srgbClr val="383838"/>
                </a:solidFill>
                <a:latin typeface="DM Sans" pitchFamily="34" charset="0"/>
                <a:ea typeface="DM Sans" pitchFamily="34" charset="-122"/>
                <a:cs typeface="DM Sans" pitchFamily="34" charset="-120"/>
              </a:rPr>
              <a:t>Sử dụng logic </a:t>
            </a:r>
            <a:r>
              <a:rPr lang="en-US" sz="1550" b="1" dirty="0">
                <a:solidFill>
                  <a:srgbClr val="383838"/>
                </a:solidFill>
                <a:latin typeface="DM Sans" pitchFamily="34" charset="0"/>
                <a:ea typeface="DM Sans" pitchFamily="34" charset="-122"/>
                <a:cs typeface="DM Sans" pitchFamily="34" charset="-120"/>
              </a:rPr>
              <a:t>ON DUPLICATE KEY UPDATE</a:t>
            </a:r>
            <a:r>
              <a:rPr lang="en-US" sz="1550" dirty="0">
                <a:solidFill>
                  <a:srgbClr val="383838"/>
                </a:solidFill>
                <a:latin typeface="DM Sans" pitchFamily="34" charset="0"/>
                <a:ea typeface="DM Sans" pitchFamily="34" charset="-122"/>
                <a:cs typeface="DM Sans" pitchFamily="34" charset="-120"/>
              </a:rPr>
              <a:t> để tối ưu hóa việc làm giàu dữ liệu, đặc biệt khi bình luận đã tồn tại nhưng cần cập nhật hoặc bổ sung thông tin AI mới.</a:t>
            </a:r>
            <a:endParaRPr lang="en-US" sz="1550" dirty="0"/>
          </a:p>
        </p:txBody>
      </p:sp>
      <p:sp>
        <p:nvSpPr>
          <p:cNvPr id="16" name="Text 12">
            <a:extLst>
              <a:ext uri="{FF2B5EF4-FFF2-40B4-BE49-F238E27FC236}">
                <a16:creationId xmlns:a16="http://schemas.microsoft.com/office/drawing/2014/main" id="{E9AD567A-3BD2-4B19-8437-08CD0990744C}"/>
              </a:ext>
            </a:extLst>
          </p:cNvPr>
          <p:cNvSpPr/>
          <p:nvPr/>
        </p:nvSpPr>
        <p:spPr>
          <a:xfrm>
            <a:off x="199668" y="6349482"/>
            <a:ext cx="10758732" cy="319564"/>
          </a:xfrm>
          <a:prstGeom prst="rect">
            <a:avLst/>
          </a:prstGeom>
          <a:noFill/>
          <a:ln/>
        </p:spPr>
        <p:txBody>
          <a:bodyPr wrap="none" lIns="0" tIns="0" rIns="0" bIns="0" rtlCol="0" anchor="t"/>
          <a:lstStyle/>
          <a:p>
            <a:pPr marL="0" indent="0" algn="l">
              <a:lnSpc>
                <a:spcPts val="2500"/>
              </a:lnSpc>
              <a:buNone/>
            </a:pPr>
            <a:r>
              <a:rPr lang="en-US" sz="1550" dirty="0">
                <a:solidFill>
                  <a:srgbClr val="383838"/>
                </a:solidFill>
                <a:latin typeface="DM Sans" pitchFamily="34" charset="0"/>
                <a:ea typeface="DM Sans" pitchFamily="34" charset="-122"/>
                <a:cs typeface="DM Sans" pitchFamily="34" charset="-120"/>
              </a:rPr>
              <a:t>Hai thành phần này hợp lực tạo nên trái tim của hệ thống, nơi mọi yêu cầu được xử lý và dữ liệu được quản lý một cách thông minh.</a:t>
            </a:r>
            <a:endParaRPr lang="en-US" sz="1550" dirty="0"/>
          </a:p>
        </p:txBody>
      </p:sp>
    </p:spTree>
    <p:extLst>
      <p:ext uri="{BB962C8B-B14F-4D97-AF65-F5344CB8AC3E}">
        <p14:creationId xmlns:p14="http://schemas.microsoft.com/office/powerpoint/2010/main" val="915265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a:extLst>
              <a:ext uri="{FF2B5EF4-FFF2-40B4-BE49-F238E27FC236}">
                <a16:creationId xmlns:a16="http://schemas.microsoft.com/office/drawing/2014/main" id="{35059F55-FB72-4DD5-B2D7-AA37CBB4243A}"/>
              </a:ext>
            </a:extLst>
          </p:cNvPr>
          <p:cNvSpPr/>
          <p:nvPr/>
        </p:nvSpPr>
        <p:spPr>
          <a:xfrm>
            <a:off x="0" y="0"/>
            <a:ext cx="10846549" cy="1287304"/>
          </a:xfrm>
          <a:prstGeom prst="rect">
            <a:avLst/>
          </a:prstGeom>
          <a:noFill/>
          <a:ln/>
        </p:spPr>
        <p:txBody>
          <a:bodyPr wrap="square" lIns="0" tIns="0" rIns="0" bIns="0" rtlCol="0" anchor="t"/>
          <a:lstStyle/>
          <a:p>
            <a:pPr marL="0" indent="0" algn="l">
              <a:lnSpc>
                <a:spcPts val="5050"/>
              </a:lnSpc>
              <a:buNone/>
            </a:pPr>
            <a:r>
              <a:rPr lang="en-US" sz="4050" dirty="0">
                <a:solidFill>
                  <a:srgbClr val="020202"/>
                </a:solidFill>
                <a:latin typeface="PT Serif" pitchFamily="34" charset="0"/>
                <a:ea typeface="PT Serif" pitchFamily="34" charset="-122"/>
                <a:cs typeface="PT Serif" pitchFamily="34" charset="-120"/>
              </a:rPr>
              <a:t>Các Thành phần Chính Đã phát triển - Phần 3: Giao diện Người </a:t>
            </a:r>
            <a:r>
              <a:rPr lang="en-US" sz="4050" dirty="0" err="1">
                <a:solidFill>
                  <a:srgbClr val="020202"/>
                </a:solidFill>
                <a:latin typeface="PT Serif" pitchFamily="34" charset="0"/>
                <a:ea typeface="PT Serif" pitchFamily="34" charset="-122"/>
                <a:cs typeface="PT Serif" pitchFamily="34" charset="-120"/>
              </a:rPr>
              <a:t>dùng</a:t>
            </a:r>
            <a:r>
              <a:rPr lang="en-US" sz="4050" dirty="0">
                <a:solidFill>
                  <a:srgbClr val="020202"/>
                </a:solidFill>
                <a:latin typeface="PT Serif" pitchFamily="34" charset="0"/>
                <a:ea typeface="PT Serif" pitchFamily="34" charset="-122"/>
                <a:cs typeface="PT Serif" pitchFamily="34" charset="-120"/>
              </a:rPr>
              <a:t> </a:t>
            </a:r>
            <a:endParaRPr lang="en-US" sz="4050" dirty="0"/>
          </a:p>
        </p:txBody>
      </p:sp>
      <p:sp>
        <p:nvSpPr>
          <p:cNvPr id="5" name="Text 1">
            <a:extLst>
              <a:ext uri="{FF2B5EF4-FFF2-40B4-BE49-F238E27FC236}">
                <a16:creationId xmlns:a16="http://schemas.microsoft.com/office/drawing/2014/main" id="{E6D5FB27-C8EA-4E58-B73F-21C11AEB9622}"/>
              </a:ext>
            </a:extLst>
          </p:cNvPr>
          <p:cNvSpPr/>
          <p:nvPr/>
        </p:nvSpPr>
        <p:spPr>
          <a:xfrm>
            <a:off x="88901" y="1520943"/>
            <a:ext cx="2106519" cy="321826"/>
          </a:xfrm>
          <a:prstGeom prst="rect">
            <a:avLst/>
          </a:prstGeom>
          <a:noFill/>
          <a:ln/>
        </p:spPr>
        <p:txBody>
          <a:bodyPr wrap="none" lIns="0" tIns="0" rIns="0" bIns="0" rtlCol="0" anchor="t"/>
          <a:lstStyle/>
          <a:p>
            <a:pPr marL="0" indent="0" algn="l">
              <a:lnSpc>
                <a:spcPts val="2500"/>
              </a:lnSpc>
              <a:buNone/>
            </a:pPr>
            <a:r>
              <a:rPr lang="en-US" sz="2000" dirty="0">
                <a:solidFill>
                  <a:srgbClr val="020202"/>
                </a:solidFill>
                <a:latin typeface="PT Serif" pitchFamily="34" charset="0"/>
                <a:ea typeface="PT Serif" pitchFamily="34" charset="-122"/>
                <a:cs typeface="PT Serif" pitchFamily="34" charset="-120"/>
              </a:rPr>
              <a:t>landing_page.py</a:t>
            </a:r>
            <a:endParaRPr lang="en-US" sz="2000" dirty="0"/>
          </a:p>
        </p:txBody>
      </p:sp>
      <p:sp>
        <p:nvSpPr>
          <p:cNvPr id="6" name="Text 2">
            <a:extLst>
              <a:ext uri="{FF2B5EF4-FFF2-40B4-BE49-F238E27FC236}">
                <a16:creationId xmlns:a16="http://schemas.microsoft.com/office/drawing/2014/main" id="{FE799CF0-4BEE-4106-8FBF-6CA27564FA58}"/>
              </a:ext>
            </a:extLst>
          </p:cNvPr>
          <p:cNvSpPr/>
          <p:nvPr/>
        </p:nvSpPr>
        <p:spPr>
          <a:xfrm>
            <a:off x="88901" y="2038865"/>
            <a:ext cx="5227478" cy="627698"/>
          </a:xfrm>
          <a:prstGeom prst="rect">
            <a:avLst/>
          </a:prstGeom>
          <a:noFill/>
          <a:ln/>
        </p:spPr>
        <p:txBody>
          <a:bodyPr wrap="square" lIns="0" tIns="0" rIns="0" bIns="0" rtlCol="0" anchor="t"/>
          <a:lstStyle/>
          <a:p>
            <a:pPr marL="0" indent="0" algn="l">
              <a:lnSpc>
                <a:spcPts val="2450"/>
              </a:lnSpc>
              <a:buNone/>
            </a:pPr>
            <a:r>
              <a:rPr lang="en-US" sz="1500" dirty="0">
                <a:solidFill>
                  <a:srgbClr val="383838"/>
                </a:solidFill>
                <a:latin typeface="DM Sans" pitchFamily="34" charset="0"/>
                <a:ea typeface="DM Sans" pitchFamily="34" charset="-122"/>
                <a:cs typeface="DM Sans" pitchFamily="34" charset="-120"/>
              </a:rPr>
              <a:t>Giới thiệu tổng quan về giải pháp, các tính năng chính và lợi ích mà hệ thống mang lại cho người dùng.</a:t>
            </a:r>
            <a:endParaRPr lang="en-US" sz="1500" dirty="0"/>
          </a:p>
        </p:txBody>
      </p:sp>
      <p:sp>
        <p:nvSpPr>
          <p:cNvPr id="7" name="Text 3">
            <a:extLst>
              <a:ext uri="{FF2B5EF4-FFF2-40B4-BE49-F238E27FC236}">
                <a16:creationId xmlns:a16="http://schemas.microsoft.com/office/drawing/2014/main" id="{CEB66D61-63BC-4A22-9F0E-FDDFC8D165A3}"/>
              </a:ext>
            </a:extLst>
          </p:cNvPr>
          <p:cNvSpPr/>
          <p:nvPr/>
        </p:nvSpPr>
        <p:spPr>
          <a:xfrm>
            <a:off x="6875622" y="1380132"/>
            <a:ext cx="2106519" cy="321826"/>
          </a:xfrm>
          <a:prstGeom prst="rect">
            <a:avLst/>
          </a:prstGeom>
          <a:noFill/>
          <a:ln/>
        </p:spPr>
        <p:txBody>
          <a:bodyPr wrap="none" lIns="0" tIns="0" rIns="0" bIns="0" rtlCol="0" anchor="t"/>
          <a:lstStyle/>
          <a:p>
            <a:pPr marL="0" indent="0" algn="l">
              <a:lnSpc>
                <a:spcPts val="2500"/>
              </a:lnSpc>
              <a:buNone/>
            </a:pPr>
            <a:r>
              <a:rPr lang="en-US" sz="2000" dirty="0">
                <a:solidFill>
                  <a:srgbClr val="020202"/>
                </a:solidFill>
                <a:latin typeface="PT Serif" pitchFamily="34" charset="0"/>
                <a:ea typeface="PT Serif" pitchFamily="34" charset="-122"/>
                <a:cs typeface="PT Serif" pitchFamily="34" charset="-120"/>
              </a:rPr>
              <a:t>app.py</a:t>
            </a:r>
            <a:endParaRPr lang="en-US" sz="2000" dirty="0"/>
          </a:p>
        </p:txBody>
      </p:sp>
      <p:sp>
        <p:nvSpPr>
          <p:cNvPr id="8" name="Text 4">
            <a:extLst>
              <a:ext uri="{FF2B5EF4-FFF2-40B4-BE49-F238E27FC236}">
                <a16:creationId xmlns:a16="http://schemas.microsoft.com/office/drawing/2014/main" id="{B805B5C2-95C9-4B67-937C-5771E76E7B84}"/>
              </a:ext>
            </a:extLst>
          </p:cNvPr>
          <p:cNvSpPr/>
          <p:nvPr/>
        </p:nvSpPr>
        <p:spPr>
          <a:xfrm>
            <a:off x="6875622" y="1898054"/>
            <a:ext cx="5227478" cy="1255395"/>
          </a:xfrm>
          <a:prstGeom prst="rect">
            <a:avLst/>
          </a:prstGeom>
          <a:noFill/>
          <a:ln/>
        </p:spPr>
        <p:txBody>
          <a:bodyPr wrap="square" lIns="0" tIns="0" rIns="0" bIns="0" rtlCol="0" anchor="t"/>
          <a:lstStyle/>
          <a:p>
            <a:pPr marL="342900" indent="-342900" algn="l">
              <a:lnSpc>
                <a:spcPts val="2450"/>
              </a:lnSpc>
              <a:buSzPct val="100000"/>
              <a:buChar char="•"/>
            </a:pPr>
            <a:r>
              <a:rPr lang="en-US" sz="1400" b="1" dirty="0">
                <a:solidFill>
                  <a:srgbClr val="383838"/>
                </a:solidFill>
                <a:latin typeface="DM Sans" pitchFamily="34" charset="0"/>
                <a:ea typeface="DM Sans" pitchFamily="34" charset="-122"/>
                <a:cs typeface="DM Sans" pitchFamily="34" charset="-120"/>
              </a:rPr>
              <a:t>Tab 1: Xử lý Đơn lẻ</a:t>
            </a:r>
            <a:r>
              <a:rPr lang="en-US" sz="1400" dirty="0">
                <a:solidFill>
                  <a:srgbClr val="383838"/>
                </a:solidFill>
                <a:latin typeface="DM Sans" pitchFamily="34" charset="0"/>
                <a:ea typeface="DM Sans" pitchFamily="34" charset="-122"/>
                <a:cs typeface="DM Sans" pitchFamily="34" charset="-120"/>
              </a:rPr>
              <a:t> Cho phép người dùng nhập một bình luận và </a:t>
            </a:r>
            <a:r>
              <a:rPr lang="en-US" sz="1400" b="1" dirty="0">
                <a:solidFill>
                  <a:srgbClr val="383838"/>
                </a:solidFill>
                <a:latin typeface="DM Sans" pitchFamily="34" charset="0"/>
                <a:ea typeface="DM Sans" pitchFamily="34" charset="-122"/>
                <a:cs typeface="DM Sans" pitchFamily="34" charset="-120"/>
              </a:rPr>
              <a:t>product_id</a:t>
            </a:r>
            <a:r>
              <a:rPr lang="en-US" sz="1400" dirty="0">
                <a:solidFill>
                  <a:srgbClr val="383838"/>
                </a:solidFill>
                <a:latin typeface="DM Sans" pitchFamily="34" charset="0"/>
                <a:ea typeface="DM Sans" pitchFamily="34" charset="-122"/>
                <a:cs typeface="DM Sans" pitchFamily="34" charset="-120"/>
              </a:rPr>
              <a:t> để nhận kết quả phân tích cảm xúc ngay lập tức từ endpoint </a:t>
            </a:r>
            <a:r>
              <a:rPr lang="en-US" sz="1400" b="1" dirty="0">
                <a:solidFill>
                  <a:srgbClr val="383838"/>
                </a:solidFill>
                <a:latin typeface="DM Sans" pitchFamily="34" charset="0"/>
                <a:ea typeface="DM Sans" pitchFamily="34" charset="-122"/>
                <a:cs typeface="DM Sans" pitchFamily="34" charset="-120"/>
              </a:rPr>
              <a:t>/sentiment/</a:t>
            </a:r>
            <a:r>
              <a:rPr lang="en-US" sz="1400" dirty="0">
                <a:solidFill>
                  <a:srgbClr val="383838"/>
                </a:solidFill>
                <a:latin typeface="DM Sans" pitchFamily="34" charset="0"/>
                <a:ea typeface="DM Sans" pitchFamily="34" charset="-122"/>
                <a:cs typeface="DM Sans" pitchFamily="34" charset="-120"/>
              </a:rPr>
              <a:t> và </a:t>
            </a:r>
            <a:r>
              <a:rPr lang="en-US" sz="1400" b="1" dirty="0">
                <a:solidFill>
                  <a:srgbClr val="383838"/>
                </a:solidFill>
                <a:latin typeface="DM Sans" pitchFamily="34" charset="0"/>
                <a:ea typeface="DM Sans" pitchFamily="34" charset="-122"/>
                <a:cs typeface="DM Sans" pitchFamily="34" charset="-120"/>
              </a:rPr>
              <a:t>/process/</a:t>
            </a:r>
            <a:r>
              <a:rPr lang="en-US" sz="1400" dirty="0">
                <a:solidFill>
                  <a:srgbClr val="383838"/>
                </a:solidFill>
                <a:latin typeface="DM Sans" pitchFamily="34" charset="0"/>
                <a:ea typeface="DM Sans" pitchFamily="34" charset="-122"/>
                <a:cs typeface="DM Sans" pitchFamily="34" charset="-120"/>
              </a:rPr>
              <a:t>, hiển thị chi tiết thông tin AI tạo sinh.</a:t>
            </a:r>
            <a:endParaRPr lang="en-US" sz="1400" dirty="0"/>
          </a:p>
        </p:txBody>
      </p:sp>
      <p:sp>
        <p:nvSpPr>
          <p:cNvPr id="9" name="Text 5">
            <a:extLst>
              <a:ext uri="{FF2B5EF4-FFF2-40B4-BE49-F238E27FC236}">
                <a16:creationId xmlns:a16="http://schemas.microsoft.com/office/drawing/2014/main" id="{3A9903B8-8D48-4433-BB7D-5AD3CB223E3B}"/>
              </a:ext>
            </a:extLst>
          </p:cNvPr>
          <p:cNvSpPr/>
          <p:nvPr/>
        </p:nvSpPr>
        <p:spPr>
          <a:xfrm>
            <a:off x="6875622" y="3222029"/>
            <a:ext cx="5227478" cy="1569244"/>
          </a:xfrm>
          <a:prstGeom prst="rect">
            <a:avLst/>
          </a:prstGeom>
          <a:noFill/>
          <a:ln/>
        </p:spPr>
        <p:txBody>
          <a:bodyPr wrap="square" lIns="0" tIns="0" rIns="0" bIns="0" rtlCol="0" anchor="t"/>
          <a:lstStyle/>
          <a:p>
            <a:pPr marL="342900" indent="-342900" algn="l">
              <a:lnSpc>
                <a:spcPts val="2450"/>
              </a:lnSpc>
              <a:buSzPct val="100000"/>
              <a:buChar char="•"/>
            </a:pPr>
            <a:r>
              <a:rPr lang="en-US" sz="1400" b="1" dirty="0">
                <a:solidFill>
                  <a:srgbClr val="383838"/>
                </a:solidFill>
                <a:latin typeface="DM Sans" pitchFamily="34" charset="0"/>
                <a:ea typeface="DM Sans" pitchFamily="34" charset="-122"/>
                <a:cs typeface="DM Sans" pitchFamily="34" charset="-120"/>
              </a:rPr>
              <a:t>Tab 2: Xử lý Hàng loạt (Theo Sản phẩm + AI)</a:t>
            </a:r>
            <a:r>
              <a:rPr lang="en-US" sz="1400" dirty="0">
                <a:solidFill>
                  <a:srgbClr val="383838"/>
                </a:solidFill>
                <a:latin typeface="DM Sans" pitchFamily="34" charset="0"/>
                <a:ea typeface="DM Sans" pitchFamily="34" charset="-122"/>
                <a:cs typeface="DM Sans" pitchFamily="34" charset="-120"/>
              </a:rPr>
              <a:t> Người dùng có thể tải lên file CSV chứa bình luận, chỉ định cột, và nhận dashboard tổng hợp cảm xúc toàn file. Đặc biệt, có phần phân tích chi tiết cho từng </a:t>
            </a:r>
            <a:r>
              <a:rPr lang="en-US" sz="1400" b="1" dirty="0">
                <a:solidFill>
                  <a:srgbClr val="383838"/>
                </a:solidFill>
                <a:latin typeface="DM Sans" pitchFamily="34" charset="0"/>
                <a:ea typeface="DM Sans" pitchFamily="34" charset="-122"/>
                <a:cs typeface="DM Sans" pitchFamily="34" charset="-120"/>
              </a:rPr>
              <a:t>product_id</a:t>
            </a:r>
            <a:r>
              <a:rPr lang="en-US" sz="1400" dirty="0">
                <a:solidFill>
                  <a:srgbClr val="383838"/>
                </a:solidFill>
                <a:latin typeface="DM Sans" pitchFamily="34" charset="0"/>
                <a:ea typeface="DM Sans" pitchFamily="34" charset="-122"/>
                <a:cs typeface="DM Sans" pitchFamily="34" charset="-120"/>
              </a:rPr>
              <a:t> cụ thể, bao gồm biểu đồ cảm xúc và gợi ý AI do Gemini tạo ra cho sản phẩm đó.</a:t>
            </a:r>
            <a:endParaRPr lang="en-US" sz="1400" dirty="0"/>
          </a:p>
        </p:txBody>
      </p:sp>
      <p:sp>
        <p:nvSpPr>
          <p:cNvPr id="10" name="Text 6">
            <a:extLst>
              <a:ext uri="{FF2B5EF4-FFF2-40B4-BE49-F238E27FC236}">
                <a16:creationId xmlns:a16="http://schemas.microsoft.com/office/drawing/2014/main" id="{6543ACE3-0D53-429E-BC21-B246B3DD00BE}"/>
              </a:ext>
            </a:extLst>
          </p:cNvPr>
          <p:cNvSpPr/>
          <p:nvPr/>
        </p:nvSpPr>
        <p:spPr>
          <a:xfrm>
            <a:off x="6875622" y="5125997"/>
            <a:ext cx="5227478" cy="941546"/>
          </a:xfrm>
          <a:prstGeom prst="rect">
            <a:avLst/>
          </a:prstGeom>
          <a:noFill/>
          <a:ln/>
        </p:spPr>
        <p:txBody>
          <a:bodyPr wrap="square" lIns="0" tIns="0" rIns="0" bIns="0" rtlCol="0" anchor="t"/>
          <a:lstStyle/>
          <a:p>
            <a:pPr marL="342900" indent="-342900" algn="l">
              <a:lnSpc>
                <a:spcPts val="2450"/>
              </a:lnSpc>
              <a:buSzPct val="100000"/>
              <a:buChar char="•"/>
            </a:pPr>
            <a:r>
              <a:rPr lang="en-US" sz="1500" b="1" dirty="0">
                <a:solidFill>
                  <a:srgbClr val="383838"/>
                </a:solidFill>
                <a:latin typeface="DM Sans" pitchFamily="34" charset="0"/>
                <a:ea typeface="DM Sans" pitchFamily="34" charset="-122"/>
                <a:cs typeface="DM Sans" pitchFamily="34" charset="-120"/>
              </a:rPr>
              <a:t>Tab 3: Thông tin Model</a:t>
            </a:r>
            <a:r>
              <a:rPr lang="en-US" sz="1500" dirty="0">
                <a:solidFill>
                  <a:srgbClr val="383838"/>
                </a:solidFill>
                <a:latin typeface="DM Sans" pitchFamily="34" charset="0"/>
                <a:ea typeface="DM Sans" pitchFamily="34" charset="-122"/>
                <a:cs typeface="DM Sans" pitchFamily="34" charset="-120"/>
              </a:rPr>
              <a:t> Hiển thị các thông số đánh giá model, như Confusion Matrix và Training Curves, giúp người dùng hoặc nhà phát triển dễ dàng theo dõi hiệu suất của mô hình.</a:t>
            </a:r>
            <a:endParaRPr lang="en-US" sz="1500" dirty="0"/>
          </a:p>
        </p:txBody>
      </p:sp>
      <p:sp>
        <p:nvSpPr>
          <p:cNvPr id="11" name="Text 7">
            <a:extLst>
              <a:ext uri="{FF2B5EF4-FFF2-40B4-BE49-F238E27FC236}">
                <a16:creationId xmlns:a16="http://schemas.microsoft.com/office/drawing/2014/main" id="{C4E1C089-A666-476D-A71D-6EE6EDC39ABD}"/>
              </a:ext>
            </a:extLst>
          </p:cNvPr>
          <p:cNvSpPr/>
          <p:nvPr/>
        </p:nvSpPr>
        <p:spPr>
          <a:xfrm>
            <a:off x="88901" y="6090602"/>
            <a:ext cx="10846549" cy="627698"/>
          </a:xfrm>
          <a:prstGeom prst="rect">
            <a:avLst/>
          </a:prstGeom>
          <a:noFill/>
          <a:ln/>
        </p:spPr>
        <p:txBody>
          <a:bodyPr wrap="square" lIns="0" tIns="0" rIns="0" bIns="0" rtlCol="0" anchor="t"/>
          <a:lstStyle/>
          <a:p>
            <a:pPr marL="0" indent="0" algn="just">
              <a:lnSpc>
                <a:spcPts val="2450"/>
              </a:lnSpc>
              <a:buNone/>
            </a:pPr>
            <a:r>
              <a:rPr lang="en-US" sz="1500" dirty="0">
                <a:solidFill>
                  <a:srgbClr val="383838"/>
                </a:solidFill>
                <a:latin typeface="DM Sans" pitchFamily="34" charset="0"/>
                <a:ea typeface="DM Sans" pitchFamily="34" charset="-122"/>
                <a:cs typeface="DM Sans" pitchFamily="34" charset="-120"/>
              </a:rPr>
              <a:t>Giao diện người dùng được thiết kế trực quan nhằm minh họa cách hệ thống hoạt động và làm nổi bật khả năng tương tác của người dùng với các chức năng cốt lõi.</a:t>
            </a:r>
            <a:endParaRPr lang="en-US" sz="1500" dirty="0"/>
          </a:p>
        </p:txBody>
      </p:sp>
    </p:spTree>
    <p:extLst>
      <p:ext uri="{BB962C8B-B14F-4D97-AF65-F5344CB8AC3E}">
        <p14:creationId xmlns:p14="http://schemas.microsoft.com/office/powerpoint/2010/main" val="1207591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a:extLst>
              <a:ext uri="{FF2B5EF4-FFF2-40B4-BE49-F238E27FC236}">
                <a16:creationId xmlns:a16="http://schemas.microsoft.com/office/drawing/2014/main" id="{53ED3AEB-1EB0-4885-94CF-97CE37624CC9}"/>
              </a:ext>
            </a:extLst>
          </p:cNvPr>
          <p:cNvSpPr/>
          <p:nvPr/>
        </p:nvSpPr>
        <p:spPr>
          <a:xfrm>
            <a:off x="165537" y="188913"/>
            <a:ext cx="6040865" cy="809982"/>
          </a:xfrm>
          <a:prstGeom prst="rect">
            <a:avLst/>
          </a:prstGeom>
          <a:noFill/>
          <a:ln/>
        </p:spPr>
        <p:txBody>
          <a:bodyPr wrap="none" lIns="0" tIns="0" rIns="0" bIns="0" rtlCol="0" anchor="t"/>
          <a:lstStyle/>
          <a:p>
            <a:pPr marL="0" indent="0" algn="l">
              <a:lnSpc>
                <a:spcPts val="6350"/>
              </a:lnSpc>
              <a:buNone/>
            </a:pPr>
            <a:r>
              <a:rPr lang="en-US" sz="5100" dirty="0">
                <a:solidFill>
                  <a:srgbClr val="020202"/>
                </a:solidFill>
                <a:latin typeface="PT Serif" pitchFamily="34" charset="0"/>
                <a:ea typeface="PT Serif" pitchFamily="34" charset="-122"/>
                <a:cs typeface="PT Serif" pitchFamily="34" charset="-120"/>
              </a:rPr>
              <a:t>Demo Ngắn Hệ Thống</a:t>
            </a:r>
            <a:endParaRPr lang="en-US" sz="5100" dirty="0"/>
          </a:p>
        </p:txBody>
      </p:sp>
      <p:sp>
        <p:nvSpPr>
          <p:cNvPr id="5" name="Text 1">
            <a:extLst>
              <a:ext uri="{FF2B5EF4-FFF2-40B4-BE49-F238E27FC236}">
                <a16:creationId xmlns:a16="http://schemas.microsoft.com/office/drawing/2014/main" id="{BD1C104B-15F9-4F43-893A-A07B83848B55}"/>
              </a:ext>
            </a:extLst>
          </p:cNvPr>
          <p:cNvSpPr/>
          <p:nvPr/>
        </p:nvSpPr>
        <p:spPr>
          <a:xfrm>
            <a:off x="165537" y="1492647"/>
            <a:ext cx="12026463" cy="790099"/>
          </a:xfrm>
          <a:prstGeom prst="rect">
            <a:avLst/>
          </a:prstGeom>
          <a:noFill/>
          <a:ln/>
        </p:spPr>
        <p:txBody>
          <a:bodyPr wrap="square" lIns="0" tIns="0" rIns="0" bIns="0" rtlCol="0" anchor="t"/>
          <a:lstStyle/>
          <a:p>
            <a:pPr marL="0" indent="0" algn="l">
              <a:lnSpc>
                <a:spcPts val="3100"/>
              </a:lnSpc>
              <a:buNone/>
            </a:pPr>
            <a:r>
              <a:rPr lang="en-US" sz="1900" dirty="0">
                <a:solidFill>
                  <a:srgbClr val="383838"/>
                </a:solidFill>
                <a:latin typeface="DM Sans" pitchFamily="34" charset="0"/>
                <a:ea typeface="DM Sans" pitchFamily="34" charset="-122"/>
                <a:cs typeface="DM Sans" pitchFamily="34" charset="-120"/>
              </a:rPr>
              <a:t>Để minh họa rõ hơn cách hệ thống hoạt động, em xin trình bày một đoạn demo ngắn (1-2 phút) tập trung vào các luồng xử lý chính trên giao diện Streamlit:</a:t>
            </a:r>
            <a:endParaRPr lang="en-US" sz="1900" dirty="0"/>
          </a:p>
        </p:txBody>
      </p:sp>
      <p:sp>
        <p:nvSpPr>
          <p:cNvPr id="6" name="Text 2">
            <a:extLst>
              <a:ext uri="{FF2B5EF4-FFF2-40B4-BE49-F238E27FC236}">
                <a16:creationId xmlns:a16="http://schemas.microsoft.com/office/drawing/2014/main" id="{F22C0703-0C74-4034-8BA4-8BD5556B690E}"/>
              </a:ext>
            </a:extLst>
          </p:cNvPr>
          <p:cNvSpPr/>
          <p:nvPr/>
        </p:nvSpPr>
        <p:spPr>
          <a:xfrm>
            <a:off x="165537" y="2560399"/>
            <a:ext cx="12026463" cy="790099"/>
          </a:xfrm>
          <a:prstGeom prst="rect">
            <a:avLst/>
          </a:prstGeom>
          <a:noFill/>
          <a:ln/>
        </p:spPr>
        <p:txBody>
          <a:bodyPr wrap="square" lIns="0" tIns="0" rIns="0" bIns="0" rtlCol="0" anchor="t"/>
          <a:lstStyle/>
          <a:p>
            <a:pPr marL="342900" indent="-342900" algn="l">
              <a:lnSpc>
                <a:spcPts val="3100"/>
              </a:lnSpc>
              <a:buSzPct val="100000"/>
              <a:buChar char="•"/>
            </a:pPr>
            <a:r>
              <a:rPr lang="en-US" sz="1900" b="1" dirty="0">
                <a:solidFill>
                  <a:srgbClr val="383838"/>
                </a:solidFill>
                <a:latin typeface="DM Sans" pitchFamily="34" charset="0"/>
                <a:ea typeface="DM Sans" pitchFamily="34" charset="-122"/>
                <a:cs typeface="DM Sans" pitchFamily="34" charset="-120"/>
              </a:rPr>
              <a:t>Xử lý bình luận đơn lẻ:</a:t>
            </a:r>
            <a:r>
              <a:rPr lang="en-US" sz="1900" dirty="0">
                <a:solidFill>
                  <a:srgbClr val="383838"/>
                </a:solidFill>
                <a:latin typeface="DM Sans" pitchFamily="34" charset="0"/>
                <a:ea typeface="DM Sans" pitchFamily="34" charset="-122"/>
                <a:cs typeface="DM Sans" pitchFamily="34" charset="-120"/>
              </a:rPr>
              <a:t> Nhập một bình luận kèm </a:t>
            </a:r>
            <a:r>
              <a:rPr lang="en-US" sz="1900" b="1" dirty="0">
                <a:solidFill>
                  <a:srgbClr val="383838"/>
                </a:solidFill>
                <a:latin typeface="DM Sans" pitchFamily="34" charset="0"/>
                <a:ea typeface="DM Sans" pitchFamily="34" charset="-122"/>
                <a:cs typeface="DM Sans" pitchFamily="34" charset="-120"/>
              </a:rPr>
              <a:t>product_id</a:t>
            </a:r>
            <a:r>
              <a:rPr lang="en-US" sz="1900" dirty="0">
                <a:solidFill>
                  <a:srgbClr val="383838"/>
                </a:solidFill>
                <a:latin typeface="DM Sans" pitchFamily="34" charset="0"/>
                <a:ea typeface="DM Sans" pitchFamily="34" charset="-122"/>
                <a:cs typeface="DM Sans" pitchFamily="34" charset="-120"/>
              </a:rPr>
              <a:t>, sau đó hệ thống sẽ gọi endpoint </a:t>
            </a:r>
            <a:r>
              <a:rPr lang="en-US" sz="1900" b="1" dirty="0">
                <a:solidFill>
                  <a:srgbClr val="383838"/>
                </a:solidFill>
                <a:latin typeface="DM Sans" pitchFamily="34" charset="0"/>
                <a:ea typeface="DM Sans" pitchFamily="34" charset="-122"/>
                <a:cs typeface="DM Sans" pitchFamily="34" charset="-120"/>
              </a:rPr>
              <a:t>/process/</a:t>
            </a:r>
            <a:r>
              <a:rPr lang="en-US" sz="1900" dirty="0">
                <a:solidFill>
                  <a:srgbClr val="383838"/>
                </a:solidFill>
                <a:latin typeface="DM Sans" pitchFamily="34" charset="0"/>
                <a:ea typeface="DM Sans" pitchFamily="34" charset="-122"/>
                <a:cs typeface="DM Sans" pitchFamily="34" charset="-120"/>
              </a:rPr>
              <a:t> để phân tích cảm xúc và trả về gợi ý AI tức thì. Điều này cho thấy khả năng xử lý ngữ cảnh theo sản phẩm.</a:t>
            </a:r>
            <a:endParaRPr lang="en-US" sz="1900" dirty="0"/>
          </a:p>
        </p:txBody>
      </p:sp>
      <p:sp>
        <p:nvSpPr>
          <p:cNvPr id="7" name="Text 3">
            <a:extLst>
              <a:ext uri="{FF2B5EF4-FFF2-40B4-BE49-F238E27FC236}">
                <a16:creationId xmlns:a16="http://schemas.microsoft.com/office/drawing/2014/main" id="{FD0BF0D3-7C46-4BCE-8AAA-B0FB8637AC16}"/>
              </a:ext>
            </a:extLst>
          </p:cNvPr>
          <p:cNvSpPr/>
          <p:nvPr/>
        </p:nvSpPr>
        <p:spPr>
          <a:xfrm>
            <a:off x="165537" y="3436818"/>
            <a:ext cx="12026463" cy="1580198"/>
          </a:xfrm>
          <a:prstGeom prst="rect">
            <a:avLst/>
          </a:prstGeom>
          <a:noFill/>
          <a:ln/>
        </p:spPr>
        <p:txBody>
          <a:bodyPr wrap="square" lIns="0" tIns="0" rIns="0" bIns="0" rtlCol="0" anchor="t"/>
          <a:lstStyle/>
          <a:p>
            <a:pPr marL="342900" indent="-342900" algn="l">
              <a:lnSpc>
                <a:spcPts val="3100"/>
              </a:lnSpc>
              <a:buSzPct val="100000"/>
              <a:buChar char="•"/>
            </a:pPr>
            <a:r>
              <a:rPr lang="en-US" sz="1900" b="1" dirty="0">
                <a:solidFill>
                  <a:srgbClr val="383838"/>
                </a:solidFill>
                <a:latin typeface="DM Sans" pitchFamily="34" charset="0"/>
                <a:ea typeface="DM Sans" pitchFamily="34" charset="-122"/>
                <a:cs typeface="DM Sans" pitchFamily="34" charset="-120"/>
              </a:rPr>
              <a:t>Xử lý file CSV hàng loạt:</a:t>
            </a:r>
            <a:r>
              <a:rPr lang="en-US" sz="1900" dirty="0">
                <a:solidFill>
                  <a:srgbClr val="383838"/>
                </a:solidFill>
                <a:latin typeface="DM Sans" pitchFamily="34" charset="0"/>
                <a:ea typeface="DM Sans" pitchFamily="34" charset="-122"/>
                <a:cs typeface="DM Sans" pitchFamily="34" charset="-120"/>
              </a:rPr>
              <a:t> Tải lên một file CSV nhỏ chứa nhiều bình luận và </a:t>
            </a:r>
            <a:r>
              <a:rPr lang="en-US" sz="1900" b="1" dirty="0">
                <a:solidFill>
                  <a:srgbClr val="383838"/>
                </a:solidFill>
                <a:latin typeface="DM Sans" pitchFamily="34" charset="0"/>
                <a:ea typeface="DM Sans" pitchFamily="34" charset="-122"/>
                <a:cs typeface="DM Sans" pitchFamily="34" charset="-120"/>
              </a:rPr>
              <a:t>product_id</a:t>
            </a:r>
            <a:r>
              <a:rPr lang="en-US" sz="1900" dirty="0">
                <a:solidFill>
                  <a:srgbClr val="383838"/>
                </a:solidFill>
                <a:latin typeface="DM Sans" pitchFamily="34" charset="0"/>
                <a:ea typeface="DM Sans" pitchFamily="34" charset="-122"/>
                <a:cs typeface="DM Sans" pitchFamily="34" charset="-120"/>
              </a:rPr>
              <a:t> khác nhau. Hệ thống sẽ tiến hành xử lý hàng loạt, hiển thị dashboard tổng hợp cảm xúc. Sau đó, em sẽ chọn một </a:t>
            </a:r>
            <a:r>
              <a:rPr lang="en-US" sz="1900" b="1" dirty="0">
                <a:solidFill>
                  <a:srgbClr val="383838"/>
                </a:solidFill>
                <a:latin typeface="DM Sans" pitchFamily="34" charset="0"/>
                <a:ea typeface="DM Sans" pitchFamily="34" charset="-122"/>
                <a:cs typeface="DM Sans" pitchFamily="34" charset="-120"/>
              </a:rPr>
              <a:t>product_id</a:t>
            </a:r>
            <a:r>
              <a:rPr lang="en-US" sz="1900" dirty="0">
                <a:solidFill>
                  <a:srgbClr val="383838"/>
                </a:solidFill>
                <a:latin typeface="DM Sans" pitchFamily="34" charset="0"/>
                <a:ea typeface="DM Sans" pitchFamily="34" charset="-122"/>
                <a:cs typeface="DM Sans" pitchFamily="34" charset="-120"/>
              </a:rPr>
              <a:t> cụ thể để xem biểu đồ cảm xúc chi tiết và các gợi ý AI được tạo riêng cho sản phẩm đó. Đây là điểm nhấn của việc phân tích cảm xúc theo sản phẩm.</a:t>
            </a:r>
            <a:endParaRPr lang="en-US" sz="1900" dirty="0"/>
          </a:p>
        </p:txBody>
      </p:sp>
      <p:sp>
        <p:nvSpPr>
          <p:cNvPr id="8" name="Text 4">
            <a:extLst>
              <a:ext uri="{FF2B5EF4-FFF2-40B4-BE49-F238E27FC236}">
                <a16:creationId xmlns:a16="http://schemas.microsoft.com/office/drawing/2014/main" id="{83E1CB68-51D1-464E-9F6A-834EE3BD7CBD}"/>
              </a:ext>
            </a:extLst>
          </p:cNvPr>
          <p:cNvSpPr/>
          <p:nvPr/>
        </p:nvSpPr>
        <p:spPr>
          <a:xfrm>
            <a:off x="165537" y="5294670"/>
            <a:ext cx="12026463" cy="790099"/>
          </a:xfrm>
          <a:prstGeom prst="rect">
            <a:avLst/>
          </a:prstGeom>
          <a:noFill/>
          <a:ln/>
        </p:spPr>
        <p:txBody>
          <a:bodyPr wrap="square" lIns="0" tIns="0" rIns="0" bIns="0" rtlCol="0" anchor="t"/>
          <a:lstStyle/>
          <a:p>
            <a:pPr marL="0" indent="0" algn="l">
              <a:lnSpc>
                <a:spcPts val="3100"/>
              </a:lnSpc>
              <a:buNone/>
            </a:pPr>
            <a:r>
              <a:rPr lang="en-US" sz="1900" dirty="0">
                <a:solidFill>
                  <a:srgbClr val="383838"/>
                </a:solidFill>
                <a:latin typeface="DM Sans" pitchFamily="34" charset="0"/>
                <a:ea typeface="DM Sans" pitchFamily="34" charset="-122"/>
                <a:cs typeface="DM Sans" pitchFamily="34" charset="-120"/>
              </a:rPr>
              <a:t>Demo này nhằm làm nổi bật cách </a:t>
            </a:r>
            <a:r>
              <a:rPr lang="en-US" sz="1900" b="1" dirty="0">
                <a:solidFill>
                  <a:srgbClr val="383838"/>
                </a:solidFill>
                <a:latin typeface="DM Sans" pitchFamily="34" charset="0"/>
                <a:ea typeface="DM Sans" pitchFamily="34" charset="-122"/>
                <a:cs typeface="DM Sans" pitchFamily="34" charset="-120"/>
              </a:rPr>
              <a:t>product_id</a:t>
            </a:r>
            <a:r>
              <a:rPr lang="en-US" sz="1900" dirty="0">
                <a:solidFill>
                  <a:srgbClr val="383838"/>
                </a:solidFill>
                <a:latin typeface="DM Sans" pitchFamily="34" charset="0"/>
                <a:ea typeface="DM Sans" pitchFamily="34" charset="-122"/>
                <a:cs typeface="DM Sans" pitchFamily="34" charset="-120"/>
              </a:rPr>
              <a:t> được sử dụng để ngữ cảnh hóa toàn bộ quá trình phân tích và tạo gợi ý, mang lại giá trị thiết thực cho việc chăm sóc khách hàng.</a:t>
            </a:r>
            <a:endParaRPr lang="en-US" sz="1900" dirty="0"/>
          </a:p>
        </p:txBody>
      </p:sp>
    </p:spTree>
    <p:extLst>
      <p:ext uri="{BB962C8B-B14F-4D97-AF65-F5344CB8AC3E}">
        <p14:creationId xmlns:p14="http://schemas.microsoft.com/office/powerpoint/2010/main" val="2660824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a:extLst>
              <a:ext uri="{FF2B5EF4-FFF2-40B4-BE49-F238E27FC236}">
                <a16:creationId xmlns:a16="http://schemas.microsoft.com/office/drawing/2014/main" id="{4FE108BB-9E52-45E1-901B-531AD0601364}"/>
              </a:ext>
            </a:extLst>
          </p:cNvPr>
          <p:cNvSpPr/>
          <p:nvPr/>
        </p:nvSpPr>
        <p:spPr>
          <a:xfrm>
            <a:off x="143769" y="36652"/>
            <a:ext cx="5680672" cy="743307"/>
          </a:xfrm>
          <a:prstGeom prst="rect">
            <a:avLst/>
          </a:prstGeom>
          <a:noFill/>
          <a:ln/>
        </p:spPr>
        <p:txBody>
          <a:bodyPr wrap="none" lIns="0" tIns="0" rIns="0" bIns="0" rtlCol="0" anchor="t"/>
          <a:lstStyle/>
          <a:p>
            <a:pPr marL="0" indent="0" algn="l">
              <a:lnSpc>
                <a:spcPts val="5850"/>
              </a:lnSpc>
              <a:buNone/>
            </a:pPr>
            <a:r>
              <a:rPr lang="en-US" sz="4650" dirty="0">
                <a:solidFill>
                  <a:srgbClr val="020202"/>
                </a:solidFill>
                <a:latin typeface="PT Serif" pitchFamily="34" charset="0"/>
                <a:ea typeface="PT Serif" pitchFamily="34" charset="-122"/>
                <a:cs typeface="PT Serif" pitchFamily="34" charset="-120"/>
              </a:rPr>
              <a:t>Kết quả Đạt được Đến Hiện tại</a:t>
            </a:r>
            <a:endParaRPr lang="en-US" sz="4650" dirty="0"/>
          </a:p>
        </p:txBody>
      </p:sp>
      <p:sp>
        <p:nvSpPr>
          <p:cNvPr id="5" name="Text 1">
            <a:extLst>
              <a:ext uri="{FF2B5EF4-FFF2-40B4-BE49-F238E27FC236}">
                <a16:creationId xmlns:a16="http://schemas.microsoft.com/office/drawing/2014/main" id="{43F80498-6F7C-419D-A8D8-72A91A724AC3}"/>
              </a:ext>
            </a:extLst>
          </p:cNvPr>
          <p:cNvSpPr/>
          <p:nvPr/>
        </p:nvSpPr>
        <p:spPr>
          <a:xfrm>
            <a:off x="0" y="1309568"/>
            <a:ext cx="2862580" cy="747474"/>
          </a:xfrm>
          <a:prstGeom prst="rect">
            <a:avLst/>
          </a:prstGeom>
          <a:noFill/>
          <a:ln/>
        </p:spPr>
        <p:txBody>
          <a:bodyPr wrap="none" lIns="0" tIns="0" rIns="0" bIns="0" rtlCol="0" anchor="t"/>
          <a:lstStyle/>
          <a:p>
            <a:pPr marL="0" indent="0" algn="ctr">
              <a:lnSpc>
                <a:spcPts val="5850"/>
              </a:lnSpc>
              <a:buNone/>
            </a:pPr>
            <a:r>
              <a:rPr lang="en-US" sz="5850" dirty="0">
                <a:solidFill>
                  <a:srgbClr val="383838"/>
                </a:solidFill>
                <a:latin typeface="PT Serif" pitchFamily="34" charset="0"/>
                <a:ea typeface="PT Serif" pitchFamily="34" charset="-122"/>
                <a:cs typeface="PT Serif" pitchFamily="34" charset="-120"/>
              </a:rPr>
              <a:t>85%</a:t>
            </a:r>
            <a:endParaRPr lang="en-US" sz="5850" dirty="0"/>
          </a:p>
        </p:txBody>
      </p:sp>
      <p:sp>
        <p:nvSpPr>
          <p:cNvPr id="6" name="Text 2">
            <a:extLst>
              <a:ext uri="{FF2B5EF4-FFF2-40B4-BE49-F238E27FC236}">
                <a16:creationId xmlns:a16="http://schemas.microsoft.com/office/drawing/2014/main" id="{85A3454C-AE28-4777-89CD-5C708D7B1BE6}"/>
              </a:ext>
            </a:extLst>
          </p:cNvPr>
          <p:cNvSpPr/>
          <p:nvPr/>
        </p:nvSpPr>
        <p:spPr>
          <a:xfrm>
            <a:off x="574120" y="2340173"/>
            <a:ext cx="2065030" cy="371594"/>
          </a:xfrm>
          <a:prstGeom prst="rect">
            <a:avLst/>
          </a:prstGeom>
          <a:noFill/>
          <a:ln/>
        </p:spPr>
        <p:txBody>
          <a:bodyPr wrap="none" lIns="0" tIns="0" rIns="0" bIns="0" rtlCol="0" anchor="t"/>
          <a:lstStyle/>
          <a:p>
            <a:pPr marL="0" indent="0" algn="ctr">
              <a:lnSpc>
                <a:spcPts val="2900"/>
              </a:lnSpc>
              <a:buNone/>
            </a:pPr>
            <a:r>
              <a:rPr lang="en-US" sz="2300" dirty="0">
                <a:solidFill>
                  <a:srgbClr val="383838"/>
                </a:solidFill>
                <a:latin typeface="PT Serif" pitchFamily="34" charset="0"/>
                <a:ea typeface="PT Serif" pitchFamily="34" charset="-122"/>
                <a:cs typeface="PT Serif" pitchFamily="34" charset="-120"/>
              </a:rPr>
              <a:t>Accuracy Model</a:t>
            </a:r>
            <a:endParaRPr lang="en-US" sz="2300" dirty="0"/>
          </a:p>
        </p:txBody>
      </p:sp>
      <p:sp>
        <p:nvSpPr>
          <p:cNvPr id="7" name="Text 3">
            <a:extLst>
              <a:ext uri="{FF2B5EF4-FFF2-40B4-BE49-F238E27FC236}">
                <a16:creationId xmlns:a16="http://schemas.microsoft.com/office/drawing/2014/main" id="{D004AE90-2F98-4F2F-8B58-44D3FE056CD7}"/>
              </a:ext>
            </a:extLst>
          </p:cNvPr>
          <p:cNvSpPr/>
          <p:nvPr/>
        </p:nvSpPr>
        <p:spPr>
          <a:xfrm>
            <a:off x="175345" y="2810112"/>
            <a:ext cx="2862580" cy="724853"/>
          </a:xfrm>
          <a:prstGeom prst="rect">
            <a:avLst/>
          </a:prstGeom>
          <a:noFill/>
          <a:ln/>
        </p:spPr>
        <p:txBody>
          <a:bodyPr wrap="square" lIns="0" tIns="0" rIns="0" bIns="0" rtlCol="0" anchor="t"/>
          <a:lstStyle/>
          <a:p>
            <a:pPr marL="0" indent="0" algn="ctr">
              <a:lnSpc>
                <a:spcPts val="2850"/>
              </a:lnSpc>
              <a:buNone/>
            </a:pPr>
            <a:r>
              <a:rPr lang="en-US" sz="1400" dirty="0">
                <a:solidFill>
                  <a:srgbClr val="383838"/>
                </a:solidFill>
                <a:latin typeface="DM Sans" pitchFamily="34" charset="0"/>
                <a:ea typeface="DM Sans" pitchFamily="34" charset="-122"/>
                <a:cs typeface="DM Sans" pitchFamily="34" charset="-120"/>
              </a:rPr>
              <a:t>Mô hình phân tích cảm xúc đạt độ </a:t>
            </a:r>
            <a:r>
              <a:rPr lang="en-US" sz="1400" dirty="0" err="1">
                <a:solidFill>
                  <a:srgbClr val="383838"/>
                </a:solidFill>
                <a:latin typeface="DM Sans" pitchFamily="34" charset="0"/>
                <a:ea typeface="DM Sans" pitchFamily="34" charset="-122"/>
                <a:cs typeface="DM Sans" pitchFamily="34" charset="-120"/>
              </a:rPr>
              <a:t>chính</a:t>
            </a:r>
            <a:r>
              <a:rPr lang="en-US" sz="1400" dirty="0">
                <a:solidFill>
                  <a:srgbClr val="383838"/>
                </a:solidFill>
                <a:latin typeface="DM Sans" pitchFamily="34" charset="0"/>
                <a:ea typeface="DM Sans" pitchFamily="34" charset="-122"/>
                <a:cs typeface="DM Sans" pitchFamily="34" charset="-120"/>
              </a:rPr>
              <a:t> </a:t>
            </a:r>
            <a:r>
              <a:rPr lang="en-US" sz="1400" dirty="0" err="1">
                <a:solidFill>
                  <a:srgbClr val="383838"/>
                </a:solidFill>
                <a:latin typeface="DM Sans" pitchFamily="34" charset="0"/>
                <a:ea typeface="DM Sans" pitchFamily="34" charset="-122"/>
                <a:cs typeface="DM Sans" pitchFamily="34" charset="-120"/>
              </a:rPr>
              <a:t>xác</a:t>
            </a:r>
            <a:r>
              <a:rPr lang="en-US" sz="1400" dirty="0">
                <a:solidFill>
                  <a:srgbClr val="383838"/>
                </a:solidFill>
                <a:latin typeface="DM Sans" pitchFamily="34" charset="0"/>
                <a:ea typeface="DM Sans" pitchFamily="34" charset="-122"/>
                <a:cs typeface="DM Sans" pitchFamily="34" charset="-120"/>
              </a:rPr>
              <a:t>.</a:t>
            </a:r>
            <a:endParaRPr lang="en-US" sz="1400" dirty="0"/>
          </a:p>
        </p:txBody>
      </p:sp>
      <p:sp>
        <p:nvSpPr>
          <p:cNvPr id="8" name="Text 4">
            <a:extLst>
              <a:ext uri="{FF2B5EF4-FFF2-40B4-BE49-F238E27FC236}">
                <a16:creationId xmlns:a16="http://schemas.microsoft.com/office/drawing/2014/main" id="{A326C844-ABCB-48ED-9B21-070A1915A586}"/>
              </a:ext>
            </a:extLst>
          </p:cNvPr>
          <p:cNvSpPr/>
          <p:nvPr/>
        </p:nvSpPr>
        <p:spPr>
          <a:xfrm>
            <a:off x="4461510" y="1309568"/>
            <a:ext cx="2862580" cy="747474"/>
          </a:xfrm>
          <a:prstGeom prst="rect">
            <a:avLst/>
          </a:prstGeom>
          <a:noFill/>
          <a:ln/>
        </p:spPr>
        <p:txBody>
          <a:bodyPr wrap="none" lIns="0" tIns="0" rIns="0" bIns="0" rtlCol="0" anchor="t"/>
          <a:lstStyle/>
          <a:p>
            <a:pPr marL="0" indent="0" algn="ctr">
              <a:lnSpc>
                <a:spcPts val="5850"/>
              </a:lnSpc>
              <a:buNone/>
            </a:pPr>
            <a:r>
              <a:rPr lang="en-US" sz="5850" dirty="0">
                <a:solidFill>
                  <a:srgbClr val="383838"/>
                </a:solidFill>
                <a:latin typeface="PT Serif" pitchFamily="34" charset="0"/>
                <a:ea typeface="PT Serif" pitchFamily="34" charset="-122"/>
                <a:cs typeface="PT Serif" pitchFamily="34" charset="-120"/>
              </a:rPr>
              <a:t>0.82</a:t>
            </a:r>
            <a:endParaRPr lang="en-US" sz="5850" dirty="0"/>
          </a:p>
        </p:txBody>
      </p:sp>
      <p:sp>
        <p:nvSpPr>
          <p:cNvPr id="9" name="Text 5">
            <a:extLst>
              <a:ext uri="{FF2B5EF4-FFF2-40B4-BE49-F238E27FC236}">
                <a16:creationId xmlns:a16="http://schemas.microsoft.com/office/drawing/2014/main" id="{F59F4741-E7D2-4AF8-A7EE-8AC943FD1AAB}"/>
              </a:ext>
            </a:extLst>
          </p:cNvPr>
          <p:cNvSpPr/>
          <p:nvPr/>
        </p:nvSpPr>
        <p:spPr>
          <a:xfrm>
            <a:off x="4860285" y="2311835"/>
            <a:ext cx="2065030" cy="371594"/>
          </a:xfrm>
          <a:prstGeom prst="rect">
            <a:avLst/>
          </a:prstGeom>
          <a:noFill/>
          <a:ln/>
        </p:spPr>
        <p:txBody>
          <a:bodyPr wrap="none" lIns="0" tIns="0" rIns="0" bIns="0" rtlCol="0" anchor="t"/>
          <a:lstStyle/>
          <a:p>
            <a:pPr marL="0" indent="0" algn="ctr">
              <a:lnSpc>
                <a:spcPts val="2900"/>
              </a:lnSpc>
              <a:buNone/>
            </a:pPr>
            <a:r>
              <a:rPr lang="en-US" sz="2300" dirty="0">
                <a:solidFill>
                  <a:srgbClr val="383838"/>
                </a:solidFill>
                <a:latin typeface="PT Serif" pitchFamily="34" charset="0"/>
                <a:ea typeface="PT Serif" pitchFamily="34" charset="-122"/>
                <a:cs typeface="PT Serif" pitchFamily="34" charset="-120"/>
              </a:rPr>
              <a:t>F1-score</a:t>
            </a:r>
            <a:endParaRPr lang="en-US" sz="2300" dirty="0"/>
          </a:p>
        </p:txBody>
      </p:sp>
      <p:sp>
        <p:nvSpPr>
          <p:cNvPr id="10" name="Text 6">
            <a:extLst>
              <a:ext uri="{FF2B5EF4-FFF2-40B4-BE49-F238E27FC236}">
                <a16:creationId xmlns:a16="http://schemas.microsoft.com/office/drawing/2014/main" id="{840183FA-A35B-401E-85D7-75A4DE74F995}"/>
              </a:ext>
            </a:extLst>
          </p:cNvPr>
          <p:cNvSpPr/>
          <p:nvPr/>
        </p:nvSpPr>
        <p:spPr>
          <a:xfrm>
            <a:off x="4549182" y="2712241"/>
            <a:ext cx="2862580" cy="724853"/>
          </a:xfrm>
          <a:prstGeom prst="rect">
            <a:avLst/>
          </a:prstGeom>
          <a:noFill/>
          <a:ln/>
        </p:spPr>
        <p:txBody>
          <a:bodyPr wrap="square" lIns="0" tIns="0" rIns="0" bIns="0" rtlCol="0" anchor="t"/>
          <a:lstStyle/>
          <a:p>
            <a:pPr marL="0" indent="0" algn="ctr">
              <a:lnSpc>
                <a:spcPts val="2850"/>
              </a:lnSpc>
              <a:buNone/>
            </a:pPr>
            <a:r>
              <a:rPr lang="en-US" sz="1400" dirty="0">
                <a:solidFill>
                  <a:srgbClr val="383838"/>
                </a:solidFill>
                <a:latin typeface="DM Sans" pitchFamily="34" charset="0"/>
                <a:ea typeface="DM Sans" pitchFamily="34" charset="-122"/>
                <a:cs typeface="DM Sans" pitchFamily="34" charset="-120"/>
              </a:rPr>
              <a:t>Chỉ số F1-score cao, thể hiện sự cân bằng giữa Precision và Recall.</a:t>
            </a:r>
            <a:endParaRPr lang="en-US" sz="1400" dirty="0"/>
          </a:p>
        </p:txBody>
      </p:sp>
      <p:sp>
        <p:nvSpPr>
          <p:cNvPr id="11" name="Text 7">
            <a:extLst>
              <a:ext uri="{FF2B5EF4-FFF2-40B4-BE49-F238E27FC236}">
                <a16:creationId xmlns:a16="http://schemas.microsoft.com/office/drawing/2014/main" id="{BBD127C1-245B-4085-9D9D-2AC2130FBE63}"/>
              </a:ext>
            </a:extLst>
          </p:cNvPr>
          <p:cNvSpPr/>
          <p:nvPr/>
        </p:nvSpPr>
        <p:spPr>
          <a:xfrm>
            <a:off x="8923020" y="1309568"/>
            <a:ext cx="2862580" cy="747474"/>
          </a:xfrm>
          <a:prstGeom prst="rect">
            <a:avLst/>
          </a:prstGeom>
          <a:noFill/>
          <a:ln/>
        </p:spPr>
        <p:txBody>
          <a:bodyPr wrap="none" lIns="0" tIns="0" rIns="0" bIns="0" rtlCol="0" anchor="t"/>
          <a:lstStyle/>
          <a:p>
            <a:pPr marL="0" indent="0" algn="ctr">
              <a:lnSpc>
                <a:spcPts val="5850"/>
              </a:lnSpc>
              <a:buNone/>
            </a:pPr>
            <a:r>
              <a:rPr lang="en-US" sz="5850" dirty="0">
                <a:solidFill>
                  <a:srgbClr val="383838"/>
                </a:solidFill>
                <a:latin typeface="PT Serif" pitchFamily="34" charset="0"/>
                <a:ea typeface="PT Serif" pitchFamily="34" charset="-122"/>
                <a:cs typeface="PT Serif" pitchFamily="34" charset="-120"/>
              </a:rPr>
              <a:t>4</a:t>
            </a:r>
            <a:endParaRPr lang="en-US" sz="5850" dirty="0"/>
          </a:p>
        </p:txBody>
      </p:sp>
      <p:sp>
        <p:nvSpPr>
          <p:cNvPr id="12" name="Text 8">
            <a:extLst>
              <a:ext uri="{FF2B5EF4-FFF2-40B4-BE49-F238E27FC236}">
                <a16:creationId xmlns:a16="http://schemas.microsoft.com/office/drawing/2014/main" id="{1B26C630-8CA9-4C75-95B9-D8F3895465C7}"/>
              </a:ext>
            </a:extLst>
          </p:cNvPr>
          <p:cNvSpPr/>
          <p:nvPr/>
        </p:nvSpPr>
        <p:spPr>
          <a:xfrm>
            <a:off x="9190078" y="2340173"/>
            <a:ext cx="2491630" cy="371594"/>
          </a:xfrm>
          <a:prstGeom prst="rect">
            <a:avLst/>
          </a:prstGeom>
          <a:noFill/>
          <a:ln/>
        </p:spPr>
        <p:txBody>
          <a:bodyPr wrap="none" lIns="0" tIns="0" rIns="0" bIns="0" rtlCol="0" anchor="t"/>
          <a:lstStyle/>
          <a:p>
            <a:pPr marL="0" indent="0" algn="ctr">
              <a:lnSpc>
                <a:spcPts val="2900"/>
              </a:lnSpc>
              <a:buNone/>
            </a:pPr>
            <a:r>
              <a:rPr lang="en-US" sz="1400" dirty="0">
                <a:solidFill>
                  <a:srgbClr val="383838"/>
                </a:solidFill>
                <a:latin typeface="PT Serif" pitchFamily="34" charset="0"/>
                <a:ea typeface="PT Serif" pitchFamily="34" charset="-122"/>
                <a:cs typeface="PT Serif" pitchFamily="34" charset="-120"/>
              </a:rPr>
              <a:t>Module Chính Hoàn Thành</a:t>
            </a:r>
            <a:endParaRPr lang="en-US" sz="1400" dirty="0"/>
          </a:p>
        </p:txBody>
      </p:sp>
      <p:sp>
        <p:nvSpPr>
          <p:cNvPr id="13" name="Text 9">
            <a:extLst>
              <a:ext uri="{FF2B5EF4-FFF2-40B4-BE49-F238E27FC236}">
                <a16:creationId xmlns:a16="http://schemas.microsoft.com/office/drawing/2014/main" id="{4F66E629-BB96-4CAB-B905-1A0FF6B20197}"/>
              </a:ext>
            </a:extLst>
          </p:cNvPr>
          <p:cNvSpPr/>
          <p:nvPr/>
        </p:nvSpPr>
        <p:spPr>
          <a:xfrm>
            <a:off x="8923020" y="2739510"/>
            <a:ext cx="2862580" cy="724853"/>
          </a:xfrm>
          <a:prstGeom prst="rect">
            <a:avLst/>
          </a:prstGeom>
          <a:noFill/>
          <a:ln/>
        </p:spPr>
        <p:txBody>
          <a:bodyPr wrap="square" lIns="0" tIns="0" rIns="0" bIns="0" rtlCol="0" anchor="t"/>
          <a:lstStyle/>
          <a:p>
            <a:pPr marL="0" indent="0" algn="ctr">
              <a:lnSpc>
                <a:spcPts val="2850"/>
              </a:lnSpc>
              <a:buNone/>
            </a:pPr>
            <a:r>
              <a:rPr lang="en-US" sz="1400" dirty="0">
                <a:solidFill>
                  <a:srgbClr val="383838"/>
                </a:solidFill>
                <a:latin typeface="DM Sans" pitchFamily="34" charset="0"/>
                <a:ea typeface="DM Sans" pitchFamily="34" charset="-122"/>
                <a:cs typeface="DM Sans" pitchFamily="34" charset="-120"/>
              </a:rPr>
              <a:t>Gồm Phân tích Cảm xúc, API Backend, Knowledge Base và Giao diện cơ bản.</a:t>
            </a:r>
            <a:endParaRPr lang="en-US" sz="1400" dirty="0"/>
          </a:p>
        </p:txBody>
      </p:sp>
      <p:sp>
        <p:nvSpPr>
          <p:cNvPr id="14" name="Text 10">
            <a:extLst>
              <a:ext uri="{FF2B5EF4-FFF2-40B4-BE49-F238E27FC236}">
                <a16:creationId xmlns:a16="http://schemas.microsoft.com/office/drawing/2014/main" id="{EE61F274-0118-4E8D-B0EE-A03380FECB53}"/>
              </a:ext>
            </a:extLst>
          </p:cNvPr>
          <p:cNvSpPr/>
          <p:nvPr/>
        </p:nvSpPr>
        <p:spPr>
          <a:xfrm>
            <a:off x="1294573" y="3955374"/>
            <a:ext cx="9059737" cy="1449705"/>
          </a:xfrm>
          <a:prstGeom prst="rect">
            <a:avLst/>
          </a:prstGeom>
          <a:noFill/>
          <a:ln/>
        </p:spPr>
        <p:txBody>
          <a:bodyPr wrap="square" lIns="0" tIns="0" rIns="0" bIns="0" rtlCol="0" anchor="t"/>
          <a:lstStyle/>
          <a:p>
            <a:pPr marL="0" indent="0" algn="l">
              <a:lnSpc>
                <a:spcPts val="2850"/>
              </a:lnSpc>
              <a:buNone/>
            </a:pPr>
            <a:r>
              <a:rPr lang="en-US" sz="1400" dirty="0">
                <a:solidFill>
                  <a:srgbClr val="383838"/>
                </a:solidFill>
                <a:latin typeface="DM Sans" pitchFamily="34" charset="0"/>
                <a:ea typeface="DM Sans" pitchFamily="34" charset="-122"/>
                <a:cs typeface="DM Sans" pitchFamily="34" charset="-120"/>
              </a:rPr>
              <a:t>Đến thời điểm hiện tại, dự án đã hoàn thành các module chính, tạo ra nền tảng vững chắc cho hệ thống. Mô hình phân tích cảm xúc đã được huấn luyện và đạt được hiệu suất đáng kể với Accuracy 85% và F1-score 0.82. Đặc biệt, khả năng tích hợp </a:t>
            </a:r>
            <a:r>
              <a:rPr lang="en-US" sz="1400" b="1" dirty="0">
                <a:solidFill>
                  <a:srgbClr val="383838"/>
                </a:solidFill>
                <a:latin typeface="DM Sans" pitchFamily="34" charset="0"/>
                <a:ea typeface="DM Sans" pitchFamily="34" charset="-122"/>
                <a:cs typeface="DM Sans" pitchFamily="34" charset="-120"/>
              </a:rPr>
              <a:t>product_id</a:t>
            </a:r>
            <a:r>
              <a:rPr lang="en-US" sz="1400" dirty="0">
                <a:solidFill>
                  <a:srgbClr val="383838"/>
                </a:solidFill>
                <a:latin typeface="DM Sans" pitchFamily="34" charset="0"/>
                <a:ea typeface="DM Sans" pitchFamily="34" charset="-122"/>
                <a:cs typeface="DM Sans" pitchFamily="34" charset="-120"/>
              </a:rPr>
              <a:t> đã hoạt động hiệu quả, cho phép phân tích và lưu trữ dữ liệu theo ngữ cảnh sản phẩm, đây là điểm khác biệt của dự án.</a:t>
            </a:r>
            <a:endParaRPr lang="en-US" sz="1400" dirty="0"/>
          </a:p>
        </p:txBody>
      </p:sp>
      <p:sp>
        <p:nvSpPr>
          <p:cNvPr id="15" name="Text 11">
            <a:extLst>
              <a:ext uri="{FF2B5EF4-FFF2-40B4-BE49-F238E27FC236}">
                <a16:creationId xmlns:a16="http://schemas.microsoft.com/office/drawing/2014/main" id="{903BAC69-BC85-47C2-950A-83CCA3CEA17D}"/>
              </a:ext>
            </a:extLst>
          </p:cNvPr>
          <p:cNvSpPr/>
          <p:nvPr/>
        </p:nvSpPr>
        <p:spPr>
          <a:xfrm>
            <a:off x="1294573" y="5601770"/>
            <a:ext cx="9059737" cy="1087279"/>
          </a:xfrm>
          <a:prstGeom prst="rect">
            <a:avLst/>
          </a:prstGeom>
          <a:noFill/>
          <a:ln/>
        </p:spPr>
        <p:txBody>
          <a:bodyPr wrap="square" lIns="0" tIns="0" rIns="0" bIns="0" rtlCol="0" anchor="t"/>
          <a:lstStyle/>
          <a:p>
            <a:pPr marL="0" indent="0" algn="l">
              <a:lnSpc>
                <a:spcPts val="2850"/>
              </a:lnSpc>
              <a:buNone/>
            </a:pPr>
            <a:r>
              <a:rPr lang="en-US" sz="1400" dirty="0">
                <a:solidFill>
                  <a:srgbClr val="383838"/>
                </a:solidFill>
                <a:latin typeface="DM Sans" pitchFamily="34" charset="0"/>
                <a:ea typeface="DM Sans" pitchFamily="34" charset="-122"/>
                <a:cs typeface="DM Sans" pitchFamily="34" charset="-120"/>
              </a:rPr>
              <a:t>Khả năng tích hợp AI tạo sinh (Google Gemini) đã được minh họa rõ ràng, cung cấp các gợi ý và tạo phản hồi dựa trên cảm xúc và thông tin sản phẩm. Hệ thống hiện tại có thể xử lý cả bình luận đơn lẻ và hàng loạt thông qua file CSV, mang lại sự linh hoạt trong sử dụng.</a:t>
            </a:r>
            <a:endParaRPr lang="en-US" sz="1400" dirty="0"/>
          </a:p>
        </p:txBody>
      </p:sp>
    </p:spTree>
    <p:extLst>
      <p:ext uri="{BB962C8B-B14F-4D97-AF65-F5344CB8AC3E}">
        <p14:creationId xmlns:p14="http://schemas.microsoft.com/office/powerpoint/2010/main" val="549350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a:extLst>
              <a:ext uri="{FF2B5EF4-FFF2-40B4-BE49-F238E27FC236}">
                <a16:creationId xmlns:a16="http://schemas.microsoft.com/office/drawing/2014/main" id="{A7698222-DC74-4B7A-949E-560A3D3AD7AF}"/>
              </a:ext>
            </a:extLst>
          </p:cNvPr>
          <p:cNvSpPr/>
          <p:nvPr/>
        </p:nvSpPr>
        <p:spPr>
          <a:xfrm>
            <a:off x="128627" y="0"/>
            <a:ext cx="6040313" cy="703898"/>
          </a:xfrm>
          <a:prstGeom prst="rect">
            <a:avLst/>
          </a:prstGeom>
          <a:noFill/>
          <a:ln/>
        </p:spPr>
        <p:txBody>
          <a:bodyPr wrap="none" lIns="0" tIns="0" rIns="0" bIns="0" rtlCol="0" anchor="t"/>
          <a:lstStyle/>
          <a:p>
            <a:pPr marL="0" indent="0" algn="l">
              <a:lnSpc>
                <a:spcPts val="5500"/>
              </a:lnSpc>
              <a:buNone/>
            </a:pPr>
            <a:r>
              <a:rPr lang="en-US" sz="4400" dirty="0">
                <a:solidFill>
                  <a:srgbClr val="020202"/>
                </a:solidFill>
                <a:latin typeface="PT Serif" pitchFamily="34" charset="0"/>
                <a:ea typeface="PT Serif" pitchFamily="34" charset="-122"/>
                <a:cs typeface="PT Serif" pitchFamily="34" charset="-120"/>
              </a:rPr>
              <a:t>Thách thức và Vấn đề Gặp phải</a:t>
            </a:r>
            <a:endParaRPr lang="en-US" sz="4400" dirty="0"/>
          </a:p>
        </p:txBody>
      </p:sp>
      <p:sp>
        <p:nvSpPr>
          <p:cNvPr id="5" name="Shape 1">
            <a:extLst>
              <a:ext uri="{FF2B5EF4-FFF2-40B4-BE49-F238E27FC236}">
                <a16:creationId xmlns:a16="http://schemas.microsoft.com/office/drawing/2014/main" id="{938FE10B-B6CF-4DA0-9116-945F28AEE3A2}"/>
              </a:ext>
            </a:extLst>
          </p:cNvPr>
          <p:cNvSpPr/>
          <p:nvPr/>
        </p:nvSpPr>
        <p:spPr>
          <a:xfrm>
            <a:off x="128628" y="1132998"/>
            <a:ext cx="370544" cy="482679"/>
          </a:xfrm>
          <a:prstGeom prst="roundRect">
            <a:avLst>
              <a:gd name="adj" fmla="val 6668"/>
            </a:avLst>
          </a:prstGeom>
          <a:solidFill>
            <a:srgbClr val="F2EEEE"/>
          </a:solidFill>
          <a:ln/>
        </p:spPr>
      </p:sp>
      <p:sp>
        <p:nvSpPr>
          <p:cNvPr id="6" name="Text 2">
            <a:extLst>
              <a:ext uri="{FF2B5EF4-FFF2-40B4-BE49-F238E27FC236}">
                <a16:creationId xmlns:a16="http://schemas.microsoft.com/office/drawing/2014/main" id="{449D1055-32F2-4ED4-81EC-2A373209CF78}"/>
              </a:ext>
            </a:extLst>
          </p:cNvPr>
          <p:cNvSpPr/>
          <p:nvPr/>
        </p:nvSpPr>
        <p:spPr>
          <a:xfrm>
            <a:off x="825857" y="1206698"/>
            <a:ext cx="2161844" cy="351949"/>
          </a:xfrm>
          <a:prstGeom prst="rect">
            <a:avLst/>
          </a:prstGeom>
          <a:noFill/>
          <a:ln/>
        </p:spPr>
        <p:txBody>
          <a:bodyPr wrap="none" lIns="0" tIns="0" rIns="0" bIns="0" rtlCol="0" anchor="t"/>
          <a:lstStyle/>
          <a:p>
            <a:pPr marL="0" indent="0" algn="l">
              <a:lnSpc>
                <a:spcPts val="2750"/>
              </a:lnSpc>
              <a:buNone/>
            </a:pPr>
            <a:r>
              <a:rPr lang="en-US" sz="2200" dirty="0">
                <a:solidFill>
                  <a:srgbClr val="383838"/>
                </a:solidFill>
                <a:latin typeface="PT Serif" pitchFamily="34" charset="0"/>
                <a:ea typeface="PT Serif" pitchFamily="34" charset="-122"/>
                <a:cs typeface="PT Serif" pitchFamily="34" charset="-120"/>
              </a:rPr>
              <a:t>Về dữ liệu</a:t>
            </a:r>
            <a:endParaRPr lang="en-US" sz="2200" dirty="0"/>
          </a:p>
        </p:txBody>
      </p:sp>
      <p:sp>
        <p:nvSpPr>
          <p:cNvPr id="7" name="Text 3">
            <a:extLst>
              <a:ext uri="{FF2B5EF4-FFF2-40B4-BE49-F238E27FC236}">
                <a16:creationId xmlns:a16="http://schemas.microsoft.com/office/drawing/2014/main" id="{48AC6AEA-FCAA-4D67-BCF9-1A0980DF8390}"/>
              </a:ext>
            </a:extLst>
          </p:cNvPr>
          <p:cNvSpPr/>
          <p:nvPr/>
        </p:nvSpPr>
        <p:spPr>
          <a:xfrm>
            <a:off x="825857" y="1687353"/>
            <a:ext cx="4401106" cy="1373029"/>
          </a:xfrm>
          <a:prstGeom prst="rect">
            <a:avLst/>
          </a:prstGeom>
          <a:noFill/>
          <a:ln/>
        </p:spPr>
        <p:txBody>
          <a:bodyPr wrap="square" lIns="0" tIns="0" rIns="0" bIns="0" rtlCol="0" anchor="t"/>
          <a:lstStyle/>
          <a:p>
            <a:pPr marL="0" indent="0" algn="l">
              <a:lnSpc>
                <a:spcPts val="2700"/>
              </a:lnSpc>
              <a:buNone/>
            </a:pPr>
            <a:r>
              <a:rPr lang="en-US" sz="1400" dirty="0">
                <a:solidFill>
                  <a:srgbClr val="383838"/>
                </a:solidFill>
                <a:latin typeface="DM Sans" pitchFamily="34" charset="0"/>
                <a:ea typeface="DM Sans" pitchFamily="34" charset="-122"/>
                <a:cs typeface="DM Sans" pitchFamily="34" charset="-120"/>
              </a:rPr>
              <a:t>Khó khăn trong việc thu thập và gán nhãn dữ liệu tiếng </a:t>
            </a:r>
            <a:r>
              <a:rPr lang="en-US" sz="1400" dirty="0" err="1">
                <a:solidFill>
                  <a:srgbClr val="383838"/>
                </a:solidFill>
                <a:latin typeface="DM Sans" pitchFamily="34" charset="0"/>
                <a:ea typeface="DM Sans" pitchFamily="34" charset="-122"/>
                <a:cs typeface="DM Sans" pitchFamily="34" charset="-120"/>
              </a:rPr>
              <a:t>Việt</a:t>
            </a:r>
            <a:r>
              <a:rPr lang="en-US" sz="1400" dirty="0">
                <a:solidFill>
                  <a:srgbClr val="383838"/>
                </a:solidFill>
                <a:latin typeface="DM Sans" pitchFamily="34" charset="0"/>
                <a:ea typeface="DM Sans" pitchFamily="34" charset="-122"/>
                <a:cs typeface="DM Sans" pitchFamily="34" charset="-120"/>
              </a:rPr>
              <a:t> </a:t>
            </a:r>
            <a:r>
              <a:rPr lang="en-US" sz="1400" dirty="0" err="1">
                <a:solidFill>
                  <a:srgbClr val="383838"/>
                </a:solidFill>
                <a:latin typeface="DM Sans" pitchFamily="34" charset="0"/>
                <a:ea typeface="DM Sans" pitchFamily="34" charset="-122"/>
                <a:cs typeface="DM Sans" pitchFamily="34" charset="-120"/>
              </a:rPr>
              <a:t>cho</a:t>
            </a:r>
            <a:r>
              <a:rPr lang="en-US" sz="1400" dirty="0">
                <a:solidFill>
                  <a:srgbClr val="383838"/>
                </a:solidFill>
                <a:latin typeface="DM Sans" pitchFamily="34" charset="0"/>
                <a:ea typeface="DM Sans" pitchFamily="34" charset="-122"/>
                <a:cs typeface="DM Sans" pitchFamily="34" charset="-120"/>
              </a:rPr>
              <a:t> từng sản phẩm cụ thể. Dữ liệu thường bị mất cân bằng giữa các lớp cảm xúc và sản phẩm, gây khó khăn cho quá trình huấn luyện model.</a:t>
            </a:r>
            <a:endParaRPr lang="en-US" sz="1400" dirty="0"/>
          </a:p>
        </p:txBody>
      </p:sp>
      <p:sp>
        <p:nvSpPr>
          <p:cNvPr id="8" name="Shape 4">
            <a:extLst>
              <a:ext uri="{FF2B5EF4-FFF2-40B4-BE49-F238E27FC236}">
                <a16:creationId xmlns:a16="http://schemas.microsoft.com/office/drawing/2014/main" id="{12A71332-E0EC-4D97-A587-1DD96A4407A9}"/>
              </a:ext>
            </a:extLst>
          </p:cNvPr>
          <p:cNvSpPr/>
          <p:nvPr/>
        </p:nvSpPr>
        <p:spPr>
          <a:xfrm>
            <a:off x="6826965" y="1132998"/>
            <a:ext cx="370544" cy="482679"/>
          </a:xfrm>
          <a:prstGeom prst="roundRect">
            <a:avLst>
              <a:gd name="adj" fmla="val 6668"/>
            </a:avLst>
          </a:prstGeom>
          <a:solidFill>
            <a:srgbClr val="F2EEEE"/>
          </a:solidFill>
          <a:ln/>
        </p:spPr>
      </p:sp>
      <p:pic>
        <p:nvPicPr>
          <p:cNvPr id="9" name="Image 0" descr="preencoded.png">
            <a:extLst>
              <a:ext uri="{FF2B5EF4-FFF2-40B4-BE49-F238E27FC236}">
                <a16:creationId xmlns:a16="http://schemas.microsoft.com/office/drawing/2014/main" id="{17167412-C64C-40FC-A57D-72FBDEC6D7ED}"/>
              </a:ext>
            </a:extLst>
          </p:cNvPr>
          <p:cNvPicPr>
            <a:picLocks noChangeAspect="1"/>
          </p:cNvPicPr>
          <p:nvPr/>
        </p:nvPicPr>
        <p:blipFill>
          <a:blip r:embed="rId2"/>
          <a:stretch>
            <a:fillRect/>
          </a:stretch>
        </p:blipFill>
        <p:spPr>
          <a:xfrm>
            <a:off x="6899354" y="1163181"/>
            <a:ext cx="259399" cy="422315"/>
          </a:xfrm>
          <a:prstGeom prst="rect">
            <a:avLst/>
          </a:prstGeom>
        </p:spPr>
      </p:pic>
      <p:sp>
        <p:nvSpPr>
          <p:cNvPr id="10" name="Text 5">
            <a:extLst>
              <a:ext uri="{FF2B5EF4-FFF2-40B4-BE49-F238E27FC236}">
                <a16:creationId xmlns:a16="http://schemas.microsoft.com/office/drawing/2014/main" id="{99806C7A-BD0C-455D-99C5-66EBA22EC2EC}"/>
              </a:ext>
            </a:extLst>
          </p:cNvPr>
          <p:cNvSpPr/>
          <p:nvPr/>
        </p:nvSpPr>
        <p:spPr>
          <a:xfrm>
            <a:off x="7524194" y="1206698"/>
            <a:ext cx="2161844" cy="351949"/>
          </a:xfrm>
          <a:prstGeom prst="rect">
            <a:avLst/>
          </a:prstGeom>
          <a:noFill/>
          <a:ln/>
        </p:spPr>
        <p:txBody>
          <a:bodyPr wrap="none" lIns="0" tIns="0" rIns="0" bIns="0" rtlCol="0" anchor="t"/>
          <a:lstStyle/>
          <a:p>
            <a:pPr marL="0" indent="0" algn="l">
              <a:lnSpc>
                <a:spcPts val="2750"/>
              </a:lnSpc>
              <a:buNone/>
            </a:pPr>
            <a:r>
              <a:rPr lang="en-US" sz="2200" dirty="0">
                <a:solidFill>
                  <a:srgbClr val="383838"/>
                </a:solidFill>
                <a:latin typeface="PT Serif" pitchFamily="34" charset="0"/>
                <a:ea typeface="PT Serif" pitchFamily="34" charset="-122"/>
                <a:cs typeface="PT Serif" pitchFamily="34" charset="-120"/>
              </a:rPr>
              <a:t>Về model</a:t>
            </a:r>
            <a:endParaRPr lang="en-US" sz="2200" dirty="0"/>
          </a:p>
        </p:txBody>
      </p:sp>
      <p:sp>
        <p:nvSpPr>
          <p:cNvPr id="11" name="Text 6">
            <a:extLst>
              <a:ext uri="{FF2B5EF4-FFF2-40B4-BE49-F238E27FC236}">
                <a16:creationId xmlns:a16="http://schemas.microsoft.com/office/drawing/2014/main" id="{701F2E45-0B11-42DD-89BF-12B6E662636D}"/>
              </a:ext>
            </a:extLst>
          </p:cNvPr>
          <p:cNvSpPr/>
          <p:nvPr/>
        </p:nvSpPr>
        <p:spPr>
          <a:xfrm>
            <a:off x="7524194" y="1687353"/>
            <a:ext cx="4401106" cy="1716286"/>
          </a:xfrm>
          <a:prstGeom prst="rect">
            <a:avLst/>
          </a:prstGeom>
          <a:noFill/>
          <a:ln/>
        </p:spPr>
        <p:txBody>
          <a:bodyPr wrap="square" lIns="0" tIns="0" rIns="0" bIns="0" rtlCol="0" anchor="t"/>
          <a:lstStyle/>
          <a:p>
            <a:pPr marL="0" indent="0" algn="l">
              <a:lnSpc>
                <a:spcPts val="2700"/>
              </a:lnSpc>
              <a:buNone/>
            </a:pPr>
            <a:r>
              <a:rPr lang="en-US" sz="1400" dirty="0">
                <a:solidFill>
                  <a:srgbClr val="383838"/>
                </a:solidFill>
                <a:latin typeface="DM Sans" pitchFamily="34" charset="0"/>
                <a:ea typeface="DM Sans" pitchFamily="34" charset="-122"/>
                <a:cs typeface="DM Sans" pitchFamily="34" charset="-120"/>
              </a:rPr>
              <a:t>Mô hình XLM-R, mặc dù mạnh mẽ, nhưng vẫn gặp khó khăn khi xử lý các câu tiếng Việt phức tạp, đặc biệt là những câu có sắc thái mỉa mai, ẩn ý hoặc sử dụng ngôn ngữ địa phương. Việc nắm bắt các sắc thái tinh tế này vượt quá giới hạn hiện tại của model.</a:t>
            </a:r>
            <a:endParaRPr lang="en-US" sz="1400" dirty="0"/>
          </a:p>
        </p:txBody>
      </p:sp>
      <p:sp>
        <p:nvSpPr>
          <p:cNvPr id="12" name="Shape 7">
            <a:extLst>
              <a:ext uri="{FF2B5EF4-FFF2-40B4-BE49-F238E27FC236}">
                <a16:creationId xmlns:a16="http://schemas.microsoft.com/office/drawing/2014/main" id="{F88C8A6C-E6FE-41F3-98AA-A11DC5E92049}"/>
              </a:ext>
            </a:extLst>
          </p:cNvPr>
          <p:cNvSpPr/>
          <p:nvPr/>
        </p:nvSpPr>
        <p:spPr>
          <a:xfrm>
            <a:off x="128628" y="3832741"/>
            <a:ext cx="370544" cy="482679"/>
          </a:xfrm>
          <a:prstGeom prst="roundRect">
            <a:avLst>
              <a:gd name="adj" fmla="val 6668"/>
            </a:avLst>
          </a:prstGeom>
          <a:solidFill>
            <a:srgbClr val="F2EEEE"/>
          </a:solidFill>
          <a:ln/>
        </p:spPr>
      </p:sp>
      <p:pic>
        <p:nvPicPr>
          <p:cNvPr id="13" name="Image 1" descr="preencoded.png">
            <a:extLst>
              <a:ext uri="{FF2B5EF4-FFF2-40B4-BE49-F238E27FC236}">
                <a16:creationId xmlns:a16="http://schemas.microsoft.com/office/drawing/2014/main" id="{0D291FC6-8E48-4DF4-89B8-A65014E915F8}"/>
              </a:ext>
            </a:extLst>
          </p:cNvPr>
          <p:cNvPicPr>
            <a:picLocks noChangeAspect="1"/>
          </p:cNvPicPr>
          <p:nvPr/>
        </p:nvPicPr>
        <p:blipFill>
          <a:blip r:embed="rId3"/>
          <a:stretch>
            <a:fillRect/>
          </a:stretch>
        </p:blipFill>
        <p:spPr>
          <a:xfrm>
            <a:off x="201017" y="3862923"/>
            <a:ext cx="259399" cy="422315"/>
          </a:xfrm>
          <a:prstGeom prst="rect">
            <a:avLst/>
          </a:prstGeom>
        </p:spPr>
      </p:pic>
      <p:sp>
        <p:nvSpPr>
          <p:cNvPr id="14" name="Text 8">
            <a:extLst>
              <a:ext uri="{FF2B5EF4-FFF2-40B4-BE49-F238E27FC236}">
                <a16:creationId xmlns:a16="http://schemas.microsoft.com/office/drawing/2014/main" id="{5D8CEDE5-E465-4466-BD0A-DCE84D4B0051}"/>
              </a:ext>
            </a:extLst>
          </p:cNvPr>
          <p:cNvSpPr/>
          <p:nvPr/>
        </p:nvSpPr>
        <p:spPr>
          <a:xfrm>
            <a:off x="825858" y="3906440"/>
            <a:ext cx="2431846" cy="351949"/>
          </a:xfrm>
          <a:prstGeom prst="rect">
            <a:avLst/>
          </a:prstGeom>
          <a:noFill/>
          <a:ln/>
        </p:spPr>
        <p:txBody>
          <a:bodyPr wrap="none" lIns="0" tIns="0" rIns="0" bIns="0" rtlCol="0" anchor="t"/>
          <a:lstStyle/>
          <a:p>
            <a:pPr marL="0" indent="0" algn="l">
              <a:lnSpc>
                <a:spcPts val="2750"/>
              </a:lnSpc>
              <a:buNone/>
            </a:pPr>
            <a:r>
              <a:rPr lang="en-US" sz="2200" dirty="0">
                <a:solidFill>
                  <a:srgbClr val="383838"/>
                </a:solidFill>
                <a:latin typeface="PT Serif" pitchFamily="34" charset="0"/>
                <a:ea typeface="PT Serif" pitchFamily="34" charset="-122"/>
                <a:cs typeface="PT Serif" pitchFamily="34" charset="-120"/>
              </a:rPr>
              <a:t>Về tích hợp API (Gemini)</a:t>
            </a:r>
            <a:endParaRPr lang="en-US" sz="2200" dirty="0"/>
          </a:p>
        </p:txBody>
      </p:sp>
      <p:sp>
        <p:nvSpPr>
          <p:cNvPr id="15" name="Text 9">
            <a:extLst>
              <a:ext uri="{FF2B5EF4-FFF2-40B4-BE49-F238E27FC236}">
                <a16:creationId xmlns:a16="http://schemas.microsoft.com/office/drawing/2014/main" id="{576E678B-A941-4D9D-BC5C-BC9584410EC5}"/>
              </a:ext>
            </a:extLst>
          </p:cNvPr>
          <p:cNvSpPr/>
          <p:nvPr/>
        </p:nvSpPr>
        <p:spPr>
          <a:xfrm>
            <a:off x="825857" y="4387096"/>
            <a:ext cx="4401106" cy="1716286"/>
          </a:xfrm>
          <a:prstGeom prst="rect">
            <a:avLst/>
          </a:prstGeom>
          <a:noFill/>
          <a:ln/>
        </p:spPr>
        <p:txBody>
          <a:bodyPr wrap="square" lIns="0" tIns="0" rIns="0" bIns="0" rtlCol="0" anchor="t"/>
          <a:lstStyle/>
          <a:p>
            <a:pPr marL="0" indent="0" algn="l">
              <a:lnSpc>
                <a:spcPts val="2700"/>
              </a:lnSpc>
              <a:buNone/>
            </a:pPr>
            <a:r>
              <a:rPr lang="en-US" sz="1400" dirty="0">
                <a:solidFill>
                  <a:srgbClr val="383838"/>
                </a:solidFill>
                <a:latin typeface="DM Sans" pitchFamily="34" charset="0"/>
                <a:ea typeface="DM Sans" pitchFamily="34" charset="-122"/>
                <a:cs typeface="DM Sans" pitchFamily="34" charset="-120"/>
              </a:rPr>
              <a:t>Thời gian phản hồi của API Gemini đôi khi chưa ổn định, ảnh hưởng đến trải nghiệm người dùng trong các tác vụ thời gian thực. Việc xử lý lỗi từ API và tối ưu prompt để Gemini trả về kết quả chính xác, phù hợp nhất cũng là một thách thức.</a:t>
            </a:r>
            <a:endParaRPr lang="en-US" sz="1400" dirty="0"/>
          </a:p>
        </p:txBody>
      </p:sp>
      <p:sp>
        <p:nvSpPr>
          <p:cNvPr id="16" name="Shape 10">
            <a:extLst>
              <a:ext uri="{FF2B5EF4-FFF2-40B4-BE49-F238E27FC236}">
                <a16:creationId xmlns:a16="http://schemas.microsoft.com/office/drawing/2014/main" id="{DBADEB39-54D4-4714-9309-9CAA070B3514}"/>
              </a:ext>
            </a:extLst>
          </p:cNvPr>
          <p:cNvSpPr/>
          <p:nvPr/>
        </p:nvSpPr>
        <p:spPr>
          <a:xfrm>
            <a:off x="6826965" y="3832741"/>
            <a:ext cx="370544" cy="482679"/>
          </a:xfrm>
          <a:prstGeom prst="roundRect">
            <a:avLst>
              <a:gd name="adj" fmla="val 6668"/>
            </a:avLst>
          </a:prstGeom>
          <a:solidFill>
            <a:srgbClr val="F2EEEE"/>
          </a:solidFill>
          <a:ln/>
        </p:spPr>
      </p:sp>
      <p:pic>
        <p:nvPicPr>
          <p:cNvPr id="17" name="Image 2" descr="preencoded.png">
            <a:extLst>
              <a:ext uri="{FF2B5EF4-FFF2-40B4-BE49-F238E27FC236}">
                <a16:creationId xmlns:a16="http://schemas.microsoft.com/office/drawing/2014/main" id="{F83AB648-5F32-431D-A4E6-835275C1F104}"/>
              </a:ext>
            </a:extLst>
          </p:cNvPr>
          <p:cNvPicPr>
            <a:picLocks noChangeAspect="1"/>
          </p:cNvPicPr>
          <p:nvPr/>
        </p:nvPicPr>
        <p:blipFill>
          <a:blip r:embed="rId4"/>
          <a:stretch>
            <a:fillRect/>
          </a:stretch>
        </p:blipFill>
        <p:spPr>
          <a:xfrm>
            <a:off x="6899354" y="3862923"/>
            <a:ext cx="259399" cy="422315"/>
          </a:xfrm>
          <a:prstGeom prst="rect">
            <a:avLst/>
          </a:prstGeom>
        </p:spPr>
      </p:pic>
      <p:sp>
        <p:nvSpPr>
          <p:cNvPr id="18" name="Text 11">
            <a:extLst>
              <a:ext uri="{FF2B5EF4-FFF2-40B4-BE49-F238E27FC236}">
                <a16:creationId xmlns:a16="http://schemas.microsoft.com/office/drawing/2014/main" id="{6E2A65C6-063B-4F09-83AE-5E307FFA2CDF}"/>
              </a:ext>
            </a:extLst>
          </p:cNvPr>
          <p:cNvSpPr/>
          <p:nvPr/>
        </p:nvSpPr>
        <p:spPr>
          <a:xfrm>
            <a:off x="7524194" y="3906440"/>
            <a:ext cx="2161844" cy="351949"/>
          </a:xfrm>
          <a:prstGeom prst="rect">
            <a:avLst/>
          </a:prstGeom>
          <a:noFill/>
          <a:ln/>
        </p:spPr>
        <p:txBody>
          <a:bodyPr wrap="none" lIns="0" tIns="0" rIns="0" bIns="0" rtlCol="0" anchor="t"/>
          <a:lstStyle/>
          <a:p>
            <a:pPr marL="0" indent="0" algn="l">
              <a:lnSpc>
                <a:spcPts val="2750"/>
              </a:lnSpc>
              <a:buNone/>
            </a:pPr>
            <a:r>
              <a:rPr lang="en-US" sz="2200" dirty="0">
                <a:solidFill>
                  <a:srgbClr val="383838"/>
                </a:solidFill>
                <a:latin typeface="PT Serif" pitchFamily="34" charset="0"/>
                <a:ea typeface="PT Serif" pitchFamily="34" charset="-122"/>
                <a:cs typeface="PT Serif" pitchFamily="34" charset="-120"/>
              </a:rPr>
              <a:t>Về Knowledge Base</a:t>
            </a:r>
            <a:endParaRPr lang="en-US" sz="2200" dirty="0"/>
          </a:p>
        </p:txBody>
      </p:sp>
      <p:sp>
        <p:nvSpPr>
          <p:cNvPr id="19" name="Text 12">
            <a:extLst>
              <a:ext uri="{FF2B5EF4-FFF2-40B4-BE49-F238E27FC236}">
                <a16:creationId xmlns:a16="http://schemas.microsoft.com/office/drawing/2014/main" id="{40DDBAD5-00D8-4E83-886C-84C61541C876}"/>
              </a:ext>
            </a:extLst>
          </p:cNvPr>
          <p:cNvSpPr/>
          <p:nvPr/>
        </p:nvSpPr>
        <p:spPr>
          <a:xfrm>
            <a:off x="7524194" y="4387096"/>
            <a:ext cx="4401106" cy="1373029"/>
          </a:xfrm>
          <a:prstGeom prst="rect">
            <a:avLst/>
          </a:prstGeom>
          <a:noFill/>
          <a:ln/>
        </p:spPr>
        <p:txBody>
          <a:bodyPr wrap="square" lIns="0" tIns="0" rIns="0" bIns="0" rtlCol="0" anchor="t"/>
          <a:lstStyle/>
          <a:p>
            <a:pPr marL="0" indent="0" algn="l">
              <a:lnSpc>
                <a:spcPts val="2700"/>
              </a:lnSpc>
              <a:buNone/>
            </a:pPr>
            <a:r>
              <a:rPr lang="en-US" sz="1400" dirty="0">
                <a:solidFill>
                  <a:srgbClr val="383838"/>
                </a:solidFill>
                <a:latin typeface="DM Sans" pitchFamily="34" charset="0"/>
                <a:ea typeface="DM Sans" pitchFamily="34" charset="-122"/>
                <a:cs typeface="DM Sans" pitchFamily="34" charset="-120"/>
              </a:rPr>
              <a:t>Thiết kế schema tối ưu cho bảng dữ liệu, đảm bảo hiệu quả trong cả việc truy vấn và làm giàu dữ liệu theo </a:t>
            </a:r>
            <a:r>
              <a:rPr lang="en-US" sz="1400" b="1" dirty="0">
                <a:solidFill>
                  <a:srgbClr val="383838"/>
                </a:solidFill>
                <a:latin typeface="DM Sans" pitchFamily="34" charset="0"/>
                <a:ea typeface="DM Sans" pitchFamily="34" charset="-122"/>
                <a:cs typeface="DM Sans" pitchFamily="34" charset="-120"/>
              </a:rPr>
              <a:t>product_id</a:t>
            </a:r>
            <a:r>
              <a:rPr lang="en-US" sz="1400" dirty="0">
                <a:solidFill>
                  <a:srgbClr val="383838"/>
                </a:solidFill>
                <a:latin typeface="DM Sans" pitchFamily="34" charset="0"/>
                <a:ea typeface="DM Sans" pitchFamily="34" charset="-122"/>
                <a:cs typeface="DM Sans" pitchFamily="34" charset="-120"/>
              </a:rPr>
              <a:t> vẫn cần được tối ưu. Việc này bao gồm cả quản lý dữ liệu khi có sự thay đổi hoặc bổ sung thông tin.</a:t>
            </a:r>
            <a:endParaRPr lang="en-US" sz="1400" dirty="0"/>
          </a:p>
        </p:txBody>
      </p:sp>
    </p:spTree>
    <p:extLst>
      <p:ext uri="{BB962C8B-B14F-4D97-AF65-F5344CB8AC3E}">
        <p14:creationId xmlns:p14="http://schemas.microsoft.com/office/powerpoint/2010/main" val="9403751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2227</Words>
  <Application>Microsoft Office PowerPoint</Application>
  <PresentationFormat>Widescreen</PresentationFormat>
  <Paragraphs>103</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Consolas</vt:lpstr>
      <vt:lpstr>DM Sans</vt:lpstr>
      <vt:lpstr>PT 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Thinh Nguyen</dc:creator>
  <cp:lastModifiedBy>Thinh Nguyen</cp:lastModifiedBy>
  <cp:revision>14</cp:revision>
  <dcterms:created xsi:type="dcterms:W3CDTF">2025-06-07T00:58:24Z</dcterms:created>
  <dcterms:modified xsi:type="dcterms:W3CDTF">2025-06-11T02:03:28Z</dcterms:modified>
</cp:coreProperties>
</file>