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5"/>
  </p:notesMasterIdLst>
  <p:handoutMasterIdLst>
    <p:handoutMasterId r:id="rId26"/>
  </p:handoutMasterIdLst>
  <p:sldIdLst>
    <p:sldId id="270" r:id="rId2"/>
    <p:sldId id="257" r:id="rId3"/>
    <p:sldId id="265" r:id="rId4"/>
    <p:sldId id="271" r:id="rId5"/>
    <p:sldId id="274" r:id="rId6"/>
    <p:sldId id="275" r:id="rId7"/>
    <p:sldId id="276" r:id="rId8"/>
    <p:sldId id="273" r:id="rId9"/>
    <p:sldId id="261" r:id="rId10"/>
    <p:sldId id="277" r:id="rId11"/>
    <p:sldId id="287" r:id="rId12"/>
    <p:sldId id="272" r:id="rId13"/>
    <p:sldId id="266" r:id="rId14"/>
    <p:sldId id="280" r:id="rId15"/>
    <p:sldId id="279" r:id="rId16"/>
    <p:sldId id="281" r:id="rId17"/>
    <p:sldId id="282" r:id="rId18"/>
    <p:sldId id="283" r:id="rId19"/>
    <p:sldId id="284" r:id="rId20"/>
    <p:sldId id="285" r:id="rId21"/>
    <p:sldId id="286" r:id="rId22"/>
    <p:sldId id="267" r:id="rId23"/>
    <p:sldId id="26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2" d="100"/>
          <a:sy n="82"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5/18/2022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0:36.913"/>
    </inkml:context>
    <inkml:brush xml:id="br0">
      <inkml:brushProperty name="width" value="0.35" units="cm"/>
      <inkml:brushProperty name="height" value="0.35" units="cm"/>
      <inkml:brushProperty name="color" value="#FFFFFF"/>
    </inkml:brush>
  </inkml:definitions>
  <inkml:trace contextRef="#ctx0" brushRef="#br0">2211 0 24575,'0'1038'0,"0"-1034"0,0-1 0,0 1 0,0 0 0,0 0 0,-1 0 0,0 0 0,0-1 0,0 1 0,0 0 0,0-1 0,-1 1 0,1-1 0,-1 1 0,-4 4 0,4-6 0,-1 0 0,1 0 0,-1 0 0,0 0 0,0 0 0,0 0 0,0-1 0,0 0 0,-1 0 0,1 1 0,0-2 0,-1 1 0,1 0 0,0-1 0,-1 0 0,-5 1 0,-2-1 0,1 0 0,-1 0 0,0-1 0,1 0 0,-1-1 0,1 0 0,-1 0 0,1-1 0,0-1 0,0 0 0,0 0 0,1-1 0,-1 0 0,1-1 0,0 1 0,1-2 0,0 0 0,0 0 0,0 0 0,1-1 0,-10-12 0,-24-35 0,25 32 0,-26-28 0,35 44 0,-1 0 0,1 1 0,-1 0 0,0 0 0,0 1 0,-1 0 0,-15-7 0,-100-27 0,114 35 0,0-1 0,1 0 0,0-1 0,-1 1 0,-11-12 0,11 9 0,-1 0 0,-22-11 0,12 8 0,0 0 0,-24-18 0,39 25 0,-1 1 0,0-1 0,1 1 0,-2 1 0,1-1 0,0 1 0,0 0 0,-1 1 0,1 0 0,-10-1 0,-15 1 0,-36 4 0,22-1 0,-92-3 0,-87 4 0,223-3 0,0 0 0,-1 1 0,1-1 0,-1 1 0,1-1 0,0 1 0,0 0 0,-1 0 0,1 0 0,0 0 0,0 0 0,0 1 0,0-1 0,0 1 0,0-1 0,1 1 0,-1 0 0,0-1 0,1 1 0,0 0 0,-1 0 0,1 0 0,0 0 0,0 1 0,0-1 0,0 0 0,0 0 0,0 1 0,1-1 0,-1 0 0,1 1 0,0-1 0,0 0 0,0 5 0,0-4 0,0 0 0,0 0 0,1 0 0,-1 0 0,1 0 0,0 0 0,0 0 0,0 0 0,0 0 0,1 0 0,-1 0 0,1-1 0,0 1 0,-1-1 0,1 1 0,0-1 0,1 0 0,-1 1 0,0-1 0,1 0 0,-1-1 0,1 1 0,-1 0 0,1-1 0,0 1 0,5 1 0,6 0 0,0-1 0,1 0 0,-1-1 0,0-1 0,27-2 0,-28 0 0,-1 1 0,1 1 0,-1 0 0,0 1 0,1 0 0,-1 1 0,0 0 0,16 6 0,56 30 0,135 85 0,-214-120 0,-1-1 0,0 0 0,0 1 0,0 0 0,0 0 0,-1 0 0,1 1 0,-1-1 0,0 1 0,0 0 0,0 0 0,0 0 0,-1 0 0,1 0 0,-1 1 0,0-1 0,-1 1 0,1-1 0,-1 1 0,0 0 0,0-1 0,0 1 0,-1 0 0,0 0 0,0 6 0,1 0 0,-1-1 0,0 1 0,0-1 0,-1 0 0,0 0 0,-4 15 0,4-22 0,0-1 0,0 1 0,0-1 0,0 1 0,0-1 0,-1 0 0,0 1 0,1-1 0,-1 0 0,0 0 0,0 0 0,0 0 0,0-1 0,0 1 0,0-1 0,-1 1 0,1-1 0,-1 1 0,1-1 0,-1 0 0,1 0 0,-1-1 0,1 1 0,-1 0 0,-4-1 0,-26 4 0,-1-3 0,0-1 0,-47-6 0,74 5 0,0-1 0,0 1 0,1-2 0,-1 1 0,0-1 0,1 0 0,0 0 0,0-1 0,0 0 0,0 0 0,0-1 0,1 1 0,0-1 0,0 0 0,-7-10 0,5 7 0,0 1 0,0 0 0,0 1 0,-1-1 0,0 1 0,0 1 0,-15-8 0,-1 5 0,1 1 0,-1 1 0,0 1 0,0 2 0,-1 0 0,1 2 0,-28 1 0,20 0 0,-1-2 0,0-1 0,-40-8 0,31 0 0,0 2 0,0 2 0,-73-3 0,12 12 0,-94-3 0,194 1 0,1-1 0,-1 1 0,0-1 0,1 0 0,0 1 0,-1-1 0,1 0 0,-1-1 0,1 1 0,0 0 0,0-1 0,0 1 0,0-1 0,0 0 0,0 0 0,0 0 0,0 0 0,1 0 0,-1 0 0,1 0 0,-1 0 0,1 0 0,0-1 0,0 1 0,0-1 0,0 1 0,1-1 0,-1 1 0,1-1 0,-1-3 0,-1-9 0,1-1 0,0 0 0,4-32 0,-1 23 0,2-399 41,-5 272-1447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2:30.769"/>
    </inkml:context>
    <inkml:brush xml:id="br0">
      <inkml:brushProperty name="width" value="0.1" units="cm"/>
      <inkml:brushProperty name="height" value="0.1" units="cm"/>
      <inkml:brushProperty name="color" value="#FFFFFF"/>
    </inkml:brush>
  </inkml:definitions>
  <inkml:trace contextRef="#ctx0" brushRef="#br0">197 94 24575,'0'-4'0,"0"1"0,0-1 0,0 1 0,0-1 0,-1 1 0,1 0 0,-1-1 0,0 1 0,0-1 0,0 1 0,-1 0 0,1 0 0,-1 0 0,0 0 0,-3-5 0,2 6 0,0-1 0,0 1 0,-1 0 0,1 0 0,0 0 0,-1 1 0,1-1 0,-1 1 0,1 0 0,-1 0 0,0 0 0,0 0 0,1 1 0,-6-1 0,-28-1 0,-48 4 0,123 0 0,-23-1 0,1 0 0,-1 0 0,1-1 0,-1-1 0,0-1 0,19-4 0,-17-3-1365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2:46.368"/>
    </inkml:context>
    <inkml:brush xml:id="br0">
      <inkml:brushProperty name="width" value="0.1" units="cm"/>
      <inkml:brushProperty name="height" value="0.1" units="cm"/>
      <inkml:brushProperty name="color" value="#FFFFFF"/>
    </inkml:brush>
  </inkml:definitions>
  <inkml:trace contextRef="#ctx0" brushRef="#br0">2072 0 24575,'-2049'0'-1365,"2027"0"-5461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3:12.910"/>
    </inkml:context>
    <inkml:brush xml:id="br0">
      <inkml:brushProperty name="width" value="0.2" units="cm"/>
      <inkml:brushProperty name="height" value="0.2" units="cm"/>
      <inkml:brushProperty name="color" value="#FFFFFF"/>
    </inkml:brush>
  </inkml:definitions>
  <inkml:trace contextRef="#ctx0" brushRef="#br0">2511 82 24575,'-5'5'0,"1"0"0,0 0 0,0 0 0,0 1 0,0 0 0,1 0 0,0 0 0,0 0 0,1 0 0,-2 8 0,0 3 0,1 1 0,-2 24 0,3-20 0,2-19 0,0 1 0,-1-1 0,0 0 0,1 0 0,-1 0 0,0 0 0,-1 0 0,1 0 0,0 0 0,-1-1 0,0 1 0,1 0 0,-1-1 0,0 1 0,0-1 0,-1 0 0,1 1 0,0-1 0,-1 0 0,1-1 0,-1 1 0,0 0 0,0-1 0,1 1 0,-1-1 0,0 0 0,0 0 0,0 0 0,-5 1 0,-8 0 0,-1-1 0,1 0 0,0-1 0,-28-3 0,11 0 0,-51 3 0,52 1 0,0-1 0,-56-8 0,84 7 0,-1 0 0,1-1 0,0 1 0,0-1 0,0 0 0,0 0 0,1 0 0,-1 0 0,0-1 0,1 0 0,0 0 0,-1 0 0,1 0 0,0 0 0,1 0 0,-1-1 0,0 1 0,1-1 0,0 0 0,0 0 0,0 0 0,1 0 0,-1 0 0,1 0 0,0 0 0,0-1 0,-1-7 0,1 4 0,1 0 0,-1-1 0,2 1 0,-1 0 0,1-1 0,0 1 0,1 0 0,0 0 0,0 0 0,1 0 0,0 0 0,0 1 0,0-1 0,6-7 0,-4 8 0,0 0 0,0 1 0,0 0 0,1 0 0,0 0 0,0 1 0,0 0 0,1 0 0,0 0 0,0 1 0,0 0 0,12-5 0,-6 5 0,0 1 0,0 0 0,0 1 0,1 0 0,-1 1 0,27 1 0,-32 0 0,0 0 0,0 0 0,0 1 0,-1-1 0,1 2 0,14 3 0,-20-4 0,0 0 0,0 0 0,1 0 0,-1 0 0,0 1 0,0-1 0,-1 1 0,1 0 0,0-1 0,0 1 0,-1 0 0,1 0 0,-1 0 0,0 0 0,1 0 0,-1 0 0,0 0 0,0 1 0,0-1 0,-1 0 0,1 1 0,-1-1 0,1 4 0,1 7 0,0 1 0,-2-1 0,1 1 0,-2-1 0,0 1 0,0-1 0,-2 1 0,1-1 0,-2 0 0,1 0 0,-7 14 0,8-22 0,-1 1 0,1-1 0,-1 0 0,0 0 0,-1 0 0,1 0 0,-1 0 0,0-1 0,0 1 0,0-1 0,-1 0 0,0-1 0,1 1 0,-1-1 0,0 0 0,-1 0 0,1 0 0,0-1 0,-1 0 0,0 0 0,1 0 0,-1-1 0,0 1 0,0-2 0,0 1 0,0 0 0,-6-1 0,10-1 0,0 1 0,0 0 0,0 0 0,0-1 0,0 1 0,0-1 0,0 0 0,0 1 0,0-1 0,1 0 0,-1 0 0,0 0 0,0-1 0,1 1 0,-1 0 0,1-1 0,-1 1 0,1 0 0,-3-4 0,2 1 0,0 0 0,0 0 0,0 0 0,1 0 0,-1 0 0,1 0 0,0-1 0,-1-8 0,1 3 0,1-1 0,0 1 0,0-1 0,1 1 0,1-1 0,0 1 0,3-12 0,-3 16 0,21-51 0,-22 55 0,0 0 0,0 0 0,0 0 0,0 0 0,1 0 0,-1 0 0,0 0 0,1 1 0,0-1 0,-1 1 0,1-1 0,0 1 0,-1 0 0,1-1 0,0 1 0,0 0 0,0 0 0,0 0 0,0 1 0,0-1 0,1 0 0,-1 1 0,2-1 0,-2 1 0,-1 1 0,0-1 0,0 0 0,0 1 0,1-1 0,-1 1 0,0 0 0,0-1 0,0 1 0,0 0 0,0 0 0,0-1 0,0 1 0,0 0 0,-1 0 0,1 0 0,0 0 0,0 0 0,-1 0 0,1 0 0,-1 1 0,1-1 0,-1 0 0,1 0 0,-1 0 0,0 0 0,1 2 0,4 38 0,-5-38 0,1 229 0,-4-99 0,3-128 0,0 0 0,0 1 0,-1-1 0,0 0 0,0 0 0,0 0 0,-1 0 0,0 0 0,0 0 0,-3 5 0,4-8 0,0-1 0,0 1 0,0-1 0,0 0 0,0 1 0,-1-1 0,1 0 0,-1 0 0,1 0 0,-1 0 0,1 0 0,-1 0 0,1 0 0,-1 0 0,0-1 0,0 1 0,1 0 0,-1-1 0,0 0 0,0 1 0,0-1 0,1 0 0,-1 0 0,0 0 0,0 0 0,0 0 0,1-1 0,-1 1 0,0-1 0,0 1 0,0-1 0,-2 0 0,1-1 0,0 1 0,0-1 0,0 0 0,0 0 0,1 0 0,-1 0 0,0 0 0,1 0 0,-1-1 0,1 1 0,0-1 0,0 0 0,0 0 0,0 0 0,1 0 0,-1 0 0,1 0 0,-3-6 0,0-7 0,0 1 0,-3-31 0,1 6 0,-6-27 0,9 40 0,-13-42 0,13 61 0,0-1 0,-1 0 0,0 1 0,0-1 0,-1 1 0,0 1 0,0-1 0,-10-10 0,10 13 0,0 0 0,0 1 0,0-1 0,-1 1 0,0 0 0,1 1 0,-1 0 0,0-1 0,-1 2 0,1-1 0,-11-2 0,1 2 0,1 1 0,-1 1 0,-31 0 0,-957 6 0,581-7 0,392 0 0,1-1 0,-1-2 0,-46-13 0,-22-4 0,80 19 0,0-1 0,-32-11 0,96 9 0,-5 6 0,76 2 0,-110-1 0,0 1 0,0-1 0,-1 1 0,1 1 0,0-1 0,-1 1 0,0 0 0,0 0 0,0 1 0,0-1 0,0 1 0,-1 0 0,9 10 0,-7-8 0,0 0 0,0-1 0,1 1 0,0-1 0,0 0 0,11 5 0,51 23 0,105 68 0,-166-96 0,132 96 0,-125-88 0,0-1 0,1-1 0,1-1 0,-1 0 0,2-1 0,-1-1 0,1-1 0,0 0 0,1-1 0,-1-1 0,1-1 0,0-1 0,38 2 0,-48-4 0,0-1 0,0 1 0,0 1 0,0 0 0,0 0 0,0 1 0,0 0 0,-1 0 0,0 1 0,1 0 0,13 9 0,-22-12 0,0-1 0,1 0 0,-1 0 0,0 0 0,0 0 0,0 0 0,0 0 0,0 0 0,0 0 0,1 0 0,-1 1 0,0-1 0,0 0 0,0 0 0,0 0 0,0 0 0,0 0 0,0 0 0,0 1 0,0-1 0,0 0 0,1 0 0,-1 0 0,0 0 0,0 1 0,0-1 0,0 0 0,0 0 0,0 0 0,0 0 0,0 1 0,0-1 0,0 0 0,0 0 0,-1 0 0,1 0 0,0 0 0,0 1 0,0-1 0,0 0 0,0 0 0,0 0 0,0 1 0,-9 2 0,-12-1 0,15-3 0,0 0 0,0 0 0,0-1 0,0 0 0,0 0 0,1-1 0,-1 1 0,-9-7 0,-27-11 0,34 18 0,0-1 0,0 0 0,1-1 0,-14-8 0,20 12 0,0-1 0,0 0 0,0 1 0,0-1 0,0 1 0,0-1 0,0 0 0,0 0 0,0 0 0,0 0 0,1 1 0,-1-1 0,0 0 0,1 0 0,-1 0 0,1 0 0,-1-1 0,1 1 0,-1 0 0,1 0 0,0 0 0,-1 0 0,1 0 0,0-1 0,0 1 0,0 0 0,0 0 0,0 0 0,0 0 0,0-1 0,1 1 0,-1 0 0,0 0 0,1 0 0,-1 0 0,0 0 0,1 0 0,0 0 0,-1-1 0,1 2 0,-1-1 0,1 0 0,0 0 0,0 0 0,1-1 0,2-1 0,0 0 0,1 1 0,-1 0 0,0-1 0,1 2 0,0-1 0,-1 0 0,1 1 0,0 0 0,0 0 0,0 1 0,9-1 0,-7 1 0,0-1 0,0 0 0,0-1 0,10-3 0,-17 5 0,0 1 0,0-1 0,0 0 0,0 0 0,0 0 0,1 0 0,-1 0 0,0 0 0,0 0 0,0 0 0,0-1 0,0 1 0,0 0 0,1 0 0,-1 0 0,0 0 0,0 0 0,0 0 0,0 0 0,0 0 0,0 0 0,1 0 0,-1 0 0,0 0 0,0 0 0,0-1 0,0 1 0,0 0 0,0 0 0,0 0 0,0 0 0,0 0 0,0 0 0,0-1 0,0 1 0,1 0 0,-1 0 0,0 0 0,0 0 0,0 0 0,0 0 0,0-1 0,0 1 0,0 0 0,0 0 0,0 0 0,0 0 0,0 0 0,-1-1 0,1 1 0,0 0 0,0 0 0,0 0 0,0 0 0,0 0 0,0 0 0,0 0 0,0-1 0,0 1 0,-12-4 0,-17 1 0,17 2 0,0 1 0,0 1 0,0 0 0,0 0 0,1 1 0,-1 1 0,-20 6 0,26-6 0,-1 0 0,1 0 0,0 1 0,0 0 0,0 0 0,1 0 0,0 1 0,-1 0 0,2 0 0,-1 0 0,0 0 0,1 1 0,0-1 0,-6 13 0,2-2 0,5-9 0,0 1 0,-1-1 0,-1-1 0,-7 11 0,10-14 0,-1-1 0,1 0 0,-1 1 0,0-1 0,0 0 0,0 0 0,-1-1 0,1 1 0,0-1 0,-1 1 0,1-1 0,0 0 0,-6 0 0,-24 3 0,1-1 0,-1-2 0,-54-5 0,-2 0 0,86 4 0,0 0 0,0 0 0,0 0 0,0 0 0,0-1 0,0 0 0,0 1 0,0-1 0,0 0 0,1 0 0,-1-1 0,0 1 0,0-1 0,1 1 0,-1-1 0,1 0 0,-1 0 0,1 0 0,0 0 0,0 0 0,-2-3 0,1 0 0,0-1 0,1 1 0,0 0 0,0-1 0,0 1 0,0-1 0,1 1 0,0-1 0,1 0 0,-1-9 0,0 6 0,1 0 0,0-1 0,0 1 0,1 0 0,0-1 0,1 1 0,5-16 0,-6 22 0,0 0 0,1 0 0,0 0 0,0 0 0,0 0 0,0 1 0,0-1 0,1 1 0,-1-1 0,1 1 0,-1 0 0,1 0 0,0 0 0,0 0 0,0 0 0,0 1 0,0-1 0,0 1 0,0 0 0,1 0 0,-1 0 0,0 1 0,1-1 0,3 0 0,4 0 0,-1 0 0,0 0 0,0 1 0,1 1 0,19 2 0,-27-2 0,0 0 0,0-1 0,-1 1 0,1 0 0,0 1 0,-1-1 0,1 0 0,-1 1 0,0-1 0,1 1 0,-1 0 0,0 0 0,0 0 0,0 0 0,0 0 0,0 0 0,-1 0 0,1 1 0,-1-1 0,1 1 0,-1-1 0,0 1 0,0 0 0,0-1 0,0 1 0,0 3 0,1 8 0,-1 0 0,0 0 0,-3 26 0,0-29 0,2 1 0,-1 0 0,2 0 0,0-1 0,3 20 0,-2-27 0,0 0 0,0 0 0,0 0 0,0-1 0,1 1 0,0-1 0,-1 0 0,1 0 0,1 0 0,-1 0 0,0 0 0,1-1 0,-1 1 0,1-1 0,-1 0 0,8 3 0,5 2 0,0-1 0,28 8 0,-28-11 0,0-1 0,23 0 0,-25-1 0,0 0 0,0 0 0,-1 1 0,26 7 0,-35-7 0,-1-1 0,1 1 0,-1-1 0,0 1 0,0 0 0,0 0 0,0 0 0,0 1 0,0-1 0,0 1 0,-1 0 0,0 0 0,1 0 0,-1 0 0,0 0 0,0 0 0,-1 0 0,1 1 0,-1-1 0,1 1 0,-1-1 0,1 7 0,1 6 0,-1 0 0,0 0 0,-1 0 0,-1 0 0,0 0 0,-2 0 0,1 0 0,-6 19 0,6-32 0,0 0 0,0 0 0,-1-1 0,1 1 0,-1-1 0,0 1 0,1-1 0,-1 1 0,0-1 0,0 0 0,-1 0 0,1 0 0,0 0 0,-1 0 0,1 0 0,-1-1 0,1 1 0,-1-1 0,0 0 0,0 0 0,0 0 0,0 0 0,0 0 0,1-1 0,-1 1 0,-1-1 0,1 0 0,0 0 0,-3 0 0,2 0 0,1-1 0,-1 1 0,1-1 0,0 1 0,-1-1 0,1 0 0,0-1 0,-1 1 0,1-1 0,0 1 0,0-1 0,0 0 0,0 0 0,0 0 0,1 0 0,-1-1 0,1 1 0,-1-1 0,1 1 0,0-1 0,0 0 0,0 0 0,0 0 0,-2-5 0,1-6 0,0 1 0,1-1 0,0 0 0,1 0 0,0 0 0,2 0 0,1-16 0,2 192 0,-3-64 0,-3 110 0,1-205 0,1 0 0,-1 1 0,1-1 0,-1 0 0,0 1 0,0-1 0,-1 0 0,1 0 0,-1 0 0,1 0 0,-5 4 0,6-6 0,0-1 0,0 1 0,-1-1 0,1 0 0,0 1 0,-1-1 0,1 0 0,0 0 0,-1 1 0,1-1 0,-1 0 0,1 0 0,-1 0 0,1 1 0,0-1 0,-1 0 0,1 0 0,-1 0 0,1 0 0,-1 0 0,1 0 0,-1 0 0,1 0 0,-1 0 0,1 0 0,0 0 0,-1 0 0,1 0 0,-1-1 0,0 1 0,0-1 0,0 0 0,0 0 0,0-1 0,-1 1 0,2 0 0,-1-1 0,0 1 0,0-1 0,0 1 0,1 0 0,-1-1 0,0 0 0,1 1 0,-1-2 0,-4-20 0,2 1 0,0-1 0,1 1 0,1-1 0,2-26 0,0 21 0,-1 0 0,-7-49 0,3 52 0,3 15 0,-1 1 0,0-1 0,0 1 0,0-1 0,-1 1 0,-1 0 0,0 1 0,0-1 0,0 0 0,-7-7 0,1 1 0,6 8 0,0 1 0,0 0 0,0 0 0,-1 0 0,-10-9 0,14 14 0,0 1 0,0-1 0,0 1 0,0-1 0,0 1 0,0-1 0,0 1 0,0-1 0,0 1 0,0 0 0,0 0 0,0-1 0,0 1 0,0 0 0,-1 0 0,1 0 0,0 0 0,-1 1 0,0-1 0,0 1 0,1 0 0,-1 0 0,1-1 0,-1 1 0,1 0 0,0 0 0,-1 1 0,1-1 0,0 0 0,0 0 0,0 1 0,0-1 0,0 1 0,-2 2 0,0 4 0,-1 1 0,2 0 0,-1 0 0,1 0 0,0 0 0,1 0 0,0 0 0,0 1 0,1-1 0,1 14 0,0-9 0,-1 0 0,-1 0 0,-4 26 0,-1-13 0,4-16 0,-1 0 0,0 0 0,-8 20 0,9-28 0,1 0 0,-1 0 0,0-1 0,1 1 0,-1-1 0,-1 1 0,1-1 0,0 0 0,0 1 0,-1-1 0,0-1 0,1 1 0,-1 0 0,0 0 0,0-1 0,0 0 0,0 0 0,-4 2 0,6-3 0,-1 0 0,1 1 0,0-1 0,0 0 0,0 0 0,-1 0 0,1 0 0,0 0 0,0 0 0,-1 0 0,1 0 0,0 0 0,0-1 0,0 1 0,0-1 0,-1 1 0,1-1 0,0 1 0,0-1 0,0 1 0,0-1 0,0 0 0,-1-1 0,0 0 0,1 0 0,-1 0 0,1 0 0,-1-1 0,1 1 0,0-1 0,0 1 0,0-1 0,0 1 0,0-5 0,-1-6 0,0-1 0,1 0 0,1-19 0,0 25 0,4-59 0,-2 41 0,-1 0 0,-1-1 0,-5-39 0,5 63 0,-1 1 0,0-1 0,1 1 0,-1-1 0,0 1 0,-1-1 0,1 1 0,0 0 0,-1 0 0,1 0 0,-1-1 0,0 2 0,1-1 0,-1 0 0,0 0 0,0 0 0,0 1 0,-1-1 0,1 1 0,0 0 0,0 0 0,-1 0 0,1 0 0,-5-1 0,-5-1 0,-1 0 0,0 2 0,1-1 0,-16 2 0,18 0 0,-1-1 0,0 0 0,-19-4 0,17 1 0,-1-1 0,1-1 0,-22-12 0,31 16 0,0 0 0,1-1 0,-1 0 0,1 0 0,0 0 0,0 0 0,0 0 0,0-1 0,0 1 0,1-1 0,-1 0 0,1 0 0,0 1 0,0-2 0,1 1 0,-2-5 0,-4-14 0,-1 0 0,0 1 0,-2 0 0,-18-31 0,0 0 0,24 40 0,0 0 0,1-1 0,0 1 0,-1-22 0,4 33 0,3 548 0,-4-307 0,0-235 0,1-1 0,0 1 0,1 0 0,-1-1 0,0 1 0,1-1 0,0 1 0,0-1 0,0 1 0,0-1 0,1 1 0,-1-1 0,1 0 0,0 0 0,3 4 0,-3-5 0,1 0 0,0 0 0,0 0 0,0 0 0,0 0 0,0-1 0,0 1 0,1-1 0,-1 0 0,0 0 0,1 0 0,-1 0 0,1-1 0,-1 0 0,8 1 0,6-2 0,1-1 0,0 0 0,0-2 0,-1 0 0,25-8 0,-12 3 0,2 1 0,1 1 0,0 2 0,43-1 0,102 8 0,-66 0 0,305-2 0,-394-2 0,0-1 0,0 0 0,42-13 0,-18 3 0,-29 8 0,0-1 0,30-15 0,-35 15 0,0 0 0,0 1 0,0 0 0,0 1 0,1 0 0,-1 1 0,20-1 0,297 3 0,-143 4 0,-166-3 0,-8 1 0,-1-1 0,1 0 0,-1-1 0,1 0 0,-1-1 0,1 0 0,-1-1 0,0 0 0,0-1 0,14-7 0,27-9 0,-45 18 0,0 0 0,-1-1 0,1 0 0,-1 0 0,12-8 0,-16 9 0,0-1 0,-1 1 0,1 0 0,-1-1 0,0 0 0,0 0 0,0 0 0,0 1 0,0-2 0,-1 1 0,0 0 0,1 0 0,-1 0 0,0-1 0,0 1 0,-1-1 0,1-4 0,2-32 0,-2 1 0,-4-47 0,-1-1 0,3 9 0,1 78 0,0-1 0,0 1 0,0-1 0,0 1 0,0 0 0,0-1 0,0 1 0,0-1 0,0 1 0,0 0 0,0-1 0,-1 1 0,1-1 0,0 1 0,0 0 0,0-1 0,-1 1 0,1-1 0,0 1 0,-1 0 0,1 0 0,0-1 0,-1 1 0,1 0 0,0-1 0,-1 1 0,1 0 0,0 0 0,-1 0 0,1 0 0,-1-1 0,1 1 0,0 0 0,-1 0 0,0 0 0,-16 8 0,-13 25 0,28-32 0,-4 7 0,0 0 0,-1-1 0,0 1 0,0-2 0,-1 1 0,0-1 0,0 0 0,-1-1 0,1 0 0,-1 0 0,0-1 0,-1 0 0,1 0 0,-1-1 0,0-1 0,1 1 0,-1-2 0,0 1 0,0-1 0,0-1 0,-11 0 0,-60-1 0,-97-4 0,174 4 0,-1 0 0,1-1 0,-1 1 0,1-1 0,-1 0 0,1 0 0,0 0 0,0-1 0,0 0 0,1 0 0,-1 0 0,-3-3 0,6 5 0,-1 0 0,1 0 0,0 0 0,0 0 0,0 0 0,0-1 0,0 1 0,0 0 0,0-1 0,0 1 0,0 0 0,1-1 0,-1 1 0,1-1 0,-1 1 0,1-1 0,-1 1 0,1-1 0,0 1 0,0-1 0,0 0 0,0 1 0,0-1 0,0 1 0,0-1 0,0 1 0,1-1 0,-1 1 0,0-1 0,1 1 0,-1-1 0,1 1 0,0-1 0,0 1 0,0-1 0,-1 1 0,3-2 0,-3 3 0,1-1 0,-1 1 0,0-1 0,1 1 0,-1 0 0,1-1 0,-1 1 0,1 0 0,-1-1 0,1 1 0,-1 0 0,1 0 0,-1-1 0,1 1 0,-1 0 0,1 0 0,-1 0 0,1 0 0,-1 0 0,1 0 0,-1 0 0,1 0 0,0 0 0,-1 0 0,1 0 0,-1 0 0,1 0 0,-1 0 0,1 0 0,-1 1 0,2-1 0,9 17 0,0 25 0,-8 17 0,-3 81 0,-3-45 0,4-89 0,-1 0 0,-1 0 0,1 0 0,-1 0 0,0 0 0,0-1 0,-1 1 0,0 0 0,0-1 0,-3 7 0,3-10 0,0 1 0,0 0 0,0-1 0,0 0 0,-1 1 0,1-1 0,-1 0 0,1 0 0,-1 0 0,0-1 0,0 1 0,0-1 0,0 1 0,0-1 0,0 0 0,0 0 0,0 0 0,0-1 0,-1 1 0,-3-1 0,-16 2 0,-1-2 0,-28-2 0,-34 0 0,84 2 0,-1 1 0,0 0 0,0-1 0,1 1 0,-1 0 0,0 1 0,1-1 0,-1 0 0,1 1 0,0 0 0,-1-1 0,1 1 0,0 0 0,0 0 0,0 0 0,0 1 0,0-1 0,1 0 0,-1 1 0,1-1 0,0 1 0,-1-1 0,1 1 0,0 0 0,0-1 0,1 1 0,-1 0 0,1 0 0,-1 0 0,1-1 0,0 1 0,0 0 0,0 0 0,0 0 0,1 0 0,-1 0 0,1-1 0,0 1 0,-1 0 0,1 0 0,1-1 0,-1 1 0,0-1 0,1 1 0,-1-1 0,1 1 0,-1-1 0,1 0 0,0 0 0,0 0 0,0 0 0,1 0 0,-1 0 0,3 1 0,3 0 0,0 0 0,0-1 0,0 0 0,0 0 0,0-1 0,0 0 0,10 0 0,64-5 0,-32 1 0,340 2 0,-384 1 0,0 0 0,-1 0 0,1-1 0,0 1 0,0-1 0,0-1 0,0 1 0,-1-1 0,1 0 0,-1-1 0,1 1 0,-1-1 0,8-5 0,-7 2 0,0 0 0,0 0 0,-1 0 0,0 0 0,0-1 0,-1 0 0,0 0 0,0 0 0,4-11 0,5-12 0,-6 13 0,0-1 0,1 1 0,1 1 0,14-19 0,-22 34 0,0-1 0,0 1 0,0-1 0,0 1 0,0 0 0,1-1 0,-1 1 0,0 0 0,1 0 0,-1 0 0,1 0 0,-1 1 0,1-1 0,0 0 0,-1 0 0,1 1 0,0-1 0,0 1 0,-1 0 0,1 0 0,0-1 0,0 1 0,-1 0 0,1 0 0,0 0 0,0 1 0,3 0 0,-3 0 0,0 0 0,-1 0 0,1 0 0,0 1 0,0-1 0,0 1 0,-1-1 0,1 1 0,-1 0 0,1 0 0,-1 0 0,0-1 0,0 1 0,0 0 0,0 1 0,0-1 0,0 0 0,0 0 0,-1 0 0,1 0 0,0 3 0,3 34 0,-2 0 0,-1 0 0,-8 66 0,7-104 0,0 7 0,-1-1 0,-1 0 0,1 0 0,-1 0 0,-1 0 0,1 0 0,-1 0 0,0 0 0,-1-1 0,1 0 0,-1 0 0,-1 0 0,-5 7 0,-5 2 0,-1 0 0,0-1 0,-21 13 0,-12 9 0,42-30 0,-1-1 0,0 0 0,0-1 0,0 0 0,-1 0 0,1-1 0,-1 0 0,0 0 0,0-1 0,0 0 0,-15 1 0,-10-1 0,-63-5 0,27 0 0,63 3 6,0-1 0,1 0-1,-1 0 1,0-1 0,0 1-1,1-1 1,-1-1 0,1 1 0,0-1-1,-1 0 1,1-1 0,1 0-1,-1 1 1,0-2 0,1 1-1,0-1 1,0 0 0,0 0 0,1 0-1,-5-7 1,2 1-155,0 0 1,1-1-1,0 0 1,0 0-1,2-1 1,-1 1-1,2-1 1,0 0-1,-3-20 1,3 1-6678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0:28.73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0:30.903"/>
    </inkml:context>
    <inkml:brush xml:id="br0">
      <inkml:brushProperty name="width" value="0.35" units="cm"/>
      <inkml:brushProperty name="height" value="0.35" units="cm"/>
      <inkml:brushProperty name="color" value="#FFFFFF"/>
    </inkml:brush>
  </inkml:definitions>
  <inkml:trace contextRef="#ctx0" brushRef="#br0">165 0 24575,'-5'0'0,"-5"0"0,-6 0 0,-4 0 0,-3 0 0,-3 0 0,-5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0:53.757"/>
    </inkml:context>
    <inkml:brush xml:id="br0">
      <inkml:brushProperty name="width" value="0.35" units="cm"/>
      <inkml:brushProperty name="height" value="0.35" units="cm"/>
      <inkml:brushProperty name="color" value="#FFFFFF"/>
    </inkml:brush>
  </inkml:definitions>
  <inkml:trace contextRef="#ctx0" brushRef="#br0">623 520 24575,'-237'0'0,"247"0"0,37-1 0,87 12 0,107 23 0,89 16 0,-324-49 0,55 12 0,0-3 0,91 3 0,258-15 0,-403 2 0,1 0 0,0-1 0,-1 0 0,1 0 0,-1-1 0,1 0 0,-1 0 0,0-1 0,1 0 0,-1 0 0,-1 0 0,12-8 0,-13 7 0,-1 0 0,1 0 0,-1 0 0,0-1 0,0 1 0,-1-1 0,1 0 0,-1 0 0,0 0 0,-1-1 0,1 1 0,-1-1 0,0 1 0,0-1 0,-1 0 0,0 0 0,1-5 0,2-44 0,-6-96 0,-2 42 0,4 105 0,1 0 0,-1 1 0,-1-1 0,1 0 0,-1 0 0,1 1 0,-1-1 0,0 1 0,0-1 0,-1 1 0,1-1 0,-1 1 0,0 0 0,-3-6 0,2 6 0,0 1 0,1 0 0,-1 0 0,0 0 0,0 1 0,0-1 0,-1 1 0,1-1 0,0 1 0,0 0 0,-1 0 0,1 1 0,-1-1 0,1 1 0,0 0 0,-5 0 0,-136 1 0,52 2 0,78-2 0,0 1 0,0 0 0,0 1 0,1 1 0,-1 0 0,-13 7 0,11-5 0,1-1 0,-1 0 0,0-1 0,-19 2 0,-224-4 0,128-4 0,-1 0 0,-141 5 0,177 11 0,36-4 0,101-12 0,43 3 0,-11 1 0,164-2 0,-293 1 0,30 1 0,0-2 0,-49-5 0,63 2 0,1-1 0,0 0 0,1 0 0,-1-1 0,-13-9 0,-30-12 0,34 20 0,0 0 0,-30-2 0,30 5 0,0-1 0,-36-12 0,36 10 0,0 1 0,-1 0 0,0 1 0,-39-1 0,28 2 0,27 3 0,0-2 0,1 1 0,-1 0 0,0-1 0,1 0 0,-1 0 0,1 0 0,0-1 0,0 1 0,-7-7 0,7 6 0,0 0 0,0 0 0,0 0 0,-1 1 0,1-1 0,-1 1 0,1 0 0,-1 0 0,0 1 0,1 0 0,-8-2 0,-43 4 227,49 1-320,-1-1-1,1-1 0,-1 0 1,0 1-1,1-2 0,-1 1 1,1-1-1,-1 0 0,1-1 1,-1 1-1,1-1 0,0 0 1,0-1-1,0 0 0,0 0 1,-6-4-1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1:41.527"/>
    </inkml:context>
    <inkml:brush xml:id="br0">
      <inkml:brushProperty name="width" value="0.1" units="cm"/>
      <inkml:brushProperty name="height" value="0.1" units="cm"/>
      <inkml:brushProperty name="color" value="#FFFFFF"/>
    </inkml:brush>
  </inkml:definitions>
  <inkml:trace contextRef="#ctx0" brushRef="#br0">942 0 24575,'-442'0'0,"423"1"0,1 1 0,-34 8 0,31-6 0,-36 4 0,-150-6 0,202-1 0,0 0 0,1 0 0,-1 0 0,1 1 0,-1 0 0,1 0 0,-1 0 0,1 0 0,0 1 0,0-1 0,0 1 0,0 0 0,1 0 0,-1 1 0,-2 3 0,2-2 0,-1-1 0,1 0 0,-1 0 0,0-1 0,0 1 0,0-1 0,0 0 0,-8 3 0,13-6-1,0 0-1,0 0 0,0 0 1,0 0-1,0 0 0,0 0 1,0 0-1,0 0 1,-1 0-1,1 1 0,0-1 1,0 0-1,0 0 0,0 0 1,0 0-1,0 0 1,0 0-1,-1 0 0,1 0 1,0 0-1,0 0 0,0 0 1,0 0-1,0 0 1,0 0-1,-1 0 0,1 0 1,0 0-1,0-1 0,0 1 1,0 0-1,0 0 1,0 0-1,0 0 0,0 0 1,-1 0-1,1 0 0,0 0 1,0 0-1,0 0 1,0 0-1,0 0 0,0-1 1,0 1-1,0 0 0,0 0 1,0 0-1,0 0 1,0 0-1,0 0 0,0 0 1,0-1-1,0 1 0,0 0 1,0 0-1,0 0 1,0 0-1,3-11 191,-2 9-280,0 0-1,0-1 1,0 1 0,0 0 0,-1 0-1,1 0 1,-1 0 0,1-1 0,-1 1-1,0 0 1,0-1 0,0 1 0,0 0-1,-1 0 1,0-5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1:48.812"/>
    </inkml:context>
    <inkml:brush xml:id="br0">
      <inkml:brushProperty name="width" value="0.1" units="cm"/>
      <inkml:brushProperty name="height" value="0.1" units="cm"/>
      <inkml:brushProperty name="color" value="#FFFFFF"/>
    </inkml:brush>
  </inkml:definitions>
  <inkml:trace contextRef="#ctx0" brushRef="#br0">647 17 24575,'-75'-1'0,"-83"3"0,151-2 0,1 1 0,0 0 0,0 0 0,0 1 0,0 0 0,0 0 0,0 0 0,0 1 0,1 0 0,-1 0 0,1 0 0,0 1 0,0-1 0,0 1 0,0 1 0,1-1 0,-1 1 0,-4 7 0,6-12 0,4-7 0,6-12 0,3 7 0,6-7 0,-16 18 0,1 1 0,-1-1 0,1 0 0,-1 1 0,0-1 0,1 0 0,-1 1 0,0-1 0,0 0 0,1 0 0,-1 1 0,0-1 0,0 0 0,0 1 0,0-1 0,0 0 0,0 0 0,0 1 0,0-1 0,0 0 0,-1 0 0,1 1 0,0-1 0,-1-1 0,-1 2 0,-1-1 0,0 1 0,0-1 0,0 1 0,0 0 0,0 0 0,0 0 0,0 1 0,1-1 0,-1 1 0,0 0 0,0-1 0,-3 3 0,-5-1 0,-81 5 0,29-4 0,60-2 0,0-1 0,0 1 0,0 0 0,0 0 0,1 0 0,-1 0 0,0 1 0,0-1 0,1 1 0,-1-1 0,1 1 0,0 0 0,-1 0 0,1 0 0,0 0 0,0 1 0,0-1 0,0 1 0,-1 2 0,1-2 0,0 0 0,-1 0 0,1 0 0,0 0 0,-1-1 0,0 1 0,1-1 0,-1 0 0,0 0 0,0 0 0,-6 3 0,7-5-57,0 0 0,1 1 1,-1-1-1,0 0 0,0 0 0,1 0 0,-1 0 0,0-1 0,1 1 0,-1 0 0,0-1 1,1 1-1,-1-1 0,0 0 0,1 1 0,-1-1 0,1 0 0,-1 0 0,1 0 1,0 0-1,-1 0 0,1 0 0,-2-3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1:53.486"/>
    </inkml:context>
    <inkml:brush xml:id="br0">
      <inkml:brushProperty name="width" value="0.1" units="cm"/>
      <inkml:brushProperty name="height" value="0.1" units="cm"/>
      <inkml:brushProperty name="color" value="#FFFFFF"/>
    </inkml:brush>
  </inkml:definitions>
  <inkml:trace contextRef="#ctx0" brushRef="#br0">722 1 24575,'-696'0'-1365,"671"0"-5461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2:19.797"/>
    </inkml:context>
    <inkml:brush xml:id="br0">
      <inkml:brushProperty name="width" value="0.1" units="cm"/>
      <inkml:brushProperty name="height" value="0.1" units="cm"/>
      <inkml:brushProperty name="color" value="#FFFFFF"/>
    </inkml:brush>
  </inkml:definitions>
  <inkml:trace contextRef="#ctx0" brushRef="#br0">678 2 24575,'-118'-2'0,"-126"5"0,160 12 0,35-5 0,36-7 0,0 1 0,0 1 0,0 0 0,0 1 0,-15 9 0,13-7 0,1-1 0,-28 10 0,41-17 0,1 1 0,-1-1 0,1 0 0,-1 0 0,1 1 0,-1-1 0,1 0 0,-1 0 0,1 0 0,-1 0 0,1 0 0,-1 0 0,0 0 0,1 0 0,-1 0 0,1 0 0,-1 0 0,1 0 0,-1 0 0,1 0 0,-1 0 0,1-1 0,-1 1 0,1 0 0,-1-1 0,6-9 0,18-13 0,-13 17 0,13-14 0,-23 20 0,0-1 0,0 1 0,1 0 0,-1 0 0,0 0 0,0-1 0,0 1 0,0 0 0,0 0 0,0-1 0,0 1 0,0 0 0,0 0 0,0-1 0,0 1 0,0 0 0,0 0 0,0 0 0,0-1 0,0 1 0,0 0 0,-1 0 0,1-1 0,0 1 0,0 0 0,0 0 0,0 0 0,0-1 0,0 1 0,-1 0 0,1 0 0,0 0 0,0 0 0,0 0 0,0-1 0,-1 1 0,1 0 0,-20-4 0,-20 3 0,37 1 0,26 1 0,-13-1-273,1-1 0,-1 0 0,0 0 0,15-5 0,-6 0-6553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2:52:21.815"/>
    </inkml:context>
    <inkml:brush xml:id="br0">
      <inkml:brushProperty name="width" value="0.1" units="cm"/>
      <inkml:brushProperty name="height" value="0.1" units="cm"/>
      <inkml:brushProperty name="color" value="#FFFFFF"/>
    </inkml:brush>
  </inkml:definitions>
  <inkml:trace contextRef="#ctx0" brushRef="#br0">97 0 24575,'-5'0'0,"0"5"0,-5 0 0,-5 1 0,-4-2 0,-4 0 0,3-2-8191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5/18/2022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5/18/2022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5/18/2022</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5/18/2022</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5/18/2022</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5/18/2022</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8"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30.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23.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customXml" Target="../ink/ink4.xml"/><Relationship Id="rId17" Type="http://schemas.openxmlformats.org/officeDocument/2006/relationships/image" Target="../media/image32.png"/><Relationship Id="rId25" Type="http://schemas.openxmlformats.org/officeDocument/2006/relationships/image" Target="../media/image36.png"/><Relationship Id="rId2" Type="http://schemas.openxmlformats.org/officeDocument/2006/relationships/image" Target="../media/image22.png"/><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customXml" Target="../ink/ink1.xml"/><Relationship Id="rId11" Type="http://schemas.openxmlformats.org/officeDocument/2006/relationships/image" Target="../media/image29.png"/><Relationship Id="rId24" Type="http://schemas.openxmlformats.org/officeDocument/2006/relationships/customXml" Target="../ink/ink10.xml"/><Relationship Id="rId5" Type="http://schemas.openxmlformats.org/officeDocument/2006/relationships/image" Target="../media/image25.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12.xml"/><Relationship Id="rId10" Type="http://schemas.openxmlformats.org/officeDocument/2006/relationships/customXml" Target="../ink/ink3.xml"/><Relationship Id="rId19"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37.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9C14A2-67D5-3749-A4CA-E5D5FB925F51}"/>
              </a:ext>
            </a:extLst>
          </p:cNvPr>
          <p:cNvSpPr>
            <a:spLocks noGrp="1"/>
          </p:cNvSpPr>
          <p:nvPr>
            <p:ph type="sldNum" sz="quarter" idx="12"/>
          </p:nvPr>
        </p:nvSpPr>
        <p:spPr/>
        <p:txBody>
          <a:bodyPr/>
          <a:lstStyle/>
          <a:p>
            <a:fld id="{9EA0BE3B-158A-4EDF-80DC-E394A0D1600F}" type="slidenum">
              <a:rPr lang="en-US" smtClean="0"/>
              <a:pPr/>
              <a:t>10</a:t>
            </a:fld>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E818C6-6979-030E-1428-1535E4C29133}"/>
                  </a:ext>
                </a:extLst>
              </p:cNvPr>
              <p:cNvSpPr>
                <a:spLocks noGrp="1"/>
              </p:cNvSpPr>
              <p:nvPr>
                <p:ph sz="half" idx="1"/>
              </p:nvPr>
            </p:nvSpPr>
            <p:spPr>
              <a:xfrm>
                <a:off x="235077" y="923731"/>
                <a:ext cx="8673846" cy="4711959"/>
              </a:xfrm>
            </p:spPr>
            <p:txBody>
              <a:bodyPr/>
              <a:lstStyle/>
              <a:p>
                <a:r>
                  <a:rPr lang="en-US" sz="2300"/>
                  <a:t>Đặt </a:t>
                </a:r>
                <a:r>
                  <a:rPr lang="en-US" sz="2400"/>
                  <a:t>𝜆  = 1- </a:t>
                </a:r>
                <a14:m>
                  <m:oMath xmlns:m="http://schemas.openxmlformats.org/officeDocument/2006/math">
                    <m:r>
                      <a:rPr lang="en-US" sz="24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𝜃</m:t>
                    </m:r>
                  </m:oMath>
                </a14:m>
                <a:r>
                  <a:rPr lang="en-US" sz="2400">
                    <a:latin typeface="Calibri" panose="020F0502020204030204" pitchFamily="34" charset="0"/>
                    <a:cs typeface="Times New Roman" panose="02020603050405020304" pitchFamily="18" charset="0"/>
                  </a:rPr>
                  <a:t> </a:t>
                </a:r>
                <a:r>
                  <a:rPr lang="en-US" sz="2400"/>
                  <a:t>là hệ số chiết khấu </a:t>
                </a:r>
                <a:r>
                  <a:rPr lang="en-US" sz="2400" b="1"/>
                  <a:t>(discount factor) </a:t>
                </a:r>
                <a:r>
                  <a:rPr lang="en-US" sz="2400"/>
                  <a:t>ta có</a:t>
                </a:r>
                <a:r>
                  <a:rPr lang="en-US" sz="2400" b="1"/>
                  <a:t>:</a:t>
                </a:r>
              </a:p>
              <a:p>
                <a:pPr marL="0" indent="0">
                  <a:buNone/>
                </a:pPr>
                <a:endParaRPr lang="en-US" sz="2300" b="1"/>
              </a:p>
              <a:p>
                <a:pPr marL="0" indent="0">
                  <a:buNone/>
                </a:pPr>
                <a:endParaRPr lang="en-US" sz="2300" b="1"/>
              </a:p>
              <a:p>
                <a:pPr marL="0" indent="0">
                  <a:buNone/>
                </a:pPr>
                <a:endParaRPr lang="en-US" sz="2300" b="1"/>
              </a:p>
              <a:p>
                <a:pPr marL="0" indent="0">
                  <a:buNone/>
                </a:pPr>
                <a:endParaRPr lang="en-US" sz="2300" b="1"/>
              </a:p>
              <a:p>
                <a:pPr marL="0" indent="0">
                  <a:buNone/>
                </a:pPr>
                <a:endParaRPr lang="en-US" sz="2300" b="1"/>
              </a:p>
              <a:p>
                <a:pPr marL="0" indent="0">
                  <a:buNone/>
                </a:pPr>
                <a:endParaRPr lang="en-US" sz="2300" b="1"/>
              </a:p>
              <a:p>
                <a:pPr marL="0" indent="0">
                  <a:buNone/>
                </a:pPr>
                <a:endParaRPr lang="en-US" sz="2300" b="1"/>
              </a:p>
              <a:p>
                <a:pPr marL="0" indent="0">
                  <a:buNone/>
                </a:pPr>
                <a:endParaRPr lang="en-US" sz="2300" b="1"/>
              </a:p>
              <a:p>
                <a:pPr>
                  <a:buFont typeface="Symbol" panose="05050102010706020507" pitchFamily="18" charset="2"/>
                  <a:buChar char="Þ"/>
                </a:pPr>
                <a:r>
                  <a:rPr lang="en-US" sz="2300"/>
                  <a:t> Khi 𝜆 tiến gần tới 1, các giá trị làm mịn sẽ tiệm cận với quan sát ban đầu</a:t>
                </a:r>
              </a:p>
              <a:p>
                <a:pPr>
                  <a:buFont typeface="Symbol" panose="05050102010706020507" pitchFamily="18" charset="2"/>
                  <a:buChar char="Þ"/>
                </a:pPr>
                <a:r>
                  <a:rPr lang="en-US" sz="2300"/>
                  <a:t>0.1 </a:t>
                </a:r>
                <a14:m>
                  <m:oMath xmlns:m="http://schemas.openxmlformats.org/officeDocument/2006/math">
                    <m:r>
                      <a:rPr lang="en-US" sz="230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 </m:t>
                    </m:r>
                  </m:oMath>
                </a14:m>
                <a:r>
                  <a:rPr lang="en-US" sz="2300"/>
                  <a:t>𝜆 </a:t>
                </a:r>
                <a14:m>
                  <m:oMath xmlns:m="http://schemas.openxmlformats.org/officeDocument/2006/math">
                    <m:r>
                      <a:rPr lang="en-US" sz="2300" i="1">
                        <a:latin typeface="Cambria Math" panose="02040503050406030204" pitchFamily="18" charset="0"/>
                        <a:ea typeface="Cambria Math" panose="02040503050406030204" pitchFamily="18" charset="0"/>
                      </a:rPr>
                      <m:t>≤ </m:t>
                    </m:r>
                  </m:oMath>
                </a14:m>
                <a:r>
                  <a:rPr lang="en-US" sz="2300"/>
                  <a:t>0.4 được khuyến nghị và thực sự hoạt động tốt trong thực tế</a:t>
                </a:r>
              </a:p>
            </p:txBody>
          </p:sp>
        </mc:Choice>
        <mc:Fallback>
          <p:sp>
            <p:nvSpPr>
              <p:cNvPr id="3" name="Content Placeholder 2">
                <a:extLst>
                  <a:ext uri="{FF2B5EF4-FFF2-40B4-BE49-F238E27FC236}">
                    <a16:creationId xmlns:a16="http://schemas.microsoft.com/office/drawing/2014/main" id="{9FE818C6-6979-030E-1428-1535E4C29133}"/>
                  </a:ext>
                </a:extLst>
              </p:cNvPr>
              <p:cNvSpPr>
                <a:spLocks noGrp="1" noRot="1" noChangeAspect="1" noMove="1" noResize="1" noEditPoints="1" noAdjustHandles="1" noChangeArrowheads="1" noChangeShapeType="1" noTextEdit="1"/>
              </p:cNvSpPr>
              <p:nvPr>
                <p:ph sz="half" idx="1"/>
              </p:nvPr>
            </p:nvSpPr>
            <p:spPr>
              <a:xfrm>
                <a:off x="235077" y="923731"/>
                <a:ext cx="8673846" cy="4711959"/>
              </a:xfrm>
              <a:blipFill>
                <a:blip r:embed="rId2"/>
                <a:stretch>
                  <a:fillRect l="-1055" t="-2073" r="-633" b="-19171"/>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5823AD2A-F284-EEDF-C340-B60D13111B69}"/>
              </a:ext>
            </a:extLst>
          </p:cNvPr>
          <p:cNvSpPr>
            <a:spLocks noGrp="1"/>
          </p:cNvSpPr>
          <p:nvPr>
            <p:ph type="title"/>
          </p:nvPr>
        </p:nvSpPr>
        <p:spPr/>
        <p:txBody>
          <a:bodyPr/>
          <a:lstStyle/>
          <a:p>
            <a:r>
              <a:rPr lang="en-US"/>
              <a:t>II. LÀM MỊN THEO CẤP SỐ NHÂN</a:t>
            </a:r>
          </a:p>
        </p:txBody>
      </p:sp>
      <p:pic>
        <p:nvPicPr>
          <p:cNvPr id="7" name="Picture 6">
            <a:extLst>
              <a:ext uri="{FF2B5EF4-FFF2-40B4-BE49-F238E27FC236}">
                <a16:creationId xmlns:a16="http://schemas.microsoft.com/office/drawing/2014/main" id="{1035C5F9-6723-A474-BEAE-5BDA3A000C52}"/>
              </a:ext>
            </a:extLst>
          </p:cNvPr>
          <p:cNvPicPr>
            <a:picLocks noChangeAspect="1"/>
          </p:cNvPicPr>
          <p:nvPr/>
        </p:nvPicPr>
        <p:blipFill>
          <a:blip r:embed="rId3"/>
          <a:stretch>
            <a:fillRect/>
          </a:stretch>
        </p:blipFill>
        <p:spPr>
          <a:xfrm>
            <a:off x="3119284" y="1394927"/>
            <a:ext cx="2905432" cy="457200"/>
          </a:xfrm>
          <a:prstGeom prst="rect">
            <a:avLst/>
          </a:prstGeom>
        </p:spPr>
      </p:pic>
      <p:pic>
        <p:nvPicPr>
          <p:cNvPr id="8" name="Picture 7" descr="Chart, scatter chart&#10;&#10;Description automatically generated">
            <a:extLst>
              <a:ext uri="{FF2B5EF4-FFF2-40B4-BE49-F238E27FC236}">
                <a16:creationId xmlns:a16="http://schemas.microsoft.com/office/drawing/2014/main" id="{739A564C-0AE4-0E47-C6C1-288C38C5A19E}"/>
              </a:ext>
            </a:extLst>
          </p:cNvPr>
          <p:cNvPicPr>
            <a:picLocks noChangeAspect="1"/>
          </p:cNvPicPr>
          <p:nvPr/>
        </p:nvPicPr>
        <p:blipFill>
          <a:blip r:embed="rId4"/>
          <a:stretch>
            <a:fillRect/>
          </a:stretch>
        </p:blipFill>
        <p:spPr>
          <a:xfrm>
            <a:off x="33307" y="2000250"/>
            <a:ext cx="4518660" cy="2857500"/>
          </a:xfrm>
          <a:prstGeom prst="rect">
            <a:avLst/>
          </a:prstGeom>
        </p:spPr>
      </p:pic>
      <p:pic>
        <p:nvPicPr>
          <p:cNvPr id="9" name="Picture 8" descr="Chart, scatter chart&#10;&#10;Description automatically generated">
            <a:extLst>
              <a:ext uri="{FF2B5EF4-FFF2-40B4-BE49-F238E27FC236}">
                <a16:creationId xmlns:a16="http://schemas.microsoft.com/office/drawing/2014/main" id="{F83F1D8C-D29D-AE2C-B1C5-3355E9D6B9B4}"/>
              </a:ext>
            </a:extLst>
          </p:cNvPr>
          <p:cNvPicPr>
            <a:picLocks noChangeAspect="1"/>
          </p:cNvPicPr>
          <p:nvPr/>
        </p:nvPicPr>
        <p:blipFill>
          <a:blip r:embed="rId5"/>
          <a:stretch>
            <a:fillRect/>
          </a:stretch>
        </p:blipFill>
        <p:spPr>
          <a:xfrm>
            <a:off x="4533508" y="1985010"/>
            <a:ext cx="4617720" cy="2872740"/>
          </a:xfrm>
          <a:prstGeom prst="rect">
            <a:avLst/>
          </a:prstGeom>
        </p:spPr>
      </p:pic>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8927DA6-84D1-5EE0-60E0-F4BA8E0568CF}"/>
                  </a:ext>
                </a:extLst>
              </p14:cNvPr>
              <p14:cNvContentPartPr/>
              <p14:nvPr/>
            </p14:nvContentPartPr>
            <p14:xfrm>
              <a:off x="3626904" y="2873931"/>
              <a:ext cx="796320" cy="431640"/>
            </p14:xfrm>
          </p:contentPart>
        </mc:Choice>
        <mc:Fallback xmlns="">
          <p:pic>
            <p:nvPicPr>
              <p:cNvPr id="13" name="Ink 12">
                <a:extLst>
                  <a:ext uri="{FF2B5EF4-FFF2-40B4-BE49-F238E27FC236}">
                    <a16:creationId xmlns:a16="http://schemas.microsoft.com/office/drawing/2014/main" id="{B8927DA6-84D1-5EE0-60E0-F4BA8E0568CF}"/>
                  </a:ext>
                </a:extLst>
              </p:cNvPr>
              <p:cNvPicPr/>
              <p:nvPr/>
            </p:nvPicPr>
            <p:blipFill>
              <a:blip r:embed="rId7"/>
              <a:stretch>
                <a:fillRect/>
              </a:stretch>
            </p:blipFill>
            <p:spPr>
              <a:xfrm>
                <a:off x="3563904" y="2810931"/>
                <a:ext cx="921960" cy="557280"/>
              </a:xfrm>
              <a:prstGeom prst="rect">
                <a:avLst/>
              </a:prstGeom>
            </p:spPr>
          </p:pic>
        </mc:Fallback>
      </mc:AlternateContent>
      <p:grpSp>
        <p:nvGrpSpPr>
          <p:cNvPr id="16" name="Group 15">
            <a:extLst>
              <a:ext uri="{FF2B5EF4-FFF2-40B4-BE49-F238E27FC236}">
                <a16:creationId xmlns:a16="http://schemas.microsoft.com/office/drawing/2014/main" id="{5C43CF04-9613-EB6C-AFAE-FF2317D1BB76}"/>
              </a:ext>
            </a:extLst>
          </p:cNvPr>
          <p:cNvGrpSpPr/>
          <p:nvPr/>
        </p:nvGrpSpPr>
        <p:grpSpPr>
          <a:xfrm>
            <a:off x="3610704" y="2864211"/>
            <a:ext cx="720720" cy="336240"/>
            <a:chOff x="3610704" y="2864211"/>
            <a:chExt cx="720720" cy="336240"/>
          </a:xfrm>
        </p:grpSpPr>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969D1EE-42D6-D7A8-6971-762C638C3F28}"/>
                    </a:ext>
                  </a:extLst>
                </p14:cNvPr>
                <p14:cNvContentPartPr/>
                <p14:nvPr/>
              </p14:nvContentPartPr>
              <p14:xfrm>
                <a:off x="4095984" y="3190731"/>
                <a:ext cx="360" cy="360"/>
              </p14:xfrm>
            </p:contentPart>
          </mc:Choice>
          <mc:Fallback xmlns="">
            <p:pic>
              <p:nvPicPr>
                <p:cNvPr id="10" name="Ink 9">
                  <a:extLst>
                    <a:ext uri="{FF2B5EF4-FFF2-40B4-BE49-F238E27FC236}">
                      <a16:creationId xmlns:a16="http://schemas.microsoft.com/office/drawing/2014/main" id="{E969D1EE-42D6-D7A8-6971-762C638C3F28}"/>
                    </a:ext>
                  </a:extLst>
                </p:cNvPr>
                <p:cNvPicPr/>
                <p:nvPr/>
              </p:nvPicPr>
              <p:blipFill>
                <a:blip r:embed="rId9"/>
                <a:stretch>
                  <a:fillRect/>
                </a:stretch>
              </p:blipFill>
              <p:spPr>
                <a:xfrm>
                  <a:off x="4033344" y="312809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8F86D2B8-2C23-EBFF-2703-3DF48D5FA3CD}"/>
                    </a:ext>
                  </a:extLst>
                </p14:cNvPr>
                <p14:cNvContentPartPr/>
                <p14:nvPr/>
              </p14:nvContentPartPr>
              <p14:xfrm>
                <a:off x="4223424" y="3200091"/>
                <a:ext cx="59400" cy="360"/>
              </p14:xfrm>
            </p:contentPart>
          </mc:Choice>
          <mc:Fallback xmlns="">
            <p:pic>
              <p:nvPicPr>
                <p:cNvPr id="11" name="Ink 10">
                  <a:extLst>
                    <a:ext uri="{FF2B5EF4-FFF2-40B4-BE49-F238E27FC236}">
                      <a16:creationId xmlns:a16="http://schemas.microsoft.com/office/drawing/2014/main" id="{8F86D2B8-2C23-EBFF-2703-3DF48D5FA3CD}"/>
                    </a:ext>
                  </a:extLst>
                </p:cNvPr>
                <p:cNvPicPr/>
                <p:nvPr/>
              </p:nvPicPr>
              <p:blipFill>
                <a:blip r:embed="rId11"/>
                <a:stretch>
                  <a:fillRect/>
                </a:stretch>
              </p:blipFill>
              <p:spPr>
                <a:xfrm>
                  <a:off x="4160784" y="3137091"/>
                  <a:ext cx="1850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017BD7CC-E32C-CC34-18F5-458CDCAE0278}"/>
                    </a:ext>
                  </a:extLst>
                </p14:cNvPr>
                <p14:cNvContentPartPr/>
                <p14:nvPr/>
              </p14:nvContentPartPr>
              <p14:xfrm>
                <a:off x="3610704" y="2864211"/>
                <a:ext cx="720720" cy="234360"/>
              </p14:xfrm>
            </p:contentPart>
          </mc:Choice>
          <mc:Fallback xmlns="">
            <p:pic>
              <p:nvPicPr>
                <p:cNvPr id="15" name="Ink 14">
                  <a:extLst>
                    <a:ext uri="{FF2B5EF4-FFF2-40B4-BE49-F238E27FC236}">
                      <a16:creationId xmlns:a16="http://schemas.microsoft.com/office/drawing/2014/main" id="{017BD7CC-E32C-CC34-18F5-458CDCAE0278}"/>
                    </a:ext>
                  </a:extLst>
                </p:cNvPr>
                <p:cNvPicPr/>
                <p:nvPr/>
              </p:nvPicPr>
              <p:blipFill>
                <a:blip r:embed="rId13"/>
                <a:stretch>
                  <a:fillRect/>
                </a:stretch>
              </p:blipFill>
              <p:spPr>
                <a:xfrm>
                  <a:off x="3548064" y="2801571"/>
                  <a:ext cx="846360" cy="360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4ABACD40-3EE7-1E84-F4EC-0385B3EC1410}"/>
                  </a:ext>
                </a:extLst>
              </p14:cNvPr>
              <p14:cNvContentPartPr/>
              <p14:nvPr/>
            </p14:nvContentPartPr>
            <p14:xfrm>
              <a:off x="4130544" y="2799051"/>
              <a:ext cx="339120" cy="37440"/>
            </p14:xfrm>
          </p:contentPart>
        </mc:Choice>
        <mc:Fallback xmlns="">
          <p:pic>
            <p:nvPicPr>
              <p:cNvPr id="21" name="Ink 20">
                <a:extLst>
                  <a:ext uri="{FF2B5EF4-FFF2-40B4-BE49-F238E27FC236}">
                    <a16:creationId xmlns:a16="http://schemas.microsoft.com/office/drawing/2014/main" id="{4ABACD40-3EE7-1E84-F4EC-0385B3EC1410}"/>
                  </a:ext>
                </a:extLst>
              </p:cNvPr>
              <p:cNvPicPr/>
              <p:nvPr/>
            </p:nvPicPr>
            <p:blipFill>
              <a:blip r:embed="rId15"/>
              <a:stretch>
                <a:fillRect/>
              </a:stretch>
            </p:blipFill>
            <p:spPr>
              <a:xfrm>
                <a:off x="4112904" y="2781051"/>
                <a:ext cx="3747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49E63C4A-49C0-CCB7-A66C-CC03A18D3726}"/>
                  </a:ext>
                </a:extLst>
              </p14:cNvPr>
              <p14:cNvContentPartPr/>
              <p14:nvPr/>
            </p14:nvContentPartPr>
            <p14:xfrm>
              <a:off x="3928584" y="2802291"/>
              <a:ext cx="232920" cy="31680"/>
            </p14:xfrm>
          </p:contentPart>
        </mc:Choice>
        <mc:Fallback xmlns="">
          <p:pic>
            <p:nvPicPr>
              <p:cNvPr id="22" name="Ink 21">
                <a:extLst>
                  <a:ext uri="{FF2B5EF4-FFF2-40B4-BE49-F238E27FC236}">
                    <a16:creationId xmlns:a16="http://schemas.microsoft.com/office/drawing/2014/main" id="{49E63C4A-49C0-CCB7-A66C-CC03A18D3726}"/>
                  </a:ext>
                </a:extLst>
              </p:cNvPr>
              <p:cNvPicPr/>
              <p:nvPr/>
            </p:nvPicPr>
            <p:blipFill>
              <a:blip r:embed="rId17"/>
              <a:stretch>
                <a:fillRect/>
              </a:stretch>
            </p:blipFill>
            <p:spPr>
              <a:xfrm>
                <a:off x="3910944" y="2784291"/>
                <a:ext cx="2685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4BE4B1BE-09CC-A5D1-2899-B569862E7EC4}"/>
                  </a:ext>
                </a:extLst>
              </p14:cNvPr>
              <p14:cNvContentPartPr/>
              <p14:nvPr/>
            </p14:nvContentPartPr>
            <p14:xfrm>
              <a:off x="3705744" y="2817771"/>
              <a:ext cx="259920" cy="360"/>
            </p14:xfrm>
          </p:contentPart>
        </mc:Choice>
        <mc:Fallback xmlns="">
          <p:pic>
            <p:nvPicPr>
              <p:cNvPr id="23" name="Ink 22">
                <a:extLst>
                  <a:ext uri="{FF2B5EF4-FFF2-40B4-BE49-F238E27FC236}">
                    <a16:creationId xmlns:a16="http://schemas.microsoft.com/office/drawing/2014/main" id="{4BE4B1BE-09CC-A5D1-2899-B569862E7EC4}"/>
                  </a:ext>
                </a:extLst>
              </p:cNvPr>
              <p:cNvPicPr/>
              <p:nvPr/>
            </p:nvPicPr>
            <p:blipFill>
              <a:blip r:embed="rId19"/>
              <a:stretch>
                <a:fillRect/>
              </a:stretch>
            </p:blipFill>
            <p:spPr>
              <a:xfrm>
                <a:off x="3688104" y="2800131"/>
                <a:ext cx="295560" cy="36000"/>
              </a:xfrm>
              <a:prstGeom prst="rect">
                <a:avLst/>
              </a:prstGeom>
            </p:spPr>
          </p:pic>
        </mc:Fallback>
      </mc:AlternateContent>
      <p:grpSp>
        <p:nvGrpSpPr>
          <p:cNvPr id="30" name="Group 29">
            <a:extLst>
              <a:ext uri="{FF2B5EF4-FFF2-40B4-BE49-F238E27FC236}">
                <a16:creationId xmlns:a16="http://schemas.microsoft.com/office/drawing/2014/main" id="{66BE5739-11F9-D63D-6A32-DA98033E24CA}"/>
              </a:ext>
            </a:extLst>
          </p:cNvPr>
          <p:cNvGrpSpPr/>
          <p:nvPr/>
        </p:nvGrpSpPr>
        <p:grpSpPr>
          <a:xfrm>
            <a:off x="3678744" y="2798331"/>
            <a:ext cx="305640" cy="36360"/>
            <a:chOff x="3678744" y="2798331"/>
            <a:chExt cx="305640" cy="36360"/>
          </a:xfrm>
        </p:grpSpPr>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CE5108C6-3247-653D-C75A-0AD1C6C0695F}"/>
                    </a:ext>
                  </a:extLst>
                </p14:cNvPr>
                <p14:cNvContentPartPr/>
                <p14:nvPr/>
              </p14:nvContentPartPr>
              <p14:xfrm>
                <a:off x="3740304" y="2798331"/>
                <a:ext cx="244080" cy="36360"/>
              </p14:xfrm>
            </p:contentPart>
          </mc:Choice>
          <mc:Fallback xmlns="">
            <p:pic>
              <p:nvPicPr>
                <p:cNvPr id="28" name="Ink 27">
                  <a:extLst>
                    <a:ext uri="{FF2B5EF4-FFF2-40B4-BE49-F238E27FC236}">
                      <a16:creationId xmlns:a16="http://schemas.microsoft.com/office/drawing/2014/main" id="{CE5108C6-3247-653D-C75A-0AD1C6C0695F}"/>
                    </a:ext>
                  </a:extLst>
                </p:cNvPr>
                <p:cNvPicPr/>
                <p:nvPr/>
              </p:nvPicPr>
              <p:blipFill>
                <a:blip r:embed="rId21"/>
                <a:stretch>
                  <a:fillRect/>
                </a:stretch>
              </p:blipFill>
              <p:spPr>
                <a:xfrm>
                  <a:off x="3722664" y="2780331"/>
                  <a:ext cx="279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C14B3151-6B9B-3ED1-87D8-F0DD91E2BC8E}"/>
                    </a:ext>
                  </a:extLst>
                </p14:cNvPr>
                <p14:cNvContentPartPr/>
                <p14:nvPr/>
              </p14:nvContentPartPr>
              <p14:xfrm>
                <a:off x="3678744" y="2799051"/>
                <a:ext cx="35280" cy="9360"/>
              </p14:xfrm>
            </p:contentPart>
          </mc:Choice>
          <mc:Fallback xmlns="">
            <p:pic>
              <p:nvPicPr>
                <p:cNvPr id="29" name="Ink 28">
                  <a:extLst>
                    <a:ext uri="{FF2B5EF4-FFF2-40B4-BE49-F238E27FC236}">
                      <a16:creationId xmlns:a16="http://schemas.microsoft.com/office/drawing/2014/main" id="{C14B3151-6B9B-3ED1-87D8-F0DD91E2BC8E}"/>
                    </a:ext>
                  </a:extLst>
                </p:cNvPr>
                <p:cNvPicPr/>
                <p:nvPr/>
              </p:nvPicPr>
              <p:blipFill>
                <a:blip r:embed="rId23"/>
                <a:stretch>
                  <a:fillRect/>
                </a:stretch>
              </p:blipFill>
              <p:spPr>
                <a:xfrm>
                  <a:off x="3660744" y="2781051"/>
                  <a:ext cx="70920" cy="4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DA49B3E-20FC-921F-A173-0CC8E0EF6722}"/>
                  </a:ext>
                </a:extLst>
              </p14:cNvPr>
              <p14:cNvContentPartPr/>
              <p14:nvPr/>
            </p14:nvContentPartPr>
            <p14:xfrm>
              <a:off x="8970384" y="2784291"/>
              <a:ext cx="71280" cy="33840"/>
            </p14:xfrm>
          </p:contentPart>
        </mc:Choice>
        <mc:Fallback xmlns="">
          <p:pic>
            <p:nvPicPr>
              <p:cNvPr id="31" name="Ink 30">
                <a:extLst>
                  <a:ext uri="{FF2B5EF4-FFF2-40B4-BE49-F238E27FC236}">
                    <a16:creationId xmlns:a16="http://schemas.microsoft.com/office/drawing/2014/main" id="{7DA49B3E-20FC-921F-A173-0CC8E0EF6722}"/>
                  </a:ext>
                </a:extLst>
              </p:cNvPr>
              <p:cNvPicPr/>
              <p:nvPr/>
            </p:nvPicPr>
            <p:blipFill>
              <a:blip r:embed="rId25"/>
              <a:stretch>
                <a:fillRect/>
              </a:stretch>
            </p:blipFill>
            <p:spPr>
              <a:xfrm>
                <a:off x="8952744" y="2766651"/>
                <a:ext cx="1069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9C5AC383-076C-FD99-D8FE-6EEE2EAB3A12}"/>
                  </a:ext>
                </a:extLst>
              </p14:cNvPr>
              <p14:cNvContentPartPr/>
              <p14:nvPr/>
            </p14:nvContentPartPr>
            <p14:xfrm>
              <a:off x="8183424" y="2789691"/>
              <a:ext cx="745920" cy="360"/>
            </p14:xfrm>
          </p:contentPart>
        </mc:Choice>
        <mc:Fallback xmlns="">
          <p:pic>
            <p:nvPicPr>
              <p:cNvPr id="34" name="Ink 33">
                <a:extLst>
                  <a:ext uri="{FF2B5EF4-FFF2-40B4-BE49-F238E27FC236}">
                    <a16:creationId xmlns:a16="http://schemas.microsoft.com/office/drawing/2014/main" id="{9C5AC383-076C-FD99-D8FE-6EEE2EAB3A12}"/>
                  </a:ext>
                </a:extLst>
              </p:cNvPr>
              <p:cNvPicPr/>
              <p:nvPr/>
            </p:nvPicPr>
            <p:blipFill>
              <a:blip r:embed="rId27"/>
              <a:stretch>
                <a:fillRect/>
              </a:stretch>
            </p:blipFill>
            <p:spPr>
              <a:xfrm>
                <a:off x="8165784" y="2771691"/>
                <a:ext cx="781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A4668A93-8194-5385-F6BD-6E02C670FE2F}"/>
                  </a:ext>
                </a:extLst>
              </p14:cNvPr>
              <p14:cNvContentPartPr/>
              <p14:nvPr/>
            </p14:nvContentPartPr>
            <p14:xfrm>
              <a:off x="8174784" y="2825691"/>
              <a:ext cx="903960" cy="516960"/>
            </p14:xfrm>
          </p:contentPart>
        </mc:Choice>
        <mc:Fallback xmlns="">
          <p:pic>
            <p:nvPicPr>
              <p:cNvPr id="35" name="Ink 34">
                <a:extLst>
                  <a:ext uri="{FF2B5EF4-FFF2-40B4-BE49-F238E27FC236}">
                    <a16:creationId xmlns:a16="http://schemas.microsoft.com/office/drawing/2014/main" id="{A4668A93-8194-5385-F6BD-6E02C670FE2F}"/>
                  </a:ext>
                </a:extLst>
              </p:cNvPr>
              <p:cNvPicPr/>
              <p:nvPr/>
            </p:nvPicPr>
            <p:blipFill>
              <a:blip r:embed="rId29"/>
              <a:stretch>
                <a:fillRect/>
              </a:stretch>
            </p:blipFill>
            <p:spPr>
              <a:xfrm>
                <a:off x="8139144" y="2790051"/>
                <a:ext cx="975600" cy="588600"/>
              </a:xfrm>
              <a:prstGeom prst="rect">
                <a:avLst/>
              </a:prstGeom>
            </p:spPr>
          </p:pic>
        </mc:Fallback>
      </mc:AlternateContent>
    </p:spTree>
    <p:extLst>
      <p:ext uri="{BB962C8B-B14F-4D97-AF65-F5344CB8AC3E}">
        <p14:creationId xmlns:p14="http://schemas.microsoft.com/office/powerpoint/2010/main" val="191090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9633A5-2C16-E20D-91D3-72F832A06B0E}"/>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Content Placeholder 2">
            <a:extLst>
              <a:ext uri="{FF2B5EF4-FFF2-40B4-BE49-F238E27FC236}">
                <a16:creationId xmlns:a16="http://schemas.microsoft.com/office/drawing/2014/main" id="{2CE01900-2017-C14E-DEAC-A194D45CB311}"/>
              </a:ext>
            </a:extLst>
          </p:cNvPr>
          <p:cNvSpPr>
            <a:spLocks noGrp="1"/>
          </p:cNvSpPr>
          <p:nvPr>
            <p:ph sz="half" idx="1"/>
          </p:nvPr>
        </p:nvSpPr>
        <p:spPr>
          <a:xfrm>
            <a:off x="0" y="933060"/>
            <a:ext cx="9144000" cy="5318449"/>
          </a:xfrm>
        </p:spPr>
        <p:txBody>
          <a:bodyPr/>
          <a:lstStyle/>
          <a:p>
            <a:pPr marL="0" indent="0">
              <a:buNone/>
            </a:pPr>
            <a:r>
              <a:rPr lang="en-US" sz="2800"/>
              <a:t>Độ lệch bình phương trung bình </a:t>
            </a:r>
            <a:r>
              <a:rPr lang="en-US" sz="2800" b="1"/>
              <a:t>(Mean Squared deviation – MSD) </a:t>
            </a:r>
            <a:r>
              <a:rPr lang="en-US" sz="2800"/>
              <a:t>là chênh lệch bình phương trung bình giữa các giá trị được dự đoán và giá trị thực:</a:t>
            </a:r>
          </a:p>
          <a:p>
            <a:pPr marL="0" indent="0">
              <a:buNone/>
            </a:pPr>
            <a:endParaRPr lang="en-US" sz="2800" b="1"/>
          </a:p>
          <a:p>
            <a:pPr marL="0" indent="0">
              <a:buNone/>
            </a:pPr>
            <a:endParaRPr lang="en-US" sz="2800" b="1"/>
          </a:p>
          <a:p>
            <a:pPr marL="0" indent="0">
              <a:buNone/>
            </a:pPr>
            <a:endParaRPr lang="en-US" sz="2800" b="1"/>
          </a:p>
          <a:p>
            <a:endParaRPr lang="en-US"/>
          </a:p>
        </p:txBody>
      </p:sp>
      <p:sp>
        <p:nvSpPr>
          <p:cNvPr id="5" name="Title 4">
            <a:extLst>
              <a:ext uri="{FF2B5EF4-FFF2-40B4-BE49-F238E27FC236}">
                <a16:creationId xmlns:a16="http://schemas.microsoft.com/office/drawing/2014/main" id="{137AA779-6673-6829-0671-0552814698AF}"/>
              </a:ext>
            </a:extLst>
          </p:cNvPr>
          <p:cNvSpPr>
            <a:spLocks noGrp="1"/>
          </p:cNvSpPr>
          <p:nvPr>
            <p:ph type="title"/>
          </p:nvPr>
        </p:nvSpPr>
        <p:spPr/>
        <p:txBody>
          <a:bodyPr/>
          <a:lstStyle/>
          <a:p>
            <a:r>
              <a:rPr lang="en-US"/>
              <a:t>II. LÀM MỊN THEO CẤP SỐ NHÂN</a:t>
            </a:r>
          </a:p>
        </p:txBody>
      </p:sp>
      <p:pic>
        <p:nvPicPr>
          <p:cNvPr id="6" name="Picture 5" descr="A picture containing text, clock&#10;&#10;Description automatically generated">
            <a:extLst>
              <a:ext uri="{FF2B5EF4-FFF2-40B4-BE49-F238E27FC236}">
                <a16:creationId xmlns:a16="http://schemas.microsoft.com/office/drawing/2014/main" id="{DD8ED31A-3092-F7EE-05B7-77D0FBD6694F}"/>
              </a:ext>
            </a:extLst>
          </p:cNvPr>
          <p:cNvPicPr>
            <a:picLocks noChangeAspect="1"/>
          </p:cNvPicPr>
          <p:nvPr/>
        </p:nvPicPr>
        <p:blipFill>
          <a:blip r:embed="rId2"/>
          <a:stretch>
            <a:fillRect/>
          </a:stretch>
        </p:blipFill>
        <p:spPr>
          <a:xfrm>
            <a:off x="3344150" y="2423160"/>
            <a:ext cx="2455699" cy="1005840"/>
          </a:xfrm>
          <a:prstGeom prst="rect">
            <a:avLst/>
          </a:prstGeom>
        </p:spPr>
      </p:pic>
    </p:spTree>
    <p:extLst>
      <p:ext uri="{BB962C8B-B14F-4D97-AF65-F5344CB8AC3E}">
        <p14:creationId xmlns:p14="http://schemas.microsoft.com/office/powerpoint/2010/main" val="98845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B7FA2-8D16-BA6B-2CE5-7EE68FA92EE4}"/>
              </a:ext>
            </a:extLst>
          </p:cNvPr>
          <p:cNvSpPr>
            <a:spLocks noGrp="1"/>
          </p:cNvSpPr>
          <p:nvPr>
            <p:ph type="sldNum" sz="quarter" idx="12"/>
          </p:nvPr>
        </p:nvSpPr>
        <p:spPr/>
        <p:txBody>
          <a:bodyPr/>
          <a:lstStyle/>
          <a:p>
            <a:fld id="{9EA0BE3B-158A-4EDF-80DC-E394A0D1600F}" type="slidenum">
              <a:rPr lang="en-US" smtClean="0"/>
              <a:pPr/>
              <a:t>12</a:t>
            </a:fld>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BFB180-D9E5-AA6B-1C65-575344BC5BFB}"/>
                  </a:ext>
                </a:extLst>
              </p:cNvPr>
              <p:cNvSpPr>
                <a:spLocks noGrp="1"/>
              </p:cNvSpPr>
              <p:nvPr>
                <p:ph sz="half" idx="1"/>
              </p:nvPr>
            </p:nvSpPr>
            <p:spPr>
              <a:xfrm>
                <a:off x="0" y="942392"/>
                <a:ext cx="9144000" cy="4832235"/>
              </a:xfrm>
            </p:spPr>
            <p:txBody>
              <a:bodyPr/>
              <a:lstStyle/>
              <a:p>
                <a:r>
                  <a:rPr lang="en-US" sz="2400"/>
                  <a:t>Giá trị khởi tạo </a:t>
                </a:r>
                <a14:m>
                  <m:oMath xmlns:m="http://schemas.openxmlformats.org/officeDocument/2006/math">
                    <m:sSub>
                      <m:sSubPr>
                        <m:ctrlPr>
                          <a:rPr lang="en-US" sz="2400" b="1" i="1" smtClean="0">
                            <a:effectLst/>
                            <a:latin typeface="Cambria Math" panose="02040503050406030204" pitchFamily="18" charset="0"/>
                            <a:cs typeface="Cambria Math" panose="02040503050406030204" pitchFamily="18" charset="0"/>
                          </a:rPr>
                        </m:ctrlPr>
                      </m:sSubPr>
                      <m:e>
                        <m:acc>
                          <m:accPr>
                            <m:chr m:val="̃"/>
                            <m:ctrlPr>
                              <a:rPr lang="en-US" sz="2400" b="1" i="1">
                                <a:effectLst/>
                                <a:latin typeface="Cambria Math" panose="02040503050406030204" pitchFamily="18" charset="0"/>
                                <a:cs typeface="Cambria Math" panose="02040503050406030204" pitchFamily="18" charset="0"/>
                              </a:rPr>
                            </m:ctrlPr>
                          </m:accPr>
                          <m:e>
                            <m:r>
                              <a:rPr lang="en-US" sz="2400" b="1" i="1">
                                <a:effectLst/>
                                <a:latin typeface="Cambria Math" panose="02040503050406030204" pitchFamily="18" charset="0"/>
                                <a:ea typeface="Calibri" panose="020F0502020204030204" pitchFamily="34" charset="0"/>
                                <a:cs typeface="Cambria Math" panose="02040503050406030204" pitchFamily="18" charset="0"/>
                              </a:rPr>
                              <m:t>𝒚</m:t>
                            </m:r>
                          </m:e>
                        </m:acc>
                      </m:e>
                      <m:sub>
                        <m:r>
                          <a:rPr lang="en-US" sz="2400" b="1" i="1">
                            <a:effectLst/>
                            <a:latin typeface="Cambria Math" panose="02040503050406030204" pitchFamily="18" charset="0"/>
                            <a:ea typeface="Calibri" panose="020F0502020204030204" pitchFamily="34" charset="0"/>
                            <a:cs typeface="Cambria Math" panose="02040503050406030204" pitchFamily="18" charset="0"/>
                          </a:rPr>
                          <m:t>𝟎</m:t>
                        </m:r>
                      </m:sub>
                    </m:sSub>
                    <m:r>
                      <a:rPr lang="en-US" sz="2400" b="0" i="0" smtClean="0">
                        <a:effectLst/>
                        <a:latin typeface="Cambria Math" panose="02040503050406030204" pitchFamily="18" charset="0"/>
                        <a:ea typeface="Calibri" panose="020F0502020204030204" pitchFamily="34" charset="0"/>
                        <a:cs typeface="Cambria Math" panose="02040503050406030204" pitchFamily="18" charset="0"/>
                      </a:rPr>
                      <m:t>,</m:t>
                    </m:r>
                  </m:oMath>
                </a14:m>
                <a:r>
                  <a:rPr lang="en-US" sz="2400"/>
                  <a:t> được thiết lập bằng giá trị trung bình của dữ liệu có sẵn hoặc tập hợp con của dữ liệu có sẵn</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pPr marL="0" indent="0">
                  <a:buNone/>
                </a:pPr>
                <a:endParaRPr lang="en-US" sz="2400"/>
              </a:p>
              <a:p>
                <a:pPr marL="0" indent="0">
                  <a:buNone/>
                </a:pPr>
                <a:r>
                  <a:rPr lang="en-US" sz="2400"/>
                  <a:t>=&gt; Giá trị khởi tạo rất ít ảnh hưởng đến các giá trị được làm mịn</a:t>
                </a:r>
              </a:p>
            </p:txBody>
          </p:sp>
        </mc:Choice>
        <mc:Fallback>
          <p:sp>
            <p:nvSpPr>
              <p:cNvPr id="3" name="Content Placeholder 2">
                <a:extLst>
                  <a:ext uri="{FF2B5EF4-FFF2-40B4-BE49-F238E27FC236}">
                    <a16:creationId xmlns:a16="http://schemas.microsoft.com/office/drawing/2014/main" id="{0BBFB180-D9E5-AA6B-1C65-575344BC5BFB}"/>
                  </a:ext>
                </a:extLst>
              </p:cNvPr>
              <p:cNvSpPr>
                <a:spLocks noGrp="1" noRot="1" noChangeAspect="1" noMove="1" noResize="1" noEditPoints="1" noAdjustHandles="1" noChangeArrowheads="1" noChangeShapeType="1" noTextEdit="1"/>
              </p:cNvSpPr>
              <p:nvPr>
                <p:ph sz="half" idx="1"/>
              </p:nvPr>
            </p:nvSpPr>
            <p:spPr>
              <a:xfrm>
                <a:off x="0" y="942392"/>
                <a:ext cx="9144000" cy="4832235"/>
              </a:xfrm>
              <a:blipFill>
                <a:blip r:embed="rId2"/>
                <a:stretch>
                  <a:fillRect l="-1000" t="-1768" b="-13005"/>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7A7E8323-8B20-5AD5-7123-D8D7EDF5FB79}"/>
              </a:ext>
            </a:extLst>
          </p:cNvPr>
          <p:cNvSpPr>
            <a:spLocks noGrp="1"/>
          </p:cNvSpPr>
          <p:nvPr>
            <p:ph type="title"/>
          </p:nvPr>
        </p:nvSpPr>
        <p:spPr/>
        <p:txBody>
          <a:bodyPr/>
          <a:lstStyle/>
          <a:p>
            <a:r>
              <a:rPr lang="en-US"/>
              <a:t>II. LÀM MỊN THEO CẤP SỐ NHÂN</a:t>
            </a:r>
          </a:p>
        </p:txBody>
      </p:sp>
      <p:pic>
        <p:nvPicPr>
          <p:cNvPr id="7" name="Picture 6" descr="Chart, scatter chart&#10;&#10;Description automatically generated">
            <a:extLst>
              <a:ext uri="{FF2B5EF4-FFF2-40B4-BE49-F238E27FC236}">
                <a16:creationId xmlns:a16="http://schemas.microsoft.com/office/drawing/2014/main" id="{2FA65785-7DB8-DA24-C9AE-FC5E55AB79F1}"/>
              </a:ext>
            </a:extLst>
          </p:cNvPr>
          <p:cNvPicPr>
            <a:picLocks noChangeAspect="1"/>
          </p:cNvPicPr>
          <p:nvPr/>
        </p:nvPicPr>
        <p:blipFill>
          <a:blip r:embed="rId3"/>
          <a:stretch>
            <a:fillRect/>
          </a:stretch>
        </p:blipFill>
        <p:spPr>
          <a:xfrm>
            <a:off x="1949338" y="1805706"/>
            <a:ext cx="5245323" cy="3895297"/>
          </a:xfrm>
          <a:prstGeom prst="rect">
            <a:avLst/>
          </a:prstGeom>
        </p:spPr>
      </p:pic>
    </p:spTree>
    <p:extLst>
      <p:ext uri="{BB962C8B-B14F-4D97-AF65-F5344CB8AC3E}">
        <p14:creationId xmlns:p14="http://schemas.microsoft.com/office/powerpoint/2010/main" val="246378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III. Mô hình dữ liệu chuỗi thời gian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en-US" sz="2400"/>
                  <a:t>- Loại mô hình chung được biểu diễn như sau:</a:t>
                </a:r>
              </a:p>
              <a:p>
                <a:pPr marL="0" indent="0">
                  <a:buNone/>
                </a:pPr>
                <a:endParaRPr lang="en-US" sz="2400"/>
              </a:p>
              <a:p>
                <a:pPr marL="0" indent="0">
                  <a:buNone/>
                </a:pPr>
                <a:endParaRPr lang="en-US" sz="2400"/>
              </a:p>
              <a:p>
                <a:pPr lvl="1">
                  <a:lnSpc>
                    <a:spcPct val="107000"/>
                  </a:lnSpc>
                  <a:spcAft>
                    <a:spcPts val="800"/>
                  </a:spcAft>
                </a:pPr>
                <a:r>
                  <a:rPr lang="en-US" sz="1800" b="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𝛽</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là vec tơ của tham số chưa biết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𝜺</m:t>
                        </m:r>
                      </m:e>
                      <m:sub>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sub>
                    </m:sSub>
                  </m:oMath>
                </a14:m>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đại diện cho các lỗi không tương quan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buFont typeface="Symbol" panose="05050102010706020507" pitchFamily="18" charset="2"/>
                  <a:buChar char="Þ"/>
                </a:pPr>
                <a:r>
                  <a:rPr lang="en-US" sz="2400"/>
                  <a:t> Quy trình không đổi có dạng:</a:t>
                </a:r>
              </a:p>
              <a:p>
                <a:pPr marL="0" indent="0">
                  <a:buNone/>
                </a:pPr>
                <a:endParaRPr lang="en-US" sz="2400"/>
              </a:p>
              <a:p>
                <a:pPr marL="0" indent="0">
                  <a:buNone/>
                </a:pPr>
                <a:endParaRPr lang="en-US" sz="2400"/>
              </a:p>
              <a:p>
                <a:pPr marL="0" indent="0">
                  <a:buNone/>
                </a:pPr>
                <a:endParaRPr lang="en-US" sz="2400"/>
              </a:p>
            </p:txBody>
          </p:sp>
        </mc:Choice>
        <mc:Fallback>
          <p:sp>
            <p:nvSpPr>
              <p:cNvPr id="4" name="Text Placeholder 3">
                <a:extLst>
                  <a:ext uri="{FF2B5EF4-FFF2-40B4-BE49-F238E27FC236}">
                    <a16:creationId xmlns:a16="http://schemas.microsoft.com/office/drawing/2014/main" id="{BC311219-8684-45FC-A126-E067924AC7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125" t="-166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3D12BD4-6903-36D2-7FA0-D9F755841594}"/>
              </a:ext>
            </a:extLst>
          </p:cNvPr>
          <p:cNvPicPr>
            <a:picLocks noChangeAspect="1"/>
          </p:cNvPicPr>
          <p:nvPr/>
        </p:nvPicPr>
        <p:blipFill rotWithShape="1">
          <a:blip r:embed="rId3"/>
          <a:srcRect r="6786"/>
          <a:stretch/>
        </p:blipFill>
        <p:spPr>
          <a:xfrm>
            <a:off x="3286919" y="1376964"/>
            <a:ext cx="2570161" cy="731520"/>
          </a:xfrm>
          <a:prstGeom prst="rect">
            <a:avLst/>
          </a:prstGeom>
        </p:spPr>
      </p:pic>
      <p:pic>
        <p:nvPicPr>
          <p:cNvPr id="8" name="Picture 7">
            <a:extLst>
              <a:ext uri="{FF2B5EF4-FFF2-40B4-BE49-F238E27FC236}">
                <a16:creationId xmlns:a16="http://schemas.microsoft.com/office/drawing/2014/main" id="{637B6623-45EC-CC24-7E9C-2A06533FA9C8}"/>
              </a:ext>
            </a:extLst>
          </p:cNvPr>
          <p:cNvPicPr>
            <a:picLocks noChangeAspect="1"/>
          </p:cNvPicPr>
          <p:nvPr/>
        </p:nvPicPr>
        <p:blipFill rotWithShape="1">
          <a:blip r:embed="rId4"/>
          <a:srcRect t="2969" r="7530" b="10296"/>
          <a:stretch/>
        </p:blipFill>
        <p:spPr>
          <a:xfrm>
            <a:off x="3627323" y="3844212"/>
            <a:ext cx="1889354" cy="475861"/>
          </a:xfrm>
          <a:prstGeom prst="rect">
            <a:avLst/>
          </a:prstGeom>
        </p:spPr>
      </p:pic>
      <p:sp>
        <p:nvSpPr>
          <p:cNvPr id="9" name="TextBox 8">
            <a:extLst>
              <a:ext uri="{FF2B5EF4-FFF2-40B4-BE49-F238E27FC236}">
                <a16:creationId xmlns:a16="http://schemas.microsoft.com/office/drawing/2014/main" id="{AAD7770D-0DAB-58AD-66E3-C6B1028C070D}"/>
              </a:ext>
            </a:extLst>
          </p:cNvPr>
          <p:cNvSpPr txBox="1"/>
          <p:nvPr/>
        </p:nvSpPr>
        <p:spPr>
          <a:xfrm>
            <a:off x="7252323" y="1511891"/>
            <a:ext cx="522462" cy="461665"/>
          </a:xfrm>
          <a:prstGeom prst="rect">
            <a:avLst/>
          </a:prstGeom>
          <a:noFill/>
        </p:spPr>
        <p:txBody>
          <a:bodyPr wrap="square" rtlCol="0">
            <a:spAutoFit/>
          </a:bodyPr>
          <a:lstStyle/>
          <a:p>
            <a:r>
              <a:rPr lang="en-US" sz="2400">
                <a:solidFill>
                  <a:srgbClr val="FF0000"/>
                </a:solidFill>
              </a:rPr>
              <a:t>(2)</a:t>
            </a:r>
          </a:p>
        </p:txBody>
      </p:sp>
    </p:spTree>
    <p:extLst>
      <p:ext uri="{BB962C8B-B14F-4D97-AF65-F5344CB8AC3E}">
        <p14:creationId xmlns:p14="http://schemas.microsoft.com/office/powerpoint/2010/main" val="275135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1C8ADA-6F2B-7B4E-D0B2-B073F421057F}"/>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B9429D43-CC2B-4B11-762C-C416697D500D}"/>
              </a:ext>
            </a:extLst>
          </p:cNvPr>
          <p:cNvSpPr>
            <a:spLocks noGrp="1"/>
          </p:cNvSpPr>
          <p:nvPr>
            <p:ph type="title"/>
          </p:nvPr>
        </p:nvSpPr>
        <p:spPr/>
        <p:txBody>
          <a:bodyPr/>
          <a:lstStyle/>
          <a:p>
            <a:r>
              <a:rPr lang="en-US"/>
              <a:t>IV. DỰ ĐOÁN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FD1DCCA-B1DD-4162-5377-D618AB92E07D}"/>
                  </a:ext>
                </a:extLst>
              </p:cNvPr>
              <p:cNvSpPr>
                <a:spLocks noGrp="1"/>
              </p:cNvSpPr>
              <p:nvPr>
                <p:ph type="body" sz="quarter" idx="13"/>
              </p:nvPr>
            </p:nvSpPr>
            <p:spPr/>
            <p:txBody>
              <a:bodyPr/>
              <a:lstStyle/>
              <a:p>
                <a:r>
                  <a:rPr lang="en-US"/>
                  <a:t>Kỹ thuật làm mịn theo cấp số nhân:</a:t>
                </a:r>
              </a:p>
              <a:p>
                <a:pPr lvl="1"/>
                <a:r>
                  <a:rPr lang="en-US"/>
                  <a:t>Chỉ ra những mẫu đơn giản trong dữ liệu chuỗi thời gian</a:t>
                </a:r>
              </a:p>
              <a:p>
                <a:pPr lvl="1"/>
                <a:r>
                  <a:rPr lang="vi-VN"/>
                  <a:t>Ư</a:t>
                </a:r>
                <a:r>
                  <a:rPr lang="en-US"/>
                  <a:t>ớc tính các tham số mô hình cho loại mô hình được cho trong </a:t>
                </a:r>
              </a:p>
              <a:p>
                <a:r>
                  <a:rPr lang="en-US"/>
                  <a:t>Chúng ta sẽ biểu thị dự báo trước </a:t>
                </a:r>
                <a:r>
                  <a:rPr lang="en-US" b="1">
                    <a:solidFill>
                      <a:srgbClr val="000000"/>
                    </a:solidFill>
                    <a:effectLst/>
                  </a:rPr>
                  <a:t>𝜏 </a:t>
                </a:r>
                <a:r>
                  <a:rPr lang="en-US">
                    <a:solidFill>
                      <a:srgbClr val="000000"/>
                    </a:solidFill>
                    <a:effectLst/>
                  </a:rPr>
                  <a:t>bước được thực hiện tại thời điểm T là </a:t>
                </a:r>
                <a14:m>
                  <m:oMath xmlns:m="http://schemas.openxmlformats.org/officeDocument/2006/math">
                    <m:sSub>
                      <m:sSubPr>
                        <m:ctrlPr>
                          <a:rPr lang="en-US" b="1" i="1" smtClean="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acc>
                      </m:e>
                      <m:sub>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𝐓</m:t>
                        </m:r>
                        <m:r>
                          <a:rPr lang="en-US" b="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𝛕</m:t>
                        </m:r>
                      </m:sub>
                    </m:sSub>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a:p>
              <a:p>
                <a:endParaRPr lang="en-US" sz="2400"/>
              </a:p>
            </p:txBody>
          </p:sp>
        </mc:Choice>
        <mc:Fallback>
          <p:sp>
            <p:nvSpPr>
              <p:cNvPr id="4" name="Text Placeholder 3">
                <a:extLst>
                  <a:ext uri="{FF2B5EF4-FFF2-40B4-BE49-F238E27FC236}">
                    <a16:creationId xmlns:a16="http://schemas.microsoft.com/office/drawing/2014/main" id="{5FD1DCCA-B1DD-4162-5377-D618AB92E07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266" t="-2019" r="-77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E7D961F-8E38-9EBB-7EDB-F4CC67BE5ABB}"/>
              </a:ext>
            </a:extLst>
          </p:cNvPr>
          <p:cNvSpPr txBox="1"/>
          <p:nvPr/>
        </p:nvSpPr>
        <p:spPr>
          <a:xfrm>
            <a:off x="1744876" y="2094022"/>
            <a:ext cx="606438" cy="461665"/>
          </a:xfrm>
          <a:prstGeom prst="rect">
            <a:avLst/>
          </a:prstGeom>
          <a:noFill/>
        </p:spPr>
        <p:txBody>
          <a:bodyPr wrap="square" rtlCol="0">
            <a:spAutoFit/>
          </a:bodyPr>
          <a:lstStyle/>
          <a:p>
            <a:r>
              <a:rPr lang="en-US" sz="2400">
                <a:solidFill>
                  <a:srgbClr val="FF0000"/>
                </a:solidFill>
              </a:rPr>
              <a:t>(2)</a:t>
            </a:r>
            <a:endParaRPr lang="en-US" sz="2000">
              <a:solidFill>
                <a:srgbClr val="FF0000"/>
              </a:solidFill>
            </a:endParaRPr>
          </a:p>
        </p:txBody>
      </p:sp>
    </p:spTree>
    <p:extLst>
      <p:ext uri="{BB962C8B-B14F-4D97-AF65-F5344CB8AC3E}">
        <p14:creationId xmlns:p14="http://schemas.microsoft.com/office/powerpoint/2010/main" val="67823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840455-507F-5244-339A-8234CAF46019}"/>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AFFE4A70-A8FA-8205-F3A7-E3C33B9A5A8E}"/>
              </a:ext>
            </a:extLst>
          </p:cNvPr>
          <p:cNvSpPr>
            <a:spLocks noGrp="1"/>
          </p:cNvSpPr>
          <p:nvPr>
            <p:ph type="title"/>
          </p:nvPr>
        </p:nvSpPr>
        <p:spPr/>
        <p:txBody>
          <a:bodyPr/>
          <a:lstStyle/>
          <a:p>
            <a:r>
              <a:rPr lang="en-US"/>
              <a:t>IV. DỰ ĐOÁN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94DB6160-A4C3-9EF6-8166-8BF626AA09E8}"/>
                  </a:ext>
                </a:extLst>
              </p:cNvPr>
              <p:cNvSpPr>
                <a:spLocks noGrp="1"/>
              </p:cNvSpPr>
              <p:nvPr>
                <p:ph type="body" sz="quarter" idx="13"/>
              </p:nvPr>
            </p:nvSpPr>
            <p:spPr/>
            <p:txBody>
              <a:bodyPr/>
              <a:lstStyle/>
              <a:p>
                <a:pPr marL="514350" indent="-514350">
                  <a:buAutoNum type="arabicPeriod"/>
                </a:pPr>
                <a:r>
                  <a:rPr lang="en-US"/>
                  <a:t>Quy trình không đổi</a:t>
                </a:r>
              </a:p>
              <a:p>
                <a:r>
                  <a:rPr lang="en-US" sz="2400"/>
                  <a:t>Mô hình không đổi bao gồm 2 phần:</a:t>
                </a:r>
              </a:p>
              <a:p>
                <a:pPr lvl="1"/>
                <a14:m>
                  <m:oMath xmlns:m="http://schemas.openxmlformats.org/officeDocument/2006/math">
                    <m:sSub>
                      <m:sSubPr>
                        <m:ctrlPr>
                          <a:rPr lang="en-US" sz="2000" b="1" i="1" smtClean="0">
                            <a:solidFill>
                              <a:srgbClr val="000000"/>
                            </a:solidFill>
                            <a:effectLst/>
                            <a:latin typeface="Cambria Math" panose="02040503050406030204" pitchFamily="18" charset="0"/>
                          </a:rPr>
                        </m:ctrlPr>
                      </m:sSubPr>
                      <m:e>
                        <m:r>
                          <a:rPr lang="en-US" sz="2000" b="1" i="1">
                            <a:solidFill>
                              <a:srgbClr val="000000"/>
                            </a:solidFill>
                            <a:latin typeface="Cambria Math" panose="02040503050406030204" pitchFamily="18" charset="0"/>
                            <a:ea typeface="Calibri" panose="020F0502020204030204" pitchFamily="34" charset="0"/>
                            <a:cs typeface="Cambria Math" panose="02040503050406030204" pitchFamily="18" charset="0"/>
                          </a:rPr>
                          <m:t>𝜷</m:t>
                        </m:r>
                      </m:e>
                      <m:sub>
                        <m:r>
                          <a:rPr lang="en-US" sz="2000" b="1" i="1" smtClean="0">
                            <a:solidFill>
                              <a:srgbClr val="000000"/>
                            </a:solidFill>
                            <a:effectLst/>
                            <a:latin typeface="Cambria Math" panose="02040503050406030204" pitchFamily="18" charset="0"/>
                          </a:rPr>
                          <m:t>𝟎</m:t>
                        </m:r>
                      </m:sub>
                    </m:sSub>
                  </m:oMath>
                </a14:m>
                <a:r>
                  <a:rPr lang="en-US" sz="2000" b="1"/>
                  <a:t> </a:t>
                </a:r>
                <a:r>
                  <a:rPr lang="en-US" sz="2000"/>
                  <a:t>được ước tính bởi </a:t>
                </a:r>
                <a14:m>
                  <m:oMath xmlns:m="http://schemas.openxmlformats.org/officeDocument/2006/math">
                    <m:acc>
                      <m:accPr>
                        <m:chr m:val="̃"/>
                        <m:ctrlPr>
                          <a:rPr lang="en-US" sz="2000" b="1" i="1">
                            <a:latin typeface="Cambria Math" panose="02040503050406030204" pitchFamily="18" charset="0"/>
                            <a:cs typeface="Cambria Math" panose="02040503050406030204" pitchFamily="18" charset="0"/>
                          </a:rPr>
                        </m:ctrlPr>
                      </m:accPr>
                      <m:e>
                        <m:r>
                          <a:rPr lang="en-US" sz="2000" b="1" i="1">
                            <a:latin typeface="Cambria Math" panose="02040503050406030204" pitchFamily="18" charset="0"/>
                            <a:ea typeface="Calibri" panose="020F0502020204030204" pitchFamily="34" charset="0"/>
                            <a:cs typeface="Cambria Math" panose="02040503050406030204" pitchFamily="18" charset="0"/>
                          </a:rPr>
                          <m:t>𝒚</m:t>
                        </m:r>
                      </m:e>
                    </m:acc>
                  </m:oMath>
                </a14:m>
                <a:endParaRPr lang="en-US" sz="2000" b="1"/>
              </a:p>
              <a:p>
                <a:pPr lvl="1"/>
                <a:r>
                  <a:rPr lang="en-US" sz="2000"/>
                  <a:t>Lỗi ngẫu nhiên không thể dự đoán</a:t>
                </a:r>
              </a:p>
              <a:p>
                <a:pPr>
                  <a:buFont typeface="Symbol" panose="05050102010706020507" pitchFamily="18" charset="2"/>
                  <a:buChar char="Þ"/>
                </a:pPr>
                <a:r>
                  <a:rPr lang="en-US" sz="2400"/>
                  <a:t> Dự đoán cho quan sát trong tương lai đơn giản là bằng giá trị hiện tại của hàm mũ:</a:t>
                </a:r>
              </a:p>
              <a:p>
                <a:pPr marL="0" indent="0">
                  <a:buNone/>
                </a:pPr>
                <a:endParaRPr lang="en-US" sz="2400"/>
              </a:p>
              <a:p>
                <a:pPr marL="0" indent="0">
                  <a:buNone/>
                </a:pPr>
                <a:r>
                  <a:rPr lang="en-US" sz="2400"/>
                  <a:t>=&gt; Dự đoán là giống nhau cho tất cả các giá trị trong tương lai. Tuy nhiên, nếu chúng ta tích lũy nhiều hơn các quan sát, chúng ta có thể cập nhật sự dự đoán. </a:t>
                </a:r>
              </a:p>
              <a:p>
                <a:pPr lvl="1"/>
                <a:endParaRPr lang="en-US" sz="2000" b="1"/>
              </a:p>
            </p:txBody>
          </p:sp>
        </mc:Choice>
        <mc:Fallback>
          <p:sp>
            <p:nvSpPr>
              <p:cNvPr id="4" name="Text Placeholder 3">
                <a:extLst>
                  <a:ext uri="{FF2B5EF4-FFF2-40B4-BE49-F238E27FC236}">
                    <a16:creationId xmlns:a16="http://schemas.microsoft.com/office/drawing/2014/main" id="{94DB6160-A4C3-9EF6-8166-8BF626AA09E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406" t="-2019" r="-196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A8C279A-67E8-DA84-79BF-356E4347235B}"/>
              </a:ext>
            </a:extLst>
          </p:cNvPr>
          <p:cNvPicPr>
            <a:picLocks noChangeAspect="1"/>
          </p:cNvPicPr>
          <p:nvPr/>
        </p:nvPicPr>
        <p:blipFill>
          <a:blip r:embed="rId3"/>
          <a:stretch>
            <a:fillRect/>
          </a:stretch>
        </p:blipFill>
        <p:spPr>
          <a:xfrm>
            <a:off x="3627882" y="3209544"/>
            <a:ext cx="1888236" cy="640080"/>
          </a:xfrm>
          <a:prstGeom prst="rect">
            <a:avLst/>
          </a:prstGeom>
        </p:spPr>
      </p:pic>
    </p:spTree>
    <p:extLst>
      <p:ext uri="{BB962C8B-B14F-4D97-AF65-F5344CB8AC3E}">
        <p14:creationId xmlns:p14="http://schemas.microsoft.com/office/powerpoint/2010/main" val="224580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E3176D-9A1A-5EAA-394E-92F08F065137}"/>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C805D6ED-C303-588F-B122-39A112B6701A}"/>
              </a:ext>
            </a:extLst>
          </p:cNvPr>
          <p:cNvSpPr>
            <a:spLocks noGrp="1"/>
          </p:cNvSpPr>
          <p:nvPr>
            <p:ph type="title"/>
          </p:nvPr>
        </p:nvSpPr>
        <p:spPr/>
        <p:txBody>
          <a:bodyPr/>
          <a:lstStyle/>
          <a:p>
            <a:r>
              <a:rPr lang="en-US"/>
              <a:t>IV. DỰ ĐOÁN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D4723131-B9FF-1CBE-2050-EE6F64ADC0B8}"/>
                  </a:ext>
                </a:extLst>
              </p:cNvPr>
              <p:cNvSpPr>
                <a:spLocks noGrp="1"/>
              </p:cNvSpPr>
              <p:nvPr>
                <p:ph type="body" sz="quarter" idx="13"/>
              </p:nvPr>
            </p:nvSpPr>
            <p:spPr>
              <a:xfrm>
                <a:off x="0" y="699796"/>
                <a:ext cx="9144000" cy="5784980"/>
              </a:xfrm>
            </p:spPr>
            <p:txBody>
              <a:bodyPr/>
              <a:lstStyle/>
              <a:p>
                <a:pPr marL="0" indent="0">
                  <a:buNone/>
                </a:pPr>
                <a:r>
                  <a:rPr lang="en-US" sz="2400"/>
                  <a:t>Nếu dữ liệu tại </a:t>
                </a:r>
                <a:r>
                  <a:rPr lang="en-US" sz="2400" b="1"/>
                  <a:t>T + 1</a:t>
                </a:r>
                <a:r>
                  <a:rPr lang="en-US" sz="2400"/>
                  <a:t> là có sẵn:</a:t>
                </a:r>
              </a:p>
              <a:p>
                <a:pPr marL="0" indent="0">
                  <a:buNone/>
                </a:pPr>
                <a:endParaRPr lang="en-US" sz="2400"/>
              </a:p>
              <a:p>
                <a:pPr marL="0" indent="0">
                  <a:buNone/>
                </a:pPr>
                <a:r>
                  <a:rPr lang="en-US" sz="2400"/>
                  <a:t>=&gt;</a:t>
                </a:r>
              </a:p>
              <a:p>
                <a:pPr marL="0" indent="0">
                  <a:buNone/>
                </a:pPr>
                <a:r>
                  <a:rPr lang="en-US" sz="2400"/>
                  <a:t>Tại  	    :</a:t>
                </a:r>
              </a:p>
              <a:p>
                <a:pPr marL="0" indent="0">
                  <a:buNone/>
                </a:pPr>
                <a:endParaRPr lang="en-US" sz="2400"/>
              </a:p>
              <a:p>
                <a:pPr marL="0" indent="0">
                  <a:buNone/>
                </a:pPr>
                <a:endParaRPr lang="en-US" sz="2400"/>
              </a:p>
              <a:p>
                <a:pPr lvl="1"/>
                <a14:m>
                  <m:oMath xmlns:m="http://schemas.openxmlformats.org/officeDocument/2006/math">
                    <m:sSub>
                      <m:sSubPr>
                        <m:ctrlP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𝒆</m:t>
                        </m:r>
                      </m:e>
                      <m:sub>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n-US" sz="1800">
                    <a:solidFill>
                      <a:srgbClr val="000000"/>
                    </a:solidFill>
                    <a:effectLst/>
                  </a:rPr>
                  <a:t>(1) =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n-US" sz="1800">
                    <a:solidFill>
                      <a:srgbClr val="000000"/>
                    </a:solidFill>
                    <a:effectLst/>
                  </a:rPr>
                  <a:t> −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𝒚</m:t>
                            </m:r>
                          </m:e>
                        </m:acc>
                      </m:e>
                      <m:sub>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n-US" sz="1800">
                    <a:solidFill>
                      <a:srgbClr val="000000"/>
                    </a:solidFill>
                    <a:effectLst/>
                  </a:rPr>
                  <a:t> (T) </a:t>
                </a:r>
                <a:r>
                  <a:rPr lang="en-US" sz="1800">
                    <a:solidFill>
                      <a:srgbClr val="000000"/>
                    </a:solidFill>
                  </a:rPr>
                  <a:t>được gọi là</a:t>
                </a:r>
                <a:r>
                  <a:rPr lang="en-US" sz="1800">
                    <a:solidFill>
                      <a:srgbClr val="000000"/>
                    </a:solidFill>
                    <a:effectLst/>
                  </a:rPr>
                  <a:t> </a:t>
                </a:r>
                <a:r>
                  <a:rPr lang="en-US" sz="1800" b="1">
                    <a:solidFill>
                      <a:srgbClr val="000000"/>
                    </a:solidFill>
                  </a:rPr>
                  <a:t>dự báo trước 1 bước</a:t>
                </a:r>
                <a:r>
                  <a:rPr lang="en-US" sz="1800">
                    <a:solidFill>
                      <a:srgbClr val="000000"/>
                    </a:solidFill>
                    <a:effectLst/>
                  </a:rPr>
                  <a:t> </a:t>
                </a:r>
                <a:r>
                  <a:rPr lang="en-US" sz="1800">
                    <a:solidFill>
                      <a:srgbClr val="000000"/>
                    </a:solidFill>
                  </a:rPr>
                  <a:t>hay</a:t>
                </a:r>
                <a:r>
                  <a:rPr lang="en-US" sz="1800">
                    <a:solidFill>
                      <a:srgbClr val="000000"/>
                    </a:solidFill>
                    <a:effectLst/>
                  </a:rPr>
                  <a:t> </a:t>
                </a:r>
                <a:r>
                  <a:rPr lang="en-US" sz="1800" b="1">
                    <a:solidFill>
                      <a:srgbClr val="000000"/>
                    </a:solidFill>
                    <a:effectLst/>
                  </a:rPr>
                  <a:t>lỗi dự đoán</a:t>
                </a:r>
                <a:endParaRPr lang="en-US" sz="1800">
                  <a:effectLst/>
                </a:endParaRPr>
              </a:p>
              <a:p>
                <a:pPr marL="0" indent="0">
                  <a:buNone/>
                </a:pPr>
                <a:r>
                  <a:rPr lang="en-US" sz="2400"/>
                  <a:t>Xác định tổng số lỗi dự báo trước 1 bước bình phương:</a:t>
                </a:r>
              </a:p>
              <a:p>
                <a:pPr marL="0" indent="0">
                  <a:buNone/>
                </a:pPr>
                <a:endParaRPr lang="en-US" sz="2400"/>
              </a:p>
              <a:p>
                <a:pPr marL="0" indent="0">
                  <a:buNone/>
                </a:pPr>
                <a:endParaRPr lang="en-US" sz="2400"/>
              </a:p>
              <a:p>
                <a:pPr marL="0" indent="0">
                  <a:buNone/>
                </a:pPr>
                <a:r>
                  <a:rPr lang="en-US" sz="2400"/>
                  <a:t>=&gt; Tính SSE với đa giá trị </a:t>
                </a:r>
                <a:r>
                  <a:rPr lang="en-US" sz="2400" b="1">
                    <a:solidFill>
                      <a:srgbClr val="000000"/>
                    </a:solidFill>
                    <a:effectLst/>
                  </a:rPr>
                  <a:t>𝜆 </a:t>
                </a:r>
                <a:r>
                  <a:rPr lang="en-US" sz="2400">
                    <a:solidFill>
                      <a:srgbClr val="000000"/>
                    </a:solidFill>
                    <a:effectLst/>
                  </a:rPr>
                  <a:t>và chọn ra giá trị cho SEE nhỏ nhất</a:t>
                </a:r>
                <a:endParaRPr lang="en-US" sz="2400"/>
              </a:p>
            </p:txBody>
          </p:sp>
        </mc:Choice>
        <mc:Fallback>
          <p:sp>
            <p:nvSpPr>
              <p:cNvPr id="4" name="Text Placeholder 3">
                <a:extLst>
                  <a:ext uri="{FF2B5EF4-FFF2-40B4-BE49-F238E27FC236}">
                    <a16:creationId xmlns:a16="http://schemas.microsoft.com/office/drawing/2014/main" id="{D4723131-B9FF-1CBE-2050-EE6F64ADC0B8}"/>
                  </a:ext>
                </a:extLst>
              </p:cNvPr>
              <p:cNvSpPr>
                <a:spLocks noGrp="1" noRot="1" noChangeAspect="1" noMove="1" noResize="1" noEditPoints="1" noAdjustHandles="1" noChangeArrowheads="1" noChangeShapeType="1" noTextEdit="1"/>
              </p:cNvSpPr>
              <p:nvPr>
                <p:ph type="body" sz="quarter" idx="13"/>
              </p:nvPr>
            </p:nvSpPr>
            <p:spPr>
              <a:xfrm>
                <a:off x="0" y="699796"/>
                <a:ext cx="9144000" cy="5784980"/>
              </a:xfrm>
              <a:blipFill>
                <a:blip r:embed="rId2"/>
                <a:stretch>
                  <a:fillRect l="-1000" t="-147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F669F8-CF3E-D3AA-2DB3-BB6920009505}"/>
              </a:ext>
            </a:extLst>
          </p:cNvPr>
          <p:cNvPicPr>
            <a:picLocks noChangeAspect="1"/>
          </p:cNvPicPr>
          <p:nvPr/>
        </p:nvPicPr>
        <p:blipFill>
          <a:blip r:embed="rId3"/>
          <a:stretch>
            <a:fillRect/>
          </a:stretch>
        </p:blipFill>
        <p:spPr>
          <a:xfrm>
            <a:off x="769310" y="1127590"/>
            <a:ext cx="2445367" cy="365760"/>
          </a:xfrm>
          <a:prstGeom prst="rect">
            <a:avLst/>
          </a:prstGeom>
        </p:spPr>
      </p:pic>
      <p:pic>
        <p:nvPicPr>
          <p:cNvPr id="6" name="Picture 5">
            <a:extLst>
              <a:ext uri="{FF2B5EF4-FFF2-40B4-BE49-F238E27FC236}">
                <a16:creationId xmlns:a16="http://schemas.microsoft.com/office/drawing/2014/main" id="{CDAA9A54-A327-BA2E-2B6A-103325619835}"/>
              </a:ext>
            </a:extLst>
          </p:cNvPr>
          <p:cNvPicPr>
            <a:picLocks noChangeAspect="1"/>
          </p:cNvPicPr>
          <p:nvPr/>
        </p:nvPicPr>
        <p:blipFill>
          <a:blip r:embed="rId4"/>
          <a:stretch>
            <a:fillRect/>
          </a:stretch>
        </p:blipFill>
        <p:spPr>
          <a:xfrm>
            <a:off x="638681" y="1662794"/>
            <a:ext cx="3870960" cy="365760"/>
          </a:xfrm>
          <a:prstGeom prst="rect">
            <a:avLst/>
          </a:prstGeom>
        </p:spPr>
      </p:pic>
      <p:pic>
        <p:nvPicPr>
          <p:cNvPr id="7" name="Picture 6">
            <a:extLst>
              <a:ext uri="{FF2B5EF4-FFF2-40B4-BE49-F238E27FC236}">
                <a16:creationId xmlns:a16="http://schemas.microsoft.com/office/drawing/2014/main" id="{4F4AA713-CCEF-9F29-AC47-CE104B8F5FE6}"/>
              </a:ext>
            </a:extLst>
          </p:cNvPr>
          <p:cNvPicPr>
            <a:picLocks noChangeAspect="1"/>
          </p:cNvPicPr>
          <p:nvPr/>
        </p:nvPicPr>
        <p:blipFill>
          <a:blip r:embed="rId5"/>
          <a:stretch>
            <a:fillRect/>
          </a:stretch>
        </p:blipFill>
        <p:spPr>
          <a:xfrm>
            <a:off x="638681" y="2136308"/>
            <a:ext cx="653415" cy="320040"/>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B8ED7BA6-7D73-2E28-E8F5-6100BECE5E0F}"/>
              </a:ext>
            </a:extLst>
          </p:cNvPr>
          <p:cNvPicPr>
            <a:picLocks noChangeAspect="1"/>
          </p:cNvPicPr>
          <p:nvPr/>
        </p:nvPicPr>
        <p:blipFill>
          <a:blip r:embed="rId6"/>
          <a:stretch>
            <a:fillRect/>
          </a:stretch>
        </p:blipFill>
        <p:spPr>
          <a:xfrm>
            <a:off x="769310" y="2625792"/>
            <a:ext cx="3682397" cy="548640"/>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44E4109D-DC36-D8B9-CB69-F8D4CD38639A}"/>
              </a:ext>
            </a:extLst>
          </p:cNvPr>
          <p:cNvPicPr>
            <a:picLocks noChangeAspect="1"/>
          </p:cNvPicPr>
          <p:nvPr/>
        </p:nvPicPr>
        <p:blipFill>
          <a:blip r:embed="rId7"/>
          <a:stretch>
            <a:fillRect/>
          </a:stretch>
        </p:blipFill>
        <p:spPr>
          <a:xfrm>
            <a:off x="3758391" y="4149713"/>
            <a:ext cx="1627217" cy="822960"/>
          </a:xfrm>
          <a:prstGeom prst="rect">
            <a:avLst/>
          </a:prstGeom>
        </p:spPr>
      </p:pic>
    </p:spTree>
    <p:extLst>
      <p:ext uri="{BB962C8B-B14F-4D97-AF65-F5344CB8AC3E}">
        <p14:creationId xmlns:p14="http://schemas.microsoft.com/office/powerpoint/2010/main" val="112151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1201EF-333E-1552-D789-AE8669752255}"/>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DB09B83C-2AF3-8823-A53E-FE8EB2D37DF8}"/>
              </a:ext>
            </a:extLst>
          </p:cNvPr>
          <p:cNvSpPr>
            <a:spLocks noGrp="1"/>
          </p:cNvSpPr>
          <p:nvPr>
            <p:ph type="title"/>
          </p:nvPr>
        </p:nvSpPr>
        <p:spPr/>
        <p:txBody>
          <a:bodyPr/>
          <a:lstStyle/>
          <a:p>
            <a:r>
              <a:rPr lang="en-US"/>
              <a:t>IV. DỰ ĐOÁN</a:t>
            </a:r>
          </a:p>
        </p:txBody>
      </p:sp>
      <p:pic>
        <p:nvPicPr>
          <p:cNvPr id="5" name="Picture 4" descr="Text&#10;&#10;Description automatically generated">
            <a:extLst>
              <a:ext uri="{FF2B5EF4-FFF2-40B4-BE49-F238E27FC236}">
                <a16:creationId xmlns:a16="http://schemas.microsoft.com/office/drawing/2014/main" id="{1C1B1DD4-C799-DCB0-3A47-7667DB152EEC}"/>
              </a:ext>
            </a:extLst>
          </p:cNvPr>
          <p:cNvPicPr>
            <a:picLocks noChangeAspect="1"/>
          </p:cNvPicPr>
          <p:nvPr/>
        </p:nvPicPr>
        <p:blipFill>
          <a:blip r:embed="rId2"/>
          <a:stretch>
            <a:fillRect/>
          </a:stretch>
        </p:blipFill>
        <p:spPr>
          <a:xfrm rot="5400000">
            <a:off x="2983742" y="-921677"/>
            <a:ext cx="3176516" cy="6400800"/>
          </a:xfrm>
          <a:prstGeom prst="rect">
            <a:avLst/>
          </a:prstGeom>
        </p:spPr>
      </p:pic>
      <p:pic>
        <p:nvPicPr>
          <p:cNvPr id="6" name="Picture 5" descr="Chart&#10;&#10;Description automatically generated">
            <a:extLst>
              <a:ext uri="{FF2B5EF4-FFF2-40B4-BE49-F238E27FC236}">
                <a16:creationId xmlns:a16="http://schemas.microsoft.com/office/drawing/2014/main" id="{CAAF1B61-4A96-ECD0-E082-7DE8957BDBDB}"/>
              </a:ext>
            </a:extLst>
          </p:cNvPr>
          <p:cNvPicPr>
            <a:picLocks noChangeAspect="1"/>
          </p:cNvPicPr>
          <p:nvPr/>
        </p:nvPicPr>
        <p:blipFill>
          <a:blip r:embed="rId3"/>
          <a:stretch>
            <a:fillRect/>
          </a:stretch>
        </p:blipFill>
        <p:spPr>
          <a:xfrm>
            <a:off x="2352502" y="3866981"/>
            <a:ext cx="4438996" cy="2743200"/>
          </a:xfrm>
          <a:prstGeom prst="rect">
            <a:avLst/>
          </a:prstGeom>
        </p:spPr>
      </p:pic>
    </p:spTree>
    <p:extLst>
      <p:ext uri="{BB962C8B-B14F-4D97-AF65-F5344CB8AC3E}">
        <p14:creationId xmlns:p14="http://schemas.microsoft.com/office/powerpoint/2010/main" val="2535378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E5EED9-16FF-3C05-0754-8E358D0D3053}"/>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64B9D4A7-3396-4752-B6BC-90B5B9FA8C2F}"/>
              </a:ext>
            </a:extLst>
          </p:cNvPr>
          <p:cNvSpPr>
            <a:spLocks noGrp="1"/>
          </p:cNvSpPr>
          <p:nvPr>
            <p:ph type="title"/>
          </p:nvPr>
        </p:nvSpPr>
        <p:spPr/>
        <p:txBody>
          <a:bodyPr/>
          <a:lstStyle/>
          <a:p>
            <a:r>
              <a:rPr lang="en-US"/>
              <a:t>IV. DỰ ĐOÁN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4EAE9D3-7E5F-13DB-44A7-734E8813CDEA}"/>
                  </a:ext>
                </a:extLst>
              </p:cNvPr>
              <p:cNvSpPr>
                <a:spLocks noGrp="1"/>
              </p:cNvSpPr>
              <p:nvPr>
                <p:ph type="body" sz="quarter" idx="13"/>
              </p:nvPr>
            </p:nvSpPr>
            <p:spPr>
              <a:xfrm>
                <a:off x="0" y="671805"/>
                <a:ext cx="9144000" cy="5424196"/>
              </a:xfrm>
            </p:spPr>
            <p:txBody>
              <a:bodyPr/>
              <a:lstStyle/>
              <a:p>
                <a:pPr marL="0" indent="0">
                  <a:buNone/>
                </a:pPr>
                <a:r>
                  <a:rPr lang="en-US"/>
                  <a:t>2. Ước lượng phương sai </a:t>
                </a:r>
                <a14:m>
                  <m:oMath xmlns:m="http://schemas.openxmlformats.org/officeDocument/2006/math">
                    <m:sSubSup>
                      <m:sSubSupPr>
                        <m:ctrlPr>
                          <a:rPr lang="en-US" b="1" i="1" smtClean="0">
                            <a:effectLst/>
                            <a:latin typeface="Cambria Math" panose="02040503050406030204" pitchFamily="18" charset="0"/>
                            <a:cs typeface="Times New Roman" panose="02020603050405020304" pitchFamily="18" charset="0"/>
                          </a:rPr>
                        </m:ctrlPr>
                      </m:sSubSupPr>
                      <m:e>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𝛔</m:t>
                        </m:r>
                      </m:e>
                      <m:sub>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𝒆</m:t>
                        </m:r>
                      </m:sub>
                      <m:sup>
                        <m:r>
                          <a:rPr lang="en-US"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𝟐</m:t>
                        </m:r>
                      </m:sup>
                    </m:sSubSup>
                  </m:oMath>
                </a14:m>
                <a:endParaRPr lang="en-US" b="1">
                  <a:solidFill>
                    <a:srgbClr val="000000"/>
                  </a:solidFill>
                  <a:effectLst/>
                  <a:ea typeface="Calibri" panose="020F0502020204030204" pitchFamily="34" charset="0"/>
                  <a:cs typeface="Times New Roman" panose="02020603050405020304" pitchFamily="18" charset="0"/>
                </a:endParaRPr>
              </a:p>
              <a:p>
                <a:pPr>
                  <a:buFontTx/>
                  <a:buChar char="-"/>
                </a:pPr>
                <a:r>
                  <a:rPr lang="en-US" sz="2400"/>
                  <a:t>Giả định rằng mô hình (ví dụ không đổi, xu hướng tuyến tính, …) là đúng và không đổi trong thời gian. </a:t>
                </a:r>
              </a:p>
              <a:p>
                <a:pPr>
                  <a:buFontTx/>
                  <a:buChar char="-"/>
                </a:pPr>
                <a:r>
                  <a:rPr lang="en-US" sz="2400"/>
                  <a:t>Định nghĩa độ lệch tuyệt đối trung bình </a:t>
                </a:r>
                <a:r>
                  <a:rPr lang="en-US" sz="2400" b="1"/>
                  <a:t>(the mean absolute deviation) </a:t>
                </a:r>
                <a:r>
                  <a:rPr lang="en-US" sz="2400" b="1">
                    <a:solidFill>
                      <a:srgbClr val="000000"/>
                    </a:solidFill>
                    <a:effectLst/>
                    <a:latin typeface="Times New Roman" panose="02020603050405020304" pitchFamily="18" charset="0"/>
                    <a:ea typeface="Calibri" panose="020F0502020204030204" pitchFamily="34" charset="0"/>
                  </a:rPr>
                  <a:t>Δ</a:t>
                </a:r>
                <a:r>
                  <a:rPr lang="en-US" sz="1800" b="1">
                    <a:solidFill>
                      <a:srgbClr val="000000"/>
                    </a:solidFill>
                    <a:effectLst/>
                    <a:latin typeface="Times New Roman" panose="02020603050405020304" pitchFamily="18" charset="0"/>
                    <a:ea typeface="Calibri" panose="020F0502020204030204" pitchFamily="34" charset="0"/>
                  </a:rPr>
                  <a:t>:</a:t>
                </a:r>
                <a:endParaRPr lang="en-US" sz="2000" b="1">
                  <a:solidFill>
                    <a:srgbClr val="000000"/>
                  </a:solidFill>
                  <a:effectLst/>
                  <a:latin typeface="Times New Roman" panose="02020603050405020304" pitchFamily="18" charset="0"/>
                  <a:ea typeface="Calibri" panose="020F0502020204030204" pitchFamily="34" charset="0"/>
                </a:endParaRPr>
              </a:p>
              <a:p>
                <a:pPr>
                  <a:buFontTx/>
                  <a:buChar char="-"/>
                </a:pPr>
                <a:endParaRPr lang="en-US" sz="1800" b="1">
                  <a:solidFill>
                    <a:srgbClr val="000000"/>
                  </a:solidFill>
                  <a:effectLst/>
                  <a:latin typeface="Times New Roman" panose="02020603050405020304" pitchFamily="18" charset="0"/>
                  <a:ea typeface="Calibri" panose="020F0502020204030204" pitchFamily="34" charset="0"/>
                </a:endParaRPr>
              </a:p>
              <a:p>
                <a:pPr>
                  <a:buFontTx/>
                  <a:buChar char="-"/>
                </a:pPr>
                <a:r>
                  <a:rPr lang="en-US" sz="2400">
                    <a:solidFill>
                      <a:srgbClr val="000000"/>
                    </a:solidFill>
                    <a:latin typeface="Times New Roman" panose="02020603050405020304" pitchFamily="18" charset="0"/>
                    <a:ea typeface="Calibri" panose="020F0502020204030204" pitchFamily="34" charset="0"/>
                  </a:rPr>
                  <a:t>Ước lượng của</a:t>
                </a:r>
                <a:r>
                  <a:rPr lang="en-US" sz="2400" b="1">
                    <a:solidFill>
                      <a:srgbClr val="000000"/>
                    </a:solidFill>
                    <a:latin typeface="Times New Roman" panose="02020603050405020304" pitchFamily="18" charset="0"/>
                    <a:ea typeface="Calibri" panose="020F0502020204030204" pitchFamily="34" charset="0"/>
                  </a:rPr>
                  <a:t> </a:t>
                </a:r>
                <a:r>
                  <a:rPr lang="en-US" sz="2400" b="1">
                    <a:solidFill>
                      <a:srgbClr val="000000"/>
                    </a:solidFill>
                    <a:effectLst/>
                    <a:latin typeface="Times New Roman" panose="02020603050405020304" pitchFamily="18" charset="0"/>
                    <a:ea typeface="Calibri" panose="020F0502020204030204" pitchFamily="34" charset="0"/>
                  </a:rPr>
                  <a:t>Δ:</a:t>
                </a:r>
              </a:p>
              <a:p>
                <a:pPr>
                  <a:buFontTx/>
                  <a:buChar char="-"/>
                </a:pPr>
                <a:endParaRPr lang="en-US" sz="1800" b="1">
                  <a:solidFill>
                    <a:srgbClr val="000000"/>
                  </a:solidFill>
                  <a:latin typeface="Times New Roman" panose="02020603050405020304" pitchFamily="18" charset="0"/>
                  <a:ea typeface="Calibri" panose="020F0502020204030204" pitchFamily="34" charset="0"/>
                </a:endParaRPr>
              </a:p>
              <a:p>
                <a:pPr>
                  <a:buFontTx/>
                  <a:buChar char="-"/>
                </a:pPr>
                <a:r>
                  <a:rPr lang="en-US" sz="2400">
                    <a:solidFill>
                      <a:srgbClr val="000000"/>
                    </a:solidFill>
                    <a:latin typeface="Times New Roman" panose="02020603050405020304" pitchFamily="18" charset="0"/>
                    <a:ea typeface="Calibri" panose="020F0502020204030204" pitchFamily="34" charset="0"/>
                  </a:rPr>
                  <a:t>Ước lượng của phương sai</a:t>
                </a:r>
                <a:r>
                  <a:rPr lang="en-US" sz="2400" b="1">
                    <a:solidFill>
                      <a:srgbClr val="000000"/>
                    </a:solidFill>
                    <a:latin typeface="Times New Roman" panose="02020603050405020304" pitchFamily="18" charset="0"/>
                    <a:ea typeface="Calibri" panose="020F0502020204030204" pitchFamily="34" charset="0"/>
                  </a:rPr>
                  <a:t> </a:t>
                </a:r>
                <a14:m>
                  <m:oMath xmlns:m="http://schemas.openxmlformats.org/officeDocument/2006/math">
                    <m:sSubSup>
                      <m:sSubSupPr>
                        <m:ctrlPr>
                          <a:rPr lang="en-US" sz="2400" b="1" i="1" smtClean="0">
                            <a:effectLst/>
                            <a:latin typeface="Cambria Math" panose="02040503050406030204" pitchFamily="18" charset="0"/>
                            <a:cs typeface="Times New Roman" panose="02020603050405020304" pitchFamily="18" charset="0"/>
                          </a:rPr>
                        </m:ctrlPr>
                      </m:sSubSupPr>
                      <m:e>
                        <m:r>
                          <a:rPr lang="en-US" sz="2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𝛔</m:t>
                        </m:r>
                      </m:e>
                      <m:sub>
                        <m:r>
                          <a:rPr lang="en-US" sz="2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𝒆</m:t>
                        </m:r>
                      </m:sub>
                      <m:sup>
                        <m:r>
                          <a:rPr lang="en-US" sz="2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𝟐</m:t>
                        </m:r>
                      </m:sup>
                    </m:sSubSup>
                  </m:oMath>
                </a14:m>
                <a:endParaRPr lang="en-US" sz="2400" b="1">
                  <a:solidFill>
                    <a:srgbClr val="000000"/>
                  </a:solidFill>
                  <a:latin typeface="Times New Roman" panose="02020603050405020304" pitchFamily="18" charset="0"/>
                  <a:ea typeface="Calibri" panose="020F0502020204030204" pitchFamily="34" charset="0"/>
                </a:endParaRPr>
              </a:p>
              <a:p>
                <a:pPr>
                  <a:buFontTx/>
                  <a:buChar char="-"/>
                </a:pPr>
                <a:endParaRPr lang="en-US" sz="2400" b="1">
                  <a:solidFill>
                    <a:srgbClr val="000000"/>
                  </a:solidFill>
                  <a:latin typeface="Times New Roman" panose="02020603050405020304" pitchFamily="18" charset="0"/>
                  <a:ea typeface="Calibri" panose="020F0502020204030204" pitchFamily="34" charset="0"/>
                </a:endParaRPr>
              </a:p>
            </p:txBody>
          </p:sp>
        </mc:Choice>
        <mc:Fallback>
          <p:sp>
            <p:nvSpPr>
              <p:cNvPr id="4" name="Text Placeholder 3">
                <a:extLst>
                  <a:ext uri="{FF2B5EF4-FFF2-40B4-BE49-F238E27FC236}">
                    <a16:creationId xmlns:a16="http://schemas.microsoft.com/office/drawing/2014/main" id="{54EAE9D3-7E5F-13DB-44A7-734E8813CDEA}"/>
                  </a:ext>
                </a:extLst>
              </p:cNvPr>
              <p:cNvSpPr>
                <a:spLocks noGrp="1" noRot="1" noChangeAspect="1" noMove="1" noResize="1" noEditPoints="1" noAdjustHandles="1" noChangeArrowheads="1" noChangeShapeType="1" noTextEdit="1"/>
              </p:cNvSpPr>
              <p:nvPr>
                <p:ph type="body" sz="quarter" idx="13"/>
              </p:nvPr>
            </p:nvSpPr>
            <p:spPr>
              <a:xfrm>
                <a:off x="0" y="671805"/>
                <a:ext cx="9144000" cy="5424196"/>
              </a:xfrm>
              <a:blipFill>
                <a:blip r:embed="rId2"/>
                <a:stretch>
                  <a:fillRect l="-1333" t="-191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44CBDAB-7E63-3F1D-0549-8B68CD0193B6}"/>
              </a:ext>
            </a:extLst>
          </p:cNvPr>
          <p:cNvPicPr>
            <a:picLocks noChangeAspect="1"/>
          </p:cNvPicPr>
          <p:nvPr/>
        </p:nvPicPr>
        <p:blipFill>
          <a:blip r:embed="rId3"/>
          <a:stretch>
            <a:fillRect/>
          </a:stretch>
        </p:blipFill>
        <p:spPr>
          <a:xfrm>
            <a:off x="3472248" y="2513590"/>
            <a:ext cx="2199503" cy="457200"/>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770CBFD3-6D23-4764-C7BA-FAB186B6E1A8}"/>
              </a:ext>
            </a:extLst>
          </p:cNvPr>
          <p:cNvPicPr>
            <a:picLocks noChangeAspect="1"/>
          </p:cNvPicPr>
          <p:nvPr/>
        </p:nvPicPr>
        <p:blipFill>
          <a:blip r:embed="rId4"/>
          <a:stretch>
            <a:fillRect/>
          </a:stretch>
        </p:blipFill>
        <p:spPr>
          <a:xfrm>
            <a:off x="3230879" y="3338571"/>
            <a:ext cx="2682240" cy="548640"/>
          </a:xfrm>
          <a:prstGeom prst="rect">
            <a:avLst/>
          </a:prstGeom>
        </p:spPr>
      </p:pic>
      <p:pic>
        <p:nvPicPr>
          <p:cNvPr id="9" name="Picture 8">
            <a:extLst>
              <a:ext uri="{FF2B5EF4-FFF2-40B4-BE49-F238E27FC236}">
                <a16:creationId xmlns:a16="http://schemas.microsoft.com/office/drawing/2014/main" id="{C7B26449-FCA1-EA53-F6CA-C182D3F24BC9}"/>
              </a:ext>
            </a:extLst>
          </p:cNvPr>
          <p:cNvPicPr>
            <a:picLocks noChangeAspect="1"/>
          </p:cNvPicPr>
          <p:nvPr/>
        </p:nvPicPr>
        <p:blipFill>
          <a:blip r:embed="rId5"/>
          <a:stretch>
            <a:fillRect/>
          </a:stretch>
        </p:blipFill>
        <p:spPr>
          <a:xfrm>
            <a:off x="3796989" y="4534406"/>
            <a:ext cx="1860024" cy="548640"/>
          </a:xfrm>
          <a:prstGeom prst="rect">
            <a:avLst/>
          </a:prstGeom>
        </p:spPr>
      </p:pic>
      <p:sp>
        <p:nvSpPr>
          <p:cNvPr id="10" name="TextBox 9">
            <a:extLst>
              <a:ext uri="{FF2B5EF4-FFF2-40B4-BE49-F238E27FC236}">
                <a16:creationId xmlns:a16="http://schemas.microsoft.com/office/drawing/2014/main" id="{D79B475F-4D67-917E-0C56-6722D2D757A6}"/>
              </a:ext>
            </a:extLst>
          </p:cNvPr>
          <p:cNvSpPr txBox="1"/>
          <p:nvPr/>
        </p:nvSpPr>
        <p:spPr>
          <a:xfrm>
            <a:off x="6606152" y="3454509"/>
            <a:ext cx="522462" cy="400110"/>
          </a:xfrm>
          <a:prstGeom prst="rect">
            <a:avLst/>
          </a:prstGeom>
          <a:noFill/>
        </p:spPr>
        <p:txBody>
          <a:bodyPr wrap="square" rtlCol="0">
            <a:spAutoFit/>
          </a:bodyPr>
          <a:lstStyle/>
          <a:p>
            <a:r>
              <a:rPr lang="en-US" sz="2000">
                <a:solidFill>
                  <a:srgbClr val="FF0000"/>
                </a:solidFill>
              </a:rPr>
              <a:t>(3)</a:t>
            </a:r>
            <a:endParaRPr lang="en-US">
              <a:solidFill>
                <a:srgbClr val="FF0000"/>
              </a:solidFill>
            </a:endParaRPr>
          </a:p>
        </p:txBody>
      </p:sp>
    </p:spTree>
    <p:extLst>
      <p:ext uri="{BB962C8B-B14F-4D97-AF65-F5344CB8AC3E}">
        <p14:creationId xmlns:p14="http://schemas.microsoft.com/office/powerpoint/2010/main" val="2955699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9D37FB-C130-D305-39EA-5BA3D68B83FD}"/>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DF86624F-B988-887F-245F-5302CCACD0D6}"/>
              </a:ext>
            </a:extLst>
          </p:cNvPr>
          <p:cNvSpPr>
            <a:spLocks noGrp="1"/>
          </p:cNvSpPr>
          <p:nvPr>
            <p:ph type="title"/>
          </p:nvPr>
        </p:nvSpPr>
        <p:spPr/>
        <p:txBody>
          <a:bodyPr/>
          <a:lstStyle/>
          <a:p>
            <a:r>
              <a:rPr lang="en-US"/>
              <a:t>IV. DỰ ĐOÁN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0B2226FB-7EF4-5021-D63A-3EB4419C44B0}"/>
                  </a:ext>
                </a:extLst>
              </p:cNvPr>
              <p:cNvSpPr>
                <a:spLocks noGrp="1"/>
              </p:cNvSpPr>
              <p:nvPr>
                <p:ph type="body" sz="quarter" idx="13"/>
              </p:nvPr>
            </p:nvSpPr>
            <p:spPr>
              <a:xfrm>
                <a:off x="0" y="699796"/>
                <a:ext cx="9144000" cy="5579706"/>
              </a:xfrm>
            </p:spPr>
            <p:txBody>
              <a:bodyPr/>
              <a:lstStyle/>
              <a:p>
                <a:pPr marL="0" indent="0">
                  <a:buNone/>
                </a:pPr>
                <a:r>
                  <a:rPr lang="en-US"/>
                  <a:t>3. Cập nhật hệ số chiết khấu tương ứng</a:t>
                </a:r>
              </a:p>
              <a:p>
                <a:pPr>
                  <a:buFontTx/>
                  <a:buChar char="-"/>
                </a:pPr>
                <a:r>
                  <a:rPr lang="en-US" sz="2400"/>
                  <a:t>Ước tính 𝜆 tốt nhất, </a:t>
                </a:r>
                <a14:m>
                  <m:oMath xmlns:m="http://schemas.openxmlformats.org/officeDocument/2006/math">
                    <m:acc>
                      <m:accPr>
                        <m:chr m:val="̂"/>
                        <m:ctrlPr>
                          <a:rPr lang="en-US" sz="1800" i="1" smtClean="0">
                            <a:effectLst/>
                            <a:latin typeface="Cambria Math" panose="02040503050406030204" pitchFamily="18" charset="0"/>
                            <a:cs typeface="Times New Roman" panose="02020603050405020304" pitchFamily="18" charset="0"/>
                          </a:rPr>
                        </m:ctrlPr>
                      </m:accPr>
                      <m:e>
                        <m:r>
                          <a:rPr lang="en-US" sz="1800" b="1" i="1" spc="-15">
                            <a:solidFill>
                              <a:srgbClr val="333333"/>
                            </a:solidFill>
                            <a:effectLst/>
                            <a:latin typeface="Cambria Math" panose="02040503050406030204" pitchFamily="18" charset="0"/>
                            <a:ea typeface="Calibri" panose="020F0502020204030204" pitchFamily="34" charset="0"/>
                            <a:cs typeface="Times New Roman" panose="02020603050405020304" pitchFamily="18" charset="0"/>
                          </a:rPr>
                          <m:t>𝛌</m:t>
                        </m:r>
                      </m:e>
                    </m:acc>
                  </m:oMath>
                </a14:m>
                <a:r>
                  <a:rPr lang="en-US" sz="2400"/>
                  <a:t>, bằng cách giảm thiểu tổng bình phương các sai số </a:t>
                </a:r>
                <a:r>
                  <a:rPr lang="en-US" sz="2400" b="1"/>
                  <a:t>dự báo trước 1 bước</a:t>
                </a:r>
              </a:p>
              <a:p>
                <a:pPr>
                  <a:buFontTx/>
                  <a:buChar char="-"/>
                </a:pPr>
                <a:r>
                  <a:rPr lang="en-US" sz="2400"/>
                  <a:t>Khi sử dụng công cụ làm mịn với 𝜆 cố định thì vẫn có sai số lớn xảy ra</a:t>
                </a:r>
              </a:p>
              <a:p>
                <a:pPr marL="0" indent="0">
                  <a:buNone/>
                </a:pPr>
                <a:r>
                  <a:rPr lang="en-US" sz="2400"/>
                  <a:t>=&gt; 𝜆 cần được cập nhật liên tục</a:t>
                </a:r>
              </a:p>
              <a:p>
                <a:pPr>
                  <a:buFontTx/>
                  <a:buChar char="-"/>
                </a:pPr>
                <a:endParaRPr lang="en-US" sz="2400"/>
              </a:p>
              <a:p>
                <a:pPr lvl="1"/>
                <a:endParaRPr lang="en-US" sz="1800" b="1" i="1">
                  <a:effectLst/>
                  <a:latin typeface="Cambria Math" panose="02040503050406030204" pitchFamily="18" charset="0"/>
                  <a:cs typeface="Times New Roman" panose="02020603050405020304" pitchFamily="18" charset="0"/>
                </a:endParaRPr>
              </a:p>
              <a:p>
                <a:pPr lvl="1"/>
                <a14:m>
                  <m:oMath xmlns:m="http://schemas.openxmlformats.org/officeDocument/2006/math">
                    <m:sSub>
                      <m:sSubPr>
                        <m:ctrlPr>
                          <a:rPr lang="en-US" sz="1800" b="1" i="1" smtClean="0">
                            <a:effectLst/>
                            <a:latin typeface="Cambria Math" panose="02040503050406030204" pitchFamily="18" charset="0"/>
                            <a:cs typeface="Times New Roman" panose="02020603050405020304" pitchFamily="18" charset="0"/>
                          </a:rPr>
                        </m:ctrlPr>
                      </m:sSubPr>
                      <m:e>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𝝀</m:t>
                        </m:r>
                      </m:e>
                      <m:sub>
                        <m:r>
                          <a:rPr lang="en-US"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sub>
                    </m:sSub>
                  </m:oMath>
                </a14:m>
                <a:r>
                  <a:rPr lang="en-US" sz="1800"/>
                  <a:t> là một hàm của thời gian, cho phép </a:t>
                </a:r>
              </a:p>
              <a:p>
                <a:pPr marL="457200" lvl="1" indent="0">
                  <a:buNone/>
                </a:pPr>
                <a:r>
                  <a:rPr lang="en-US" sz="1800"/>
                  <a:t>    cập nhật tương ứng với những thay đổi trong mô</a:t>
                </a:r>
              </a:p>
              <a:p>
                <a:pPr marL="457200" lvl="1" indent="0">
                  <a:buNone/>
                </a:pPr>
                <a:r>
                  <a:rPr lang="en-US" sz="1800"/>
                  <a:t>    hình chuỗi thời gian</a:t>
                </a:r>
              </a:p>
            </p:txBody>
          </p:sp>
        </mc:Choice>
        <mc:Fallback>
          <p:sp>
            <p:nvSpPr>
              <p:cNvPr id="4" name="Text Placeholder 3">
                <a:extLst>
                  <a:ext uri="{FF2B5EF4-FFF2-40B4-BE49-F238E27FC236}">
                    <a16:creationId xmlns:a16="http://schemas.microsoft.com/office/drawing/2014/main" id="{0B2226FB-7EF4-5021-D63A-3EB4419C44B0}"/>
                  </a:ext>
                </a:extLst>
              </p:cNvPr>
              <p:cNvSpPr>
                <a:spLocks noGrp="1" noRot="1" noChangeAspect="1" noMove="1" noResize="1" noEditPoints="1" noAdjustHandles="1" noChangeArrowheads="1" noChangeShapeType="1" noTextEdit="1"/>
              </p:cNvSpPr>
              <p:nvPr>
                <p:ph type="body" sz="quarter" idx="13"/>
              </p:nvPr>
            </p:nvSpPr>
            <p:spPr>
              <a:xfrm>
                <a:off x="0" y="699796"/>
                <a:ext cx="9144000" cy="5579706"/>
              </a:xfrm>
              <a:blipFill>
                <a:blip r:embed="rId2"/>
                <a:stretch>
                  <a:fillRect l="-1333" t="-19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B662572-2369-FF36-8589-4EA2DB7AABDC}"/>
              </a:ext>
            </a:extLst>
          </p:cNvPr>
          <p:cNvPicPr>
            <a:picLocks noChangeAspect="1"/>
          </p:cNvPicPr>
          <p:nvPr/>
        </p:nvPicPr>
        <p:blipFill>
          <a:blip r:embed="rId3"/>
          <a:stretch>
            <a:fillRect/>
          </a:stretch>
        </p:blipFill>
        <p:spPr>
          <a:xfrm>
            <a:off x="5311971" y="2446310"/>
            <a:ext cx="3596952" cy="3833192"/>
          </a:xfrm>
          <a:prstGeom prst="rect">
            <a:avLst/>
          </a:prstGeom>
        </p:spPr>
      </p:pic>
      <p:pic>
        <p:nvPicPr>
          <p:cNvPr id="7" name="Picture 6">
            <a:extLst>
              <a:ext uri="{FF2B5EF4-FFF2-40B4-BE49-F238E27FC236}">
                <a16:creationId xmlns:a16="http://schemas.microsoft.com/office/drawing/2014/main" id="{FFE5371B-85A6-7C80-62AF-BA0C7BF88B53}"/>
              </a:ext>
            </a:extLst>
          </p:cNvPr>
          <p:cNvPicPr>
            <a:picLocks noChangeAspect="1"/>
          </p:cNvPicPr>
          <p:nvPr/>
        </p:nvPicPr>
        <p:blipFill>
          <a:blip r:embed="rId4"/>
          <a:stretch>
            <a:fillRect/>
          </a:stretch>
        </p:blipFill>
        <p:spPr>
          <a:xfrm>
            <a:off x="977071" y="3154680"/>
            <a:ext cx="3444240" cy="731520"/>
          </a:xfrm>
          <a:prstGeom prst="rect">
            <a:avLst/>
          </a:prstGeom>
        </p:spPr>
      </p:pic>
    </p:spTree>
    <p:extLst>
      <p:ext uri="{BB962C8B-B14F-4D97-AF65-F5344CB8AC3E}">
        <p14:creationId xmlns:p14="http://schemas.microsoft.com/office/powerpoint/2010/main" val="161431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a:t>EXPONENTIAL SMOOTHING METHODS</a:t>
            </a:r>
            <a:endParaRPr lang="en-US" sz="4000"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a:t>Giáo viên hướng dẫn: Nguyễn Tiến Thành</a:t>
            </a:r>
            <a:endParaRPr lang="en-US" sz="2800" b="0" dirty="0"/>
          </a:p>
          <a:p>
            <a:r>
              <a:rPr lang="en-US" sz="2800" b="0"/>
              <a:t>Môn học: Project II</a:t>
            </a:r>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6CC517-1F4B-45B8-E431-EC612C170338}"/>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3A99C825-BA74-50BF-EA7D-B31614179834}"/>
              </a:ext>
            </a:extLst>
          </p:cNvPr>
          <p:cNvSpPr>
            <a:spLocks noGrp="1"/>
          </p:cNvSpPr>
          <p:nvPr>
            <p:ph type="title"/>
          </p:nvPr>
        </p:nvSpPr>
        <p:spPr/>
        <p:txBody>
          <a:bodyPr/>
          <a:lstStyle/>
          <a:p>
            <a:r>
              <a:rPr lang="en-US"/>
              <a:t>IV. DỰ ĐOÁN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3E517D1B-C3B4-6DA7-73FA-FDCBCD532E36}"/>
                  </a:ext>
                </a:extLst>
              </p:cNvPr>
              <p:cNvSpPr>
                <a:spLocks noGrp="1"/>
              </p:cNvSpPr>
              <p:nvPr>
                <p:ph type="body" sz="quarter" idx="13"/>
              </p:nvPr>
            </p:nvSpPr>
            <p:spPr>
              <a:xfrm>
                <a:off x="0" y="681135"/>
                <a:ext cx="9144000" cy="5812971"/>
              </a:xfrm>
            </p:spPr>
            <p:txBody>
              <a:bodyPr/>
              <a:lstStyle/>
              <a:p>
                <a:r>
                  <a:rPr lang="en-US" sz="2400"/>
                  <a:t>Lỗi làm mịn </a:t>
                </a:r>
                <a:r>
                  <a:rPr lang="en-US" sz="2400" b="1"/>
                  <a:t>(smoothed error)</a:t>
                </a:r>
                <a:r>
                  <a:rPr lang="en-US" sz="2400"/>
                  <a:t>:</a:t>
                </a:r>
              </a:p>
              <a:p>
                <a:endParaRPr lang="en-US" sz="2400"/>
              </a:p>
              <a:p>
                <a:pPr lvl="1"/>
                <a:r>
                  <a:rPr lang="en-US" sz="2000" b="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𝛿</a:t>
                </a: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smoothing parameter</a:t>
                </a:r>
                <a:endParaRPr lang="en-US" sz="2400"/>
              </a:p>
              <a:p>
                <a:r>
                  <a:rPr lang="en-US" sz="2400"/>
                  <a:t>Định nghĩa tín hiệu theo dõi </a:t>
                </a:r>
                <a:r>
                  <a:rPr lang="en-US" sz="2400" b="1"/>
                  <a:t>(tracking signal)</a:t>
                </a:r>
                <a:r>
                  <a:rPr lang="en-US" sz="2400"/>
                  <a:t>:		(     </a:t>
                </a:r>
                <a:r>
                  <a:rPr lang="en-US" sz="2000"/>
                  <a:t>in </a:t>
                </a:r>
                <a:r>
                  <a:rPr lang="en-US" sz="2000">
                    <a:solidFill>
                      <a:srgbClr val="FF0000"/>
                    </a:solidFill>
                  </a:rPr>
                  <a:t>(3)</a:t>
                </a:r>
                <a:r>
                  <a:rPr lang="en-US" sz="2000"/>
                  <a:t> )</a:t>
                </a:r>
                <a:endParaRPr lang="en-US" sz="2400"/>
              </a:p>
              <a:p>
                <a:pPr lvl="1"/>
                <a:endParaRPr lang="en-US" sz="2000"/>
              </a:p>
              <a:p>
                <a:pPr lvl="1"/>
                <a:r>
                  <a:rPr lang="en-US" sz="2000"/>
                  <a:t>Tỉ lệ này tiến gần đến 0 khi hệ thống hoạt động tốt, đạt gần đến </a:t>
                </a:r>
                <a:r>
                  <a:rPr lang="en-US" sz="2000">
                    <a:solidFill>
                      <a:srgbClr val="000000"/>
                    </a:solidFill>
                    <a:effectLst/>
                  </a:rPr>
                  <a:t>±1 khi gặp có lỗi</a:t>
                </a:r>
                <a:endParaRPr lang="en-US" sz="2000"/>
              </a:p>
              <a:p>
                <a:r>
                  <a:rPr lang="en-US" sz="2400"/>
                  <a:t>Theo Trigg và Leach (1967) gợi ý thiết lập </a:t>
                </a:r>
                <a14:m>
                  <m:oMath xmlns:m="http://schemas.openxmlformats.org/officeDocument/2006/math">
                    <m:sSub>
                      <m:sSubPr>
                        <m:ctrlPr>
                          <a:rPr lang="en-US" sz="2400" b="1" i="1" smtClean="0">
                            <a:effectLst/>
                            <a:latin typeface="Cambria Math" panose="02040503050406030204" pitchFamily="18" charset="0"/>
                            <a:cs typeface="Times New Roman" panose="02020603050405020304" pitchFamily="18" charset="0"/>
                          </a:rPr>
                        </m:ctrlPr>
                      </m:sSubPr>
                      <m:e>
                        <m:r>
                          <a:rPr lang="en-US" sz="2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𝝀</m:t>
                        </m:r>
                      </m:e>
                      <m:sub>
                        <m:r>
                          <a:rPr lang="en-US" sz="2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𝑻</m:t>
                        </m:r>
                      </m:sub>
                    </m:sSub>
                  </m:oMath>
                </a14:m>
                <a:r>
                  <a:rPr lang="en-US" sz="2400"/>
                  <a:t> theo:</a:t>
                </a:r>
              </a:p>
              <a:p>
                <a:pPr marL="457200" lvl="1" indent="0">
                  <a:buNone/>
                </a:pPr>
                <a:endParaRPr lang="en-US" sz="2000"/>
              </a:p>
            </p:txBody>
          </p:sp>
        </mc:Choice>
        <mc:Fallback>
          <p:sp>
            <p:nvSpPr>
              <p:cNvPr id="4" name="Text Placeholder 3">
                <a:extLst>
                  <a:ext uri="{FF2B5EF4-FFF2-40B4-BE49-F238E27FC236}">
                    <a16:creationId xmlns:a16="http://schemas.microsoft.com/office/drawing/2014/main" id="{3E517D1B-C3B4-6DA7-73FA-FDCBCD532E36}"/>
                  </a:ext>
                </a:extLst>
              </p:cNvPr>
              <p:cNvSpPr>
                <a:spLocks noGrp="1" noRot="1" noChangeAspect="1" noMove="1" noResize="1" noEditPoints="1" noAdjustHandles="1" noChangeArrowheads="1" noChangeShapeType="1" noTextEdit="1"/>
              </p:cNvSpPr>
              <p:nvPr>
                <p:ph type="body" sz="quarter" idx="13"/>
              </p:nvPr>
            </p:nvSpPr>
            <p:spPr>
              <a:xfrm>
                <a:off x="0" y="681135"/>
                <a:ext cx="9144000" cy="5812971"/>
              </a:xfrm>
              <a:blipFill>
                <a:blip r:embed="rId2"/>
                <a:stretch>
                  <a:fillRect l="-867" t="-1469" r="-12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E0B2E05-EF7E-91D2-0E21-47C26251A09E}"/>
              </a:ext>
            </a:extLst>
          </p:cNvPr>
          <p:cNvPicPr>
            <a:picLocks noChangeAspect="1"/>
          </p:cNvPicPr>
          <p:nvPr/>
        </p:nvPicPr>
        <p:blipFill>
          <a:blip r:embed="rId3"/>
          <a:stretch>
            <a:fillRect/>
          </a:stretch>
        </p:blipFill>
        <p:spPr>
          <a:xfrm>
            <a:off x="3418449" y="1162361"/>
            <a:ext cx="2307102" cy="365760"/>
          </a:xfrm>
          <a:prstGeom prst="rect">
            <a:avLst/>
          </a:prstGeom>
        </p:spPr>
      </p:pic>
      <p:pic>
        <p:nvPicPr>
          <p:cNvPr id="7" name="Picture 6">
            <a:extLst>
              <a:ext uri="{FF2B5EF4-FFF2-40B4-BE49-F238E27FC236}">
                <a16:creationId xmlns:a16="http://schemas.microsoft.com/office/drawing/2014/main" id="{DB3EAB1C-04AC-CEC1-68F2-3DE450CC7809}"/>
              </a:ext>
            </a:extLst>
          </p:cNvPr>
          <p:cNvPicPr>
            <a:picLocks noChangeAspect="1"/>
          </p:cNvPicPr>
          <p:nvPr/>
        </p:nvPicPr>
        <p:blipFill>
          <a:blip r:embed="rId4"/>
          <a:stretch>
            <a:fillRect/>
          </a:stretch>
        </p:blipFill>
        <p:spPr>
          <a:xfrm>
            <a:off x="6650814" y="1683864"/>
            <a:ext cx="433138" cy="914400"/>
          </a:xfrm>
          <a:prstGeom prst="rect">
            <a:avLst/>
          </a:prstGeom>
        </p:spPr>
      </p:pic>
      <p:pic>
        <p:nvPicPr>
          <p:cNvPr id="12" name="Picture 11">
            <a:extLst>
              <a:ext uri="{FF2B5EF4-FFF2-40B4-BE49-F238E27FC236}">
                <a16:creationId xmlns:a16="http://schemas.microsoft.com/office/drawing/2014/main" id="{5591349F-55FC-44BF-335E-121729D250EA}"/>
              </a:ext>
            </a:extLst>
          </p:cNvPr>
          <p:cNvPicPr>
            <a:picLocks noChangeAspect="1"/>
          </p:cNvPicPr>
          <p:nvPr/>
        </p:nvPicPr>
        <p:blipFill>
          <a:blip r:embed="rId5"/>
          <a:stretch>
            <a:fillRect/>
          </a:stretch>
        </p:blipFill>
        <p:spPr>
          <a:xfrm>
            <a:off x="7527524" y="1981044"/>
            <a:ext cx="290945" cy="320040"/>
          </a:xfrm>
          <a:prstGeom prst="rect">
            <a:avLst/>
          </a:prstGeom>
        </p:spPr>
      </p:pic>
      <p:pic>
        <p:nvPicPr>
          <p:cNvPr id="14" name="Picture 13" descr="A picture containing chart&#10;&#10;Description automatically generated">
            <a:extLst>
              <a:ext uri="{FF2B5EF4-FFF2-40B4-BE49-F238E27FC236}">
                <a16:creationId xmlns:a16="http://schemas.microsoft.com/office/drawing/2014/main" id="{C63B2DF6-36F5-3A6B-C7C7-15F3E702DC3D}"/>
              </a:ext>
            </a:extLst>
          </p:cNvPr>
          <p:cNvPicPr>
            <a:picLocks noChangeAspect="1"/>
          </p:cNvPicPr>
          <p:nvPr/>
        </p:nvPicPr>
        <p:blipFill>
          <a:blip r:embed="rId6"/>
          <a:stretch>
            <a:fillRect/>
          </a:stretch>
        </p:blipFill>
        <p:spPr>
          <a:xfrm>
            <a:off x="4171950" y="3836204"/>
            <a:ext cx="1003110" cy="640080"/>
          </a:xfrm>
          <a:prstGeom prst="rect">
            <a:avLst/>
          </a:prstGeom>
        </p:spPr>
      </p:pic>
    </p:spTree>
    <p:extLst>
      <p:ext uri="{BB962C8B-B14F-4D97-AF65-F5344CB8AC3E}">
        <p14:creationId xmlns:p14="http://schemas.microsoft.com/office/powerpoint/2010/main" val="234876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C283E1-86DB-3065-7E30-6347472B8116}"/>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8F3AD2D0-72A1-5D45-1CE3-50BC1BAFAF70}"/>
              </a:ext>
            </a:extLst>
          </p:cNvPr>
          <p:cNvSpPr>
            <a:spLocks noGrp="1"/>
          </p:cNvSpPr>
          <p:nvPr>
            <p:ph type="title"/>
          </p:nvPr>
        </p:nvSpPr>
        <p:spPr/>
        <p:txBody>
          <a:bodyPr/>
          <a:lstStyle/>
          <a:p>
            <a:endParaRPr lang="en-US"/>
          </a:p>
        </p:txBody>
      </p:sp>
      <p:pic>
        <p:nvPicPr>
          <p:cNvPr id="5" name="Picture 4" descr="Chart, scatter chart&#10;&#10;Description automatically generated">
            <a:extLst>
              <a:ext uri="{FF2B5EF4-FFF2-40B4-BE49-F238E27FC236}">
                <a16:creationId xmlns:a16="http://schemas.microsoft.com/office/drawing/2014/main" id="{EF8285A6-CBCE-1C78-4464-65A3423C872E}"/>
              </a:ext>
            </a:extLst>
          </p:cNvPr>
          <p:cNvPicPr>
            <a:picLocks noChangeAspect="1"/>
          </p:cNvPicPr>
          <p:nvPr/>
        </p:nvPicPr>
        <p:blipFill>
          <a:blip r:embed="rId2"/>
          <a:stretch>
            <a:fillRect/>
          </a:stretch>
        </p:blipFill>
        <p:spPr>
          <a:xfrm>
            <a:off x="2510286" y="2967135"/>
            <a:ext cx="4123426" cy="3657600"/>
          </a:xfrm>
          <a:prstGeom prst="rect">
            <a:avLst/>
          </a:prstGeom>
        </p:spPr>
      </p:pic>
      <p:pic>
        <p:nvPicPr>
          <p:cNvPr id="6" name="Picture 5" descr="Graphical user interface, application, table, Excel&#10;&#10;Description automatically generated">
            <a:extLst>
              <a:ext uri="{FF2B5EF4-FFF2-40B4-BE49-F238E27FC236}">
                <a16:creationId xmlns:a16="http://schemas.microsoft.com/office/drawing/2014/main" id="{9EE252DC-0B70-7724-97D2-1D952C604FE4}"/>
              </a:ext>
            </a:extLst>
          </p:cNvPr>
          <p:cNvPicPr>
            <a:picLocks noChangeAspect="1"/>
          </p:cNvPicPr>
          <p:nvPr/>
        </p:nvPicPr>
        <p:blipFill>
          <a:blip r:embed="rId3"/>
          <a:stretch>
            <a:fillRect/>
          </a:stretch>
        </p:blipFill>
        <p:spPr>
          <a:xfrm>
            <a:off x="1735824" y="681135"/>
            <a:ext cx="5672351" cy="2286000"/>
          </a:xfrm>
          <a:prstGeom prst="rect">
            <a:avLst/>
          </a:prstGeom>
        </p:spPr>
      </p:pic>
    </p:spTree>
    <p:extLst>
      <p:ext uri="{BB962C8B-B14F-4D97-AF65-F5344CB8AC3E}">
        <p14:creationId xmlns:p14="http://schemas.microsoft.com/office/powerpoint/2010/main" val="2981370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r>
              <a:rPr lang="en-US"/>
              <a:t>Kết luận</a:t>
            </a:r>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p:txBody>
          <a:bodyPr/>
          <a:lstStyle/>
          <a:p>
            <a:pPr marL="0" indent="0">
              <a:buNone/>
            </a:pPr>
            <a:r>
              <a:rPr lang="en-US"/>
              <a:t>- Qua các biểu đồ trên cho thấy sự mượt mà có thể đạt được bằng cách cập nhật tự động hệ số chiết khấu.</a:t>
            </a:r>
          </a:p>
          <a:p>
            <a:pPr marL="0" indent="0">
              <a:buNone/>
            </a:pPr>
            <a:r>
              <a:rPr lang="en-US"/>
              <a:t>- Quy trình làm mịn được đề xuất bởi Trigg và Leach là một kỹ thuật hữu ích</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Tree>
    <p:extLst>
      <p:ext uri="{BB962C8B-B14F-4D97-AF65-F5344CB8AC3E}">
        <p14:creationId xmlns:p14="http://schemas.microsoft.com/office/powerpoint/2010/main" val="319401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Mục lục</a:t>
            </a:r>
          </a:p>
        </p:txBody>
      </p:sp>
      <p:sp>
        <p:nvSpPr>
          <p:cNvPr id="7" name="Content Placeholder 6">
            <a:extLst>
              <a:ext uri="{FF2B5EF4-FFF2-40B4-BE49-F238E27FC236}">
                <a16:creationId xmlns:a16="http://schemas.microsoft.com/office/drawing/2014/main" id="{02D0E032-7E99-D751-397D-C75476F02EE9}"/>
              </a:ext>
            </a:extLst>
          </p:cNvPr>
          <p:cNvSpPr>
            <a:spLocks noGrp="1"/>
          </p:cNvSpPr>
          <p:nvPr>
            <p:ph sz="quarter" idx="13"/>
          </p:nvPr>
        </p:nvSpPr>
        <p:spPr/>
        <p:txBody>
          <a:bodyPr/>
          <a:lstStyle/>
          <a:p>
            <a:pPr marL="0" indent="0">
              <a:buNone/>
            </a:pPr>
            <a:r>
              <a:rPr lang="en-US"/>
              <a:t>I. Giới thiệu</a:t>
            </a:r>
          </a:p>
          <a:p>
            <a:pPr marL="0" indent="0">
              <a:buNone/>
            </a:pPr>
            <a:r>
              <a:rPr lang="en-US"/>
              <a:t>II. Làm mịn theo cấp số nhân</a:t>
            </a:r>
          </a:p>
          <a:p>
            <a:pPr marL="0" indent="0">
              <a:buNone/>
            </a:pPr>
            <a:r>
              <a:rPr lang="en-US"/>
              <a:t>III. Mô hình dữ liệu chuỗi thời gian</a:t>
            </a:r>
          </a:p>
          <a:p>
            <a:pPr marL="0" indent="0">
              <a:buNone/>
            </a:pPr>
            <a:r>
              <a:rPr lang="en-US"/>
              <a:t>IV. Dự đoán</a:t>
            </a:r>
          </a:p>
          <a:p>
            <a:pPr marL="1028700" lvl="1" indent="-571500">
              <a:buFont typeface="+mj-lt"/>
              <a:buAutoNum type="arabicPeriod"/>
            </a:pPr>
            <a:r>
              <a:rPr lang="en-US"/>
              <a:t>Quá trình không đổi</a:t>
            </a:r>
          </a:p>
          <a:p>
            <a:pPr marL="1028700" lvl="1" indent="-571500">
              <a:buFont typeface="+mj-lt"/>
              <a:buAutoNum type="arabicPeriod"/>
            </a:pPr>
            <a:r>
              <a:rPr lang="en-US"/>
              <a:t>Ước lượng phương sai</a:t>
            </a:r>
          </a:p>
          <a:p>
            <a:pPr marL="1028700" lvl="1" indent="-571500">
              <a:buFont typeface="+mj-lt"/>
              <a:buAutoNum type="arabicPeriod"/>
            </a:pPr>
            <a:r>
              <a:rPr lang="en-US"/>
              <a:t>Cập nhật hệ số chiết khấu tương ứng</a:t>
            </a: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8540E-6BFC-148D-D8B1-F4CD2494DE2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C5977658-8022-FBC6-D849-4CC7B7B042BF}"/>
              </a:ext>
            </a:extLst>
          </p:cNvPr>
          <p:cNvSpPr>
            <a:spLocks noGrp="1"/>
          </p:cNvSpPr>
          <p:nvPr>
            <p:ph type="title"/>
          </p:nvPr>
        </p:nvSpPr>
        <p:spPr/>
        <p:txBody>
          <a:bodyPr/>
          <a:lstStyle/>
          <a:p>
            <a:r>
              <a:rPr lang="en-US"/>
              <a:t>I. GIỚI THIỆU</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3F8E7CB-BE49-7118-6787-4E2897EC1107}"/>
                  </a:ext>
                </a:extLst>
              </p:cNvPr>
              <p:cNvSpPr>
                <a:spLocks noGrp="1"/>
              </p:cNvSpPr>
              <p:nvPr>
                <p:ph sz="quarter" idx="13"/>
              </p:nvPr>
            </p:nvSpPr>
            <p:spPr>
              <a:xfrm>
                <a:off x="0" y="841247"/>
                <a:ext cx="9143999" cy="5303393"/>
              </a:xfrm>
            </p:spPr>
            <p:txBody>
              <a:bodyPr/>
              <a:lstStyle/>
              <a:p>
                <a:pPr marL="0" indent="0">
                  <a:buNone/>
                </a:pPr>
                <a:r>
                  <a:rPr lang="en-US" sz="2400"/>
                  <a:t>- Một tập dữ liệu bao gồm tín hiệu</a:t>
                </a:r>
                <a:r>
                  <a:rPr lang="en-US" sz="2400" b="1"/>
                  <a:t> (signal) </a:t>
                </a:r>
                <a:r>
                  <a:rPr lang="en-US" sz="2400"/>
                  <a:t>và nhiễu</a:t>
                </a:r>
                <a:r>
                  <a:rPr lang="en-US" sz="2400" b="1"/>
                  <a:t> (noise)</a:t>
                </a:r>
                <a:endParaRPr lang="en-US" sz="2400"/>
              </a:p>
              <a:p>
                <a:pPr marL="0" indent="0">
                  <a:buNone/>
                </a:pPr>
                <a:r>
                  <a:rPr lang="en-US" sz="2400"/>
                  <a:t>- Biểu diễn dữ liệu của một quy trình không đổi (</a:t>
                </a:r>
                <a:r>
                  <a:rPr lang="en-US" sz="2400" b="1"/>
                  <a:t>constant process</a:t>
                </a:r>
                <a:r>
                  <a:rPr lang="en-US" sz="2400"/>
                  <a:t>) có dạng:</a:t>
                </a:r>
              </a:p>
              <a:p>
                <a:pPr marL="0" indent="0">
                  <a:buNone/>
                </a:pPr>
                <a:endParaRPr lang="en-US" sz="1800">
                  <a:solidFill>
                    <a:srgbClr val="000000"/>
                  </a:solidFill>
                  <a:effectLst/>
                  <a:latin typeface="Cambria Math" panose="02040503050406030204" pitchFamily="18" charset="0"/>
                  <a:ea typeface="Calibri" panose="020F0502020204030204" pitchFamily="34" charset="0"/>
                  <a:cs typeface="Cambria Math" panose="02040503050406030204" pitchFamily="18" charset="0"/>
                </a:endParaRPr>
              </a:p>
              <a:p>
                <a:pPr lvl="1">
                  <a:lnSpc>
                    <a:spcPct val="107000"/>
                  </a:lnSpc>
                  <a:spcAft>
                    <a:spcPts val="800"/>
                  </a:spcAft>
                </a:pPr>
                <a:r>
                  <a:rPr lang="en-US" sz="20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𝜇</a:t>
                </a: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mức độ phản hồi của hệ thống không đổi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lvl="1"/>
                <a14:m>
                  <m:oMath xmlns:m="http://schemas.openxmlformats.org/officeDocument/2006/math">
                    <m:sSub>
                      <m:sSubPr>
                        <m:ctrlPr>
                          <a:rPr lang="en-US" sz="2000" i="1" smtClean="0">
                            <a:solidFill>
                              <a:srgbClr val="000000"/>
                            </a:solidFill>
                            <a:effectLst/>
                            <a:latin typeface="Cambria Math" panose="02040503050406030204" pitchFamily="18" charset="0"/>
                          </a:rPr>
                        </m:ctrlPr>
                      </m:sSubPr>
                      <m:e>
                        <m:r>
                          <a:rPr lang="en-US" sz="2000" i="1">
                            <a:solidFill>
                              <a:srgbClr val="000000"/>
                            </a:solidFill>
                            <a:latin typeface="Cambria Math" panose="02040503050406030204" pitchFamily="18" charset="0"/>
                            <a:ea typeface="Calibri" panose="020F0502020204030204" pitchFamily="34" charset="0"/>
                            <a:cs typeface="Cambria Math" panose="02040503050406030204" pitchFamily="18" charset="0"/>
                          </a:rPr>
                          <m:t>𝜀</m:t>
                        </m:r>
                      </m:e>
                      <m:sub>
                        <m:r>
                          <a:rPr lang="en-US" sz="2000" b="0" i="1" smtClean="0">
                            <a:solidFill>
                              <a:srgbClr val="000000"/>
                            </a:solidFill>
                            <a:effectLst/>
                            <a:latin typeface="Cambria Math" panose="02040503050406030204" pitchFamily="18" charset="0"/>
                          </a:rPr>
                          <m:t>𝑡</m:t>
                        </m:r>
                      </m:sub>
                    </m:sSub>
                  </m:oMath>
                </a14:m>
                <a:r>
                  <a:rPr lang="en-US" sz="2000">
                    <a:solidFill>
                      <a:srgbClr val="000000"/>
                    </a:solidFill>
                    <a:effectLst/>
                    <a:latin typeface="Times New Roman" panose="02020603050405020304" pitchFamily="18" charset="0"/>
                    <a:ea typeface="Calibri" panose="020F0502020204030204" pitchFamily="34" charset="0"/>
                  </a:rPr>
                  <a:t>: nhiễu tại thời điểm t (không tương quan với giá trị trung bình 0 and phương 			</a:t>
                </a:r>
                <a:r>
                  <a:rPr lang="en-US" sz="2000">
                    <a:solidFill>
                      <a:srgbClr val="000000"/>
                    </a:solidFill>
                    <a:latin typeface="Times New Roman" panose="02020603050405020304" pitchFamily="18" charset="0"/>
                    <a:ea typeface="Calibri" panose="020F0502020204030204" pitchFamily="34" charset="0"/>
                  </a:rPr>
                  <a:t>       </a:t>
                </a:r>
                <a:r>
                  <a:rPr lang="en-US" sz="2000">
                    <a:solidFill>
                      <a:srgbClr val="000000"/>
                    </a:solidFill>
                    <a:effectLst/>
                    <a:latin typeface="Times New Roman" panose="02020603050405020304" pitchFamily="18" charset="0"/>
                    <a:ea typeface="Calibri" panose="020F0502020204030204" pitchFamily="34" charset="0"/>
                  </a:rPr>
                  <a:t>sai không đổi </a:t>
                </a:r>
                <a14:m>
                  <m:oMath xmlns:m="http://schemas.openxmlformats.org/officeDocument/2006/math">
                    <m:sSubSup>
                      <m:sSubSupPr>
                        <m:ctrlPr>
                          <a:rPr lang="en-US" sz="2000" i="1">
                            <a:latin typeface="Cambria Math" panose="02040503050406030204" pitchFamily="18" charset="0"/>
                          </a:rPr>
                        </m:ctrlPr>
                      </m:sSubSupPr>
                      <m:e>
                        <m:r>
                          <a:rPr lang="en-US" sz="2000" b="0" i="1">
                            <a:latin typeface="Cambria Math" panose="02040503050406030204" pitchFamily="18" charset="0"/>
                          </a:rPr>
                          <m:t>𝜎</m:t>
                        </m:r>
                      </m:e>
                      <m:sub>
                        <m:r>
                          <a:rPr lang="en-US" sz="2000" b="0" i="1">
                            <a:latin typeface="Cambria Math" panose="02040503050406030204" pitchFamily="18" charset="0"/>
                          </a:rPr>
                          <m:t>𝑒</m:t>
                        </m:r>
                      </m:sub>
                      <m:sup>
                        <m:r>
                          <a:rPr lang="en-US" sz="2000" b="0" i="1">
                            <a:latin typeface="Cambria Math" panose="02040503050406030204" pitchFamily="18" charset="0"/>
                          </a:rPr>
                          <m:t>2</m:t>
                        </m:r>
                      </m:sup>
                    </m:sSubSup>
                  </m:oMath>
                </a14:m>
                <a:r>
                  <a:rPr lang="en-US" sz="2000">
                    <a:solidFill>
                      <a:srgbClr val="000000"/>
                    </a:solidFill>
                    <a:effectLst/>
                    <a:latin typeface="Times New Roman" panose="02020603050405020304" pitchFamily="18" charset="0"/>
                    <a:ea typeface="Calibri" panose="020F0502020204030204" pitchFamily="34" charset="0"/>
                  </a:rPr>
                  <a:t>)</a:t>
                </a:r>
                <a:endParaRPr lang="en-US" sz="2000"/>
              </a:p>
            </p:txBody>
          </p:sp>
        </mc:Choice>
        <mc:Fallback>
          <p:sp>
            <p:nvSpPr>
              <p:cNvPr id="4" name="Content Placeholder 3">
                <a:extLst>
                  <a:ext uri="{FF2B5EF4-FFF2-40B4-BE49-F238E27FC236}">
                    <a16:creationId xmlns:a16="http://schemas.microsoft.com/office/drawing/2014/main" id="{F3F8E7CB-BE49-7118-6787-4E2897EC1107}"/>
                  </a:ext>
                </a:extLst>
              </p:cNvPr>
              <p:cNvSpPr>
                <a:spLocks noGrp="1" noRot="1" noChangeAspect="1" noMove="1" noResize="1" noEditPoints="1" noAdjustHandles="1" noChangeArrowheads="1" noChangeShapeType="1" noTextEdit="1"/>
              </p:cNvSpPr>
              <p:nvPr>
                <p:ph sz="quarter" idx="13"/>
              </p:nvPr>
            </p:nvSpPr>
            <p:spPr>
              <a:xfrm>
                <a:off x="0" y="841247"/>
                <a:ext cx="9143999" cy="5303393"/>
              </a:xfrm>
              <a:blipFill>
                <a:blip r:embed="rId2"/>
                <a:stretch>
                  <a:fillRect l="-1000" t="-1609" r="-2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2231A2E-927C-0AD1-F705-542D4B9BB6D1}"/>
              </a:ext>
            </a:extLst>
          </p:cNvPr>
          <p:cNvPicPr>
            <a:picLocks noChangeAspect="1"/>
          </p:cNvPicPr>
          <p:nvPr/>
        </p:nvPicPr>
        <p:blipFill rotWithShape="1">
          <a:blip r:embed="rId3"/>
          <a:srcRect r="7844"/>
          <a:stretch/>
        </p:blipFill>
        <p:spPr>
          <a:xfrm>
            <a:off x="3660381" y="1847617"/>
            <a:ext cx="1823235" cy="548640"/>
          </a:xfrm>
          <a:prstGeom prst="rect">
            <a:avLst/>
          </a:prstGeom>
        </p:spPr>
      </p:pic>
    </p:spTree>
    <p:extLst>
      <p:ext uri="{BB962C8B-B14F-4D97-AF65-F5344CB8AC3E}">
        <p14:creationId xmlns:p14="http://schemas.microsoft.com/office/powerpoint/2010/main" val="396716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8540E-6BFC-148D-D8B1-F4CD2494DE2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C5977658-8022-FBC6-D849-4CC7B7B042BF}"/>
              </a:ext>
            </a:extLst>
          </p:cNvPr>
          <p:cNvSpPr>
            <a:spLocks noGrp="1"/>
          </p:cNvSpPr>
          <p:nvPr>
            <p:ph type="title"/>
          </p:nvPr>
        </p:nvSpPr>
        <p:spPr/>
        <p:txBody>
          <a:bodyPr/>
          <a:lstStyle/>
          <a:p>
            <a:r>
              <a:rPr lang="en-US"/>
              <a:t>I. GIỚI THIỆU</a:t>
            </a:r>
          </a:p>
        </p:txBody>
      </p:sp>
      <p:sp>
        <p:nvSpPr>
          <p:cNvPr id="4" name="Content Placeholder 3">
            <a:extLst>
              <a:ext uri="{FF2B5EF4-FFF2-40B4-BE49-F238E27FC236}">
                <a16:creationId xmlns:a16="http://schemas.microsoft.com/office/drawing/2014/main" id="{F3F8E7CB-BE49-7118-6787-4E2897EC1107}"/>
              </a:ext>
            </a:extLst>
          </p:cNvPr>
          <p:cNvSpPr>
            <a:spLocks noGrp="1"/>
          </p:cNvSpPr>
          <p:nvPr>
            <p:ph sz="quarter" idx="13"/>
          </p:nvPr>
        </p:nvSpPr>
        <p:spPr/>
        <p:txBody>
          <a:bodyPr/>
          <a:lstStyle/>
          <a:p>
            <a:pPr marL="0" indent="0">
              <a:buNone/>
            </a:pPr>
            <a:r>
              <a:rPr lang="en-US" sz="2400"/>
              <a:t>Làm mịn (</a:t>
            </a:r>
            <a:r>
              <a:rPr lang="en-US" sz="2400" b="1"/>
              <a:t>Smoothing</a:t>
            </a:r>
            <a:r>
              <a:rPr lang="en-US" sz="2400"/>
              <a:t>) là kỹ thuật phân tách tín hiệu và nhiễu bằng cách liên hệ cơ bản quan sát hiện tại với quan sát trước đó (</a:t>
            </a:r>
            <a:r>
              <a:rPr lang="en-US" sz="2400" b="1"/>
              <a:t>backward looking smoothers</a:t>
            </a:r>
            <a:r>
              <a:rPr lang="en-US" sz="2400"/>
              <a:t>)</a:t>
            </a: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US" sz="2400"/>
              <a:t>Tại thời điểm T, quan sát </a:t>
            </a:r>
            <a:r>
              <a:rPr lang="en-US" sz="2400" b="1"/>
              <a:t>yT </a:t>
            </a:r>
            <a:r>
              <a:rPr lang="en-US" sz="2400"/>
              <a:t>sẽ được thay thế bởi trung bình của các quan sát </a:t>
            </a:r>
            <a:r>
              <a:rPr lang="en-US" sz="2400" b="1"/>
              <a:t>T, T – 1, …, 1</a:t>
            </a:r>
            <a:endParaRPr lang="en-US" sz="2400"/>
          </a:p>
          <a:p>
            <a:pPr marL="0" indent="0">
              <a:buNone/>
            </a:pPr>
            <a:endParaRPr lang="en-US" sz="2400" b="1"/>
          </a:p>
        </p:txBody>
      </p:sp>
      <p:pic>
        <p:nvPicPr>
          <p:cNvPr id="6" name="Picture 5" descr="Diagram&#10;&#10;Description automatically generated">
            <a:extLst>
              <a:ext uri="{FF2B5EF4-FFF2-40B4-BE49-F238E27FC236}">
                <a16:creationId xmlns:a16="http://schemas.microsoft.com/office/drawing/2014/main" id="{9BF5069D-80FA-A6EF-74FC-E82BFFEC368C}"/>
              </a:ext>
            </a:extLst>
          </p:cNvPr>
          <p:cNvPicPr>
            <a:picLocks noChangeAspect="1"/>
          </p:cNvPicPr>
          <p:nvPr/>
        </p:nvPicPr>
        <p:blipFill rotWithShape="1">
          <a:blip r:embed="rId2"/>
          <a:srcRect b="35737"/>
          <a:stretch/>
        </p:blipFill>
        <p:spPr>
          <a:xfrm>
            <a:off x="1769391" y="1977606"/>
            <a:ext cx="5605217" cy="3147266"/>
          </a:xfrm>
          <a:prstGeom prst="rect">
            <a:avLst/>
          </a:prstGeom>
        </p:spPr>
      </p:pic>
    </p:spTree>
    <p:extLst>
      <p:ext uri="{BB962C8B-B14F-4D97-AF65-F5344CB8AC3E}">
        <p14:creationId xmlns:p14="http://schemas.microsoft.com/office/powerpoint/2010/main" val="300968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8540E-6BFC-148D-D8B1-F4CD2494DE2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C5977658-8022-FBC6-D849-4CC7B7B042BF}"/>
              </a:ext>
            </a:extLst>
          </p:cNvPr>
          <p:cNvSpPr>
            <a:spLocks noGrp="1"/>
          </p:cNvSpPr>
          <p:nvPr>
            <p:ph type="title"/>
          </p:nvPr>
        </p:nvSpPr>
        <p:spPr/>
        <p:txBody>
          <a:bodyPr/>
          <a:lstStyle/>
          <a:p>
            <a:r>
              <a:rPr lang="en-US"/>
              <a:t>I. GIỚI THIỆU</a:t>
            </a:r>
          </a:p>
        </p:txBody>
      </p:sp>
      <p:sp>
        <p:nvSpPr>
          <p:cNvPr id="4" name="Content Placeholder 3">
            <a:extLst>
              <a:ext uri="{FF2B5EF4-FFF2-40B4-BE49-F238E27FC236}">
                <a16:creationId xmlns:a16="http://schemas.microsoft.com/office/drawing/2014/main" id="{F3F8E7CB-BE49-7118-6787-4E2897EC1107}"/>
              </a:ext>
            </a:extLst>
          </p:cNvPr>
          <p:cNvSpPr>
            <a:spLocks noGrp="1"/>
          </p:cNvSpPr>
          <p:nvPr>
            <p:ph sz="quarter" idx="13"/>
          </p:nvPr>
        </p:nvSpPr>
        <p:spPr/>
        <p:txBody>
          <a:bodyPr/>
          <a:lstStyle/>
          <a:p>
            <a:pPr marL="0" indent="0">
              <a:buNone/>
            </a:pPr>
            <a:r>
              <a:rPr lang="en-US" sz="2400"/>
              <a:t>- Một quy trình không đổi được làm mịn bằng cách thay thế quan sát hiện tại bằng ước lượng tốt nhất của </a:t>
            </a:r>
            <a:r>
              <a:rPr lang="en-US" sz="2400" b="1">
                <a:effectLst/>
                <a:latin typeface="Cambria Math" panose="02040503050406030204" pitchFamily="18" charset="0"/>
                <a:ea typeface="Calibri" panose="020F0502020204030204" pitchFamily="34" charset="0"/>
                <a:cs typeface="Cambria Math" panose="02040503050406030204" pitchFamily="18" charset="0"/>
              </a:rPr>
              <a:t>𝜇</a:t>
            </a:r>
          </a:p>
          <a:p>
            <a:pPr>
              <a:buFontTx/>
              <a:buChar char="-"/>
            </a:pPr>
            <a:r>
              <a:rPr lang="en-US" sz="2400"/>
              <a:t>Sử dụng chỉ tiêu bình phương nhỏ nhất </a:t>
            </a:r>
            <a:r>
              <a:rPr lang="en-US" sz="2400" b="1"/>
              <a:t>(least squares)</a:t>
            </a:r>
            <a:r>
              <a:rPr lang="en-US" sz="2400"/>
              <a:t>:</a:t>
            </a:r>
            <a:endParaRPr lang="en-US" sz="2400" b="1"/>
          </a:p>
          <a:p>
            <a:pPr lvl="1">
              <a:buFontTx/>
              <a:buChar char="-"/>
            </a:pPr>
            <a:r>
              <a:rPr lang="en-US"/>
              <a:t>Tổng số lỗi bình phương </a:t>
            </a:r>
            <a:r>
              <a:rPr lang="en-US" b="1"/>
              <a:t>(sum of squares error - SSE):</a:t>
            </a:r>
          </a:p>
          <a:p>
            <a:pPr lvl="1">
              <a:buFontTx/>
              <a:buChar char="-"/>
            </a:pPr>
            <a:endParaRPr lang="en-US" b="1"/>
          </a:p>
          <a:p>
            <a:pPr lvl="1">
              <a:buFontTx/>
              <a:buChar char="-"/>
            </a:pPr>
            <a:endParaRPr lang="en-US" b="1"/>
          </a:p>
          <a:p>
            <a:pPr lvl="1">
              <a:buFontTx/>
              <a:buChar char="-"/>
            </a:pPr>
            <a:endParaRPr lang="en-US" b="1"/>
          </a:p>
          <a:p>
            <a:pPr lvl="1">
              <a:buFontTx/>
              <a:buChar char="-"/>
            </a:pPr>
            <a:r>
              <a:rPr lang="en-US"/>
              <a:t>Ước lượng </a:t>
            </a:r>
            <a:r>
              <a:rPr lang="en-US" b="1">
                <a:effectLst/>
                <a:latin typeface="Cambria Math" panose="02040503050406030204" pitchFamily="18" charset="0"/>
                <a:ea typeface="Calibri" panose="020F0502020204030204" pitchFamily="34" charset="0"/>
                <a:cs typeface="Cambria Math" panose="02040503050406030204" pitchFamily="18" charset="0"/>
              </a:rPr>
              <a:t>𝜇:</a:t>
            </a:r>
            <a:endParaRPr lang="en-US" b="1">
              <a:latin typeface="Cambria Math" panose="02040503050406030204" pitchFamily="18" charset="0"/>
              <a:ea typeface="Calibri" panose="020F0502020204030204" pitchFamily="34" charset="0"/>
              <a:cs typeface="Cambria Math" panose="02040503050406030204" pitchFamily="18" charset="0"/>
            </a:endParaRPr>
          </a:p>
          <a:p>
            <a:pPr lvl="1">
              <a:buFontTx/>
              <a:buChar char="-"/>
            </a:pPr>
            <a:endParaRPr lang="en-US" b="1">
              <a:effectLst/>
              <a:latin typeface="Cambria Math" panose="02040503050406030204" pitchFamily="18" charset="0"/>
              <a:ea typeface="Calibri" panose="020F0502020204030204" pitchFamily="34" charset="0"/>
              <a:cs typeface="Cambria Math" panose="02040503050406030204" pitchFamily="18" charset="0"/>
            </a:endParaRPr>
          </a:p>
          <a:p>
            <a:pPr lvl="1">
              <a:buFontTx/>
              <a:buChar char="-"/>
            </a:pPr>
            <a:endParaRPr lang="en-US" b="1">
              <a:latin typeface="Cambria Math" panose="02040503050406030204" pitchFamily="18" charset="0"/>
              <a:ea typeface="Calibri" panose="020F0502020204030204" pitchFamily="34" charset="0"/>
              <a:cs typeface="Cambria Math" panose="02040503050406030204" pitchFamily="18" charset="0"/>
            </a:endParaRPr>
          </a:p>
          <a:p>
            <a:pPr lvl="1">
              <a:buFontTx/>
              <a:buChar char="-"/>
            </a:pPr>
            <a:endParaRPr lang="en-US" b="1">
              <a:effectLst/>
              <a:latin typeface="Cambria Math" panose="02040503050406030204" pitchFamily="18" charset="0"/>
              <a:ea typeface="Calibri" panose="020F0502020204030204" pitchFamily="34" charset="0"/>
              <a:cs typeface="Cambria Math" panose="02040503050406030204" pitchFamily="18" charset="0"/>
            </a:endParaRPr>
          </a:p>
          <a:p>
            <a:pPr marL="457200" lvl="1" indent="0">
              <a:buNone/>
            </a:pPr>
            <a:r>
              <a:rPr lang="en-US" b="1">
                <a:latin typeface="Cambria Math" panose="02040503050406030204" pitchFamily="18" charset="0"/>
                <a:ea typeface="Calibri" panose="020F0502020204030204" pitchFamily="34" charset="0"/>
                <a:cs typeface="Cambria Math" panose="02040503050406030204" pitchFamily="18" charset="0"/>
              </a:rPr>
              <a:t>=&gt; </a:t>
            </a:r>
            <a:r>
              <a:rPr lang="en-US">
                <a:latin typeface="Cambria Math" panose="02040503050406030204" pitchFamily="18" charset="0"/>
                <a:ea typeface="Calibri" panose="020F0502020204030204" pitchFamily="34" charset="0"/>
                <a:cs typeface="Cambria Math" panose="02040503050406030204" pitchFamily="18" charset="0"/>
              </a:rPr>
              <a:t>Trung bình của các quan sát tới thời điểm T</a:t>
            </a:r>
            <a:endParaRPr lang="en-US" b="1">
              <a:effectLst/>
              <a:latin typeface="Cambria Math" panose="02040503050406030204" pitchFamily="18" charset="0"/>
              <a:ea typeface="Calibri" panose="020F0502020204030204" pitchFamily="34" charset="0"/>
              <a:cs typeface="Cambria Math" panose="02040503050406030204" pitchFamily="18" charset="0"/>
            </a:endParaRPr>
          </a:p>
        </p:txBody>
      </p:sp>
      <p:pic>
        <p:nvPicPr>
          <p:cNvPr id="7" name="Picture 6" descr="A picture containing text, watch&#10;&#10;Description automatically generated">
            <a:extLst>
              <a:ext uri="{FF2B5EF4-FFF2-40B4-BE49-F238E27FC236}">
                <a16:creationId xmlns:a16="http://schemas.microsoft.com/office/drawing/2014/main" id="{37216A2C-6268-5AAC-4CCE-94E16DF4217D}"/>
              </a:ext>
            </a:extLst>
          </p:cNvPr>
          <p:cNvPicPr>
            <a:picLocks noChangeAspect="1"/>
          </p:cNvPicPr>
          <p:nvPr/>
        </p:nvPicPr>
        <p:blipFill>
          <a:blip r:embed="rId2"/>
          <a:stretch>
            <a:fillRect/>
          </a:stretch>
        </p:blipFill>
        <p:spPr>
          <a:xfrm>
            <a:off x="3598235" y="2578543"/>
            <a:ext cx="1947530" cy="914400"/>
          </a:xfrm>
          <a:prstGeom prst="rect">
            <a:avLst/>
          </a:prstGeom>
        </p:spPr>
      </p:pic>
      <p:pic>
        <p:nvPicPr>
          <p:cNvPr id="8" name="Picture 7" descr="A picture containing clock&#10;&#10;Description automatically generated">
            <a:extLst>
              <a:ext uri="{FF2B5EF4-FFF2-40B4-BE49-F238E27FC236}">
                <a16:creationId xmlns:a16="http://schemas.microsoft.com/office/drawing/2014/main" id="{53E0627E-D84A-1DC6-7E60-34B9B89EFB50}"/>
              </a:ext>
            </a:extLst>
          </p:cNvPr>
          <p:cNvPicPr>
            <a:picLocks noChangeAspect="1"/>
          </p:cNvPicPr>
          <p:nvPr/>
        </p:nvPicPr>
        <p:blipFill rotWithShape="1">
          <a:blip r:embed="rId3"/>
          <a:srcRect r="12668"/>
          <a:stretch/>
        </p:blipFill>
        <p:spPr>
          <a:xfrm>
            <a:off x="3838221" y="3922741"/>
            <a:ext cx="1467557" cy="1097280"/>
          </a:xfrm>
          <a:prstGeom prst="rect">
            <a:avLst/>
          </a:prstGeom>
        </p:spPr>
      </p:pic>
      <p:sp>
        <p:nvSpPr>
          <p:cNvPr id="9" name="TextBox 8">
            <a:extLst>
              <a:ext uri="{FF2B5EF4-FFF2-40B4-BE49-F238E27FC236}">
                <a16:creationId xmlns:a16="http://schemas.microsoft.com/office/drawing/2014/main" id="{D0544DFA-6B0F-FDD9-7B4B-C341CA9FF7BA}"/>
              </a:ext>
            </a:extLst>
          </p:cNvPr>
          <p:cNvSpPr txBox="1"/>
          <p:nvPr/>
        </p:nvSpPr>
        <p:spPr>
          <a:xfrm>
            <a:off x="6867383" y="4286715"/>
            <a:ext cx="522462" cy="369332"/>
          </a:xfrm>
          <a:prstGeom prst="rect">
            <a:avLst/>
          </a:prstGeom>
          <a:noFill/>
        </p:spPr>
        <p:txBody>
          <a:bodyPr wrap="square" rtlCol="0">
            <a:spAutoFit/>
          </a:bodyPr>
          <a:lstStyle/>
          <a:p>
            <a:r>
              <a:rPr lang="en-US">
                <a:solidFill>
                  <a:srgbClr val="FF0000"/>
                </a:solidFill>
              </a:rPr>
              <a:t>(1)</a:t>
            </a:r>
          </a:p>
        </p:txBody>
      </p:sp>
    </p:spTree>
    <p:extLst>
      <p:ext uri="{BB962C8B-B14F-4D97-AF65-F5344CB8AC3E}">
        <p14:creationId xmlns:p14="http://schemas.microsoft.com/office/powerpoint/2010/main" val="392344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8540E-6BFC-148D-D8B1-F4CD2494DE2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C5977658-8022-FBC6-D849-4CC7B7B042BF}"/>
              </a:ext>
            </a:extLst>
          </p:cNvPr>
          <p:cNvSpPr>
            <a:spLocks noGrp="1"/>
          </p:cNvSpPr>
          <p:nvPr>
            <p:ph type="title"/>
          </p:nvPr>
        </p:nvSpPr>
        <p:spPr/>
        <p:txBody>
          <a:bodyPr/>
          <a:lstStyle/>
          <a:p>
            <a:r>
              <a:rPr lang="en-US"/>
              <a:t>I. GIỚI THIỆU</a:t>
            </a:r>
          </a:p>
        </p:txBody>
      </p:sp>
      <p:pic>
        <p:nvPicPr>
          <p:cNvPr id="10" name="Content Placeholder 9" descr="Chart, scatter chart&#10;&#10;Description automatically generated">
            <a:extLst>
              <a:ext uri="{FF2B5EF4-FFF2-40B4-BE49-F238E27FC236}">
                <a16:creationId xmlns:a16="http://schemas.microsoft.com/office/drawing/2014/main" id="{32FBAB0C-C012-18D2-FE2D-D63B19E45F28}"/>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3288"/>
          <a:stretch/>
        </p:blipFill>
        <p:spPr>
          <a:xfrm>
            <a:off x="1942850" y="695325"/>
            <a:ext cx="5258300" cy="4322943"/>
          </a:xfrm>
        </p:spPr>
      </p:pic>
      <p:sp>
        <p:nvSpPr>
          <p:cNvPr id="12" name="Content Placeholder 3">
            <a:extLst>
              <a:ext uri="{FF2B5EF4-FFF2-40B4-BE49-F238E27FC236}">
                <a16:creationId xmlns:a16="http://schemas.microsoft.com/office/drawing/2014/main" id="{1D0A14D6-AEDB-EE34-C139-E1DE47CF15C5}"/>
              </a:ext>
            </a:extLst>
          </p:cNvPr>
          <p:cNvSpPr txBox="1">
            <a:spLocks/>
          </p:cNvSpPr>
          <p:nvPr/>
        </p:nvSpPr>
        <p:spPr>
          <a:xfrm>
            <a:off x="235077" y="5183241"/>
            <a:ext cx="8674100" cy="10589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Cambria Math" panose="02040503050406030204" pitchFamily="18" charset="0"/>
                <a:ea typeface="Calibri" panose="020F0502020204030204" pitchFamily="34" charset="0"/>
                <a:cs typeface="Cambria Math" panose="02040503050406030204" pitchFamily="18" charset="0"/>
              </a:rPr>
              <a:t>Công cụ làm mịn (1) phản ứng rất chậm với sự thay đổi trong quy trình do “quán tính” (các quan sát đều có trọng số như nhau, cùng mức độ ảnh hưởng với trung bình).</a:t>
            </a:r>
          </a:p>
        </p:txBody>
      </p:sp>
    </p:spTree>
    <p:extLst>
      <p:ext uri="{BB962C8B-B14F-4D97-AF65-F5344CB8AC3E}">
        <p14:creationId xmlns:p14="http://schemas.microsoft.com/office/powerpoint/2010/main" val="265902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B71CD7-B9F5-DAD4-5EA6-50DD661AC310}"/>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8E64CDDD-0780-4A85-868D-66340DBDB92B}"/>
              </a:ext>
            </a:extLst>
          </p:cNvPr>
          <p:cNvSpPr>
            <a:spLocks noGrp="1"/>
          </p:cNvSpPr>
          <p:nvPr>
            <p:ph type="title"/>
          </p:nvPr>
        </p:nvSpPr>
        <p:spPr/>
        <p:txBody>
          <a:bodyPr/>
          <a:lstStyle/>
          <a:p>
            <a:r>
              <a:rPr lang="en-US"/>
              <a:t>I. GIỚI THIỆU</a:t>
            </a:r>
          </a:p>
        </p:txBody>
      </p:sp>
      <p:sp>
        <p:nvSpPr>
          <p:cNvPr id="4" name="Content Placeholder 3">
            <a:extLst>
              <a:ext uri="{FF2B5EF4-FFF2-40B4-BE49-F238E27FC236}">
                <a16:creationId xmlns:a16="http://schemas.microsoft.com/office/drawing/2014/main" id="{B3813A01-D25B-D2B1-947F-39B184620CA0}"/>
              </a:ext>
            </a:extLst>
          </p:cNvPr>
          <p:cNvSpPr>
            <a:spLocks noGrp="1"/>
          </p:cNvSpPr>
          <p:nvPr>
            <p:ph sz="quarter" idx="13"/>
          </p:nvPr>
        </p:nvSpPr>
        <p:spPr>
          <a:xfrm>
            <a:off x="0" y="671804"/>
            <a:ext cx="9144000" cy="5589037"/>
          </a:xfrm>
        </p:spPr>
        <p:txBody>
          <a:bodyPr/>
          <a:lstStyle/>
          <a:p>
            <a:pPr marL="0" indent="0">
              <a:buNone/>
            </a:pPr>
            <a:r>
              <a:rPr lang="en-US" sz="2400"/>
              <a:t>Giải pháp: Sử dụng trung bình động đơn giản </a:t>
            </a:r>
            <a:r>
              <a:rPr lang="en-US" sz="2400" b="1"/>
              <a:t>(simple moving average - SMA):</a:t>
            </a: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US" sz="2200"/>
              <a:t>=&gt; Trung bình động đơn giản sẽ phản ứng nhanh với những thay đổi nếu N nhỏ nhưng phương sai lớn</a:t>
            </a:r>
          </a:p>
          <a:p>
            <a:pPr marL="0" indent="0">
              <a:buNone/>
            </a:pPr>
            <a:endParaRPr lang="en-US" sz="2400"/>
          </a:p>
        </p:txBody>
      </p:sp>
      <p:pic>
        <p:nvPicPr>
          <p:cNvPr id="6" name="Picture 5" descr="A picture containing text, antenna&#10;&#10;Description automatically generated">
            <a:extLst>
              <a:ext uri="{FF2B5EF4-FFF2-40B4-BE49-F238E27FC236}">
                <a16:creationId xmlns:a16="http://schemas.microsoft.com/office/drawing/2014/main" id="{4544AECA-7CF0-2FC3-FA9E-412D57CEA3C8}"/>
              </a:ext>
            </a:extLst>
          </p:cNvPr>
          <p:cNvPicPr>
            <a:picLocks noChangeAspect="1"/>
          </p:cNvPicPr>
          <p:nvPr/>
        </p:nvPicPr>
        <p:blipFill rotWithShape="1">
          <a:blip r:embed="rId2"/>
          <a:srcRect t="-9630" r="2164"/>
          <a:stretch/>
        </p:blipFill>
        <p:spPr>
          <a:xfrm>
            <a:off x="2386968" y="997977"/>
            <a:ext cx="4370063" cy="801967"/>
          </a:xfrm>
          <a:prstGeom prst="rect">
            <a:avLst/>
          </a:prstGeom>
        </p:spPr>
      </p:pic>
      <p:pic>
        <p:nvPicPr>
          <p:cNvPr id="7" name="Picture 6" descr="Chart, diagram, scatter chart&#10;&#10;Description automatically generated">
            <a:extLst>
              <a:ext uri="{FF2B5EF4-FFF2-40B4-BE49-F238E27FC236}">
                <a16:creationId xmlns:a16="http://schemas.microsoft.com/office/drawing/2014/main" id="{FCB10F84-7D76-60EC-8641-DD136DF347D0}"/>
              </a:ext>
            </a:extLst>
          </p:cNvPr>
          <p:cNvPicPr>
            <a:picLocks noChangeAspect="1"/>
          </p:cNvPicPr>
          <p:nvPr/>
        </p:nvPicPr>
        <p:blipFill rotWithShape="1">
          <a:blip r:embed="rId3"/>
          <a:srcRect t="2528"/>
          <a:stretch/>
        </p:blipFill>
        <p:spPr>
          <a:xfrm>
            <a:off x="2110740" y="1941396"/>
            <a:ext cx="4922520" cy="3703159"/>
          </a:xfrm>
          <a:prstGeom prst="rect">
            <a:avLst/>
          </a:prstGeom>
        </p:spPr>
      </p:pic>
    </p:spTree>
    <p:extLst>
      <p:ext uri="{BB962C8B-B14F-4D97-AF65-F5344CB8AC3E}">
        <p14:creationId xmlns:p14="http://schemas.microsoft.com/office/powerpoint/2010/main" val="8922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9</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35410"/>
            <a:ext cx="8635896" cy="436098"/>
          </a:xfrm>
          <a:prstGeom prst="rect">
            <a:avLst/>
          </a:prstGeom>
        </p:spPr>
        <p:txBody>
          <a:bodyPr/>
          <a:lstStyle/>
          <a:p>
            <a:r>
              <a:rPr lang="en-US"/>
              <a:t>II. LÀM MỊN THEO CẤP SỐ NHÂN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BE67B4D-E9F1-225E-9722-0F5C74826BD1}"/>
                  </a:ext>
                </a:extLst>
              </p:cNvPr>
              <p:cNvSpPr txBox="1"/>
              <p:nvPr/>
            </p:nvSpPr>
            <p:spPr>
              <a:xfrm>
                <a:off x="158621" y="923731"/>
                <a:ext cx="8836090" cy="4893647"/>
              </a:xfrm>
              <a:prstGeom prst="rect">
                <a:avLst/>
              </a:prstGeom>
              <a:noFill/>
            </p:spPr>
            <p:txBody>
              <a:bodyPr wrap="square">
                <a:spAutoFit/>
              </a:bodyPr>
              <a:lstStyle/>
              <a:p>
                <a:pPr marL="0" indent="0">
                  <a:buNone/>
                </a:pPr>
                <a:r>
                  <a:rPr lang="en-US" sz="2400"/>
                  <a:t>- Công cụ làm mịn có trọng số theo cấp số nhân </a:t>
                </a:r>
                <a:r>
                  <a:rPr lang="en-US" sz="2400" b="1"/>
                  <a:t>(exponentially weighted smoother) :	</a:t>
                </a:r>
              </a:p>
              <a:p>
                <a:pPr marL="0" indent="0">
                  <a:buNone/>
                </a:pPr>
                <a:endParaRPr lang="en-US" sz="2400"/>
              </a:p>
              <a:p>
                <a:pPr marL="0" indent="0">
                  <a:buNone/>
                </a:pPr>
                <a:endParaRPr lang="en-US" sz="2400"/>
              </a:p>
              <a:p>
                <a:r>
                  <a:rPr lang="en-US" sz="2400"/>
                  <a:t>- Ta có: 				và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𝑇</m:t>
                        </m:r>
                      </m:sup>
                    </m:sSup>
                  </m:oMath>
                </a14:m>
                <a:r>
                  <a:rPr lang="en-US" sz="2400"/>
                  <a:t> -&gt; 0 (khi T -&gt; </a:t>
                </a:r>
                <a:r>
                  <a:rPr lang="en-US"/>
                  <a:t>∞)</a:t>
                </a:r>
              </a:p>
              <a:p>
                <a:r>
                  <a:rPr lang="en-US" sz="2400"/>
                  <a:t>Vì thế trung bình có trọng số theo cấp số nhân </a:t>
                </a:r>
                <a:r>
                  <a:rPr lang="en-US" sz="2400" b="1"/>
                  <a:t>(exponentially weighted average) </a:t>
                </a:r>
                <a:r>
                  <a:rPr lang="en-US" sz="2400"/>
                  <a:t>có dạng: </a:t>
                </a:r>
              </a:p>
              <a:p>
                <a:endParaRPr lang="en-US" sz="2400"/>
              </a:p>
              <a:p>
                <a:endParaRPr lang="en-US" sz="2400"/>
              </a:p>
              <a:p>
                <a:endParaRPr lang="en-US" sz="2400"/>
              </a:p>
              <a:p>
                <a:r>
                  <a:rPr lang="en-US" sz="2400"/>
                  <a:t>=&gt; Đây là một công cụ làm mịn cơ bản </a:t>
                </a:r>
                <a:r>
                  <a:rPr lang="en-US" sz="2400" b="1"/>
                  <a:t>(simple exponential smoother)</a:t>
                </a:r>
              </a:p>
              <a:p>
                <a:pPr marL="342900" indent="-342900">
                  <a:buFontTx/>
                  <a:buChar char="-"/>
                </a:pPr>
                <a:r>
                  <a:rPr lang="en-US" sz="2400"/>
                  <a:t>Một biểu thức thay thế ở dạng đệ quy:</a:t>
                </a:r>
              </a:p>
              <a:p>
                <a:pPr marL="342900" indent="-342900">
                  <a:buFontTx/>
                  <a:buChar char="-"/>
                </a:pPr>
                <a:endParaRPr lang="en-US" sz="2400"/>
              </a:p>
            </p:txBody>
          </p:sp>
        </mc:Choice>
        <mc:Fallback xmlns="">
          <p:sp>
            <p:nvSpPr>
              <p:cNvPr id="6" name="TextBox 5">
                <a:extLst>
                  <a:ext uri="{FF2B5EF4-FFF2-40B4-BE49-F238E27FC236}">
                    <a16:creationId xmlns:a16="http://schemas.microsoft.com/office/drawing/2014/main" id="{7BE67B4D-E9F1-225E-9722-0F5C74826BD1}"/>
                  </a:ext>
                </a:extLst>
              </p:cNvPr>
              <p:cNvSpPr txBox="1">
                <a:spLocks noRot="1" noChangeAspect="1" noMove="1" noResize="1" noEditPoints="1" noAdjustHandles="1" noChangeArrowheads="1" noChangeShapeType="1" noTextEdit="1"/>
              </p:cNvSpPr>
              <p:nvPr/>
            </p:nvSpPr>
            <p:spPr>
              <a:xfrm>
                <a:off x="158621" y="923731"/>
                <a:ext cx="8836090" cy="4893647"/>
              </a:xfrm>
              <a:prstGeom prst="rect">
                <a:avLst/>
              </a:prstGeom>
              <a:blipFill>
                <a:blip r:embed="rId2"/>
                <a:stretch>
                  <a:fillRect l="-1103" t="-998" r="-1034"/>
                </a:stretch>
              </a:blipFill>
            </p:spPr>
            <p:txBody>
              <a:bodyPr/>
              <a:lstStyle/>
              <a:p>
                <a:r>
                  <a:rPr lang="en-US">
                    <a:noFill/>
                  </a:rPr>
                  <a:t> </a:t>
                </a:r>
              </a:p>
            </p:txBody>
          </p:sp>
        </mc:Fallback>
      </mc:AlternateContent>
      <p:pic>
        <p:nvPicPr>
          <p:cNvPr id="7" name="Picture 6" descr="Chart&#10;&#10;Description automatically generated with medium confidence">
            <a:extLst>
              <a:ext uri="{FF2B5EF4-FFF2-40B4-BE49-F238E27FC236}">
                <a16:creationId xmlns:a16="http://schemas.microsoft.com/office/drawing/2014/main" id="{2F478F60-5E93-B3D1-2D1F-F88B43F7DD72}"/>
              </a:ext>
            </a:extLst>
          </p:cNvPr>
          <p:cNvPicPr>
            <a:picLocks noChangeAspect="1"/>
          </p:cNvPicPr>
          <p:nvPr/>
        </p:nvPicPr>
        <p:blipFill>
          <a:blip r:embed="rId3"/>
          <a:stretch>
            <a:fillRect/>
          </a:stretch>
        </p:blipFill>
        <p:spPr>
          <a:xfrm>
            <a:off x="3337922" y="1409954"/>
            <a:ext cx="3765059" cy="643276"/>
          </a:xfrm>
          <a:prstGeom prst="rect">
            <a:avLst/>
          </a:prstGeom>
        </p:spPr>
      </p:pic>
      <p:pic>
        <p:nvPicPr>
          <p:cNvPr id="8" name="Picture 7" descr="A picture containing text, clock, watch&#10;&#10;Description automatically generated">
            <a:extLst>
              <a:ext uri="{FF2B5EF4-FFF2-40B4-BE49-F238E27FC236}">
                <a16:creationId xmlns:a16="http://schemas.microsoft.com/office/drawing/2014/main" id="{C4571623-F0DD-C23E-5D50-BB64BE66A364}"/>
              </a:ext>
            </a:extLst>
          </p:cNvPr>
          <p:cNvPicPr>
            <a:picLocks noChangeAspect="1"/>
          </p:cNvPicPr>
          <p:nvPr/>
        </p:nvPicPr>
        <p:blipFill>
          <a:blip r:embed="rId4"/>
          <a:stretch>
            <a:fillRect/>
          </a:stretch>
        </p:blipFill>
        <p:spPr>
          <a:xfrm>
            <a:off x="1225887" y="2265409"/>
            <a:ext cx="1182933" cy="640080"/>
          </a:xfrm>
          <a:prstGeom prst="rect">
            <a:avLst/>
          </a:prstGeom>
        </p:spPr>
      </p:pic>
      <p:pic>
        <p:nvPicPr>
          <p:cNvPr id="11" name="Picture 10" descr="Text, letter&#10;&#10;Description automatically generated">
            <a:extLst>
              <a:ext uri="{FF2B5EF4-FFF2-40B4-BE49-F238E27FC236}">
                <a16:creationId xmlns:a16="http://schemas.microsoft.com/office/drawing/2014/main" id="{2B20CD52-CEF1-25B0-AB5E-161F26899310}"/>
              </a:ext>
            </a:extLst>
          </p:cNvPr>
          <p:cNvPicPr>
            <a:picLocks noChangeAspect="1"/>
          </p:cNvPicPr>
          <p:nvPr/>
        </p:nvPicPr>
        <p:blipFill>
          <a:blip r:embed="rId5"/>
          <a:stretch>
            <a:fillRect/>
          </a:stretch>
        </p:blipFill>
        <p:spPr>
          <a:xfrm>
            <a:off x="2862321" y="3540189"/>
            <a:ext cx="4000702" cy="1097280"/>
          </a:xfrm>
          <a:prstGeom prst="rect">
            <a:avLst/>
          </a:prstGeom>
        </p:spPr>
      </p:pic>
      <p:pic>
        <p:nvPicPr>
          <p:cNvPr id="12" name="Picture 11" descr="Text, letter&#10;&#10;Description automatically generated">
            <a:extLst>
              <a:ext uri="{FF2B5EF4-FFF2-40B4-BE49-F238E27FC236}">
                <a16:creationId xmlns:a16="http://schemas.microsoft.com/office/drawing/2014/main" id="{4BE8396F-7013-AEE9-B28B-F7B21A436361}"/>
              </a:ext>
            </a:extLst>
          </p:cNvPr>
          <p:cNvPicPr>
            <a:picLocks noChangeAspect="1"/>
          </p:cNvPicPr>
          <p:nvPr/>
        </p:nvPicPr>
        <p:blipFill>
          <a:blip r:embed="rId6"/>
          <a:stretch>
            <a:fillRect/>
          </a:stretch>
        </p:blipFill>
        <p:spPr>
          <a:xfrm>
            <a:off x="2862321" y="5385629"/>
            <a:ext cx="4099438" cy="1097280"/>
          </a:xfrm>
          <a:prstGeom prst="rect">
            <a:avLst/>
          </a:prstGeom>
        </p:spPr>
      </p:pic>
      <p:pic>
        <p:nvPicPr>
          <p:cNvPr id="15" name="Picture 14">
            <a:extLst>
              <a:ext uri="{FF2B5EF4-FFF2-40B4-BE49-F238E27FC236}">
                <a16:creationId xmlns:a16="http://schemas.microsoft.com/office/drawing/2014/main" id="{0E4A14ED-BCEB-AABF-E522-0625B39ABB7B}"/>
              </a:ext>
            </a:extLst>
          </p:cNvPr>
          <p:cNvPicPr>
            <a:picLocks noChangeAspect="1"/>
          </p:cNvPicPr>
          <p:nvPr/>
        </p:nvPicPr>
        <p:blipFill>
          <a:blip r:embed="rId7"/>
          <a:stretch>
            <a:fillRect/>
          </a:stretch>
        </p:blipFill>
        <p:spPr>
          <a:xfrm>
            <a:off x="7503860" y="1508345"/>
            <a:ext cx="788121" cy="404431"/>
          </a:xfrm>
          <a:prstGeom prst="rect">
            <a:avLst/>
          </a:prstGeom>
        </p:spPr>
      </p:pic>
    </p:spTree>
    <p:extLst>
      <p:ext uri="{BB962C8B-B14F-4D97-AF65-F5344CB8AC3E}">
        <p14:creationId xmlns:p14="http://schemas.microsoft.com/office/powerpoint/2010/main" val="640846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678</TotalTime>
  <Words>1186</Words>
  <Application>Microsoft Office PowerPoint</Application>
  <PresentationFormat>On-screen Show (4:3)</PresentationFormat>
  <Paragraphs>181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Lato</vt:lpstr>
      <vt:lpstr>Symbol</vt:lpstr>
      <vt:lpstr>Times New Roman</vt:lpstr>
      <vt:lpstr>Office Theme</vt:lpstr>
      <vt:lpstr>PowerPoint Presentation</vt:lpstr>
      <vt:lpstr>PowerPoint Presentation</vt:lpstr>
      <vt:lpstr>Mục lục</vt:lpstr>
      <vt:lpstr>I. GIỚI THIỆU</vt:lpstr>
      <vt:lpstr>I. GIỚI THIỆU</vt:lpstr>
      <vt:lpstr>I. GIỚI THIỆU</vt:lpstr>
      <vt:lpstr>I. GIỚI THIỆU</vt:lpstr>
      <vt:lpstr>I. GIỚI THIỆU</vt:lpstr>
      <vt:lpstr>II. LÀM MỊN THEO CẤP SỐ NHÂN</vt:lpstr>
      <vt:lpstr>II. LÀM MỊN THEO CẤP SỐ NHÂN</vt:lpstr>
      <vt:lpstr>II. LÀM MỊN THEO CẤP SỐ NHÂN</vt:lpstr>
      <vt:lpstr>II. LÀM MỊN THEO CẤP SỐ NHÂN</vt:lpstr>
      <vt:lpstr>III. Mô hình dữ liệu chuỗi thời gian</vt:lpstr>
      <vt:lpstr>IV. DỰ ĐOÁN</vt:lpstr>
      <vt:lpstr>IV. DỰ ĐOÁN</vt:lpstr>
      <vt:lpstr>IV. DỰ ĐOÁN</vt:lpstr>
      <vt:lpstr>IV. DỰ ĐOÁN</vt:lpstr>
      <vt:lpstr>IV. DỰ ĐOÁN</vt:lpstr>
      <vt:lpstr>IV. DỰ ĐOÁN</vt:lpstr>
      <vt:lpstr>IV. DỰ ĐOÁN</vt:lpstr>
      <vt:lpstr>PowerPoint Presentation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Thịnh Nguyễn</cp:lastModifiedBy>
  <cp:revision>13</cp:revision>
  <dcterms:created xsi:type="dcterms:W3CDTF">2021-05-28T04:32:29Z</dcterms:created>
  <dcterms:modified xsi:type="dcterms:W3CDTF">2022-05-18T17:59:30Z</dcterms:modified>
</cp:coreProperties>
</file>