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2" r:id="rId2"/>
    <p:sldId id="287" r:id="rId3"/>
    <p:sldId id="284" r:id="rId4"/>
    <p:sldId id="274" r:id="rId5"/>
    <p:sldId id="261" r:id="rId6"/>
    <p:sldId id="263" r:id="rId7"/>
    <p:sldId id="262" r:id="rId8"/>
    <p:sldId id="285" r:id="rId9"/>
    <p:sldId id="264" r:id="rId10"/>
    <p:sldId id="286" r:id="rId11"/>
    <p:sldId id="265" r:id="rId12"/>
    <p:sldId id="279" r:id="rId13"/>
    <p:sldId id="291" r:id="rId14"/>
    <p:sldId id="292" r:id="rId15"/>
    <p:sldId id="294" r:id="rId16"/>
    <p:sldId id="295" r:id="rId17"/>
    <p:sldId id="296" r:id="rId18"/>
    <p:sldId id="277" r:id="rId19"/>
    <p:sldId id="289" r:id="rId20"/>
    <p:sldId id="290" r:id="rId21"/>
    <p:sldId id="288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53990" autoAdjust="0"/>
  </p:normalViewPr>
  <p:slideViewPr>
    <p:cSldViewPr snapToGrid="0">
      <p:cViewPr varScale="1">
        <p:scale>
          <a:sx n="42" d="100"/>
          <a:sy n="42" d="100"/>
        </p:scale>
        <p:origin x="1818" y="54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ZA" smtClean="0"/>
              <a:t>2018/10/24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ZA" smtClean="0"/>
              <a:t>2018/10/24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0074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1" dirty="0" smtClean="0"/>
              <a:t>KHÁI</a:t>
            </a:r>
            <a:r>
              <a:rPr lang="en-US" b="1" baseline="0" dirty="0" smtClean="0"/>
              <a:t> NIỆM: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Content-based Systems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nhằm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ý.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đòi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baseline="0" dirty="0" smtClean="0"/>
              <a:t>2</a:t>
            </a:r>
            <a:r>
              <a:rPr lang="en-US" b="1" baseline="0" dirty="0" smtClean="0"/>
              <a:t>. BẢN CHẤT: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Content-based Systems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cho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baseline="0" dirty="0" smtClean="0"/>
              <a:t>3. </a:t>
            </a:r>
            <a:r>
              <a:rPr lang="en-US" b="1" baseline="0" dirty="0" smtClean="0"/>
              <a:t>PHƯƠNG THỨC HOẠT ĐỘNG: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items cho user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nhằm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cẩn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cho user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12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85461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users quan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Utility Matrix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Utility Matrix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thậm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cho ma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Utility Matrix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 Ma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Utility Matrix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ô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13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24706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14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90503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 điểm:</a:t>
            </a:r>
          </a:p>
          <a:p>
            <a:pPr lvl="1"/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 lượng tăng theo thời gian</a:t>
            </a:r>
          </a:p>
          <a:p>
            <a:pPr lvl="1"/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 thông tin phản hồi không tường minh</a:t>
            </a:r>
          </a:p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Nhược điểm:</a:t>
            </a:r>
          </a:p>
          <a:p>
            <a:pPr lvl="1"/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 đề người dùng mới</a:t>
            </a:r>
          </a:p>
          <a:p>
            <a:pPr lvl="1"/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 lượng phụ thuộc vào độ lớn dữ liệu lịch sử thao tác của người sử dụng</a:t>
            </a:r>
          </a:p>
          <a:p>
            <a:pPr lvl="1"/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Vần đề về tính bền vững và mềm dẻo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15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53808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NEIGHBORHOOD: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Neighborhood-based collaborative filtering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user-user collaborative filtering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item-item collaborative filtering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MATRIX: </a:t>
            </a:r>
            <a:r>
              <a:rPr lang="en-US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 điểm:</a:t>
            </a:r>
          </a:p>
          <a:p>
            <a:pPr lvl="1"/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 năng đa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hạng mục</a:t>
            </a:r>
          </a:p>
          <a:p>
            <a:pPr lvl="1"/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 lượng tăng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dần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 thời gian</a:t>
            </a:r>
          </a:p>
          <a:p>
            <a:pPr lvl="1"/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 thông tin phản hồi không tường minh</a:t>
            </a:r>
          </a:p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Nhược điểm:</a:t>
            </a:r>
          </a:p>
          <a:p>
            <a:pPr lvl="1"/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 đề người dùng mới</a:t>
            </a:r>
          </a:p>
          <a:p>
            <a:pPr lvl="1"/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 đề sản phẩm/đối tượng mới</a:t>
            </a:r>
          </a:p>
          <a:p>
            <a:pPr lvl="1"/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 đề “Gray sheep”</a:t>
            </a:r>
          </a:p>
          <a:p>
            <a:pPr lvl="1"/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 lượng phụ thuộc vào độ lớn dữ liệu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lịch sử thao tác của người sử dụng</a:t>
            </a:r>
          </a:p>
          <a:p>
            <a:pPr lvl="1"/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Vần đề về tính bền vững và mềm dẻo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16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06734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Systems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Content – based filtering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Collaborative filtering.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Netflix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hybrid recommender systems.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thói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xem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(collaborative filtering)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phim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phim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(content – based filtering).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17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71768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(WTO),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Internet,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hữu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Internet”.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Á –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Bình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(APEC)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Internet”.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email, EDI, Internet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Extranet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teher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Internet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18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83220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5390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66948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Recommender Systems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Systems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Systems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Facebook, Amazon,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Youtube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…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Systems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cho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nhằm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nắm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Systems.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Systems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Content – based filtering, Collaborative filtering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Hybrid filtering.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– based, item – based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– based,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Tùy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Machine Learning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nhằm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Systems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Systems.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1131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1623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cho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nhằm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Systems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Recommender Systems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3778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Programming: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Spring Boot,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API.</a:t>
            </a:r>
          </a:p>
          <a:p>
            <a:pPr lvl="1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HTML5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Boostrap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3.3.7.</a:t>
            </a:r>
          </a:p>
          <a:p>
            <a:pPr lvl="1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40816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Machine Learning:</a:t>
            </a:r>
          </a:p>
          <a:p>
            <a:pPr lvl="1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Systems.</a:t>
            </a:r>
          </a:p>
          <a:p>
            <a:pPr lvl="1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Collaborative filtering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Content – based filtering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app.</a:t>
            </a:r>
          </a:p>
          <a:p>
            <a:pPr lvl="1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app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25870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“Recommender Systems” –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ý”.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“Recommender Systems” (RS)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Items: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Users: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xem phim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kênh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youtube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Items: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phim,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video clip)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Recommender Systems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hưởng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“Long Tail” -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“Long Tail”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online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online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chi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ZA" smtClean="0"/>
              <a:t>11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9041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ZA" dirty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1 Title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2 Title</a:t>
            </a:r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3 Title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dirty="0"/>
              <a:t>Contact Number</a:t>
            </a:r>
            <a:endParaRPr lang="en-Z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dirty="0"/>
              <a:t>Email or Social Media Handle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Details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Name</a:t>
            </a:r>
            <a:endParaRPr lang="en-ZA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Details</a:t>
            </a:r>
            <a:endParaRPr lang="en-ZA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Name</a:t>
            </a:r>
            <a:endParaRPr lang="en-ZA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Details</a:t>
            </a:r>
            <a:endParaRPr lang="en-ZA" dirty="0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Mockup Name</a:t>
            </a:r>
            <a:endParaRPr lang="en-ZA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dirty="0"/>
              <a:t>Testimonial goes here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  <a:endParaRPr lang="en-ZA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dirty="0"/>
              <a:t>Testimonial goes here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  <a:endParaRPr lang="en-ZA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dirty="0"/>
              <a:t>Testimonial goes here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ZA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Subtitle, tagline or blurb can go here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smtClean="0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Subtitle, tagline or blurb can go here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ZA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Subtitle, tagline or blurb can go here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ZA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Emphasized Text</a:t>
            </a:r>
            <a:endParaRPr lang="en-ZA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Single line of text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1</a:t>
            </a:r>
            <a:endParaRPr lang="en-Z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2</a:t>
            </a:r>
            <a:endParaRPr lang="en-ZA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3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ZA" sz="1200" b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NAME OR LOGO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svg"/><Relationship Id="rId5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4" Type="http://schemas.openxmlformats.org/officeDocument/2006/relationships/image" Target="../media/image13.png"/><Relationship Id="rId9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Two young girls looking at a laptop screen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8" name="Rectangle 27" title="Dark semi-transparent background">
            <a:extLst>
              <a:ext uri="{FF2B5EF4-FFF2-40B4-BE49-F238E27FC236}">
                <a16:creationId xmlns:a16="http://schemas.microsoft.com/office/drawing/2014/main" id="{E93CFE69-79B0-440B-949E-DA17AD834A10}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6433190" y="2694701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 smtClean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Machine Learning</a:t>
            </a:r>
            <a:endParaRPr lang="en-US" sz="20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539896" y="3064032"/>
            <a:ext cx="3571782" cy="1700567"/>
          </a:xfrm>
        </p:spPr>
        <p:txBody>
          <a:bodyPr/>
          <a:lstStyle/>
          <a:p>
            <a:r>
              <a:rPr lang="en-ZA" dirty="0" smtClean="0"/>
              <a:t>Recommender Systems</a:t>
            </a:r>
            <a:endParaRPr lang="en-ZA" dirty="0"/>
          </a:p>
        </p:txBody>
      </p:sp>
      <p:cxnSp>
        <p:nvCxnSpPr>
          <p:cNvPr id="16" name="Straight Connector 15" title="Divider Line">
            <a:extLst>
              <a:ext uri="{FF2B5EF4-FFF2-40B4-BE49-F238E27FC236}">
                <a16:creationId xmlns:a16="http://schemas.microsoft.com/office/drawing/2014/main" id="{F3753AF9-461F-4049-BB9D-621E76A51470}"/>
              </a:ext>
            </a:extLst>
          </p:cNvPr>
          <p:cNvCxnSpPr>
            <a:cxnSpLocks/>
          </p:cNvCxnSpPr>
          <p:nvPr/>
        </p:nvCxnSpPr>
        <p:spPr>
          <a:xfrm>
            <a:off x="6539896" y="4876800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The Evolving Landscape Of &lt;strong&gt;Recommendation&lt;/strong&gt; &lt;strong&gt;Systems&lt;/strong&gt; | TechCrunch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1" y="0"/>
            <a:ext cx="11447349" cy="6141410"/>
          </a:xfrm>
          <a:prstGeom prst="rect">
            <a:avLst/>
          </a:prstGeom>
        </p:spPr>
      </p:pic>
      <p:sp>
        <p:nvSpPr>
          <p:cNvPr id="20" name="Rectangle 19" title="Dark semi-transparent background">
            <a:extLst>
              <a:ext uri="{FF2B5EF4-FFF2-40B4-BE49-F238E27FC236}">
                <a16:creationId xmlns:a16="http://schemas.microsoft.com/office/drawing/2014/main" id="{5159E9FA-E2FE-4ED3-AF77-6A386F661A9D}"/>
              </a:ext>
            </a:extLst>
          </p:cNvPr>
          <p:cNvSpPr/>
          <p:nvPr/>
        </p:nvSpPr>
        <p:spPr bwMode="gray">
          <a:xfrm>
            <a:off x="119350" y="-12573"/>
            <a:ext cx="11760000" cy="6377935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0" name="Rectangle 29" descr="Light semi-transparent background" title="Light semi-transparent background">
            <a:extLst>
              <a:ext uri="{FF2B5EF4-FFF2-40B4-BE49-F238E27FC236}">
                <a16:creationId xmlns:a16="http://schemas.microsoft.com/office/drawing/2014/main" id="{2AFED906-603E-4575-A8EB-18849F6201A6}"/>
              </a:ext>
            </a:extLst>
          </p:cNvPr>
          <p:cNvSpPr/>
          <p:nvPr/>
        </p:nvSpPr>
        <p:spPr>
          <a:xfrm>
            <a:off x="1072896" y="12574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80728" y="2377000"/>
            <a:ext cx="6299681" cy="2387600"/>
          </a:xfrm>
        </p:spPr>
        <p:txBody>
          <a:bodyPr/>
          <a:lstStyle/>
          <a:p>
            <a:r>
              <a:rPr lang="en-ZA" sz="5400" dirty="0" smtClean="0">
                <a:latin typeface="+mn-lt"/>
              </a:rPr>
              <a:t>Method</a:t>
            </a:r>
            <a:endParaRPr lang="en-ZA" sz="5400" dirty="0">
              <a:latin typeface="+mn-lt"/>
            </a:endParaRPr>
          </a:p>
        </p:txBody>
      </p:sp>
      <p:cxnSp>
        <p:nvCxnSpPr>
          <p:cNvPr id="15" name="Straight Connector 14" title="Divider Line">
            <a:extLst>
              <a:ext uri="{FF2B5EF4-FFF2-40B4-BE49-F238E27FC236}">
                <a16:creationId xmlns:a16="http://schemas.microsoft.com/office/drawing/2014/main" id="{642D433C-2521-498F-AEB8-751A77CDE32F}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ZA" dirty="0" smtClean="0"/>
              <a:t>Recommender Systems </a:t>
            </a:r>
            <a:r>
              <a:rPr lang="en-ZA" dirty="0" err="1" smtClean="0"/>
              <a:t>và</a:t>
            </a:r>
            <a:r>
              <a:rPr lang="en-ZA" dirty="0" smtClean="0"/>
              <a:t> </a:t>
            </a:r>
            <a:r>
              <a:rPr lang="en-ZA" dirty="0" err="1" smtClean="0"/>
              <a:t>các</a:t>
            </a:r>
            <a:r>
              <a:rPr lang="en-ZA" dirty="0" smtClean="0"/>
              <a:t> </a:t>
            </a:r>
            <a:r>
              <a:rPr lang="en-ZA" dirty="0" err="1" smtClean="0"/>
              <a:t>loại</a:t>
            </a:r>
            <a:r>
              <a:rPr lang="en-ZA" dirty="0" smtClean="0"/>
              <a:t> Recommender Systems</a:t>
            </a:r>
            <a:endParaRPr lang="en-ZA" dirty="0"/>
          </a:p>
        </p:txBody>
      </p:sp>
      <p:grpSp>
        <p:nvGrpSpPr>
          <p:cNvPr id="21" name="Group 20" title="Placeholder Logo">
            <a:extLst>
              <a:ext uri="{FF2B5EF4-FFF2-40B4-BE49-F238E27FC236}">
                <a16:creationId xmlns:a16="http://schemas.microsoft.com/office/drawing/2014/main" id="{B6C6CF9E-253E-4427-A32A-5C2467E9C3E7}"/>
              </a:ext>
            </a:extLst>
          </p:cNvPr>
          <p:cNvGrpSpPr/>
          <p:nvPr/>
        </p:nvGrpSpPr>
        <p:grpSpPr>
          <a:xfrm>
            <a:off x="10474628" y="262234"/>
            <a:ext cx="1404722" cy="299741"/>
            <a:chOff x="6510608" y="1858229"/>
            <a:chExt cx="2159571" cy="460812"/>
          </a:xfrm>
          <a:gradFill>
            <a:gsLst>
              <a:gs pos="0">
                <a:schemeClr val="accent1"/>
              </a:gs>
              <a:gs pos="51300">
                <a:schemeClr val="accent2"/>
              </a:gs>
              <a:gs pos="100000">
                <a:schemeClr val="accent3"/>
              </a:gs>
            </a:gsLst>
            <a:lin ang="0" scaled="0"/>
          </a:gra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EFE9CD-48EA-4600-88AA-120E29187B70}"/>
                </a:ext>
              </a:extLst>
            </p:cNvPr>
            <p:cNvSpPr/>
            <p:nvPr/>
          </p:nvSpPr>
          <p:spPr>
            <a:xfrm>
              <a:off x="6510608" y="1858229"/>
              <a:ext cx="351467" cy="351467"/>
            </a:xfrm>
            <a:custGeom>
              <a:avLst/>
              <a:gdLst>
                <a:gd name="connsiteX0" fmla="*/ 154255 w 351467"/>
                <a:gd name="connsiteY0" fmla="*/ 228454 h 351467"/>
                <a:gd name="connsiteX1" fmla="*/ 29289 w 351467"/>
                <a:gd name="connsiteY1" fmla="*/ 29289 h 351467"/>
                <a:gd name="connsiteX2" fmla="*/ 115203 w 351467"/>
                <a:gd name="connsiteY2" fmla="*/ 29289 h 351467"/>
                <a:gd name="connsiteX3" fmla="*/ 193307 w 351467"/>
                <a:gd name="connsiteY3" fmla="*/ 162065 h 351467"/>
                <a:gd name="connsiteX4" fmla="*/ 271411 w 351467"/>
                <a:gd name="connsiteY4" fmla="*/ 29289 h 351467"/>
                <a:gd name="connsiteX5" fmla="*/ 353420 w 351467"/>
                <a:gd name="connsiteY5" fmla="*/ 29289 h 351467"/>
                <a:gd name="connsiteX6" fmla="*/ 228454 w 351467"/>
                <a:gd name="connsiteY6" fmla="*/ 224548 h 351467"/>
                <a:gd name="connsiteX7" fmla="*/ 228454 w 351467"/>
                <a:gd name="connsiteY7" fmla="*/ 353420 h 351467"/>
                <a:gd name="connsiteX8" fmla="*/ 154255 w 351467"/>
                <a:gd name="connsiteY8" fmla="*/ 353420 h 351467"/>
                <a:gd name="connsiteX9" fmla="*/ 154255 w 351467"/>
                <a:gd name="connsiteY9" fmla="*/ 228454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467" h="351467">
                  <a:moveTo>
                    <a:pt x="154255" y="228454"/>
                  </a:moveTo>
                  <a:lnTo>
                    <a:pt x="29289" y="29289"/>
                  </a:lnTo>
                  <a:lnTo>
                    <a:pt x="115203" y="29289"/>
                  </a:lnTo>
                  <a:lnTo>
                    <a:pt x="193307" y="162065"/>
                  </a:lnTo>
                  <a:lnTo>
                    <a:pt x="271411" y="29289"/>
                  </a:lnTo>
                  <a:lnTo>
                    <a:pt x="353420" y="29289"/>
                  </a:lnTo>
                  <a:lnTo>
                    <a:pt x="228454" y="224548"/>
                  </a:lnTo>
                  <a:lnTo>
                    <a:pt x="228454" y="353420"/>
                  </a:lnTo>
                  <a:lnTo>
                    <a:pt x="154255" y="353420"/>
                  </a:lnTo>
                  <a:lnTo>
                    <a:pt x="154255" y="2284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19FE9E-CD3D-4D03-9E47-BC22664E57E7}"/>
                </a:ext>
              </a:extLst>
            </p:cNvPr>
            <p:cNvSpPr/>
            <p:nvPr/>
          </p:nvSpPr>
          <p:spPr>
            <a:xfrm>
              <a:off x="6783972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8928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0F44737-B820-487B-8BCF-50DFB953CCB1}"/>
                </a:ext>
              </a:extLst>
            </p:cNvPr>
            <p:cNvSpPr/>
            <p:nvPr/>
          </p:nvSpPr>
          <p:spPr>
            <a:xfrm>
              <a:off x="7084671" y="1936333"/>
              <a:ext cx="273363" cy="312415"/>
            </a:xfrm>
            <a:custGeom>
              <a:avLst/>
              <a:gdLst>
                <a:gd name="connsiteX0" fmla="*/ 29289 w 273363"/>
                <a:gd name="connsiteY0" fmla="*/ 189402 h 312415"/>
                <a:gd name="connsiteX1" fmla="*/ 29289 w 273363"/>
                <a:gd name="connsiteY1" fmla="*/ 29289 h 312415"/>
                <a:gd name="connsiteX2" fmla="*/ 99582 w 273363"/>
                <a:gd name="connsiteY2" fmla="*/ 29289 h 312415"/>
                <a:gd name="connsiteX3" fmla="*/ 99582 w 273363"/>
                <a:gd name="connsiteY3" fmla="*/ 169876 h 312415"/>
                <a:gd name="connsiteX4" fmla="*/ 142540 w 273363"/>
                <a:gd name="connsiteY4" fmla="*/ 220643 h 312415"/>
                <a:gd name="connsiteX5" fmla="*/ 185497 w 273363"/>
                <a:gd name="connsiteY5" fmla="*/ 169876 h 312415"/>
                <a:gd name="connsiteX6" fmla="*/ 185497 w 273363"/>
                <a:gd name="connsiteY6" fmla="*/ 29289 h 312415"/>
                <a:gd name="connsiteX7" fmla="*/ 255790 w 273363"/>
                <a:gd name="connsiteY7" fmla="*/ 29289 h 312415"/>
                <a:gd name="connsiteX8" fmla="*/ 255790 w 273363"/>
                <a:gd name="connsiteY8" fmla="*/ 279221 h 312415"/>
                <a:gd name="connsiteX9" fmla="*/ 185497 w 273363"/>
                <a:gd name="connsiteY9" fmla="*/ 279221 h 312415"/>
                <a:gd name="connsiteX10" fmla="*/ 185497 w 273363"/>
                <a:gd name="connsiteY10" fmla="*/ 244074 h 312415"/>
                <a:gd name="connsiteX11" fmla="*/ 111298 w 273363"/>
                <a:gd name="connsiteY11" fmla="*/ 283126 h 312415"/>
                <a:gd name="connsiteX12" fmla="*/ 29289 w 273363"/>
                <a:gd name="connsiteY12" fmla="*/ 189402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63" h="312415">
                  <a:moveTo>
                    <a:pt x="29289" y="189402"/>
                  </a:moveTo>
                  <a:lnTo>
                    <a:pt x="29289" y="29289"/>
                  </a:lnTo>
                  <a:lnTo>
                    <a:pt x="99582" y="29289"/>
                  </a:lnTo>
                  <a:lnTo>
                    <a:pt x="99582" y="169876"/>
                  </a:lnTo>
                  <a:cubicBezTo>
                    <a:pt x="99582" y="205022"/>
                    <a:pt x="115203" y="220643"/>
                    <a:pt x="142540" y="220643"/>
                  </a:cubicBezTo>
                  <a:cubicBezTo>
                    <a:pt x="169876" y="220643"/>
                    <a:pt x="185497" y="205022"/>
                    <a:pt x="185497" y="169876"/>
                  </a:cubicBezTo>
                  <a:lnTo>
                    <a:pt x="185497" y="29289"/>
                  </a:lnTo>
                  <a:lnTo>
                    <a:pt x="255790" y="29289"/>
                  </a:lnTo>
                  <a:lnTo>
                    <a:pt x="255790" y="279221"/>
                  </a:lnTo>
                  <a:lnTo>
                    <a:pt x="185497" y="279221"/>
                  </a:lnTo>
                  <a:lnTo>
                    <a:pt x="185497" y="244074"/>
                  </a:lnTo>
                  <a:cubicBezTo>
                    <a:pt x="169876" y="263600"/>
                    <a:pt x="146445" y="283126"/>
                    <a:pt x="111298" y="283126"/>
                  </a:cubicBezTo>
                  <a:cubicBezTo>
                    <a:pt x="60530" y="283126"/>
                    <a:pt x="29289" y="247980"/>
                    <a:pt x="29289" y="189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8906E3-194C-4A7B-9B6F-BF9D3EFF28A9}"/>
                </a:ext>
              </a:extLst>
            </p:cNvPr>
            <p:cNvSpPr/>
            <p:nvPr/>
          </p:nvSpPr>
          <p:spPr>
            <a:xfrm>
              <a:off x="7354130" y="1932003"/>
              <a:ext cx="195260" cy="312415"/>
            </a:xfrm>
            <a:custGeom>
              <a:avLst/>
              <a:gdLst>
                <a:gd name="connsiteX0" fmla="*/ 29289 w 195259"/>
                <a:gd name="connsiteY0" fmla="*/ 33618 h 312415"/>
                <a:gd name="connsiteX1" fmla="*/ 99582 w 195259"/>
                <a:gd name="connsiteY1" fmla="*/ 33618 h 312415"/>
                <a:gd name="connsiteX2" fmla="*/ 99582 w 195259"/>
                <a:gd name="connsiteY2" fmla="*/ 84386 h 312415"/>
                <a:gd name="connsiteX3" fmla="*/ 181591 w 195259"/>
                <a:gd name="connsiteY3" fmla="*/ 29713 h 312415"/>
                <a:gd name="connsiteX4" fmla="*/ 181591 w 195259"/>
                <a:gd name="connsiteY4" fmla="*/ 103912 h 312415"/>
                <a:gd name="connsiteX5" fmla="*/ 177686 w 195259"/>
                <a:gd name="connsiteY5" fmla="*/ 103912 h 312415"/>
                <a:gd name="connsiteX6" fmla="*/ 99582 w 195259"/>
                <a:gd name="connsiteY6" fmla="*/ 193731 h 312415"/>
                <a:gd name="connsiteX7" fmla="*/ 99582 w 195259"/>
                <a:gd name="connsiteY7" fmla="*/ 287456 h 312415"/>
                <a:gd name="connsiteX8" fmla="*/ 29289 w 195259"/>
                <a:gd name="connsiteY8" fmla="*/ 287456 h 312415"/>
                <a:gd name="connsiteX9" fmla="*/ 29289 w 195259"/>
                <a:gd name="connsiteY9" fmla="*/ 33618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259" h="312415">
                  <a:moveTo>
                    <a:pt x="29289" y="33618"/>
                  </a:moveTo>
                  <a:lnTo>
                    <a:pt x="99582" y="33618"/>
                  </a:lnTo>
                  <a:lnTo>
                    <a:pt x="99582" y="84386"/>
                  </a:lnTo>
                  <a:cubicBezTo>
                    <a:pt x="115203" y="49239"/>
                    <a:pt x="138634" y="25808"/>
                    <a:pt x="181591" y="29713"/>
                  </a:cubicBezTo>
                  <a:lnTo>
                    <a:pt x="181591" y="103912"/>
                  </a:lnTo>
                  <a:lnTo>
                    <a:pt x="177686" y="103912"/>
                  </a:lnTo>
                  <a:cubicBezTo>
                    <a:pt x="130824" y="103912"/>
                    <a:pt x="99582" y="131248"/>
                    <a:pt x="99582" y="193731"/>
                  </a:cubicBezTo>
                  <a:lnTo>
                    <a:pt x="99582" y="287456"/>
                  </a:lnTo>
                  <a:lnTo>
                    <a:pt x="29289" y="287456"/>
                  </a:lnTo>
                  <a:lnTo>
                    <a:pt x="29289" y="336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BD481A7-D8E6-4EC8-95C1-2C7D2A8766B0}"/>
                </a:ext>
              </a:extLst>
            </p:cNvPr>
            <p:cNvSpPr/>
            <p:nvPr/>
          </p:nvSpPr>
          <p:spPr>
            <a:xfrm>
              <a:off x="7533769" y="1858229"/>
              <a:ext cx="273363" cy="351467"/>
            </a:xfrm>
            <a:custGeom>
              <a:avLst/>
              <a:gdLst>
                <a:gd name="connsiteX0" fmla="*/ 29289 w 273363"/>
                <a:gd name="connsiteY0" fmla="*/ 29289 h 351467"/>
                <a:gd name="connsiteX1" fmla="*/ 99582 w 273363"/>
                <a:gd name="connsiteY1" fmla="*/ 29289 h 351467"/>
                <a:gd name="connsiteX2" fmla="*/ 99582 w 273363"/>
                <a:gd name="connsiteY2" fmla="*/ 290937 h 351467"/>
                <a:gd name="connsiteX3" fmla="*/ 263601 w 273363"/>
                <a:gd name="connsiteY3" fmla="*/ 290937 h 351467"/>
                <a:gd name="connsiteX4" fmla="*/ 263601 w 273363"/>
                <a:gd name="connsiteY4" fmla="*/ 357325 h 351467"/>
                <a:gd name="connsiteX5" fmla="*/ 29289 w 273363"/>
                <a:gd name="connsiteY5" fmla="*/ 357325 h 351467"/>
                <a:gd name="connsiteX6" fmla="*/ 29289 w 273363"/>
                <a:gd name="connsiteY6" fmla="*/ 29289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3" h="351467">
                  <a:moveTo>
                    <a:pt x="29289" y="29289"/>
                  </a:moveTo>
                  <a:lnTo>
                    <a:pt x="99582" y="29289"/>
                  </a:lnTo>
                  <a:lnTo>
                    <a:pt x="99582" y="290937"/>
                  </a:lnTo>
                  <a:lnTo>
                    <a:pt x="263601" y="290937"/>
                  </a:lnTo>
                  <a:lnTo>
                    <a:pt x="263601" y="357325"/>
                  </a:lnTo>
                  <a:lnTo>
                    <a:pt x="29289" y="357325"/>
                  </a:lnTo>
                  <a:lnTo>
                    <a:pt x="29289" y="292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6C26FE9-675A-4EF7-8373-CD61A41E74BE}"/>
                </a:ext>
              </a:extLst>
            </p:cNvPr>
            <p:cNvSpPr/>
            <p:nvPr/>
          </p:nvSpPr>
          <p:spPr>
            <a:xfrm>
              <a:off x="7775891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5023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588720-CF68-4E8C-9DBF-31165C84CBD4}"/>
                </a:ext>
              </a:extLst>
            </p:cNvPr>
            <p:cNvSpPr/>
            <p:nvPr/>
          </p:nvSpPr>
          <p:spPr>
            <a:xfrm>
              <a:off x="8060970" y="1928522"/>
              <a:ext cx="312415" cy="390519"/>
            </a:xfrm>
            <a:custGeom>
              <a:avLst/>
              <a:gdLst>
                <a:gd name="connsiteX0" fmla="*/ 44910 w 312415"/>
                <a:gd name="connsiteY0" fmla="*/ 337799 h 390519"/>
                <a:gd name="connsiteX1" fmla="*/ 68341 w 312415"/>
                <a:gd name="connsiteY1" fmla="*/ 283126 h 390519"/>
                <a:gd name="connsiteX2" fmla="*/ 154255 w 312415"/>
                <a:gd name="connsiteY2" fmla="*/ 306557 h 390519"/>
                <a:gd name="connsiteX3" fmla="*/ 224549 w 312415"/>
                <a:gd name="connsiteY3" fmla="*/ 236264 h 390519"/>
                <a:gd name="connsiteX4" fmla="*/ 224549 w 312415"/>
                <a:gd name="connsiteY4" fmla="*/ 224548 h 390519"/>
                <a:gd name="connsiteX5" fmla="*/ 142539 w 312415"/>
                <a:gd name="connsiteY5" fmla="*/ 263600 h 390519"/>
                <a:gd name="connsiteX6" fmla="*/ 29289 w 312415"/>
                <a:gd name="connsiteY6" fmla="*/ 146445 h 390519"/>
                <a:gd name="connsiteX7" fmla="*/ 29289 w 312415"/>
                <a:gd name="connsiteY7" fmla="*/ 146445 h 390519"/>
                <a:gd name="connsiteX8" fmla="*/ 142539 w 312415"/>
                <a:gd name="connsiteY8" fmla="*/ 29289 h 390519"/>
                <a:gd name="connsiteX9" fmla="*/ 224549 w 312415"/>
                <a:gd name="connsiteY9" fmla="*/ 68341 h 390519"/>
                <a:gd name="connsiteX10" fmla="*/ 224549 w 312415"/>
                <a:gd name="connsiteY10" fmla="*/ 37099 h 390519"/>
                <a:gd name="connsiteX11" fmla="*/ 294842 w 312415"/>
                <a:gd name="connsiteY11" fmla="*/ 37099 h 390519"/>
                <a:gd name="connsiteX12" fmla="*/ 294842 w 312415"/>
                <a:gd name="connsiteY12" fmla="*/ 232359 h 390519"/>
                <a:gd name="connsiteX13" fmla="*/ 263601 w 312415"/>
                <a:gd name="connsiteY13" fmla="*/ 329989 h 390519"/>
                <a:gd name="connsiteX14" fmla="*/ 154255 w 312415"/>
                <a:gd name="connsiteY14" fmla="*/ 365135 h 390519"/>
                <a:gd name="connsiteX15" fmla="*/ 44910 w 312415"/>
                <a:gd name="connsiteY15" fmla="*/ 337799 h 390519"/>
                <a:gd name="connsiteX16" fmla="*/ 224549 w 312415"/>
                <a:gd name="connsiteY16" fmla="*/ 150350 h 390519"/>
                <a:gd name="connsiteX17" fmla="*/ 224549 w 312415"/>
                <a:gd name="connsiteY17" fmla="*/ 150350 h 390519"/>
                <a:gd name="connsiteX18" fmla="*/ 162065 w 312415"/>
                <a:gd name="connsiteY18" fmla="*/ 91772 h 390519"/>
                <a:gd name="connsiteX19" fmla="*/ 99582 w 312415"/>
                <a:gd name="connsiteY19" fmla="*/ 150350 h 390519"/>
                <a:gd name="connsiteX20" fmla="*/ 99582 w 312415"/>
                <a:gd name="connsiteY20" fmla="*/ 150350 h 390519"/>
                <a:gd name="connsiteX21" fmla="*/ 162065 w 312415"/>
                <a:gd name="connsiteY21" fmla="*/ 208928 h 390519"/>
                <a:gd name="connsiteX22" fmla="*/ 224549 w 312415"/>
                <a:gd name="connsiteY22" fmla="*/ 150350 h 39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5" h="390519">
                  <a:moveTo>
                    <a:pt x="44910" y="337799"/>
                  </a:moveTo>
                  <a:lnTo>
                    <a:pt x="68341" y="283126"/>
                  </a:lnTo>
                  <a:cubicBezTo>
                    <a:pt x="95677" y="298747"/>
                    <a:pt x="119108" y="306557"/>
                    <a:pt x="154255" y="306557"/>
                  </a:cubicBezTo>
                  <a:cubicBezTo>
                    <a:pt x="201117" y="306557"/>
                    <a:pt x="224549" y="283126"/>
                    <a:pt x="224549" y="236264"/>
                  </a:cubicBezTo>
                  <a:lnTo>
                    <a:pt x="224549" y="224548"/>
                  </a:lnTo>
                  <a:cubicBezTo>
                    <a:pt x="205023" y="247980"/>
                    <a:pt x="181591" y="263600"/>
                    <a:pt x="142539" y="263600"/>
                  </a:cubicBezTo>
                  <a:cubicBezTo>
                    <a:pt x="83962" y="263600"/>
                    <a:pt x="29289" y="220643"/>
                    <a:pt x="29289" y="146445"/>
                  </a:cubicBezTo>
                  <a:lnTo>
                    <a:pt x="29289" y="146445"/>
                  </a:lnTo>
                  <a:cubicBezTo>
                    <a:pt x="29289" y="72246"/>
                    <a:pt x="83962" y="29289"/>
                    <a:pt x="142539" y="29289"/>
                  </a:cubicBezTo>
                  <a:cubicBezTo>
                    <a:pt x="181591" y="29289"/>
                    <a:pt x="205023" y="44910"/>
                    <a:pt x="224549" y="68341"/>
                  </a:cubicBezTo>
                  <a:lnTo>
                    <a:pt x="224549" y="37099"/>
                  </a:lnTo>
                  <a:lnTo>
                    <a:pt x="294842" y="37099"/>
                  </a:lnTo>
                  <a:lnTo>
                    <a:pt x="294842" y="232359"/>
                  </a:lnTo>
                  <a:cubicBezTo>
                    <a:pt x="294842" y="279221"/>
                    <a:pt x="283126" y="310463"/>
                    <a:pt x="263601" y="329989"/>
                  </a:cubicBezTo>
                  <a:cubicBezTo>
                    <a:pt x="240169" y="353420"/>
                    <a:pt x="205023" y="365135"/>
                    <a:pt x="154255" y="365135"/>
                  </a:cubicBezTo>
                  <a:cubicBezTo>
                    <a:pt x="115203" y="361230"/>
                    <a:pt x="76151" y="353420"/>
                    <a:pt x="44910" y="337799"/>
                  </a:cubicBezTo>
                  <a:close/>
                  <a:moveTo>
                    <a:pt x="224549" y="150350"/>
                  </a:moveTo>
                  <a:lnTo>
                    <a:pt x="224549" y="150350"/>
                  </a:lnTo>
                  <a:cubicBezTo>
                    <a:pt x="224549" y="115203"/>
                    <a:pt x="197212" y="91772"/>
                    <a:pt x="162065" y="91772"/>
                  </a:cubicBezTo>
                  <a:cubicBezTo>
                    <a:pt x="126919" y="91772"/>
                    <a:pt x="99582" y="115203"/>
                    <a:pt x="99582" y="150350"/>
                  </a:cubicBezTo>
                  <a:lnTo>
                    <a:pt x="99582" y="150350"/>
                  </a:lnTo>
                  <a:cubicBezTo>
                    <a:pt x="99582" y="185497"/>
                    <a:pt x="126919" y="208928"/>
                    <a:pt x="162065" y="208928"/>
                  </a:cubicBezTo>
                  <a:cubicBezTo>
                    <a:pt x="201117" y="208928"/>
                    <a:pt x="224549" y="181591"/>
                    <a:pt x="224549" y="15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699B46C-8436-4DB4-8FF1-254BCD5399CB}"/>
                </a:ext>
              </a:extLst>
            </p:cNvPr>
            <p:cNvSpPr/>
            <p:nvPr/>
          </p:nvSpPr>
          <p:spPr>
            <a:xfrm>
              <a:off x="8357764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28454 w 312415"/>
                <a:gd name="connsiteY7" fmla="*/ 162065 h 312415"/>
                <a:gd name="connsiteX8" fmla="*/ 228454 w 312415"/>
                <a:gd name="connsiteY8" fmla="*/ 162065 h 312415"/>
                <a:gd name="connsiteX9" fmla="*/ 162066 w 312415"/>
                <a:gd name="connsiteY9" fmla="*/ 91772 h 312415"/>
                <a:gd name="connsiteX10" fmla="*/ 95677 w 312415"/>
                <a:gd name="connsiteY10" fmla="*/ 162065 h 312415"/>
                <a:gd name="connsiteX11" fmla="*/ 95677 w 312415"/>
                <a:gd name="connsiteY11" fmla="*/ 162065 h 312415"/>
                <a:gd name="connsiteX12" fmla="*/ 162066 w 312415"/>
                <a:gd name="connsiteY12" fmla="*/ 232359 h 312415"/>
                <a:gd name="connsiteX13" fmla="*/ 228454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3962" y="290937"/>
                    <a:pt x="29289" y="236264"/>
                    <a:pt x="29289" y="162065"/>
                  </a:cubicBezTo>
                  <a:close/>
                  <a:moveTo>
                    <a:pt x="228454" y="162065"/>
                  </a:moveTo>
                  <a:lnTo>
                    <a:pt x="228454" y="162065"/>
                  </a:lnTo>
                  <a:cubicBezTo>
                    <a:pt x="228454" y="123013"/>
                    <a:pt x="201117" y="91772"/>
                    <a:pt x="162066" y="91772"/>
                  </a:cubicBezTo>
                  <a:cubicBezTo>
                    <a:pt x="123014" y="91772"/>
                    <a:pt x="95677" y="123013"/>
                    <a:pt x="95677" y="162065"/>
                  </a:cubicBezTo>
                  <a:lnTo>
                    <a:pt x="95677" y="162065"/>
                  </a:lnTo>
                  <a:cubicBezTo>
                    <a:pt x="95677" y="197212"/>
                    <a:pt x="123014" y="232359"/>
                    <a:pt x="162066" y="232359"/>
                  </a:cubicBezTo>
                  <a:cubicBezTo>
                    <a:pt x="205023" y="232359"/>
                    <a:pt x="228454" y="201117"/>
                    <a:pt x="228454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8377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Method</a:t>
            </a:r>
            <a:endParaRPr lang="en-ZA" dirty="0"/>
          </a:p>
        </p:txBody>
      </p:sp>
      <p:sp>
        <p:nvSpPr>
          <p:cNvPr id="24" name="Rectangle 23" title="Icon Background">
            <a:extLst>
              <a:ext uri="{FF2B5EF4-FFF2-40B4-BE49-F238E27FC236}">
                <a16:creationId xmlns:a16="http://schemas.microsoft.com/office/drawing/2014/main" id="{8C1073E4-F5B8-41C9-BC20-6329036B5025}"/>
              </a:ext>
            </a:extLst>
          </p:cNvPr>
          <p:cNvSpPr/>
          <p:nvPr/>
        </p:nvSpPr>
        <p:spPr>
          <a:xfrm>
            <a:off x="2445082" y="1687756"/>
            <a:ext cx="1274280" cy="11206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38" name="Graphic 37" descr="Teacher" title="Placeholder Icon">
            <a:extLst>
              <a:ext uri="{FF2B5EF4-FFF2-40B4-BE49-F238E27FC236}">
                <a16:creationId xmlns:a16="http://schemas.microsoft.com/office/drawing/2014/main" id="{D9AA2FD2-066D-45E0-9569-3280B05C55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741293" y="1915351"/>
            <a:ext cx="596878" cy="596878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4084BC5-2173-45D5-9E56-563C563D35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12293" y="2952996"/>
            <a:ext cx="2264020" cy="362023"/>
          </a:xfrm>
        </p:spPr>
        <p:txBody>
          <a:bodyPr/>
          <a:lstStyle/>
          <a:p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Content- based filtering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 title="Divider Line">
            <a:extLst>
              <a:ext uri="{FF2B5EF4-FFF2-40B4-BE49-F238E27FC236}">
                <a16:creationId xmlns:a16="http://schemas.microsoft.com/office/drawing/2014/main" id="{3FBD2CC2-A27F-456D-8D6B-3CFE314DBA1A}"/>
              </a:ext>
            </a:extLst>
          </p:cNvPr>
          <p:cNvCxnSpPr>
            <a:cxnSpLocks/>
          </p:cNvCxnSpPr>
          <p:nvPr/>
        </p:nvCxnSpPr>
        <p:spPr>
          <a:xfrm>
            <a:off x="2228293" y="3589419"/>
            <a:ext cx="177005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E306DD9-7B8A-4C24-A2E4-926B6BF6C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09066" y="3839076"/>
            <a:ext cx="2264020" cy="1074300"/>
          </a:xfrm>
        </p:spPr>
        <p:txBody>
          <a:bodyPr/>
          <a:lstStyle/>
          <a:p>
            <a:r>
              <a:rPr lang="en-US" dirty="0" smtClean="0"/>
              <a:t>Utility Matrix</a:t>
            </a:r>
          </a:p>
          <a:p>
            <a:r>
              <a:rPr lang="en-US" smtClean="0"/>
              <a:t>Item Profile</a:t>
            </a:r>
            <a:endParaRPr lang="en-US" dirty="0" smtClean="0"/>
          </a:p>
        </p:txBody>
      </p:sp>
      <p:sp>
        <p:nvSpPr>
          <p:cNvPr id="23" name="Rectangle 22" title="Icon Background">
            <a:extLst>
              <a:ext uri="{FF2B5EF4-FFF2-40B4-BE49-F238E27FC236}">
                <a16:creationId xmlns:a16="http://schemas.microsoft.com/office/drawing/2014/main" id="{338D1D98-5389-456F-97BB-E9A6B2DEE098}"/>
              </a:ext>
            </a:extLst>
          </p:cNvPr>
          <p:cNvSpPr/>
          <p:nvPr/>
        </p:nvSpPr>
        <p:spPr>
          <a:xfrm>
            <a:off x="5324831" y="1687756"/>
            <a:ext cx="1274280" cy="11206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36" name="Graphic 35" descr="Group" title="Placeholder Icon">
            <a:extLst>
              <a:ext uri="{FF2B5EF4-FFF2-40B4-BE49-F238E27FC236}">
                <a16:creationId xmlns:a16="http://schemas.microsoft.com/office/drawing/2014/main" id="{2B973270-B0C3-44CB-8446-36F8BEB8232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621042" y="1915351"/>
            <a:ext cx="596878" cy="596878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EB121FC-C0E3-46F5-8451-FEBDE3886C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92042" y="2952996"/>
            <a:ext cx="2264020" cy="362023"/>
          </a:xfrm>
        </p:spPr>
        <p:txBody>
          <a:bodyPr/>
          <a:lstStyle/>
          <a:p>
            <a:r>
              <a:rPr lang="en-ZA" dirty="0" smtClean="0"/>
              <a:t>Collaborative filtering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 title="Divider Line">
            <a:extLst>
              <a:ext uri="{FF2B5EF4-FFF2-40B4-BE49-F238E27FC236}">
                <a16:creationId xmlns:a16="http://schemas.microsoft.com/office/drawing/2014/main" id="{91E2A3AC-B89F-458B-A103-9681AD901A0B}"/>
              </a:ext>
            </a:extLst>
          </p:cNvPr>
          <p:cNvCxnSpPr>
            <a:cxnSpLocks/>
          </p:cNvCxnSpPr>
          <p:nvPr/>
        </p:nvCxnSpPr>
        <p:spPr>
          <a:xfrm>
            <a:off x="5106428" y="3590626"/>
            <a:ext cx="1770052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8D751D2-CF20-41EC-9EC0-FE072FB970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90428" y="3841033"/>
            <a:ext cx="2473540" cy="1562982"/>
          </a:xfrm>
        </p:spPr>
        <p:txBody>
          <a:bodyPr/>
          <a:lstStyle/>
          <a:p>
            <a:r>
              <a:rPr lang="en-US" dirty="0" smtClean="0"/>
              <a:t>Neighborhood </a:t>
            </a:r>
            <a:r>
              <a:rPr lang="en-150" dirty="0" smtClean="0"/>
              <a:t>–</a:t>
            </a:r>
            <a:r>
              <a:rPr lang="en-US" dirty="0" smtClean="0"/>
              <a:t> based </a:t>
            </a:r>
          </a:p>
          <a:p>
            <a:r>
              <a:rPr lang="en-ZA" dirty="0" smtClean="0"/>
              <a:t>Matrix Factorization</a:t>
            </a:r>
          </a:p>
          <a:p>
            <a:r>
              <a:rPr lang="en-ZA" dirty="0" smtClean="0"/>
              <a:t>Singular Value Decomposition</a:t>
            </a:r>
            <a:endParaRPr lang="en-ZA" dirty="0"/>
          </a:p>
        </p:txBody>
      </p:sp>
      <p:sp>
        <p:nvSpPr>
          <p:cNvPr id="25" name="Rectangle 24" title="Icon Background">
            <a:extLst>
              <a:ext uri="{FF2B5EF4-FFF2-40B4-BE49-F238E27FC236}">
                <a16:creationId xmlns:a16="http://schemas.microsoft.com/office/drawing/2014/main" id="{68564942-0718-48BF-9A1F-9EC35051A510}"/>
              </a:ext>
            </a:extLst>
          </p:cNvPr>
          <p:cNvSpPr/>
          <p:nvPr/>
        </p:nvSpPr>
        <p:spPr>
          <a:xfrm>
            <a:off x="8200644" y="1687756"/>
            <a:ext cx="1274280" cy="11206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40" name="Graphic 39" descr="Repeat" title="Placeholder Icon">
            <a:extLst>
              <a:ext uri="{FF2B5EF4-FFF2-40B4-BE49-F238E27FC236}">
                <a16:creationId xmlns:a16="http://schemas.microsoft.com/office/drawing/2014/main" id="{1CFBED44-D32C-4E5C-A5EC-2E34E1BF2F5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8496855" y="1915351"/>
            <a:ext cx="596878" cy="596878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4988242-F2AD-4512-B0A1-DB6CCA2AC2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71791" y="2952996"/>
            <a:ext cx="2264020" cy="362023"/>
          </a:xfrm>
        </p:spPr>
        <p:txBody>
          <a:bodyPr/>
          <a:lstStyle/>
          <a:p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Hybrid filtering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Straight Connector 21" title="Divider Line">
            <a:extLst>
              <a:ext uri="{FF2B5EF4-FFF2-40B4-BE49-F238E27FC236}">
                <a16:creationId xmlns:a16="http://schemas.microsoft.com/office/drawing/2014/main" id="{F494E1CA-0600-4970-93CD-9FB5EC22F9D8}"/>
              </a:ext>
            </a:extLst>
          </p:cNvPr>
          <p:cNvCxnSpPr>
            <a:cxnSpLocks/>
          </p:cNvCxnSpPr>
          <p:nvPr/>
        </p:nvCxnSpPr>
        <p:spPr>
          <a:xfrm>
            <a:off x="7983855" y="3615010"/>
            <a:ext cx="1770052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854B138-BB2C-4433-AB1E-94E987A3E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67855" y="3841033"/>
            <a:ext cx="2264020" cy="724046"/>
          </a:xfrm>
        </p:spPr>
        <p:txBody>
          <a:bodyPr/>
          <a:lstStyle/>
          <a:p>
            <a:r>
              <a:rPr lang="en-ZA" dirty="0" smtClean="0"/>
              <a:t>Content </a:t>
            </a:r>
            <a:r>
              <a:rPr lang="en-150" dirty="0" smtClean="0"/>
              <a:t>–</a:t>
            </a:r>
            <a:r>
              <a:rPr lang="en-ZA" dirty="0" smtClean="0"/>
              <a:t> based </a:t>
            </a:r>
          </a:p>
          <a:p>
            <a:r>
              <a:rPr lang="en-ZA" dirty="0" smtClean="0"/>
              <a:t>Collaborative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5845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C97E-A437-4843-81CB-2F215D3E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Content </a:t>
            </a:r>
            <a:r>
              <a:rPr lang="en-150" dirty="0" smtClean="0"/>
              <a:t>–</a:t>
            </a:r>
            <a:r>
              <a:rPr lang="en-ZA" dirty="0" smtClean="0"/>
              <a:t> based filtering</a:t>
            </a:r>
            <a:endParaRPr lang="en-ZA" dirty="0"/>
          </a:p>
        </p:txBody>
      </p:sp>
      <p:sp>
        <p:nvSpPr>
          <p:cNvPr id="44" name="Text Placeholder 26" title="Testimonial Shadow">
            <a:extLst>
              <a:ext uri="{FF2B5EF4-FFF2-40B4-BE49-F238E27FC236}">
                <a16:creationId xmlns:a16="http://schemas.microsoft.com/office/drawing/2014/main" id="{63CF5A3D-E6FE-4E24-987B-114B6983A76B}"/>
              </a:ext>
            </a:extLst>
          </p:cNvPr>
          <p:cNvSpPr txBox="1">
            <a:spLocks/>
          </p:cNvSpPr>
          <p:nvPr/>
        </p:nvSpPr>
        <p:spPr>
          <a:xfrm>
            <a:off x="431800" y="1836744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5" name="Text Placeholder 4" title="Testimonial Text">
            <a:extLst>
              <a:ext uri="{FF2B5EF4-FFF2-40B4-BE49-F238E27FC236}">
                <a16:creationId xmlns:a16="http://schemas.microsoft.com/office/drawing/2014/main" id="{D3659FA1-93D3-46F2-9245-9BB2309C53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99975" y="1584227"/>
            <a:ext cx="3541655" cy="2224950"/>
          </a:xfrm>
        </p:spPr>
        <p:txBody>
          <a:bodyPr/>
          <a:lstStyle/>
          <a:p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Đánh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giá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các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đặc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tính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của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một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item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được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gợi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ý</a:t>
            </a:r>
            <a:endParaRPr lang="en-ZA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Isosceles Triangle 32" title="Testimonial Callout">
            <a:extLst>
              <a:ext uri="{FF2B5EF4-FFF2-40B4-BE49-F238E27FC236}">
                <a16:creationId xmlns:a16="http://schemas.microsoft.com/office/drawing/2014/main" id="{2651CFC8-4C75-4552-B304-9F0895B0DDAD}"/>
              </a:ext>
            </a:extLst>
          </p:cNvPr>
          <p:cNvSpPr/>
          <p:nvPr/>
        </p:nvSpPr>
        <p:spPr>
          <a:xfrm rot="8031906" flipH="1">
            <a:off x="1691600" y="3115118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ZA" i="0" dirty="0">
              <a:solidFill>
                <a:schemeClr val="tx2"/>
              </a:solidFill>
            </a:endParaRPr>
          </a:p>
        </p:txBody>
      </p:sp>
      <p:grpSp>
        <p:nvGrpSpPr>
          <p:cNvPr id="47" name="Group 46" title="Quotation Marks">
            <a:extLst>
              <a:ext uri="{FF2B5EF4-FFF2-40B4-BE49-F238E27FC236}">
                <a16:creationId xmlns:a16="http://schemas.microsoft.com/office/drawing/2014/main" id="{8A4B623C-7D54-49B8-88C2-371525C054A9}"/>
              </a:ext>
            </a:extLst>
          </p:cNvPr>
          <p:cNvGrpSpPr/>
          <p:nvPr/>
        </p:nvGrpSpPr>
        <p:grpSpPr>
          <a:xfrm>
            <a:off x="582750" y="1942266"/>
            <a:ext cx="3358880" cy="432000"/>
            <a:chOff x="582750" y="1942266"/>
            <a:chExt cx="3358880" cy="432000"/>
          </a:xfrm>
        </p:grpSpPr>
        <p:sp>
          <p:nvSpPr>
            <p:cNvPr id="13" name="Title 1" title="Quotation Mark">
              <a:extLst>
                <a:ext uri="{FF2B5EF4-FFF2-40B4-BE49-F238E27FC236}">
                  <a16:creationId xmlns:a16="http://schemas.microsoft.com/office/drawing/2014/main" id="{38226AF8-9F0B-4E81-AA01-3212E6D9C3F9}"/>
                </a:ext>
              </a:extLst>
            </p:cNvPr>
            <p:cNvSpPr txBox="1">
              <a:spLocks/>
            </p:cNvSpPr>
            <p:nvPr/>
          </p:nvSpPr>
          <p:spPr>
            <a:xfrm>
              <a:off x="58275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14" name="Title 1" title="Quotation Mark">
              <a:extLst>
                <a:ext uri="{FF2B5EF4-FFF2-40B4-BE49-F238E27FC236}">
                  <a16:creationId xmlns:a16="http://schemas.microsoft.com/office/drawing/2014/main" id="{F140743B-0061-458D-A004-A08E6D191697}"/>
                </a:ext>
              </a:extLst>
            </p:cNvPr>
            <p:cNvSpPr txBox="1">
              <a:spLocks/>
            </p:cNvSpPr>
            <p:nvPr/>
          </p:nvSpPr>
          <p:spPr>
            <a:xfrm>
              <a:off x="345821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1"/>
                  </a:solidFill>
                </a:rPr>
                <a:t>”</a:t>
              </a: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D9ABDA-7D25-45FF-9839-7F7886D956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3499" y="3513927"/>
            <a:ext cx="3251132" cy="231102"/>
          </a:xfrm>
        </p:spPr>
        <p:txBody>
          <a:bodyPr/>
          <a:lstStyle/>
          <a:p>
            <a:r>
              <a:rPr lang="en-ZA" sz="1400" dirty="0" err="1" smtClean="0"/>
              <a:t>Khái</a:t>
            </a:r>
            <a:r>
              <a:rPr lang="en-ZA" sz="1400" dirty="0" smtClean="0"/>
              <a:t> </a:t>
            </a:r>
            <a:r>
              <a:rPr lang="en-ZA" sz="1400" dirty="0" err="1" smtClean="0"/>
              <a:t>niệm</a:t>
            </a:r>
            <a:r>
              <a:rPr lang="en-ZA" sz="1400" dirty="0" smtClean="0"/>
              <a:t> Content </a:t>
            </a:r>
            <a:r>
              <a:rPr lang="en-150" sz="1400" dirty="0" smtClean="0"/>
              <a:t>–</a:t>
            </a:r>
            <a:r>
              <a:rPr lang="en-ZA" sz="1400" dirty="0" smtClean="0"/>
              <a:t> based filtering</a:t>
            </a:r>
            <a:endParaRPr lang="en-ZA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 Placeholder 26" title="Testimonial Shadow">
            <a:extLst>
              <a:ext uri="{FF2B5EF4-FFF2-40B4-BE49-F238E27FC236}">
                <a16:creationId xmlns:a16="http://schemas.microsoft.com/office/drawing/2014/main" id="{D26DBB43-1FE8-4F1C-AC2D-18197EAE4A86}"/>
              </a:ext>
            </a:extLst>
          </p:cNvPr>
          <p:cNvSpPr txBox="1">
            <a:spLocks/>
          </p:cNvSpPr>
          <p:nvPr/>
        </p:nvSpPr>
        <p:spPr>
          <a:xfrm>
            <a:off x="4325172" y="3591659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36" name="Isosceles Triangle 35" title="Testimonial Callout">
            <a:extLst>
              <a:ext uri="{FF2B5EF4-FFF2-40B4-BE49-F238E27FC236}">
                <a16:creationId xmlns:a16="http://schemas.microsoft.com/office/drawing/2014/main" id="{8C60CF3E-F7CF-4588-94B7-06B17195A378}"/>
              </a:ext>
            </a:extLst>
          </p:cNvPr>
          <p:cNvSpPr/>
          <p:nvPr/>
        </p:nvSpPr>
        <p:spPr>
          <a:xfrm rot="8031906" flipV="1">
            <a:off x="4613919" y="2701055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ZA" i="0" dirty="0">
              <a:solidFill>
                <a:schemeClr val="tx2"/>
              </a:solidFill>
            </a:endParaRPr>
          </a:p>
        </p:txBody>
      </p:sp>
      <p:sp>
        <p:nvSpPr>
          <p:cNvPr id="27" name="Text Placeholder 26" title="Testimonial Text">
            <a:extLst>
              <a:ext uri="{FF2B5EF4-FFF2-40B4-BE49-F238E27FC236}">
                <a16:creationId xmlns:a16="http://schemas.microsoft.com/office/drawing/2014/main" id="{36D1E065-62B5-4D94-BE31-531E357C79F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48309" y="3629478"/>
            <a:ext cx="3541655" cy="2224950"/>
          </a:xfrm>
        </p:spPr>
        <p:txBody>
          <a:bodyPr/>
          <a:lstStyle/>
          <a:p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Như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một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nhà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môi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giới</a:t>
            </a:r>
            <a:endParaRPr lang="en-ZA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8" name="Group 47" title="Quotation Marks">
            <a:extLst>
              <a:ext uri="{FF2B5EF4-FFF2-40B4-BE49-F238E27FC236}">
                <a16:creationId xmlns:a16="http://schemas.microsoft.com/office/drawing/2014/main" id="{50B17079-D53B-4A87-B8DC-90C7BF713900}"/>
              </a:ext>
            </a:extLst>
          </p:cNvPr>
          <p:cNvGrpSpPr/>
          <p:nvPr/>
        </p:nvGrpSpPr>
        <p:grpSpPr>
          <a:xfrm>
            <a:off x="4468052" y="3707170"/>
            <a:ext cx="3358880" cy="432000"/>
            <a:chOff x="4468052" y="3707170"/>
            <a:chExt cx="3358880" cy="432000"/>
          </a:xfrm>
        </p:grpSpPr>
        <p:sp>
          <p:nvSpPr>
            <p:cNvPr id="18" name="Title 1" title="Quotation Mark">
              <a:extLst>
                <a:ext uri="{FF2B5EF4-FFF2-40B4-BE49-F238E27FC236}">
                  <a16:creationId xmlns:a16="http://schemas.microsoft.com/office/drawing/2014/main" id="{BC33B0C5-2D89-4449-B1AF-C794737CC261}"/>
                </a:ext>
              </a:extLst>
            </p:cNvPr>
            <p:cNvSpPr txBox="1">
              <a:spLocks/>
            </p:cNvSpPr>
            <p:nvPr/>
          </p:nvSpPr>
          <p:spPr>
            <a:xfrm>
              <a:off x="4468052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3"/>
                  </a:solidFill>
                </a:rPr>
                <a:t>“</a:t>
              </a:r>
            </a:p>
          </p:txBody>
        </p:sp>
        <p:sp>
          <p:nvSpPr>
            <p:cNvPr id="19" name="Title 1" title="Quotation Mark">
              <a:extLst>
                <a:ext uri="{FF2B5EF4-FFF2-40B4-BE49-F238E27FC236}">
                  <a16:creationId xmlns:a16="http://schemas.microsoft.com/office/drawing/2014/main" id="{D179C67C-63D4-4501-A7BE-E51183200C7D}"/>
                </a:ext>
              </a:extLst>
            </p:cNvPr>
            <p:cNvSpPr txBox="1">
              <a:spLocks/>
            </p:cNvSpPr>
            <p:nvPr/>
          </p:nvSpPr>
          <p:spPr>
            <a:xfrm>
              <a:off x="7343517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3"/>
                  </a:solidFill>
                </a:rPr>
                <a:t>”</a:t>
              </a:r>
            </a:p>
          </p:txBody>
        </p:sp>
      </p:grp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24EE17F-6BE6-435B-8402-7E942E31D95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ZA" sz="1400" dirty="0" err="1" smtClean="0"/>
              <a:t>Bản</a:t>
            </a:r>
            <a:r>
              <a:rPr lang="en-ZA" sz="1400" dirty="0" smtClean="0"/>
              <a:t> </a:t>
            </a:r>
            <a:r>
              <a:rPr lang="en-ZA" sz="1400" dirty="0" err="1" smtClean="0"/>
              <a:t>chất</a:t>
            </a:r>
            <a:r>
              <a:rPr lang="en-ZA" sz="1400" dirty="0" smtClean="0"/>
              <a:t> </a:t>
            </a:r>
            <a:r>
              <a:rPr lang="en-ZA" sz="1400" dirty="0" err="1" smtClean="0"/>
              <a:t>của</a:t>
            </a:r>
            <a:r>
              <a:rPr lang="en-ZA" sz="1400" dirty="0" smtClean="0"/>
              <a:t> </a:t>
            </a:r>
            <a:r>
              <a:rPr lang="en-ZA" sz="1400" dirty="0" err="1" smtClean="0"/>
              <a:t>thuật</a:t>
            </a:r>
            <a:r>
              <a:rPr lang="en-ZA" sz="1400" dirty="0" smtClean="0"/>
              <a:t> </a:t>
            </a:r>
            <a:r>
              <a:rPr lang="en-ZA" sz="1400" dirty="0" err="1" smtClean="0"/>
              <a:t>toán</a:t>
            </a:r>
            <a:endParaRPr lang="en-ZA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 Placeholder 26" title="Testimonial Shadow">
            <a:extLst>
              <a:ext uri="{FF2B5EF4-FFF2-40B4-BE49-F238E27FC236}">
                <a16:creationId xmlns:a16="http://schemas.microsoft.com/office/drawing/2014/main" id="{4B367AF3-30A3-4850-8D68-8ED32F11F31D}"/>
              </a:ext>
            </a:extLst>
          </p:cNvPr>
          <p:cNvSpPr txBox="1">
            <a:spLocks/>
          </p:cNvSpPr>
          <p:nvPr/>
        </p:nvSpPr>
        <p:spPr>
          <a:xfrm>
            <a:off x="8218545" y="1836744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29" name="Text Placeholder 28" title="Testimonial Text">
            <a:extLst>
              <a:ext uri="{FF2B5EF4-FFF2-40B4-BE49-F238E27FC236}">
                <a16:creationId xmlns:a16="http://schemas.microsoft.com/office/drawing/2014/main" id="{44354466-168C-4056-96E7-4D2ABD37307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218545" y="1836744"/>
            <a:ext cx="3541655" cy="2224950"/>
          </a:xfrm>
        </p:spPr>
        <p:txBody>
          <a:bodyPr/>
          <a:lstStyle/>
          <a:p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Thông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qua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nội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dung,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đặc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tính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và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thông</a:t>
            </a:r>
            <a:r>
              <a:rPr lang="en-Z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tin</a:t>
            </a:r>
            <a:endParaRPr lang="en-ZA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Isosceles Triangle 33" title="Testimonial Callout">
            <a:extLst>
              <a:ext uri="{FF2B5EF4-FFF2-40B4-BE49-F238E27FC236}">
                <a16:creationId xmlns:a16="http://schemas.microsoft.com/office/drawing/2014/main" id="{B5E8079C-614A-4548-BFAF-AC4A1BC8C9D5}"/>
              </a:ext>
            </a:extLst>
          </p:cNvPr>
          <p:cNvSpPr/>
          <p:nvPr/>
        </p:nvSpPr>
        <p:spPr>
          <a:xfrm rot="13568094">
            <a:off x="8655090" y="3292423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ZA" i="0" dirty="0">
              <a:solidFill>
                <a:schemeClr val="tx2"/>
              </a:solidFill>
            </a:endParaRPr>
          </a:p>
        </p:txBody>
      </p:sp>
      <p:grpSp>
        <p:nvGrpSpPr>
          <p:cNvPr id="49" name="Group 48" title="Quotation Marks">
            <a:extLst>
              <a:ext uri="{FF2B5EF4-FFF2-40B4-BE49-F238E27FC236}">
                <a16:creationId xmlns:a16="http://schemas.microsoft.com/office/drawing/2014/main" id="{B69163A1-AB25-42A7-A1B5-A6FD081577FF}"/>
              </a:ext>
            </a:extLst>
          </p:cNvPr>
          <p:cNvGrpSpPr/>
          <p:nvPr/>
        </p:nvGrpSpPr>
        <p:grpSpPr>
          <a:xfrm>
            <a:off x="8401320" y="1942266"/>
            <a:ext cx="3358880" cy="432000"/>
            <a:chOff x="8401320" y="1942266"/>
            <a:chExt cx="3358880" cy="432000"/>
          </a:xfrm>
        </p:grpSpPr>
        <p:sp>
          <p:nvSpPr>
            <p:cNvPr id="20" name="Title 1" title="Quotation Mark">
              <a:extLst>
                <a:ext uri="{FF2B5EF4-FFF2-40B4-BE49-F238E27FC236}">
                  <a16:creationId xmlns:a16="http://schemas.microsoft.com/office/drawing/2014/main" id="{22A46985-DF43-4382-9C8D-D5B6ADCE09BA}"/>
                </a:ext>
              </a:extLst>
            </p:cNvPr>
            <p:cNvSpPr txBox="1">
              <a:spLocks/>
            </p:cNvSpPr>
            <p:nvPr/>
          </p:nvSpPr>
          <p:spPr>
            <a:xfrm>
              <a:off x="840132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5"/>
                  </a:solidFill>
                </a:rPr>
                <a:t>“</a:t>
              </a:r>
            </a:p>
          </p:txBody>
        </p:sp>
        <p:sp>
          <p:nvSpPr>
            <p:cNvPr id="21" name="Title 1" title="Quotation Mark">
              <a:extLst>
                <a:ext uri="{FF2B5EF4-FFF2-40B4-BE49-F238E27FC236}">
                  <a16:creationId xmlns:a16="http://schemas.microsoft.com/office/drawing/2014/main" id="{55CC7758-72AC-4816-BE7C-F4EFBAB2C2D5}"/>
                </a:ext>
              </a:extLst>
            </p:cNvPr>
            <p:cNvSpPr txBox="1">
              <a:spLocks/>
            </p:cNvSpPr>
            <p:nvPr/>
          </p:nvSpPr>
          <p:spPr>
            <a:xfrm>
              <a:off x="1127678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ZA" sz="5400" dirty="0">
                  <a:solidFill>
                    <a:schemeClr val="accent5"/>
                  </a:solidFill>
                </a:rPr>
                <a:t>”</a:t>
              </a:r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D004CC-05F4-4982-AE6B-C6E5D8E1CF5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338364" y="3693626"/>
            <a:ext cx="3251132" cy="231102"/>
          </a:xfrm>
        </p:spPr>
        <p:txBody>
          <a:bodyPr/>
          <a:lstStyle/>
          <a:p>
            <a:r>
              <a:rPr lang="en-Z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Phương</a:t>
            </a:r>
            <a:r>
              <a:rPr lang="en-ZA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thức</a:t>
            </a:r>
            <a:r>
              <a:rPr lang="en-ZA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hoạt</a:t>
            </a:r>
            <a:r>
              <a:rPr lang="en-ZA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động</a:t>
            </a:r>
            <a:endParaRPr lang="en-ZA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33E64F-4DBA-44B0-97B6-58474E70EB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1149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Matrix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13</a:t>
            </a:fld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51" y="2048224"/>
            <a:ext cx="10617097" cy="313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9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9"/>
          </p:nvPr>
        </p:nvSpPr>
        <p:spPr>
          <a:xfrm>
            <a:off x="1790100" y="3475831"/>
            <a:ext cx="4113900" cy="28281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rate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658100" y="3475831"/>
            <a:ext cx="4113900" cy="28281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của</a:t>
            </a:r>
            <a:r>
              <a:rPr lang="en-US" dirty="0" smtClean="0"/>
              <a:t> users.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Utility Matrix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14</a:t>
            </a:fld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1790100" y="2438926"/>
            <a:ext cx="4122920" cy="735800"/>
          </a:xfrm>
        </p:spPr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0"/>
          </p:nvPr>
        </p:nvSpPr>
        <p:spPr>
          <a:xfrm>
            <a:off x="7652783" y="2433364"/>
            <a:ext cx="4104437" cy="735749"/>
          </a:xfrm>
        </p:spPr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432487" y="1105901"/>
            <a:ext cx="11339513" cy="360000"/>
          </a:xfrm>
        </p:spPr>
        <p:txBody>
          <a:bodyPr/>
          <a:lstStyle/>
          <a:p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Utility Matrix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626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err="1"/>
              <a:t>V</a:t>
            </a:r>
            <a:r>
              <a:rPr lang="en-US" sz="2400" dirty="0" err="1" smtClean="0"/>
              <a:t>iệc</a:t>
            </a:r>
            <a:r>
              <a:rPr lang="en-US" sz="2400" dirty="0" smtClean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“profile” cho </a:t>
            </a:r>
            <a:r>
              <a:rPr lang="en-US" sz="2400" dirty="0" err="1"/>
              <a:t>một</a:t>
            </a:r>
            <a:r>
              <a:rPr lang="en-US" sz="2400" dirty="0"/>
              <a:t> item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– feature vector.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err="1"/>
              <a:t>Từ</a:t>
            </a:r>
            <a:r>
              <a:rPr lang="en-US" sz="2400" dirty="0"/>
              <a:t> ma </a:t>
            </a:r>
            <a:r>
              <a:rPr lang="en-US" sz="2400" dirty="0" err="1"/>
              <a:t>trận</a:t>
            </a:r>
            <a:r>
              <a:rPr lang="en-US" sz="2400" dirty="0"/>
              <a:t> Utility Matrix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ta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giản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feature vector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chiều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r>
              <a:rPr lang="en-US" sz="2400" dirty="0" smtClean="0"/>
              <a:t>	</a:t>
            </a:r>
            <a:r>
              <a:rPr lang="en-US" sz="2400" dirty="0" err="1"/>
              <a:t>S</a:t>
            </a:r>
            <a:r>
              <a:rPr lang="en-US" sz="2400" dirty="0" err="1" smtClean="0"/>
              <a:t>ẽ</a:t>
            </a:r>
            <a:r>
              <a:rPr lang="en-US" sz="2400" dirty="0" smtClean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Regression </a:t>
            </a:r>
            <a:r>
              <a:rPr lang="en-US" sz="2400" dirty="0" err="1"/>
              <a:t>hoặc</a:t>
            </a:r>
            <a:r>
              <a:rPr lang="en-US" sz="2400" dirty="0"/>
              <a:t> Classification </a:t>
            </a:r>
            <a:r>
              <a:rPr lang="en-US" sz="2400" dirty="0" err="1"/>
              <a:t>tùy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users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items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tùy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15</a:t>
            </a:fld>
            <a:endParaRPr lang="en-ZA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32000" y="3420246"/>
            <a:ext cx="739696" cy="389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40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sz="2800" dirty="0" smtClean="0"/>
              <a:t>Neighborhood </a:t>
            </a:r>
            <a:r>
              <a:rPr lang="en-150" sz="2800" dirty="0" smtClean="0"/>
              <a:t>–</a:t>
            </a:r>
            <a:r>
              <a:rPr lang="en-US" sz="2800" dirty="0" smtClean="0"/>
              <a:t> based 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2600" dirty="0" smtClean="0"/>
              <a:t>Matrix Factorization</a:t>
            </a:r>
            <a:endParaRPr lang="en-US" sz="2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sz="2400" dirty="0" smtClean="0"/>
              <a:t>Singular Value Decomposition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16</a:t>
            </a:fld>
            <a:endParaRPr lang="en-Z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0"/>
          </p:nvPr>
        </p:nvSpPr>
        <p:spPr>
          <a:xfrm>
            <a:off x="1625760" y="1220617"/>
            <a:ext cx="2811618" cy="1440000"/>
          </a:xfrm>
        </p:spPr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1"/>
          </p:nvPr>
        </p:nvSpPr>
        <p:spPr>
          <a:xfrm>
            <a:off x="5272553" y="1563638"/>
            <a:ext cx="2811618" cy="1440000"/>
          </a:xfrm>
        </p:spPr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2"/>
          </p:nvPr>
        </p:nvSpPr>
        <p:spPr>
          <a:xfrm>
            <a:off x="8500078" y="1904431"/>
            <a:ext cx="2597043" cy="1440000"/>
          </a:xfrm>
        </p:spPr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1833665" y="4253333"/>
            <a:ext cx="2395809" cy="1083968"/>
          </a:xfrm>
        </p:spPr>
        <p:txBody>
          <a:bodyPr/>
          <a:lstStyle/>
          <a:p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mức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quan </a:t>
            </a:r>
            <a:r>
              <a:rPr lang="en-US" sz="2000" dirty="0" err="1" smtClean="0"/>
              <a:t>tâm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user </a:t>
            </a:r>
            <a:r>
              <a:rPr lang="en-US" sz="2000" dirty="0" err="1" smtClean="0"/>
              <a:t>tới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item</a:t>
            </a:r>
            <a:endParaRPr lang="en-US" sz="2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748625" y="4243333"/>
            <a:ext cx="1919737" cy="1093968"/>
          </a:xfrm>
        </p:spPr>
        <p:txBody>
          <a:bodyPr/>
          <a:lstStyle/>
          <a:p>
            <a:r>
              <a:rPr lang="en-US" sz="1800" dirty="0" err="1" smtClean="0"/>
              <a:t>Tồn</a:t>
            </a:r>
            <a:r>
              <a:rPr lang="en-US" sz="1800" dirty="0" smtClean="0"/>
              <a:t> </a:t>
            </a:r>
            <a:r>
              <a:rPr lang="en-US" sz="1800" dirty="0" err="1" smtClean="0"/>
              <a:t>tại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tính</a:t>
            </a:r>
            <a:r>
              <a:rPr lang="en-US" sz="1800" dirty="0" smtClean="0"/>
              <a:t> </a:t>
            </a:r>
            <a:r>
              <a:rPr lang="en-US" sz="1800" dirty="0" err="1" smtClean="0"/>
              <a:t>chất</a:t>
            </a:r>
            <a:r>
              <a:rPr lang="en-US" sz="1800" dirty="0" smtClean="0"/>
              <a:t> </a:t>
            </a:r>
            <a:r>
              <a:rPr lang="en-US" sz="1800" dirty="0" err="1" smtClean="0"/>
              <a:t>ẩn</a:t>
            </a:r>
            <a:r>
              <a:rPr lang="en-US" sz="1800" dirty="0" smtClean="0"/>
              <a:t> </a:t>
            </a:r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tả</a:t>
            </a:r>
            <a:r>
              <a:rPr lang="en-US" sz="1800" dirty="0" smtClean="0"/>
              <a:t> </a:t>
            </a:r>
            <a:r>
              <a:rPr lang="en-US" sz="1800" dirty="0" err="1" smtClean="0"/>
              <a:t>sự</a:t>
            </a:r>
            <a:r>
              <a:rPr lang="en-US" sz="1800" dirty="0" smtClean="0"/>
              <a:t> </a:t>
            </a:r>
            <a:r>
              <a:rPr lang="en-US" sz="1800" dirty="0" err="1" smtClean="0"/>
              <a:t>liên</a:t>
            </a:r>
            <a:r>
              <a:rPr lang="en-US" sz="1800" dirty="0" smtClean="0"/>
              <a:t> quan </a:t>
            </a:r>
            <a:r>
              <a:rPr lang="en-US" sz="1800" dirty="0" err="1" smtClean="0"/>
              <a:t>giữa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items </a:t>
            </a:r>
            <a:r>
              <a:rPr lang="en-US" sz="1800" dirty="0" err="1" smtClean="0"/>
              <a:t>và</a:t>
            </a:r>
            <a:r>
              <a:rPr lang="en-US" sz="1800" dirty="0" smtClean="0"/>
              <a:t> users</a:t>
            </a:r>
            <a:endParaRPr lang="en-US" sz="18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dirty="0"/>
              <a:t>P</a:t>
            </a:r>
            <a:r>
              <a:rPr lang="en-US" sz="1600" dirty="0" smtClean="0"/>
              <a:t>hương </a:t>
            </a:r>
            <a:r>
              <a:rPr lang="en-US" sz="1600" dirty="0" err="1" smtClean="0"/>
              <a:t>pháp</a:t>
            </a:r>
            <a:r>
              <a:rPr lang="en-US" sz="1600" dirty="0" smtClean="0"/>
              <a:t> Matrix Factorization </a:t>
            </a:r>
            <a:r>
              <a:rPr lang="en-US" sz="1600" dirty="0" err="1" smtClean="0"/>
              <a:t>của</a:t>
            </a:r>
            <a:r>
              <a:rPr lang="en-US" sz="1600" dirty="0" smtClean="0"/>
              <a:t> </a:t>
            </a:r>
            <a:r>
              <a:rPr lang="en-US" sz="1600" dirty="0" err="1" smtClean="0"/>
              <a:t>Đại</a:t>
            </a:r>
            <a:r>
              <a:rPr lang="en-US" sz="1600" dirty="0" smtClean="0"/>
              <a:t> </a:t>
            </a:r>
            <a:r>
              <a:rPr lang="en-US" sz="1600" dirty="0" err="1" smtClean="0"/>
              <a:t>số</a:t>
            </a:r>
            <a:r>
              <a:rPr lang="en-US" sz="1600" dirty="0" smtClean="0"/>
              <a:t> </a:t>
            </a:r>
            <a:r>
              <a:rPr lang="en-US" sz="1600" dirty="0" err="1" smtClean="0"/>
              <a:t>tuyến</a:t>
            </a:r>
            <a:r>
              <a:rPr lang="en-US" sz="1600" dirty="0" smtClean="0"/>
              <a:t> </a:t>
            </a:r>
            <a:r>
              <a:rPr lang="en-US" sz="1600" dirty="0" err="1" smtClean="0"/>
              <a:t>tính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334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9"/>
          </p:nvPr>
        </p:nvSpPr>
        <p:spPr>
          <a:xfrm>
            <a:off x="1789413" y="3344598"/>
            <a:ext cx="4391254" cy="28281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Content </a:t>
            </a:r>
            <a:r>
              <a:rPr lang="en-150" sz="2800" dirty="0" smtClean="0"/>
              <a:t>–</a:t>
            </a:r>
            <a:r>
              <a:rPr lang="en-US" sz="2800" dirty="0" smtClean="0"/>
              <a:t> based filtering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657413" y="3344598"/>
            <a:ext cx="4113900" cy="28281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Collaborative filtering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Hybrids filtering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17</a:t>
            </a:fld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1792392" y="2371467"/>
            <a:ext cx="4122920" cy="735800"/>
          </a:xfrm>
        </p:spPr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0"/>
          </p:nvPr>
        </p:nvSpPr>
        <p:spPr>
          <a:xfrm>
            <a:off x="7655075" y="2365905"/>
            <a:ext cx="4104437" cy="735749"/>
          </a:xfrm>
        </p:spPr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432000" y="1101331"/>
            <a:ext cx="11339513" cy="360000"/>
          </a:xfrm>
        </p:spPr>
        <p:txBody>
          <a:bodyPr/>
          <a:lstStyle/>
          <a:p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592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66700E-2D49-45E0-85C7-750AF51DE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1337733"/>
            <a:ext cx="4416225" cy="4741605"/>
          </a:xfrm>
        </p:spPr>
        <p:txBody>
          <a:bodyPr anchor="b"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ZA" sz="2400" dirty="0" err="1" smtClean="0"/>
              <a:t>Là</a:t>
            </a:r>
            <a:r>
              <a:rPr lang="en-ZA" sz="2400" dirty="0" smtClean="0"/>
              <a:t> </a:t>
            </a:r>
            <a:r>
              <a:rPr lang="en-ZA" sz="2400" dirty="0" err="1" smtClean="0"/>
              <a:t>hình</a:t>
            </a:r>
            <a:r>
              <a:rPr lang="en-ZA" sz="2400" dirty="0" smtClean="0"/>
              <a:t> </a:t>
            </a:r>
            <a:r>
              <a:rPr lang="en-ZA" sz="2400" dirty="0" err="1" smtClean="0"/>
              <a:t>thức</a:t>
            </a:r>
            <a:r>
              <a:rPr lang="en-ZA" sz="2400" dirty="0" smtClean="0"/>
              <a:t> </a:t>
            </a:r>
            <a:r>
              <a:rPr lang="en-ZA" sz="2400" dirty="0" err="1" smtClean="0"/>
              <a:t>bán</a:t>
            </a:r>
            <a:r>
              <a:rPr lang="en-ZA" sz="2400" dirty="0" smtClean="0"/>
              <a:t> </a:t>
            </a:r>
            <a:r>
              <a:rPr lang="en-ZA" sz="2400" dirty="0" err="1" smtClean="0"/>
              <a:t>hàng</a:t>
            </a:r>
            <a:r>
              <a:rPr lang="en-ZA" sz="2400" dirty="0" smtClean="0"/>
              <a:t> </a:t>
            </a:r>
            <a:r>
              <a:rPr lang="en-ZA" sz="2400" dirty="0" err="1" smtClean="0"/>
              <a:t>hóa</a:t>
            </a:r>
            <a:r>
              <a:rPr lang="en-ZA" sz="2400" dirty="0" smtClean="0"/>
              <a:t> </a:t>
            </a:r>
            <a:r>
              <a:rPr lang="en-ZA" sz="2400" dirty="0" err="1" smtClean="0"/>
              <a:t>và</a:t>
            </a:r>
            <a:r>
              <a:rPr lang="en-ZA" sz="2400" dirty="0" smtClean="0"/>
              <a:t> </a:t>
            </a:r>
            <a:r>
              <a:rPr lang="en-ZA" sz="2400" dirty="0" err="1" smtClean="0"/>
              <a:t>dịch</a:t>
            </a:r>
            <a:r>
              <a:rPr lang="en-ZA" sz="2400" dirty="0" smtClean="0"/>
              <a:t> </a:t>
            </a:r>
            <a:r>
              <a:rPr lang="en-ZA" sz="2400" dirty="0" err="1" smtClean="0"/>
              <a:t>vụ</a:t>
            </a:r>
            <a:r>
              <a:rPr lang="en-ZA" sz="2400" dirty="0" smtClean="0"/>
              <a:t> </a:t>
            </a:r>
            <a:r>
              <a:rPr lang="en-ZA" sz="2400" dirty="0" err="1" smtClean="0"/>
              <a:t>trên</a:t>
            </a:r>
            <a:r>
              <a:rPr lang="en-ZA" sz="2400" dirty="0" smtClean="0"/>
              <a:t> </a:t>
            </a:r>
            <a:r>
              <a:rPr lang="en-ZA" sz="2400" dirty="0" err="1" smtClean="0"/>
              <a:t>hệ</a:t>
            </a:r>
            <a:r>
              <a:rPr lang="en-ZA" sz="2400" dirty="0" smtClean="0"/>
              <a:t> </a:t>
            </a:r>
            <a:r>
              <a:rPr lang="en-ZA" sz="2400" dirty="0" err="1" smtClean="0"/>
              <a:t>thống</a:t>
            </a:r>
            <a:r>
              <a:rPr lang="en-ZA" sz="2400" dirty="0" smtClean="0"/>
              <a:t> </a:t>
            </a:r>
            <a:r>
              <a:rPr lang="en-ZA" sz="2400" dirty="0" err="1" smtClean="0"/>
              <a:t>điện</a:t>
            </a:r>
            <a:r>
              <a:rPr lang="en-ZA" sz="2400" dirty="0" smtClean="0"/>
              <a:t> </a:t>
            </a:r>
            <a:r>
              <a:rPr lang="en-ZA" sz="2400" dirty="0" err="1" smtClean="0"/>
              <a:t>tử</a:t>
            </a:r>
            <a:r>
              <a:rPr lang="en-ZA" sz="2400" dirty="0" smtClean="0"/>
              <a:t> (Internet, </a:t>
            </a:r>
            <a:r>
              <a:rPr lang="en-ZA" sz="2400" dirty="0" err="1" smtClean="0"/>
              <a:t>mạng</a:t>
            </a:r>
            <a:r>
              <a:rPr lang="en-ZA" sz="2400" dirty="0" smtClean="0"/>
              <a:t> </a:t>
            </a:r>
            <a:r>
              <a:rPr lang="en-ZA" sz="2400" dirty="0" err="1" smtClean="0"/>
              <a:t>máy</a:t>
            </a:r>
            <a:r>
              <a:rPr lang="en-ZA" sz="2400" dirty="0" smtClean="0"/>
              <a:t> </a:t>
            </a:r>
            <a:r>
              <a:rPr lang="en-ZA" sz="2400" dirty="0" err="1" smtClean="0"/>
              <a:t>tính</a:t>
            </a:r>
            <a:r>
              <a:rPr lang="en-ZA" sz="2400" dirty="0" smtClean="0"/>
              <a:t>).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ZA" sz="2400" dirty="0" err="1" smtClean="0"/>
              <a:t>Được</a:t>
            </a:r>
            <a:r>
              <a:rPr lang="en-ZA" sz="2400" dirty="0" smtClean="0"/>
              <a:t> </a:t>
            </a:r>
            <a:r>
              <a:rPr lang="en-ZA" sz="2400" dirty="0" err="1" smtClean="0"/>
              <a:t>định</a:t>
            </a:r>
            <a:r>
              <a:rPr lang="en-ZA" sz="2400" dirty="0" smtClean="0"/>
              <a:t> </a:t>
            </a:r>
            <a:r>
              <a:rPr lang="en-ZA" sz="2400" dirty="0" err="1" smtClean="0"/>
              <a:t>nghĩa</a:t>
            </a:r>
            <a:r>
              <a:rPr lang="en-ZA" sz="2400" dirty="0" smtClean="0"/>
              <a:t> </a:t>
            </a:r>
            <a:r>
              <a:rPr lang="en-ZA" sz="2400" dirty="0" err="1" smtClean="0"/>
              <a:t>bởi</a:t>
            </a:r>
            <a:r>
              <a:rPr lang="en-ZA" sz="2400" dirty="0" smtClean="0"/>
              <a:t> </a:t>
            </a:r>
            <a:r>
              <a:rPr lang="en-ZA" sz="2400" dirty="0" err="1" smtClean="0"/>
              <a:t>các</a:t>
            </a:r>
            <a:r>
              <a:rPr lang="en-ZA" sz="2400" dirty="0" smtClean="0"/>
              <a:t> </a:t>
            </a:r>
            <a:r>
              <a:rPr lang="en-ZA" sz="2400" dirty="0" err="1" smtClean="0"/>
              <a:t>tổ</a:t>
            </a:r>
            <a:r>
              <a:rPr lang="en-ZA" sz="2400" dirty="0" smtClean="0"/>
              <a:t> </a:t>
            </a:r>
            <a:r>
              <a:rPr lang="en-ZA" sz="2400" dirty="0" err="1" smtClean="0"/>
              <a:t>chức</a:t>
            </a:r>
            <a:r>
              <a:rPr lang="en-ZA" sz="2400" dirty="0" smtClean="0"/>
              <a:t> </a:t>
            </a:r>
            <a:r>
              <a:rPr lang="en-ZA" sz="2400" dirty="0" err="1" smtClean="0"/>
              <a:t>uy</a:t>
            </a:r>
            <a:r>
              <a:rPr lang="en-ZA" sz="2400" dirty="0" smtClean="0"/>
              <a:t> </a:t>
            </a:r>
            <a:r>
              <a:rPr lang="en-ZA" sz="2400" dirty="0" err="1" smtClean="0"/>
              <a:t>tín</a:t>
            </a:r>
            <a:r>
              <a:rPr lang="en-ZA" sz="2400" dirty="0" smtClean="0"/>
              <a:t> </a:t>
            </a:r>
            <a:r>
              <a:rPr lang="en-ZA" sz="2400" dirty="0" err="1" smtClean="0"/>
              <a:t>trên</a:t>
            </a:r>
            <a:r>
              <a:rPr lang="en-ZA" sz="2400" dirty="0" smtClean="0"/>
              <a:t> </a:t>
            </a:r>
            <a:r>
              <a:rPr lang="en-ZA" sz="2400" dirty="0" err="1" smtClean="0"/>
              <a:t>thế</a:t>
            </a:r>
            <a:r>
              <a:rPr lang="en-ZA" sz="2400" dirty="0" smtClean="0"/>
              <a:t> </a:t>
            </a:r>
            <a:r>
              <a:rPr lang="en-ZA" sz="2400" dirty="0" err="1" smtClean="0"/>
              <a:t>giới</a:t>
            </a:r>
            <a:r>
              <a:rPr lang="en-ZA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ZA" sz="2400" dirty="0" err="1" smtClean="0"/>
              <a:t>Chỉ</a:t>
            </a:r>
            <a:r>
              <a:rPr lang="en-ZA" sz="2400" dirty="0" smtClean="0"/>
              <a:t> </a:t>
            </a:r>
            <a:r>
              <a:rPr lang="en-ZA" sz="2400" dirty="0" err="1" smtClean="0"/>
              <a:t>xảy</a:t>
            </a:r>
            <a:r>
              <a:rPr lang="en-ZA" sz="2400" dirty="0" smtClean="0"/>
              <a:t> </a:t>
            </a:r>
            <a:r>
              <a:rPr lang="en-ZA" sz="2400" dirty="0" err="1" smtClean="0"/>
              <a:t>ra</a:t>
            </a:r>
            <a:r>
              <a:rPr lang="en-ZA" sz="2400" dirty="0" smtClean="0"/>
              <a:t> </a:t>
            </a:r>
            <a:r>
              <a:rPr lang="en-ZA" sz="2400" dirty="0" err="1" smtClean="0"/>
              <a:t>trong</a:t>
            </a:r>
            <a:r>
              <a:rPr lang="en-ZA" sz="2400" dirty="0" smtClean="0"/>
              <a:t> </a:t>
            </a:r>
            <a:r>
              <a:rPr lang="en-ZA" sz="2400" dirty="0" err="1" smtClean="0"/>
              <a:t>môi</a:t>
            </a:r>
            <a:r>
              <a:rPr lang="en-ZA" sz="2400" dirty="0" smtClean="0"/>
              <a:t> </a:t>
            </a:r>
            <a:r>
              <a:rPr lang="en-ZA" sz="2400" dirty="0" err="1" smtClean="0"/>
              <a:t>trường</a:t>
            </a:r>
            <a:r>
              <a:rPr lang="en-ZA" sz="2400" dirty="0" smtClean="0"/>
              <a:t> </a:t>
            </a:r>
            <a:r>
              <a:rPr lang="en-ZA" sz="2400" dirty="0" err="1" smtClean="0"/>
              <a:t>kinh</a:t>
            </a:r>
            <a:r>
              <a:rPr lang="en-ZA" sz="2400" dirty="0" smtClean="0"/>
              <a:t> </a:t>
            </a:r>
            <a:r>
              <a:rPr lang="en-ZA" sz="2400" dirty="0" err="1" smtClean="0"/>
              <a:t>doanh</a:t>
            </a:r>
            <a:r>
              <a:rPr lang="en-ZA" sz="2400" dirty="0" smtClean="0"/>
              <a:t> </a:t>
            </a:r>
            <a:r>
              <a:rPr lang="en-ZA" sz="2400" dirty="0" err="1" smtClean="0"/>
              <a:t>mạng</a:t>
            </a:r>
            <a:r>
              <a:rPr lang="en-ZA" sz="2400" dirty="0" smtClean="0"/>
              <a:t> Internet </a:t>
            </a:r>
            <a:r>
              <a:rPr lang="en-ZA" sz="2400" dirty="0" err="1" smtClean="0"/>
              <a:t>và</a:t>
            </a:r>
            <a:r>
              <a:rPr lang="en-ZA" sz="2400" dirty="0" smtClean="0"/>
              <a:t> </a:t>
            </a:r>
            <a:r>
              <a:rPr lang="en-ZA" sz="2400" dirty="0" err="1" smtClean="0"/>
              <a:t>các</a:t>
            </a:r>
            <a:r>
              <a:rPr lang="en-ZA" sz="2400" dirty="0" smtClean="0"/>
              <a:t> </a:t>
            </a:r>
            <a:r>
              <a:rPr lang="en-ZA" sz="2400" dirty="0" err="1" smtClean="0"/>
              <a:t>phương</a:t>
            </a:r>
            <a:r>
              <a:rPr lang="en-ZA" sz="2400" dirty="0" smtClean="0"/>
              <a:t> </a:t>
            </a:r>
            <a:r>
              <a:rPr lang="en-ZA" sz="2400" dirty="0" err="1" smtClean="0"/>
              <a:t>tiện</a:t>
            </a:r>
            <a:r>
              <a:rPr lang="en-ZA" sz="2400" dirty="0" smtClean="0"/>
              <a:t> </a:t>
            </a:r>
            <a:r>
              <a:rPr lang="en-ZA" sz="2400" dirty="0" err="1" smtClean="0"/>
              <a:t>giữa</a:t>
            </a:r>
            <a:r>
              <a:rPr lang="en-ZA" sz="2400" dirty="0" smtClean="0"/>
              <a:t> </a:t>
            </a:r>
            <a:r>
              <a:rPr lang="en-ZA" sz="2400" dirty="0" err="1" smtClean="0"/>
              <a:t>các</a:t>
            </a:r>
            <a:r>
              <a:rPr lang="en-ZA" sz="2400" dirty="0" smtClean="0"/>
              <a:t> </a:t>
            </a:r>
            <a:r>
              <a:rPr lang="en-ZA" sz="2400" dirty="0" err="1" smtClean="0"/>
              <a:t>nhóm</a:t>
            </a:r>
            <a:r>
              <a:rPr lang="en-ZA" sz="2400" dirty="0" smtClean="0"/>
              <a:t> (</a:t>
            </a:r>
            <a:r>
              <a:rPr lang="en-ZA" sz="2400" dirty="0" err="1" smtClean="0"/>
              <a:t>cá</a:t>
            </a:r>
            <a:r>
              <a:rPr lang="en-ZA" sz="2400" dirty="0" smtClean="0"/>
              <a:t> </a:t>
            </a:r>
            <a:r>
              <a:rPr lang="en-ZA" sz="2400" dirty="0" err="1" smtClean="0"/>
              <a:t>nhân</a:t>
            </a:r>
            <a:r>
              <a:rPr lang="en-ZA" sz="2400" dirty="0" smtClean="0"/>
              <a:t>) </a:t>
            </a:r>
            <a:r>
              <a:rPr lang="en-ZA" sz="2400" dirty="0" err="1" smtClean="0"/>
              <a:t>với</a:t>
            </a:r>
            <a:r>
              <a:rPr lang="en-ZA" sz="2400" dirty="0" smtClean="0"/>
              <a:t> </a:t>
            </a:r>
            <a:r>
              <a:rPr lang="en-ZA" sz="2400" dirty="0" err="1" smtClean="0"/>
              <a:t>nhau</a:t>
            </a:r>
            <a:r>
              <a:rPr lang="en-ZA" sz="2400" dirty="0" smtClean="0"/>
              <a:t> </a:t>
            </a:r>
            <a:r>
              <a:rPr lang="en-ZA" sz="2400" dirty="0" err="1" smtClean="0"/>
              <a:t>thông</a:t>
            </a:r>
            <a:r>
              <a:rPr lang="en-ZA" sz="2400" dirty="0" smtClean="0"/>
              <a:t> qua </a:t>
            </a:r>
            <a:r>
              <a:rPr lang="en-ZA" sz="2400" dirty="0" err="1" smtClean="0"/>
              <a:t>các</a:t>
            </a:r>
            <a:r>
              <a:rPr lang="en-ZA" sz="2400" dirty="0" smtClean="0"/>
              <a:t> </a:t>
            </a:r>
            <a:r>
              <a:rPr lang="en-ZA" sz="2400" dirty="0" err="1" smtClean="0"/>
              <a:t>công</a:t>
            </a:r>
            <a:r>
              <a:rPr lang="en-ZA" sz="2400" dirty="0" smtClean="0"/>
              <a:t> </a:t>
            </a:r>
            <a:r>
              <a:rPr lang="en-ZA" sz="2400" dirty="0" err="1" smtClean="0"/>
              <a:t>cụ</a:t>
            </a:r>
            <a:r>
              <a:rPr lang="en-ZA" sz="2400" dirty="0" smtClean="0"/>
              <a:t>, </a:t>
            </a:r>
            <a:r>
              <a:rPr lang="en-ZA" sz="2400" dirty="0" err="1" smtClean="0"/>
              <a:t>kỹ</a:t>
            </a:r>
            <a:r>
              <a:rPr lang="en-ZA" sz="2400" dirty="0" smtClean="0"/>
              <a:t> </a:t>
            </a:r>
            <a:r>
              <a:rPr lang="en-ZA" sz="2400" dirty="0" err="1" smtClean="0"/>
              <a:t>thuật</a:t>
            </a:r>
            <a:r>
              <a:rPr lang="en-ZA" sz="2400" dirty="0" smtClean="0"/>
              <a:t> </a:t>
            </a:r>
            <a:r>
              <a:rPr lang="en-ZA" sz="2400" dirty="0" err="1" smtClean="0"/>
              <a:t>và</a:t>
            </a:r>
            <a:r>
              <a:rPr lang="en-ZA" sz="2400" dirty="0" smtClean="0"/>
              <a:t> </a:t>
            </a:r>
            <a:r>
              <a:rPr lang="en-ZA" sz="2400" dirty="0" err="1" smtClean="0"/>
              <a:t>công</a:t>
            </a:r>
            <a:r>
              <a:rPr lang="en-ZA" sz="2400" dirty="0" smtClean="0"/>
              <a:t> </a:t>
            </a:r>
            <a:r>
              <a:rPr lang="en-ZA" sz="2400" dirty="0" err="1" smtClean="0"/>
              <a:t>nghệ</a:t>
            </a:r>
            <a:r>
              <a:rPr lang="en-ZA" sz="2400" dirty="0" smtClean="0"/>
              <a:t> </a:t>
            </a:r>
            <a:r>
              <a:rPr lang="en-ZA" sz="2400" dirty="0" err="1" smtClean="0"/>
              <a:t>điện</a:t>
            </a:r>
            <a:r>
              <a:rPr lang="en-ZA" sz="2400" dirty="0" smtClean="0"/>
              <a:t> </a:t>
            </a:r>
            <a:r>
              <a:rPr lang="en-ZA" sz="2400" dirty="0" err="1" smtClean="0"/>
              <a:t>tử</a:t>
            </a:r>
            <a:r>
              <a:rPr lang="en-ZA" sz="2400" dirty="0" smtClean="0"/>
              <a:t>.</a:t>
            </a:r>
            <a:endParaRPr lang="en-ZA" sz="2400" dirty="0"/>
          </a:p>
        </p:txBody>
      </p:sp>
      <p:pic>
        <p:nvPicPr>
          <p:cNvPr id="8" name="Picture Placeholder 7" descr="Photo of a young team in a library">
            <a:extLst>
              <a:ext uri="{FF2B5EF4-FFF2-40B4-BE49-F238E27FC236}">
                <a16:creationId xmlns:a16="http://schemas.microsoft.com/office/drawing/2014/main" id="{63D0FEB3-F96C-4F94-AAAE-551110E820F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3050" y="0"/>
            <a:ext cx="6406950" cy="440054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9E384DC-DAEE-4E7F-9DD5-4E5066C0652B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ZA" dirty="0" smtClean="0"/>
              <a:t>Title</a:t>
            </a:r>
            <a:endParaRPr lang="en-ZA" dirty="0"/>
          </a:p>
        </p:txBody>
      </p:sp>
      <p:cxnSp>
        <p:nvCxnSpPr>
          <p:cNvPr id="10" name="Straight Connector 9" title="Divider Line">
            <a:extLst>
              <a:ext uri="{FF2B5EF4-FFF2-40B4-BE49-F238E27FC236}">
                <a16:creationId xmlns:a16="http://schemas.microsoft.com/office/drawing/2014/main" id="{5F4C8A63-F9E3-41F6-B725-B846F2010334}"/>
              </a:ext>
            </a:extLst>
          </p:cNvPr>
          <p:cNvCxnSpPr>
            <a:cxnSpLocks/>
          </p:cNvCxnSpPr>
          <p:nvPr/>
        </p:nvCxnSpPr>
        <p:spPr bwMode="gray">
          <a:xfrm>
            <a:off x="5658103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73750-57DB-4A35-85DD-B654E6A29A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en-ZA" dirty="0" err="1" smtClean="0"/>
              <a:t>Thương</a:t>
            </a:r>
            <a:r>
              <a:rPr lang="en-ZA" dirty="0" smtClean="0"/>
              <a:t> </a:t>
            </a:r>
            <a:r>
              <a:rPr lang="en-ZA" dirty="0" err="1" smtClean="0"/>
              <a:t>mại</a:t>
            </a:r>
            <a:r>
              <a:rPr lang="en-ZA" dirty="0" smtClean="0"/>
              <a:t> </a:t>
            </a:r>
            <a:r>
              <a:rPr lang="en-ZA" dirty="0" err="1" smtClean="0"/>
              <a:t>điện</a:t>
            </a:r>
            <a:r>
              <a:rPr lang="en-ZA" dirty="0" smtClean="0"/>
              <a:t> </a:t>
            </a:r>
            <a:r>
              <a:rPr lang="en-ZA" dirty="0" err="1" smtClean="0"/>
              <a:t>tử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CFACDF-9E04-4412-89F5-EA362056D7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1885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rcuit &lt;strong&gt;diagram&lt;/strong&gt; &lt;strong&gt;wallpaper&lt;/strong&gt; | &lt;strong&gt;Wallpaper&lt;/strong&gt; Wide HD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9" b="8229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Model</a:t>
            </a:r>
            <a:endParaRPr lang="en-US" sz="6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Flowchart</a:t>
            </a:r>
          </a:p>
          <a:p>
            <a:r>
              <a:rPr lang="en-US" sz="2800" dirty="0" smtClean="0"/>
              <a:t>Block Diagram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19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9724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72">
            <a:extLst>
              <a:ext uri="{FF2B5EF4-FFF2-40B4-BE49-F238E27FC236}">
                <a16:creationId xmlns:a16="http://schemas.microsoft.com/office/drawing/2014/main" id="{59944BFF-EB0E-47AA-AE6D-B2808E11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Team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4A28B80-949D-4875-8454-65C677C24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ZA" dirty="0" smtClean="0"/>
              <a:t>Nguyễn </a:t>
            </a:r>
            <a:r>
              <a:rPr lang="en-ZA" dirty="0" err="1" smtClean="0"/>
              <a:t>Thị</a:t>
            </a:r>
            <a:r>
              <a:rPr lang="en-ZA" dirty="0" smtClean="0"/>
              <a:t> </a:t>
            </a:r>
            <a:r>
              <a:rPr lang="en-ZA" dirty="0" err="1" smtClean="0"/>
              <a:t>Cẩm</a:t>
            </a:r>
            <a:r>
              <a:rPr lang="en-ZA" dirty="0" smtClean="0"/>
              <a:t> Thu</a:t>
            </a:r>
            <a:endParaRPr lang="en-ZA" dirty="0"/>
          </a:p>
        </p:txBody>
      </p:sp>
      <p:cxnSp>
        <p:nvCxnSpPr>
          <p:cNvPr id="95" name="Straight Connector 94" title="Divider Line">
            <a:extLst>
              <a:ext uri="{FF2B5EF4-FFF2-40B4-BE49-F238E27FC236}">
                <a16:creationId xmlns:a16="http://schemas.microsoft.com/office/drawing/2014/main" id="{80BC67F4-4E33-4709-9D60-593B322A8C48}"/>
              </a:ext>
            </a:extLst>
          </p:cNvPr>
          <p:cNvCxnSpPr>
            <a:cxnSpLocks/>
          </p:cNvCxnSpPr>
          <p:nvPr/>
        </p:nvCxnSpPr>
        <p:spPr>
          <a:xfrm>
            <a:off x="1974854" y="3332591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07F9DC5B-EFCF-4160-9CA2-67357CDD54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15110137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E86E6499-D2B1-4F88-A5B6-F0C83093D6C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811083" y="2485913"/>
            <a:ext cx="1808917" cy="701538"/>
          </a:xfrm>
        </p:spPr>
        <p:txBody>
          <a:bodyPr/>
          <a:lstStyle/>
          <a:p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Nguyễn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Thái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Học</a:t>
            </a:r>
            <a:endParaRPr lang="en-ZA" dirty="0"/>
          </a:p>
        </p:txBody>
      </p:sp>
      <p:cxnSp>
        <p:nvCxnSpPr>
          <p:cNvPr id="96" name="Straight Connector 95" title="Divider Line">
            <a:extLst>
              <a:ext uri="{FF2B5EF4-FFF2-40B4-BE49-F238E27FC236}">
                <a16:creationId xmlns:a16="http://schemas.microsoft.com/office/drawing/2014/main" id="{F57D445D-9983-4AAC-8E68-88EA351CB22B}"/>
              </a:ext>
            </a:extLst>
          </p:cNvPr>
          <p:cNvCxnSpPr>
            <a:cxnSpLocks/>
          </p:cNvCxnSpPr>
          <p:nvPr/>
        </p:nvCxnSpPr>
        <p:spPr>
          <a:xfrm>
            <a:off x="5811084" y="3332591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7496B20D-BD66-4B27-84AA-E50FEB2506C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15110052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33A97CBA-B92B-47D6-939E-FC794AA85C0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ZA" dirty="0" err="1" smtClean="0"/>
              <a:t>Lâm</a:t>
            </a:r>
            <a:r>
              <a:rPr lang="en-ZA" dirty="0" smtClean="0"/>
              <a:t> </a:t>
            </a:r>
            <a:r>
              <a:rPr lang="en-ZA" dirty="0" err="1" smtClean="0"/>
              <a:t>Thành</a:t>
            </a:r>
            <a:r>
              <a:rPr lang="en-ZA" dirty="0" smtClean="0"/>
              <a:t> </a:t>
            </a:r>
            <a:r>
              <a:rPr lang="en-ZA" dirty="0" err="1" smtClean="0"/>
              <a:t>Tài</a:t>
            </a:r>
            <a:endParaRPr lang="en-ZA" dirty="0"/>
          </a:p>
        </p:txBody>
      </p:sp>
      <p:cxnSp>
        <p:nvCxnSpPr>
          <p:cNvPr id="97" name="Straight Connector 96" title="Divider Line">
            <a:extLst>
              <a:ext uri="{FF2B5EF4-FFF2-40B4-BE49-F238E27FC236}">
                <a16:creationId xmlns:a16="http://schemas.microsoft.com/office/drawing/2014/main" id="{0BCA98FD-268D-47AA-8871-119024D92EA6}"/>
              </a:ext>
            </a:extLst>
          </p:cNvPr>
          <p:cNvCxnSpPr>
            <a:cxnSpLocks/>
          </p:cNvCxnSpPr>
          <p:nvPr/>
        </p:nvCxnSpPr>
        <p:spPr>
          <a:xfrm>
            <a:off x="9647313" y="3332591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F71D59A8-B12B-4EFC-8838-C21115F7614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15110121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2747A2-82B9-46DD-AB31-C25C5835E6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2</a:t>
            </a:fld>
            <a:endParaRPr lang="en-ZA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" r="1786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3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6" b="16146"/>
          <a:stretch>
            <a:fillRect/>
          </a:stretch>
        </p:blipFill>
        <p:spPr/>
      </p:pic>
      <p:pic>
        <p:nvPicPr>
          <p:cNvPr id="14" name="Picture Placeholder 13"/>
          <p:cNvPicPr>
            <a:picLocks noGrp="1" noChangeAspect="1"/>
          </p:cNvPicPr>
          <p:nvPr>
            <p:ph type="pic" sz="quarter" idx="38"/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203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20</a:t>
            </a:fld>
            <a:endParaRPr lang="en-Z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Flowchart</a:t>
            </a:r>
            <a:endParaRPr lang="en-US" sz="4400" dirty="0"/>
          </a:p>
        </p:txBody>
      </p:sp>
      <p:pic>
        <p:nvPicPr>
          <p:cNvPr id="14" name="Picture Placeholder 13" descr="Business Man Writing Process &lt;strong&gt;Flowchart&lt;/strong&gt; Diagram On Stock ...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8" b="12318"/>
          <a:stretch>
            <a:fillRect/>
          </a:stretch>
        </p:blipFill>
        <p:spPr>
          <a:xfrm>
            <a:off x="432000" y="0"/>
            <a:ext cx="5472000" cy="3981450"/>
          </a:xfr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6152728" y="787019"/>
            <a:ext cx="5943600" cy="496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9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68096" y="134112"/>
            <a:ext cx="11003904" cy="6231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14528"/>
            <a:ext cx="2238048" cy="1011936"/>
          </a:xfrm>
        </p:spPr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21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4053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A group of people in a room through a glass wall">
            <a:extLst>
              <a:ext uri="{FF2B5EF4-FFF2-40B4-BE49-F238E27FC236}">
                <a16:creationId xmlns:a16="http://schemas.microsoft.com/office/drawing/2014/main" id="{AC966987-B293-404A-BBED-86957A0603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786563"/>
          </a:xfrm>
        </p:spPr>
      </p:pic>
      <p:sp>
        <p:nvSpPr>
          <p:cNvPr id="32" name="Rectangle 31" title="Dark semi-transparent background">
            <a:extLst>
              <a:ext uri="{FF2B5EF4-FFF2-40B4-BE49-F238E27FC236}">
                <a16:creationId xmlns:a16="http://schemas.microsoft.com/office/drawing/2014/main" id="{A851B3CA-790D-465D-9B97-AA9876E357B9}"/>
              </a:ext>
            </a:extLst>
          </p:cNvPr>
          <p:cNvSpPr/>
          <p:nvPr/>
        </p:nvSpPr>
        <p:spPr>
          <a:xfrm>
            <a:off x="5899636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ZA" dirty="0"/>
              <a:t>Thank You</a:t>
            </a:r>
          </a:p>
        </p:txBody>
      </p:sp>
      <p:cxnSp>
        <p:nvCxnSpPr>
          <p:cNvPr id="16" name="Straight Connector 15" title="Divider Line">
            <a:extLst>
              <a:ext uri="{FF2B5EF4-FFF2-40B4-BE49-F238E27FC236}">
                <a16:creationId xmlns:a16="http://schemas.microsoft.com/office/drawing/2014/main" id="{F3753AF9-461F-4049-BB9D-621E76A51470}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Kế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hoạch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3</a:t>
            </a:fld>
            <a:endParaRPr lang="en-Z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455301"/>
              </p:ext>
            </p:extLst>
          </p:nvPr>
        </p:nvGraphicFramePr>
        <p:xfrm>
          <a:off x="195071" y="905974"/>
          <a:ext cx="11576926" cy="529770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49688">
                  <a:extLst>
                    <a:ext uri="{9D8B030D-6E8A-4147-A177-3AD203B41FA5}">
                      <a16:colId xmlns:a16="http://schemas.microsoft.com/office/drawing/2014/main" val="1063350940"/>
                    </a:ext>
                  </a:extLst>
                </a:gridCol>
                <a:gridCol w="1308028">
                  <a:extLst>
                    <a:ext uri="{9D8B030D-6E8A-4147-A177-3AD203B41FA5}">
                      <a16:colId xmlns:a16="http://schemas.microsoft.com/office/drawing/2014/main" val="1570503109"/>
                    </a:ext>
                  </a:extLst>
                </a:gridCol>
                <a:gridCol w="2887758">
                  <a:extLst>
                    <a:ext uri="{9D8B030D-6E8A-4147-A177-3AD203B41FA5}">
                      <a16:colId xmlns:a16="http://schemas.microsoft.com/office/drawing/2014/main" val="3850366359"/>
                    </a:ext>
                  </a:extLst>
                </a:gridCol>
                <a:gridCol w="1398680">
                  <a:extLst>
                    <a:ext uri="{9D8B030D-6E8A-4147-A177-3AD203B41FA5}">
                      <a16:colId xmlns:a16="http://schemas.microsoft.com/office/drawing/2014/main" val="3808832283"/>
                    </a:ext>
                  </a:extLst>
                </a:gridCol>
                <a:gridCol w="1339143">
                  <a:extLst>
                    <a:ext uri="{9D8B030D-6E8A-4147-A177-3AD203B41FA5}">
                      <a16:colId xmlns:a16="http://schemas.microsoft.com/office/drawing/2014/main" val="3321562397"/>
                    </a:ext>
                  </a:extLst>
                </a:gridCol>
                <a:gridCol w="1196445">
                  <a:extLst>
                    <a:ext uri="{9D8B030D-6E8A-4147-A177-3AD203B41FA5}">
                      <a16:colId xmlns:a16="http://schemas.microsoft.com/office/drawing/2014/main" val="1442728059"/>
                    </a:ext>
                  </a:extLst>
                </a:gridCol>
                <a:gridCol w="1348592">
                  <a:extLst>
                    <a:ext uri="{9D8B030D-6E8A-4147-A177-3AD203B41FA5}">
                      <a16:colId xmlns:a16="http://schemas.microsoft.com/office/drawing/2014/main" val="793516246"/>
                    </a:ext>
                  </a:extLst>
                </a:gridCol>
                <a:gridCol w="1348592">
                  <a:extLst>
                    <a:ext uri="{9D8B030D-6E8A-4147-A177-3AD203B41FA5}">
                      <a16:colId xmlns:a16="http://schemas.microsoft.com/office/drawing/2014/main" val="882891073"/>
                    </a:ext>
                  </a:extLst>
                </a:gridCol>
              </a:tblGrid>
              <a:tr h="3999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Giai đoạn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Công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việc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Ngày bắt đầu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Ngày kết thúc (dự kiến)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Kéo dài (Duration)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Người thực hiện chính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Collaborators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398302970"/>
                  </a:ext>
                </a:extLst>
              </a:tr>
              <a:tr h="3832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 rowSpan="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1: </a:t>
                      </a:r>
                      <a:r>
                        <a:rPr lang="en-US" sz="1200" dirty="0" err="1">
                          <a:effectLst/>
                        </a:rPr>
                        <a:t>Tìm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hiểu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thuật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toán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Tìm hiểu chung về thương mại điện tử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04/10/2018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09/10/2018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Nguyễn Thị Cẩm Thu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3238868579"/>
                  </a:ext>
                </a:extLst>
              </a:tr>
              <a:tr h="413354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Tìm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hiểu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thuật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toán</a:t>
                      </a:r>
                      <a:r>
                        <a:rPr lang="en-US" sz="1200" dirty="0">
                          <a:effectLst/>
                        </a:rPr>
                        <a:t> Content-based systems: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04/10/2018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09/10/2018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Lâm Thành Tài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Nguyễn Thị Cẩm Thu (Tổng hợp)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2805185558"/>
                  </a:ext>
                </a:extLst>
              </a:tr>
              <a:tr h="1916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Giới thiệu.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3247441624"/>
                  </a:ext>
                </a:extLst>
              </a:tr>
              <a:tr h="1916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Bản chất vấn đề.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794597887"/>
                  </a:ext>
                </a:extLst>
              </a:tr>
              <a:tr h="1916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Phương thức hoạt động.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1965890994"/>
                  </a:ext>
                </a:extLst>
              </a:tr>
              <a:tr h="413354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Tìm hiểu thuật toán Collaborative filtering: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04/10/2018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09/10/2018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Nguyễn Thái Học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Nguyễn Thị Cẩm Thu (Tổng hợp)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1483754922"/>
                  </a:ext>
                </a:extLst>
              </a:tr>
              <a:tr h="1916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Giới thiệu.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663892957"/>
                  </a:ext>
                </a:extLst>
              </a:tr>
              <a:tr h="1916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Bản chất vấn đề.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3330010642"/>
                  </a:ext>
                </a:extLst>
              </a:tr>
              <a:tr h="1916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Phương thức hoạt động.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2483964181"/>
                  </a:ext>
                </a:extLst>
              </a:tr>
              <a:tr h="3832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2: Code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Code thuật toán Content-based systems (*)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11/10/2018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10/11/2018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3693691862"/>
                  </a:ext>
                </a:extLst>
              </a:tr>
              <a:tr h="3832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Code thuật toán Collaborative filtering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11/10/2018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10/11/2018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Nguyễn Thị Cẩm Thu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Nguyễn </a:t>
                      </a:r>
                      <a:r>
                        <a:rPr lang="en-US" sz="1200" dirty="0" err="1">
                          <a:effectLst/>
                        </a:rPr>
                        <a:t>Thái</a:t>
                      </a:r>
                      <a:r>
                        <a:rPr lang="en-US" sz="1200" dirty="0">
                          <a:effectLst/>
                        </a:rPr>
                        <a:t> Học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1564919106"/>
                  </a:ext>
                </a:extLst>
              </a:tr>
              <a:tr h="1916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Code web: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538600979"/>
                  </a:ext>
                </a:extLst>
              </a:tr>
              <a:tr h="3832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Font end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11/10/2018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10/11/2018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Nguyễn Thị Cẩm Thu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Lâm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Thành</a:t>
                      </a:r>
                      <a:r>
                        <a:rPr lang="en-US" sz="1200" dirty="0">
                          <a:effectLst/>
                        </a:rPr>
                        <a:t> Tài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2373875207"/>
                  </a:ext>
                </a:extLst>
              </a:tr>
              <a:tr h="2480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Back end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11/10/2018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10/11/2018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Lâm Thành Tài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Nguyễn </a:t>
                      </a:r>
                      <a:r>
                        <a:rPr lang="en-US" sz="1200" dirty="0" err="1">
                          <a:effectLst/>
                        </a:rPr>
                        <a:t>Thái</a:t>
                      </a:r>
                      <a:r>
                        <a:rPr lang="en-US" sz="1200" dirty="0">
                          <a:effectLst/>
                        </a:rPr>
                        <a:t> Học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3994066916"/>
                  </a:ext>
                </a:extLst>
              </a:tr>
              <a:tr h="2480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3: Kết hợp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Kết hợp web và thuật toán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26/10/2018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15/11/2018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1011352191"/>
                  </a:ext>
                </a:extLst>
              </a:tr>
              <a:tr h="2480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4: Testing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Kiểm tra kết quả thuật toán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03/11/2018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15/11/2018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1088811329"/>
                  </a:ext>
                </a:extLst>
              </a:tr>
              <a:tr h="3832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5: Document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Slide, Report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04/10/2018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15/11/2018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Nguyễn Thị Cẩm Thu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875" marR="26875" marT="0" marB="0" anchor="ctr"/>
                </a:tc>
                <a:extLst>
                  <a:ext uri="{0D108BD9-81ED-4DB2-BD59-A6C34878D82A}">
                    <a16:rowId xmlns:a16="http://schemas.microsoft.com/office/drawing/2014/main" val="423317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6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>
                <a:latin typeface="+mn-lt"/>
              </a:rPr>
              <a:t>Lý</a:t>
            </a:r>
            <a:r>
              <a:rPr lang="en-ZA" dirty="0" smtClean="0">
                <a:latin typeface="+mn-lt"/>
              </a:rPr>
              <a:t> do </a:t>
            </a:r>
            <a:r>
              <a:rPr lang="en-ZA" dirty="0" err="1" smtClean="0">
                <a:latin typeface="+mn-lt"/>
              </a:rPr>
              <a:t>chọn</a:t>
            </a:r>
            <a:r>
              <a:rPr lang="en-ZA" dirty="0" smtClean="0">
                <a:latin typeface="+mn-lt"/>
              </a:rPr>
              <a:t> </a:t>
            </a:r>
            <a:r>
              <a:rPr lang="en-ZA" dirty="0" err="1" smtClean="0">
                <a:latin typeface="+mn-lt"/>
              </a:rPr>
              <a:t>đề</a:t>
            </a:r>
            <a:r>
              <a:rPr lang="en-ZA" dirty="0" smtClean="0">
                <a:latin typeface="+mn-lt"/>
              </a:rPr>
              <a:t> </a:t>
            </a:r>
            <a:r>
              <a:rPr lang="en-ZA" dirty="0" err="1" smtClean="0">
                <a:latin typeface="+mn-lt"/>
              </a:rPr>
              <a:t>tài</a:t>
            </a:r>
            <a:endParaRPr lang="en-ZA" dirty="0">
              <a:latin typeface="+mn-lt"/>
            </a:endParaRPr>
          </a:p>
        </p:txBody>
      </p:sp>
      <p:pic>
        <p:nvPicPr>
          <p:cNvPr id="17" name="Picture Placeholder 16" descr="Laptop half open">
            <a:extLst>
              <a:ext uri="{FF2B5EF4-FFF2-40B4-BE49-F238E27FC236}">
                <a16:creationId xmlns:a16="http://schemas.microsoft.com/office/drawing/2014/main" id="{6449BBFB-CA06-403B-A774-11459956BDA0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33880" y="1637602"/>
            <a:ext cx="1979613" cy="1981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33880" y="3873896"/>
            <a:ext cx="1980000" cy="360000"/>
          </a:xfrm>
        </p:spPr>
        <p:txBody>
          <a:bodyPr/>
          <a:lstStyle/>
          <a:p>
            <a:r>
              <a:rPr lang="en-ZA" dirty="0" err="1" smtClean="0"/>
              <a:t>Youtube</a:t>
            </a:r>
            <a:endParaRPr lang="en-ZA" dirty="0"/>
          </a:p>
        </p:txBody>
      </p:sp>
      <p:cxnSp>
        <p:nvCxnSpPr>
          <p:cNvPr id="20" name="Straight Connector 19" title="Divider Line">
            <a:extLst>
              <a:ext uri="{FF2B5EF4-FFF2-40B4-BE49-F238E27FC236}">
                <a16:creationId xmlns:a16="http://schemas.microsoft.com/office/drawing/2014/main" id="{B674B9A6-D55C-478C-8D92-D0BFBCD7B598}"/>
              </a:ext>
            </a:extLst>
          </p:cNvPr>
          <p:cNvCxnSpPr>
            <a:cxnSpLocks/>
          </p:cNvCxnSpPr>
          <p:nvPr/>
        </p:nvCxnSpPr>
        <p:spPr>
          <a:xfrm>
            <a:off x="2013493" y="4386698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675343-79F8-46AA-B56E-932984AB75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33880" y="4508296"/>
            <a:ext cx="1980000" cy="720000"/>
          </a:xfrm>
        </p:spPr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gợi</a:t>
            </a:r>
            <a:r>
              <a:rPr lang="en-US" dirty="0" smtClean="0"/>
              <a:t> ý video</a:t>
            </a:r>
            <a:endParaRPr lang="ru-RU" dirty="0"/>
          </a:p>
        </p:txBody>
      </p:sp>
      <p:pic>
        <p:nvPicPr>
          <p:cNvPr id="39" name="Picture Placeholder 38" descr="Woman looking puzzled while looking at a screen">
            <a:extLst>
              <a:ext uri="{FF2B5EF4-FFF2-40B4-BE49-F238E27FC236}">
                <a16:creationId xmlns:a16="http://schemas.microsoft.com/office/drawing/2014/main" id="{0DDAC36A-574D-4761-9BCF-874D3C265750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73930" y="1637602"/>
            <a:ext cx="1979613" cy="19812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173930" y="3873896"/>
            <a:ext cx="1980000" cy="360000"/>
          </a:xfrm>
        </p:spPr>
        <p:txBody>
          <a:bodyPr/>
          <a:lstStyle/>
          <a:p>
            <a:r>
              <a:rPr lang="en-ZA" dirty="0" smtClean="0"/>
              <a:t>Facebook</a:t>
            </a:r>
            <a:endParaRPr lang="en-ZA" dirty="0"/>
          </a:p>
        </p:txBody>
      </p:sp>
      <p:cxnSp>
        <p:nvCxnSpPr>
          <p:cNvPr id="21" name="Straight Connector 20" title="Divider Line">
            <a:extLst>
              <a:ext uri="{FF2B5EF4-FFF2-40B4-BE49-F238E27FC236}">
                <a16:creationId xmlns:a16="http://schemas.microsoft.com/office/drawing/2014/main" id="{5A0322F4-E79A-4E4D-98CA-2DC1692F90C3}"/>
              </a:ext>
            </a:extLst>
          </p:cNvPr>
          <p:cNvCxnSpPr>
            <a:cxnSpLocks/>
          </p:cNvCxnSpPr>
          <p:nvPr/>
        </p:nvCxnSpPr>
        <p:spPr>
          <a:xfrm>
            <a:off x="4263930" y="4386698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694D25-DE51-4F33-9ED7-7D9F4891DD9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173930" y="4508296"/>
            <a:ext cx="1980000" cy="720000"/>
          </a:xfrm>
        </p:spPr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gợi</a:t>
            </a:r>
            <a:r>
              <a:rPr lang="en-US" dirty="0" smtClean="0"/>
              <a:t> ý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endParaRPr lang="ru-RU" dirty="0"/>
          </a:p>
        </p:txBody>
      </p:sp>
      <p:pic>
        <p:nvPicPr>
          <p:cNvPr id="43" name="Picture Placeholder 42" descr="Desk from top with someone tapping on a mobile phone">
            <a:extLst>
              <a:ext uri="{FF2B5EF4-FFF2-40B4-BE49-F238E27FC236}">
                <a16:creationId xmlns:a16="http://schemas.microsoft.com/office/drawing/2014/main" id="{3A7E12C8-81B9-4B69-8557-9B66C1AD1251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14367" y="1637602"/>
            <a:ext cx="1979613" cy="19812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0A8A16-8E92-40C1-913D-8CB3B9C1DD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13980" y="3873896"/>
            <a:ext cx="1980000" cy="360000"/>
          </a:xfrm>
        </p:spPr>
        <p:txBody>
          <a:bodyPr/>
          <a:lstStyle/>
          <a:p>
            <a:r>
              <a:rPr lang="en-ZA" dirty="0" smtClean="0"/>
              <a:t>Amazon</a:t>
            </a:r>
            <a:endParaRPr lang="en-ZA" dirty="0"/>
          </a:p>
        </p:txBody>
      </p:sp>
      <p:cxnSp>
        <p:nvCxnSpPr>
          <p:cNvPr id="22" name="Straight Connector 21" title="Divider Line">
            <a:extLst>
              <a:ext uri="{FF2B5EF4-FFF2-40B4-BE49-F238E27FC236}">
                <a16:creationId xmlns:a16="http://schemas.microsoft.com/office/drawing/2014/main" id="{0DC27E82-D5C7-4AE4-BAF3-5DBB12CA0835}"/>
              </a:ext>
            </a:extLst>
          </p:cNvPr>
          <p:cNvCxnSpPr>
            <a:cxnSpLocks/>
          </p:cNvCxnSpPr>
          <p:nvPr/>
        </p:nvCxnSpPr>
        <p:spPr>
          <a:xfrm>
            <a:off x="6603980" y="4386698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04944-6423-4C0F-ABB0-9CF01A05FD9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513980" y="4508296"/>
            <a:ext cx="1980000" cy="720000"/>
          </a:xfrm>
        </p:spPr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gợi</a:t>
            </a:r>
            <a:r>
              <a:rPr lang="en-US" dirty="0" smtClean="0"/>
              <a:t> ý mua </a:t>
            </a:r>
            <a:r>
              <a:rPr lang="en-US" dirty="0" err="1" smtClean="0"/>
              <a:t>hàng</a:t>
            </a:r>
            <a:endParaRPr lang="ru-RU" dirty="0"/>
          </a:p>
        </p:txBody>
      </p:sp>
      <p:pic>
        <p:nvPicPr>
          <p:cNvPr id="71" name="Picture Placeholder 70" descr="Microchip pins">
            <a:extLst>
              <a:ext uri="{FF2B5EF4-FFF2-40B4-BE49-F238E27FC236}">
                <a16:creationId xmlns:a16="http://schemas.microsoft.com/office/drawing/2014/main" id="{C698E7AD-8D61-4952-9F38-6E6313EE4B05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854030" y="1637602"/>
            <a:ext cx="1979613" cy="19812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F93F76-B979-4659-9F60-ADD378371A4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854030" y="3873896"/>
            <a:ext cx="1980000" cy="360000"/>
          </a:xfrm>
        </p:spPr>
        <p:txBody>
          <a:bodyPr/>
          <a:lstStyle/>
          <a:p>
            <a:r>
              <a:rPr lang="en-ZA" dirty="0" smtClean="0"/>
              <a:t>Netflix</a:t>
            </a:r>
            <a:endParaRPr lang="en-ZA" dirty="0"/>
          </a:p>
        </p:txBody>
      </p:sp>
      <p:cxnSp>
        <p:nvCxnSpPr>
          <p:cNvPr id="23" name="Straight Connector 22" title="Divider Line">
            <a:extLst>
              <a:ext uri="{FF2B5EF4-FFF2-40B4-BE49-F238E27FC236}">
                <a16:creationId xmlns:a16="http://schemas.microsoft.com/office/drawing/2014/main" id="{8C3BE7D2-4C35-4BA9-9A98-1A6E17A84A71}"/>
              </a:ext>
            </a:extLst>
          </p:cNvPr>
          <p:cNvCxnSpPr>
            <a:cxnSpLocks/>
          </p:cNvCxnSpPr>
          <p:nvPr/>
        </p:nvCxnSpPr>
        <p:spPr>
          <a:xfrm>
            <a:off x="8944030" y="4386698"/>
            <a:ext cx="1800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79E7FC2-4098-49F6-8F55-7D42A85A40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854030" y="4508296"/>
            <a:ext cx="1980000" cy="720000"/>
          </a:xfrm>
        </p:spPr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gợi</a:t>
            </a:r>
            <a:r>
              <a:rPr lang="en-US" dirty="0" smtClean="0"/>
              <a:t> ý phim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A man sitting at his desk with a book in his hand">
            <a:extLst>
              <a:ext uri="{FF2B5EF4-FFF2-40B4-BE49-F238E27FC236}">
                <a16:creationId xmlns:a16="http://schemas.microsoft.com/office/drawing/2014/main" id="{DF80E271-E84B-449B-9CF0-F34E075335A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000" y="0"/>
            <a:ext cx="5472000" cy="4400541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ZA" dirty="0" err="1" smtClean="0">
                <a:latin typeface="+mn-lt"/>
              </a:rPr>
              <a:t>Lợi</a:t>
            </a:r>
            <a:r>
              <a:rPr lang="en-ZA" dirty="0" smtClean="0">
                <a:latin typeface="+mn-lt"/>
              </a:rPr>
              <a:t> </a:t>
            </a:r>
            <a:r>
              <a:rPr lang="en-ZA" dirty="0" err="1" smtClean="0">
                <a:latin typeface="+mn-lt"/>
              </a:rPr>
              <a:t>ích</a:t>
            </a:r>
            <a:endParaRPr lang="en-ZA" dirty="0">
              <a:latin typeface="+mn-lt"/>
            </a:endParaRPr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3E48293B-B086-4048-863C-47E7C47880A1}"/>
              </a:ext>
            </a:extLst>
          </p:cNvPr>
          <p:cNvCxnSpPr>
            <a:cxnSpLocks/>
          </p:cNvCxnSpPr>
          <p:nvPr/>
        </p:nvCxnSpPr>
        <p:spPr bwMode="lt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 smtClean="0"/>
              <a:t>Recommender Systems mang </a:t>
            </a:r>
            <a:r>
              <a:rPr lang="en-US" dirty="0" err="1" smtClean="0"/>
              <a:t>tầm</a:t>
            </a:r>
            <a:r>
              <a:rPr lang="en-US" dirty="0" smtClean="0"/>
              <a:t> quan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</a:t>
            </a:r>
            <a:endParaRPr lang="en-US" dirty="0"/>
          </a:p>
        </p:txBody>
      </p:sp>
      <p:sp>
        <p:nvSpPr>
          <p:cNvPr id="16" name="Rectangle 15" title="Icon Background">
            <a:extLst>
              <a:ext uri="{FF2B5EF4-FFF2-40B4-BE49-F238E27FC236}">
                <a16:creationId xmlns:a16="http://schemas.microsoft.com/office/drawing/2014/main" id="{05860339-31F7-4884-957E-5C40F818EBB8}"/>
              </a:ext>
            </a:extLst>
          </p:cNvPr>
          <p:cNvSpPr/>
          <p:nvPr/>
        </p:nvSpPr>
        <p:spPr>
          <a:xfrm>
            <a:off x="663079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8002" y="4130531"/>
            <a:ext cx="1800000" cy="360000"/>
          </a:xfrm>
        </p:spPr>
        <p:txBody>
          <a:bodyPr/>
          <a:lstStyle/>
          <a:p>
            <a:r>
              <a:rPr lang="en-ZA" dirty="0" err="1" smtClean="0"/>
              <a:t>Thời</a:t>
            </a:r>
            <a:r>
              <a:rPr lang="en-ZA" dirty="0" smtClean="0"/>
              <a:t> </a:t>
            </a:r>
            <a:r>
              <a:rPr lang="en-ZA" dirty="0" err="1" smtClean="0"/>
              <a:t>gian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 title="Divider Line">
            <a:extLst>
              <a:ext uri="{FF2B5EF4-FFF2-40B4-BE49-F238E27FC236}">
                <a16:creationId xmlns:a16="http://schemas.microsoft.com/office/drawing/2014/main" id="{45C26E9A-3991-49A2-8D63-94C577E8A0AC}"/>
              </a:ext>
            </a:extLst>
          </p:cNvPr>
          <p:cNvCxnSpPr>
            <a:cxnSpLocks/>
          </p:cNvCxnSpPr>
          <p:nvPr/>
        </p:nvCxnSpPr>
        <p:spPr>
          <a:xfrm>
            <a:off x="6414002" y="4614863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8002" y="4764931"/>
            <a:ext cx="1800000" cy="720000"/>
          </a:xfrm>
        </p:spPr>
        <p:txBody>
          <a:bodyPr/>
          <a:lstStyle/>
          <a:p>
            <a:r>
              <a:rPr lang="en-ZA" dirty="0" err="1" smtClean="0"/>
              <a:t>Tiết</a:t>
            </a:r>
            <a:r>
              <a:rPr lang="en-ZA" dirty="0" smtClean="0"/>
              <a:t> </a:t>
            </a:r>
            <a:r>
              <a:rPr lang="en-ZA" dirty="0" err="1" smtClean="0"/>
              <a:t>kiệm</a:t>
            </a:r>
            <a:endParaRPr lang="en-ZA" dirty="0"/>
          </a:p>
        </p:txBody>
      </p:sp>
      <p:sp>
        <p:nvSpPr>
          <p:cNvPr id="15" name="Rectangle 14" title="Icon Background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8545316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9" name="Graphic 28" descr="Pencil" title="Placeholder Icon">
            <a:extLst>
              <a:ext uri="{FF2B5EF4-FFF2-40B4-BE49-F238E27FC236}">
                <a16:creationId xmlns:a16="http://schemas.microsoft.com/office/drawing/2014/main" id="{87645AAE-99D6-4DF7-BBA8-ACD6942E164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844450" y="2691354"/>
            <a:ext cx="516155" cy="516155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02527" y="4130531"/>
            <a:ext cx="1800000" cy="360000"/>
          </a:xfrm>
        </p:spPr>
        <p:txBody>
          <a:bodyPr/>
          <a:lstStyle/>
          <a:p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Dữ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liệu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 title="Divider Line">
            <a:extLst>
              <a:ext uri="{FF2B5EF4-FFF2-40B4-BE49-F238E27FC236}">
                <a16:creationId xmlns:a16="http://schemas.microsoft.com/office/drawing/2014/main" id="{4EAA895A-8A04-4C68-83A5-3E4F5209FB7E}"/>
              </a:ext>
            </a:extLst>
          </p:cNvPr>
          <p:cNvCxnSpPr>
            <a:cxnSpLocks/>
          </p:cNvCxnSpPr>
          <p:nvPr/>
        </p:nvCxnSpPr>
        <p:spPr>
          <a:xfrm>
            <a:off x="8328527" y="4614863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02527" y="4764931"/>
            <a:ext cx="1800000" cy="720000"/>
          </a:xfrm>
        </p:spPr>
        <p:txBody>
          <a:bodyPr/>
          <a:lstStyle/>
          <a:p>
            <a:r>
              <a:rPr lang="en-ZA" dirty="0" err="1" smtClean="0"/>
              <a:t>Nhiều</a:t>
            </a:r>
            <a:r>
              <a:rPr lang="en-ZA" dirty="0" smtClean="0"/>
              <a:t> </a:t>
            </a:r>
            <a:r>
              <a:rPr lang="en-ZA" dirty="0" err="1" smtClean="0"/>
              <a:t>hơn</a:t>
            </a:r>
            <a:endParaRPr lang="en-ZA" dirty="0"/>
          </a:p>
        </p:txBody>
      </p:sp>
      <p:sp>
        <p:nvSpPr>
          <p:cNvPr id="17" name="Rectangle 16" title="Icon Background">
            <a:extLst>
              <a:ext uri="{FF2B5EF4-FFF2-40B4-BE49-F238E27FC236}">
                <a16:creationId xmlns:a16="http://schemas.microsoft.com/office/drawing/2014/main" id="{7AEBBE7F-98BB-4059-8F15-7198C7DAC337}"/>
              </a:ext>
            </a:extLst>
          </p:cNvPr>
          <p:cNvSpPr/>
          <p:nvPr/>
        </p:nvSpPr>
        <p:spPr>
          <a:xfrm>
            <a:off x="1045984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7" name="Graphic 26" descr="Coins" title="Placeholder Icon">
            <a:extLst>
              <a:ext uri="{FF2B5EF4-FFF2-40B4-BE49-F238E27FC236}">
                <a16:creationId xmlns:a16="http://schemas.microsoft.com/office/drawing/2014/main" id="{2BC353DF-7455-49A6-8C40-1E0630E1DA88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758975" y="2691354"/>
            <a:ext cx="516155" cy="51615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117052" y="4130531"/>
            <a:ext cx="1800000" cy="360000"/>
          </a:xfrm>
        </p:spPr>
        <p:txBody>
          <a:bodyPr/>
          <a:lstStyle/>
          <a:p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Tiền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bạc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 title="Divider Line">
            <a:extLst>
              <a:ext uri="{FF2B5EF4-FFF2-40B4-BE49-F238E27FC236}">
                <a16:creationId xmlns:a16="http://schemas.microsoft.com/office/drawing/2014/main" id="{59D2C94E-1924-4389-B84A-2828D610B220}"/>
              </a:ext>
            </a:extLst>
          </p:cNvPr>
          <p:cNvCxnSpPr>
            <a:cxnSpLocks/>
          </p:cNvCxnSpPr>
          <p:nvPr/>
        </p:nvCxnSpPr>
        <p:spPr>
          <a:xfrm>
            <a:off x="10243052" y="46148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17052" y="4764931"/>
            <a:ext cx="1800000" cy="720000"/>
          </a:xfrm>
        </p:spPr>
        <p:txBody>
          <a:bodyPr/>
          <a:lstStyle/>
          <a:p>
            <a:r>
              <a:rPr lang="en-ZA" dirty="0" err="1" smtClean="0"/>
              <a:t>Nâng</a:t>
            </a:r>
            <a:r>
              <a:rPr lang="en-ZA" dirty="0" smtClean="0"/>
              <a:t> </a:t>
            </a:r>
            <a:r>
              <a:rPr lang="en-ZA" dirty="0" err="1" smtClean="0"/>
              <a:t>cao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5</a:t>
            </a:fld>
            <a:endParaRPr lang="en-ZA" dirty="0"/>
          </a:p>
        </p:txBody>
      </p:sp>
      <p:pic>
        <p:nvPicPr>
          <p:cNvPr id="4" name="Picture 3" descr="&lt;strong&gt;Time&lt;/strong&gt; &lt;strong&gt;Icon&lt;/strong&gt; &lt;strong&gt;Clock&lt;/strong&gt; · Free image on Pixabay"/>
          <p:cNvPicPr>
            <a:picLocks noChangeAspect="1"/>
          </p:cNvPicPr>
          <p:nvPr/>
        </p:nvPicPr>
        <p:blipFill>
          <a:blip r:embed="rId9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790" y="2392219"/>
            <a:ext cx="1114423" cy="111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3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AE0D-88F0-4123-A369-92983D7E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>
                <a:latin typeface="+mn-lt"/>
              </a:rPr>
              <a:t>Kết</a:t>
            </a:r>
            <a:r>
              <a:rPr lang="en-ZA" dirty="0" smtClean="0">
                <a:latin typeface="+mn-lt"/>
              </a:rPr>
              <a:t> </a:t>
            </a:r>
            <a:r>
              <a:rPr lang="en-ZA" dirty="0" err="1" smtClean="0">
                <a:latin typeface="+mn-lt"/>
              </a:rPr>
              <a:t>quả</a:t>
            </a:r>
            <a:endParaRPr lang="en-ZA" dirty="0">
              <a:latin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73866-C6DF-4447-8D2F-8A88CF14E6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800" y="1582738"/>
            <a:ext cx="3975100" cy="1744662"/>
          </a:xfrm>
        </p:spPr>
        <p:txBody>
          <a:bodyPr/>
          <a:lstStyle/>
          <a:p>
            <a:r>
              <a:rPr lang="en-ZA" dirty="0" err="1" smtClean="0"/>
              <a:t>Gợi</a:t>
            </a:r>
            <a:r>
              <a:rPr lang="en-ZA" dirty="0" smtClean="0"/>
              <a:t> ý </a:t>
            </a:r>
            <a:r>
              <a:rPr lang="en-ZA" dirty="0" err="1" smtClean="0"/>
              <a:t>cho</a:t>
            </a:r>
            <a:r>
              <a:rPr lang="en-ZA" dirty="0" smtClean="0"/>
              <a:t> </a:t>
            </a:r>
            <a:r>
              <a:rPr lang="en-ZA" dirty="0" err="1" smtClean="0"/>
              <a:t>người</a:t>
            </a:r>
            <a:r>
              <a:rPr lang="en-ZA" dirty="0" smtClean="0"/>
              <a:t> </a:t>
            </a:r>
            <a:r>
              <a:rPr lang="en-ZA" dirty="0" err="1" smtClean="0"/>
              <a:t>dùng</a:t>
            </a:r>
            <a:r>
              <a:rPr lang="en-ZA" dirty="0" smtClean="0"/>
              <a:t> </a:t>
            </a:r>
            <a:r>
              <a:rPr lang="en-ZA" dirty="0" err="1" smtClean="0"/>
              <a:t>dựa</a:t>
            </a:r>
            <a:r>
              <a:rPr lang="en-ZA" dirty="0" smtClean="0"/>
              <a:t> </a:t>
            </a:r>
            <a:r>
              <a:rPr lang="en-ZA" dirty="0" err="1" smtClean="0"/>
              <a:t>trên</a:t>
            </a:r>
            <a:r>
              <a:rPr lang="en-ZA" dirty="0" smtClean="0"/>
              <a:t> </a:t>
            </a:r>
            <a:r>
              <a:rPr lang="en-ZA" dirty="0" err="1" smtClean="0"/>
              <a:t>các</a:t>
            </a:r>
            <a:r>
              <a:rPr lang="en-ZA" dirty="0" smtClean="0"/>
              <a:t> </a:t>
            </a:r>
            <a:r>
              <a:rPr lang="en-ZA" dirty="0" err="1" smtClean="0"/>
              <a:t>đánh</a:t>
            </a:r>
            <a:r>
              <a:rPr lang="en-ZA" dirty="0" smtClean="0"/>
              <a:t> </a:t>
            </a:r>
            <a:r>
              <a:rPr lang="en-ZA" dirty="0" err="1" smtClean="0"/>
              <a:t>giá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C25F-F41F-4EE7-8166-FD25E15EA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Bao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gồm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Dựa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vào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dữ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liệu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trước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đó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Gợi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ý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đúng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các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sản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phẩm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đã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quan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tâm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106A1-5BFA-4033-8A49-0E0F2A688C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6</a:t>
            </a:fld>
            <a:endParaRPr lang="en-ZA" dirty="0"/>
          </a:p>
        </p:txBody>
      </p:sp>
      <p:pic>
        <p:nvPicPr>
          <p:cNvPr id="7" name="Picture Placeholder 6" descr="FINAL PROJECT: Netflix and Video Streaming: The ...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9" b="77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9666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 descr="A wrist with a smart watch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000" y="0"/>
            <a:ext cx="5472000" cy="438858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ZA" dirty="0" err="1" smtClean="0">
                <a:latin typeface="+mn-lt"/>
              </a:rPr>
              <a:t>Mục</a:t>
            </a:r>
            <a:r>
              <a:rPr lang="en-ZA" dirty="0" smtClean="0">
                <a:latin typeface="+mn-lt"/>
              </a:rPr>
              <a:t> </a:t>
            </a:r>
            <a:r>
              <a:rPr lang="en-ZA" dirty="0" err="1" smtClean="0">
                <a:latin typeface="+mn-lt"/>
              </a:rPr>
              <a:t>tiêu</a:t>
            </a:r>
            <a:endParaRPr lang="en-ZA" dirty="0">
              <a:latin typeface="+mn-lt"/>
            </a:endParaRPr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3E48293B-B086-4048-863C-47E7C47880A1}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 dirty="0" smtClean="0"/>
              <a:t>Web Programming</a:t>
            </a:r>
          </a:p>
        </p:txBody>
      </p:sp>
      <p:sp>
        <p:nvSpPr>
          <p:cNvPr id="16" name="Rectangle 15" title="Icon Background">
            <a:extLst>
              <a:ext uri="{FF2B5EF4-FFF2-40B4-BE49-F238E27FC236}">
                <a16:creationId xmlns:a16="http://schemas.microsoft.com/office/drawing/2014/main" id="{05860339-31F7-4884-957E-5C40F818EBB8}"/>
              </a:ext>
            </a:extLst>
          </p:cNvPr>
          <p:cNvSpPr/>
          <p:nvPr/>
        </p:nvSpPr>
        <p:spPr>
          <a:xfrm>
            <a:off x="74213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8577" y="2360347"/>
            <a:ext cx="1800000" cy="360000"/>
          </a:xfrm>
        </p:spPr>
        <p:txBody>
          <a:bodyPr/>
          <a:lstStyle/>
          <a:p>
            <a:r>
              <a:rPr lang="en-ZA" dirty="0" smtClean="0"/>
              <a:t>Back </a:t>
            </a:r>
            <a:r>
              <a:rPr lang="en-150" dirty="0" smtClean="0"/>
              <a:t>–</a:t>
            </a:r>
            <a:r>
              <a:rPr lang="en-ZA" dirty="0" smtClean="0"/>
              <a:t> end 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 title="Divider Line">
            <a:extLst>
              <a:ext uri="{FF2B5EF4-FFF2-40B4-BE49-F238E27FC236}">
                <a16:creationId xmlns:a16="http://schemas.microsoft.com/office/drawing/2014/main" id="{45C26E9A-3991-49A2-8D63-94C577E8A0AC}"/>
              </a:ext>
            </a:extLst>
          </p:cNvPr>
          <p:cNvCxnSpPr>
            <a:cxnSpLocks/>
          </p:cNvCxnSpPr>
          <p:nvPr/>
        </p:nvCxnSpPr>
        <p:spPr>
          <a:xfrm>
            <a:off x="7204577" y="2857547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78577" y="2994747"/>
            <a:ext cx="1800000" cy="720000"/>
          </a:xfrm>
        </p:spPr>
        <p:txBody>
          <a:bodyPr/>
          <a:lstStyle/>
          <a:p>
            <a:r>
              <a:rPr lang="en-US" dirty="0" smtClean="0"/>
              <a:t>Spring Boot</a:t>
            </a:r>
          </a:p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RESTFul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API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 title="Icon Background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97454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02677" y="2360347"/>
            <a:ext cx="1800000" cy="360000"/>
          </a:xfrm>
        </p:spPr>
        <p:txBody>
          <a:bodyPr/>
          <a:lstStyle/>
          <a:p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Font - end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 title="Divider Line">
            <a:extLst>
              <a:ext uri="{FF2B5EF4-FFF2-40B4-BE49-F238E27FC236}">
                <a16:creationId xmlns:a16="http://schemas.microsoft.com/office/drawing/2014/main" id="{4EAA895A-8A04-4C68-83A5-3E4F5209FB7E}"/>
              </a:ext>
            </a:extLst>
          </p:cNvPr>
          <p:cNvCxnSpPr>
            <a:cxnSpLocks/>
          </p:cNvCxnSpPr>
          <p:nvPr/>
        </p:nvCxnSpPr>
        <p:spPr>
          <a:xfrm>
            <a:off x="9528677" y="2857547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32C294C-1590-42EF-AA55-43D984432B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02677" y="2994747"/>
            <a:ext cx="1800000" cy="720000"/>
          </a:xfrm>
        </p:spPr>
        <p:txBody>
          <a:bodyPr/>
          <a:lstStyle/>
          <a:p>
            <a:r>
              <a:rPr lang="en-US" dirty="0" smtClean="0"/>
              <a:t>HTML5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Bootstrap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78577" y="5010963"/>
            <a:ext cx="1800000" cy="360000"/>
          </a:xfrm>
        </p:spPr>
        <p:txBody>
          <a:bodyPr/>
          <a:lstStyle/>
          <a:p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Deploy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Straight Connector 27" title="Divider Line">
            <a:extLst>
              <a:ext uri="{FF2B5EF4-FFF2-40B4-BE49-F238E27FC236}">
                <a16:creationId xmlns:a16="http://schemas.microsoft.com/office/drawing/2014/main" id="{FDEE8591-D916-4064-8CD3-2AD3F759B9E2}"/>
              </a:ext>
            </a:extLst>
          </p:cNvPr>
          <p:cNvCxnSpPr>
            <a:cxnSpLocks/>
          </p:cNvCxnSpPr>
          <p:nvPr/>
        </p:nvCxnSpPr>
        <p:spPr>
          <a:xfrm>
            <a:off x="7204577" y="55081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2677" y="5010963"/>
            <a:ext cx="1800000" cy="360000"/>
          </a:xfrm>
        </p:spPr>
        <p:txBody>
          <a:bodyPr/>
          <a:lstStyle/>
          <a:p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 title="Divider Line">
            <a:extLst>
              <a:ext uri="{FF2B5EF4-FFF2-40B4-BE49-F238E27FC236}">
                <a16:creationId xmlns:a16="http://schemas.microsoft.com/office/drawing/2014/main" id="{59D2C94E-1924-4389-B84A-2828D610B220}"/>
              </a:ext>
            </a:extLst>
          </p:cNvPr>
          <p:cNvCxnSpPr>
            <a:cxnSpLocks/>
          </p:cNvCxnSpPr>
          <p:nvPr/>
        </p:nvCxnSpPr>
        <p:spPr>
          <a:xfrm>
            <a:off x="9528677" y="5508163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7</a:t>
            </a:fld>
            <a:endParaRPr lang="en-ZA" dirty="0"/>
          </a:p>
        </p:txBody>
      </p:sp>
      <p:pic>
        <p:nvPicPr>
          <p:cNvPr id="14" name="Picture 13" descr="springseed – A simple program to take notes on Linux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71" y="1000330"/>
            <a:ext cx="1331211" cy="1331211"/>
          </a:xfrm>
          <a:prstGeom prst="rect">
            <a:avLst/>
          </a:prstGeom>
        </p:spPr>
      </p:pic>
      <p:pic>
        <p:nvPicPr>
          <p:cNvPr id="22" name="Picture 21" descr="File:&lt;strong&gt;HTML5&lt;/strong&gt; Shiny &lt;strong&gt;Icon&lt;/strong&gt;.svg - Wikimedia Commons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521" y="1018779"/>
            <a:ext cx="1294311" cy="1294311"/>
          </a:xfrm>
          <a:prstGeom prst="rect">
            <a:avLst/>
          </a:prstGeom>
        </p:spPr>
      </p:pic>
      <p:pic>
        <p:nvPicPr>
          <p:cNvPr id="23" name="Picture 22" descr="File:&lt;strong&gt;Icon&lt;/strong&gt; &lt;strong&gt;deployment&lt;/strong&gt;-300x300.png - Wikimedia Common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782" y="3813383"/>
            <a:ext cx="1175587" cy="1175587"/>
          </a:xfrm>
          <a:prstGeom prst="rect">
            <a:avLst/>
          </a:prstGeom>
        </p:spPr>
      </p:pic>
      <p:pic>
        <p:nvPicPr>
          <p:cNvPr id="25" name="Picture 24" descr="File:Circle-&lt;strong&gt;icons&lt;/strong&gt;-check.svg - Wikimedia Commons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601" y="3759341"/>
            <a:ext cx="1200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 descr="A wrist with a smart watch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000" y="0"/>
            <a:ext cx="5472000" cy="438858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ZA" dirty="0" err="1" smtClean="0">
                <a:latin typeface="+mn-lt"/>
              </a:rPr>
              <a:t>Mục</a:t>
            </a:r>
            <a:r>
              <a:rPr lang="en-ZA" dirty="0" smtClean="0">
                <a:latin typeface="+mn-lt"/>
              </a:rPr>
              <a:t> </a:t>
            </a:r>
            <a:r>
              <a:rPr lang="en-ZA" dirty="0" err="1" smtClean="0">
                <a:latin typeface="+mn-lt"/>
              </a:rPr>
              <a:t>tiêu</a:t>
            </a:r>
            <a:endParaRPr lang="en-ZA" dirty="0">
              <a:latin typeface="+mn-lt"/>
            </a:endParaRPr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3E48293B-B086-4048-863C-47E7C47880A1}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 dirty="0" smtClean="0"/>
              <a:t>Machine Learning</a:t>
            </a:r>
          </a:p>
        </p:txBody>
      </p:sp>
      <p:sp>
        <p:nvSpPr>
          <p:cNvPr id="16" name="Rectangle 15" title="Icon Background">
            <a:extLst>
              <a:ext uri="{FF2B5EF4-FFF2-40B4-BE49-F238E27FC236}">
                <a16:creationId xmlns:a16="http://schemas.microsoft.com/office/drawing/2014/main" id="{05860339-31F7-4884-957E-5C40F818EBB8}"/>
              </a:ext>
            </a:extLst>
          </p:cNvPr>
          <p:cNvSpPr/>
          <p:nvPr/>
        </p:nvSpPr>
        <p:spPr>
          <a:xfrm>
            <a:off x="74213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8577" y="2360347"/>
            <a:ext cx="1800000" cy="360000"/>
          </a:xfrm>
        </p:spPr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 title="Divider Line">
            <a:extLst>
              <a:ext uri="{FF2B5EF4-FFF2-40B4-BE49-F238E27FC236}">
                <a16:creationId xmlns:a16="http://schemas.microsoft.com/office/drawing/2014/main" id="{45C26E9A-3991-49A2-8D63-94C577E8A0AC}"/>
              </a:ext>
            </a:extLst>
          </p:cNvPr>
          <p:cNvCxnSpPr>
            <a:cxnSpLocks/>
          </p:cNvCxnSpPr>
          <p:nvPr/>
        </p:nvCxnSpPr>
        <p:spPr>
          <a:xfrm>
            <a:off x="7204577" y="2857547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78577" y="2994747"/>
            <a:ext cx="1800000" cy="720000"/>
          </a:xfrm>
        </p:spPr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 title="Icon Background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97454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02677" y="2360347"/>
            <a:ext cx="1800000" cy="360000"/>
          </a:xfrm>
        </p:spPr>
        <p:txBody>
          <a:bodyPr/>
          <a:lstStyle/>
          <a:p>
            <a:r>
              <a:rPr lang="en-ZA" dirty="0" err="1" smtClean="0"/>
              <a:t>Áp</a:t>
            </a:r>
            <a:r>
              <a:rPr lang="en-ZA" dirty="0" smtClean="0"/>
              <a:t> </a:t>
            </a:r>
            <a:r>
              <a:rPr lang="en-ZA" dirty="0" err="1" smtClean="0"/>
              <a:t>dụng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 title="Divider Line">
            <a:extLst>
              <a:ext uri="{FF2B5EF4-FFF2-40B4-BE49-F238E27FC236}">
                <a16:creationId xmlns:a16="http://schemas.microsoft.com/office/drawing/2014/main" id="{4EAA895A-8A04-4C68-83A5-3E4F5209FB7E}"/>
              </a:ext>
            </a:extLst>
          </p:cNvPr>
          <p:cNvCxnSpPr>
            <a:cxnSpLocks/>
          </p:cNvCxnSpPr>
          <p:nvPr/>
        </p:nvCxnSpPr>
        <p:spPr>
          <a:xfrm>
            <a:off x="9528677" y="2857547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32C294C-1590-42EF-AA55-43D984432B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02677" y="2994747"/>
            <a:ext cx="1800000" cy="720000"/>
          </a:xfrm>
        </p:spPr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78577" y="5010963"/>
            <a:ext cx="1800000" cy="360000"/>
          </a:xfrm>
        </p:spPr>
        <p:txBody>
          <a:bodyPr/>
          <a:lstStyle/>
          <a:p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Phân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tích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Straight Connector 27" title="Divider Line">
            <a:extLst>
              <a:ext uri="{FF2B5EF4-FFF2-40B4-BE49-F238E27FC236}">
                <a16:creationId xmlns:a16="http://schemas.microsoft.com/office/drawing/2014/main" id="{FDEE8591-D916-4064-8CD3-2AD3F759B9E2}"/>
              </a:ext>
            </a:extLst>
          </p:cNvPr>
          <p:cNvCxnSpPr>
            <a:cxnSpLocks/>
          </p:cNvCxnSpPr>
          <p:nvPr/>
        </p:nvCxnSpPr>
        <p:spPr>
          <a:xfrm>
            <a:off x="7204577" y="55081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ZA" dirty="0" err="1" smtClean="0"/>
              <a:t>Dữ</a:t>
            </a:r>
            <a:r>
              <a:rPr lang="en-ZA" dirty="0" smtClean="0"/>
              <a:t> </a:t>
            </a:r>
            <a:r>
              <a:rPr lang="en-ZA" dirty="0" err="1" smtClean="0"/>
              <a:t>liệu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2677" y="5010963"/>
            <a:ext cx="1800000" cy="360000"/>
          </a:xfrm>
        </p:spPr>
        <p:txBody>
          <a:bodyPr/>
          <a:lstStyle/>
          <a:p>
            <a:r>
              <a:rPr lang="en-ZA" dirty="0" err="1" smtClean="0"/>
              <a:t>Kết</a:t>
            </a:r>
            <a:r>
              <a:rPr lang="en-ZA" dirty="0" smtClean="0"/>
              <a:t> </a:t>
            </a:r>
            <a:r>
              <a:rPr lang="en-ZA" dirty="0" err="1" smtClean="0"/>
              <a:t>nối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 title="Divider Line">
            <a:extLst>
              <a:ext uri="{FF2B5EF4-FFF2-40B4-BE49-F238E27FC236}">
                <a16:creationId xmlns:a16="http://schemas.microsoft.com/office/drawing/2014/main" id="{59D2C94E-1924-4389-B84A-2828D610B220}"/>
              </a:ext>
            </a:extLst>
          </p:cNvPr>
          <p:cNvCxnSpPr>
            <a:cxnSpLocks/>
          </p:cNvCxnSpPr>
          <p:nvPr/>
        </p:nvCxnSpPr>
        <p:spPr>
          <a:xfrm>
            <a:off x="9528677" y="5508163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ZA" dirty="0" smtClean="0"/>
              <a:t>Website</a:t>
            </a:r>
          </a:p>
          <a:p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Thuật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toán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8</a:t>
            </a:fld>
            <a:endParaRPr lang="en-ZA" dirty="0"/>
          </a:p>
        </p:txBody>
      </p:sp>
      <p:pic>
        <p:nvPicPr>
          <p:cNvPr id="17" name="Picture 16" descr="File:Gnome-emblem-&lt;strong&gt;system&lt;/strong&gt;.svg - Wikipedia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63" y="1108725"/>
            <a:ext cx="1258824" cy="1258824"/>
          </a:xfrm>
          <a:prstGeom prst="rect">
            <a:avLst/>
          </a:prstGeom>
        </p:spPr>
      </p:pic>
      <p:pic>
        <p:nvPicPr>
          <p:cNvPr id="26" name="Picture 25" descr="File:Gnome-emblem-&lt;strong&gt;system&lt;/strong&gt;.svg - Wikipedia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328" y="1121672"/>
            <a:ext cx="1258824" cy="1258824"/>
          </a:xfrm>
          <a:prstGeom prst="rect">
            <a:avLst/>
          </a:prstGeom>
        </p:spPr>
      </p:pic>
      <p:pic>
        <p:nvPicPr>
          <p:cNvPr id="21" name="Picture 20" descr="File:Applications-&lt;strong&gt;database&lt;/strong&gt;.svg - Wikimedia Commons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562" y="3767364"/>
            <a:ext cx="962025" cy="962025"/>
          </a:xfrm>
          <a:prstGeom prst="rect">
            <a:avLst/>
          </a:prstGeom>
        </p:spPr>
      </p:pic>
      <p:pic>
        <p:nvPicPr>
          <p:cNvPr id="27" name="Picture 26" descr="File:Blue globe &lt;strong&gt;icon&lt;/strong&gt;.svg - Wikimedia Commons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279" y="3787494"/>
            <a:ext cx="1060809" cy="108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8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owards a Libertarian Critical &lt;strong&gt;Theory&lt;/strong&gt; - Johnny Lemur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90" y="0"/>
            <a:ext cx="11339060" cy="6208073"/>
          </a:xfrm>
          <a:prstGeom prst="rect">
            <a:avLst/>
          </a:prstGeom>
        </p:spPr>
      </p:pic>
      <p:sp>
        <p:nvSpPr>
          <p:cNvPr id="20" name="Rectangle 19" title="Dark semi-transparent background">
            <a:extLst>
              <a:ext uri="{FF2B5EF4-FFF2-40B4-BE49-F238E27FC236}">
                <a16:creationId xmlns:a16="http://schemas.microsoft.com/office/drawing/2014/main" id="{5159E9FA-E2FE-4ED3-AF77-6A386F661A9D}"/>
              </a:ext>
            </a:extLst>
          </p:cNvPr>
          <p:cNvSpPr/>
          <p:nvPr/>
        </p:nvSpPr>
        <p:spPr bwMode="gray">
          <a:xfrm>
            <a:off x="119350" y="-12573"/>
            <a:ext cx="11760000" cy="6365363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0" name="Rectangle 29" descr="Light semi-transparent background" title="Light semi-transparent background">
            <a:extLst>
              <a:ext uri="{FF2B5EF4-FFF2-40B4-BE49-F238E27FC236}">
                <a16:creationId xmlns:a16="http://schemas.microsoft.com/office/drawing/2014/main" id="{2AFED906-603E-4575-A8EB-18849F6201A6}"/>
              </a:ext>
            </a:extLst>
          </p:cNvPr>
          <p:cNvSpPr/>
          <p:nvPr/>
        </p:nvSpPr>
        <p:spPr>
          <a:xfrm>
            <a:off x="1072896" y="12574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80728" y="2377000"/>
            <a:ext cx="6299681" cy="2387600"/>
          </a:xfrm>
        </p:spPr>
        <p:txBody>
          <a:bodyPr/>
          <a:lstStyle/>
          <a:p>
            <a:r>
              <a:rPr lang="en-ZA" sz="5400" dirty="0" smtClean="0">
                <a:latin typeface="+mn-lt"/>
              </a:rPr>
              <a:t>Theory </a:t>
            </a:r>
            <a:endParaRPr lang="en-ZA" sz="5400" dirty="0">
              <a:latin typeface="+mn-lt"/>
            </a:endParaRPr>
          </a:p>
        </p:txBody>
      </p:sp>
      <p:cxnSp>
        <p:nvCxnSpPr>
          <p:cNvPr id="15" name="Straight Connector 14" title="Divider Line">
            <a:extLst>
              <a:ext uri="{FF2B5EF4-FFF2-40B4-BE49-F238E27FC236}">
                <a16:creationId xmlns:a16="http://schemas.microsoft.com/office/drawing/2014/main" id="{642D433C-2521-498F-AEB8-751A77CDE32F}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ZA" dirty="0" err="1" smtClean="0"/>
              <a:t>Trình</a:t>
            </a:r>
            <a:r>
              <a:rPr lang="en-ZA" dirty="0" smtClean="0"/>
              <a:t> </a:t>
            </a:r>
            <a:r>
              <a:rPr lang="en-ZA" dirty="0" err="1" smtClean="0"/>
              <a:t>bày</a:t>
            </a:r>
            <a:r>
              <a:rPr lang="en-ZA" dirty="0" smtClean="0"/>
              <a:t> </a:t>
            </a:r>
            <a:r>
              <a:rPr lang="en-ZA" dirty="0" err="1" smtClean="0"/>
              <a:t>các</a:t>
            </a:r>
            <a:r>
              <a:rPr lang="en-ZA" dirty="0" smtClean="0"/>
              <a:t> </a:t>
            </a:r>
            <a:r>
              <a:rPr lang="en-ZA" dirty="0" err="1" smtClean="0"/>
              <a:t>vấn</a:t>
            </a:r>
            <a:r>
              <a:rPr lang="en-ZA" dirty="0" smtClean="0"/>
              <a:t> </a:t>
            </a:r>
            <a:r>
              <a:rPr lang="en-ZA" dirty="0" err="1" smtClean="0"/>
              <a:t>đề</a:t>
            </a:r>
            <a:r>
              <a:rPr lang="en-ZA" dirty="0" smtClean="0"/>
              <a:t> </a:t>
            </a:r>
            <a:r>
              <a:rPr lang="en-ZA" dirty="0" err="1" smtClean="0"/>
              <a:t>lý</a:t>
            </a:r>
            <a:r>
              <a:rPr lang="en-ZA" dirty="0" smtClean="0"/>
              <a:t> </a:t>
            </a:r>
            <a:r>
              <a:rPr lang="en-ZA" dirty="0" err="1" smtClean="0"/>
              <a:t>thuyết</a:t>
            </a:r>
            <a:r>
              <a:rPr lang="en-ZA" dirty="0" smtClean="0"/>
              <a:t> </a:t>
            </a:r>
            <a:r>
              <a:rPr lang="en-ZA" dirty="0" err="1" smtClean="0"/>
              <a:t>xoay</a:t>
            </a:r>
            <a:r>
              <a:rPr lang="en-ZA" dirty="0" smtClean="0"/>
              <a:t> </a:t>
            </a:r>
            <a:r>
              <a:rPr lang="en-ZA" dirty="0" err="1" smtClean="0"/>
              <a:t>quanh</a:t>
            </a:r>
            <a:r>
              <a:rPr lang="en-ZA" dirty="0" smtClean="0"/>
              <a:t> Recommender Systems</a:t>
            </a:r>
            <a:endParaRPr lang="en-ZA" dirty="0"/>
          </a:p>
        </p:txBody>
      </p:sp>
      <p:grpSp>
        <p:nvGrpSpPr>
          <p:cNvPr id="21" name="Group 20" title="Placeholder Logo">
            <a:extLst>
              <a:ext uri="{FF2B5EF4-FFF2-40B4-BE49-F238E27FC236}">
                <a16:creationId xmlns:a16="http://schemas.microsoft.com/office/drawing/2014/main" id="{B6C6CF9E-253E-4427-A32A-5C2467E9C3E7}"/>
              </a:ext>
            </a:extLst>
          </p:cNvPr>
          <p:cNvGrpSpPr/>
          <p:nvPr/>
        </p:nvGrpSpPr>
        <p:grpSpPr>
          <a:xfrm>
            <a:off x="10474628" y="262234"/>
            <a:ext cx="1404722" cy="299741"/>
            <a:chOff x="6510608" y="1858229"/>
            <a:chExt cx="2159571" cy="460812"/>
          </a:xfrm>
          <a:gradFill>
            <a:gsLst>
              <a:gs pos="0">
                <a:schemeClr val="accent1"/>
              </a:gs>
              <a:gs pos="51300">
                <a:schemeClr val="accent2"/>
              </a:gs>
              <a:gs pos="100000">
                <a:schemeClr val="accent3"/>
              </a:gs>
            </a:gsLst>
            <a:lin ang="0" scaled="0"/>
          </a:gra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EFE9CD-48EA-4600-88AA-120E29187B70}"/>
                </a:ext>
              </a:extLst>
            </p:cNvPr>
            <p:cNvSpPr/>
            <p:nvPr/>
          </p:nvSpPr>
          <p:spPr>
            <a:xfrm>
              <a:off x="6510608" y="1858229"/>
              <a:ext cx="351467" cy="351467"/>
            </a:xfrm>
            <a:custGeom>
              <a:avLst/>
              <a:gdLst>
                <a:gd name="connsiteX0" fmla="*/ 154255 w 351467"/>
                <a:gd name="connsiteY0" fmla="*/ 228454 h 351467"/>
                <a:gd name="connsiteX1" fmla="*/ 29289 w 351467"/>
                <a:gd name="connsiteY1" fmla="*/ 29289 h 351467"/>
                <a:gd name="connsiteX2" fmla="*/ 115203 w 351467"/>
                <a:gd name="connsiteY2" fmla="*/ 29289 h 351467"/>
                <a:gd name="connsiteX3" fmla="*/ 193307 w 351467"/>
                <a:gd name="connsiteY3" fmla="*/ 162065 h 351467"/>
                <a:gd name="connsiteX4" fmla="*/ 271411 w 351467"/>
                <a:gd name="connsiteY4" fmla="*/ 29289 h 351467"/>
                <a:gd name="connsiteX5" fmla="*/ 353420 w 351467"/>
                <a:gd name="connsiteY5" fmla="*/ 29289 h 351467"/>
                <a:gd name="connsiteX6" fmla="*/ 228454 w 351467"/>
                <a:gd name="connsiteY6" fmla="*/ 224548 h 351467"/>
                <a:gd name="connsiteX7" fmla="*/ 228454 w 351467"/>
                <a:gd name="connsiteY7" fmla="*/ 353420 h 351467"/>
                <a:gd name="connsiteX8" fmla="*/ 154255 w 351467"/>
                <a:gd name="connsiteY8" fmla="*/ 353420 h 351467"/>
                <a:gd name="connsiteX9" fmla="*/ 154255 w 351467"/>
                <a:gd name="connsiteY9" fmla="*/ 228454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467" h="351467">
                  <a:moveTo>
                    <a:pt x="154255" y="228454"/>
                  </a:moveTo>
                  <a:lnTo>
                    <a:pt x="29289" y="29289"/>
                  </a:lnTo>
                  <a:lnTo>
                    <a:pt x="115203" y="29289"/>
                  </a:lnTo>
                  <a:lnTo>
                    <a:pt x="193307" y="162065"/>
                  </a:lnTo>
                  <a:lnTo>
                    <a:pt x="271411" y="29289"/>
                  </a:lnTo>
                  <a:lnTo>
                    <a:pt x="353420" y="29289"/>
                  </a:lnTo>
                  <a:lnTo>
                    <a:pt x="228454" y="224548"/>
                  </a:lnTo>
                  <a:lnTo>
                    <a:pt x="228454" y="353420"/>
                  </a:lnTo>
                  <a:lnTo>
                    <a:pt x="154255" y="353420"/>
                  </a:lnTo>
                  <a:lnTo>
                    <a:pt x="154255" y="2284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19FE9E-CD3D-4D03-9E47-BC22664E57E7}"/>
                </a:ext>
              </a:extLst>
            </p:cNvPr>
            <p:cNvSpPr/>
            <p:nvPr/>
          </p:nvSpPr>
          <p:spPr>
            <a:xfrm>
              <a:off x="6783972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8928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0F44737-B820-487B-8BCF-50DFB953CCB1}"/>
                </a:ext>
              </a:extLst>
            </p:cNvPr>
            <p:cNvSpPr/>
            <p:nvPr/>
          </p:nvSpPr>
          <p:spPr>
            <a:xfrm>
              <a:off x="7084671" y="1936333"/>
              <a:ext cx="273363" cy="312415"/>
            </a:xfrm>
            <a:custGeom>
              <a:avLst/>
              <a:gdLst>
                <a:gd name="connsiteX0" fmla="*/ 29289 w 273363"/>
                <a:gd name="connsiteY0" fmla="*/ 189402 h 312415"/>
                <a:gd name="connsiteX1" fmla="*/ 29289 w 273363"/>
                <a:gd name="connsiteY1" fmla="*/ 29289 h 312415"/>
                <a:gd name="connsiteX2" fmla="*/ 99582 w 273363"/>
                <a:gd name="connsiteY2" fmla="*/ 29289 h 312415"/>
                <a:gd name="connsiteX3" fmla="*/ 99582 w 273363"/>
                <a:gd name="connsiteY3" fmla="*/ 169876 h 312415"/>
                <a:gd name="connsiteX4" fmla="*/ 142540 w 273363"/>
                <a:gd name="connsiteY4" fmla="*/ 220643 h 312415"/>
                <a:gd name="connsiteX5" fmla="*/ 185497 w 273363"/>
                <a:gd name="connsiteY5" fmla="*/ 169876 h 312415"/>
                <a:gd name="connsiteX6" fmla="*/ 185497 w 273363"/>
                <a:gd name="connsiteY6" fmla="*/ 29289 h 312415"/>
                <a:gd name="connsiteX7" fmla="*/ 255790 w 273363"/>
                <a:gd name="connsiteY7" fmla="*/ 29289 h 312415"/>
                <a:gd name="connsiteX8" fmla="*/ 255790 w 273363"/>
                <a:gd name="connsiteY8" fmla="*/ 279221 h 312415"/>
                <a:gd name="connsiteX9" fmla="*/ 185497 w 273363"/>
                <a:gd name="connsiteY9" fmla="*/ 279221 h 312415"/>
                <a:gd name="connsiteX10" fmla="*/ 185497 w 273363"/>
                <a:gd name="connsiteY10" fmla="*/ 244074 h 312415"/>
                <a:gd name="connsiteX11" fmla="*/ 111298 w 273363"/>
                <a:gd name="connsiteY11" fmla="*/ 283126 h 312415"/>
                <a:gd name="connsiteX12" fmla="*/ 29289 w 273363"/>
                <a:gd name="connsiteY12" fmla="*/ 189402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63" h="312415">
                  <a:moveTo>
                    <a:pt x="29289" y="189402"/>
                  </a:moveTo>
                  <a:lnTo>
                    <a:pt x="29289" y="29289"/>
                  </a:lnTo>
                  <a:lnTo>
                    <a:pt x="99582" y="29289"/>
                  </a:lnTo>
                  <a:lnTo>
                    <a:pt x="99582" y="169876"/>
                  </a:lnTo>
                  <a:cubicBezTo>
                    <a:pt x="99582" y="205022"/>
                    <a:pt x="115203" y="220643"/>
                    <a:pt x="142540" y="220643"/>
                  </a:cubicBezTo>
                  <a:cubicBezTo>
                    <a:pt x="169876" y="220643"/>
                    <a:pt x="185497" y="205022"/>
                    <a:pt x="185497" y="169876"/>
                  </a:cubicBezTo>
                  <a:lnTo>
                    <a:pt x="185497" y="29289"/>
                  </a:lnTo>
                  <a:lnTo>
                    <a:pt x="255790" y="29289"/>
                  </a:lnTo>
                  <a:lnTo>
                    <a:pt x="255790" y="279221"/>
                  </a:lnTo>
                  <a:lnTo>
                    <a:pt x="185497" y="279221"/>
                  </a:lnTo>
                  <a:lnTo>
                    <a:pt x="185497" y="244074"/>
                  </a:lnTo>
                  <a:cubicBezTo>
                    <a:pt x="169876" y="263600"/>
                    <a:pt x="146445" y="283126"/>
                    <a:pt x="111298" y="283126"/>
                  </a:cubicBezTo>
                  <a:cubicBezTo>
                    <a:pt x="60530" y="283126"/>
                    <a:pt x="29289" y="247980"/>
                    <a:pt x="29289" y="189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8906E3-194C-4A7B-9B6F-BF9D3EFF28A9}"/>
                </a:ext>
              </a:extLst>
            </p:cNvPr>
            <p:cNvSpPr/>
            <p:nvPr/>
          </p:nvSpPr>
          <p:spPr>
            <a:xfrm>
              <a:off x="7354130" y="1932003"/>
              <a:ext cx="195260" cy="312415"/>
            </a:xfrm>
            <a:custGeom>
              <a:avLst/>
              <a:gdLst>
                <a:gd name="connsiteX0" fmla="*/ 29289 w 195259"/>
                <a:gd name="connsiteY0" fmla="*/ 33618 h 312415"/>
                <a:gd name="connsiteX1" fmla="*/ 99582 w 195259"/>
                <a:gd name="connsiteY1" fmla="*/ 33618 h 312415"/>
                <a:gd name="connsiteX2" fmla="*/ 99582 w 195259"/>
                <a:gd name="connsiteY2" fmla="*/ 84386 h 312415"/>
                <a:gd name="connsiteX3" fmla="*/ 181591 w 195259"/>
                <a:gd name="connsiteY3" fmla="*/ 29713 h 312415"/>
                <a:gd name="connsiteX4" fmla="*/ 181591 w 195259"/>
                <a:gd name="connsiteY4" fmla="*/ 103912 h 312415"/>
                <a:gd name="connsiteX5" fmla="*/ 177686 w 195259"/>
                <a:gd name="connsiteY5" fmla="*/ 103912 h 312415"/>
                <a:gd name="connsiteX6" fmla="*/ 99582 w 195259"/>
                <a:gd name="connsiteY6" fmla="*/ 193731 h 312415"/>
                <a:gd name="connsiteX7" fmla="*/ 99582 w 195259"/>
                <a:gd name="connsiteY7" fmla="*/ 287456 h 312415"/>
                <a:gd name="connsiteX8" fmla="*/ 29289 w 195259"/>
                <a:gd name="connsiteY8" fmla="*/ 287456 h 312415"/>
                <a:gd name="connsiteX9" fmla="*/ 29289 w 195259"/>
                <a:gd name="connsiteY9" fmla="*/ 33618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259" h="312415">
                  <a:moveTo>
                    <a:pt x="29289" y="33618"/>
                  </a:moveTo>
                  <a:lnTo>
                    <a:pt x="99582" y="33618"/>
                  </a:lnTo>
                  <a:lnTo>
                    <a:pt x="99582" y="84386"/>
                  </a:lnTo>
                  <a:cubicBezTo>
                    <a:pt x="115203" y="49239"/>
                    <a:pt x="138634" y="25808"/>
                    <a:pt x="181591" y="29713"/>
                  </a:cubicBezTo>
                  <a:lnTo>
                    <a:pt x="181591" y="103912"/>
                  </a:lnTo>
                  <a:lnTo>
                    <a:pt x="177686" y="103912"/>
                  </a:lnTo>
                  <a:cubicBezTo>
                    <a:pt x="130824" y="103912"/>
                    <a:pt x="99582" y="131248"/>
                    <a:pt x="99582" y="193731"/>
                  </a:cubicBezTo>
                  <a:lnTo>
                    <a:pt x="99582" y="287456"/>
                  </a:lnTo>
                  <a:lnTo>
                    <a:pt x="29289" y="287456"/>
                  </a:lnTo>
                  <a:lnTo>
                    <a:pt x="29289" y="336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BD481A7-D8E6-4EC8-95C1-2C7D2A8766B0}"/>
                </a:ext>
              </a:extLst>
            </p:cNvPr>
            <p:cNvSpPr/>
            <p:nvPr/>
          </p:nvSpPr>
          <p:spPr>
            <a:xfrm>
              <a:off x="7533769" y="1858229"/>
              <a:ext cx="273363" cy="351467"/>
            </a:xfrm>
            <a:custGeom>
              <a:avLst/>
              <a:gdLst>
                <a:gd name="connsiteX0" fmla="*/ 29289 w 273363"/>
                <a:gd name="connsiteY0" fmla="*/ 29289 h 351467"/>
                <a:gd name="connsiteX1" fmla="*/ 99582 w 273363"/>
                <a:gd name="connsiteY1" fmla="*/ 29289 h 351467"/>
                <a:gd name="connsiteX2" fmla="*/ 99582 w 273363"/>
                <a:gd name="connsiteY2" fmla="*/ 290937 h 351467"/>
                <a:gd name="connsiteX3" fmla="*/ 263601 w 273363"/>
                <a:gd name="connsiteY3" fmla="*/ 290937 h 351467"/>
                <a:gd name="connsiteX4" fmla="*/ 263601 w 273363"/>
                <a:gd name="connsiteY4" fmla="*/ 357325 h 351467"/>
                <a:gd name="connsiteX5" fmla="*/ 29289 w 273363"/>
                <a:gd name="connsiteY5" fmla="*/ 357325 h 351467"/>
                <a:gd name="connsiteX6" fmla="*/ 29289 w 273363"/>
                <a:gd name="connsiteY6" fmla="*/ 29289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3" h="351467">
                  <a:moveTo>
                    <a:pt x="29289" y="29289"/>
                  </a:moveTo>
                  <a:lnTo>
                    <a:pt x="99582" y="29289"/>
                  </a:lnTo>
                  <a:lnTo>
                    <a:pt x="99582" y="290937"/>
                  </a:lnTo>
                  <a:lnTo>
                    <a:pt x="263601" y="290937"/>
                  </a:lnTo>
                  <a:lnTo>
                    <a:pt x="263601" y="357325"/>
                  </a:lnTo>
                  <a:lnTo>
                    <a:pt x="29289" y="357325"/>
                  </a:lnTo>
                  <a:lnTo>
                    <a:pt x="29289" y="292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6C26FE9-675A-4EF7-8373-CD61A41E74BE}"/>
                </a:ext>
              </a:extLst>
            </p:cNvPr>
            <p:cNvSpPr/>
            <p:nvPr/>
          </p:nvSpPr>
          <p:spPr>
            <a:xfrm>
              <a:off x="7775891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5023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588720-CF68-4E8C-9DBF-31165C84CBD4}"/>
                </a:ext>
              </a:extLst>
            </p:cNvPr>
            <p:cNvSpPr/>
            <p:nvPr/>
          </p:nvSpPr>
          <p:spPr>
            <a:xfrm>
              <a:off x="8060970" y="1928522"/>
              <a:ext cx="312415" cy="390519"/>
            </a:xfrm>
            <a:custGeom>
              <a:avLst/>
              <a:gdLst>
                <a:gd name="connsiteX0" fmla="*/ 44910 w 312415"/>
                <a:gd name="connsiteY0" fmla="*/ 337799 h 390519"/>
                <a:gd name="connsiteX1" fmla="*/ 68341 w 312415"/>
                <a:gd name="connsiteY1" fmla="*/ 283126 h 390519"/>
                <a:gd name="connsiteX2" fmla="*/ 154255 w 312415"/>
                <a:gd name="connsiteY2" fmla="*/ 306557 h 390519"/>
                <a:gd name="connsiteX3" fmla="*/ 224549 w 312415"/>
                <a:gd name="connsiteY3" fmla="*/ 236264 h 390519"/>
                <a:gd name="connsiteX4" fmla="*/ 224549 w 312415"/>
                <a:gd name="connsiteY4" fmla="*/ 224548 h 390519"/>
                <a:gd name="connsiteX5" fmla="*/ 142539 w 312415"/>
                <a:gd name="connsiteY5" fmla="*/ 263600 h 390519"/>
                <a:gd name="connsiteX6" fmla="*/ 29289 w 312415"/>
                <a:gd name="connsiteY6" fmla="*/ 146445 h 390519"/>
                <a:gd name="connsiteX7" fmla="*/ 29289 w 312415"/>
                <a:gd name="connsiteY7" fmla="*/ 146445 h 390519"/>
                <a:gd name="connsiteX8" fmla="*/ 142539 w 312415"/>
                <a:gd name="connsiteY8" fmla="*/ 29289 h 390519"/>
                <a:gd name="connsiteX9" fmla="*/ 224549 w 312415"/>
                <a:gd name="connsiteY9" fmla="*/ 68341 h 390519"/>
                <a:gd name="connsiteX10" fmla="*/ 224549 w 312415"/>
                <a:gd name="connsiteY10" fmla="*/ 37099 h 390519"/>
                <a:gd name="connsiteX11" fmla="*/ 294842 w 312415"/>
                <a:gd name="connsiteY11" fmla="*/ 37099 h 390519"/>
                <a:gd name="connsiteX12" fmla="*/ 294842 w 312415"/>
                <a:gd name="connsiteY12" fmla="*/ 232359 h 390519"/>
                <a:gd name="connsiteX13" fmla="*/ 263601 w 312415"/>
                <a:gd name="connsiteY13" fmla="*/ 329989 h 390519"/>
                <a:gd name="connsiteX14" fmla="*/ 154255 w 312415"/>
                <a:gd name="connsiteY14" fmla="*/ 365135 h 390519"/>
                <a:gd name="connsiteX15" fmla="*/ 44910 w 312415"/>
                <a:gd name="connsiteY15" fmla="*/ 337799 h 390519"/>
                <a:gd name="connsiteX16" fmla="*/ 224549 w 312415"/>
                <a:gd name="connsiteY16" fmla="*/ 150350 h 390519"/>
                <a:gd name="connsiteX17" fmla="*/ 224549 w 312415"/>
                <a:gd name="connsiteY17" fmla="*/ 150350 h 390519"/>
                <a:gd name="connsiteX18" fmla="*/ 162065 w 312415"/>
                <a:gd name="connsiteY18" fmla="*/ 91772 h 390519"/>
                <a:gd name="connsiteX19" fmla="*/ 99582 w 312415"/>
                <a:gd name="connsiteY19" fmla="*/ 150350 h 390519"/>
                <a:gd name="connsiteX20" fmla="*/ 99582 w 312415"/>
                <a:gd name="connsiteY20" fmla="*/ 150350 h 390519"/>
                <a:gd name="connsiteX21" fmla="*/ 162065 w 312415"/>
                <a:gd name="connsiteY21" fmla="*/ 208928 h 390519"/>
                <a:gd name="connsiteX22" fmla="*/ 224549 w 312415"/>
                <a:gd name="connsiteY22" fmla="*/ 150350 h 39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5" h="390519">
                  <a:moveTo>
                    <a:pt x="44910" y="337799"/>
                  </a:moveTo>
                  <a:lnTo>
                    <a:pt x="68341" y="283126"/>
                  </a:lnTo>
                  <a:cubicBezTo>
                    <a:pt x="95677" y="298747"/>
                    <a:pt x="119108" y="306557"/>
                    <a:pt x="154255" y="306557"/>
                  </a:cubicBezTo>
                  <a:cubicBezTo>
                    <a:pt x="201117" y="306557"/>
                    <a:pt x="224549" y="283126"/>
                    <a:pt x="224549" y="236264"/>
                  </a:cubicBezTo>
                  <a:lnTo>
                    <a:pt x="224549" y="224548"/>
                  </a:lnTo>
                  <a:cubicBezTo>
                    <a:pt x="205023" y="247980"/>
                    <a:pt x="181591" y="263600"/>
                    <a:pt x="142539" y="263600"/>
                  </a:cubicBezTo>
                  <a:cubicBezTo>
                    <a:pt x="83962" y="263600"/>
                    <a:pt x="29289" y="220643"/>
                    <a:pt x="29289" y="146445"/>
                  </a:cubicBezTo>
                  <a:lnTo>
                    <a:pt x="29289" y="146445"/>
                  </a:lnTo>
                  <a:cubicBezTo>
                    <a:pt x="29289" y="72246"/>
                    <a:pt x="83962" y="29289"/>
                    <a:pt x="142539" y="29289"/>
                  </a:cubicBezTo>
                  <a:cubicBezTo>
                    <a:pt x="181591" y="29289"/>
                    <a:pt x="205023" y="44910"/>
                    <a:pt x="224549" y="68341"/>
                  </a:cubicBezTo>
                  <a:lnTo>
                    <a:pt x="224549" y="37099"/>
                  </a:lnTo>
                  <a:lnTo>
                    <a:pt x="294842" y="37099"/>
                  </a:lnTo>
                  <a:lnTo>
                    <a:pt x="294842" y="232359"/>
                  </a:lnTo>
                  <a:cubicBezTo>
                    <a:pt x="294842" y="279221"/>
                    <a:pt x="283126" y="310463"/>
                    <a:pt x="263601" y="329989"/>
                  </a:cubicBezTo>
                  <a:cubicBezTo>
                    <a:pt x="240169" y="353420"/>
                    <a:pt x="205023" y="365135"/>
                    <a:pt x="154255" y="365135"/>
                  </a:cubicBezTo>
                  <a:cubicBezTo>
                    <a:pt x="115203" y="361230"/>
                    <a:pt x="76151" y="353420"/>
                    <a:pt x="44910" y="337799"/>
                  </a:cubicBezTo>
                  <a:close/>
                  <a:moveTo>
                    <a:pt x="224549" y="150350"/>
                  </a:moveTo>
                  <a:lnTo>
                    <a:pt x="224549" y="150350"/>
                  </a:lnTo>
                  <a:cubicBezTo>
                    <a:pt x="224549" y="115203"/>
                    <a:pt x="197212" y="91772"/>
                    <a:pt x="162065" y="91772"/>
                  </a:cubicBezTo>
                  <a:cubicBezTo>
                    <a:pt x="126919" y="91772"/>
                    <a:pt x="99582" y="115203"/>
                    <a:pt x="99582" y="150350"/>
                  </a:cubicBezTo>
                  <a:lnTo>
                    <a:pt x="99582" y="150350"/>
                  </a:lnTo>
                  <a:cubicBezTo>
                    <a:pt x="99582" y="185497"/>
                    <a:pt x="126919" y="208928"/>
                    <a:pt x="162065" y="208928"/>
                  </a:cubicBezTo>
                  <a:cubicBezTo>
                    <a:pt x="201117" y="208928"/>
                    <a:pt x="224549" y="181591"/>
                    <a:pt x="224549" y="15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699B46C-8436-4DB4-8FF1-254BCD5399CB}"/>
                </a:ext>
              </a:extLst>
            </p:cNvPr>
            <p:cNvSpPr/>
            <p:nvPr/>
          </p:nvSpPr>
          <p:spPr>
            <a:xfrm>
              <a:off x="8357764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28454 w 312415"/>
                <a:gd name="connsiteY7" fmla="*/ 162065 h 312415"/>
                <a:gd name="connsiteX8" fmla="*/ 228454 w 312415"/>
                <a:gd name="connsiteY8" fmla="*/ 162065 h 312415"/>
                <a:gd name="connsiteX9" fmla="*/ 162066 w 312415"/>
                <a:gd name="connsiteY9" fmla="*/ 91772 h 312415"/>
                <a:gd name="connsiteX10" fmla="*/ 95677 w 312415"/>
                <a:gd name="connsiteY10" fmla="*/ 162065 h 312415"/>
                <a:gd name="connsiteX11" fmla="*/ 95677 w 312415"/>
                <a:gd name="connsiteY11" fmla="*/ 162065 h 312415"/>
                <a:gd name="connsiteX12" fmla="*/ 162066 w 312415"/>
                <a:gd name="connsiteY12" fmla="*/ 232359 h 312415"/>
                <a:gd name="connsiteX13" fmla="*/ 228454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3962" y="290937"/>
                    <a:pt x="29289" y="236264"/>
                    <a:pt x="29289" y="162065"/>
                  </a:cubicBezTo>
                  <a:close/>
                  <a:moveTo>
                    <a:pt x="228454" y="162065"/>
                  </a:moveTo>
                  <a:lnTo>
                    <a:pt x="228454" y="162065"/>
                  </a:lnTo>
                  <a:cubicBezTo>
                    <a:pt x="228454" y="123013"/>
                    <a:pt x="201117" y="91772"/>
                    <a:pt x="162066" y="91772"/>
                  </a:cubicBezTo>
                  <a:cubicBezTo>
                    <a:pt x="123014" y="91772"/>
                    <a:pt x="95677" y="123013"/>
                    <a:pt x="95677" y="162065"/>
                  </a:cubicBezTo>
                  <a:lnTo>
                    <a:pt x="95677" y="162065"/>
                  </a:lnTo>
                  <a:cubicBezTo>
                    <a:pt x="95677" y="197212"/>
                    <a:pt x="123014" y="232359"/>
                    <a:pt x="162066" y="232359"/>
                  </a:cubicBezTo>
                  <a:cubicBezTo>
                    <a:pt x="205023" y="232359"/>
                    <a:pt x="228454" y="201117"/>
                    <a:pt x="228454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ZA" smtClean="0"/>
              <a:pPr/>
              <a:t>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368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ch Pitch Deck_SB - v6.potx" id="{93EB355F-44AA-4C3B-B422-06FEF3368D10}" vid="{6D3ED4B3-79CD-40AE-9163-46339FA987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0</TotalTime>
  <Words>2554</Words>
  <Application>Microsoft Office PowerPoint</Application>
  <PresentationFormat>Widescreen</PresentationFormat>
  <Paragraphs>342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Calibri</vt:lpstr>
      <vt:lpstr>Tahoma</vt:lpstr>
      <vt:lpstr>Times New Roman</vt:lpstr>
      <vt:lpstr>Wingdings</vt:lpstr>
      <vt:lpstr>Office Theme</vt:lpstr>
      <vt:lpstr>Recommender Systems</vt:lpstr>
      <vt:lpstr>Team</vt:lpstr>
      <vt:lpstr>Kế hoạch</vt:lpstr>
      <vt:lpstr>Lý do chọn đề tài</vt:lpstr>
      <vt:lpstr>Lợi ích</vt:lpstr>
      <vt:lpstr>Kết quả</vt:lpstr>
      <vt:lpstr>Mục tiêu</vt:lpstr>
      <vt:lpstr>Mục tiêu</vt:lpstr>
      <vt:lpstr>Theory </vt:lpstr>
      <vt:lpstr>Method</vt:lpstr>
      <vt:lpstr>Method</vt:lpstr>
      <vt:lpstr>Content – based filtering</vt:lpstr>
      <vt:lpstr>Utility Matrix</vt:lpstr>
      <vt:lpstr>Utility Matrix</vt:lpstr>
      <vt:lpstr>Item Profiles</vt:lpstr>
      <vt:lpstr>Collaborative filtering</vt:lpstr>
      <vt:lpstr>Hybrids filtering</vt:lpstr>
      <vt:lpstr>Title</vt:lpstr>
      <vt:lpstr>Model</vt:lpstr>
      <vt:lpstr>Flowchart</vt:lpstr>
      <vt:lpstr>Block Diagram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2018-10-23T19:13:36Z</dcterms:created>
  <dcterms:modified xsi:type="dcterms:W3CDTF">2018-10-24T02:43:13Z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2018-08-01T18:58:27.2090037Z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