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4"/>
  </p:sldMasterIdLst>
  <p:notesMasterIdLst>
    <p:notesMasterId r:id="rId27"/>
  </p:notesMasterIdLst>
  <p:sldIdLst>
    <p:sldId id="256" r:id="rId5"/>
    <p:sldId id="257" r:id="rId6"/>
    <p:sldId id="258" r:id="rId7"/>
    <p:sldId id="299" r:id="rId8"/>
    <p:sldId id="259" r:id="rId9"/>
    <p:sldId id="260" r:id="rId10"/>
    <p:sldId id="293" r:id="rId11"/>
    <p:sldId id="294" r:id="rId12"/>
    <p:sldId id="295" r:id="rId13"/>
    <p:sldId id="296" r:id="rId14"/>
    <p:sldId id="297" r:id="rId15"/>
    <p:sldId id="261" r:id="rId16"/>
    <p:sldId id="284" r:id="rId17"/>
    <p:sldId id="298" r:id="rId18"/>
    <p:sldId id="285" r:id="rId19"/>
    <p:sldId id="286" r:id="rId20"/>
    <p:sldId id="287" r:id="rId21"/>
    <p:sldId id="288" r:id="rId22"/>
    <p:sldId id="289" r:id="rId23"/>
    <p:sldId id="290" r:id="rId24"/>
    <p:sldId id="291" r:id="rId25"/>
    <p:sldId id="292" r:id="rId26"/>
  </p:sldIdLst>
  <p:sldSz cx="9144000" cy="5143500" type="screen16x9"/>
  <p:notesSz cx="6858000" cy="9144000"/>
  <p:embeddedFontLst>
    <p:embeddedFont>
      <p:font typeface="Bebas Neue" panose="020B0606020202050201" pitchFamily="34" charset="0"/>
      <p:regular r:id="rId28"/>
    </p:embeddedFont>
    <p:embeddedFont>
      <p:font typeface="Calibri" panose="020F0502020204030204" pitchFamily="34" charset="0"/>
      <p:regular r:id="rId29"/>
      <p:bold r:id="rId30"/>
      <p:italic r:id="rId31"/>
      <p:boldItalic r:id="rId32"/>
    </p:embeddedFont>
    <p:embeddedFont>
      <p:font typeface="Montserrat" pitchFamily="2" charset="0"/>
      <p:regular r:id="rId33"/>
      <p:bold r:id="rId34"/>
      <p:italic r:id="rId35"/>
      <p:boldItalic r:id="rId36"/>
    </p:embeddedFont>
    <p:embeddedFont>
      <p:font typeface="Montserrat Medium"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63FE09-A1D8-4FB0-A42E-527C86326B17}">
  <a:tblStyle styleId="{E663FE09-A1D8-4FB0-A42E-527C86326B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30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eeeabc331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eeeabc331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eeeabc331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eeeabc331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eeeabc331f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eeeabc331f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eeeabc331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eeeabc331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85500"/>
            <a:ext cx="70563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a:off x="-8350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759325" y="2745518"/>
            <a:ext cx="201300" cy="462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11598" y="-228600"/>
            <a:ext cx="2982300" cy="100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787320" y="2923500"/>
            <a:ext cx="393600" cy="407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988450" y="-94575"/>
            <a:ext cx="2550800" cy="339300"/>
            <a:chOff x="988450" y="-94575"/>
            <a:chExt cx="2550800" cy="339300"/>
          </a:xfrm>
        </p:grpSpPr>
        <p:sp>
          <p:nvSpPr>
            <p:cNvPr id="15" name="Google Shape;15;p2"/>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rot="5400000">
            <a:off x="8505225" y="191075"/>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90650"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7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1"/>
        <p:cNvGrpSpPr/>
        <p:nvPr/>
      </p:nvGrpSpPr>
      <p:grpSpPr>
        <a:xfrm>
          <a:off x="0" y="0"/>
          <a:ext cx="0" cy="0"/>
          <a:chOff x="0" y="0"/>
          <a:chExt cx="0" cy="0"/>
        </a:xfrm>
      </p:grpSpPr>
      <p:sp>
        <p:nvSpPr>
          <p:cNvPr id="172" name="Google Shape;172;p13"/>
          <p:cNvSpPr/>
          <p:nvPr/>
        </p:nvSpPr>
        <p:spPr>
          <a:xfrm rot="-5400000">
            <a:off x="-968952" y="3882131"/>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171368" y="4485595"/>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5400000">
            <a:off x="2468543" y="-2776220"/>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10800000">
            <a:off x="-538700" y="-145025"/>
            <a:ext cx="12420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3"/>
          <p:cNvGrpSpPr/>
          <p:nvPr/>
        </p:nvGrpSpPr>
        <p:grpSpPr>
          <a:xfrm rot="10800000" flipH="1">
            <a:off x="6632668" y="4815360"/>
            <a:ext cx="2550800" cy="339300"/>
            <a:chOff x="988450" y="-94575"/>
            <a:chExt cx="2550800" cy="339300"/>
          </a:xfrm>
        </p:grpSpPr>
        <p:sp>
          <p:nvSpPr>
            <p:cNvPr id="177" name="Google Shape;177;p13"/>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3"/>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8818875" y="-148725"/>
            <a:ext cx="579000" cy="35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92"/>
        <p:cNvGrpSpPr/>
        <p:nvPr/>
      </p:nvGrpSpPr>
      <p:grpSpPr>
        <a:xfrm>
          <a:off x="0" y="0"/>
          <a:ext cx="0" cy="0"/>
          <a:chOff x="0" y="0"/>
          <a:chExt cx="0" cy="0"/>
        </a:xfrm>
      </p:grpSpPr>
      <p:sp>
        <p:nvSpPr>
          <p:cNvPr id="193" name="Google Shape;193;p14"/>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4"/>
          <p:cNvGrpSpPr/>
          <p:nvPr/>
        </p:nvGrpSpPr>
        <p:grpSpPr>
          <a:xfrm>
            <a:off x="8445700" y="2824475"/>
            <a:ext cx="1064700" cy="2550800"/>
            <a:chOff x="7366075" y="2214875"/>
            <a:chExt cx="1064700" cy="2550800"/>
          </a:xfrm>
        </p:grpSpPr>
        <p:sp>
          <p:nvSpPr>
            <p:cNvPr id="195" name="Google Shape;195;p14"/>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4"/>
          <p:cNvSpPr/>
          <p:nvPr/>
        </p:nvSpPr>
        <p:spPr>
          <a:xfrm rot="-5400000">
            <a:off x="9654600"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8611000"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230150"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txBox="1">
            <a:spLocks noGrp="1"/>
          </p:cNvSpPr>
          <p:nvPr>
            <p:ph type="title"/>
          </p:nvPr>
        </p:nvSpPr>
        <p:spPr>
          <a:xfrm>
            <a:off x="720000" y="445025"/>
            <a:ext cx="7704000" cy="102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1" name="Google Shape;221;p16"/>
          <p:cNvSpPr txBox="1">
            <a:spLocks noGrp="1"/>
          </p:cNvSpPr>
          <p:nvPr>
            <p:ph type="subTitle" idx="1"/>
          </p:nvPr>
        </p:nvSpPr>
        <p:spPr>
          <a:xfrm>
            <a:off x="720000" y="1263713"/>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2" name="Google Shape;222;p16"/>
          <p:cNvSpPr txBox="1">
            <a:spLocks noGrp="1"/>
          </p:cNvSpPr>
          <p:nvPr>
            <p:ph type="subTitle" idx="2"/>
          </p:nvPr>
        </p:nvSpPr>
        <p:spPr>
          <a:xfrm>
            <a:off x="720000" y="1955609"/>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16"/>
          <p:cNvSpPr txBox="1">
            <a:spLocks noGrp="1"/>
          </p:cNvSpPr>
          <p:nvPr>
            <p:ph type="subTitle" idx="3"/>
          </p:nvPr>
        </p:nvSpPr>
        <p:spPr>
          <a:xfrm>
            <a:off x="720000" y="2647506"/>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4" name="Google Shape;224;p16"/>
          <p:cNvSpPr txBox="1">
            <a:spLocks noGrp="1"/>
          </p:cNvSpPr>
          <p:nvPr>
            <p:ph type="subTitle" idx="4"/>
          </p:nvPr>
        </p:nvSpPr>
        <p:spPr>
          <a:xfrm>
            <a:off x="720000" y="3339403"/>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16"/>
          <p:cNvSpPr txBox="1">
            <a:spLocks noGrp="1"/>
          </p:cNvSpPr>
          <p:nvPr>
            <p:ph type="subTitle" idx="5"/>
          </p:nvPr>
        </p:nvSpPr>
        <p:spPr>
          <a:xfrm>
            <a:off x="720000" y="4031300"/>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6" name="Google Shape;226;p16"/>
          <p:cNvSpPr/>
          <p:nvPr/>
        </p:nvSpPr>
        <p:spPr>
          <a:xfrm rot="5400000">
            <a:off x="6537900" y="1733800"/>
            <a:ext cx="4758600" cy="96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rot="5400000">
            <a:off x="7887750" y="4213850"/>
            <a:ext cx="2515800" cy="61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6"/>
          <p:cNvGrpSpPr/>
          <p:nvPr/>
        </p:nvGrpSpPr>
        <p:grpSpPr>
          <a:xfrm>
            <a:off x="8718025" y="-94450"/>
            <a:ext cx="1064700" cy="2550800"/>
            <a:chOff x="7366075" y="2214875"/>
            <a:chExt cx="1064700" cy="2550800"/>
          </a:xfrm>
        </p:grpSpPr>
        <p:sp>
          <p:nvSpPr>
            <p:cNvPr id="229" name="Google Shape;229;p16"/>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6"/>
          <p:cNvSpPr/>
          <p:nvPr/>
        </p:nvSpPr>
        <p:spPr>
          <a:xfrm rot="5400000">
            <a:off x="-253925" y="-137650"/>
            <a:ext cx="1089000" cy="685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547825" y="190925"/>
            <a:ext cx="973800" cy="42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6"/>
          <p:cNvGrpSpPr/>
          <p:nvPr/>
        </p:nvGrpSpPr>
        <p:grpSpPr>
          <a:xfrm>
            <a:off x="-673550" y="4849975"/>
            <a:ext cx="2550800" cy="339300"/>
            <a:chOff x="988450" y="-94575"/>
            <a:chExt cx="2550800" cy="339300"/>
          </a:xfrm>
        </p:grpSpPr>
        <p:sp>
          <p:nvSpPr>
            <p:cNvPr id="244" name="Google Shape;244;p16"/>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0"/>
        <p:cNvGrpSpPr/>
        <p:nvPr/>
      </p:nvGrpSpPr>
      <p:grpSpPr>
        <a:xfrm>
          <a:off x="0" y="0"/>
          <a:ext cx="0" cy="0"/>
          <a:chOff x="0" y="0"/>
          <a:chExt cx="0" cy="0"/>
        </a:xfrm>
      </p:grpSpPr>
      <p:sp>
        <p:nvSpPr>
          <p:cNvPr id="261" name="Google Shape;261;p18"/>
          <p:cNvSpPr/>
          <p:nvPr/>
        </p:nvSpPr>
        <p:spPr>
          <a:xfrm rot="5400000">
            <a:off x="6537900" y="1733800"/>
            <a:ext cx="4758600" cy="96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8"/>
          <p:cNvGrpSpPr/>
          <p:nvPr/>
        </p:nvGrpSpPr>
        <p:grpSpPr>
          <a:xfrm>
            <a:off x="8718025" y="-94450"/>
            <a:ext cx="1064700" cy="2550800"/>
            <a:chOff x="7366075" y="2214875"/>
            <a:chExt cx="1064700" cy="2550800"/>
          </a:xfrm>
        </p:grpSpPr>
        <p:sp>
          <p:nvSpPr>
            <p:cNvPr id="263" name="Google Shape;263;p18"/>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8"/>
          <p:cNvSpPr/>
          <p:nvPr/>
        </p:nvSpPr>
        <p:spPr>
          <a:xfrm rot="5400000">
            <a:off x="-253925" y="-137650"/>
            <a:ext cx="1089000" cy="685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547825" y="190925"/>
            <a:ext cx="973800" cy="428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8"/>
          <p:cNvGrpSpPr/>
          <p:nvPr/>
        </p:nvGrpSpPr>
        <p:grpSpPr>
          <a:xfrm>
            <a:off x="-673550" y="4849975"/>
            <a:ext cx="2550800" cy="339300"/>
            <a:chOff x="988450" y="-94575"/>
            <a:chExt cx="2550800" cy="339300"/>
          </a:xfrm>
        </p:grpSpPr>
        <p:sp>
          <p:nvSpPr>
            <p:cNvPr id="278" name="Google Shape;278;p18"/>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8"/>
          <p:cNvSpPr/>
          <p:nvPr/>
        </p:nvSpPr>
        <p:spPr>
          <a:xfrm rot="5400000">
            <a:off x="6879275" y="2774875"/>
            <a:ext cx="409800" cy="445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1"/>
        <p:cNvGrpSpPr/>
        <p:nvPr/>
      </p:nvGrpSpPr>
      <p:grpSpPr>
        <a:xfrm>
          <a:off x="0" y="0"/>
          <a:ext cx="0" cy="0"/>
          <a:chOff x="0" y="0"/>
          <a:chExt cx="0" cy="0"/>
        </a:xfrm>
      </p:grpSpPr>
      <p:sp>
        <p:nvSpPr>
          <p:cNvPr id="292" name="Google Shape;292;p19"/>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5400000">
            <a:off x="9582900"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5400000">
            <a:off x="230150" y="3878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9"/>
          <p:cNvGrpSpPr/>
          <p:nvPr/>
        </p:nvGrpSpPr>
        <p:grpSpPr>
          <a:xfrm rot="10800000" flipH="1">
            <a:off x="6632668" y="4815360"/>
            <a:ext cx="2550800" cy="339300"/>
            <a:chOff x="988450" y="-94575"/>
            <a:chExt cx="2550800" cy="339300"/>
          </a:xfrm>
        </p:grpSpPr>
        <p:sp>
          <p:nvSpPr>
            <p:cNvPr id="297" name="Google Shape;297;p19"/>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9"/>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3925875" y="1271038"/>
            <a:ext cx="1268400" cy="126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 name="Google Shape;32;p3"/>
          <p:cNvSpPr txBox="1">
            <a:spLocks noGrp="1"/>
          </p:cNvSpPr>
          <p:nvPr>
            <p:ph type="subTitle" idx="1"/>
          </p:nvPr>
        </p:nvSpPr>
        <p:spPr>
          <a:xfrm>
            <a:off x="2152350" y="3398163"/>
            <a:ext cx="4839300" cy="4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3"/>
          <p:cNvSpPr/>
          <p:nvPr/>
        </p:nvSpPr>
        <p:spPr>
          <a:xfrm rot="5400000" flipH="1">
            <a:off x="4228625"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flipH="1">
            <a:off x="31875"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rot="10800000">
            <a:off x="968307" y="4815360"/>
            <a:ext cx="2550800" cy="339300"/>
            <a:chOff x="988450" y="-94575"/>
            <a:chExt cx="2550800" cy="339300"/>
          </a:xfrm>
        </p:grpSpPr>
        <p:sp>
          <p:nvSpPr>
            <p:cNvPr id="36" name="Google Shape;36;p3"/>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p:nvPr/>
        </p:nvSpPr>
        <p:spPr>
          <a:xfrm rot="10800000">
            <a:off x="903707"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5"/>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5400000">
            <a:off x="9582900"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rot="5400000">
            <a:off x="230150" y="3878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rot="10800000" flipH="1">
            <a:off x="6632668" y="4815360"/>
            <a:ext cx="2550800" cy="339300"/>
            <a:chOff x="988450" y="-94575"/>
            <a:chExt cx="2550800" cy="339300"/>
          </a:xfrm>
        </p:grpSpPr>
        <p:sp>
          <p:nvSpPr>
            <p:cNvPr id="82" name="Google Shape;82;p5"/>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5"/>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p:nvPr/>
        </p:nvSpPr>
        <p:spPr>
          <a:xfrm rot="5400000">
            <a:off x="7927995"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10800000">
            <a:off x="8506975"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a:off x="-113725" y="-94575"/>
            <a:ext cx="2550800" cy="339300"/>
            <a:chOff x="988450" y="-94575"/>
            <a:chExt cx="2550800" cy="339300"/>
          </a:xfrm>
        </p:grpSpPr>
        <p:sp>
          <p:nvSpPr>
            <p:cNvPr id="99" name="Google Shape;99;p6"/>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6"/>
          <p:cNvSpPr/>
          <p:nvPr/>
        </p:nvSpPr>
        <p:spPr>
          <a:xfrm>
            <a:off x="988475"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5400000">
            <a:off x="6312100" y="2192625"/>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7907693" y="4708525"/>
            <a:ext cx="16131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5400000" flipH="1">
            <a:off x="-2157500" y="2661350"/>
            <a:ext cx="4216200" cy="97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7"/>
          <p:cNvSpPr txBox="1">
            <a:spLocks noGrp="1"/>
          </p:cNvSpPr>
          <p:nvPr>
            <p:ph type="body" idx="1"/>
          </p:nvPr>
        </p:nvSpPr>
        <p:spPr>
          <a:xfrm>
            <a:off x="726450" y="1645025"/>
            <a:ext cx="4036200" cy="2546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5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118" name="Google Shape;118;p7"/>
          <p:cNvSpPr>
            <a:spLocks noGrp="1"/>
          </p:cNvSpPr>
          <p:nvPr>
            <p:ph type="pic" idx="2"/>
          </p:nvPr>
        </p:nvSpPr>
        <p:spPr>
          <a:xfrm>
            <a:off x="5129800" y="1181392"/>
            <a:ext cx="3300900" cy="3299100"/>
          </a:xfrm>
          <a:prstGeom prst="rect">
            <a:avLst/>
          </a:prstGeom>
          <a:noFill/>
          <a:ln>
            <a:noFill/>
          </a:ln>
        </p:spPr>
      </p:sp>
      <p:sp>
        <p:nvSpPr>
          <p:cNvPr id="119" name="Google Shape;119;p7"/>
          <p:cNvSpPr/>
          <p:nvPr/>
        </p:nvSpPr>
        <p:spPr>
          <a:xfrm rot="-5400000" flipH="1">
            <a:off x="-962400"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5400000" flipH="1">
            <a:off x="-381750" y="2783350"/>
            <a:ext cx="664800" cy="42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10800000" flipH="1">
            <a:off x="177920"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1" name="Google Shape;131;p10"/>
          <p:cNvSpPr/>
          <p:nvPr/>
        </p:nvSpPr>
        <p:spPr>
          <a:xfrm rot="5400000" flipH="1">
            <a:off x="2857025"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0"/>
          <p:cNvGrpSpPr/>
          <p:nvPr/>
        </p:nvGrpSpPr>
        <p:grpSpPr>
          <a:xfrm flipH="1">
            <a:off x="-730225" y="2824475"/>
            <a:ext cx="1064700" cy="2550800"/>
            <a:chOff x="7366075" y="2214875"/>
            <a:chExt cx="1064700" cy="2550800"/>
          </a:xfrm>
        </p:grpSpPr>
        <p:sp>
          <p:nvSpPr>
            <p:cNvPr id="133" name="Google Shape;133;p10"/>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0"/>
          <p:cNvSpPr/>
          <p:nvPr/>
        </p:nvSpPr>
        <p:spPr>
          <a:xfrm rot="5400000" flipH="1">
            <a:off x="-1268025"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flipH="1">
            <a:off x="-1743025"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flipH="1">
            <a:off x="8839050"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rot="-5400000" flipH="1">
            <a:off x="8703625"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1" name="Google Shape;151;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11"/>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1"/>
          <p:cNvGrpSpPr/>
          <p:nvPr/>
        </p:nvGrpSpPr>
        <p:grpSpPr>
          <a:xfrm>
            <a:off x="8445700" y="2824475"/>
            <a:ext cx="1064700" cy="2550800"/>
            <a:chOff x="7366075" y="2214875"/>
            <a:chExt cx="1064700" cy="2550800"/>
          </a:xfrm>
        </p:grpSpPr>
        <p:sp>
          <p:nvSpPr>
            <p:cNvPr id="154" name="Google Shape;154;p11"/>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1"/>
          <p:cNvSpPr/>
          <p:nvPr/>
        </p:nvSpPr>
        <p:spPr>
          <a:xfrm rot="-5400000">
            <a:off x="9654600"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8611000"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230150"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23"/>
          <p:cNvGrpSpPr/>
          <p:nvPr/>
        </p:nvGrpSpPr>
        <p:grpSpPr>
          <a:xfrm>
            <a:off x="7366075" y="2214875"/>
            <a:ext cx="1064700" cy="2550800"/>
            <a:chOff x="7366075" y="2214875"/>
            <a:chExt cx="1064700" cy="2550800"/>
          </a:xfrm>
        </p:grpSpPr>
        <p:sp>
          <p:nvSpPr>
            <p:cNvPr id="321" name="Google Shape;321;p23"/>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3"/>
          <p:cNvSpPr/>
          <p:nvPr/>
        </p:nvSpPr>
        <p:spPr>
          <a:xfrm>
            <a:off x="8170125" y="927225"/>
            <a:ext cx="973800" cy="42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txBox="1">
            <a:spLocks noGrp="1"/>
          </p:cNvSpPr>
          <p:nvPr>
            <p:ph type="ctrTitle"/>
          </p:nvPr>
        </p:nvSpPr>
        <p:spPr>
          <a:xfrm>
            <a:off x="400675" y="1006341"/>
            <a:ext cx="7056300" cy="21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Rút gọn và </a:t>
            </a:r>
            <a:br>
              <a:rPr lang="en"/>
            </a:br>
            <a:r>
              <a:rPr lang="en"/>
              <a:t>Mã hóa trạng thái</a:t>
            </a:r>
            <a:endParaRPr/>
          </a:p>
        </p:txBody>
      </p:sp>
      <p:sp>
        <p:nvSpPr>
          <p:cNvPr id="335" name="Google Shape;335;p23"/>
          <p:cNvSpPr/>
          <p:nvPr/>
        </p:nvSpPr>
        <p:spPr>
          <a:xfrm>
            <a:off x="8021423" y="678600"/>
            <a:ext cx="2501700" cy="117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10434D55-24D2-3DA9-96ED-0B415236086E}"/>
              </a:ext>
            </a:extLst>
          </p:cNvPr>
          <p:cNvSpPr txBox="1"/>
          <p:nvPr/>
        </p:nvSpPr>
        <p:spPr>
          <a:xfrm>
            <a:off x="964507" y="3746592"/>
            <a:ext cx="5688418" cy="738664"/>
          </a:xfrm>
          <a:prstGeom prst="rect">
            <a:avLst/>
          </a:prstGeom>
          <a:noFill/>
        </p:spPr>
        <p:txBody>
          <a:bodyPr wrap="square">
            <a:spAutoFit/>
          </a:bodyPr>
          <a:lstStyle/>
          <a:p>
            <a:r>
              <a:rPr lang="en">
                <a:solidFill>
                  <a:srgbClr val="0E2A47"/>
                </a:solidFill>
                <a:latin typeface="Montserrat Medium"/>
                <a:ea typeface="Montserrat Medium"/>
                <a:cs typeface="Montserrat Medium"/>
                <a:sym typeface="Montserrat Medium"/>
              </a:rPr>
              <a:t>Nhóm 14</a:t>
            </a:r>
          </a:p>
          <a:p>
            <a:r>
              <a:rPr lang="en">
                <a:solidFill>
                  <a:srgbClr val="0E2A47"/>
                </a:solidFill>
                <a:latin typeface="Montserrat Medium"/>
                <a:ea typeface="Montserrat Medium"/>
                <a:cs typeface="Montserrat Medium"/>
                <a:sym typeface="Montserrat Medium"/>
              </a:rPr>
              <a:t>Nguyễn Tiến Toàn -21521548</a:t>
            </a:r>
          </a:p>
          <a:p>
            <a:r>
              <a:rPr lang="en">
                <a:solidFill>
                  <a:srgbClr val="0E2A47"/>
                </a:solidFill>
                <a:latin typeface="Montserrat Medium"/>
                <a:sym typeface="Montserrat Medium"/>
              </a:rPr>
              <a:t>Bành Trí Kiệt - 21522251</a:t>
            </a:r>
            <a:endParaRPr lang="en-AU"/>
          </a:p>
        </p:txBody>
      </p:sp>
      <p:sp>
        <p:nvSpPr>
          <p:cNvPr id="3" name="TextBox 2">
            <a:extLst>
              <a:ext uri="{FF2B5EF4-FFF2-40B4-BE49-F238E27FC236}">
                <a16:creationId xmlns:a16="http://schemas.microsoft.com/office/drawing/2014/main" id="{1EBBBD72-1B47-CA40-33AD-59B92015B092}"/>
              </a:ext>
            </a:extLst>
          </p:cNvPr>
          <p:cNvSpPr txBox="1"/>
          <p:nvPr/>
        </p:nvSpPr>
        <p:spPr>
          <a:xfrm>
            <a:off x="964507" y="3439286"/>
            <a:ext cx="5688418" cy="307777"/>
          </a:xfrm>
          <a:prstGeom prst="rect">
            <a:avLst/>
          </a:prstGeom>
          <a:noFill/>
        </p:spPr>
        <p:txBody>
          <a:bodyPr wrap="square">
            <a:spAutoFit/>
          </a:bodyPr>
          <a:lstStyle/>
          <a:p>
            <a:r>
              <a:rPr lang="en">
                <a:solidFill>
                  <a:srgbClr val="0E2A47"/>
                </a:solidFill>
                <a:latin typeface="Montserrat Medium"/>
                <a:ea typeface="Montserrat Medium"/>
                <a:cs typeface="Montserrat Medium"/>
                <a:sym typeface="Montserrat Medium"/>
              </a:rPr>
              <a:t>Giảng viên hướng dẫn: Th.S Trương Văn Cương</a:t>
            </a:r>
            <a:endParaRPr lang="en-AU"/>
          </a:p>
        </p:txBody>
      </p:sp>
      <p:pic>
        <p:nvPicPr>
          <p:cNvPr id="6" name="Picture 5" descr="A picture containing graphics, logo, clipart, symbol&#10;&#10;Description automatically generated">
            <a:extLst>
              <a:ext uri="{FF2B5EF4-FFF2-40B4-BE49-F238E27FC236}">
                <a16:creationId xmlns:a16="http://schemas.microsoft.com/office/drawing/2014/main" id="{EE16551F-02B6-3E82-7A26-F331F9EB0807}"/>
              </a:ext>
            </a:extLst>
          </p:cNvPr>
          <p:cNvPicPr>
            <a:picLocks noChangeAspect="1"/>
          </p:cNvPicPr>
          <p:nvPr/>
        </p:nvPicPr>
        <p:blipFill>
          <a:blip r:embed="rId3"/>
          <a:stretch>
            <a:fillRect/>
          </a:stretch>
        </p:blipFill>
        <p:spPr>
          <a:xfrm>
            <a:off x="0" y="0"/>
            <a:ext cx="1509823" cy="1249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3BDD-4098-535D-76C1-66A7A38C7A86}"/>
              </a:ext>
            </a:extLst>
          </p:cNvPr>
          <p:cNvSpPr>
            <a:spLocks noGrp="1"/>
          </p:cNvSpPr>
          <p:nvPr>
            <p:ph type="title"/>
          </p:nvPr>
        </p:nvSpPr>
        <p:spPr>
          <a:xfrm>
            <a:off x="720000" y="445024"/>
            <a:ext cx="7704000" cy="1224287"/>
          </a:xfrm>
        </p:spPr>
        <p:txBody>
          <a:bodyPr/>
          <a:lstStyle/>
          <a:p>
            <a:r>
              <a:rPr lang="en-US" sz="3200" b="1" dirty="0" err="1">
                <a:latin typeface="Montserrat Medium" panose="020B0604020202020204" pitchFamily="2" charset="0"/>
              </a:rPr>
              <a:t>rstrip</a:t>
            </a:r>
            <a:r>
              <a:rPr lang="en-US" sz="3200" b="1" dirty="0">
                <a:latin typeface="Montserrat Medium" panose="020B0604020202020204" pitchFamily="2" charset="0"/>
              </a:rPr>
              <a:t>(</a:t>
            </a:r>
            <a:r>
              <a:rPr lang="en-US" sz="3200" b="1" dirty="0" err="1">
                <a:latin typeface="Montserrat Medium" panose="020B0604020202020204" pitchFamily="2" charset="0"/>
              </a:rPr>
              <a:t>chuoi</a:t>
            </a:r>
            <a:r>
              <a:rPr lang="en-US" sz="3200" b="1" dirty="0">
                <a:latin typeface="Montserrat Medium" panose="020B0604020202020204" pitchFamily="2" charset="0"/>
              </a:rPr>
              <a:t>): </a:t>
            </a:r>
            <a:r>
              <a:rPr lang="en-US" sz="3200" dirty="0" err="1">
                <a:latin typeface="Montserrat Medium" panose="020B0604020202020204" pitchFamily="2" charset="0"/>
              </a:rPr>
              <a:t>Xóa</a:t>
            </a:r>
            <a:r>
              <a:rPr lang="en-US" sz="3200" dirty="0">
                <a:latin typeface="Montserrat Medium" panose="020B0604020202020204" pitchFamily="2" charset="0"/>
              </a:rPr>
              <a:t> </a:t>
            </a:r>
            <a:r>
              <a:rPr lang="en-US" sz="3200" dirty="0" err="1">
                <a:latin typeface="Montserrat Medium" panose="020B0604020202020204" pitchFamily="2" charset="0"/>
              </a:rPr>
              <a:t>khoảng</a:t>
            </a:r>
            <a:r>
              <a:rPr lang="en-US" sz="3200" dirty="0">
                <a:latin typeface="Montserrat Medium" panose="020B0604020202020204" pitchFamily="2" charset="0"/>
              </a:rPr>
              <a:t> </a:t>
            </a:r>
            <a:r>
              <a:rPr lang="en-US" sz="3200" dirty="0" err="1">
                <a:latin typeface="Montserrat Medium" panose="020B0604020202020204" pitchFamily="2" charset="0"/>
              </a:rPr>
              <a:t>trắng</a:t>
            </a:r>
            <a:r>
              <a:rPr lang="en-US" sz="3200" dirty="0">
                <a:latin typeface="Montserrat Medium" panose="020B0604020202020204" pitchFamily="2" charset="0"/>
              </a:rPr>
              <a:t> </a:t>
            </a:r>
            <a:r>
              <a:rPr lang="en-US" sz="3200" dirty="0" err="1">
                <a:latin typeface="Montserrat Medium" panose="020B0604020202020204" pitchFamily="2" charset="0"/>
              </a:rPr>
              <a:t>trước</a:t>
            </a:r>
            <a:r>
              <a:rPr lang="en-US" sz="3200" dirty="0">
                <a:latin typeface="Montserrat Medium" panose="020B0604020202020204" pitchFamily="2" charset="0"/>
              </a:rPr>
              <a:t> </a:t>
            </a:r>
            <a:r>
              <a:rPr lang="en-US" sz="3200" dirty="0" err="1">
                <a:latin typeface="Montserrat Medium" panose="020B0604020202020204" pitchFamily="2" charset="0"/>
              </a:rPr>
              <a:t>và</a:t>
            </a:r>
            <a:r>
              <a:rPr lang="en-US" sz="3200" dirty="0">
                <a:latin typeface="Montserrat Medium" panose="020B0604020202020204" pitchFamily="2" charset="0"/>
              </a:rPr>
              <a:t> </a:t>
            </a:r>
            <a:r>
              <a:rPr lang="en-US" sz="3200" dirty="0" err="1">
                <a:latin typeface="Montserrat Medium" panose="020B0604020202020204" pitchFamily="2" charset="0"/>
              </a:rPr>
              <a:t>sau</a:t>
            </a:r>
            <a:r>
              <a:rPr lang="en-US" sz="3200" dirty="0">
                <a:latin typeface="Montserrat Medium" panose="020B0604020202020204" pitchFamily="2" charset="0"/>
              </a:rPr>
              <a:t> </a:t>
            </a:r>
            <a:r>
              <a:rPr lang="en-US" sz="3200" dirty="0" err="1">
                <a:latin typeface="Montserrat Medium" panose="020B0604020202020204" pitchFamily="2" charset="0"/>
              </a:rPr>
              <a:t>chuỗi</a:t>
            </a:r>
            <a:br>
              <a:rPr lang="en-US" sz="3200" dirty="0">
                <a:latin typeface="Montserrat Medium" panose="020B0604020202020204" pitchFamily="2" charset="0"/>
              </a:rPr>
            </a:br>
            <a:endParaRPr lang="en-US" dirty="0"/>
          </a:p>
        </p:txBody>
      </p:sp>
      <p:pic>
        <p:nvPicPr>
          <p:cNvPr id="3" name="Picture 2" descr="A picture containing text, screenshot, font, number&#10;&#10;Description automatically generated">
            <a:extLst>
              <a:ext uri="{FF2B5EF4-FFF2-40B4-BE49-F238E27FC236}">
                <a16:creationId xmlns:a16="http://schemas.microsoft.com/office/drawing/2014/main" id="{2DCBE675-539B-AE79-48AA-FD0C887CDB44}"/>
              </a:ext>
            </a:extLst>
          </p:cNvPr>
          <p:cNvPicPr>
            <a:picLocks noChangeAspect="1"/>
          </p:cNvPicPr>
          <p:nvPr/>
        </p:nvPicPr>
        <p:blipFill>
          <a:blip r:embed="rId2"/>
          <a:stretch>
            <a:fillRect/>
          </a:stretch>
        </p:blipFill>
        <p:spPr>
          <a:xfrm>
            <a:off x="1988421" y="1835555"/>
            <a:ext cx="5167157" cy="3066054"/>
          </a:xfrm>
          <a:prstGeom prst="rect">
            <a:avLst/>
          </a:prstGeom>
        </p:spPr>
      </p:pic>
    </p:spTree>
    <p:extLst>
      <p:ext uri="{BB962C8B-B14F-4D97-AF65-F5344CB8AC3E}">
        <p14:creationId xmlns:p14="http://schemas.microsoft.com/office/powerpoint/2010/main" val="227932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969C-DD42-0F28-C8AE-B2BD493225B4}"/>
              </a:ext>
            </a:extLst>
          </p:cNvPr>
          <p:cNvSpPr>
            <a:spLocks noGrp="1"/>
          </p:cNvSpPr>
          <p:nvPr>
            <p:ph type="title"/>
          </p:nvPr>
        </p:nvSpPr>
        <p:spPr>
          <a:xfrm>
            <a:off x="720000" y="445025"/>
            <a:ext cx="7704000" cy="873412"/>
          </a:xfrm>
        </p:spPr>
        <p:txBody>
          <a:bodyPr/>
          <a:lstStyle/>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.replace(a, b, count):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(count)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descr="A screen shot of a computer program&#10;&#10;Description automatically generated with low confidence">
            <a:extLst>
              <a:ext uri="{FF2B5EF4-FFF2-40B4-BE49-F238E27FC236}">
                <a16:creationId xmlns:a16="http://schemas.microsoft.com/office/drawing/2014/main" id="{87B4C6E9-9365-998E-9B05-29A7D5F9FB51}"/>
              </a:ext>
            </a:extLst>
          </p:cNvPr>
          <p:cNvPicPr>
            <a:picLocks noChangeAspect="1"/>
          </p:cNvPicPr>
          <p:nvPr/>
        </p:nvPicPr>
        <p:blipFill>
          <a:blip r:embed="rId2"/>
          <a:stretch>
            <a:fillRect/>
          </a:stretch>
        </p:blipFill>
        <p:spPr>
          <a:xfrm>
            <a:off x="1988288" y="1837989"/>
            <a:ext cx="4726061" cy="3305511"/>
          </a:xfrm>
          <a:prstGeom prst="rect">
            <a:avLst/>
          </a:prstGeom>
        </p:spPr>
      </p:pic>
    </p:spTree>
    <p:extLst>
      <p:ext uri="{BB962C8B-B14F-4D97-AF65-F5344CB8AC3E}">
        <p14:creationId xmlns:p14="http://schemas.microsoft.com/office/powerpoint/2010/main" val="14540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8"/>
          <p:cNvSpPr txBox="1">
            <a:spLocks noGrp="1"/>
          </p:cNvSpPr>
          <p:nvPr>
            <p:ph type="title"/>
          </p:nvPr>
        </p:nvSpPr>
        <p:spPr>
          <a:xfrm>
            <a:off x="720000" y="445025"/>
            <a:ext cx="7704000" cy="10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Thuật Toán</a:t>
            </a:r>
            <a:endParaRPr/>
          </a:p>
          <a:p>
            <a:pPr marL="0" lvl="0" indent="0" algn="ctr" rtl="0">
              <a:spcBef>
                <a:spcPts val="0"/>
              </a:spcBef>
              <a:spcAft>
                <a:spcPts val="0"/>
              </a:spcAft>
              <a:buNone/>
            </a:pPr>
            <a:endParaRPr/>
          </a:p>
        </p:txBody>
      </p:sp>
      <p:sp>
        <p:nvSpPr>
          <p:cNvPr id="393" name="Google Shape;393;p28"/>
          <p:cNvSpPr txBox="1"/>
          <p:nvPr/>
        </p:nvSpPr>
        <p:spPr>
          <a:xfrm>
            <a:off x="1132650" y="2742889"/>
            <a:ext cx="5877750" cy="8831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b="1">
                <a:solidFill>
                  <a:schemeClr val="dk1"/>
                </a:solidFill>
                <a:latin typeface="Montserrat Medium"/>
                <a:ea typeface="Montserrat Medium"/>
                <a:cs typeface="Montserrat Medium"/>
                <a:sym typeface="Montserrat Medium"/>
              </a:rPr>
              <a:t>2. MÃ HÓATRẠNG THÁI</a:t>
            </a:r>
            <a:endParaRPr sz="2800" b="1">
              <a:solidFill>
                <a:schemeClr val="dk1"/>
              </a:solidFill>
              <a:latin typeface="Montserrat Medium"/>
              <a:ea typeface="Montserrat Medium"/>
              <a:cs typeface="Montserrat Medium"/>
              <a:sym typeface="Montserrat Medium"/>
            </a:endParaRPr>
          </a:p>
        </p:txBody>
      </p:sp>
      <p:grpSp>
        <p:nvGrpSpPr>
          <p:cNvPr id="394" name="Google Shape;394;p28"/>
          <p:cNvGrpSpPr/>
          <p:nvPr/>
        </p:nvGrpSpPr>
        <p:grpSpPr>
          <a:xfrm rot="-5400000">
            <a:off x="-1199445" y="859655"/>
            <a:ext cx="2550800" cy="339300"/>
            <a:chOff x="988450" y="-94575"/>
            <a:chExt cx="2550800" cy="339300"/>
          </a:xfrm>
        </p:grpSpPr>
        <p:sp>
          <p:nvSpPr>
            <p:cNvPr id="395" name="Google Shape;395;p28"/>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93;p28">
            <a:extLst>
              <a:ext uri="{FF2B5EF4-FFF2-40B4-BE49-F238E27FC236}">
                <a16:creationId xmlns:a16="http://schemas.microsoft.com/office/drawing/2014/main" id="{A1FC1118-50DF-90F0-1A65-D188AF8A78FB}"/>
              </a:ext>
            </a:extLst>
          </p:cNvPr>
          <p:cNvSpPr txBox="1"/>
          <p:nvPr/>
        </p:nvSpPr>
        <p:spPr>
          <a:xfrm>
            <a:off x="1132650" y="2012420"/>
            <a:ext cx="5877750" cy="8831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b="1">
                <a:solidFill>
                  <a:schemeClr val="dk1"/>
                </a:solidFill>
                <a:latin typeface="Montserrat Medium"/>
                <a:ea typeface="Montserrat Medium"/>
                <a:cs typeface="Montserrat Medium"/>
                <a:sym typeface="Montserrat Medium"/>
              </a:rPr>
              <a:t>1. RÚT GỌN BẢNG TRẠNG THÁI</a:t>
            </a:r>
            <a:endParaRPr sz="2800" b="1">
              <a:solidFill>
                <a:schemeClr val="dk1"/>
              </a:solidFill>
              <a:latin typeface="Montserrat Medium"/>
              <a:ea typeface="Montserrat Medium"/>
              <a:cs typeface="Montserrat Medium"/>
              <a:sym typeface="Montserrat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41CC-70B9-6752-4BD2-E13687D5CDAB}"/>
              </a:ext>
            </a:extLst>
          </p:cNvPr>
          <p:cNvSpPr>
            <a:spLocks noGrp="1"/>
          </p:cNvSpPr>
          <p:nvPr>
            <p:ph type="title"/>
          </p:nvPr>
        </p:nvSpPr>
        <p:spPr>
          <a:xfrm>
            <a:off x="720000" y="334666"/>
            <a:ext cx="7704000" cy="572700"/>
          </a:xfrm>
        </p:spPr>
        <p:txBody>
          <a:bodyPr/>
          <a:lstStyle/>
          <a:p>
            <a:r>
              <a:rPr lang="en-US"/>
              <a:t>Rút gọn bảng trạng thái</a:t>
            </a:r>
            <a:endParaRPr lang="en-AU"/>
          </a:p>
        </p:txBody>
      </p:sp>
      <p:sp>
        <p:nvSpPr>
          <p:cNvPr id="3" name="TextBox 2">
            <a:extLst>
              <a:ext uri="{FF2B5EF4-FFF2-40B4-BE49-F238E27FC236}">
                <a16:creationId xmlns:a16="http://schemas.microsoft.com/office/drawing/2014/main" id="{CA79819E-433F-C963-3C27-2B3F9E725549}"/>
              </a:ext>
            </a:extLst>
          </p:cNvPr>
          <p:cNvSpPr txBox="1"/>
          <p:nvPr/>
        </p:nvSpPr>
        <p:spPr>
          <a:xfrm>
            <a:off x="935665" y="1298934"/>
            <a:ext cx="7068452" cy="3784369"/>
          </a:xfrm>
          <a:prstGeom prst="rect">
            <a:avLst/>
          </a:prstGeom>
          <a:noFill/>
        </p:spPr>
        <p:txBody>
          <a:bodyPr wrap="square" rtlCol="0">
            <a:spAutoFit/>
          </a:bodyPr>
          <a:lstStyle/>
          <a:p>
            <a:pPr marL="0" marR="0" algn="just">
              <a:lnSpc>
                <a:spcPct val="107000"/>
              </a:lnSpc>
              <a:spcBef>
                <a:spcPts val="0"/>
              </a:spcBef>
              <a:spcAft>
                <a:spcPts val="800"/>
              </a:spcAft>
            </a:pPr>
            <a:r>
              <a:rPr lang="en-US" sz="1800">
                <a:latin typeface="Montserrat Medium" panose="020B0604020202020204" pitchFamily="2" charset="0"/>
              </a:rPr>
              <a:t>- Duyệt từng hàng, cột của bảng trạng thái hiện tại, nếu trạng thái Sm có chung trạng thái kế tiếp và giá trị ngõ ra với trạng thái Sn đã xuất hiện trước đó thì ta kết luận 2 trạng thái Sm và Sn là tương đương.</a:t>
            </a:r>
            <a:endParaRPr lang="en-AU" sz="1800">
              <a:latin typeface="Montserrat Medium" panose="020B0604020202020204" pitchFamily="2" charset="0"/>
            </a:endParaRPr>
          </a:p>
          <a:p>
            <a:pPr marL="0" marR="0" algn="just">
              <a:lnSpc>
                <a:spcPct val="107000"/>
              </a:lnSpc>
              <a:spcBef>
                <a:spcPts val="0"/>
              </a:spcBef>
              <a:spcAft>
                <a:spcPts val="800"/>
              </a:spcAft>
            </a:pPr>
            <a:r>
              <a:rPr lang="en-US" sz="1800">
                <a:latin typeface="Montserrat Medium" panose="020B0604020202020204" pitchFamily="2" charset="0"/>
              </a:rPr>
              <a:t>- Rút gọn trạng thái Sm (xóa hàng chứa trạng thái Sm)</a:t>
            </a:r>
            <a:endParaRPr lang="en-AU" sz="1800">
              <a:latin typeface="Montserrat Medium" panose="020B0604020202020204" pitchFamily="2" charset="0"/>
            </a:endParaRPr>
          </a:p>
          <a:p>
            <a:pPr marL="0" marR="0" algn="just">
              <a:lnSpc>
                <a:spcPct val="107000"/>
              </a:lnSpc>
              <a:spcBef>
                <a:spcPts val="0"/>
              </a:spcBef>
              <a:spcAft>
                <a:spcPts val="800"/>
              </a:spcAft>
            </a:pPr>
            <a:r>
              <a:rPr lang="en-US" sz="1800">
                <a:latin typeface="Montserrat Medium" panose="020B0604020202020204" pitchFamily="2" charset="0"/>
              </a:rPr>
              <a:t>- Kiểm tra lại bảng trạng thái, nếu có vị trí nào trong bảng trạng thái chứa chuỗi ‘Sm’ thì thay bằng ‘Sn’</a:t>
            </a:r>
            <a:endParaRPr lang="en-AU" sz="1800">
              <a:latin typeface="Montserrat Medium" panose="020B0604020202020204" pitchFamily="2" charset="0"/>
            </a:endParaRPr>
          </a:p>
          <a:p>
            <a:pPr marL="0" marR="0" algn="just">
              <a:lnSpc>
                <a:spcPct val="107000"/>
              </a:lnSpc>
              <a:spcBef>
                <a:spcPts val="0"/>
              </a:spcBef>
              <a:spcAft>
                <a:spcPts val="800"/>
              </a:spcAft>
            </a:pPr>
            <a:r>
              <a:rPr lang="en-US" sz="1800">
                <a:latin typeface="Montserrat Medium" panose="020B0604020202020204" pitchFamily="2" charset="0"/>
              </a:rPr>
              <a:t>- Lặp lại các bước trên đến khi số hàng trong bảng không còn thay đổi (số trạng thái đã được tối giản)</a:t>
            </a:r>
            <a:endParaRPr lang="en-AU" sz="1800">
              <a:latin typeface="Montserrat Medium" panose="020B0604020202020204" pitchFamily="2" charset="0"/>
            </a:endParaRPr>
          </a:p>
          <a:p>
            <a:pPr marL="0" marR="0" algn="just">
              <a:lnSpc>
                <a:spcPct val="107000"/>
              </a:lnSpc>
              <a:spcBef>
                <a:spcPts val="0"/>
              </a:spcBef>
              <a:spcAft>
                <a:spcPts val="800"/>
              </a:spcAft>
            </a:pPr>
            <a:r>
              <a:rPr lang="en-US" sz="1800">
                <a:latin typeface="Montserrat Medium" panose="020B0604020202020204" pitchFamily="2" charset="0"/>
              </a:rPr>
              <a:t>- Bảng trạng thái sau khi rút gọn sẽ được xuất ra terminal.</a:t>
            </a:r>
            <a:endParaRPr lang="en-AU" sz="1800">
              <a:latin typeface="Montserrat Medium" panose="020B0604020202020204" pitchFamily="2" charset="0"/>
            </a:endParaRPr>
          </a:p>
          <a:p>
            <a:endParaRPr lang="en-AU"/>
          </a:p>
        </p:txBody>
      </p:sp>
    </p:spTree>
    <p:extLst>
      <p:ext uri="{BB962C8B-B14F-4D97-AF65-F5344CB8AC3E}">
        <p14:creationId xmlns:p14="http://schemas.microsoft.com/office/powerpoint/2010/main" val="16532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86B3-065A-06CB-2272-9344623326B8}"/>
              </a:ext>
            </a:extLst>
          </p:cNvPr>
          <p:cNvSpPr>
            <a:spLocks noGrp="1"/>
          </p:cNvSpPr>
          <p:nvPr>
            <p:ph type="title"/>
          </p:nvPr>
        </p:nvSpPr>
        <p:spPr>
          <a:xfrm>
            <a:off x="698734" y="-1"/>
            <a:ext cx="7445805" cy="850605"/>
          </a:xfrm>
        </p:spPr>
        <p:txBody>
          <a:bodyPr/>
          <a:lstStyle/>
          <a:p>
            <a:r>
              <a:rPr lang="en-US"/>
              <a:t>Lưu đồ thuật toán </a:t>
            </a:r>
            <a:endParaRPr lang="en-AU"/>
          </a:p>
        </p:txBody>
      </p:sp>
      <p:pic>
        <p:nvPicPr>
          <p:cNvPr id="4" name="Picture 3" descr="A diagram of a flowchart&#10;&#10;Description automatically generated with low confidence">
            <a:extLst>
              <a:ext uri="{FF2B5EF4-FFF2-40B4-BE49-F238E27FC236}">
                <a16:creationId xmlns:a16="http://schemas.microsoft.com/office/drawing/2014/main" id="{A180357D-EB01-D8FC-D441-724AC7294D04}"/>
              </a:ext>
            </a:extLst>
          </p:cNvPr>
          <p:cNvPicPr>
            <a:picLocks noChangeAspect="1"/>
          </p:cNvPicPr>
          <p:nvPr/>
        </p:nvPicPr>
        <p:blipFill>
          <a:blip r:embed="rId2"/>
          <a:stretch>
            <a:fillRect/>
          </a:stretch>
        </p:blipFill>
        <p:spPr>
          <a:xfrm>
            <a:off x="1913860" y="-1"/>
            <a:ext cx="4699591" cy="5152165"/>
          </a:xfrm>
          <a:prstGeom prst="rect">
            <a:avLst/>
          </a:prstGeom>
        </p:spPr>
      </p:pic>
    </p:spTree>
    <p:extLst>
      <p:ext uri="{BB962C8B-B14F-4D97-AF65-F5344CB8AC3E}">
        <p14:creationId xmlns:p14="http://schemas.microsoft.com/office/powerpoint/2010/main" val="388883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E2D7-D8B0-F4AF-C9BC-AAF5EA0B0F39}"/>
              </a:ext>
            </a:extLst>
          </p:cNvPr>
          <p:cNvSpPr>
            <a:spLocks noGrp="1"/>
          </p:cNvSpPr>
          <p:nvPr>
            <p:ph type="title"/>
          </p:nvPr>
        </p:nvSpPr>
        <p:spPr/>
        <p:txBody>
          <a:bodyPr/>
          <a:lstStyle/>
          <a:p>
            <a:r>
              <a:rPr lang="en-US"/>
              <a:t>Bảng trạng thái sau khi rút gọn</a:t>
            </a:r>
            <a:endParaRPr lang="en-AU"/>
          </a:p>
        </p:txBody>
      </p:sp>
      <p:pic>
        <p:nvPicPr>
          <p:cNvPr id="5" name="Picture 4">
            <a:extLst>
              <a:ext uri="{FF2B5EF4-FFF2-40B4-BE49-F238E27FC236}">
                <a16:creationId xmlns:a16="http://schemas.microsoft.com/office/drawing/2014/main" id="{C5761E08-2936-23C3-0B82-48C4547C0B98}"/>
              </a:ext>
            </a:extLst>
          </p:cNvPr>
          <p:cNvPicPr>
            <a:picLocks noChangeAspect="1"/>
          </p:cNvPicPr>
          <p:nvPr/>
        </p:nvPicPr>
        <p:blipFill>
          <a:blip r:embed="rId2"/>
          <a:stretch>
            <a:fillRect/>
          </a:stretch>
        </p:blipFill>
        <p:spPr>
          <a:xfrm>
            <a:off x="94004" y="1619610"/>
            <a:ext cx="4722546" cy="3458766"/>
          </a:xfrm>
          <a:prstGeom prst="rect">
            <a:avLst/>
          </a:prstGeom>
        </p:spPr>
      </p:pic>
      <p:pic>
        <p:nvPicPr>
          <p:cNvPr id="7" name="Picture 6">
            <a:extLst>
              <a:ext uri="{FF2B5EF4-FFF2-40B4-BE49-F238E27FC236}">
                <a16:creationId xmlns:a16="http://schemas.microsoft.com/office/drawing/2014/main" id="{5BA6A709-BE01-1A28-ECDB-24071F141178}"/>
              </a:ext>
            </a:extLst>
          </p:cNvPr>
          <p:cNvPicPr>
            <a:picLocks noChangeAspect="1"/>
          </p:cNvPicPr>
          <p:nvPr/>
        </p:nvPicPr>
        <p:blipFill>
          <a:blip r:embed="rId3"/>
          <a:stretch>
            <a:fillRect/>
          </a:stretch>
        </p:blipFill>
        <p:spPr>
          <a:xfrm>
            <a:off x="4527419" y="2308484"/>
            <a:ext cx="4616581" cy="2582493"/>
          </a:xfrm>
          <a:prstGeom prst="rect">
            <a:avLst/>
          </a:prstGeom>
        </p:spPr>
      </p:pic>
    </p:spTree>
    <p:extLst>
      <p:ext uri="{BB962C8B-B14F-4D97-AF65-F5344CB8AC3E}">
        <p14:creationId xmlns:p14="http://schemas.microsoft.com/office/powerpoint/2010/main" val="379220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5C62-D243-2C14-05FF-863FABF9D348}"/>
              </a:ext>
            </a:extLst>
          </p:cNvPr>
          <p:cNvSpPr>
            <a:spLocks noGrp="1"/>
          </p:cNvSpPr>
          <p:nvPr>
            <p:ph type="title"/>
          </p:nvPr>
        </p:nvSpPr>
        <p:spPr/>
        <p:txBody>
          <a:bodyPr/>
          <a:lstStyle/>
          <a:p>
            <a:r>
              <a:rPr lang="en-US"/>
              <a:t>Mã hóa trạng thái</a:t>
            </a:r>
            <a:endParaRPr lang="en-AU"/>
          </a:p>
        </p:txBody>
      </p:sp>
      <p:sp>
        <p:nvSpPr>
          <p:cNvPr id="3" name="TextBox 2">
            <a:extLst>
              <a:ext uri="{FF2B5EF4-FFF2-40B4-BE49-F238E27FC236}">
                <a16:creationId xmlns:a16="http://schemas.microsoft.com/office/drawing/2014/main" id="{2D357334-0884-FE70-B58C-FA11556115F5}"/>
              </a:ext>
            </a:extLst>
          </p:cNvPr>
          <p:cNvSpPr txBox="1"/>
          <p:nvPr/>
        </p:nvSpPr>
        <p:spPr>
          <a:xfrm>
            <a:off x="1519356" y="2063918"/>
            <a:ext cx="5234152" cy="1015663"/>
          </a:xfrm>
          <a:prstGeom prst="rect">
            <a:avLst/>
          </a:prstGeom>
          <a:noFill/>
        </p:spPr>
        <p:txBody>
          <a:bodyPr wrap="square" rtlCol="0">
            <a:spAutoFit/>
          </a:bodyPr>
          <a:lstStyle/>
          <a:p>
            <a:r>
              <a:rPr lang="en-US" sz="2000">
                <a:latin typeface="Montserrat Medium" panose="020B0604020202020204" pitchFamily="2" charset="0"/>
              </a:rPr>
              <a:t>Có hai cách để mã hóa trạng thái:</a:t>
            </a:r>
          </a:p>
          <a:p>
            <a:r>
              <a:rPr lang="en-US" sz="2000">
                <a:latin typeface="Montserrat Medium" panose="020B0604020202020204" pitchFamily="2" charset="0"/>
              </a:rPr>
              <a:t>+ Mã hóa theo số nhị phân</a:t>
            </a:r>
          </a:p>
          <a:p>
            <a:r>
              <a:rPr lang="en-US" sz="2000">
                <a:latin typeface="Montserrat Medium" panose="020B0604020202020204" pitchFamily="2" charset="0"/>
              </a:rPr>
              <a:t>+ Mã hóa theo host-one </a:t>
            </a:r>
            <a:endParaRPr lang="en-AU" sz="2000">
              <a:latin typeface="Montserrat Medium" panose="020B0604020202020204" pitchFamily="2" charset="0"/>
            </a:endParaRPr>
          </a:p>
        </p:txBody>
      </p:sp>
    </p:spTree>
    <p:extLst>
      <p:ext uri="{BB962C8B-B14F-4D97-AF65-F5344CB8AC3E}">
        <p14:creationId xmlns:p14="http://schemas.microsoft.com/office/powerpoint/2010/main" val="414733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7564-CC0C-0EDE-5621-F1A842E58C9A}"/>
              </a:ext>
            </a:extLst>
          </p:cNvPr>
          <p:cNvSpPr>
            <a:spLocks noGrp="1"/>
          </p:cNvSpPr>
          <p:nvPr>
            <p:ph type="title"/>
          </p:nvPr>
        </p:nvSpPr>
        <p:spPr/>
        <p:txBody>
          <a:bodyPr/>
          <a:lstStyle/>
          <a:p>
            <a:r>
              <a:rPr lang="en-US"/>
              <a:t>Mã hóa nhị phân</a:t>
            </a:r>
            <a:endParaRPr lang="en-AU"/>
          </a:p>
        </p:txBody>
      </p:sp>
      <p:sp>
        <p:nvSpPr>
          <p:cNvPr id="4" name="TextBox 3">
            <a:extLst>
              <a:ext uri="{FF2B5EF4-FFF2-40B4-BE49-F238E27FC236}">
                <a16:creationId xmlns:a16="http://schemas.microsoft.com/office/drawing/2014/main" id="{B1D6C717-F429-1E3E-E519-603723781EF2}"/>
              </a:ext>
            </a:extLst>
          </p:cNvPr>
          <p:cNvSpPr txBox="1"/>
          <p:nvPr/>
        </p:nvSpPr>
        <p:spPr>
          <a:xfrm>
            <a:off x="1194238" y="1708622"/>
            <a:ext cx="6441486" cy="2249590"/>
          </a:xfrm>
          <a:prstGeom prst="rect">
            <a:avLst/>
          </a:prstGeom>
          <a:noFill/>
        </p:spPr>
        <p:txBody>
          <a:bodyPr wrap="square">
            <a:spAutoFit/>
          </a:bodyPr>
          <a:lstStyle/>
          <a:p>
            <a:pPr marL="0" marR="0" algn="just">
              <a:lnSpc>
                <a:spcPct val="107000"/>
              </a:lnSpc>
              <a:spcBef>
                <a:spcPts val="0"/>
              </a:spcBef>
              <a:spcAft>
                <a:spcPts val="800"/>
              </a:spcAft>
            </a:pPr>
            <a:r>
              <a:rPr lang="en-US" sz="2000" kern="100">
                <a:latin typeface="Montserrat Medium" panose="020B0604020202020204" pitchFamily="2" charset="0"/>
                <a:ea typeface="Calibri" panose="020F0502020204030204" pitchFamily="34" charset="0"/>
                <a:cs typeface="Times New Roman" panose="02020603050405020304" pitchFamily="18" charset="0"/>
              </a:rPr>
              <a:t>-</a:t>
            </a: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 Kiểm tra xem bảng (sau khi đã rút gọn) có bao nhiêu trạng thái:</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	+ Ta mã hóa nhị phân từng trạng thái ứng với số thứ tự của chúng từ trên xuống dưới.</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	+ Ví dụ bảng trạng thái có n trạng thái (các trạng thái sẽ được mã hóa theo nhị phân từ 0 </a:t>
            </a:r>
            <a:r>
              <a:rPr lang="en-US" sz="2000" kern="100">
                <a:effectLst/>
                <a:latin typeface="Montserrat Medium" panose="020B0604020202020204" pitchFamily="2" charset="0"/>
                <a:ea typeface="Calibri" panose="020F0502020204030204" pitchFamily="34" charset="0"/>
                <a:cs typeface="Times New Roman" panose="02020603050405020304" pitchFamily="18" charset="0"/>
                <a:sym typeface="Wingdings" panose="05000000000000000000" pitchFamily="2" charset="2"/>
              </a:rPr>
              <a:t></a:t>
            </a: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 n-1 )</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820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71E0-A3D9-6391-1CD6-865645A8CDC5}"/>
              </a:ext>
            </a:extLst>
          </p:cNvPr>
          <p:cNvSpPr>
            <a:spLocks noGrp="1"/>
          </p:cNvSpPr>
          <p:nvPr>
            <p:ph type="title"/>
          </p:nvPr>
        </p:nvSpPr>
        <p:spPr/>
        <p:txBody>
          <a:bodyPr/>
          <a:lstStyle/>
          <a:p>
            <a:r>
              <a:rPr lang="en-US"/>
              <a:t>Kết quả</a:t>
            </a:r>
            <a:endParaRPr lang="en-AU"/>
          </a:p>
        </p:txBody>
      </p:sp>
      <p:pic>
        <p:nvPicPr>
          <p:cNvPr id="3" name="Picture 2" descr="A screenshot of a computer program&#10;&#10;Description automatically generated with low confidence">
            <a:extLst>
              <a:ext uri="{FF2B5EF4-FFF2-40B4-BE49-F238E27FC236}">
                <a16:creationId xmlns:a16="http://schemas.microsoft.com/office/drawing/2014/main" id="{0617678F-C134-9A8F-9DCF-733F5EA42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941" y="1201158"/>
            <a:ext cx="6146118" cy="3942342"/>
          </a:xfrm>
          <a:prstGeom prst="rect">
            <a:avLst/>
          </a:prstGeom>
        </p:spPr>
      </p:pic>
    </p:spTree>
    <p:extLst>
      <p:ext uri="{BB962C8B-B14F-4D97-AF65-F5344CB8AC3E}">
        <p14:creationId xmlns:p14="http://schemas.microsoft.com/office/powerpoint/2010/main" val="24972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677C-9792-C11D-459B-3705F483C650}"/>
              </a:ext>
            </a:extLst>
          </p:cNvPr>
          <p:cNvSpPr>
            <a:spLocks noGrp="1"/>
          </p:cNvSpPr>
          <p:nvPr>
            <p:ph type="title"/>
          </p:nvPr>
        </p:nvSpPr>
        <p:spPr/>
        <p:txBody>
          <a:bodyPr/>
          <a:lstStyle/>
          <a:p>
            <a:r>
              <a:rPr lang="en-US"/>
              <a:t>Mã hóa hot-one</a:t>
            </a:r>
            <a:endParaRPr lang="en-AU"/>
          </a:p>
        </p:txBody>
      </p:sp>
      <p:sp>
        <p:nvSpPr>
          <p:cNvPr id="4" name="TextBox 3">
            <a:extLst>
              <a:ext uri="{FF2B5EF4-FFF2-40B4-BE49-F238E27FC236}">
                <a16:creationId xmlns:a16="http://schemas.microsoft.com/office/drawing/2014/main" id="{646C5578-6FA2-AB7D-9AD6-1F22F1426333}"/>
              </a:ext>
            </a:extLst>
          </p:cNvPr>
          <p:cNvSpPr txBox="1"/>
          <p:nvPr/>
        </p:nvSpPr>
        <p:spPr>
          <a:xfrm>
            <a:off x="1209097" y="2087526"/>
            <a:ext cx="6896715" cy="1590885"/>
          </a:xfrm>
          <a:prstGeom prst="rect">
            <a:avLst/>
          </a:prstGeom>
          <a:noFill/>
        </p:spPr>
        <p:txBody>
          <a:bodyPr wrap="square">
            <a:spAutoFit/>
          </a:bodyPr>
          <a:lstStyle/>
          <a:p>
            <a:pPr marL="0" marR="0" algn="just">
              <a:lnSpc>
                <a:spcPct val="107000"/>
              </a:lnSpc>
              <a:spcBef>
                <a:spcPts val="0"/>
              </a:spcBef>
              <a:spcAft>
                <a:spcPts val="800"/>
              </a:spcAft>
            </a:pP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 Bảng có bao nhiêu trạng thái sẽ cần bấy nhiêu bit để mã hóa.</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	+ Trạng thái đầu tiên được mã hóa là 1</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	+ Trạng thái thứ n sẽ được mã hóa là 1&lt;&lt;n</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94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Yêu cầu bài toán</a:t>
            </a:r>
            <a:endParaRPr/>
          </a:p>
        </p:txBody>
      </p:sp>
      <p:sp>
        <p:nvSpPr>
          <p:cNvPr id="11" name="TextBox 10">
            <a:extLst>
              <a:ext uri="{FF2B5EF4-FFF2-40B4-BE49-F238E27FC236}">
                <a16:creationId xmlns:a16="http://schemas.microsoft.com/office/drawing/2014/main" id="{6D7E6E3F-54E9-30FA-55CB-D0636E991ACB}"/>
              </a:ext>
            </a:extLst>
          </p:cNvPr>
          <p:cNvSpPr txBox="1"/>
          <p:nvPr/>
        </p:nvSpPr>
        <p:spPr>
          <a:xfrm>
            <a:off x="919676" y="1876431"/>
            <a:ext cx="7304648" cy="1390637"/>
          </a:xfrm>
          <a:prstGeom prst="rect">
            <a:avLst/>
          </a:prstGeom>
          <a:noFill/>
        </p:spPr>
        <p:txBody>
          <a:bodyPr wrap="square">
            <a:spAutoFit/>
          </a:bodyPr>
          <a:lstStyle/>
          <a:p>
            <a:pPr marL="0" marR="0" algn="just">
              <a:lnSpc>
                <a:spcPct val="107000"/>
              </a:lnSpc>
              <a:spcBef>
                <a:spcPts val="0"/>
              </a:spcBef>
              <a:spcAft>
                <a:spcPts val="800"/>
              </a:spcAft>
            </a:pPr>
            <a:r>
              <a:rPr lang="en-US" sz="2000" kern="100">
                <a:effectLst/>
                <a:latin typeface="Montserrat Medium" pitchFamily="2" charset="0"/>
                <a:ea typeface="Calibri" panose="020F0502020204030204" pitchFamily="34" charset="0"/>
                <a:cs typeface="Times New Roman" panose="02020603050405020304" pitchFamily="18" charset="0"/>
              </a:rPr>
              <a:t>Nhập bảng trạng thái vào file Excel, đưa đường dẫn chứa địa chỉ file đó vào file </a:t>
            </a:r>
            <a:r>
              <a:rPr lang="en-US" sz="2000" b="1" kern="100">
                <a:effectLst/>
                <a:latin typeface="Montserrat Medium" pitchFamily="2" charset="0"/>
                <a:ea typeface="Calibri" panose="020F0502020204030204" pitchFamily="34" charset="0"/>
                <a:cs typeface="Times New Roman" panose="02020603050405020304" pitchFamily="18" charset="0"/>
              </a:rPr>
              <a:t>.py</a:t>
            </a:r>
            <a:r>
              <a:rPr lang="en-US" sz="2000" kern="100">
                <a:effectLst/>
                <a:latin typeface="Montserrat Medium" pitchFamily="2" charset="0"/>
                <a:ea typeface="Calibri" panose="020F0502020204030204" pitchFamily="34" charset="0"/>
                <a:cs typeface="Times New Roman" panose="02020603050405020304" pitchFamily="18" charset="0"/>
              </a:rPr>
              <a:t> đã được lập trình để rút gọn và mã hóa. Kết quả sau đó được xuất ra trong file excel.</a:t>
            </a:r>
            <a:endParaRPr lang="en-AU" sz="2000" kern="100">
              <a:effectLst/>
              <a:latin typeface="Montserrat Medium"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71E0-A3D9-6391-1CD6-865645A8CDC5}"/>
              </a:ext>
            </a:extLst>
          </p:cNvPr>
          <p:cNvSpPr>
            <a:spLocks noGrp="1"/>
          </p:cNvSpPr>
          <p:nvPr>
            <p:ph type="title"/>
          </p:nvPr>
        </p:nvSpPr>
        <p:spPr/>
        <p:txBody>
          <a:bodyPr/>
          <a:lstStyle/>
          <a:p>
            <a:r>
              <a:rPr lang="en-US"/>
              <a:t>Kết quả</a:t>
            </a:r>
            <a:endParaRPr lang="en-AU"/>
          </a:p>
        </p:txBody>
      </p:sp>
      <p:pic>
        <p:nvPicPr>
          <p:cNvPr id="4" name="Picture 3" descr="A screenshot of a computer&#10;&#10;Description automatically generated">
            <a:extLst>
              <a:ext uri="{FF2B5EF4-FFF2-40B4-BE49-F238E27FC236}">
                <a16:creationId xmlns:a16="http://schemas.microsoft.com/office/drawing/2014/main" id="{D3D8CF93-AA2E-845E-A192-2EA68B9B3CE2}"/>
              </a:ext>
            </a:extLst>
          </p:cNvPr>
          <p:cNvPicPr>
            <a:picLocks noChangeAspect="1"/>
          </p:cNvPicPr>
          <p:nvPr/>
        </p:nvPicPr>
        <p:blipFill>
          <a:blip r:embed="rId2"/>
          <a:stretch>
            <a:fillRect/>
          </a:stretch>
        </p:blipFill>
        <p:spPr>
          <a:xfrm>
            <a:off x="1559726" y="1708662"/>
            <a:ext cx="6024547" cy="3434838"/>
          </a:xfrm>
          <a:prstGeom prst="rect">
            <a:avLst/>
          </a:prstGeom>
        </p:spPr>
      </p:pic>
    </p:spTree>
    <p:extLst>
      <p:ext uri="{BB962C8B-B14F-4D97-AF65-F5344CB8AC3E}">
        <p14:creationId xmlns:p14="http://schemas.microsoft.com/office/powerpoint/2010/main" val="79824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DD89-5CF8-9DE4-BA42-1BD43F2520E7}"/>
              </a:ext>
            </a:extLst>
          </p:cNvPr>
          <p:cNvSpPr>
            <a:spLocks noGrp="1"/>
          </p:cNvSpPr>
          <p:nvPr>
            <p:ph type="title"/>
          </p:nvPr>
        </p:nvSpPr>
        <p:spPr/>
        <p:txBody>
          <a:bodyPr/>
          <a:lstStyle/>
          <a:p>
            <a:r>
              <a:rPr lang="en-US"/>
              <a:t>Những thiếu sót chưa khắc phục </a:t>
            </a:r>
            <a:endParaRPr lang="en-AU"/>
          </a:p>
        </p:txBody>
      </p:sp>
      <p:sp>
        <p:nvSpPr>
          <p:cNvPr id="4" name="TextBox 3">
            <a:extLst>
              <a:ext uri="{FF2B5EF4-FFF2-40B4-BE49-F238E27FC236}">
                <a16:creationId xmlns:a16="http://schemas.microsoft.com/office/drawing/2014/main" id="{F040DD2D-03D2-1E3E-AA4A-E0107970A750}"/>
              </a:ext>
            </a:extLst>
          </p:cNvPr>
          <p:cNvSpPr txBox="1"/>
          <p:nvPr/>
        </p:nvSpPr>
        <p:spPr>
          <a:xfrm>
            <a:off x="903972" y="1492882"/>
            <a:ext cx="7704000" cy="1822550"/>
          </a:xfrm>
          <a:prstGeom prst="rect">
            <a:avLst/>
          </a:prstGeom>
          <a:noFill/>
        </p:spPr>
        <p:txBody>
          <a:bodyPr wrap="square">
            <a:spAutoFit/>
          </a:bodyPr>
          <a:lstStyle/>
          <a:p>
            <a:pPr marL="0" marR="0" algn="just">
              <a:lnSpc>
                <a:spcPct val="107000"/>
              </a:lnSpc>
              <a:spcBef>
                <a:spcPts val="0"/>
              </a:spcBef>
              <a:spcAft>
                <a:spcPts val="800"/>
              </a:spcAft>
            </a:pPr>
            <a:r>
              <a:rPr lang="en-US" sz="2000" kern="100">
                <a:effectLst/>
                <a:latin typeface="Montserrat Medium" panose="020B0604020202020204" pitchFamily="2" charset="0"/>
                <a:ea typeface="Calibri" panose="020F0502020204030204" pitchFamily="34" charset="0"/>
                <a:cs typeface="Times New Roman" panose="02020603050405020304" pitchFamily="18" charset="0"/>
              </a:rPr>
              <a:t>Người nhập có thể nhập bảng trạng thái ở vị trí bất kỳ trong file excel. Nhưng không được có chứa ký tự rác trong file excel, như vậy sẽ làm mất định dạng ban đầu và sẽ in ra kết quả sai.</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a:latin typeface="Montserrat Medium" panose="020B0604020202020204" pitchFamily="2" charset="0"/>
                <a:ea typeface="Calibri" panose="020F0502020204030204" pitchFamily="34" charset="0"/>
                <a:cs typeface="Times New Roman" panose="02020603050405020304" pitchFamily="18" charset="0"/>
              </a:rPr>
              <a:t>Chưa hiện thực được mã hóa theo ưu tiên liền kề</a:t>
            </a:r>
            <a:endParaRPr lang="en-AU" sz="2000" kern="100">
              <a:effectLst/>
              <a:latin typeface="Montserrat Medium" panose="020B06040202020202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404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F38B-5493-6581-29D3-333E5079D68C}"/>
              </a:ext>
            </a:extLst>
          </p:cNvPr>
          <p:cNvSpPr>
            <a:spLocks noGrp="1"/>
          </p:cNvSpPr>
          <p:nvPr>
            <p:ph type="title"/>
          </p:nvPr>
        </p:nvSpPr>
        <p:spPr>
          <a:xfrm>
            <a:off x="720000" y="1999050"/>
            <a:ext cx="7704000" cy="572700"/>
          </a:xfrm>
        </p:spPr>
        <p:txBody>
          <a:bodyPr/>
          <a:lstStyle/>
          <a:p>
            <a:r>
              <a:rPr lang="en-US" sz="8500"/>
              <a:t>THANKS!</a:t>
            </a:r>
            <a:endParaRPr lang="en-AU" sz="8500"/>
          </a:p>
        </p:txBody>
      </p:sp>
    </p:spTree>
    <p:extLst>
      <p:ext uri="{BB962C8B-B14F-4D97-AF65-F5344CB8AC3E}">
        <p14:creationId xmlns:p14="http://schemas.microsoft.com/office/powerpoint/2010/main" val="358351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51" name="Google Shape;351;p25"/>
          <p:cNvGrpSpPr/>
          <p:nvPr/>
        </p:nvGrpSpPr>
        <p:grpSpPr>
          <a:xfrm flipH="1">
            <a:off x="8107965" y="0"/>
            <a:ext cx="1064700" cy="2550800"/>
            <a:chOff x="7366075" y="2214875"/>
            <a:chExt cx="1064700" cy="2550800"/>
          </a:xfrm>
        </p:grpSpPr>
        <p:sp>
          <p:nvSpPr>
            <p:cNvPr id="352" name="Google Shape;352;p25"/>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Trạng thái ban đầu</a:t>
            </a:r>
            <a:endParaRPr/>
          </a:p>
          <a:p>
            <a:pPr marL="0" lvl="0" indent="0" algn="ctr" rtl="0">
              <a:spcBef>
                <a:spcPts val="0"/>
              </a:spcBef>
              <a:spcAft>
                <a:spcPts val="0"/>
              </a:spcAft>
              <a:buNone/>
            </a:pPr>
            <a:endParaRPr/>
          </a:p>
        </p:txBody>
      </p:sp>
      <p:pic>
        <p:nvPicPr>
          <p:cNvPr id="6" name="Picture 5" descr="A screenshot of a spreadsheet&#10;&#10;Description automatically generated with medium confidence">
            <a:extLst>
              <a:ext uri="{FF2B5EF4-FFF2-40B4-BE49-F238E27FC236}">
                <a16:creationId xmlns:a16="http://schemas.microsoft.com/office/drawing/2014/main" id="{BE139E18-255A-18D2-1547-D8271E043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16" y="1265850"/>
            <a:ext cx="3654807" cy="3508169"/>
          </a:xfrm>
          <a:prstGeom prst="rect">
            <a:avLst/>
          </a:prstGeom>
        </p:spPr>
      </p:pic>
      <p:pic>
        <p:nvPicPr>
          <p:cNvPr id="7" name="Picture 6" descr="A table with numbers and letters&#10;&#10;Description automatically generated with low confidence">
            <a:extLst>
              <a:ext uri="{FF2B5EF4-FFF2-40B4-BE49-F238E27FC236}">
                <a16:creationId xmlns:a16="http://schemas.microsoft.com/office/drawing/2014/main" id="{913C4694-5A55-E13E-684B-12FED0E3E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524" y="1623286"/>
            <a:ext cx="4992407" cy="27326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A22E-986D-3AFD-54DB-3D2A64D6DE33}"/>
              </a:ext>
            </a:extLst>
          </p:cNvPr>
          <p:cNvSpPr>
            <a:spLocks noGrp="1"/>
          </p:cNvSpPr>
          <p:nvPr>
            <p:ph type="title"/>
          </p:nvPr>
        </p:nvSpPr>
        <p:spPr/>
        <p:txBody>
          <a:bodyPr/>
          <a:lstStyle/>
          <a:p>
            <a:r>
              <a:rPr lang="en-US"/>
              <a:t>Các thư viện được sử dụng</a:t>
            </a:r>
            <a:endParaRPr lang="en-AU"/>
          </a:p>
        </p:txBody>
      </p:sp>
      <p:sp>
        <p:nvSpPr>
          <p:cNvPr id="3" name="TextBox 2">
            <a:extLst>
              <a:ext uri="{FF2B5EF4-FFF2-40B4-BE49-F238E27FC236}">
                <a16:creationId xmlns:a16="http://schemas.microsoft.com/office/drawing/2014/main" id="{4D1C5BF8-B85E-0CCE-5359-A8E0E4025A31}"/>
              </a:ext>
            </a:extLst>
          </p:cNvPr>
          <p:cNvSpPr txBox="1"/>
          <p:nvPr/>
        </p:nvSpPr>
        <p:spPr>
          <a:xfrm>
            <a:off x="919676" y="1876431"/>
            <a:ext cx="7304648" cy="1925142"/>
          </a:xfrm>
          <a:prstGeom prst="rect">
            <a:avLst/>
          </a:prstGeom>
          <a:noFill/>
        </p:spPr>
        <p:txBody>
          <a:bodyPr wrap="square">
            <a:spAutoFit/>
          </a:bodyPr>
          <a:lstStyle/>
          <a:p>
            <a:pPr marL="0" marR="0" algn="just">
              <a:lnSpc>
                <a:spcPct val="107000"/>
              </a:lnSpc>
              <a:spcBef>
                <a:spcPts val="0"/>
              </a:spcBef>
              <a:spcAft>
                <a:spcPts val="800"/>
              </a:spcAft>
            </a:pPr>
            <a:r>
              <a:rPr lang="en-US" sz="2000" kern="100">
                <a:effectLst/>
                <a:latin typeface="Montserrat Medium" pitchFamily="2" charset="0"/>
                <a:ea typeface="Calibri" panose="020F0502020204030204" pitchFamily="34" charset="0"/>
                <a:cs typeface="Times New Roman" panose="02020603050405020304" pitchFamily="18" charset="0"/>
              </a:rPr>
              <a:t>Xlwing: sử dụng để mở file excel( nhận biết file excel nào là đầu vào )</a:t>
            </a:r>
          </a:p>
          <a:p>
            <a:pPr marL="0" marR="0" algn="just">
              <a:lnSpc>
                <a:spcPct val="107000"/>
              </a:lnSpc>
              <a:spcBef>
                <a:spcPts val="0"/>
              </a:spcBef>
              <a:spcAft>
                <a:spcPts val="800"/>
              </a:spcAft>
            </a:pPr>
            <a:r>
              <a:rPr lang="en-US" sz="2000" kern="100">
                <a:latin typeface="Montserrat Medium" pitchFamily="2" charset="0"/>
                <a:ea typeface="Calibri" panose="020F0502020204030204" pitchFamily="34" charset="0"/>
                <a:cs typeface="Times New Roman" panose="02020603050405020304" pitchFamily="18" charset="0"/>
              </a:rPr>
              <a:t>Pandas: dùng để thao tác và truy vấn dữ liệu</a:t>
            </a:r>
          </a:p>
          <a:p>
            <a:pPr marL="0" marR="0" algn="just">
              <a:lnSpc>
                <a:spcPct val="107000"/>
              </a:lnSpc>
              <a:spcBef>
                <a:spcPts val="0"/>
              </a:spcBef>
              <a:spcAft>
                <a:spcPts val="800"/>
              </a:spcAft>
            </a:pPr>
            <a:r>
              <a:rPr lang="en-US" sz="2000" kern="100">
                <a:effectLst/>
                <a:latin typeface="Montserrat Medium" pitchFamily="2" charset="0"/>
                <a:ea typeface="Calibri" panose="020F0502020204030204" pitchFamily="34" charset="0"/>
                <a:cs typeface="Times New Roman" panose="02020603050405020304" pitchFamily="18" charset="0"/>
              </a:rPr>
              <a:t>Openxlpy: dùng để chỉnh sửa và hoàn hiện output ra file excel</a:t>
            </a:r>
            <a:endParaRPr lang="en-AU" sz="2000" kern="100">
              <a:effectLst/>
              <a:latin typeface="Montserrat Medium"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655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720000" y="357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Giới thiệu thư viện pandas</a:t>
            </a:r>
            <a:endParaRPr/>
          </a:p>
          <a:p>
            <a:pPr marL="0" lvl="0" indent="0" algn="ctr" rtl="0">
              <a:spcBef>
                <a:spcPts val="0"/>
              </a:spcBef>
              <a:spcAft>
                <a:spcPts val="0"/>
              </a:spcAft>
              <a:buNone/>
            </a:pPr>
            <a:endParaRPr/>
          </a:p>
        </p:txBody>
      </p:sp>
      <p:sp>
        <p:nvSpPr>
          <p:cNvPr id="373" name="Google Shape;373;p26"/>
          <p:cNvSpPr txBox="1"/>
          <p:nvPr/>
        </p:nvSpPr>
        <p:spPr>
          <a:xfrm>
            <a:off x="713400" y="1198479"/>
            <a:ext cx="7710600" cy="348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2000">
                <a:solidFill>
                  <a:schemeClr val="hlink"/>
                </a:solidFill>
                <a:latin typeface="Montserrat Medium"/>
                <a:ea typeface="Montserrat Medium"/>
                <a:cs typeface="Montserrat Medium"/>
                <a:sym typeface="Montserrat Medium"/>
              </a:rPr>
              <a:t>Là một mã nguồn mở trong python. Sử dụng linh động và hiệu quả trong việc phân tích và xử lý dữ liệu</a:t>
            </a:r>
            <a:r>
              <a:rPr lang="en" sz="2000">
                <a:solidFill>
                  <a:srgbClr val="0E2A47"/>
                </a:solidFill>
                <a:latin typeface="Montserrat Medium"/>
                <a:ea typeface="Montserrat Medium"/>
                <a:cs typeface="Montserrat Medium"/>
                <a:sym typeface="Montserrat Medium"/>
              </a:rPr>
              <a:t>.</a:t>
            </a:r>
          </a:p>
          <a:p>
            <a:pPr marL="0" lvl="0" indent="0" algn="l" rtl="0">
              <a:lnSpc>
                <a:spcPct val="115000"/>
              </a:lnSpc>
              <a:spcBef>
                <a:spcPts val="1000"/>
              </a:spcBef>
              <a:spcAft>
                <a:spcPts val="0"/>
              </a:spcAft>
              <a:buNone/>
            </a:pPr>
            <a:r>
              <a:rPr lang="en" sz="2000">
                <a:solidFill>
                  <a:srgbClr val="0E2A47"/>
                </a:solidFill>
                <a:latin typeface="Montserrat Medium"/>
                <a:ea typeface="Montserrat Medium"/>
                <a:cs typeface="Montserrat Medium"/>
                <a:sym typeface="Montserrat Medium"/>
              </a:rPr>
              <a:t>Khai báo thư viện:</a:t>
            </a:r>
          </a:p>
          <a:p>
            <a:pPr marL="0" lvl="0" indent="0" algn="l" rtl="0">
              <a:lnSpc>
                <a:spcPct val="115000"/>
              </a:lnSpc>
              <a:spcBef>
                <a:spcPts val="1000"/>
              </a:spcBef>
              <a:spcAft>
                <a:spcPts val="0"/>
              </a:spcAft>
              <a:buNone/>
            </a:pPr>
            <a:r>
              <a:rPr lang="en" sz="2000">
                <a:solidFill>
                  <a:srgbClr val="0E2A47"/>
                </a:solidFill>
                <a:latin typeface="Montserrat Medium"/>
                <a:ea typeface="Montserrat Medium"/>
                <a:cs typeface="Montserrat Medium"/>
                <a:sym typeface="Montserrat Medium"/>
              </a:rPr>
              <a:t>	 import pandas as pd</a:t>
            </a:r>
          </a:p>
          <a:p>
            <a:pPr marL="0" lvl="0" indent="0" algn="l" rtl="0">
              <a:lnSpc>
                <a:spcPct val="115000"/>
              </a:lnSpc>
              <a:spcBef>
                <a:spcPts val="1000"/>
              </a:spcBef>
              <a:spcAft>
                <a:spcPts val="0"/>
              </a:spcAft>
              <a:buNone/>
            </a:pPr>
            <a:r>
              <a:rPr lang="en-US" sz="2000">
                <a:solidFill>
                  <a:srgbClr val="0E2A47"/>
                </a:solidFill>
                <a:latin typeface="Montserrat Medium"/>
                <a:ea typeface="Montserrat Medium"/>
                <a:cs typeface="Montserrat Medium"/>
                <a:sym typeface="Montserrat Medium"/>
              </a:rPr>
              <a:t>Input: Đường dẫn của file excel chứa bảng trạng thái cần rút gọn </a:t>
            </a:r>
          </a:p>
          <a:p>
            <a:pPr marL="0" lvl="0" indent="0" algn="l" rtl="0">
              <a:lnSpc>
                <a:spcPct val="115000"/>
              </a:lnSpc>
              <a:spcBef>
                <a:spcPts val="1000"/>
              </a:spcBef>
              <a:spcAft>
                <a:spcPts val="0"/>
              </a:spcAft>
              <a:buNone/>
            </a:pPr>
            <a:r>
              <a:rPr lang="en-US" sz="2000">
                <a:solidFill>
                  <a:srgbClr val="0E2A47"/>
                </a:solidFill>
                <a:latin typeface="Montserrat Medium"/>
                <a:ea typeface="Montserrat Medium"/>
                <a:cs typeface="Montserrat Medium"/>
                <a:sym typeface="Montserrat Medium"/>
              </a:rPr>
              <a:t>Output: Ghi ra file excel</a:t>
            </a:r>
            <a:endParaRPr sz="2000">
              <a:solidFill>
                <a:srgbClr val="0E2A47"/>
              </a:solidFill>
              <a:latin typeface="Montserrat Medium"/>
              <a:ea typeface="Montserrat Medium"/>
              <a:cs typeface="Montserrat Medium"/>
              <a:sym typeface="Montserrat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Effect transition="in" filter="fade">
                                      <p:cBhvr>
                                        <p:cTn id="7" dur="500"/>
                                        <p:tgtEl>
                                          <p:spTgt spid="3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3">
                                            <p:txEl>
                                              <p:pRg st="1" end="1"/>
                                            </p:txEl>
                                          </p:spTgt>
                                        </p:tgtEl>
                                        <p:attrNameLst>
                                          <p:attrName>style.visibility</p:attrName>
                                        </p:attrNameLst>
                                      </p:cBhvr>
                                      <p:to>
                                        <p:strVal val="visible"/>
                                      </p:to>
                                    </p:set>
                                    <p:animEffect transition="in" filter="fade">
                                      <p:cBhvr>
                                        <p:cTn id="12" dur="500"/>
                                        <p:tgtEl>
                                          <p:spTgt spid="37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73">
                                            <p:txEl>
                                              <p:pRg st="2" end="2"/>
                                            </p:txEl>
                                          </p:spTgt>
                                        </p:tgtEl>
                                        <p:attrNameLst>
                                          <p:attrName>style.visibility</p:attrName>
                                        </p:attrNameLst>
                                      </p:cBhvr>
                                      <p:to>
                                        <p:strVal val="visible"/>
                                      </p:to>
                                    </p:set>
                                    <p:animEffect transition="in" filter="fade">
                                      <p:cBhvr>
                                        <p:cTn id="15" dur="500"/>
                                        <p:tgtEl>
                                          <p:spTgt spid="37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3">
                                            <p:txEl>
                                              <p:pRg st="3" end="3"/>
                                            </p:txEl>
                                          </p:spTgt>
                                        </p:tgtEl>
                                        <p:attrNameLst>
                                          <p:attrName>style.visibility</p:attrName>
                                        </p:attrNameLst>
                                      </p:cBhvr>
                                      <p:to>
                                        <p:strVal val="visible"/>
                                      </p:to>
                                    </p:set>
                                    <p:animEffect transition="in" filter="fade">
                                      <p:cBhvr>
                                        <p:cTn id="20" dur="500"/>
                                        <p:tgtEl>
                                          <p:spTgt spid="37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73">
                                            <p:txEl>
                                              <p:pRg st="4" end="4"/>
                                            </p:txEl>
                                          </p:spTgt>
                                        </p:tgtEl>
                                        <p:attrNameLst>
                                          <p:attrName>style.visibility</p:attrName>
                                        </p:attrNameLst>
                                      </p:cBhvr>
                                      <p:to>
                                        <p:strVal val="visible"/>
                                      </p:to>
                                    </p:set>
                                    <p:animEffect transition="in" filter="fade">
                                      <p:cBhvr>
                                        <p:cTn id="23" dur="500"/>
                                        <p:tgtEl>
                                          <p:spTgt spid="3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7"/>
          <p:cNvSpPr txBox="1">
            <a:spLocks noGrp="1"/>
          </p:cNvSpPr>
          <p:nvPr>
            <p:ph type="title"/>
          </p:nvPr>
        </p:nvSpPr>
        <p:spPr>
          <a:xfrm>
            <a:off x="630621" y="445025"/>
            <a:ext cx="815077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Các hàm trong pandas được sử dụng</a:t>
            </a:r>
            <a:endParaRPr/>
          </a:p>
          <a:p>
            <a:pPr marL="0" lvl="0" indent="0" algn="ctr" rtl="0">
              <a:spcBef>
                <a:spcPts val="0"/>
              </a:spcBef>
              <a:spcAft>
                <a:spcPts val="0"/>
              </a:spcAft>
              <a:buNone/>
            </a:pPr>
            <a:endParaRPr/>
          </a:p>
        </p:txBody>
      </p:sp>
      <p:sp>
        <p:nvSpPr>
          <p:cNvPr id="386" name="Google Shape;386;p27"/>
          <p:cNvSpPr txBox="1"/>
          <p:nvPr/>
        </p:nvSpPr>
        <p:spPr>
          <a:xfrm>
            <a:off x="980250" y="1244074"/>
            <a:ext cx="7183500" cy="3580173"/>
          </a:xfrm>
          <a:prstGeom prst="rect">
            <a:avLst/>
          </a:prstGeom>
          <a:noFill/>
          <a:ln>
            <a:noFill/>
          </a:ln>
        </p:spPr>
        <p:txBody>
          <a:bodyPr spcFirstLastPara="1" wrap="square" lIns="91425" tIns="91425" rIns="91425" bIns="91425" anchor="t" anchorCtr="0">
            <a:noAutofit/>
          </a:bodyPr>
          <a:lstStyle/>
          <a:p>
            <a:pPr>
              <a:lnSpc>
                <a:spcPct val="115000"/>
              </a:lnSpc>
            </a:pPr>
            <a:r>
              <a:rPr lang="en-US" sz="2000" b="1">
                <a:latin typeface="Montserrat Medium" panose="020B0604020202020204" pitchFamily="2" charset="0"/>
              </a:rPr>
              <a:t>print(f1): </a:t>
            </a:r>
            <a:r>
              <a:rPr lang="en-US" sz="2000">
                <a:latin typeface="Montserrat Medium" panose="020B0604020202020204" pitchFamily="2" charset="0"/>
              </a:rPr>
              <a:t>In file excel, in thông tin có trong file</a:t>
            </a:r>
            <a:endParaRPr lang="en-AU" sz="2000">
              <a:latin typeface="Montserrat Medium" panose="020B0604020202020204" pitchFamily="2" charset="0"/>
            </a:endParaRPr>
          </a:p>
          <a:p>
            <a:pPr>
              <a:lnSpc>
                <a:spcPct val="115000"/>
              </a:lnSpc>
            </a:pPr>
            <a:r>
              <a:rPr lang="en-US" sz="2000" b="1">
                <a:latin typeface="Montserrat Medium" panose="020B0604020202020204" pitchFamily="2" charset="0"/>
              </a:rPr>
              <a:t>iloc[rows, columns]: </a:t>
            </a:r>
            <a:r>
              <a:rPr lang="en-US" sz="2000">
                <a:latin typeface="Montserrat Medium" panose="020B0604020202020204" pitchFamily="2" charset="0"/>
              </a:rPr>
              <a:t>truy xuất đến giá trị nằm tại hàng (rows), cột (columns)</a:t>
            </a:r>
          </a:p>
          <a:p>
            <a:pPr marL="0" marR="0" algn="just">
              <a:lnSpc>
                <a:spcPct val="107000"/>
              </a:lnSpc>
              <a:spcBef>
                <a:spcPts val="0"/>
              </a:spcBef>
              <a:spcAft>
                <a:spcPts val="800"/>
              </a:spcAft>
            </a:pPr>
            <a:r>
              <a:rPr lang="en-US" sz="2000" b="1">
                <a:latin typeface="Montserrat Medium" panose="020B0604020202020204" pitchFamily="2" charset="0"/>
              </a:rPr>
              <a:t>drop: </a:t>
            </a:r>
            <a:r>
              <a:rPr lang="en-US" sz="2000">
                <a:latin typeface="Montserrat Medium" panose="020B0604020202020204" pitchFamily="2" charset="0"/>
              </a:rPr>
              <a:t>Xóa hàng hoặc cột trong trong file.	</a:t>
            </a:r>
            <a:endParaRPr lang="en-AU" sz="2000">
              <a:latin typeface="Montserrat Medium" panose="020B0604020202020204" pitchFamily="2" charset="0"/>
            </a:endParaRPr>
          </a:p>
          <a:p>
            <a:r>
              <a:rPr lang="en-US" sz="2000">
                <a:latin typeface="Montserrat Medium" panose="020B0604020202020204" pitchFamily="2" charset="0"/>
              </a:rPr>
              <a:t>	.drop(i): Xóa hàng thứ I</a:t>
            </a:r>
          </a:p>
          <a:p>
            <a:r>
              <a:rPr lang="en-US" sz="2000">
                <a:latin typeface="Montserrat Medium" panose="020B0604020202020204" pitchFamily="2" charset="0"/>
              </a:rPr>
              <a:t>	.drop(.columns [i], axis  = 1): Xóa cột thứ I</a:t>
            </a:r>
          </a:p>
          <a:p>
            <a:r>
              <a:rPr lang="en-US" sz="2000" b="1">
                <a:latin typeface="Montserrat Medium" panose="020B0604020202020204" pitchFamily="2" charset="0"/>
              </a:rPr>
              <a:t>rstrip(chuoi): </a:t>
            </a:r>
            <a:r>
              <a:rPr lang="en-US" sz="2000">
                <a:latin typeface="Montserrat Medium" panose="020B0604020202020204" pitchFamily="2" charset="0"/>
              </a:rPr>
              <a:t>Xóa khoảng trắng trước và sau chuỗi</a:t>
            </a:r>
          </a:p>
          <a:p>
            <a:r>
              <a:rPr lang="en-US" sz="2000" b="1">
                <a:latin typeface="Montserrat Medium" panose="020B0604020202020204" pitchFamily="2" charset="0"/>
              </a:rPr>
              <a:t>.replace(a, b, count): </a:t>
            </a:r>
            <a:r>
              <a:rPr lang="en-US" sz="2000">
                <a:latin typeface="Montserrat Medium" panose="020B0604020202020204" pitchFamily="2" charset="0"/>
              </a:rPr>
              <a:t>Thay đổi kí tự (a) trong chuỗi thành kí tự (b), tối đa là (count) lần.</a:t>
            </a:r>
            <a:endParaRPr lang="en-AU" sz="2000">
              <a:latin typeface="Montserrat Medium" panose="020B0604020202020204" pitchFamily="2" charset="0"/>
            </a:endParaRPr>
          </a:p>
          <a:p>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AU"/>
          </a:p>
          <a:p>
            <a:endParaRPr lang="en-AU"/>
          </a:p>
          <a:p>
            <a:pPr marL="0" lvl="0" indent="0" algn="l" rtl="0">
              <a:lnSpc>
                <a:spcPct val="115000"/>
              </a:lnSpc>
              <a:spcBef>
                <a:spcPts val="0"/>
              </a:spcBef>
              <a:spcAft>
                <a:spcPts val="0"/>
              </a:spcAft>
              <a:buNone/>
            </a:pPr>
            <a:endParaRPr>
              <a:solidFill>
                <a:schemeClr val="dk1"/>
              </a:solidFill>
              <a:latin typeface="Montserrat Medium"/>
              <a:ea typeface="Montserrat Medium"/>
              <a:cs typeface="Montserrat Medium"/>
              <a:sym typeface="Montserrat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animEffect transition="in" filter="fade">
                                      <p:cBhvr>
                                        <p:cTn id="7" dur="500"/>
                                        <p:tgtEl>
                                          <p:spTgt spid="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6">
                                            <p:txEl>
                                              <p:pRg st="1" end="1"/>
                                            </p:txEl>
                                          </p:spTgt>
                                        </p:tgtEl>
                                        <p:attrNameLst>
                                          <p:attrName>style.visibility</p:attrName>
                                        </p:attrNameLst>
                                      </p:cBhvr>
                                      <p:to>
                                        <p:strVal val="visible"/>
                                      </p:to>
                                    </p:set>
                                    <p:animEffect transition="in" filter="fade">
                                      <p:cBhvr>
                                        <p:cTn id="12" dur="500"/>
                                        <p:tgtEl>
                                          <p:spTgt spid="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6">
                                            <p:txEl>
                                              <p:pRg st="2" end="2"/>
                                            </p:txEl>
                                          </p:spTgt>
                                        </p:tgtEl>
                                        <p:attrNameLst>
                                          <p:attrName>style.visibility</p:attrName>
                                        </p:attrNameLst>
                                      </p:cBhvr>
                                      <p:to>
                                        <p:strVal val="visible"/>
                                      </p:to>
                                    </p:set>
                                    <p:animEffect transition="in" filter="fade">
                                      <p:cBhvr>
                                        <p:cTn id="17" dur="500"/>
                                        <p:tgtEl>
                                          <p:spTgt spid="38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86">
                                            <p:txEl>
                                              <p:pRg st="3" end="3"/>
                                            </p:txEl>
                                          </p:spTgt>
                                        </p:tgtEl>
                                        <p:attrNameLst>
                                          <p:attrName>style.visibility</p:attrName>
                                        </p:attrNameLst>
                                      </p:cBhvr>
                                      <p:to>
                                        <p:strVal val="visible"/>
                                      </p:to>
                                    </p:set>
                                    <p:animEffect transition="in" filter="fade">
                                      <p:cBhvr>
                                        <p:cTn id="20" dur="500"/>
                                        <p:tgtEl>
                                          <p:spTgt spid="38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86">
                                            <p:txEl>
                                              <p:pRg st="4" end="4"/>
                                            </p:txEl>
                                          </p:spTgt>
                                        </p:tgtEl>
                                        <p:attrNameLst>
                                          <p:attrName>style.visibility</p:attrName>
                                        </p:attrNameLst>
                                      </p:cBhvr>
                                      <p:to>
                                        <p:strVal val="visible"/>
                                      </p:to>
                                    </p:set>
                                    <p:animEffect transition="in" filter="fade">
                                      <p:cBhvr>
                                        <p:cTn id="23" dur="500"/>
                                        <p:tgtEl>
                                          <p:spTgt spid="38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6">
                                            <p:txEl>
                                              <p:pRg st="5" end="5"/>
                                            </p:txEl>
                                          </p:spTgt>
                                        </p:tgtEl>
                                        <p:attrNameLst>
                                          <p:attrName>style.visibility</p:attrName>
                                        </p:attrNameLst>
                                      </p:cBhvr>
                                      <p:to>
                                        <p:strVal val="visible"/>
                                      </p:to>
                                    </p:set>
                                    <p:animEffect transition="in" filter="fade">
                                      <p:cBhvr>
                                        <p:cTn id="28" dur="500"/>
                                        <p:tgtEl>
                                          <p:spTgt spid="38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6">
                                            <p:txEl>
                                              <p:pRg st="6" end="6"/>
                                            </p:txEl>
                                          </p:spTgt>
                                        </p:tgtEl>
                                        <p:attrNameLst>
                                          <p:attrName>style.visibility</p:attrName>
                                        </p:attrNameLst>
                                      </p:cBhvr>
                                      <p:to>
                                        <p:strVal val="visible"/>
                                      </p:to>
                                    </p:set>
                                    <p:animEffect transition="in" filter="fade">
                                      <p:cBhvr>
                                        <p:cTn id="33" dur="500"/>
                                        <p:tgtEl>
                                          <p:spTgt spid="3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52D1-20FE-23BC-AD0B-83631ABB0565}"/>
              </a:ext>
            </a:extLst>
          </p:cNvPr>
          <p:cNvSpPr>
            <a:spLocks noGrp="1"/>
          </p:cNvSpPr>
          <p:nvPr>
            <p:ph type="title"/>
          </p:nvPr>
        </p:nvSpPr>
        <p:spPr/>
        <p:txBody>
          <a:bodyPr/>
          <a:lstStyle/>
          <a:p>
            <a:r>
              <a:rPr lang="en-US" sz="3200" b="1" dirty="0">
                <a:latin typeface="Montserrat Medium" panose="020B0604020202020204" pitchFamily="2" charset="0"/>
              </a:rPr>
              <a:t>print(f1):</a:t>
            </a:r>
            <a:r>
              <a:rPr lang="en-US" sz="3200" dirty="0">
                <a:latin typeface="Montserrat Medium" panose="020B0604020202020204" pitchFamily="2" charset="0"/>
              </a:rPr>
              <a:t> In file excel</a:t>
            </a:r>
            <a:br>
              <a:rPr lang="en-AU" sz="3200" dirty="0">
                <a:latin typeface="Montserrat Medium" panose="020B0604020202020204" pitchFamily="2" charset="0"/>
              </a:rPr>
            </a:br>
            <a:endParaRPr lang="en-US" dirty="0"/>
          </a:p>
        </p:txBody>
      </p:sp>
      <p:pic>
        <p:nvPicPr>
          <p:cNvPr id="3" name="Picture 2" descr="A screenshot of a computer program&#10;&#10;Description automatically generated with medium confidence">
            <a:extLst>
              <a:ext uri="{FF2B5EF4-FFF2-40B4-BE49-F238E27FC236}">
                <a16:creationId xmlns:a16="http://schemas.microsoft.com/office/drawing/2014/main" id="{D9FFD644-5ED2-DCFE-3121-97E80BAD3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58" y="1258906"/>
            <a:ext cx="3986739" cy="3884593"/>
          </a:xfrm>
          <a:prstGeom prst="rect">
            <a:avLst/>
          </a:prstGeom>
        </p:spPr>
      </p:pic>
      <p:pic>
        <p:nvPicPr>
          <p:cNvPr id="4" name="Picture 3" descr="A screenshot of a computer&#10;&#10;Description automatically generated with medium confidence">
            <a:extLst>
              <a:ext uri="{FF2B5EF4-FFF2-40B4-BE49-F238E27FC236}">
                <a16:creationId xmlns:a16="http://schemas.microsoft.com/office/drawing/2014/main" id="{03AA5883-4F59-B91B-5433-3F95B8F66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295" y="1258906"/>
            <a:ext cx="3522969" cy="3884593"/>
          </a:xfrm>
          <a:prstGeom prst="rect">
            <a:avLst/>
          </a:prstGeom>
        </p:spPr>
      </p:pic>
    </p:spTree>
    <p:extLst>
      <p:ext uri="{BB962C8B-B14F-4D97-AF65-F5344CB8AC3E}">
        <p14:creationId xmlns:p14="http://schemas.microsoft.com/office/powerpoint/2010/main" val="182182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3F81-B732-027C-2185-6EDA9F558290}"/>
              </a:ext>
            </a:extLst>
          </p:cNvPr>
          <p:cNvSpPr>
            <a:spLocks noGrp="1"/>
          </p:cNvSpPr>
          <p:nvPr>
            <p:ph type="title"/>
          </p:nvPr>
        </p:nvSpPr>
        <p:spPr/>
        <p:txBody>
          <a:bodyPr/>
          <a:lstStyle/>
          <a:p>
            <a:r>
              <a:rPr lang="en-US" sz="3200" b="1" dirty="0" err="1">
                <a:latin typeface="Montserrat Medium" panose="020B0604020202020204" pitchFamily="2" charset="0"/>
              </a:rPr>
              <a:t>Hàm</a:t>
            </a:r>
            <a:r>
              <a:rPr lang="en-US" sz="3200" b="1" dirty="0">
                <a:latin typeface="Montserrat Medium" panose="020B0604020202020204" pitchFamily="2" charset="0"/>
              </a:rPr>
              <a:t> </a:t>
            </a:r>
            <a:r>
              <a:rPr lang="en-US" sz="3200" b="1" dirty="0" err="1">
                <a:latin typeface="Montserrat Medium" panose="020B0604020202020204" pitchFamily="2" charset="0"/>
              </a:rPr>
              <a:t>iloc</a:t>
            </a:r>
            <a:r>
              <a:rPr lang="en-US" sz="3200" b="1" dirty="0">
                <a:latin typeface="Montserrat Medium" panose="020B0604020202020204" pitchFamily="2" charset="0"/>
              </a:rPr>
              <a:t>[rows, columns]:</a:t>
            </a:r>
            <a:endParaRPr lang="en-US" dirty="0"/>
          </a:p>
        </p:txBody>
      </p:sp>
      <p:pic>
        <p:nvPicPr>
          <p:cNvPr id="5" name="Picture 4">
            <a:extLst>
              <a:ext uri="{FF2B5EF4-FFF2-40B4-BE49-F238E27FC236}">
                <a16:creationId xmlns:a16="http://schemas.microsoft.com/office/drawing/2014/main" id="{479B5615-FD4A-145D-A3E0-C657AA31E846}"/>
              </a:ext>
            </a:extLst>
          </p:cNvPr>
          <p:cNvPicPr>
            <a:picLocks noChangeAspect="1"/>
          </p:cNvPicPr>
          <p:nvPr/>
        </p:nvPicPr>
        <p:blipFill>
          <a:blip r:embed="rId2"/>
          <a:stretch>
            <a:fillRect/>
          </a:stretch>
        </p:blipFill>
        <p:spPr>
          <a:xfrm>
            <a:off x="174146" y="1748788"/>
            <a:ext cx="4513698" cy="3035862"/>
          </a:xfrm>
          <a:prstGeom prst="rect">
            <a:avLst/>
          </a:prstGeom>
        </p:spPr>
      </p:pic>
      <p:pic>
        <p:nvPicPr>
          <p:cNvPr id="7" name="Picture 6">
            <a:extLst>
              <a:ext uri="{FF2B5EF4-FFF2-40B4-BE49-F238E27FC236}">
                <a16:creationId xmlns:a16="http://schemas.microsoft.com/office/drawing/2014/main" id="{5BEC8145-E983-BCD3-6D84-D3A78009E61E}"/>
              </a:ext>
            </a:extLst>
          </p:cNvPr>
          <p:cNvPicPr>
            <a:picLocks noChangeAspect="1"/>
          </p:cNvPicPr>
          <p:nvPr/>
        </p:nvPicPr>
        <p:blipFill>
          <a:blip r:embed="rId3"/>
          <a:stretch>
            <a:fillRect/>
          </a:stretch>
        </p:blipFill>
        <p:spPr>
          <a:xfrm>
            <a:off x="4829794" y="1748788"/>
            <a:ext cx="4019483" cy="3035862"/>
          </a:xfrm>
          <a:prstGeom prst="rect">
            <a:avLst/>
          </a:prstGeom>
        </p:spPr>
      </p:pic>
    </p:spTree>
    <p:extLst>
      <p:ext uri="{BB962C8B-B14F-4D97-AF65-F5344CB8AC3E}">
        <p14:creationId xmlns:p14="http://schemas.microsoft.com/office/powerpoint/2010/main" val="342890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14BC-13AB-821F-02E6-EE8CE8709CE5}"/>
              </a:ext>
            </a:extLst>
          </p:cNvPr>
          <p:cNvSpPr>
            <a:spLocks noGrp="1"/>
          </p:cNvSpPr>
          <p:nvPr>
            <p:ph type="title"/>
          </p:nvPr>
        </p:nvSpPr>
        <p:spPr/>
        <p:txBody>
          <a:bodyPr/>
          <a:lstStyle/>
          <a:p>
            <a:r>
              <a:rPr lang="en-US" sz="3200" b="1" dirty="0" err="1">
                <a:latin typeface="Montserrat Medium" panose="020B0604020202020204" pitchFamily="2" charset="0"/>
              </a:rPr>
              <a:t>Hàm</a:t>
            </a:r>
            <a:r>
              <a:rPr lang="en-US" sz="3200" b="1" dirty="0">
                <a:latin typeface="Montserrat Medium" panose="020B0604020202020204" pitchFamily="2" charset="0"/>
              </a:rPr>
              <a:t> drop:</a:t>
            </a:r>
            <a:r>
              <a:rPr lang="en-US" sz="3200" dirty="0">
                <a:latin typeface="Montserrat Medium" panose="020B0604020202020204" pitchFamily="2" charset="0"/>
              </a:rPr>
              <a:t> </a:t>
            </a:r>
            <a:r>
              <a:rPr lang="en-US" sz="3200" dirty="0" err="1">
                <a:latin typeface="Montserrat Medium" panose="020B0604020202020204" pitchFamily="2" charset="0"/>
              </a:rPr>
              <a:t>Xóa</a:t>
            </a:r>
            <a:r>
              <a:rPr lang="en-US" sz="3200" dirty="0">
                <a:latin typeface="Montserrat Medium" panose="020B0604020202020204" pitchFamily="2" charset="0"/>
              </a:rPr>
              <a:t> </a:t>
            </a:r>
            <a:r>
              <a:rPr lang="en-US" sz="3200" dirty="0" err="1">
                <a:latin typeface="Montserrat Medium" panose="020B0604020202020204" pitchFamily="2" charset="0"/>
              </a:rPr>
              <a:t>hàng</a:t>
            </a:r>
            <a:r>
              <a:rPr lang="en-US" sz="3200" dirty="0">
                <a:latin typeface="Montserrat Medium" panose="020B0604020202020204" pitchFamily="2" charset="0"/>
              </a:rPr>
              <a:t> </a:t>
            </a:r>
            <a:r>
              <a:rPr lang="en-US" sz="3200" dirty="0" err="1">
                <a:latin typeface="Montserrat Medium" panose="020B0604020202020204" pitchFamily="2" charset="0"/>
              </a:rPr>
              <a:t>hoặc</a:t>
            </a:r>
            <a:r>
              <a:rPr lang="en-US" sz="3200" dirty="0">
                <a:latin typeface="Montserrat Medium" panose="020B0604020202020204" pitchFamily="2" charset="0"/>
              </a:rPr>
              <a:t> </a:t>
            </a:r>
            <a:r>
              <a:rPr lang="en-US" sz="3200" dirty="0" err="1">
                <a:latin typeface="Montserrat Medium" panose="020B0604020202020204" pitchFamily="2" charset="0"/>
              </a:rPr>
              <a:t>cột</a:t>
            </a:r>
            <a:endParaRPr lang="en-US" dirty="0"/>
          </a:p>
        </p:txBody>
      </p:sp>
      <p:pic>
        <p:nvPicPr>
          <p:cNvPr id="4" name="Picture 3" descr="A screen shot of a computer&#10;&#10;Description automatically generated with medium confidence">
            <a:extLst>
              <a:ext uri="{FF2B5EF4-FFF2-40B4-BE49-F238E27FC236}">
                <a16:creationId xmlns:a16="http://schemas.microsoft.com/office/drawing/2014/main" id="{F387BA81-2446-64D5-D32A-21E069E76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58" y="1169138"/>
            <a:ext cx="2770959" cy="3974362"/>
          </a:xfrm>
          <a:prstGeom prst="rect">
            <a:avLst/>
          </a:prstGeom>
        </p:spPr>
      </p:pic>
      <p:pic>
        <p:nvPicPr>
          <p:cNvPr id="5" name="Picture 4">
            <a:extLst>
              <a:ext uri="{FF2B5EF4-FFF2-40B4-BE49-F238E27FC236}">
                <a16:creationId xmlns:a16="http://schemas.microsoft.com/office/drawing/2014/main" id="{3F6DE676-3491-4980-90B9-6F8585259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278" y="1488836"/>
            <a:ext cx="4201378" cy="3654664"/>
          </a:xfrm>
          <a:prstGeom prst="rect">
            <a:avLst/>
          </a:prstGeom>
        </p:spPr>
      </p:pic>
    </p:spTree>
    <p:extLst>
      <p:ext uri="{BB962C8B-B14F-4D97-AF65-F5344CB8AC3E}">
        <p14:creationId xmlns:p14="http://schemas.microsoft.com/office/powerpoint/2010/main" val="28863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 Phases of the Vocational Guidance Process by Slidesgo">
  <a:themeElements>
    <a:clrScheme name="Simple Light">
      <a:dk1>
        <a:srgbClr val="262D33"/>
      </a:dk1>
      <a:lt1>
        <a:srgbClr val="F3FBFF"/>
      </a:lt1>
      <a:dk2>
        <a:srgbClr val="A8BDC6"/>
      </a:dk2>
      <a:lt2>
        <a:srgbClr val="4F7786"/>
      </a:lt2>
      <a:accent1>
        <a:srgbClr val="C6EBF0"/>
      </a:accent1>
      <a:accent2>
        <a:srgbClr val="FFFFFF"/>
      </a:accent2>
      <a:accent3>
        <a:srgbClr val="FFFFFF"/>
      </a:accent3>
      <a:accent4>
        <a:srgbClr val="FFFFFF"/>
      </a:accent4>
      <a:accent5>
        <a:srgbClr val="FFFFFF"/>
      </a:accent5>
      <a:accent6>
        <a:srgbClr val="FFFFFF"/>
      </a:accent6>
      <a:hlink>
        <a:srgbClr val="262D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8" ma:contentTypeDescription="Tạo tài liệu mới." ma:contentTypeScope="" ma:versionID="91ea0d45cf1f27e60a2e25cc850766c3">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b0742db5bb1268a58effbae31910a65e"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3"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Chia sẻ Có Chi tiết" ma:internalName="SharedWithDetails" ma:readOnly="true">
      <xsd:simpleType>
        <xsd:restriction base="dms:Note">
          <xsd:maxLength value="255"/>
        </xsd:restriction>
      </xsd:simpleType>
    </xsd:element>
    <xsd:element name="SharingHintHash" ma:index="15"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Props1.xml><?xml version="1.0" encoding="utf-8"?>
<ds:datastoreItem xmlns:ds="http://schemas.openxmlformats.org/officeDocument/2006/customXml" ds:itemID="{0400481C-8799-4BFE-BC43-1288F077B457}">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623ED4-058C-4BB7-B40E-D76B665166BA}">
  <ds:schemaRefs>
    <ds:schemaRef ds:uri="http://schemas.microsoft.com/sharepoint/v3/contenttype/forms"/>
  </ds:schemaRefs>
</ds:datastoreItem>
</file>

<file path=customXml/itemProps3.xml><?xml version="1.0" encoding="utf-8"?>
<ds:datastoreItem xmlns:ds="http://schemas.openxmlformats.org/officeDocument/2006/customXml" ds:itemID="{DCCB8D36-D915-40F2-8E39-77F1BFEB9525}">
  <ds:schemaRefs>
    <ds:schemaRef ds:uri="http://schemas.microsoft.com/office/2006/metadata/properties"/>
    <ds:schemaRef ds:uri="86b2c21e-bc8a-47d8-90cc-43181eba94ed"/>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81e90ab8-9e7d-4b67-ba12-d147179b022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204</TotalTime>
  <Words>749</Words>
  <Application>Microsoft Office PowerPoint</Application>
  <PresentationFormat>On-screen Show (16:9)</PresentationFormat>
  <Paragraphs>62</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Montserrat</vt:lpstr>
      <vt:lpstr>Bebas Neue</vt:lpstr>
      <vt:lpstr>Montserrat Medium</vt:lpstr>
      <vt:lpstr>Times New Roman</vt:lpstr>
      <vt:lpstr>Arial</vt:lpstr>
      <vt:lpstr>Calibri</vt:lpstr>
      <vt:lpstr>ES Phases of the Vocational Guidance Process by Slidesgo</vt:lpstr>
      <vt:lpstr>Rút gọn và  Mã hóa trạng thái</vt:lpstr>
      <vt:lpstr>Yêu cầu bài toán</vt:lpstr>
      <vt:lpstr>Trạng thái ban đầu </vt:lpstr>
      <vt:lpstr>Các thư viện được sử dụng</vt:lpstr>
      <vt:lpstr>Giới thiệu thư viện pandas </vt:lpstr>
      <vt:lpstr>Các hàm trong pandas được sử dụng </vt:lpstr>
      <vt:lpstr>print(f1): In file excel </vt:lpstr>
      <vt:lpstr>Hàm iloc[rows, columns]:</vt:lpstr>
      <vt:lpstr>Hàm drop: Xóa hàng hoặc cột</vt:lpstr>
      <vt:lpstr>rstrip(chuoi): Xóa khoảng trắng trước và sau chuỗi </vt:lpstr>
      <vt:lpstr>.replace(a, b, count): Thay đổi kí tự (a) trong chuỗi thành kí tự (b), tối đa (count) lần. </vt:lpstr>
      <vt:lpstr>Thuật Toán </vt:lpstr>
      <vt:lpstr>Rút gọn bảng trạng thái</vt:lpstr>
      <vt:lpstr>Lưu đồ thuật toán </vt:lpstr>
      <vt:lpstr>Bảng trạng thái sau khi rút gọn</vt:lpstr>
      <vt:lpstr>Mã hóa trạng thái</vt:lpstr>
      <vt:lpstr>Mã hóa nhị phân</vt:lpstr>
      <vt:lpstr>Kết quả</vt:lpstr>
      <vt:lpstr>Mã hóa hot-one</vt:lpstr>
      <vt:lpstr>Kết quả</vt:lpstr>
      <vt:lpstr>Những thiếu sót chưa khắc phục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Rút gọn và  Mã hóa trạng thái</dc:title>
  <dc:creator>Banh Tri Kiet</dc:creator>
  <cp:lastModifiedBy>Bành Trí Kiệt</cp:lastModifiedBy>
  <cp:revision>6</cp:revision>
  <dcterms:modified xsi:type="dcterms:W3CDTF">2023-06-21T02:49:27Z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