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5" r:id="rId9"/>
    <p:sldId id="261" r:id="rId10"/>
    <p:sldId id="267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6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53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4" r:id="rId88"/>
    <p:sldId id="355" r:id="rId89"/>
  </p:sldIdLst>
  <p:sldSz cx="9144000" cy="5715000" type="screen16x10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37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90" y="-84"/>
      </p:cViewPr>
      <p:guideLst>
        <p:guide orient="horz" pos="2142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2D8D-AD6F-4ED7-819D-399F6756BD88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3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3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3E375-DB41-4F3A-B8A1-762A86978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89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0A2B-FB33-400E-ABAA-D734471D697F}" type="datetimeFigureOut">
              <a:rPr lang="en-US" smtClean="0"/>
              <a:t>13/03/2023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09588"/>
            <a:ext cx="4075113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56613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1D94C-E806-422C-A9F9-F2A99E902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: a, b, c, h</a:t>
            </a:r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: d, 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1D94C-E806-422C-A9F9-F2A99E9023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X ^ Y</a:t>
            </a:r>
          </a:p>
          <a:p>
            <a:pPr marL="228600" indent="-228600">
              <a:buAutoNum type="alphaLcParenR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¬X ^ Y</a:t>
            </a:r>
          </a:p>
          <a:p>
            <a:pPr marL="228600" indent="-228600">
              <a:buAutoNum type="alphaLcParenR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X v (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¬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X ^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¬Y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pPr marL="228600" indent="-228600">
              <a:buAutoNum type="alphaLcParenR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¬Y</a:t>
            </a:r>
          </a:p>
          <a:p>
            <a:pPr marL="228600" indent="-228600">
              <a:buAutoNum type="alphaLcParenR"/>
            </a:pP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(X ^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¬Y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 v (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¬X ^ ¬Y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baseline="0" dirty="0" smtClean="0"/>
          </a:p>
          <a:p>
            <a:pPr marL="228600" indent="-228600">
              <a:buAutoNum type="alphaL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1D94C-E806-422C-A9F9-F2A99E9023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Y </a:t>
            </a:r>
            <a:r>
              <a:rPr lang="en-US" baseline="0" dirty="0" err="1" smtClean="0">
                <a:sym typeface="Wingdings" pitchFamily="2" charset="2"/>
              </a:rPr>
              <a:t>sai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X </a:t>
            </a:r>
            <a:r>
              <a:rPr lang="en-US" baseline="0" dirty="0" err="1" smtClean="0">
                <a:sym typeface="Wingdings" pitchFamily="2" charset="2"/>
              </a:rPr>
              <a:t>đúng</a:t>
            </a:r>
            <a:r>
              <a:rPr lang="en-US" baseline="0" dirty="0" smtClean="0">
                <a:sym typeface="Wingdings" pitchFamily="2" charset="2"/>
              </a:rPr>
              <a:t>, Y </a:t>
            </a:r>
            <a:r>
              <a:rPr lang="en-US" baseline="0" dirty="0" err="1" smtClean="0">
                <a:sym typeface="Wingdings" pitchFamily="2" charset="2"/>
              </a:rPr>
              <a:t>sai</a:t>
            </a:r>
            <a:endParaRPr lang="en-US" baseline="0" dirty="0" smtClean="0">
              <a:sym typeface="Wingdings" pitchFamily="2" charset="2"/>
            </a:endParaRPr>
          </a:p>
          <a:p>
            <a:pPr marL="228600" indent="-228600">
              <a:buAutoNum type="alphaLcParenR"/>
            </a:pPr>
            <a:r>
              <a:rPr lang="en-US" baseline="0" dirty="0" err="1" smtClean="0">
                <a:sym typeface="Wingdings" pitchFamily="2" charset="2"/>
              </a:rPr>
              <a:t>Sai</a:t>
            </a:r>
            <a:endParaRPr lang="en-US" baseline="0" dirty="0" smtClean="0">
              <a:sym typeface="Wingdings" pitchFamily="2" charset="2"/>
            </a:endParaRPr>
          </a:p>
          <a:p>
            <a:pPr marL="228600" indent="-228600">
              <a:buAutoNum type="alphaLcParenR"/>
            </a:pPr>
            <a:r>
              <a:rPr lang="en-US" baseline="0" dirty="0" err="1" smtClean="0">
                <a:sym typeface="Wingdings" pitchFamily="2" charset="2"/>
              </a:rPr>
              <a:t>Sai</a:t>
            </a:r>
            <a:endParaRPr lang="en-US" baseline="0" dirty="0" smtClean="0">
              <a:sym typeface="Wingdings" pitchFamily="2" charset="2"/>
            </a:endParaRPr>
          </a:p>
          <a:p>
            <a:pPr marL="228600" indent="-228600">
              <a:buAutoNum type="alphaLcParenR"/>
            </a:pPr>
            <a:r>
              <a:rPr lang="en-US" baseline="0" dirty="0" err="1" smtClean="0">
                <a:sym typeface="Wingdings" pitchFamily="2" charset="2"/>
              </a:rPr>
              <a:t>Đúng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1D94C-E806-422C-A9F9-F2A99E9023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smtClean="0"/>
              <a:t> 283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1D94C-E806-422C-A9F9-F2A99E9023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886789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460502"/>
            <a:ext cx="7772400" cy="1524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009672"/>
            <a:ext cx="7772400" cy="999753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127500"/>
            <a:ext cx="9147765" cy="159340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EC2E11-5EFB-4D6C-BF8E-DFC58DFDE530}" type="datetime1">
              <a:rPr lang="en-US" smtClean="0"/>
              <a:t>13/03/2023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442"/>
            <a:ext cx="8229600" cy="365505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279E-DDB9-42E8-97B0-E76496458304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28867"/>
            <a:ext cx="1777470" cy="466063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324600" cy="46606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5BC5-2899-4C53-8AA9-A25DFF17FF8C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883093"/>
            <a:ext cx="7772400" cy="1524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443093"/>
            <a:ext cx="4572000" cy="1212407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689A-DC3A-4A62-B8A7-D559B3967A31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6207-C21B-41C7-B442-418F33814EAF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08500"/>
            <a:ext cx="4040188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4508500"/>
            <a:ext cx="4041775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03579"/>
            <a:ext cx="4040188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03579"/>
            <a:ext cx="4041775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3751-8D0F-4F6A-8169-0D8642D43266}" type="datetime1">
              <a:rPr lang="en-US" smtClean="0"/>
              <a:t>13/03/2023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90E9-219D-4232-B3AE-9CB2F45187FE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948-E949-42EB-9129-422F7FFE8D30}" type="datetime1">
              <a:rPr lang="en-US" smtClean="0"/>
              <a:t>13/03/2023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64000"/>
            <a:ext cx="7481776" cy="381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462586"/>
            <a:ext cx="3974592" cy="7620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28600"/>
            <a:ext cx="7479792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</p:spPr>
        <p:txBody>
          <a:bodyPr/>
          <a:lstStyle/>
          <a:p>
            <a:fld id="{4ED421F8-B723-43B7-9520-3C92108587E4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536169"/>
            <a:ext cx="7162800" cy="540193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58307"/>
            <a:ext cx="8686800" cy="3657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7A9582-9CB7-4CC6-8881-9C03751D31A5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5339953"/>
            <a:ext cx="2350681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54269"/>
            <a:ext cx="8075432" cy="46889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34441"/>
            <a:ext cx="8229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CA5CE3-248B-49D4-B9B8-3A66F82C92F4}" type="datetime1">
              <a:rPr lang="en-US" smtClean="0"/>
              <a:t>13/03/2023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5339953"/>
            <a:ext cx="2350681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5339953"/>
            <a:ext cx="36576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C790F9-9487-4C05-854F-5445EEA2A7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1: C</a:t>
            </a:r>
            <a:r>
              <a:rPr lang="vi-VN" dirty="0" smtClean="0"/>
              <a:t>Ơ</a:t>
            </a:r>
            <a:r>
              <a:rPr lang="en-US" dirty="0" smtClean="0"/>
              <a:t> SỞ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</a:t>
            </a:r>
            <a:r>
              <a:rPr lang="en-US" dirty="0" err="1" smtClean="0"/>
              <a:t>Ngô</a:t>
            </a:r>
            <a:r>
              <a:rPr lang="en-US" dirty="0" smtClean="0"/>
              <a:t> Minh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D100-8CE6-4C10-8E82-E38BCCE68ED7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1.4.1.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¬P=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DFCD-0B48-407B-AFE9-8E23C9C27AC7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1.4.1.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2: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15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 20”.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¬P=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 20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¬P= 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15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 20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8FB4-1D15-4794-8E44-C672D413DFDF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1.4.1.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phủ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8753" y="270361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ớ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1526"/>
              </p:ext>
            </p:extLst>
          </p:nvPr>
        </p:nvGraphicFramePr>
        <p:xfrm>
          <a:off x="1370753" y="2393951"/>
          <a:ext cx="4572848" cy="205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683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683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83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4530-0C9C-4647-AF9A-849A6072D93E}" type="datetime1">
              <a:rPr lang="en-US" smtClean="0"/>
              <a:t>13/03/2023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1.4.2.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liền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AND,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˄):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Q =“9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P˄Q=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0BA8-0F49-40EE-B497-7BA6A51C2C5F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1.4.2.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˄):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43038"/>
              </p:ext>
            </p:extLst>
          </p:nvPr>
        </p:nvGraphicFramePr>
        <p:xfrm>
          <a:off x="762000" y="2159000"/>
          <a:ext cx="6324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P˄Q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E61A-48AF-41BF-808A-3F7AC6419D5B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1.4.3.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rời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OR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tuyển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˅):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Q =“9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P˅Q=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HOẶC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D88B-8F90-4FAE-8B5B-7D721E089E4A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1.4.3.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rời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OR,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tuyển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˅):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28765"/>
              </p:ext>
            </p:extLst>
          </p:nvPr>
        </p:nvGraphicFramePr>
        <p:xfrm>
          <a:off x="1295400" y="2476500"/>
          <a:ext cx="6324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BCAA-7C09-400C-B5D8-4FD3EC6A1F85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1.4.4.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XOR: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Q=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“HOẶC 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HOẶC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17AE-E35B-4903-AA89-62C076BFCB64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1.4.4.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XOR: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0345"/>
              </p:ext>
            </p:extLst>
          </p:nvPr>
        </p:nvGraphicFramePr>
        <p:xfrm>
          <a:off x="1905000" y="2400300"/>
          <a:ext cx="6324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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214C-49F6-4DE6-B583-2E06FD0718FA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1.4.5.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109728" indent="0">
              <a:buNone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“NẾU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THÌ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Q=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“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KÉO THEO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B571-66AB-439B-95A5-EE3550B6D1A4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diễn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từ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9C80-1507-4433-898A-3B642CC21A1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1.4.5.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9036"/>
              </p:ext>
            </p:extLst>
          </p:nvPr>
        </p:nvGraphicFramePr>
        <p:xfrm>
          <a:off x="1524000" y="2628900"/>
          <a:ext cx="6324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E653-01CD-4DEC-99E8-6E8CB19BAF84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1.4.5.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chiều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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  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“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9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VÀ CHỈ NẾU  9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759A-D18E-461D-8C4D-AE0001793CE7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1.4.5.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chiều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Symbol"/>
              </a:rPr>
              <a:t>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109728" indent="0"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88286"/>
              </p:ext>
            </p:extLst>
          </p:nvPr>
        </p:nvGraphicFramePr>
        <p:xfrm>
          <a:off x="1524000" y="2476500"/>
          <a:ext cx="6324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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7362-9A0E-4C17-85C6-B6CBB8D9924B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1.4.6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55277"/>
              </p:ext>
            </p:extLst>
          </p:nvPr>
        </p:nvGraphicFramePr>
        <p:xfrm>
          <a:off x="2667000" y="2247900"/>
          <a:ext cx="4292600" cy="25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Toán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tử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Độ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2700" dirty="0" smtClean="0">
                          <a:latin typeface="Arial" pitchFamily="34" charset="0"/>
                          <a:cs typeface="Arial" pitchFamily="34" charset="0"/>
                        </a:rPr>
                        <a:t>ư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u </a:t>
                      </a:r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tiên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˄,˅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,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9358-C3D0-4987-A523-3612F20556F7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534400" cy="418057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logic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()</a:t>
            </a: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Biểu thức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E(p,q)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=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((¬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p) ∨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q)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logic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q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là các biến mệnh đề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269C-2306-4D7C-828B-FC75247300C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liệt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logic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ườ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logic hay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1C35-91CA-4E20-BDE3-013887F225A6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01870"/>
              </p:ext>
            </p:extLst>
          </p:nvPr>
        </p:nvGraphicFramePr>
        <p:xfrm>
          <a:off x="1676400" y="2019300"/>
          <a:ext cx="6553200" cy="283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¬P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¬P˅Q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7BA3-2BCB-4CAC-A6B1-6138655BB2AA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2.2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t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đươ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Hai  biểu  thức  logic  E  và  F  theo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iến 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mệnh  đề nào  đó  được  gọi  là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đương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logic khi E và F luôn luôn có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chân 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mọi trường hợp chân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của bộ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biến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mệnh đề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Khi đó ta viết: E ⇔Fđọc là “E tương đương với F”. </a:t>
            </a: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DB5-3767-481B-9296-E5F115391030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2.2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t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đươ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a 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có  thể kiểm  tra  xem  2  biểu  thức  logic  có  tương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đương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hay không bằng cách lập bảng chân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các biểu thức logic.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DD-2F6E-40C9-8D72-E61FF3E10D3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5344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2.3.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đú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Biểu thức logic E  được gọi là hằng  đúng nếu chân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E luôn  luôn bằng 1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đúng) trong mọi trường hợp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chân 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các biến mệnh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biểu thức E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cách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khác, E là một hằng đúng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khi: E⇔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1.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AAC-2E37-43D1-83DF-024A0D399C10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279400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35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5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35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lv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1."Nước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Nam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nằm</a:t>
            </a:r>
            <a:r>
              <a:rPr lang="en-US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Âu</a:t>
            </a:r>
            <a:r>
              <a:rPr lang="en-US" dirty="0">
                <a:latin typeface="Arial" pitchFamily="34" charset="0"/>
                <a:cs typeface="Arial" pitchFamily="34" charset="0"/>
              </a:rPr>
              <a:t>".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109728" lv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2."Cuốn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nhiêu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>
                <a:latin typeface="Arial" pitchFamily="34" charset="0"/>
                <a:cs typeface="Arial" pitchFamily="34" charset="0"/>
              </a:rPr>
              <a:t>?"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09728" lv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3."20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chẵn</a:t>
            </a:r>
            <a:r>
              <a:rPr lang="en-US" dirty="0">
                <a:latin typeface="Arial" pitchFamily="34" charset="0"/>
                <a:cs typeface="Arial" pitchFamily="34" charset="0"/>
              </a:rPr>
              <a:t>".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09728" lv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4."Tất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dirty="0">
                <a:latin typeface="Arial" pitchFamily="34" charset="0"/>
                <a:cs typeface="Arial" pitchFamily="34" charset="0"/>
              </a:rPr>
              <a:t>!".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09728" lv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5."GS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>
                <a:latin typeface="Arial" pitchFamily="34" charset="0"/>
                <a:cs typeface="Arial" pitchFamily="34" charset="0"/>
              </a:rPr>
              <a:t> Nam". </a:t>
            </a:r>
          </a:p>
          <a:p>
            <a:pPr marL="109728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6."Số </a:t>
            </a:r>
            <a:r>
              <a:rPr lang="en-US" dirty="0">
                <a:latin typeface="Arial" pitchFamily="34" charset="0"/>
                <a:cs typeface="Arial" pitchFamily="34" charset="0"/>
              </a:rPr>
              <a:t>123 chia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3"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a)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err="1">
                <a:latin typeface="+mj-lt"/>
              </a:rPr>
              <a:t>Xét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tính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câu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trên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b="1" dirty="0">
                <a:latin typeface="+mj-lt"/>
              </a:rPr>
              <a:t>b)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err="1" smtClean="0">
                <a:latin typeface="+mj-lt"/>
              </a:rPr>
              <a:t>Hãy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xếp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câu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thành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loại</a:t>
            </a:r>
            <a:r>
              <a:rPr lang="en-US" sz="2400" dirty="0">
                <a:latin typeface="+mj-lt"/>
              </a:rPr>
              <a:t>. </a:t>
            </a:r>
            <a:r>
              <a:rPr lang="en-US" sz="2400" dirty="0" err="1">
                <a:latin typeface="+mj-lt"/>
              </a:rPr>
              <a:t>Các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câu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đú</a:t>
            </a:r>
            <a:r>
              <a:rPr lang="en-US" sz="2400" dirty="0" err="1" smtClean="0">
                <a:latin typeface="+mj-lt"/>
              </a:rPr>
              <a:t>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sai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câu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đị</a:t>
            </a:r>
            <a:r>
              <a:rPr lang="en-US" sz="2400" dirty="0" err="1" smtClean="0">
                <a:latin typeface="+mj-lt"/>
              </a:rPr>
              <a:t>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đượ</a:t>
            </a:r>
            <a:r>
              <a:rPr lang="en-US" sz="2400" dirty="0" smtClean="0">
                <a:latin typeface="+mj-lt"/>
              </a:rPr>
              <a:t>c </a:t>
            </a:r>
            <a:r>
              <a:rPr lang="vi-VN" sz="2400" dirty="0" smtClean="0">
                <a:latin typeface="+mj-lt"/>
              </a:rPr>
              <a:t>đú</a:t>
            </a:r>
            <a:r>
              <a:rPr lang="en-US" sz="2400" dirty="0" err="1" smtClean="0">
                <a:latin typeface="+mj-lt"/>
              </a:rPr>
              <a:t>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sai</a:t>
            </a:r>
            <a:endParaRPr lang="en-US" sz="24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FA4D-50DF-4A16-9D90-2608A681AC8C}" type="datetime1">
              <a:rPr lang="en-US" smtClean="0"/>
              <a:t>13/03/2023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2.3.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đú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Biểu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thức logic E  được gọi là hằng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nếu chân 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của E luôn  luôn bằng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trong mọi trường hợp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chân 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của các biến mệnh  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trong biểu thức 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Nói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cách khác, E là một hằng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khi: E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⇔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DB51-57AC-4375-A13E-D6C161203E2C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2.3.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đú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kiểm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tra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biểu thức logic có phải là hằng  đúng (hằng sai) hay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không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bằng cách lập bảng chân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các biểu thức logic.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540-1297-4C43-AC11-BD5A7D366D76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2.3.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đú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Chú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ý:</a:t>
            </a:r>
          </a:p>
          <a:p>
            <a:pPr lvl="1"/>
            <a:r>
              <a:rPr lang="vi-VN" sz="2800" dirty="0" smtClean="0">
                <a:latin typeface="Arial" pitchFamily="34" charset="0"/>
                <a:cs typeface="Arial" pitchFamily="34" charset="0"/>
              </a:rPr>
              <a:t>Giả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và F là 2 biểu thức logic. Khi  đó, E tương  đương logic với F (tức là ta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có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E⇔ F) khi và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khi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biểu thức logic E↔ F là hằng đúng (tức là E↔F⇔1). </a:t>
            </a:r>
          </a:p>
          <a:p>
            <a:pPr lvl="1"/>
            <a:r>
              <a:rPr lang="vi-VN" sz="2800" dirty="0" smtClean="0">
                <a:latin typeface="Arial" pitchFamily="34" charset="0"/>
                <a:cs typeface="Arial" pitchFamily="34" charset="0"/>
              </a:rPr>
              <a:t>Nếu E⇔ F và F⇔ G thì E⇔ G.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026-D828-4165-BB5E-E603C5629F6B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p,q,r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1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0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logic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C47F-3D85-42A6-B2AC-D04CB3C27A09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lũy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đẳ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pʌ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⇔p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p˅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⇔p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  <a:endParaRPr lang="vi-VN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BB6-B9A8-4DA6-BB12-5D9821D5D990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2.4.2.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hoán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∧q ⇔q ∧p 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∨q ⇔q ∨p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B608-E3BF-496D-B61D-BBBBCB5D63BB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2.4.3.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∧(q ∧r) ⇔(p ∧q) ∧r 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∨(q ∨r) ⇔(p ∨q) ∨r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D774-6F04-406F-9996-83C1091411AC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2.4.4.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bố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∧(q ∨r) ⇔(p ∧ q) ∨(p ∧ r) 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p ∨(q ∧r) ⇔(p ∨ q) ∧(p ∨ r)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697-5DA2-4B0A-93C0-904EB263A1D2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2.4.5.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kéo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q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⇔¬p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∨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q</a:t>
            </a:r>
            <a:endParaRPr lang="vi-VN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8FE-213F-45CF-A923-E8C5D931255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2.4.6.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phủ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phủ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¬¬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p⇔p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067-48BD-4A1E-8070-090131EAC36F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1.1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Khái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niệm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đượ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c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khẳng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ư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D5E1-D8F8-4F8F-9420-5A2428B65F3C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2.4.7.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phủ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nh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Morgan: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¬(p ʌ q)  ⇔ ¬p ˅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¬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q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¬(p ˅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 ⇔ ¬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ʌ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¬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q</a:t>
            </a:r>
          </a:p>
          <a:p>
            <a:pPr marL="109728" indent="0">
              <a:buNone/>
            </a:pPr>
            <a:r>
              <a:rPr lang="vi-VN" sz="3200" dirty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¬(p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⇔ p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ʌ ¬q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8A4B-B5FB-47DC-8046-B0313CAD0B15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2.4.8.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phản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đả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o:</a:t>
            </a:r>
          </a:p>
          <a:p>
            <a:pPr marL="109728" indent="0">
              <a:buNone/>
            </a:pPr>
            <a:r>
              <a:rPr lang="vi-VN" sz="3200" dirty="0" smtClean="0">
                <a:latin typeface="Arial" pitchFamily="34" charset="0"/>
                <a:cs typeface="Arial" pitchFamily="34" charset="0"/>
              </a:rPr>
              <a:t>•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p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q ⇔  ¬q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¬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74BF-87E7-4B2F-976F-D31723592B35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2.4.9.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đươ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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q ⇔ 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q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)˄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(q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p)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AC6-6B9A-4E43-BC01-41CA3CF09603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2.4.10.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hòa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ʌ1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⇔  p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˅0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⇔  p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BFC-7E59-4F08-B75D-DFAF89553DD8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2.4.11.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bù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ʌ ¬p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⇔  0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˅ </a:t>
            </a:r>
            <a:r>
              <a:rPr lang="en-US" sz="3200" dirty="0">
                <a:latin typeface="Arial"/>
                <a:cs typeface="Arial"/>
                <a:sym typeface="Symbol"/>
              </a:rPr>
              <a:t>¬p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⇔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EE1-679F-46B2-AEC7-09616C51EECB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2.4.12.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ʌ 0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⇔  0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˅ 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⇔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B7AA-2BA7-4E28-AE64-DC3747676A8B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2.4.13.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hấp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ʌ (</a:t>
            </a:r>
            <a:r>
              <a:rPr lang="en-US" sz="3200" dirty="0" err="1" smtClean="0">
                <a:latin typeface="Arial"/>
                <a:cs typeface="Arial"/>
                <a:sym typeface="Symbol"/>
              </a:rPr>
              <a:t>p</a:t>
            </a:r>
            <a:r>
              <a:rPr lang="en-US" sz="3200" dirty="0" err="1">
                <a:latin typeface="Arial"/>
                <a:cs typeface="Arial"/>
                <a:sym typeface="Symbol"/>
              </a:rPr>
              <a:t>˅</a:t>
            </a:r>
            <a:r>
              <a:rPr lang="en-US" sz="3200" dirty="0" err="1" smtClean="0">
                <a:latin typeface="Arial"/>
                <a:cs typeface="Arial"/>
                <a:sym typeface="Symbol"/>
              </a:rPr>
              <a:t>q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)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⇔  p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3200" dirty="0">
                <a:latin typeface="Arial"/>
                <a:cs typeface="Arial"/>
                <a:sym typeface="Symbol"/>
              </a:rPr>
              <a:t>˅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 </a:t>
            </a:r>
            <a:r>
              <a:rPr lang="en-US" sz="3200" dirty="0">
                <a:latin typeface="Arial"/>
                <a:cs typeface="Arial"/>
                <a:sym typeface="Symbol"/>
              </a:rPr>
              <a:t>(</a:t>
            </a:r>
            <a:r>
              <a:rPr lang="en-US" sz="3200" dirty="0" err="1" smtClean="0">
                <a:latin typeface="Arial"/>
                <a:cs typeface="Arial"/>
                <a:sym typeface="Symbol"/>
              </a:rPr>
              <a:t>p</a:t>
            </a:r>
            <a:r>
              <a:rPr lang="en-US" sz="3200" dirty="0" err="1">
                <a:latin typeface="Arial"/>
                <a:cs typeface="Arial"/>
                <a:sym typeface="Symbol"/>
              </a:rPr>
              <a:t>ʌ</a:t>
            </a:r>
            <a:r>
              <a:rPr lang="en-US" sz="3200" dirty="0" err="1" smtClean="0">
                <a:latin typeface="Arial"/>
                <a:cs typeface="Arial"/>
                <a:sym typeface="Symbol"/>
              </a:rPr>
              <a:t>q</a:t>
            </a:r>
            <a:r>
              <a:rPr lang="en-US" sz="3200" dirty="0">
                <a:latin typeface="Arial"/>
                <a:cs typeface="Arial"/>
                <a:sym typeface="Symbol"/>
              </a:rPr>
              <a:t>)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⇔  p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82C-1493-438D-8793-491446C72035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2.4.14.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đơ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giản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p ʌ q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6B2-5027-4B7D-8E07-1F81CBB8901F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2.4.15.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rộng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p ˅ </a:t>
            </a:r>
            <a:r>
              <a:rPr lang="en-US" sz="3200" dirty="0">
                <a:latin typeface="Arial"/>
                <a:cs typeface="Arial"/>
                <a:sym typeface="Symbol"/>
              </a:rPr>
              <a:t>q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3B37-9FB4-4A60-98CB-448ACE0F4717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2.4.Các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logic: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2.4.16.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 ˄ </a:t>
            </a:r>
            <a:r>
              <a:rPr lang="en-US" sz="3200" dirty="0">
                <a:latin typeface="Arial"/>
                <a:cs typeface="Arial"/>
                <a:sym typeface="Symbol"/>
              </a:rPr>
              <a:t>q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  p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⇔ 1 </a:t>
            </a:r>
          </a:p>
          <a:p>
            <a:pPr marL="109728" indent="0">
              <a:buNone/>
            </a:pPr>
            <a:r>
              <a:rPr lang="en-US" sz="3200" dirty="0" smtClean="0">
                <a:latin typeface="Arial"/>
                <a:cs typeface="Arial"/>
                <a:sym typeface="Symbol"/>
              </a:rPr>
              <a:t> p</a:t>
            </a:r>
            <a:r>
              <a:rPr lang="en-US" sz="3200" dirty="0">
                <a:latin typeface="Arial"/>
                <a:cs typeface="Arial"/>
                <a:sym typeface="Symbol"/>
              </a:rPr>
              <a:t>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(p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 </a:t>
            </a:r>
            <a:r>
              <a:rPr lang="en-US" sz="3200" dirty="0">
                <a:latin typeface="Arial"/>
                <a:cs typeface="Arial"/>
                <a:sym typeface="Symbol"/>
              </a:rPr>
              <a:t>˄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 q)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⇔ </a:t>
            </a:r>
            <a:r>
              <a:rPr lang="en-US" sz="3200" dirty="0">
                <a:latin typeface="Arial"/>
                <a:cs typeface="Arial"/>
                <a:sym typeface="Symbol"/>
              </a:rPr>
              <a:t>p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 q</a:t>
            </a:r>
          </a:p>
          <a:p>
            <a:pPr marL="109728" indent="0">
              <a:buNone/>
            </a:pPr>
            <a:r>
              <a:rPr lang="en-US" sz="3200" dirty="0" smtClean="0">
                <a:latin typeface="Arial"/>
                <a:cs typeface="Arial"/>
                <a:sym typeface="Symbol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(p</a:t>
            </a:r>
            <a:r>
              <a:rPr lang="en-US" sz="3200" dirty="0">
                <a:latin typeface="Arial"/>
                <a:cs typeface="Arial"/>
                <a:sym typeface="Symbol"/>
              </a:rPr>
              <a:t> ˅ q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)q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⇔ </a:t>
            </a:r>
            <a:r>
              <a:rPr lang="en-US" sz="3200" dirty="0">
                <a:latin typeface="Arial"/>
                <a:cs typeface="Arial"/>
                <a:sym typeface="Symbol"/>
              </a:rPr>
              <a:t>p q</a:t>
            </a:r>
          </a:p>
          <a:p>
            <a:pPr marL="109728" indent="0">
              <a:buNone/>
            </a:pPr>
            <a:r>
              <a:rPr lang="en-US" sz="3200" dirty="0" smtClean="0">
                <a:latin typeface="Arial"/>
                <a:cs typeface="Arial"/>
                <a:sym typeface="Symbol"/>
              </a:rPr>
              <a:t>  </a:t>
            </a:r>
            <a:r>
              <a:rPr lang="en-US" sz="3200" dirty="0">
                <a:latin typeface="Arial"/>
                <a:cs typeface="Arial"/>
                <a:sym typeface="Symbol"/>
              </a:rPr>
              <a:t>p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(p</a:t>
            </a:r>
            <a:r>
              <a:rPr lang="en-US" sz="3200" dirty="0">
                <a:latin typeface="Arial"/>
                <a:cs typeface="Arial"/>
                <a:sym typeface="Symbol"/>
              </a:rPr>
              <a:t>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˅ </a:t>
            </a:r>
            <a:r>
              <a:rPr lang="en-US" sz="3200" dirty="0">
                <a:latin typeface="Arial"/>
                <a:cs typeface="Arial"/>
                <a:sym typeface="Symbol"/>
              </a:rPr>
              <a:t>q)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⇔ </a:t>
            </a:r>
            <a:r>
              <a:rPr lang="en-US" sz="3200" dirty="0" smtClean="0">
                <a:latin typeface="Arial"/>
                <a:cs typeface="Arial"/>
                <a:sym typeface="Symbol"/>
              </a:rPr>
              <a:t>1</a:t>
            </a:r>
            <a:endParaRPr lang="en-US" sz="3200" dirty="0">
              <a:latin typeface="Arial"/>
              <a:cs typeface="Arial"/>
              <a:sym typeface="Symbol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D4BB-5D81-4986-A95E-809D17F0E354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khẳng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khẳng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đị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-97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-97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Hôm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nay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a.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986-9C93-4DD1-A34F-18E8E024B1A4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2.5.Chứng minh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minh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logic,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đương.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4C1-14E4-485E-8E46-9F5DACC045F8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2.5.Chứng minh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p, q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minh: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(¬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˄(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⇔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q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r     (1)</a:t>
            </a: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CFA-5721-4899-9D0C-2E62B6C45ADF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3820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2.5.Chứng minh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(¬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˄(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⇔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q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r     (1)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1: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bảng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chân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trị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925"/>
              </p:ext>
            </p:extLst>
          </p:nvPr>
        </p:nvGraphicFramePr>
        <p:xfrm>
          <a:off x="50802" y="2194279"/>
          <a:ext cx="905933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¬p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(¬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r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r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(¬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r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 ˄(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r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q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q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r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DDA-F553-4946-A256-68DE7B125300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382000" cy="46355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2.5.Chứng minh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(¬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˄(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⇔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q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r     (1)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Cách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biến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  <a:sym typeface="Symbol"/>
              </a:rPr>
              <a:t>đổ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i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dùng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luật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 logic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(¬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˄(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Symbol"/>
              </a:rPr>
              <a:t>r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	⇔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p˅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˄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¬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˅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kéo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	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p˄¬q)˅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phối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	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¬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)˅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De Morgan)</a:t>
            </a: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	⇔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luật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kéo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109728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2. </a:t>
            </a:r>
            <a:r>
              <a:rPr lang="en-US" sz="4400" dirty="0" err="1" smtClean="0"/>
              <a:t>Dạng</a:t>
            </a:r>
            <a:r>
              <a:rPr lang="en-US" sz="4400" dirty="0" smtClean="0"/>
              <a:t> </a:t>
            </a:r>
            <a:r>
              <a:rPr lang="en-US" sz="4400" dirty="0" err="1" smtClean="0"/>
              <a:t>mệnh</a:t>
            </a:r>
            <a:r>
              <a:rPr lang="en-US" sz="4400" dirty="0" smtClean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C705-5563-406F-B2E9-B6DF02B95B5A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ãy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  <a:endParaRPr lang="en-GB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79 </a:t>
            </a:r>
            <a:r>
              <a:rPr lang="en-US" dirty="0" err="1" smtClean="0"/>
              <a:t>tuổi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9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3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nắng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93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Đặt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“Minh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oán</a:t>
            </a:r>
            <a:r>
              <a:rPr lang="en-US" dirty="0" smtClean="0"/>
              <a:t>”; 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“Minh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”.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logic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Minh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oán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hay Minh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Nếu</a:t>
            </a:r>
            <a:r>
              <a:rPr lang="en-US" dirty="0" smtClean="0"/>
              <a:t> 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Minh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hay Minh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giỏi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741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X </a:t>
            </a:r>
            <a:r>
              <a:rPr lang="en-US" dirty="0" smtClean="0">
                <a:sym typeface="Wingdings" pitchFamily="2" charset="2"/>
              </a:rPr>
              <a:t> Y </a:t>
            </a:r>
            <a:r>
              <a:rPr lang="en-US" dirty="0" err="1" smtClean="0">
                <a:sym typeface="Wingdings" pitchFamily="2" charset="2"/>
              </a:rPr>
              <a:t>sai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Xác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mệnh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sau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>
                <a:sym typeface="Wingdings" pitchFamily="2" charset="2"/>
              </a:rPr>
              <a:t>X ^ Y</a:t>
            </a:r>
          </a:p>
          <a:p>
            <a:pPr marL="624078" indent="-514350">
              <a:buFont typeface="+mj-lt"/>
              <a:buAutoNum type="alphaLcParenR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¬X v Y</a:t>
            </a:r>
          </a:p>
          <a:p>
            <a:pPr marL="624078" indent="-514350">
              <a:buFont typeface="+mj-lt"/>
              <a:buAutoNum type="alphaLcParenR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X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333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(BA)</a:t>
            </a:r>
          </a:p>
          <a:p>
            <a:r>
              <a:rPr lang="en-US" dirty="0" smtClean="0">
                <a:sym typeface="Wingdings" pitchFamily="2" charset="2"/>
              </a:rPr>
              <a:t>(A(BC))((AB)(AC))</a:t>
            </a:r>
          </a:p>
          <a:p>
            <a:r>
              <a:rPr lang="en-US" dirty="0" smtClean="0">
                <a:sym typeface="Wingdings" pitchFamily="2" charset="2"/>
              </a:rPr>
              <a:t>(A ^ B )A </a:t>
            </a:r>
            <a:r>
              <a:rPr lang="en-US" dirty="0" smtClean="0">
                <a:sym typeface="Symbol"/>
              </a:rPr>
              <a:t> 1</a:t>
            </a:r>
          </a:p>
          <a:p>
            <a:r>
              <a:rPr lang="en-US" dirty="0">
                <a:sym typeface="Wingdings" pitchFamily="2" charset="2"/>
              </a:rPr>
              <a:t>(A ^ B )</a:t>
            </a:r>
            <a:r>
              <a:rPr lang="en-US" dirty="0" smtClean="0">
                <a:sym typeface="Wingdings" pitchFamily="2" charset="2"/>
              </a:rPr>
              <a:t>B </a:t>
            </a:r>
            <a:r>
              <a:rPr lang="en-US" dirty="0">
                <a:sym typeface="Symbol"/>
              </a:rPr>
              <a:t> 1</a:t>
            </a:r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diễn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từ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9C80-1507-4433-898A-3B642CC21A1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smtClean="0">
                <a:solidFill>
                  <a:srgbClr val="2205F5"/>
                </a:solidFill>
              </a:rPr>
              <a:t>3.1.Khái </a:t>
            </a:r>
            <a:r>
              <a:rPr lang="en-US" sz="3600" b="1" dirty="0" err="1" smtClean="0">
                <a:solidFill>
                  <a:srgbClr val="2205F5"/>
                </a:solidFill>
              </a:rPr>
              <a:t>niệm</a:t>
            </a:r>
            <a:r>
              <a:rPr lang="en-US" sz="3600" b="1" dirty="0" smtClean="0">
                <a:solidFill>
                  <a:srgbClr val="2205F5"/>
                </a:solidFill>
              </a:rPr>
              <a:t>: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3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1.2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ườ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P,Q,R,…,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p,q,r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P= “97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ươ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71E-5BDB-45D4-9EF9-C717F7AD876A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ở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ta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 . . . </a:t>
            </a:r>
            <a:r>
              <a:rPr lang="en-US" dirty="0" err="1" smtClean="0"/>
              <a:t>và</a:t>
            </a:r>
            <a:r>
              <a:rPr lang="en-US" dirty="0" smtClean="0"/>
              <a:t> 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B</a:t>
            </a:r>
            <a:endParaRPr lang="en-GB" dirty="0" smtClean="0"/>
          </a:p>
          <a:p>
            <a:pPr lvl="2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cs typeface="Arial" pitchFamily="34" charset="0"/>
              </a:rPr>
              <a:t>˄ 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>
                <a:cs typeface="Arial" pitchFamily="34" charset="0"/>
              </a:rPr>
              <a:t>˄ . . . ˄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cs typeface="Arial" pitchFamily="34" charset="0"/>
                <a:sym typeface="Symbol"/>
              </a:rPr>
              <a:t> B</a:t>
            </a:r>
            <a:endParaRPr lang="en-US" dirty="0"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˄ </a:t>
            </a:r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>
                <a:latin typeface="Arial" pitchFamily="34" charset="0"/>
                <a:cs typeface="Arial" pitchFamily="34" charset="0"/>
              </a:rPr>
              <a:t>˄ . . . ˄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/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/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Mô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	 A</a:t>
            </a:r>
            <a:r>
              <a:rPr lang="en-US" baseline="-25000" dirty="0" smtClean="0"/>
              <a:t>1</a:t>
            </a:r>
          </a:p>
          <a:p>
            <a:pPr marL="109728" indent="0">
              <a:buNone/>
            </a:pPr>
            <a:r>
              <a:rPr lang="en-US" baseline="-25000" dirty="0"/>
              <a:t>	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</a:p>
          <a:p>
            <a:pPr marL="109728" indent="0">
              <a:buNone/>
            </a:pPr>
            <a:r>
              <a:rPr lang="en-US" baseline="-25000" dirty="0"/>
              <a:t>	</a:t>
            </a:r>
            <a:endParaRPr lang="en-US" baseline="-25000" dirty="0" smtClean="0"/>
          </a:p>
          <a:p>
            <a:pPr marL="109728" indent="0">
              <a:buNone/>
            </a:pPr>
            <a:r>
              <a:rPr lang="en-US" baseline="-25000" dirty="0"/>
              <a:t>	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</a:p>
          <a:p>
            <a:pPr marL="109728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____</a:t>
            </a:r>
          </a:p>
          <a:p>
            <a:pPr marL="109728" indent="0">
              <a:buNone/>
            </a:pPr>
            <a:r>
              <a:rPr lang="en-US" baseline="-25000" dirty="0"/>
              <a:t>	</a:t>
            </a:r>
            <a:r>
              <a:rPr lang="en-US" dirty="0" smtClean="0">
                <a:sym typeface="Symbol"/>
              </a:rPr>
              <a:t>B</a:t>
            </a:r>
          </a:p>
          <a:p>
            <a:pPr marL="109728" indent="0">
              <a:buNone/>
            </a:pP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Nếu</a:t>
            </a:r>
            <a:r>
              <a:rPr lang="en-US" dirty="0" smtClean="0">
                <a:sym typeface="Symbol"/>
              </a:rPr>
              <a:t>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, 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, …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thì</a:t>
            </a:r>
            <a:r>
              <a:rPr lang="en-US" dirty="0" smtClean="0">
                <a:sym typeface="Symbol"/>
              </a:rPr>
              <a:t> B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3.2.Các </a:t>
            </a:r>
            <a:r>
              <a:rPr lang="en-US" sz="3600" b="1" dirty="0" err="1" smtClean="0">
                <a:solidFill>
                  <a:srgbClr val="0070C0"/>
                </a:solidFill>
              </a:rPr>
              <a:t>quy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tắc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suy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diễn</a:t>
            </a:r>
            <a:r>
              <a:rPr lang="en-US" sz="3600" b="1" dirty="0" smtClean="0"/>
              <a:t>:</a:t>
            </a:r>
          </a:p>
          <a:p>
            <a:pPr marL="624078" indent="-514350">
              <a:buAutoNum type="arabicPeriod"/>
            </a:pP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tắc</a:t>
            </a:r>
            <a:r>
              <a:rPr lang="en-US" b="1" dirty="0" smtClean="0"/>
              <a:t>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rút</a:t>
            </a:r>
            <a:r>
              <a:rPr lang="en-US" b="1" dirty="0" smtClean="0"/>
              <a:t> </a:t>
            </a:r>
            <a:r>
              <a:rPr lang="en-US" b="1" dirty="0" err="1" smtClean="0"/>
              <a:t>gọn</a:t>
            </a:r>
            <a:r>
              <a:rPr lang="en-US" b="1" dirty="0" smtClean="0"/>
              <a:t> (</a:t>
            </a:r>
            <a:r>
              <a:rPr lang="en-US" b="1" dirty="0" err="1" smtClean="0"/>
              <a:t>Rg</a:t>
            </a:r>
            <a:r>
              <a:rPr lang="en-US" b="1" dirty="0" smtClean="0"/>
              <a:t>):</a:t>
            </a:r>
          </a:p>
          <a:p>
            <a:pPr marL="624078" indent="-514350">
              <a:buAutoNum type="arabicPeriod"/>
            </a:pP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tắc</a:t>
            </a:r>
            <a:r>
              <a:rPr lang="en-US" b="1" dirty="0" smtClean="0"/>
              <a:t>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cộng</a:t>
            </a:r>
            <a:r>
              <a:rPr lang="en-US" b="1" dirty="0" smtClean="0"/>
              <a:t> (Cg):</a:t>
            </a:r>
          </a:p>
          <a:p>
            <a:pPr marL="624078" indent="-51435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Quy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tắc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diễn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khẳng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Kđ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624078" indent="-514350">
              <a:buFont typeface="Wingdings 3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diễn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phủ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Pđ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624078" indent="-514350">
              <a:buFont typeface="Wingdings 3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diễn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Tam </a:t>
            </a:r>
            <a:r>
              <a:rPr lang="en-US" b="1" dirty="0" err="1" smtClean="0">
                <a:solidFill>
                  <a:srgbClr val="FF0000"/>
                </a:solidFill>
              </a:rPr>
              <a:t>đoạn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luận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Tđl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624078" indent="-514350">
              <a:buFont typeface="Wingdings 3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diễn</a:t>
            </a:r>
            <a:r>
              <a:rPr lang="en-US" b="1" dirty="0">
                <a:solidFill>
                  <a:srgbClr val="FF0000"/>
                </a:solidFill>
              </a:rPr>
              <a:t> Tam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luận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rời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Tđlr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624078" indent="-514350">
              <a:buFont typeface="Wingdings 3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Quy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tắc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diễn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theo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trường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hợp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624078" indent="-514350">
              <a:buFont typeface="Wingdings 3"/>
              <a:buAutoNum type="arabicPeriod"/>
            </a:pPr>
            <a:endParaRPr lang="en-US" b="1" dirty="0"/>
          </a:p>
          <a:p>
            <a:pPr marL="624078" indent="-514350">
              <a:buFont typeface="Wingdings 3"/>
              <a:buAutoNum type="arabicPeriod"/>
            </a:pPr>
            <a:endParaRPr lang="en-US" b="1" dirty="0"/>
          </a:p>
          <a:p>
            <a:pPr marL="624078" indent="-514350">
              <a:buFont typeface="Wingdings 3"/>
              <a:buAutoNum type="arabicPeriod"/>
            </a:pPr>
            <a:endParaRPr lang="en-US" b="1" dirty="0"/>
          </a:p>
          <a:p>
            <a:pPr marL="624078" indent="-514350">
              <a:buAutoNum type="arabicPeriod"/>
            </a:pPr>
            <a:endParaRPr lang="en-US" b="1" dirty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2205F5"/>
                </a:solidFill>
              </a:rPr>
              <a:t>3</a:t>
            </a:r>
            <a:r>
              <a:rPr lang="en-US" b="1" dirty="0" smtClean="0">
                <a:solidFill>
                  <a:srgbClr val="2205F5"/>
                </a:solidFill>
              </a:rPr>
              <a:t>.2.1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diễn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rút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gọn</a:t>
            </a:r>
            <a:r>
              <a:rPr lang="en-US" b="1" dirty="0">
                <a:solidFill>
                  <a:srgbClr val="2205F5"/>
                </a:solidFill>
              </a:rPr>
              <a:t> (</a:t>
            </a:r>
            <a:r>
              <a:rPr lang="en-US" b="1" dirty="0" err="1">
                <a:solidFill>
                  <a:srgbClr val="2205F5"/>
                </a:solidFill>
              </a:rPr>
              <a:t>Rg</a:t>
            </a:r>
            <a:r>
              <a:rPr lang="en-US" b="1" dirty="0">
                <a:solidFill>
                  <a:srgbClr val="2205F5"/>
                </a:solidFill>
              </a:rPr>
              <a:t>):</a:t>
            </a:r>
          </a:p>
          <a:p>
            <a:pPr marL="109728" indent="0" algn="ctr">
              <a:buNone/>
            </a:pPr>
            <a:r>
              <a:rPr lang="en-US" b="1" dirty="0" smtClean="0"/>
              <a:t>(A </a:t>
            </a:r>
            <a:r>
              <a:rPr lang="en-US" b="1" dirty="0" smtClean="0">
                <a:cs typeface="Arial" pitchFamily="34" charset="0"/>
              </a:rPr>
              <a:t>˄ B</a:t>
            </a:r>
            <a:r>
              <a:rPr lang="en-US" b="1" dirty="0" smtClean="0"/>
              <a:t> ) </a:t>
            </a:r>
            <a:r>
              <a:rPr lang="en-US" b="1" dirty="0" smtClean="0">
                <a:sym typeface="Symbol"/>
              </a:rPr>
              <a:t> B</a:t>
            </a:r>
          </a:p>
          <a:p>
            <a:pPr marL="109728" indent="0">
              <a:buNone/>
            </a:pPr>
            <a:r>
              <a:rPr lang="en-US" dirty="0" err="1" smtClean="0">
                <a:sym typeface="Symbol"/>
              </a:rPr>
              <a:t>Ký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hiệu</a:t>
            </a:r>
            <a:r>
              <a:rPr lang="en-US" dirty="0" smtClean="0">
                <a:sym typeface="Symbol"/>
              </a:rPr>
              <a:t>: </a:t>
            </a:r>
          </a:p>
          <a:p>
            <a:pPr marL="109728" indent="0">
              <a:buNone/>
            </a:pPr>
            <a:endParaRPr lang="en-US" dirty="0" smtClean="0">
              <a:sym typeface="Symbol"/>
            </a:endParaRPr>
          </a:p>
          <a:p>
            <a:pPr marL="109728" indent="0">
              <a:buNone/>
            </a:pPr>
            <a:endParaRPr lang="en-US" dirty="0" smtClean="0">
              <a:sym typeface="Symbol"/>
            </a:endParaRPr>
          </a:p>
          <a:p>
            <a:pPr marL="109728" indent="0"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 marL="109728" indent="0">
              <a:buNone/>
            </a:pPr>
            <a:r>
              <a:rPr lang="en-GB" dirty="0" err="1">
                <a:latin typeface="Calibri"/>
                <a:ea typeface="Calibri"/>
                <a:cs typeface="Times New Roman"/>
                <a:sym typeface="Symbol"/>
              </a:rPr>
              <a:t>Đ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ọc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là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“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Nếu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A 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và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B 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đúng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thì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 B </a:t>
            </a:r>
            <a:r>
              <a:rPr lang="en-GB" dirty="0" err="1" smtClean="0">
                <a:latin typeface="Calibri"/>
                <a:ea typeface="Calibri"/>
                <a:cs typeface="Times New Roman"/>
                <a:sym typeface="Symbol"/>
              </a:rPr>
              <a:t>đúng</a:t>
            </a:r>
            <a:r>
              <a:rPr lang="en-GB" dirty="0" smtClean="0">
                <a:latin typeface="Calibri"/>
                <a:ea typeface="Calibri"/>
                <a:cs typeface="Times New Roman"/>
                <a:sym typeface="Symbol"/>
              </a:rPr>
              <a:t>”</a:t>
            </a:r>
            <a:endParaRPr lang="en-US" dirty="0" smtClean="0">
              <a:sym typeface="Symbo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84441"/>
              </p:ext>
            </p:extLst>
          </p:nvPr>
        </p:nvGraphicFramePr>
        <p:xfrm>
          <a:off x="3048000" y="2476500"/>
          <a:ext cx="1371600" cy="1682496"/>
        </p:xfrm>
        <a:graphic>
          <a:graphicData uri="http://schemas.openxmlformats.org/drawingml/2006/table">
            <a:tbl>
              <a:tblPr firstRow="1" firstCol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9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2205F5"/>
                </a:solidFill>
              </a:rPr>
              <a:t>3</a:t>
            </a:r>
            <a:r>
              <a:rPr lang="en-US" b="1" dirty="0" smtClean="0">
                <a:solidFill>
                  <a:srgbClr val="2205F5"/>
                </a:solidFill>
              </a:rPr>
              <a:t>.2.2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diễn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cộng</a:t>
            </a:r>
            <a:r>
              <a:rPr lang="en-US" b="1" dirty="0" smtClean="0">
                <a:solidFill>
                  <a:srgbClr val="2205F5"/>
                </a:solidFill>
              </a:rPr>
              <a:t>(Cg</a:t>
            </a:r>
            <a:r>
              <a:rPr lang="en-US" b="1" dirty="0">
                <a:solidFill>
                  <a:srgbClr val="2205F5"/>
                </a:solidFill>
              </a:rPr>
              <a:t>):</a:t>
            </a:r>
          </a:p>
          <a:p>
            <a:pPr marL="109728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(A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˅ B</a:t>
            </a:r>
            <a:r>
              <a:rPr lang="en-US" dirty="0" smtClean="0"/>
              <a:t> )</a:t>
            </a:r>
            <a:endParaRPr lang="en-US" dirty="0">
              <a:sym typeface="Symbol"/>
            </a:endParaRPr>
          </a:p>
          <a:p>
            <a:pPr marL="109728" indent="0">
              <a:buNone/>
            </a:pPr>
            <a:r>
              <a:rPr lang="en-US" dirty="0" err="1">
                <a:sym typeface="Symbol"/>
              </a:rPr>
              <a:t>Ký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hiệu</a:t>
            </a:r>
            <a:r>
              <a:rPr lang="en-US" dirty="0">
                <a:sym typeface="Symbol"/>
              </a:rPr>
              <a:t>: </a:t>
            </a:r>
          </a:p>
          <a:p>
            <a:pPr marL="109728" indent="0">
              <a:buNone/>
            </a:pPr>
            <a:r>
              <a:rPr lang="en-US" dirty="0" smtClean="0">
                <a:sym typeface="Symbol"/>
              </a:rPr>
              <a:t>	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58311"/>
              </p:ext>
            </p:extLst>
          </p:nvPr>
        </p:nvGraphicFramePr>
        <p:xfrm>
          <a:off x="3352800" y="2324100"/>
          <a:ext cx="1828800" cy="1121664"/>
        </p:xfrm>
        <a:graphic>
          <a:graphicData uri="http://schemas.openxmlformats.org/drawingml/2006/table">
            <a:tbl>
              <a:tblPr firstRow="1" firstCol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endParaRPr lang="en-GB" sz="3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 smtClean="0">
                          <a:effectLst/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US" sz="3200" b="1" dirty="0" smtClean="0">
                          <a:latin typeface="+mn-lt"/>
                        </a:rPr>
                        <a:t>A </a:t>
                      </a:r>
                      <a:r>
                        <a:rPr lang="en-US" sz="3200" b="1" dirty="0" smtClean="0">
                          <a:latin typeface="+mn-lt"/>
                          <a:cs typeface="Arial" pitchFamily="34" charset="0"/>
                        </a:rPr>
                        <a:t>˅ B</a:t>
                      </a:r>
                      <a:r>
                        <a:rPr lang="en-US" sz="3200" b="1" dirty="0" smtClean="0">
                          <a:latin typeface="+mn-lt"/>
                        </a:rPr>
                        <a:t> </a:t>
                      </a:r>
                      <a:endParaRPr lang="en-GB" sz="3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205F5"/>
                </a:solidFill>
              </a:rPr>
              <a:t>3.2.3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diễn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khẳng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định</a:t>
            </a:r>
            <a:r>
              <a:rPr lang="en-US" b="1" dirty="0" smtClean="0">
                <a:solidFill>
                  <a:srgbClr val="2205F5"/>
                </a:solidFill>
              </a:rPr>
              <a:t>(</a:t>
            </a:r>
            <a:r>
              <a:rPr lang="en-US" b="1" dirty="0" err="1" smtClean="0">
                <a:solidFill>
                  <a:srgbClr val="2205F5"/>
                </a:solidFill>
              </a:rPr>
              <a:t>Kđ</a:t>
            </a:r>
            <a:r>
              <a:rPr lang="en-US" b="1" dirty="0" smtClean="0">
                <a:solidFill>
                  <a:srgbClr val="2205F5"/>
                </a:solidFill>
              </a:rPr>
              <a:t>):</a:t>
            </a:r>
            <a:endParaRPr lang="en-US" b="1" dirty="0">
              <a:solidFill>
                <a:srgbClr val="2205F5"/>
              </a:solidFill>
            </a:endParaRPr>
          </a:p>
          <a:p>
            <a:pPr marL="109728" indent="0" algn="ctr">
              <a:buNone/>
            </a:pPr>
            <a:r>
              <a:rPr lang="en-US" b="1" dirty="0" smtClean="0"/>
              <a:t>(A </a:t>
            </a:r>
            <a:r>
              <a:rPr lang="en-US" b="1" dirty="0">
                <a:cs typeface="Arial" pitchFamily="34" charset="0"/>
              </a:rPr>
              <a:t>˄ </a:t>
            </a:r>
            <a:r>
              <a:rPr lang="en-US" b="1" dirty="0" smtClean="0">
                <a:cs typeface="Arial" pitchFamily="34" charset="0"/>
              </a:rPr>
              <a:t>(</a:t>
            </a:r>
            <a:r>
              <a:rPr lang="en-US" b="1" dirty="0" smtClean="0"/>
              <a:t>A </a:t>
            </a:r>
            <a:r>
              <a:rPr lang="en-US" b="1" dirty="0" smtClean="0">
                <a:sym typeface="Symbol"/>
              </a:rPr>
              <a:t> B))</a:t>
            </a:r>
            <a:r>
              <a:rPr lang="en-US" b="1" dirty="0">
                <a:sym typeface="Symbol"/>
              </a:rPr>
              <a:t>  </a:t>
            </a:r>
            <a:r>
              <a:rPr lang="en-US" b="1" dirty="0" smtClean="0">
                <a:cs typeface="Arial" pitchFamily="34" charset="0"/>
              </a:rPr>
              <a:t>B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91573"/>
              </p:ext>
            </p:extLst>
          </p:nvPr>
        </p:nvGraphicFramePr>
        <p:xfrm>
          <a:off x="3429000" y="2857500"/>
          <a:ext cx="1447800" cy="1682496"/>
        </p:xfrm>
        <a:graphic>
          <a:graphicData uri="http://schemas.openxmlformats.org/drawingml/2006/table">
            <a:tbl>
              <a:tblPr firstRow="1" firstCol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/>
                        <a:t>A </a:t>
                      </a:r>
                      <a:r>
                        <a:rPr lang="en-US" sz="3200" b="1" dirty="0" smtClean="0">
                          <a:sym typeface="Symbol"/>
                        </a:rPr>
                        <a:t> 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GB" sz="3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2205F5"/>
                </a:solidFill>
              </a:rPr>
              <a:t>3.2.4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diễn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phủ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định</a:t>
            </a:r>
            <a:r>
              <a:rPr lang="en-US" b="1" dirty="0" smtClean="0">
                <a:solidFill>
                  <a:srgbClr val="2205F5"/>
                </a:solidFill>
              </a:rPr>
              <a:t>(</a:t>
            </a:r>
            <a:r>
              <a:rPr lang="en-US" b="1" dirty="0" err="1">
                <a:solidFill>
                  <a:srgbClr val="2205F5"/>
                </a:solidFill>
              </a:rPr>
              <a:t>P</a:t>
            </a:r>
            <a:r>
              <a:rPr lang="en-US" b="1" dirty="0" err="1" smtClean="0">
                <a:solidFill>
                  <a:srgbClr val="2205F5"/>
                </a:solidFill>
              </a:rPr>
              <a:t>đ</a:t>
            </a:r>
            <a:r>
              <a:rPr lang="en-US" b="1" dirty="0">
                <a:solidFill>
                  <a:srgbClr val="2205F5"/>
                </a:solidFill>
              </a:rPr>
              <a:t>):</a:t>
            </a:r>
          </a:p>
          <a:p>
            <a:pPr marL="109728" indent="0" algn="ctr">
              <a:buNone/>
            </a:pPr>
            <a:r>
              <a:rPr lang="en-US" b="1" dirty="0" smtClean="0">
                <a:cs typeface="Arial" pitchFamily="34" charset="0"/>
              </a:rPr>
              <a:t>((</a:t>
            </a:r>
            <a:r>
              <a:rPr lang="en-US" b="1" dirty="0"/>
              <a:t>A </a:t>
            </a:r>
            <a:r>
              <a:rPr lang="en-US" b="1" dirty="0">
                <a:sym typeface="Symbol"/>
              </a:rPr>
              <a:t> B</a:t>
            </a:r>
            <a:r>
              <a:rPr lang="en-US" b="1" dirty="0" smtClean="0">
                <a:sym typeface="Symbol"/>
              </a:rPr>
              <a:t>) </a:t>
            </a:r>
            <a:r>
              <a:rPr lang="en-US" b="1" dirty="0" smtClean="0">
                <a:cs typeface="Arial" pitchFamily="34" charset="0"/>
              </a:rPr>
              <a:t>˄ </a:t>
            </a:r>
            <a:r>
              <a:rPr lang="en-US" b="1" baseline="30000" dirty="0" smtClean="0">
                <a:cs typeface="Arial" pitchFamily="34" charset="0"/>
                <a:sym typeface="Symbol"/>
              </a:rPr>
              <a:t></a:t>
            </a:r>
            <a:r>
              <a:rPr lang="en-US" b="1" dirty="0" smtClean="0">
                <a:sym typeface="Symbol"/>
              </a:rPr>
              <a:t>B) </a:t>
            </a:r>
            <a:r>
              <a:rPr lang="en-US" b="1" baseline="30000" dirty="0" smtClean="0">
                <a:cs typeface="Arial" pitchFamily="34" charset="0"/>
                <a:sym typeface="Symbol"/>
              </a:rPr>
              <a:t></a:t>
            </a:r>
            <a:r>
              <a:rPr lang="en-US" b="1" dirty="0" smtClean="0">
                <a:sym typeface="Symbol"/>
              </a:rPr>
              <a:t>A</a:t>
            </a:r>
            <a:endParaRPr lang="en-US" b="1" dirty="0"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55638"/>
              </p:ext>
            </p:extLst>
          </p:nvPr>
        </p:nvGraphicFramePr>
        <p:xfrm>
          <a:off x="3429000" y="2857500"/>
          <a:ext cx="1447800" cy="1682496"/>
        </p:xfrm>
        <a:graphic>
          <a:graphicData uri="http://schemas.openxmlformats.org/drawingml/2006/table">
            <a:tbl>
              <a:tblPr firstRow="1" firstCol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/>
                        <a:t>A </a:t>
                      </a:r>
                      <a:r>
                        <a:rPr lang="en-US" sz="3200" b="1" dirty="0" smtClean="0">
                          <a:sym typeface="Symbol"/>
                        </a:rPr>
                        <a:t> 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baseline="30000" dirty="0" smtClean="0">
                          <a:cs typeface="Arial" pitchFamily="34" charset="0"/>
                          <a:sym typeface="Symbol"/>
                        </a:rPr>
                        <a:t></a:t>
                      </a:r>
                      <a:r>
                        <a:rPr lang="en-US" sz="3200" b="1" dirty="0" smtClean="0">
                          <a:sym typeface="Symbol"/>
                        </a:rPr>
                        <a:t>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US" sz="3200" b="1" baseline="30000" dirty="0" smtClean="0">
                          <a:cs typeface="Arial" pitchFamily="34" charset="0"/>
                          <a:sym typeface="Symbol"/>
                        </a:rPr>
                        <a:t></a:t>
                      </a:r>
                      <a:r>
                        <a:rPr lang="en-US" sz="3200" b="1" dirty="0" smtClean="0">
                          <a:sym typeface="Symbol"/>
                        </a:rPr>
                        <a:t>A</a:t>
                      </a:r>
                      <a:endParaRPr lang="en-US" sz="3200" b="1" dirty="0" smtClean="0"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2205F5"/>
                </a:solidFill>
              </a:rPr>
              <a:t>3.2.5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diễn</a:t>
            </a:r>
            <a:r>
              <a:rPr lang="en-US" b="1" dirty="0" smtClean="0">
                <a:solidFill>
                  <a:srgbClr val="2205F5"/>
                </a:solidFill>
              </a:rPr>
              <a:t> tam </a:t>
            </a:r>
            <a:r>
              <a:rPr lang="en-US" b="1" dirty="0" err="1" smtClean="0">
                <a:solidFill>
                  <a:srgbClr val="2205F5"/>
                </a:solidFill>
              </a:rPr>
              <a:t>đoạn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luận</a:t>
            </a:r>
            <a:r>
              <a:rPr lang="en-US" b="1" dirty="0" smtClean="0">
                <a:solidFill>
                  <a:srgbClr val="2205F5"/>
                </a:solidFill>
              </a:rPr>
              <a:t> (</a:t>
            </a:r>
            <a:r>
              <a:rPr lang="en-US" b="1" dirty="0" err="1" smtClean="0">
                <a:solidFill>
                  <a:srgbClr val="2205F5"/>
                </a:solidFill>
              </a:rPr>
              <a:t>Tđl</a:t>
            </a:r>
            <a:r>
              <a:rPr lang="en-US" b="1" dirty="0" smtClean="0">
                <a:solidFill>
                  <a:srgbClr val="2205F5"/>
                </a:solidFill>
              </a:rPr>
              <a:t>):</a:t>
            </a:r>
            <a:endParaRPr lang="en-US" b="1" dirty="0">
              <a:solidFill>
                <a:srgbClr val="2205F5"/>
              </a:solidFill>
            </a:endParaRPr>
          </a:p>
          <a:p>
            <a:pPr marL="109728" indent="0" algn="ctr">
              <a:buNone/>
            </a:pPr>
            <a:r>
              <a:rPr lang="en-US" b="1" dirty="0">
                <a:cs typeface="Arial" pitchFamily="34" charset="0"/>
              </a:rPr>
              <a:t>((</a:t>
            </a:r>
            <a:r>
              <a:rPr lang="en-US" b="1" dirty="0"/>
              <a:t>A </a:t>
            </a:r>
            <a:r>
              <a:rPr lang="en-US" b="1" dirty="0">
                <a:sym typeface="Symbol"/>
              </a:rPr>
              <a:t> B) </a:t>
            </a:r>
            <a:r>
              <a:rPr lang="en-US" b="1" dirty="0">
                <a:cs typeface="Arial" pitchFamily="34" charset="0"/>
              </a:rPr>
              <a:t>˄ </a:t>
            </a:r>
            <a:r>
              <a:rPr lang="en-US" b="1" dirty="0" smtClean="0">
                <a:cs typeface="Arial" pitchFamily="34" charset="0"/>
              </a:rPr>
              <a:t>(</a:t>
            </a:r>
            <a:r>
              <a:rPr lang="en-US" b="1" dirty="0" smtClean="0"/>
              <a:t>B </a:t>
            </a:r>
            <a:r>
              <a:rPr lang="en-US" b="1" dirty="0">
                <a:sym typeface="Symbol"/>
              </a:rPr>
              <a:t> </a:t>
            </a:r>
            <a:r>
              <a:rPr lang="en-US" b="1" dirty="0" smtClean="0">
                <a:sym typeface="Symbol"/>
              </a:rPr>
              <a:t>C) )</a:t>
            </a:r>
            <a:r>
              <a:rPr lang="en-US" b="1" dirty="0">
                <a:sym typeface="Symbol"/>
              </a:rPr>
              <a:t> </a:t>
            </a:r>
            <a:r>
              <a:rPr lang="en-US" b="1" dirty="0" smtClean="0">
                <a:cs typeface="Arial" pitchFamily="34" charset="0"/>
              </a:rPr>
              <a:t>(</a:t>
            </a:r>
            <a:r>
              <a:rPr lang="en-US" b="1" dirty="0"/>
              <a:t>A </a:t>
            </a:r>
            <a:r>
              <a:rPr lang="en-US" b="1" dirty="0">
                <a:sym typeface="Symbol"/>
              </a:rPr>
              <a:t> </a:t>
            </a:r>
            <a:r>
              <a:rPr lang="en-US" b="1" dirty="0" smtClean="0">
                <a:sym typeface="Symbol"/>
              </a:rPr>
              <a:t>C) </a:t>
            </a:r>
            <a:endParaRPr lang="en-US" b="1" dirty="0" smtClean="0"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0922"/>
              </p:ext>
            </p:extLst>
          </p:nvPr>
        </p:nvGraphicFramePr>
        <p:xfrm>
          <a:off x="3429000" y="2857500"/>
          <a:ext cx="2438400" cy="2243328"/>
        </p:xfrm>
        <a:graphic>
          <a:graphicData uri="http://schemas.openxmlformats.org/drawingml/2006/table">
            <a:tbl>
              <a:tblPr firstRow="1" firstCol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/>
                        <a:t>A </a:t>
                      </a:r>
                      <a:r>
                        <a:rPr lang="en-US" sz="3200" b="1" dirty="0" smtClean="0">
                          <a:sym typeface="Symbol"/>
                        </a:rPr>
                        <a:t> B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B </a:t>
                      </a:r>
                      <a:r>
                        <a:rPr lang="en-US" sz="3200" b="1" dirty="0" smtClean="0">
                          <a:sym typeface="Symbol"/>
                        </a:rPr>
                        <a:t> C</a:t>
                      </a: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US" sz="3200" b="1" dirty="0" smtClean="0"/>
                        <a:t>A </a:t>
                      </a:r>
                      <a:r>
                        <a:rPr lang="en-US" sz="3200" b="1" dirty="0" smtClean="0">
                          <a:sym typeface="Symbol"/>
                        </a:rPr>
                        <a:t> C</a:t>
                      </a: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2205F5"/>
                </a:solidFill>
              </a:rPr>
              <a:t>3.2.6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diễn</a:t>
            </a:r>
            <a:r>
              <a:rPr lang="en-US" b="1" dirty="0" smtClean="0">
                <a:solidFill>
                  <a:srgbClr val="2205F5"/>
                </a:solidFill>
              </a:rPr>
              <a:t> tam </a:t>
            </a:r>
            <a:r>
              <a:rPr lang="en-US" b="1" dirty="0" err="1" smtClean="0">
                <a:solidFill>
                  <a:srgbClr val="2205F5"/>
                </a:solidFill>
              </a:rPr>
              <a:t>đoạn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luận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rời</a:t>
            </a:r>
            <a:r>
              <a:rPr lang="en-US" b="1" dirty="0" smtClean="0">
                <a:solidFill>
                  <a:srgbClr val="2205F5"/>
                </a:solidFill>
              </a:rPr>
              <a:t> (</a:t>
            </a:r>
            <a:r>
              <a:rPr lang="en-US" b="1" dirty="0" err="1" smtClean="0">
                <a:solidFill>
                  <a:srgbClr val="2205F5"/>
                </a:solidFill>
              </a:rPr>
              <a:t>Tđlr</a:t>
            </a:r>
            <a:r>
              <a:rPr lang="en-US" b="1" dirty="0" smtClean="0">
                <a:solidFill>
                  <a:srgbClr val="2205F5"/>
                </a:solidFill>
              </a:rPr>
              <a:t>):</a:t>
            </a:r>
          </a:p>
          <a:p>
            <a:pPr marL="109728" indent="0" algn="ctr">
              <a:buNone/>
            </a:pPr>
            <a:r>
              <a:rPr lang="en-US" b="1" dirty="0" smtClean="0">
                <a:cs typeface="Arial" pitchFamily="34" charset="0"/>
              </a:rPr>
              <a:t>((A ˅ </a:t>
            </a:r>
            <a:r>
              <a:rPr lang="en-US" b="1" dirty="0">
                <a:cs typeface="Arial" pitchFamily="34" charset="0"/>
              </a:rPr>
              <a:t>B</a:t>
            </a:r>
            <a:r>
              <a:rPr lang="en-US" b="1" dirty="0" smtClean="0">
                <a:cs typeface="Arial" pitchFamily="34" charset="0"/>
              </a:rPr>
              <a:t> ) ˄</a:t>
            </a:r>
            <a:r>
              <a:rPr lang="en-US" b="1" baseline="30000" dirty="0">
                <a:cs typeface="Arial" pitchFamily="34" charset="0"/>
                <a:sym typeface="Symbol"/>
              </a:rPr>
              <a:t></a:t>
            </a:r>
            <a:r>
              <a:rPr lang="en-US" b="1" dirty="0" smtClean="0">
                <a:sym typeface="Symbol"/>
              </a:rPr>
              <a:t>A)  B</a:t>
            </a:r>
            <a:endParaRPr lang="en-US" b="1" dirty="0" smtClean="0"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3240"/>
              </p:ext>
            </p:extLst>
          </p:nvPr>
        </p:nvGraphicFramePr>
        <p:xfrm>
          <a:off x="3810000" y="3086100"/>
          <a:ext cx="2438400" cy="2243328"/>
        </p:xfrm>
        <a:graphic>
          <a:graphicData uri="http://schemas.openxmlformats.org/drawingml/2006/table">
            <a:tbl>
              <a:tblPr firstRow="1" firstCol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cs typeface="Arial" pitchFamily="34" charset="0"/>
                        </a:rPr>
                        <a:t>A ˅ B 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30000" dirty="0" smtClean="0">
                          <a:cs typeface="Arial" pitchFamily="34" charset="0"/>
                          <a:sym typeface="Symbol"/>
                        </a:rPr>
                        <a:t></a:t>
                      </a:r>
                      <a:r>
                        <a:rPr lang="en-US" sz="3200" b="1" dirty="0" smtClean="0">
                          <a:sym typeface="Symbol"/>
                        </a:rPr>
                        <a:t>A</a:t>
                      </a: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US" sz="3200" b="1" dirty="0" smtClean="0"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B</a:t>
                      </a: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429005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2205F5"/>
                </a:solidFill>
              </a:rPr>
              <a:t>3.2.7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diễn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mâu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thuẫn</a:t>
            </a:r>
            <a:r>
              <a:rPr lang="en-US" b="1" dirty="0" smtClean="0">
                <a:solidFill>
                  <a:srgbClr val="2205F5"/>
                </a:solidFill>
              </a:rPr>
              <a:t> (Mt):</a:t>
            </a: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sz="2800" dirty="0" smtClean="0"/>
              <a:t>((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cs typeface="Arial" pitchFamily="34" charset="0"/>
              </a:rPr>
              <a:t>˄ </a:t>
            </a:r>
            <a:r>
              <a:rPr lang="en-US" sz="2800" dirty="0"/>
              <a:t>A</a:t>
            </a:r>
            <a:r>
              <a:rPr lang="en-US" sz="2800" baseline="-25000" dirty="0"/>
              <a:t>2 </a:t>
            </a:r>
            <a:r>
              <a:rPr lang="en-US" sz="2800" dirty="0">
                <a:cs typeface="Arial" pitchFamily="34" charset="0"/>
              </a:rPr>
              <a:t>˄ . . . ˄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en-US" sz="2800" dirty="0">
                <a:cs typeface="Arial" pitchFamily="34" charset="0"/>
                <a:sym typeface="Symbol"/>
              </a:rPr>
              <a:t> </a:t>
            </a:r>
            <a:r>
              <a:rPr lang="en-US" sz="2800" dirty="0" smtClean="0">
                <a:cs typeface="Arial" pitchFamily="34" charset="0"/>
                <a:sym typeface="Symbol"/>
              </a:rPr>
              <a:t>B) </a:t>
            </a: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sz="2800" dirty="0" smtClean="0"/>
              <a:t>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cs typeface="Arial" pitchFamily="34" charset="0"/>
              </a:rPr>
              <a:t>˄ </a:t>
            </a:r>
            <a:r>
              <a:rPr lang="en-US" sz="2800" dirty="0"/>
              <a:t>A</a:t>
            </a:r>
            <a:r>
              <a:rPr lang="en-US" sz="2800" baseline="-25000" dirty="0"/>
              <a:t>2 </a:t>
            </a:r>
            <a:r>
              <a:rPr lang="en-US" sz="2800" dirty="0">
                <a:cs typeface="Arial" pitchFamily="34" charset="0"/>
              </a:rPr>
              <a:t>˄ . . . ˄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 </a:t>
            </a:r>
            <a:r>
              <a:rPr lang="en-US" sz="2800" dirty="0">
                <a:cs typeface="Arial" pitchFamily="34" charset="0"/>
              </a:rPr>
              <a:t>˄ </a:t>
            </a:r>
            <a:r>
              <a:rPr lang="en-US" sz="2800" b="1" baseline="30000" dirty="0" smtClean="0">
                <a:cs typeface="Arial" pitchFamily="34" charset="0"/>
                <a:sym typeface="Symbol"/>
              </a:rPr>
              <a:t></a:t>
            </a:r>
            <a:r>
              <a:rPr lang="en-US" sz="2800" dirty="0" smtClean="0">
                <a:cs typeface="Arial" pitchFamily="34" charset="0"/>
                <a:sym typeface="Symbol"/>
              </a:rPr>
              <a:t>B)  0</a:t>
            </a:r>
            <a:endParaRPr lang="en-US" sz="2800" b="1" dirty="0" smtClean="0"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b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60036"/>
              </p:ext>
            </p:extLst>
          </p:nvPr>
        </p:nvGraphicFramePr>
        <p:xfrm>
          <a:off x="3562350" y="2400300"/>
          <a:ext cx="5886450" cy="3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5886333" imgH="3424012" progId="Word.Document.12">
                  <p:embed/>
                </p:oleObj>
              </mc:Choice>
              <mc:Fallback>
                <p:oleObj name="Document" r:id="rId3" imgW="5886333" imgH="34240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2350" y="2400300"/>
                        <a:ext cx="5886450" cy="342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3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1.3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vừa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đú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nói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P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úng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1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T.</a:t>
            </a:r>
          </a:p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0, hay F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D9C-85A8-473C-8325-97EC0DD2BFB0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2205F5"/>
                </a:solidFill>
              </a:rPr>
              <a:t>3.2.8</a:t>
            </a:r>
            <a:r>
              <a:rPr lang="en-US" dirty="0" smtClean="0">
                <a:solidFill>
                  <a:srgbClr val="2205F5"/>
                </a:solidFill>
              </a:rPr>
              <a:t>. </a:t>
            </a:r>
            <a:r>
              <a:rPr lang="en-US" b="1" dirty="0" err="1">
                <a:solidFill>
                  <a:srgbClr val="2205F5"/>
                </a:solidFill>
              </a:rPr>
              <a:t>Quy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tắc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>
                <a:solidFill>
                  <a:srgbClr val="2205F5"/>
                </a:solidFill>
              </a:rPr>
              <a:t>suy</a:t>
            </a:r>
            <a:r>
              <a:rPr lang="en-US" b="1" dirty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diễn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theo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trường</a:t>
            </a:r>
            <a:r>
              <a:rPr lang="en-US" b="1" dirty="0" smtClean="0">
                <a:solidFill>
                  <a:srgbClr val="2205F5"/>
                </a:solidFill>
              </a:rPr>
              <a:t> </a:t>
            </a:r>
            <a:r>
              <a:rPr lang="en-US" b="1" dirty="0" err="1" smtClean="0">
                <a:solidFill>
                  <a:srgbClr val="2205F5"/>
                </a:solidFill>
              </a:rPr>
              <a:t>hợp</a:t>
            </a:r>
            <a:r>
              <a:rPr lang="en-US" b="1" dirty="0" smtClean="0">
                <a:solidFill>
                  <a:srgbClr val="2205F5"/>
                </a:solidFill>
              </a:rPr>
              <a:t> (</a:t>
            </a:r>
            <a:r>
              <a:rPr lang="en-US" b="1" dirty="0" err="1" smtClean="0">
                <a:solidFill>
                  <a:srgbClr val="2205F5"/>
                </a:solidFill>
              </a:rPr>
              <a:t>Th</a:t>
            </a:r>
            <a:r>
              <a:rPr lang="en-US" b="1" dirty="0" smtClean="0">
                <a:solidFill>
                  <a:srgbClr val="2205F5"/>
                </a:solidFill>
              </a:rPr>
              <a:t>):</a:t>
            </a:r>
          </a:p>
          <a:p>
            <a:pPr marL="109728" indent="0">
              <a:buNone/>
            </a:pPr>
            <a:r>
              <a:rPr lang="en-US" b="1" dirty="0" smtClean="0">
                <a:cs typeface="Arial" pitchFamily="34" charset="0"/>
              </a:rPr>
              <a:t>((A </a:t>
            </a:r>
            <a:r>
              <a:rPr lang="en-US" b="1" dirty="0">
                <a:sym typeface="Symbol"/>
              </a:rPr>
              <a:t> </a:t>
            </a:r>
            <a:r>
              <a:rPr lang="en-US" b="1" dirty="0" smtClean="0">
                <a:sym typeface="Symbol"/>
              </a:rPr>
              <a:t>C) </a:t>
            </a:r>
            <a:r>
              <a:rPr lang="en-US" b="1" dirty="0" smtClean="0">
                <a:cs typeface="Arial" pitchFamily="34" charset="0"/>
              </a:rPr>
              <a:t>˄ (B </a:t>
            </a:r>
            <a:r>
              <a:rPr lang="en-US" b="1" dirty="0">
                <a:sym typeface="Symbol"/>
              </a:rPr>
              <a:t> C</a:t>
            </a:r>
            <a:r>
              <a:rPr lang="en-US" b="1" dirty="0" smtClean="0">
                <a:sym typeface="Symbol"/>
              </a:rPr>
              <a:t>)) </a:t>
            </a:r>
            <a:r>
              <a:rPr lang="en-US" b="1" dirty="0" smtClean="0">
                <a:cs typeface="Arial" pitchFamily="34" charset="0"/>
                <a:sym typeface="Symbol"/>
              </a:rPr>
              <a:t>(A </a:t>
            </a:r>
            <a:r>
              <a:rPr lang="en-US" b="1" dirty="0" smtClean="0">
                <a:cs typeface="Arial" pitchFamily="34" charset="0"/>
              </a:rPr>
              <a:t>˅ </a:t>
            </a:r>
            <a:r>
              <a:rPr lang="en-US" b="1" dirty="0">
                <a:cs typeface="Arial" pitchFamily="34" charset="0"/>
              </a:rPr>
              <a:t>B</a:t>
            </a:r>
            <a:r>
              <a:rPr lang="en-US" b="1" dirty="0" smtClean="0">
                <a:cs typeface="Arial" pitchFamily="34" charset="0"/>
              </a:rPr>
              <a:t> ) </a:t>
            </a:r>
            <a:r>
              <a:rPr lang="en-US" b="1" dirty="0" smtClean="0">
                <a:sym typeface="Symbol"/>
              </a:rPr>
              <a:t> C</a:t>
            </a:r>
            <a:endParaRPr lang="en-US" b="1" dirty="0" smtClean="0">
              <a:cs typeface="Arial" pitchFamily="34" charset="0"/>
            </a:endParaRP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GB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0473"/>
              </p:ext>
            </p:extLst>
          </p:nvPr>
        </p:nvGraphicFramePr>
        <p:xfrm>
          <a:off x="3810000" y="3086100"/>
          <a:ext cx="3352800" cy="2804160"/>
        </p:xfrm>
        <a:graphic>
          <a:graphicData uri="http://schemas.openxmlformats.org/drawingml/2006/table">
            <a:tbl>
              <a:tblPr firstRow="1" firstCol="1" bandRow="1"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cs typeface="Arial" pitchFamily="34" charset="0"/>
                        </a:rPr>
                        <a:t>A </a:t>
                      </a:r>
                      <a:r>
                        <a:rPr lang="en-US" sz="3200" b="1" dirty="0" smtClean="0">
                          <a:sym typeface="Symbol"/>
                        </a:rPr>
                        <a:t> C</a:t>
                      </a:r>
                      <a:endParaRPr lang="en-GB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cs typeface="Arial" pitchFamily="34" charset="0"/>
                        </a:rPr>
                        <a:t>B </a:t>
                      </a:r>
                      <a:r>
                        <a:rPr lang="en-US" sz="3200" b="1" dirty="0" smtClean="0">
                          <a:sym typeface="Symbol"/>
                        </a:rPr>
                        <a:t> C</a:t>
                      </a: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</a:t>
                      </a:r>
                      <a:r>
                        <a:rPr lang="en-US" sz="3200" b="1" dirty="0" smtClean="0">
                          <a:cs typeface="Arial" pitchFamily="34" charset="0"/>
                          <a:sym typeface="Symbol"/>
                        </a:rPr>
                        <a:t>(A </a:t>
                      </a:r>
                      <a:r>
                        <a:rPr lang="en-US" sz="3200" b="1" dirty="0" smtClean="0">
                          <a:cs typeface="Arial" pitchFamily="34" charset="0"/>
                        </a:rPr>
                        <a:t>˅ B ) </a:t>
                      </a:r>
                      <a:r>
                        <a:rPr lang="en-US" sz="3200" b="1" dirty="0" smtClean="0">
                          <a:sym typeface="Symbol"/>
                        </a:rPr>
                        <a:t> C</a:t>
                      </a:r>
                      <a:endParaRPr lang="en-US" sz="3200" b="1" dirty="0" smtClean="0"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7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.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.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Tóan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.</a:t>
            </a:r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”</a:t>
            </a:r>
          </a:p>
          <a:p>
            <a:r>
              <a:rPr lang="en-US" dirty="0" err="1"/>
              <a:t>Đặt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TRR”</a:t>
            </a:r>
            <a:endParaRPr lang="en-GB" dirty="0"/>
          </a:p>
          <a:p>
            <a:r>
              <a:rPr lang="en-US" dirty="0" err="1"/>
              <a:t>Đặt</a:t>
            </a:r>
            <a:r>
              <a:rPr lang="en-US" dirty="0"/>
              <a:t> 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trược</a:t>
            </a:r>
            <a:r>
              <a:rPr lang="en-US" dirty="0"/>
              <a:t> TRR”</a:t>
            </a:r>
          </a:p>
          <a:p>
            <a:pPr fontAlgn="ctr"/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sz="2800" b="1" dirty="0"/>
              <a:t>A </a:t>
            </a:r>
            <a:r>
              <a:rPr lang="en-US" sz="2800" b="1" dirty="0">
                <a:sym typeface="Symbol"/>
              </a:rPr>
              <a:t></a:t>
            </a:r>
            <a:r>
              <a:rPr lang="en-US" sz="2800" b="1" dirty="0"/>
              <a:t> B </a:t>
            </a:r>
            <a:r>
              <a:rPr lang="en-US" sz="2800" b="1" dirty="0" err="1"/>
              <a:t>đúng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3000" b="1" dirty="0"/>
              <a:t> B </a:t>
            </a:r>
            <a:r>
              <a:rPr lang="en-US" sz="3000" b="1" dirty="0">
                <a:sym typeface="Symbol"/>
              </a:rPr>
              <a:t></a:t>
            </a:r>
            <a:r>
              <a:rPr lang="en-US" sz="3000" b="1" dirty="0"/>
              <a:t> C, </a:t>
            </a:r>
            <a:r>
              <a:rPr lang="en-US" sz="3000" b="1" dirty="0" err="1"/>
              <a:t>vậy</a:t>
            </a:r>
            <a:r>
              <a:rPr lang="en-US" sz="3000" b="1" dirty="0"/>
              <a:t> A </a:t>
            </a:r>
            <a:r>
              <a:rPr lang="en-US" sz="3000" b="1" dirty="0">
                <a:sym typeface="Symbol"/>
              </a:rPr>
              <a:t></a:t>
            </a:r>
            <a:r>
              <a:rPr lang="en-US" sz="3000" b="1" dirty="0"/>
              <a:t> C </a:t>
            </a:r>
            <a:r>
              <a:rPr lang="en-US" sz="3000" dirty="0" err="1"/>
              <a:t>đúng</a:t>
            </a:r>
            <a:r>
              <a:rPr lang="en-US" sz="3000" dirty="0"/>
              <a:t>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tắc</a:t>
            </a:r>
            <a:r>
              <a:rPr lang="en-US" sz="3000" dirty="0"/>
              <a:t> </a:t>
            </a:r>
            <a:r>
              <a:rPr lang="en-US" sz="3000" dirty="0" err="1"/>
              <a:t>suy</a:t>
            </a:r>
            <a:r>
              <a:rPr lang="en-US" sz="3000" dirty="0"/>
              <a:t> </a:t>
            </a:r>
            <a:r>
              <a:rPr lang="en-US" sz="3000" dirty="0" err="1"/>
              <a:t>diễn</a:t>
            </a:r>
            <a:r>
              <a:rPr lang="en-US" sz="3000" dirty="0"/>
              <a:t> tam </a:t>
            </a:r>
            <a:r>
              <a:rPr lang="en-US" sz="3000" dirty="0" err="1"/>
              <a:t>đoạn</a:t>
            </a:r>
            <a:r>
              <a:rPr lang="en-US" sz="3000" dirty="0"/>
              <a:t> </a:t>
            </a:r>
            <a:r>
              <a:rPr lang="en-US" sz="3000" dirty="0" err="1" smtClean="0"/>
              <a:t>luận</a:t>
            </a:r>
            <a:r>
              <a:rPr lang="en-US" sz="3000" dirty="0" smtClean="0"/>
              <a:t>. </a:t>
            </a:r>
            <a:r>
              <a:rPr lang="en-US" sz="3000" dirty="0" err="1"/>
              <a:t>Nên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luận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đúng</a:t>
            </a:r>
            <a:r>
              <a:rPr lang="en-US" sz="3000" dirty="0"/>
              <a:t>.</a:t>
            </a:r>
            <a:endParaRPr lang="en-GB" sz="3000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4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err="1" smtClean="0">
                <a:latin typeface="+mj-lt"/>
              </a:rPr>
              <a:t>Kiểm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suy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b="1" dirty="0" smtClean="0">
                <a:latin typeface="+mj-lt"/>
              </a:rPr>
              <a:t>p </a:t>
            </a:r>
            <a:r>
              <a:rPr lang="en-US" sz="3200" b="1" dirty="0" smtClean="0">
                <a:latin typeface="+mj-lt"/>
                <a:sym typeface="Symbol"/>
              </a:rPr>
              <a:t> (q  r 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</a:t>
            </a:r>
            <a:r>
              <a:rPr lang="en-US" sz="3200" b="1" dirty="0" smtClean="0">
                <a:latin typeface="+mj-lt"/>
                <a:sym typeface="Symbol"/>
              </a:rPr>
              <a:t>p ˅ s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</a:t>
            </a:r>
            <a:r>
              <a:rPr lang="en-US" sz="3200" b="1" dirty="0" smtClean="0">
                <a:latin typeface="+mj-lt"/>
                <a:sym typeface="Symbol"/>
              </a:rPr>
              <a:t>t  q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</a:t>
            </a:r>
            <a:r>
              <a:rPr lang="en-US" sz="3200" b="1" dirty="0" smtClean="0">
                <a:latin typeface="+mj-lt"/>
                <a:cs typeface="Times New Roman"/>
                <a:sym typeface="Symbol"/>
              </a:rPr>
              <a:t>¬s</a:t>
            </a:r>
          </a:p>
          <a:p>
            <a:pPr marL="109728" indent="0">
              <a:buNone/>
            </a:pPr>
            <a:r>
              <a:rPr lang="en-US" sz="3200" b="1" dirty="0" smtClean="0">
                <a:latin typeface="+mj-lt"/>
                <a:cs typeface="Times New Roman"/>
                <a:sym typeface="Symbol"/>
              </a:rPr>
              <a:t>	¬r  ¬t</a:t>
            </a:r>
            <a:endParaRPr lang="en-US" sz="3200" b="1" dirty="0" smtClean="0">
              <a:latin typeface="+mj-lt"/>
            </a:endParaRPr>
          </a:p>
          <a:p>
            <a:pPr marL="109728" indent="0">
              <a:buNone/>
            </a:pPr>
            <a:endParaRPr lang="en-US" sz="3200" b="1" dirty="0">
              <a:latin typeface="+mj-lt"/>
            </a:endParaRPr>
          </a:p>
          <a:p>
            <a:pPr marL="109728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73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err="1"/>
              <a:t>Ví</a:t>
            </a:r>
            <a:r>
              <a:rPr lang="en-US" sz="4000" dirty="0"/>
              <a:t> </a:t>
            </a:r>
            <a:r>
              <a:rPr lang="en-US" sz="4000" dirty="0" err="1"/>
              <a:t>dụ</a:t>
            </a:r>
            <a:r>
              <a:rPr lang="en-US" sz="4000" dirty="0"/>
              <a:t> </a:t>
            </a:r>
            <a:r>
              <a:rPr lang="en-US" sz="4000" dirty="0" smtClean="0"/>
              <a:t>2</a:t>
            </a:r>
            <a:endParaRPr lang="en-US" sz="4400" dirty="0">
              <a:solidFill>
                <a:srgbClr val="2205F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40005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699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+mj-lt"/>
              </a:rPr>
              <a:t>Chứng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minh:</a:t>
            </a:r>
          </a:p>
          <a:p>
            <a:pPr marL="109728" indent="0">
              <a:buNone/>
            </a:pPr>
            <a:r>
              <a:rPr lang="en-US" sz="3200" dirty="0">
                <a:latin typeface="+mj-lt"/>
              </a:rPr>
              <a:t>	1. 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¬s		(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tiền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b="1" dirty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)</a:t>
            </a:r>
            <a:endParaRPr lang="en-US" sz="3200" dirty="0">
              <a:latin typeface="+mj-lt"/>
            </a:endParaRP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2. p ˅ s		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(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tiền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b="1" dirty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)</a:t>
            </a:r>
            <a:endParaRPr lang="en-US" sz="3200" dirty="0">
              <a:latin typeface="+mj-lt"/>
            </a:endParaRP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3. p			(tam </a:t>
            </a:r>
            <a:r>
              <a:rPr lang="vi-VN" sz="3200" b="1" dirty="0">
                <a:latin typeface="+mj-lt"/>
                <a:sym typeface="Symbol"/>
              </a:rPr>
              <a:t>đoạn</a:t>
            </a:r>
            <a:r>
              <a:rPr lang="en-US" sz="3200" b="1" dirty="0">
                <a:latin typeface="+mj-lt"/>
                <a:sym typeface="Symbol"/>
              </a:rPr>
              <a:t> </a:t>
            </a:r>
            <a:r>
              <a:rPr lang="en-US" sz="3200" b="1" dirty="0" err="1">
                <a:latin typeface="+mj-lt"/>
                <a:sym typeface="Symbol"/>
              </a:rPr>
              <a:t>luận</a:t>
            </a:r>
            <a:r>
              <a:rPr lang="en-US" sz="3200" b="1" dirty="0">
                <a:latin typeface="+mj-lt"/>
                <a:sym typeface="Symbol"/>
              </a:rPr>
              <a:t> </a:t>
            </a:r>
            <a:r>
              <a:rPr lang="en-US" sz="3200" b="1" dirty="0" err="1">
                <a:latin typeface="+mj-lt"/>
                <a:sym typeface="Symbol"/>
              </a:rPr>
              <a:t>rời</a:t>
            </a:r>
            <a:r>
              <a:rPr lang="en-US" sz="3200" b="1" dirty="0">
                <a:latin typeface="+mj-lt"/>
                <a:sym typeface="Symbol"/>
              </a:rPr>
              <a:t>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4. </a:t>
            </a:r>
            <a:r>
              <a:rPr lang="en-US" sz="3200" b="1" dirty="0">
                <a:latin typeface="+mj-lt"/>
              </a:rPr>
              <a:t>p </a:t>
            </a:r>
            <a:r>
              <a:rPr lang="en-US" sz="3200" b="1" dirty="0">
                <a:latin typeface="+mj-lt"/>
                <a:sym typeface="Symbol"/>
              </a:rPr>
              <a:t> (q  r ) (</a:t>
            </a:r>
            <a:r>
              <a:rPr lang="en-US" sz="3200" b="1" dirty="0" err="1">
                <a:latin typeface="+mj-lt"/>
                <a:sym typeface="Symbol"/>
              </a:rPr>
              <a:t>tiền</a:t>
            </a:r>
            <a:r>
              <a:rPr lang="en-US" sz="3200" b="1" dirty="0">
                <a:latin typeface="+mj-lt"/>
                <a:sym typeface="Symbol"/>
              </a:rPr>
              <a:t> </a:t>
            </a:r>
            <a:r>
              <a:rPr lang="vi-VN" sz="3200" b="1" dirty="0">
                <a:latin typeface="+mj-lt"/>
                <a:sym typeface="Symbol"/>
              </a:rPr>
              <a:t>đề</a:t>
            </a:r>
            <a:r>
              <a:rPr lang="en-US" sz="3200" b="1" dirty="0">
                <a:latin typeface="+mj-lt"/>
                <a:sym typeface="Symbol"/>
              </a:rPr>
              <a:t>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cs typeface="Times New Roman"/>
                <a:sym typeface="Symbol"/>
              </a:rPr>
              <a:t>	5. q  r		(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khẳng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b="1" dirty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nh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cs typeface="Times New Roman"/>
                <a:sym typeface="Symbol"/>
              </a:rPr>
              <a:t>	6. </a:t>
            </a:r>
            <a:r>
              <a:rPr lang="en-US" sz="3200" b="1" dirty="0">
                <a:latin typeface="+mj-lt"/>
                <a:sym typeface="Symbol"/>
              </a:rPr>
              <a:t>t  q		(</a:t>
            </a:r>
            <a:r>
              <a:rPr lang="en-US" sz="3200" b="1" dirty="0" err="1">
                <a:latin typeface="+mj-lt"/>
                <a:sym typeface="Symbol"/>
              </a:rPr>
              <a:t>tiền</a:t>
            </a:r>
            <a:r>
              <a:rPr lang="en-US" sz="3200" b="1" dirty="0">
                <a:latin typeface="+mj-lt"/>
                <a:sym typeface="Symbol"/>
              </a:rPr>
              <a:t> </a:t>
            </a:r>
            <a:r>
              <a:rPr lang="vi-VN" sz="3200" b="1" dirty="0">
                <a:latin typeface="+mj-lt"/>
                <a:sym typeface="Symbol"/>
              </a:rPr>
              <a:t>đề</a:t>
            </a:r>
            <a:r>
              <a:rPr lang="en-US" sz="3200" b="1" dirty="0">
                <a:latin typeface="+mj-lt"/>
                <a:sym typeface="Symbol"/>
              </a:rPr>
              <a:t>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7. t  r		(tam </a:t>
            </a:r>
            <a:r>
              <a:rPr lang="vi-VN" sz="3200" b="1" dirty="0">
                <a:latin typeface="+mj-lt"/>
                <a:sym typeface="Symbol"/>
              </a:rPr>
              <a:t>đoạn</a:t>
            </a:r>
            <a:r>
              <a:rPr lang="en-US" sz="3200" b="1" dirty="0">
                <a:latin typeface="+mj-lt"/>
                <a:sym typeface="Symbol"/>
              </a:rPr>
              <a:t> </a:t>
            </a:r>
            <a:r>
              <a:rPr lang="en-US" sz="3200" b="1" dirty="0" err="1">
                <a:latin typeface="+mj-lt"/>
                <a:sym typeface="Symbol"/>
              </a:rPr>
              <a:t>luận</a:t>
            </a:r>
            <a:r>
              <a:rPr lang="en-US" sz="3200" b="1" dirty="0">
                <a:latin typeface="+mj-lt"/>
                <a:sym typeface="Symbol"/>
              </a:rPr>
              <a:t>)</a:t>
            </a:r>
          </a:p>
          <a:p>
            <a:pPr marL="109728" indent="0">
              <a:buNone/>
            </a:pPr>
            <a:r>
              <a:rPr lang="en-US" sz="3200" b="1" dirty="0">
                <a:latin typeface="+mj-lt"/>
                <a:sym typeface="Symbol"/>
              </a:rPr>
              <a:t>	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¬r  ¬t		(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luật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phản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b="1" dirty="0">
                <a:latin typeface="+mj-lt"/>
                <a:cs typeface="Times New Roman"/>
                <a:sym typeface="Symbol"/>
              </a:rPr>
              <a:t>đả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o)</a:t>
            </a:r>
          </a:p>
          <a:p>
            <a:pPr marL="109728" indent="0">
              <a:buNone/>
            </a:pPr>
            <a:r>
              <a:rPr lang="en-US" sz="3200" b="1" dirty="0" smtClean="0">
                <a:latin typeface="+mj-lt"/>
                <a:cs typeface="Times New Roman"/>
                <a:sym typeface="Symbol"/>
              </a:rPr>
              <a:t>			</a:t>
            </a:r>
            <a:r>
              <a:rPr lang="en-US" sz="3200" b="1" dirty="0" err="1" smtClean="0">
                <a:latin typeface="+mj-lt"/>
                <a:cs typeface="Times New Roman"/>
                <a:sym typeface="Symbol"/>
              </a:rPr>
              <a:t>Vậy</a:t>
            </a:r>
            <a:r>
              <a:rPr lang="en-US" sz="3200" b="1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suy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luận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là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b="1" dirty="0">
                <a:latin typeface="+mj-lt"/>
                <a:cs typeface="Times New Roman"/>
                <a:sym typeface="Symbol"/>
              </a:rPr>
              <a:t>đú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ng</a:t>
            </a:r>
            <a:r>
              <a:rPr lang="en-US" sz="3200" b="1" dirty="0" smtClean="0">
                <a:latin typeface="+mj-lt"/>
                <a:cs typeface="Times New Roman"/>
                <a:sym typeface="Symbol"/>
              </a:rPr>
              <a:t>.</a:t>
            </a:r>
            <a:endParaRPr lang="en-US" sz="3200" b="1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74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err="1"/>
              <a:t>Ví</a:t>
            </a:r>
            <a:r>
              <a:rPr lang="en-US" sz="4400" dirty="0"/>
              <a:t> </a:t>
            </a:r>
            <a:r>
              <a:rPr lang="en-US" sz="4400" dirty="0" err="1"/>
              <a:t>dụ</a:t>
            </a:r>
            <a:r>
              <a:rPr lang="en-US" sz="4400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173009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diễn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9C80-1507-4433-898A-3B642CC21A1D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3.1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nghĩa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vị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+mj-lt"/>
              </a:rPr>
              <a:t>A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tập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rỗng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Giả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mỗi</a:t>
            </a:r>
            <a:r>
              <a:rPr lang="en-US" sz="3200" dirty="0" smtClean="0">
                <a:latin typeface="+mj-lt"/>
              </a:rPr>
              <a:t> x = a </a:t>
            </a:r>
            <a:r>
              <a:rPr lang="en-US" sz="3200" dirty="0">
                <a:latin typeface="+mj-lt"/>
                <a:sym typeface="Symbol"/>
              </a:rPr>
              <a:t> A ta </a:t>
            </a:r>
            <a:r>
              <a:rPr lang="en-US" sz="3200" dirty="0" err="1" smtClean="0">
                <a:latin typeface="+mj-lt"/>
                <a:sym typeface="Symbol"/>
              </a:rPr>
              <a:t>có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mệnh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đề</a:t>
            </a:r>
            <a:r>
              <a:rPr lang="en-US" sz="3200" dirty="0" smtClean="0">
                <a:latin typeface="+mj-lt"/>
                <a:sym typeface="Symbol"/>
              </a:rPr>
              <a:t> p(a). </a:t>
            </a:r>
            <a:r>
              <a:rPr lang="en-US" sz="3200" dirty="0" err="1" smtClean="0">
                <a:latin typeface="+mj-lt"/>
                <a:sym typeface="Symbol"/>
              </a:rPr>
              <a:t>Khi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đó</a:t>
            </a:r>
            <a:r>
              <a:rPr lang="en-US" sz="3200" dirty="0">
                <a:latin typeface="+mj-lt"/>
                <a:sym typeface="Symbol"/>
              </a:rPr>
              <a:t>, ta </a:t>
            </a:r>
            <a:r>
              <a:rPr lang="en-US" sz="3200" dirty="0" err="1" smtClean="0">
                <a:latin typeface="+mj-lt"/>
                <a:sym typeface="Symbol"/>
              </a:rPr>
              <a:t>nói</a:t>
            </a:r>
            <a:r>
              <a:rPr lang="en-US" sz="3200" dirty="0">
                <a:latin typeface="+mj-lt"/>
                <a:sym typeface="Symbol"/>
              </a:rPr>
              <a:t> p = p(x) </a:t>
            </a:r>
            <a:r>
              <a:rPr lang="en-US" sz="3200" dirty="0" err="1" smtClean="0">
                <a:latin typeface="+mj-lt"/>
                <a:sym typeface="Symbol"/>
              </a:rPr>
              <a:t>là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một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vị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từ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theo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một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biến</a:t>
            </a:r>
            <a:r>
              <a:rPr lang="en-US" sz="3200" dirty="0">
                <a:latin typeface="+mj-lt"/>
                <a:sym typeface="Symbol"/>
              </a:rPr>
              <a:t>( </a:t>
            </a:r>
            <a:r>
              <a:rPr lang="en-US" sz="3200" dirty="0" err="1" smtClean="0">
                <a:latin typeface="+mj-lt"/>
                <a:sym typeface="Symbol"/>
              </a:rPr>
              <a:t>xác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đị</a:t>
            </a:r>
            <a:r>
              <a:rPr lang="en-US" sz="3200" dirty="0" err="1" smtClean="0">
                <a:latin typeface="+mj-lt"/>
                <a:sym typeface="Symbol"/>
              </a:rPr>
              <a:t>nh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trên</a:t>
            </a:r>
            <a:r>
              <a:rPr lang="en-US" sz="3200" dirty="0" smtClean="0">
                <a:latin typeface="+mj-lt"/>
                <a:sym typeface="Symbol"/>
              </a:rPr>
              <a:t> A)</a:t>
            </a:r>
            <a:endParaRPr lang="en-US" sz="3200" b="1" dirty="0">
              <a:latin typeface="+mj-lt"/>
            </a:endParaRPr>
          </a:p>
          <a:p>
            <a:pPr marL="109728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76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3.1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nghĩa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vị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tổng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quát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>
                <a:latin typeface="+mj-lt"/>
              </a:rPr>
              <a:t>Cho A1, A2, </a:t>
            </a:r>
            <a:r>
              <a:rPr lang="en-US" sz="3200" dirty="0" smtClean="0">
                <a:latin typeface="+mj-lt"/>
              </a:rPr>
              <a:t>A3,…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n </a:t>
            </a:r>
            <a:r>
              <a:rPr lang="en-US" sz="3200" dirty="0" err="1" smtClean="0">
                <a:latin typeface="+mj-lt"/>
              </a:rPr>
              <a:t>tập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rỗng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Giả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mỗi</a:t>
            </a:r>
            <a:r>
              <a:rPr lang="en-US" sz="3200" dirty="0" smtClean="0">
                <a:latin typeface="+mj-lt"/>
              </a:rPr>
              <a:t> (x1,x2,x3,…,</a:t>
            </a:r>
            <a:r>
              <a:rPr lang="en-US" sz="3200" dirty="0" err="1" smtClean="0">
                <a:latin typeface="+mj-lt"/>
              </a:rPr>
              <a:t>xn</a:t>
            </a:r>
            <a:r>
              <a:rPr lang="en-US" sz="3200" dirty="0">
                <a:latin typeface="+mj-lt"/>
              </a:rPr>
              <a:t>) = (</a:t>
            </a:r>
            <a:r>
              <a:rPr lang="en-US" sz="3200" dirty="0" smtClean="0">
                <a:latin typeface="+mj-lt"/>
              </a:rPr>
              <a:t>a1,a2,a3,…,an) </a:t>
            </a:r>
            <a:r>
              <a:rPr lang="en-US" sz="3200" dirty="0">
                <a:latin typeface="+mj-lt"/>
                <a:sym typeface="Symbol"/>
              </a:rPr>
              <a:t> </a:t>
            </a:r>
            <a:r>
              <a:rPr lang="en-US" sz="3200" dirty="0" smtClean="0">
                <a:latin typeface="+mj-lt"/>
                <a:sym typeface="Symbol"/>
              </a:rPr>
              <a:t>A1*A2*A3*…*An </a:t>
            </a:r>
            <a:r>
              <a:rPr lang="en-US" sz="3200" dirty="0">
                <a:latin typeface="+mj-lt"/>
                <a:sym typeface="Symbol"/>
              </a:rPr>
              <a:t>ta </a:t>
            </a:r>
            <a:r>
              <a:rPr lang="en-US" sz="3200" dirty="0" err="1" smtClean="0">
                <a:latin typeface="+mj-lt"/>
                <a:sym typeface="Symbol"/>
              </a:rPr>
              <a:t>có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mệnh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đề</a:t>
            </a:r>
            <a:r>
              <a:rPr lang="en-US" sz="3200" dirty="0" smtClean="0">
                <a:latin typeface="+mj-lt"/>
                <a:sym typeface="Symbol"/>
              </a:rPr>
              <a:t> p(</a:t>
            </a:r>
            <a:r>
              <a:rPr lang="en-US" sz="3200" dirty="0">
                <a:latin typeface="+mj-lt"/>
              </a:rPr>
              <a:t>a1,a2,a3,…,an</a:t>
            </a:r>
            <a:r>
              <a:rPr lang="en-US" sz="3200" dirty="0" smtClean="0">
                <a:latin typeface="+mj-lt"/>
                <a:sym typeface="Symbol"/>
              </a:rPr>
              <a:t>). </a:t>
            </a:r>
            <a:r>
              <a:rPr lang="en-US" sz="3200" dirty="0" err="1" smtClean="0">
                <a:latin typeface="+mj-lt"/>
                <a:sym typeface="Symbol"/>
              </a:rPr>
              <a:t>Khi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đó</a:t>
            </a:r>
            <a:r>
              <a:rPr lang="en-US" sz="3200" dirty="0">
                <a:latin typeface="+mj-lt"/>
                <a:sym typeface="Symbol"/>
              </a:rPr>
              <a:t>, ta </a:t>
            </a:r>
            <a:r>
              <a:rPr lang="en-US" sz="3200" dirty="0" err="1" smtClean="0">
                <a:latin typeface="+mj-lt"/>
                <a:sym typeface="Symbol"/>
              </a:rPr>
              <a:t>nói</a:t>
            </a:r>
            <a:r>
              <a:rPr lang="en-US" sz="3200" dirty="0">
                <a:latin typeface="+mj-lt"/>
                <a:sym typeface="Symbol"/>
              </a:rPr>
              <a:t> p = </a:t>
            </a:r>
            <a:r>
              <a:rPr lang="en-US" sz="3200" dirty="0" smtClean="0">
                <a:latin typeface="+mj-lt"/>
                <a:sym typeface="Symbol"/>
              </a:rPr>
              <a:t>p(</a:t>
            </a:r>
            <a:r>
              <a:rPr lang="en-US" sz="3200" dirty="0">
                <a:latin typeface="+mj-lt"/>
              </a:rPr>
              <a:t>x1,x2,x3,…,</a:t>
            </a:r>
            <a:r>
              <a:rPr lang="en-US" sz="3200" dirty="0" err="1">
                <a:latin typeface="+mj-lt"/>
              </a:rPr>
              <a:t>xn</a:t>
            </a:r>
            <a:r>
              <a:rPr lang="en-US" sz="3200" dirty="0" smtClean="0">
                <a:latin typeface="+mj-lt"/>
                <a:sym typeface="Symbol"/>
              </a:rPr>
              <a:t>) </a:t>
            </a:r>
            <a:r>
              <a:rPr lang="en-US" sz="3200" dirty="0" err="1" smtClean="0">
                <a:latin typeface="+mj-lt"/>
                <a:sym typeface="Symbol"/>
              </a:rPr>
              <a:t>là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một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vị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từ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theo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smtClean="0">
                <a:latin typeface="+mj-lt"/>
                <a:sym typeface="Symbol"/>
              </a:rPr>
              <a:t>n </a:t>
            </a:r>
            <a:r>
              <a:rPr lang="en-US" sz="3200" dirty="0" err="1" smtClean="0">
                <a:latin typeface="+mj-lt"/>
                <a:sym typeface="Symbol"/>
              </a:rPr>
              <a:t>biến</a:t>
            </a:r>
            <a:r>
              <a:rPr lang="en-US" sz="3200" dirty="0">
                <a:latin typeface="+mj-lt"/>
                <a:sym typeface="Symbol"/>
              </a:rPr>
              <a:t>( </a:t>
            </a:r>
            <a:r>
              <a:rPr lang="en-US" sz="3200" dirty="0" err="1" smtClean="0">
                <a:latin typeface="+mj-lt"/>
                <a:sym typeface="Symbol"/>
              </a:rPr>
              <a:t>xác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đị</a:t>
            </a:r>
            <a:r>
              <a:rPr lang="en-US" sz="3200" dirty="0" err="1" smtClean="0">
                <a:latin typeface="+mj-lt"/>
                <a:sym typeface="Symbol"/>
              </a:rPr>
              <a:t>nh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trên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>
                <a:latin typeface="+mj-lt"/>
                <a:sym typeface="Symbol"/>
              </a:rPr>
              <a:t>A1*A2*A3*…*An</a:t>
            </a:r>
            <a:r>
              <a:rPr lang="en-US" sz="3200" dirty="0" smtClean="0">
                <a:latin typeface="+mj-lt"/>
                <a:sym typeface="Symbol"/>
              </a:rPr>
              <a:t>)</a:t>
            </a:r>
            <a:endParaRPr lang="en-US" sz="3200" b="1" dirty="0">
              <a:latin typeface="+mj-lt"/>
            </a:endParaRPr>
          </a:p>
          <a:p>
            <a:pPr marL="109728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77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7150" y="270361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ừ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7150" y="270361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ừ</a:t>
            </a:r>
          </a:p>
        </p:txBody>
      </p:sp>
    </p:spTree>
    <p:extLst>
      <p:ext uri="{BB962C8B-B14F-4D97-AF65-F5344CB8AC3E}">
        <p14:creationId xmlns:p14="http://schemas.microsoft.com/office/powerpoint/2010/main" val="10188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18057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3.2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Ví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dụ</a:t>
            </a:r>
            <a:endParaRPr lang="en-US" sz="3200" b="1" dirty="0" smtClean="0">
              <a:solidFill>
                <a:srgbClr val="2205F5"/>
              </a:solidFill>
              <a:latin typeface="+mj-lt"/>
            </a:endParaRP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</a:rPr>
              <a:t>Ví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</a:t>
            </a:r>
            <a:r>
              <a:rPr lang="en-US" sz="3200" dirty="0" smtClean="0">
                <a:latin typeface="+mj-lt"/>
              </a:rPr>
              <a:t> 1: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</a:rPr>
              <a:t>Xét</a:t>
            </a:r>
            <a:r>
              <a:rPr lang="en-US" sz="3200" dirty="0" smtClean="0">
                <a:latin typeface="+mj-lt"/>
              </a:rPr>
              <a:t> p(x) = “x&gt;2”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một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biến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xác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đị</a:t>
            </a:r>
            <a:r>
              <a:rPr lang="en-US" sz="3200" dirty="0" err="1" smtClean="0">
                <a:latin typeface="+mj-lt"/>
              </a:rPr>
              <a:t>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tập</a:t>
            </a:r>
            <a:r>
              <a:rPr lang="en-US" sz="3200" dirty="0" smtClean="0">
                <a:latin typeface="+mj-lt"/>
              </a:rPr>
              <a:t> N.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Ta </a:t>
            </a:r>
            <a:r>
              <a:rPr lang="en-US" sz="3200" dirty="0" err="1" smtClean="0">
                <a:latin typeface="+mj-lt"/>
              </a:rPr>
              <a:t>có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x = 3,4,5,… ta </a:t>
            </a:r>
            <a:r>
              <a:rPr lang="vi-VN" sz="3200" dirty="0" smtClean="0">
                <a:latin typeface="+mj-lt"/>
              </a:rPr>
              <a:t>đượ</a:t>
            </a:r>
            <a:r>
              <a:rPr lang="en-US" sz="3200" dirty="0" smtClean="0">
                <a:latin typeface="+mj-lt"/>
              </a:rPr>
              <a:t>c 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đú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p(3), p(4), p(5),….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x = 0,1 ta </a:t>
            </a:r>
            <a:r>
              <a:rPr lang="vi-VN" sz="3200" dirty="0" smtClean="0">
                <a:latin typeface="+mj-lt"/>
              </a:rPr>
              <a:t>đượ</a:t>
            </a:r>
            <a:r>
              <a:rPr lang="en-US" sz="3200" dirty="0" smtClean="0">
                <a:latin typeface="+mj-lt"/>
              </a:rPr>
              <a:t>c 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sai</a:t>
            </a:r>
            <a:r>
              <a:rPr lang="en-US" sz="3200" dirty="0" smtClean="0">
                <a:latin typeface="+mj-lt"/>
              </a:rPr>
              <a:t> p(0), p(1).</a:t>
            </a:r>
            <a:endParaRPr lang="en-US" sz="32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78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18057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3.2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Ví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dụ</a:t>
            </a:r>
            <a:endParaRPr lang="en-US" sz="3200" b="1" dirty="0" smtClean="0">
              <a:solidFill>
                <a:srgbClr val="2205F5"/>
              </a:solidFill>
              <a:latin typeface="+mj-lt"/>
            </a:endParaRP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</a:rPr>
              <a:t>Ví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</a:t>
            </a:r>
            <a:r>
              <a:rPr lang="en-US" sz="3200" dirty="0" smtClean="0">
                <a:latin typeface="+mj-lt"/>
              </a:rPr>
              <a:t> 2: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</a:rPr>
              <a:t>Xét</a:t>
            </a:r>
            <a:r>
              <a:rPr lang="en-US" sz="3200" dirty="0" smtClean="0">
                <a:latin typeface="+mj-lt"/>
              </a:rPr>
              <a:t> p(</a:t>
            </a:r>
            <a:r>
              <a:rPr lang="en-US" sz="3200" dirty="0" err="1" smtClean="0">
                <a:latin typeface="+mj-lt"/>
              </a:rPr>
              <a:t>x,y</a:t>
            </a:r>
            <a:r>
              <a:rPr lang="en-US" sz="3200" dirty="0" smtClean="0">
                <a:latin typeface="+mj-lt"/>
              </a:rPr>
              <a:t>) = “x</a:t>
            </a:r>
            <a:r>
              <a:rPr lang="en-US" sz="3200" baseline="30000" dirty="0" smtClean="0">
                <a:latin typeface="+mj-lt"/>
              </a:rPr>
              <a:t>2</a:t>
            </a:r>
            <a:r>
              <a:rPr lang="en-US" sz="3200" dirty="0" smtClean="0">
                <a:latin typeface="+mj-lt"/>
              </a:rPr>
              <a:t> + y = 1”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từ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biến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xác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đị</a:t>
            </a:r>
            <a:r>
              <a:rPr lang="en-US" sz="3200" dirty="0" err="1" smtClean="0">
                <a:latin typeface="+mj-lt"/>
              </a:rPr>
              <a:t>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tập</a:t>
            </a:r>
            <a:r>
              <a:rPr lang="en-US" sz="3200" dirty="0" smtClean="0">
                <a:latin typeface="+mj-lt"/>
              </a:rPr>
              <a:t> P</a:t>
            </a:r>
            <a:r>
              <a:rPr lang="en-US" sz="3200" baseline="30000" dirty="0" smtClean="0">
                <a:latin typeface="+mj-lt"/>
              </a:rPr>
              <a:t>2</a:t>
            </a:r>
            <a:r>
              <a:rPr lang="en-US" sz="3200" dirty="0" smtClean="0">
                <a:latin typeface="+mj-lt"/>
              </a:rPr>
              <a:t>.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Ta </a:t>
            </a:r>
            <a:r>
              <a:rPr lang="en-US" sz="3200" dirty="0" err="1" smtClean="0">
                <a:latin typeface="+mj-lt"/>
              </a:rPr>
              <a:t>có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x,y</a:t>
            </a:r>
            <a:r>
              <a:rPr lang="en-US" sz="3200" dirty="0" smtClean="0">
                <a:latin typeface="+mj-lt"/>
              </a:rPr>
              <a:t>)=(0,1) ta </a:t>
            </a:r>
            <a:r>
              <a:rPr lang="vi-VN" sz="3200" dirty="0" smtClean="0">
                <a:latin typeface="+mj-lt"/>
              </a:rPr>
              <a:t>đượ</a:t>
            </a:r>
            <a:r>
              <a:rPr lang="en-US" sz="3200" dirty="0" smtClean="0">
                <a:latin typeface="+mj-lt"/>
              </a:rPr>
              <a:t>c 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đú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p(0,1).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	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x,y</a:t>
            </a:r>
            <a:r>
              <a:rPr lang="en-US" sz="3200" dirty="0" smtClean="0">
                <a:latin typeface="+mj-lt"/>
              </a:rPr>
              <a:t>)=(1,1) ta </a:t>
            </a:r>
            <a:r>
              <a:rPr lang="vi-VN" sz="3200" dirty="0" smtClean="0">
                <a:latin typeface="+mj-lt"/>
              </a:rPr>
              <a:t>đượ</a:t>
            </a:r>
            <a:r>
              <a:rPr lang="en-US" sz="3200" dirty="0" smtClean="0">
                <a:latin typeface="+mj-lt"/>
              </a:rPr>
              <a:t>c 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sai</a:t>
            </a:r>
            <a:r>
              <a:rPr lang="en-US" sz="3200" dirty="0" smtClean="0">
                <a:latin typeface="+mj-lt"/>
              </a:rPr>
              <a:t> p(1,1).</a:t>
            </a:r>
            <a:endParaRPr lang="en-US" sz="32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79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8371" y="270361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ề</a:t>
            </a:r>
          </a:p>
        </p:txBody>
      </p:sp>
    </p:spTree>
    <p:extLst>
      <p:ext uri="{BB962C8B-B14F-4D97-AF65-F5344CB8AC3E}">
        <p14:creationId xmlns:p14="http://schemas.microsoft.com/office/powerpoint/2010/main" val="2383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748B-0EE3-4CC6-B3F1-E149BD57D0D9}" type="datetime1">
              <a:rPr lang="en-US" smtClean="0"/>
              <a:t>13/03/2023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3.3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Các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phép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toán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trên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vị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Cho </a:t>
            </a:r>
            <a:r>
              <a:rPr lang="en-US" sz="3200" dirty="0" err="1" smtClean="0">
                <a:latin typeface="+mj-lt"/>
              </a:rPr>
              <a:t>tr</a:t>
            </a:r>
            <a:r>
              <a:rPr lang="vi-VN" sz="3200" dirty="0" smtClean="0">
                <a:latin typeface="+mj-lt"/>
              </a:rPr>
              <a:t>ướ</a:t>
            </a:r>
            <a:r>
              <a:rPr lang="en-US" sz="3200" dirty="0">
                <a:latin typeface="+mj-lt"/>
              </a:rPr>
              <a:t>c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vị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từ</a:t>
            </a:r>
            <a:r>
              <a:rPr lang="en-US" sz="3200" dirty="0" smtClean="0">
                <a:latin typeface="+mj-lt"/>
              </a:rPr>
              <a:t> p(x), q(x)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biến</a:t>
            </a:r>
            <a:r>
              <a:rPr lang="en-US" sz="3200" dirty="0" smtClean="0">
                <a:latin typeface="+mj-lt"/>
              </a:rPr>
              <a:t> x </a:t>
            </a:r>
            <a:r>
              <a:rPr lang="en-US" sz="3200" dirty="0" smtClean="0">
                <a:latin typeface="+mj-lt"/>
                <a:sym typeface="Symbol"/>
              </a:rPr>
              <a:t> A. </a:t>
            </a:r>
            <a:r>
              <a:rPr lang="en-US" sz="3200" dirty="0">
                <a:latin typeface="+mj-lt"/>
                <a:sym typeface="Symbol"/>
              </a:rPr>
              <a:t>Ta </a:t>
            </a:r>
            <a:r>
              <a:rPr lang="en-US" sz="3200" dirty="0" err="1" smtClean="0">
                <a:latin typeface="+mj-lt"/>
                <a:sym typeface="Symbol"/>
              </a:rPr>
              <a:t>có</a:t>
            </a:r>
            <a:r>
              <a:rPr lang="en-US" sz="3200" dirty="0" smtClean="0">
                <a:latin typeface="+mj-lt"/>
                <a:sym typeface="Symbol"/>
              </a:rPr>
              <a:t>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  <a:sym typeface="Symbol"/>
              </a:rPr>
              <a:t>Phép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phủ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vi-VN" sz="3200" dirty="0" smtClean="0">
                <a:latin typeface="+mj-lt"/>
                <a:sym typeface="Symbol"/>
              </a:rPr>
              <a:t>đị</a:t>
            </a:r>
            <a:r>
              <a:rPr lang="en-US" sz="3200" dirty="0" err="1" smtClean="0">
                <a:latin typeface="+mj-lt"/>
                <a:sym typeface="Symbol"/>
              </a:rPr>
              <a:t>nh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của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vị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từ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>
                <a:latin typeface="+mj-lt"/>
                <a:sym typeface="Symbol"/>
              </a:rPr>
              <a:t>p(x) </a:t>
            </a:r>
            <a:r>
              <a:rPr lang="en-US" sz="3200" dirty="0" err="1" smtClean="0">
                <a:latin typeface="+mj-lt"/>
                <a:sym typeface="Symbol"/>
              </a:rPr>
              <a:t>ký</a:t>
            </a:r>
            <a:r>
              <a:rPr lang="en-US" sz="3200" dirty="0">
                <a:latin typeface="+mj-lt"/>
                <a:sym typeface="Symbol"/>
              </a:rPr>
              <a:t> </a:t>
            </a:r>
            <a:r>
              <a:rPr lang="en-US" sz="3200" dirty="0" err="1" smtClean="0">
                <a:latin typeface="+mj-lt"/>
                <a:sym typeface="Symbol"/>
              </a:rPr>
              <a:t>hiệu</a:t>
            </a:r>
            <a:r>
              <a:rPr lang="en-US" sz="3200" dirty="0" smtClean="0">
                <a:latin typeface="+mj-lt"/>
                <a:sym typeface="Symbol"/>
              </a:rPr>
              <a:t> 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¬p(x)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là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mà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khi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thay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x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bởi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phần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tử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cố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của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A ta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đượ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c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mệnh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¬ p(a).</a:t>
            </a:r>
          </a:p>
          <a:p>
            <a:pPr marL="109728" indent="0">
              <a:buNone/>
            </a:pPr>
            <a:endParaRPr lang="en-US" sz="3200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80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3.3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Các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phép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toán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trên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vị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</a:rPr>
              <a:t>Cho </a:t>
            </a:r>
            <a:r>
              <a:rPr lang="en-US" sz="3200" dirty="0" err="1" smtClean="0">
                <a:latin typeface="+mj-lt"/>
              </a:rPr>
              <a:t>tr</a:t>
            </a:r>
            <a:r>
              <a:rPr lang="vi-VN" sz="3200" dirty="0" smtClean="0">
                <a:latin typeface="+mj-lt"/>
              </a:rPr>
              <a:t>ướ</a:t>
            </a:r>
            <a:r>
              <a:rPr lang="en-US" sz="3200" dirty="0">
                <a:latin typeface="+mj-lt"/>
              </a:rPr>
              <a:t>c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vị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từ</a:t>
            </a:r>
            <a:r>
              <a:rPr lang="en-US" sz="3200" dirty="0" smtClean="0">
                <a:latin typeface="+mj-lt"/>
              </a:rPr>
              <a:t> p(x), q(x)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biến</a:t>
            </a:r>
            <a:r>
              <a:rPr lang="en-US" sz="3200" dirty="0" smtClean="0">
                <a:latin typeface="+mj-lt"/>
              </a:rPr>
              <a:t> x </a:t>
            </a:r>
            <a:r>
              <a:rPr lang="en-US" sz="3200" dirty="0" smtClean="0">
                <a:latin typeface="+mj-lt"/>
                <a:sym typeface="Symbol"/>
              </a:rPr>
              <a:t> A. </a:t>
            </a:r>
            <a:r>
              <a:rPr lang="en-US" sz="3200" dirty="0">
                <a:latin typeface="+mj-lt"/>
                <a:sym typeface="Symbol"/>
              </a:rPr>
              <a:t>Ta </a:t>
            </a:r>
            <a:r>
              <a:rPr lang="en-US" sz="3200" dirty="0" err="1" smtClean="0">
                <a:latin typeface="+mj-lt"/>
                <a:sym typeface="Symbol"/>
              </a:rPr>
              <a:t>có</a:t>
            </a:r>
            <a:r>
              <a:rPr lang="en-US" sz="3200" dirty="0" smtClean="0">
                <a:latin typeface="+mj-lt"/>
                <a:sym typeface="Symbol"/>
              </a:rPr>
              <a:t>:</a:t>
            </a:r>
          </a:p>
          <a:p>
            <a:pPr marL="109728" indent="0">
              <a:buNone/>
            </a:pPr>
            <a:r>
              <a:rPr lang="en-US" sz="3200" dirty="0" err="1">
                <a:latin typeface="+mj-lt"/>
                <a:cs typeface="Times New Roman"/>
                <a:sym typeface="Symbol"/>
              </a:rPr>
              <a:t>Phép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nối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liền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(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nối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rời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,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kéo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theo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, …)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của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p(x)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và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q(x) </a:t>
            </a:r>
            <a:r>
              <a:rPr lang="vi-VN" sz="3200" dirty="0">
                <a:latin typeface="+mj-lt"/>
                <a:cs typeface="Times New Roman"/>
                <a:sym typeface="Symbol"/>
              </a:rPr>
              <a:t>đượ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c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ký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hiệu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p(x) </a:t>
            </a:r>
            <a:r>
              <a:rPr lang="en-US" sz="3200" dirty="0">
                <a:latin typeface="+mj-lt"/>
                <a:cs typeface="Arial"/>
                <a:sym typeface="Symbol"/>
              </a:rPr>
              <a:t>˄ q(x) ( (p(x) ˅ q(x)), (p(x)  q(x) )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là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mà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khi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thay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x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bởi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phần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tử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cố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của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A ta </a:t>
            </a:r>
            <a:r>
              <a:rPr lang="vi-VN" sz="3200" dirty="0">
                <a:latin typeface="+mj-lt"/>
                <a:cs typeface="Times New Roman"/>
                <a:sym typeface="Symbol"/>
              </a:rPr>
              <a:t>đượ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c </a:t>
            </a:r>
            <a:r>
              <a:rPr lang="en-US" sz="3200" dirty="0" err="1">
                <a:latin typeface="+mj-lt"/>
                <a:cs typeface="Times New Roman"/>
                <a:sym typeface="Symbol"/>
              </a:rPr>
              <a:t>mệnh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 p(a) </a:t>
            </a:r>
            <a:r>
              <a:rPr lang="en-US" sz="3200" dirty="0">
                <a:latin typeface="+mj-lt"/>
                <a:cs typeface="Arial"/>
                <a:sym typeface="Symbol"/>
              </a:rPr>
              <a:t>˄ q(a) ( (p(a) ˅ q(a)), (p(a)  q(a) )</a:t>
            </a:r>
            <a:endParaRPr lang="en-US" sz="3200" dirty="0">
              <a:latin typeface="+mj-lt"/>
              <a:cs typeface="Times New Roman"/>
              <a:sym typeface="Symbol"/>
            </a:endParaRPr>
          </a:p>
          <a:p>
            <a:pPr marL="109728" indent="0">
              <a:buNone/>
            </a:pPr>
            <a:endParaRPr lang="en-US" sz="3200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81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534400" cy="46355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3.4. L</a:t>
            </a:r>
            <a:r>
              <a:rPr lang="vi-VN" sz="3200" b="1" dirty="0" smtClean="0">
                <a:solidFill>
                  <a:srgbClr val="2205F5"/>
                </a:solidFill>
                <a:latin typeface="+mj-lt"/>
              </a:rPr>
              <a:t>ượ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3.4.1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.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nghĩa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1: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  <a:cs typeface="Times New Roman"/>
                <a:sym typeface="Symbol"/>
              </a:rPr>
              <a:t>p(x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là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theo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một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biến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xác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trên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A. Ta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nghĩa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các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mệnh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l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ượ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hóa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sau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“</a:t>
            </a:r>
            <a:r>
              <a:rPr lang="vi-VN" sz="3200" dirty="0">
                <a:latin typeface="+mj-lt"/>
              </a:rPr>
              <a:t>với </a:t>
            </a:r>
            <a:r>
              <a:rPr lang="vi-VN" sz="3200" dirty="0" smtClean="0">
                <a:latin typeface="+mj-lt"/>
              </a:rPr>
              <a:t>mọi</a:t>
            </a:r>
            <a:r>
              <a:rPr lang="en-US" sz="3200" dirty="0" smtClean="0">
                <a:latin typeface="+mj-lt"/>
              </a:rPr>
              <a:t> x </a:t>
            </a:r>
            <a:r>
              <a:rPr lang="vi-VN" sz="3200" dirty="0" smtClean="0">
                <a:latin typeface="+mj-lt"/>
              </a:rPr>
              <a:t>∈</a:t>
            </a:r>
            <a:r>
              <a:rPr lang="en-US" sz="3200" dirty="0" smtClean="0">
                <a:latin typeface="+mj-lt"/>
              </a:rPr>
              <a:t> A</a:t>
            </a:r>
            <a:r>
              <a:rPr lang="vi-VN" sz="3200" dirty="0" smtClean="0">
                <a:latin typeface="+mj-lt"/>
              </a:rPr>
              <a:t>, P(</a:t>
            </a:r>
            <a:r>
              <a:rPr lang="en-US" sz="3200" dirty="0" smtClean="0">
                <a:latin typeface="+mj-lt"/>
              </a:rPr>
              <a:t>x</a:t>
            </a:r>
            <a:r>
              <a:rPr lang="vi-VN" sz="3200" dirty="0" smtClean="0">
                <a:latin typeface="+mj-lt"/>
              </a:rPr>
              <a:t>)”</a:t>
            </a:r>
            <a:r>
              <a:rPr lang="en-US" sz="3200" dirty="0" smtClean="0">
                <a:latin typeface="+mj-lt"/>
              </a:rPr>
              <a:t>,</a:t>
            </a:r>
          </a:p>
          <a:p>
            <a:pPr marL="109728" indent="0">
              <a:buNone/>
            </a:pPr>
            <a:r>
              <a:rPr lang="vi-VN" sz="3200" dirty="0" smtClean="0">
                <a:latin typeface="+mj-lt"/>
              </a:rPr>
              <a:t>Ký </a:t>
            </a:r>
            <a:r>
              <a:rPr lang="vi-VN" sz="3200" dirty="0">
                <a:latin typeface="+mj-lt"/>
              </a:rPr>
              <a:t>hiệu </a:t>
            </a:r>
            <a:r>
              <a:rPr lang="en-US" sz="3200" dirty="0" smtClean="0">
                <a:latin typeface="+mj-lt"/>
              </a:rPr>
              <a:t>  </a:t>
            </a:r>
            <a:r>
              <a:rPr lang="vi-VN" sz="3200" dirty="0" smtClean="0">
                <a:latin typeface="+mj-lt"/>
              </a:rPr>
              <a:t>“</a:t>
            </a:r>
            <a:r>
              <a:rPr lang="vi-VN" sz="3200" b="1" dirty="0" smtClean="0">
                <a:latin typeface="+mj-lt"/>
              </a:rPr>
              <a:t>∀</a:t>
            </a:r>
            <a:r>
              <a:rPr lang="en-US" sz="3200" b="1" dirty="0" smtClean="0"/>
              <a:t>x </a:t>
            </a:r>
            <a:r>
              <a:rPr lang="vi-VN" sz="3200" b="1" dirty="0"/>
              <a:t>∈</a:t>
            </a:r>
            <a:r>
              <a:rPr lang="en-US" sz="3200" b="1" dirty="0"/>
              <a:t> A</a:t>
            </a:r>
            <a:r>
              <a:rPr lang="vi-VN" sz="3200" b="1" dirty="0"/>
              <a:t>, P(</a:t>
            </a:r>
            <a:r>
              <a:rPr lang="en-US" sz="3200" b="1" dirty="0"/>
              <a:t>x</a:t>
            </a:r>
            <a:r>
              <a:rPr lang="vi-VN" sz="3200" b="1" dirty="0" smtClean="0"/>
              <a:t>)</a:t>
            </a:r>
            <a:r>
              <a:rPr lang="vi-VN" sz="3200" dirty="0" smtClean="0"/>
              <a:t>”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đú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chỉ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khi</a:t>
            </a:r>
            <a:r>
              <a:rPr lang="en-US" sz="3200" dirty="0" smtClean="0">
                <a:latin typeface="+mj-lt"/>
              </a:rPr>
              <a:t> P(a</a:t>
            </a:r>
            <a:r>
              <a:rPr lang="en-US" sz="3200" dirty="0">
                <a:latin typeface="+mj-lt"/>
              </a:rPr>
              <a:t>) </a:t>
            </a:r>
            <a:r>
              <a:rPr lang="en-US" sz="3200" dirty="0" err="1" smtClean="0">
                <a:latin typeface="+mj-lt"/>
              </a:rPr>
              <a:t>luôn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đú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mọi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trị</a:t>
            </a:r>
            <a:r>
              <a:rPr lang="en-US" sz="3200" dirty="0" smtClean="0">
                <a:latin typeface="+mj-lt"/>
              </a:rPr>
              <a:t> a</a:t>
            </a:r>
            <a:r>
              <a:rPr lang="vi-VN" sz="3200" dirty="0"/>
              <a:t>∈</a:t>
            </a:r>
            <a:r>
              <a:rPr lang="en-US" sz="3200" dirty="0"/>
              <a:t> </a:t>
            </a:r>
            <a:r>
              <a:rPr lang="en-US" sz="3200" dirty="0" smtClean="0"/>
              <a:t>A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>
                <a:latin typeface="+mj-lt"/>
              </a:rPr>
              <a:t>Mệnh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đề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“</a:t>
            </a:r>
            <a:r>
              <a:rPr lang="en-US" sz="3200" dirty="0" err="1" smtClean="0">
                <a:latin typeface="+mj-lt"/>
              </a:rPr>
              <a:t>tồn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tại</a:t>
            </a:r>
            <a:r>
              <a:rPr lang="en-US" sz="3200" dirty="0" smtClean="0">
                <a:latin typeface="+mj-lt"/>
              </a:rPr>
              <a:t> x </a:t>
            </a:r>
            <a:r>
              <a:rPr lang="vi-VN" sz="3200" dirty="0">
                <a:latin typeface="+mj-lt"/>
              </a:rPr>
              <a:t>∈</a:t>
            </a:r>
            <a:r>
              <a:rPr lang="en-US" sz="3200" dirty="0">
                <a:latin typeface="+mj-lt"/>
              </a:rPr>
              <a:t> A</a:t>
            </a:r>
            <a:r>
              <a:rPr lang="vi-VN" sz="3200" dirty="0">
                <a:latin typeface="+mj-lt"/>
              </a:rPr>
              <a:t>, P(</a:t>
            </a:r>
            <a:r>
              <a:rPr lang="en-US" sz="3200" dirty="0">
                <a:latin typeface="+mj-lt"/>
              </a:rPr>
              <a:t>x</a:t>
            </a:r>
            <a:r>
              <a:rPr lang="vi-VN" sz="3200" dirty="0">
                <a:latin typeface="+mj-lt"/>
              </a:rPr>
              <a:t>)”</a:t>
            </a:r>
            <a:r>
              <a:rPr lang="en-US" sz="3200" dirty="0">
                <a:latin typeface="+mj-lt"/>
              </a:rPr>
              <a:t>,</a:t>
            </a:r>
          </a:p>
          <a:p>
            <a:pPr marL="109728" indent="0">
              <a:buNone/>
            </a:pPr>
            <a:r>
              <a:rPr lang="vi-VN" sz="3200" dirty="0">
                <a:latin typeface="+mj-lt"/>
              </a:rPr>
              <a:t>Ký hiệu </a:t>
            </a:r>
            <a:r>
              <a:rPr lang="en-US" sz="3200" dirty="0">
                <a:latin typeface="+mj-lt"/>
              </a:rPr>
              <a:t>  </a:t>
            </a:r>
            <a:r>
              <a:rPr lang="vi-VN" sz="3200" dirty="0" smtClean="0">
                <a:latin typeface="+mj-lt"/>
              </a:rPr>
              <a:t>“</a:t>
            </a:r>
            <a:r>
              <a:rPr lang="vi-VN" sz="3200" b="1" dirty="0" smtClean="0">
                <a:latin typeface="+mj-lt"/>
                <a:sym typeface="Symbol"/>
              </a:rPr>
              <a:t></a:t>
            </a:r>
            <a:r>
              <a:rPr lang="en-US" sz="3200" b="1" dirty="0" smtClean="0">
                <a:latin typeface="+mj-lt"/>
              </a:rPr>
              <a:t>x </a:t>
            </a:r>
            <a:r>
              <a:rPr lang="vi-VN" sz="3200" b="1" dirty="0">
                <a:latin typeface="+mj-lt"/>
              </a:rPr>
              <a:t>∈</a:t>
            </a:r>
            <a:r>
              <a:rPr lang="en-US" sz="3200" b="1" dirty="0">
                <a:latin typeface="+mj-lt"/>
              </a:rPr>
              <a:t> A</a:t>
            </a:r>
            <a:r>
              <a:rPr lang="vi-VN" sz="3200" b="1" dirty="0">
                <a:latin typeface="+mj-lt"/>
              </a:rPr>
              <a:t>, P(</a:t>
            </a:r>
            <a:r>
              <a:rPr lang="en-US" sz="3200" b="1" dirty="0">
                <a:latin typeface="+mj-lt"/>
              </a:rPr>
              <a:t>x</a:t>
            </a:r>
            <a:r>
              <a:rPr lang="vi-VN" sz="3200" b="1" dirty="0">
                <a:latin typeface="+mj-lt"/>
              </a:rPr>
              <a:t>)</a:t>
            </a:r>
            <a:r>
              <a:rPr lang="vi-VN" sz="3200" dirty="0">
                <a:latin typeface="+mj-lt"/>
              </a:rPr>
              <a:t>”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mệnh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đề</a:t>
            </a:r>
            <a:r>
              <a:rPr lang="en-US" sz="3200" dirty="0">
                <a:latin typeface="+mj-lt"/>
              </a:rPr>
              <a:t> </a:t>
            </a:r>
            <a:r>
              <a:rPr lang="vi-VN" sz="3200" dirty="0">
                <a:latin typeface="+mj-lt"/>
              </a:rPr>
              <a:t>đú</a:t>
            </a:r>
            <a:r>
              <a:rPr lang="en-US" sz="3200" dirty="0" err="1">
                <a:latin typeface="+mj-lt"/>
              </a:rPr>
              <a:t>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1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trị</a:t>
            </a:r>
            <a:r>
              <a:rPr lang="en-US" sz="3200" dirty="0" smtClean="0">
                <a:latin typeface="+mj-lt"/>
              </a:rPr>
              <a:t> a</a:t>
            </a:r>
            <a:r>
              <a:rPr lang="en-US" sz="3200" baseline="-25000" dirty="0" smtClean="0">
                <a:latin typeface="+mj-lt"/>
              </a:rPr>
              <a:t>0 </a:t>
            </a:r>
            <a:r>
              <a:rPr lang="en-US" sz="3200" dirty="0" err="1" smtClean="0">
                <a:latin typeface="+mj-lt"/>
              </a:rPr>
              <a:t>sao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P(</a:t>
            </a:r>
            <a:r>
              <a:rPr lang="en-US" sz="3200" dirty="0">
                <a:latin typeface="+mj-lt"/>
              </a:rPr>
              <a:t>a</a:t>
            </a:r>
            <a:r>
              <a:rPr lang="en-US" sz="3200" baseline="-25000" dirty="0">
                <a:latin typeface="+mj-lt"/>
              </a:rPr>
              <a:t>0</a:t>
            </a:r>
            <a:r>
              <a:rPr lang="en-US" sz="3200" dirty="0" smtClean="0">
                <a:latin typeface="+mj-lt"/>
              </a:rPr>
              <a:t>)  </a:t>
            </a:r>
            <a:r>
              <a:rPr lang="vi-VN" sz="3200" dirty="0">
                <a:latin typeface="+mj-lt"/>
              </a:rPr>
              <a:t>đú</a:t>
            </a:r>
            <a:r>
              <a:rPr lang="en-US" sz="3200" dirty="0" err="1">
                <a:latin typeface="+mj-lt"/>
              </a:rPr>
              <a:t>ng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82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5344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3.4. L</a:t>
            </a:r>
            <a:r>
              <a:rPr lang="vi-VN" sz="3200" b="1" dirty="0" smtClean="0">
                <a:solidFill>
                  <a:srgbClr val="2205F5"/>
                </a:solidFill>
                <a:latin typeface="+mj-lt"/>
              </a:rPr>
              <a:t>ượ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+mj-lt"/>
              </a:rPr>
              <a:t>3.4.1. </a:t>
            </a:r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nghĩa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1: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  <a:cs typeface="Times New Roman"/>
                <a:sym typeface="Symbol"/>
              </a:rPr>
              <a:t>Ví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dụ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 </a:t>
            </a:r>
            <a:r>
              <a:rPr lang="vi-VN" sz="3200" dirty="0" smtClean="0">
                <a:latin typeface="+mj-lt"/>
              </a:rPr>
              <a:t>“</a:t>
            </a:r>
            <a:r>
              <a:rPr lang="vi-VN" sz="3200" b="1" dirty="0" smtClean="0">
                <a:latin typeface="+mj-lt"/>
              </a:rPr>
              <a:t>∀</a:t>
            </a:r>
            <a:r>
              <a:rPr lang="en-US" sz="3200" b="1" dirty="0" smtClean="0">
                <a:latin typeface="+mj-lt"/>
              </a:rPr>
              <a:t>x </a:t>
            </a:r>
            <a:r>
              <a:rPr lang="vi-VN" sz="3200" b="1" dirty="0">
                <a:latin typeface="+mj-lt"/>
              </a:rPr>
              <a:t>∈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P</a:t>
            </a:r>
            <a:r>
              <a:rPr lang="vi-VN" sz="3200" b="1" dirty="0" smtClean="0">
                <a:latin typeface="+mj-lt"/>
              </a:rPr>
              <a:t>, </a:t>
            </a:r>
            <a:r>
              <a:rPr lang="en-US" sz="3200" b="1" dirty="0" smtClean="0">
                <a:latin typeface="+mj-lt"/>
              </a:rPr>
              <a:t>x</a:t>
            </a:r>
            <a:r>
              <a:rPr lang="en-US" sz="3200" b="1" baseline="30000" dirty="0" smtClean="0">
                <a:latin typeface="+mj-lt"/>
              </a:rPr>
              <a:t>2</a:t>
            </a:r>
            <a:r>
              <a:rPr lang="en-US" sz="3200" b="1" dirty="0" smtClean="0">
                <a:latin typeface="+mj-lt"/>
              </a:rPr>
              <a:t>+3x+1&lt;=0</a:t>
            </a:r>
            <a:r>
              <a:rPr lang="vi-VN" sz="3200" dirty="0" smtClean="0">
                <a:latin typeface="+mj-lt"/>
              </a:rPr>
              <a:t>”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sai</a:t>
            </a:r>
            <a:r>
              <a:rPr lang="en-US" sz="3200" dirty="0" smtClean="0">
                <a:latin typeface="+mj-lt"/>
              </a:rPr>
              <a:t> hay </a:t>
            </a:r>
            <a:r>
              <a:rPr lang="vi-VN" sz="3200" dirty="0" smtClean="0">
                <a:latin typeface="+mj-lt"/>
              </a:rPr>
              <a:t>đú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?</a:t>
            </a: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latin typeface="+mj-lt"/>
              </a:rPr>
              <a:t>Mệnh</a:t>
            </a:r>
            <a:r>
              <a:rPr lang="en-US" sz="3200" dirty="0" smtClean="0">
                <a:latin typeface="+mj-lt"/>
              </a:rPr>
              <a:t> </a:t>
            </a:r>
            <a:r>
              <a:rPr lang="vi-VN" sz="3200" dirty="0" smtClean="0">
                <a:latin typeface="+mj-lt"/>
              </a:rPr>
              <a:t>đề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vì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tồn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tại</a:t>
            </a:r>
            <a:r>
              <a:rPr lang="en-US" sz="3200" dirty="0" smtClean="0">
                <a:latin typeface="+mj-lt"/>
              </a:rPr>
              <a:t> x0 = 1 </a:t>
            </a:r>
            <a:r>
              <a:rPr lang="vi-VN" sz="3200" b="1" dirty="0">
                <a:latin typeface="+mj-lt"/>
              </a:rPr>
              <a:t>∈</a:t>
            </a:r>
            <a:r>
              <a:rPr lang="en-US" sz="3200" b="1" dirty="0">
                <a:latin typeface="+mj-lt"/>
              </a:rPr>
              <a:t> P </a:t>
            </a:r>
            <a:r>
              <a:rPr lang="en-US" sz="3200" b="1" dirty="0" err="1" smtClean="0">
                <a:latin typeface="+mj-lt"/>
              </a:rPr>
              <a:t>mà</a:t>
            </a:r>
            <a:r>
              <a:rPr lang="en-US" sz="3200" b="1" dirty="0" smtClean="0">
                <a:latin typeface="+mj-lt"/>
              </a:rPr>
              <a:t> x</a:t>
            </a:r>
            <a:r>
              <a:rPr lang="en-US" sz="3200" b="1" baseline="-25000" dirty="0" smtClean="0">
                <a:latin typeface="+mj-lt"/>
              </a:rPr>
              <a:t>0</a:t>
            </a:r>
            <a:r>
              <a:rPr lang="en-US" sz="3200" b="1" baseline="30000" dirty="0" smtClean="0">
                <a:latin typeface="+mj-lt"/>
              </a:rPr>
              <a:t>2</a:t>
            </a:r>
            <a:r>
              <a:rPr lang="en-US" sz="3200" b="1" dirty="0" smtClean="0">
                <a:latin typeface="+mj-lt"/>
              </a:rPr>
              <a:t>+3x</a:t>
            </a:r>
            <a:r>
              <a:rPr lang="en-US" sz="3200" b="1" baseline="-25000" dirty="0" smtClean="0">
                <a:latin typeface="+mj-lt"/>
              </a:rPr>
              <a:t>0</a:t>
            </a:r>
            <a:r>
              <a:rPr lang="en-US" sz="3200" b="1" dirty="0" smtClean="0">
                <a:latin typeface="+mj-lt"/>
              </a:rPr>
              <a:t>+1&gt;0</a:t>
            </a:r>
            <a:endParaRPr lang="en-US" sz="3200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83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534400" cy="46355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3.4. L</a:t>
            </a:r>
            <a:r>
              <a:rPr lang="vi-VN" sz="3200" b="1" dirty="0" smtClean="0">
                <a:solidFill>
                  <a:srgbClr val="2205F5"/>
                </a:solidFill>
                <a:latin typeface="+mj-lt"/>
              </a:rPr>
              <a:t>ượ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+mj-lt"/>
              </a:rPr>
              <a:t>3.4.2. </a:t>
            </a:r>
            <a:r>
              <a:rPr lang="en-US" sz="3200" b="1" dirty="0" err="1" smtClean="0">
                <a:solidFill>
                  <a:srgbClr val="92D050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92D050"/>
                </a:solidFill>
                <a:latin typeface="+mj-lt"/>
              </a:rPr>
              <a:t>nghĩa</a:t>
            </a:r>
            <a:r>
              <a:rPr lang="en-US" sz="3200" b="1" dirty="0" smtClean="0">
                <a:solidFill>
                  <a:srgbClr val="92D050"/>
                </a:solidFill>
                <a:latin typeface="+mj-lt"/>
              </a:rPr>
              <a:t> 2: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  <a:cs typeface="Times New Roman"/>
                <a:sym typeface="Symbol"/>
              </a:rPr>
              <a:t>p(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x,y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là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theo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2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biến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xác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trên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A*B. Ta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nghĩa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các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mệnh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l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ượ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hóa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sau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“</a:t>
            </a:r>
            <a:r>
              <a:rPr lang="en-US" sz="3200" dirty="0" smtClean="0">
                <a:latin typeface="+mj-lt"/>
                <a:sym typeface="Symbol"/>
              </a:rPr>
              <a:t></a:t>
            </a:r>
            <a:r>
              <a:rPr lang="en-US" sz="3200" dirty="0" err="1" smtClean="0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,</a:t>
            </a:r>
            <a:r>
              <a:rPr lang="en-US" sz="3200" dirty="0" err="1" smtClean="0">
                <a:latin typeface="+mj-lt"/>
                <a:sym typeface="Symbol"/>
              </a:rPr>
              <a:t>yB,p</a:t>
            </a:r>
            <a:r>
              <a:rPr lang="en-US" sz="3200" dirty="0" smtClean="0">
                <a:latin typeface="+mj-lt"/>
                <a:sym typeface="Symbol"/>
              </a:rPr>
              <a:t>(</a:t>
            </a:r>
            <a:r>
              <a:rPr lang="en-US" sz="3200" dirty="0" err="1" smtClean="0">
                <a:latin typeface="+mj-lt"/>
                <a:sym typeface="Symbol"/>
              </a:rPr>
              <a:t>x,y</a:t>
            </a:r>
            <a:r>
              <a:rPr lang="en-US" sz="3200" dirty="0" smtClean="0">
                <a:latin typeface="+mj-lt"/>
                <a:sym typeface="Symbol"/>
              </a:rPr>
              <a:t>)” =“</a:t>
            </a:r>
            <a:r>
              <a:rPr lang="en-US" sz="3200" dirty="0" err="1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,(</a:t>
            </a:r>
            <a:r>
              <a:rPr lang="en-US" sz="3200" dirty="0" err="1">
                <a:latin typeface="+mj-lt"/>
                <a:sym typeface="Symbol"/>
              </a:rPr>
              <a:t>y</a:t>
            </a:r>
            <a:r>
              <a:rPr lang="en-US" sz="3200" dirty="0" err="1" smtClean="0">
                <a:latin typeface="+mj-lt"/>
                <a:sym typeface="Symbol"/>
              </a:rPr>
              <a:t>B,p</a:t>
            </a:r>
            <a:r>
              <a:rPr lang="en-US" sz="3200" dirty="0" smtClean="0">
                <a:latin typeface="+mj-lt"/>
                <a:sym typeface="Symbol"/>
              </a:rPr>
              <a:t>(</a:t>
            </a:r>
            <a:r>
              <a:rPr lang="en-US" sz="3200" dirty="0" err="1" smtClean="0">
                <a:latin typeface="+mj-lt"/>
                <a:sym typeface="Symbol"/>
              </a:rPr>
              <a:t>x,y</a:t>
            </a:r>
            <a:r>
              <a:rPr lang="en-US" sz="3200" dirty="0" smtClean="0">
                <a:latin typeface="+mj-lt"/>
                <a:sym typeface="Symbol"/>
              </a:rPr>
              <a:t>))”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“</a:t>
            </a:r>
            <a:r>
              <a:rPr lang="en-US" sz="3200" dirty="0">
                <a:latin typeface="+mj-lt"/>
                <a:sym typeface="Symbol"/>
              </a:rPr>
              <a:t></a:t>
            </a:r>
            <a:r>
              <a:rPr lang="en-US" sz="3200" dirty="0" err="1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,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>
                <a:latin typeface="+mj-lt"/>
                <a:sym typeface="Symbol"/>
              </a:rPr>
              <a:t>)” =“</a:t>
            </a:r>
            <a:r>
              <a:rPr lang="en-US" sz="3200" dirty="0" err="1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,(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 smtClean="0">
                <a:latin typeface="+mj-lt"/>
                <a:sym typeface="Symbol"/>
              </a:rPr>
              <a:t>))”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“</a:t>
            </a:r>
            <a:r>
              <a:rPr lang="en-US" sz="3200" dirty="0">
                <a:latin typeface="+mj-lt"/>
                <a:sym typeface="Symbol"/>
              </a:rPr>
              <a:t></a:t>
            </a:r>
            <a:r>
              <a:rPr lang="en-US" sz="3200" dirty="0" err="1" smtClean="0">
                <a:latin typeface="+mj-lt"/>
                <a:sym typeface="Symbol"/>
              </a:rPr>
              <a:t>x</a:t>
            </a:r>
            <a:r>
              <a:rPr lang="en-US" sz="3200" dirty="0" err="1">
                <a:latin typeface="+mj-lt"/>
                <a:sym typeface="Symbol"/>
              </a:rPr>
              <a:t>A</a:t>
            </a:r>
            <a:r>
              <a:rPr lang="en-US" sz="3200" dirty="0" smtClean="0">
                <a:latin typeface="+mj-lt"/>
                <a:sym typeface="Symbol"/>
              </a:rPr>
              <a:t>,</a:t>
            </a:r>
            <a:r>
              <a:rPr lang="en-US" sz="3200" dirty="0">
                <a:latin typeface="+mj-lt"/>
                <a:sym typeface="Symbol"/>
              </a:rPr>
              <a:t>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>
                <a:latin typeface="+mj-lt"/>
                <a:sym typeface="Symbol"/>
              </a:rPr>
              <a:t>)” </a:t>
            </a:r>
            <a:r>
              <a:rPr lang="en-US" sz="3200" dirty="0" smtClean="0">
                <a:latin typeface="+mj-lt"/>
                <a:sym typeface="Symbol"/>
              </a:rPr>
              <a:t>=“</a:t>
            </a:r>
            <a:r>
              <a:rPr lang="en-US" sz="3200" dirty="0">
                <a:latin typeface="+mj-lt"/>
                <a:sym typeface="Symbol"/>
              </a:rPr>
              <a:t></a:t>
            </a:r>
            <a:r>
              <a:rPr lang="en-US" sz="3200" dirty="0" err="1" smtClean="0">
                <a:latin typeface="+mj-lt"/>
                <a:sym typeface="Symbol"/>
              </a:rPr>
              <a:t>x</a:t>
            </a:r>
            <a:r>
              <a:rPr lang="en-US" sz="3200" dirty="0" err="1">
                <a:latin typeface="+mj-lt"/>
                <a:sym typeface="Symbol"/>
              </a:rPr>
              <a:t>A</a:t>
            </a:r>
            <a:r>
              <a:rPr lang="en-US" sz="3200" dirty="0" smtClean="0">
                <a:latin typeface="+mj-lt"/>
                <a:sym typeface="Symbol"/>
              </a:rPr>
              <a:t>,(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 smtClean="0">
                <a:latin typeface="+mj-lt"/>
                <a:sym typeface="Symbol"/>
              </a:rPr>
              <a:t>))”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</a:rPr>
              <a:t>“</a:t>
            </a:r>
            <a:r>
              <a:rPr lang="en-US" sz="3200" dirty="0">
                <a:latin typeface="+mj-lt"/>
                <a:sym typeface="Symbol"/>
              </a:rPr>
              <a:t></a:t>
            </a:r>
            <a:r>
              <a:rPr lang="en-US" sz="3200" dirty="0" err="1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,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>
                <a:latin typeface="+mj-lt"/>
                <a:sym typeface="Symbol"/>
              </a:rPr>
              <a:t>)” =“</a:t>
            </a:r>
            <a:r>
              <a:rPr lang="en-US" sz="3200" dirty="0" err="1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,(</a:t>
            </a:r>
            <a:r>
              <a:rPr lang="en-US" sz="3200" dirty="0" err="1" smtClean="0">
                <a:latin typeface="+mj-lt"/>
                <a:sym typeface="Symbol"/>
              </a:rPr>
              <a:t>y</a:t>
            </a:r>
            <a:r>
              <a:rPr lang="en-US" sz="3200" dirty="0" err="1">
                <a:latin typeface="+mj-lt"/>
                <a:sym typeface="Symbol"/>
              </a:rPr>
              <a:t>B,p</a:t>
            </a:r>
            <a:r>
              <a:rPr lang="en-US" sz="3200" dirty="0">
                <a:latin typeface="+mj-lt"/>
                <a:sym typeface="Symbol"/>
              </a:rPr>
              <a:t>(</a:t>
            </a:r>
            <a:r>
              <a:rPr lang="en-US" sz="3200" dirty="0" err="1">
                <a:latin typeface="+mj-lt"/>
                <a:sym typeface="Symbol"/>
              </a:rPr>
              <a:t>x,y</a:t>
            </a:r>
            <a:r>
              <a:rPr lang="en-US" sz="3200" dirty="0">
                <a:latin typeface="+mj-lt"/>
                <a:sym typeface="Symbol"/>
              </a:rPr>
              <a:t>))”</a:t>
            </a:r>
          </a:p>
          <a:p>
            <a:pPr marL="109728" indent="0">
              <a:buNone/>
            </a:pPr>
            <a:endParaRPr lang="en-US" sz="3200" dirty="0" smtClean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84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5344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3.4. L</a:t>
            </a:r>
            <a:r>
              <a:rPr lang="vi-VN" sz="3200" b="1" dirty="0" smtClean="0">
                <a:solidFill>
                  <a:srgbClr val="2205F5"/>
                </a:solidFill>
                <a:latin typeface="+mj-lt"/>
              </a:rPr>
              <a:t>ượ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3.4.2.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lý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1:</a:t>
            </a:r>
          </a:p>
          <a:p>
            <a:pPr marL="109728" indent="0">
              <a:buNone/>
            </a:pPr>
            <a:r>
              <a:rPr lang="en-US" sz="3200" dirty="0" smtClean="0">
                <a:latin typeface="+mj-lt"/>
                <a:cs typeface="Times New Roman"/>
                <a:sym typeface="Symbol"/>
              </a:rPr>
              <a:t>p(x)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là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theo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1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biến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xác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trên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A.Ta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có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/>
              </a:rPr>
              <a:t>¬ </a:t>
            </a:r>
            <a:r>
              <a:rPr lang="en-US" sz="3200" dirty="0" smtClean="0">
                <a:latin typeface="+mj-lt"/>
              </a:rPr>
              <a:t>(</a:t>
            </a:r>
            <a:r>
              <a:rPr lang="en-US" sz="3200" dirty="0" smtClean="0">
                <a:latin typeface="+mj-lt"/>
                <a:sym typeface="Symbol"/>
              </a:rPr>
              <a:t></a:t>
            </a:r>
            <a:r>
              <a:rPr lang="en-US" sz="3200" dirty="0" err="1" smtClean="0">
                <a:latin typeface="+mj-lt"/>
                <a:sym typeface="Symbol"/>
              </a:rPr>
              <a:t>xA,p</a:t>
            </a:r>
            <a:r>
              <a:rPr lang="en-US" sz="3200" dirty="0" smtClean="0">
                <a:latin typeface="+mj-lt"/>
                <a:sym typeface="Symbol"/>
              </a:rPr>
              <a:t>(x))  (</a:t>
            </a:r>
            <a:r>
              <a:rPr lang="en-US" sz="3200" dirty="0" err="1" smtClean="0">
                <a:latin typeface="+mj-lt"/>
                <a:sym typeface="Symbol"/>
              </a:rPr>
              <a:t>x</a:t>
            </a:r>
            <a:r>
              <a:rPr lang="en-US" sz="3200" dirty="0" err="1">
                <a:latin typeface="+mj-lt"/>
                <a:sym typeface="Symbol"/>
              </a:rPr>
              <a:t>A</a:t>
            </a:r>
            <a:r>
              <a:rPr lang="en-US" sz="3200" dirty="0" smtClean="0">
                <a:latin typeface="+mj-lt"/>
                <a:sym typeface="Symbol"/>
              </a:rPr>
              <a:t>, 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¬ </a:t>
            </a:r>
            <a:r>
              <a:rPr lang="en-US" sz="3200" dirty="0" smtClean="0">
                <a:latin typeface="+mj-lt"/>
                <a:sym typeface="Symbol"/>
              </a:rPr>
              <a:t>p(x))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/>
                <a:sym typeface="Symbol"/>
              </a:rPr>
              <a:t>¬(</a:t>
            </a:r>
            <a:r>
              <a:rPr lang="en-US" sz="3200" dirty="0" smtClean="0">
                <a:latin typeface="+mj-lt"/>
                <a:sym typeface="Symbol"/>
              </a:rPr>
              <a:t></a:t>
            </a:r>
            <a:r>
              <a:rPr lang="en-US" sz="3200" dirty="0" err="1" smtClean="0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 p(x))  (</a:t>
            </a:r>
            <a:r>
              <a:rPr lang="en-US" sz="3200" dirty="0" err="1" smtClean="0">
                <a:latin typeface="+mj-lt"/>
                <a:sym typeface="Symbol"/>
              </a:rPr>
              <a:t>xA</a:t>
            </a:r>
            <a:r>
              <a:rPr lang="en-US" sz="3200" dirty="0" smtClean="0">
                <a:latin typeface="+mj-lt"/>
                <a:sym typeface="Symbol"/>
              </a:rPr>
              <a:t>, 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¬ </a:t>
            </a:r>
            <a:r>
              <a:rPr lang="en-US" sz="3200" dirty="0" smtClean="0">
                <a:latin typeface="+mj-lt"/>
                <a:sym typeface="Symbol"/>
              </a:rPr>
              <a:t>p(x))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85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0"/>
            <a:ext cx="85344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3.4. L</a:t>
            </a:r>
            <a:r>
              <a:rPr lang="vi-VN" sz="3200" b="1" dirty="0" smtClean="0">
                <a:solidFill>
                  <a:srgbClr val="2205F5"/>
                </a:solidFill>
                <a:latin typeface="+mj-lt"/>
              </a:rPr>
              <a:t>ượ</a:t>
            </a:r>
            <a:r>
              <a:rPr lang="en-US" sz="3200" b="1" dirty="0" err="1" smtClean="0">
                <a:solidFill>
                  <a:srgbClr val="2205F5"/>
                </a:solidFill>
                <a:latin typeface="+mj-lt"/>
              </a:rPr>
              <a:t>ng</a:t>
            </a:r>
            <a:r>
              <a:rPr lang="en-US" sz="3200" b="1" dirty="0">
                <a:solidFill>
                  <a:srgbClr val="2205F5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2205F5"/>
                </a:solidFill>
                <a:latin typeface="+mj-lt"/>
              </a:rPr>
              <a:t>từ</a:t>
            </a:r>
            <a:r>
              <a:rPr lang="en-US" sz="3200" b="1" dirty="0" smtClean="0">
                <a:solidFill>
                  <a:srgbClr val="2205F5"/>
                </a:solidFill>
                <a:latin typeface="+mj-lt"/>
              </a:rPr>
              <a:t>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3.4.2.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Định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lý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2:</a:t>
            </a:r>
          </a:p>
          <a:p>
            <a:pPr marL="109728" indent="0">
              <a:buNone/>
            </a:pPr>
            <a:r>
              <a:rPr lang="en-US" sz="3200" dirty="0" err="1" smtClean="0">
                <a:latin typeface="+mj-lt"/>
                <a:cs typeface="Times New Roman"/>
                <a:sym typeface="Symbol"/>
              </a:rPr>
              <a:t>Phủ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đị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nh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của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mệnh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đề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l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ượ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hóa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vị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P(x1,x2,…,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xn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có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đượ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c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bằng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cách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thay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l</a:t>
            </a:r>
            <a:r>
              <a:rPr lang="vi-VN" sz="3200" dirty="0" smtClean="0">
                <a:latin typeface="+mj-lt"/>
                <a:cs typeface="Times New Roman"/>
                <a:sym typeface="Symbol"/>
              </a:rPr>
              <a:t>ượ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ng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từ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</a:t>
            </a:r>
            <a:r>
              <a:rPr lang="en-US" sz="3200" dirty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thành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 </a:t>
            </a:r>
            <a:r>
              <a:rPr lang="en-US" sz="3200" b="1" dirty="0" err="1" smtClean="0">
                <a:latin typeface="+mj-lt"/>
                <a:cs typeface="Times New Roman"/>
                <a:sym typeface="Symbol"/>
              </a:rPr>
              <a:t>và</a:t>
            </a:r>
            <a:r>
              <a:rPr lang="en-US" sz="3200" b="1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 err="1" smtClean="0">
                <a:latin typeface="+mj-lt"/>
                <a:cs typeface="Times New Roman"/>
                <a:sym typeface="Symbol"/>
              </a:rPr>
              <a:t>ng</a:t>
            </a:r>
            <a:r>
              <a:rPr lang="vi-VN" sz="3200" b="1" dirty="0" smtClean="0">
                <a:latin typeface="+mj-lt"/>
                <a:cs typeface="Times New Roman"/>
                <a:sym typeface="Symbol"/>
              </a:rPr>
              <a:t>ượ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c </a:t>
            </a:r>
            <a:r>
              <a:rPr lang="en-US" sz="3200" b="1" dirty="0" err="1" smtClean="0">
                <a:latin typeface="+mj-lt"/>
                <a:cs typeface="Times New Roman"/>
                <a:sym typeface="Symbol"/>
              </a:rPr>
              <a:t>lại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,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thay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P(x1,x2,…,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xn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) </a:t>
            </a:r>
            <a:r>
              <a:rPr lang="en-US" sz="3200" dirty="0" err="1" smtClean="0">
                <a:latin typeface="+mj-lt"/>
                <a:cs typeface="Times New Roman"/>
                <a:sym typeface="Symbol"/>
              </a:rPr>
              <a:t>thành</a:t>
            </a:r>
            <a:r>
              <a:rPr lang="en-US" sz="3200" dirty="0" smtClean="0">
                <a:latin typeface="+mj-lt"/>
                <a:cs typeface="Times New Roman"/>
                <a:sym typeface="Symbol"/>
              </a:rPr>
              <a:t> 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¬ P(x1,x2,…,</a:t>
            </a:r>
            <a:r>
              <a:rPr lang="en-US" sz="3200" b="1" dirty="0" err="1">
                <a:latin typeface="+mj-lt"/>
                <a:cs typeface="Times New Roman"/>
                <a:sym typeface="Symbol"/>
              </a:rPr>
              <a:t>xn</a:t>
            </a:r>
            <a:r>
              <a:rPr lang="en-US" sz="3200" b="1" dirty="0">
                <a:latin typeface="+mj-lt"/>
                <a:cs typeface="Times New Roman"/>
                <a:sym typeface="Symbol"/>
              </a:rPr>
              <a:t>) </a:t>
            </a:r>
            <a:endParaRPr lang="en-US" sz="3200" b="1" dirty="0" smtClean="0">
              <a:latin typeface="+mj-lt"/>
              <a:sym typeface="Symbo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86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28865"/>
            <a:ext cx="8229600" cy="660135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smtClean="0"/>
              <a:t>3</a:t>
            </a:r>
            <a:r>
              <a:rPr lang="en-US" sz="4400" dirty="0"/>
              <a:t>. </a:t>
            </a:r>
            <a:r>
              <a:rPr lang="en-US" sz="4400" dirty="0" err="1" smtClean="0"/>
              <a:t>Vị</a:t>
            </a:r>
            <a:r>
              <a:rPr lang="en-US" sz="4400" dirty="0"/>
              <a:t> </a:t>
            </a:r>
            <a:r>
              <a:rPr lang="en-US" sz="4400" dirty="0" err="1" smtClean="0"/>
              <a:t>từ</a:t>
            </a:r>
            <a:r>
              <a:rPr lang="en-US" sz="4400" dirty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l</a:t>
            </a:r>
            <a:r>
              <a:rPr lang="vi-VN" sz="4400" dirty="0" smtClean="0"/>
              <a:t>ượng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/>
              <a:t>Minh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Minh hay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Minh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/>
              <a:t>lương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Minh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vợ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Minh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2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1"/>
            <a:ext cx="5029200" cy="3771636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P: “</a:t>
            </a:r>
            <a:r>
              <a:rPr lang="en-US" dirty="0" err="1" smtClean="0"/>
              <a:t>Ông</a:t>
            </a:r>
            <a:r>
              <a:rPr lang="en-US" dirty="0" smtClean="0"/>
              <a:t> Minh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Q: “</a:t>
            </a:r>
            <a:r>
              <a:rPr lang="en-US" dirty="0" err="1" smtClean="0"/>
              <a:t>Ông</a:t>
            </a:r>
            <a:r>
              <a:rPr lang="en-US" dirty="0" smtClean="0"/>
              <a:t> Minh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R: “</a:t>
            </a:r>
            <a:r>
              <a:rPr lang="en-US" dirty="0" err="1" smtClean="0"/>
              <a:t>Vợ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Minh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S: “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T: “</a:t>
            </a:r>
            <a:r>
              <a:rPr lang="en-US" dirty="0" err="1" smtClean="0"/>
              <a:t>Vợ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Minh hay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”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0B9C-35C4-4983-9609-CE0D44C2E6BC}" type="datetime1">
              <a:rPr lang="en-US" smtClean="0"/>
              <a:t>13/03/2023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181600" y="1485900"/>
            <a:ext cx="32766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22" y="1346456"/>
            <a:ext cx="2377338" cy="295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5501"/>
            <a:ext cx="8229600" cy="4180576"/>
          </a:xfrm>
        </p:spPr>
        <p:txBody>
          <a:bodyPr/>
          <a:lstStyle/>
          <a:p>
            <a:pPr marL="109728" indent="0">
              <a:buNone/>
            </a:pP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1.4.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rgbClr val="2205F5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9728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660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Phép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mệnh</a:t>
            </a:r>
            <a:r>
              <a:rPr lang="en-US" sz="4400" dirty="0"/>
              <a:t> </a:t>
            </a:r>
            <a:r>
              <a:rPr lang="en-US" sz="4400" dirty="0" err="1" smtClean="0"/>
              <a:t>đề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74706"/>
              </p:ext>
            </p:extLst>
          </p:nvPr>
        </p:nvGraphicFramePr>
        <p:xfrm>
          <a:off x="762000" y="1333500"/>
          <a:ext cx="7848600" cy="368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142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Phép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toán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Ký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hiệu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Ví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700" dirty="0" err="1" smtClean="0">
                          <a:latin typeface="Arial" pitchFamily="34" charset="0"/>
                          <a:cs typeface="Arial" pitchFamily="34" charset="0"/>
                        </a:rPr>
                        <a:t>dụ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¬P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˄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P˄Q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OR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˅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P˅Q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XOR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</a:t>
                      </a:r>
                      <a:endParaRPr lang="en-US" sz="27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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IMPLIES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</a:t>
                      </a:r>
                      <a:endParaRPr lang="en-US" sz="27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IFF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</a:t>
                      </a:r>
                      <a:endParaRPr lang="en-US" sz="27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</a:t>
                      </a:r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B706-C49E-404D-A9A2-A3796F98997A}" type="datetime1">
              <a:rPr lang="en-US" smtClean="0"/>
              <a:t>13/03/2023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90F9-9487-4C05-854F-5445EEA2A7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4958</Words>
  <Application>Microsoft Office PowerPoint</Application>
  <PresentationFormat>On-screen Show (16:10)</PresentationFormat>
  <Paragraphs>923</Paragraphs>
  <Slides>88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Calibri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Document</vt:lpstr>
      <vt:lpstr>Chương 1: CƠ SỞ LOGIC</vt:lpstr>
      <vt:lpstr>Nội dung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1. Phép tính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2. Dạng mệnh đề</vt:lpstr>
      <vt:lpstr>Bài tập 1</vt:lpstr>
      <vt:lpstr>Bài tập 2</vt:lpstr>
      <vt:lpstr>Bài tập 3</vt:lpstr>
      <vt:lpstr>Bài tập 4</vt:lpstr>
      <vt:lpstr>Nội dung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3. Quy tắc suy diễn</vt:lpstr>
      <vt:lpstr>Ví dụ 1</vt:lpstr>
      <vt:lpstr>Ví dụ 1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CƠ SỞ LOGIC</dc:title>
  <dc:creator>MinhHieu</dc:creator>
  <cp:lastModifiedBy>FIT01</cp:lastModifiedBy>
  <cp:revision>80</cp:revision>
  <cp:lastPrinted>2014-02-18T04:17:48Z</cp:lastPrinted>
  <dcterms:created xsi:type="dcterms:W3CDTF">2014-02-17T22:13:51Z</dcterms:created>
  <dcterms:modified xsi:type="dcterms:W3CDTF">2023-03-13T03:52:47Z</dcterms:modified>
</cp:coreProperties>
</file>