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16"/>
  </p:notesMasterIdLst>
  <p:sldIdLst>
    <p:sldId id="256" r:id="rId3"/>
    <p:sldId id="257" r:id="rId4"/>
    <p:sldId id="269" r:id="rId5"/>
    <p:sldId id="307" r:id="rId6"/>
    <p:sldId id="361" r:id="rId7"/>
    <p:sldId id="359" r:id="rId8"/>
    <p:sldId id="362" r:id="rId9"/>
    <p:sldId id="363" r:id="rId10"/>
    <p:sldId id="365" r:id="rId11"/>
    <p:sldId id="382" r:id="rId12"/>
    <p:sldId id="364" r:id="rId13"/>
    <p:sldId id="381" r:id="rId14"/>
    <p:sldId id="358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 Dang Hoang (FI - TTTC KDSPPS)" initials="LDH(-TK" lastIdx="1" clrIdx="0">
    <p:extLst>
      <p:ext uri="{19B8F6BF-5375-455C-9EA6-DF929625EA0E}">
        <p15:presenceInfo xmlns:p15="http://schemas.microsoft.com/office/powerpoint/2012/main" userId="S-1-5-21-271435022-3001718313-2073714209-42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39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ECD0-3859-4201-BCEE-6681ADA0C6D0}" type="datetimeFigureOut">
              <a:rPr lang="en-US" smtClean="0"/>
              <a:t>21/8/2025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77E66-8C83-4B8F-A85C-82EC3DEE96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33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6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86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9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31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3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A579-3E5F-294F-B05C-254C9FF96C7A}" type="datetimeFigureOut">
              <a:rPr lang="en-US" smtClean="0"/>
              <a:t>21/8/2025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1D18-0442-AA47-BDAE-8527496C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gradFill>
          <a:gsLst>
            <a:gs pos="9000">
              <a:srgbClr val="EB212E"/>
            </a:gs>
            <a:gs pos="91000">
              <a:srgbClr val="F1703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5" y="1428751"/>
            <a:ext cx="6048375" cy="223837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25" y="3707561"/>
            <a:ext cx="6048375" cy="1235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C042-1C3D-E94F-AF71-5D9CAB0830D8}" type="datetimeFigureOut">
              <a:rPr lang="en-US" smtClean="0"/>
              <a:t>21/8/2025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FDB-77E9-6F49-A567-61A20237CD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682388"/>
            <a:ext cx="3084394" cy="0"/>
          </a:xfrm>
          <a:prstGeom prst="line">
            <a:avLst/>
          </a:prstGeom>
          <a:ln w="165100" cap="rnd">
            <a:solidFill>
              <a:srgbClr val="FFB8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428750"/>
            <a:ext cx="2667000" cy="3514725"/>
          </a:xfrm>
        </p:spPr>
        <p:txBody>
          <a:bodyPr>
            <a:noAutofit/>
          </a:bodyPr>
          <a:lstStyle>
            <a:lvl1pPr marL="0" indent="0" algn="l">
              <a:buNone/>
              <a:defRPr sz="1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A579-3E5F-294F-B05C-254C9FF96C7A}" type="datetimeFigureOut">
              <a:rPr lang="en-US" smtClean="0"/>
              <a:t>21/8/2025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1D18-0442-AA47-BDAE-8527496C78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gradFill>
          <a:gsLst>
            <a:gs pos="9000">
              <a:srgbClr val="EB212E"/>
            </a:gs>
            <a:gs pos="91000">
              <a:srgbClr val="F1703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5" y="1428751"/>
            <a:ext cx="6048375" cy="223837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25" y="3707561"/>
            <a:ext cx="6048375" cy="1235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C042-1C3D-E94F-AF71-5D9CAB0830D8}" type="datetimeFigureOut">
              <a:rPr lang="en-US" smtClean="0"/>
              <a:t>21/8/2025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FDB-77E9-6F49-A567-61A20237CD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682388"/>
            <a:ext cx="3084394" cy="0"/>
          </a:xfrm>
          <a:prstGeom prst="line">
            <a:avLst/>
          </a:prstGeom>
          <a:ln w="165100" cap="rnd">
            <a:solidFill>
              <a:srgbClr val="FFB8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428750"/>
            <a:ext cx="2667000" cy="3514725"/>
          </a:xfrm>
        </p:spPr>
        <p:txBody>
          <a:bodyPr>
            <a:noAutofit/>
          </a:bodyPr>
          <a:lstStyle>
            <a:lvl1pPr marL="0" indent="0" algn="l">
              <a:buNone/>
              <a:defRPr sz="1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A579-3E5F-294F-B05C-254C9FF96C7A}" type="datetimeFigureOut">
              <a:rPr lang="en-US" smtClean="0"/>
              <a:t>21/8/2025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1D18-0442-AA47-BDAE-8527496C78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/>
          <p:cNvSpPr txBox="1"/>
          <p:nvPr userDrawn="1"/>
        </p:nvSpPr>
        <p:spPr>
          <a:xfrm>
            <a:off x="0" y="-5033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D8D8D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www.9slide.vn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D8D8D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126981-5CC4-4BB6-B9A8-F9D7808E32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21/8/2025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A512F-0221-4CE2-9B50-24F8FEB50B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6" r:id="rId12"/>
    <p:sldLayoutId id="2147483667" r:id="rId13"/>
    <p:sldLayoutId id="2147483668" r:id="rId14"/>
    <p:sldLayoutId id="214748366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advisor/investing/fed-funds-rate-history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78136" y="1252000"/>
            <a:ext cx="5682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 HOẠCH CÔNG NGHỆ VÀ TÌM HIỂU THỊ TRƯỜNG 2025</a:t>
            </a:r>
            <a:endParaRPr lang="en-US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cdn.litemarkets.com/cache/uploads/blog_post/blog_posts/quantitative-trading-guide/SMA_2.jpg?q=75&amp;s=586bdc03a6f18f1bc373174826442bb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879222"/>
            <a:ext cx="4448595" cy="3034043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cdn.litemarkets.com/cache/uploads/blog_post/blog_posts/quantitative-trading-guide/ETF_7.jpg?q=75&amp;s=f554e5b304ddf4b8ae6ee70ad70c3cc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1" y="2145798"/>
            <a:ext cx="4959630" cy="3767468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38;p7"/>
          <p:cNvSpPr txBox="1"/>
          <p:nvPr/>
        </p:nvSpPr>
        <p:spPr>
          <a:xfrm>
            <a:off x="548844" y="292683"/>
            <a:ext cx="3416328" cy="3806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50000">
                <a:srgbClr val="FF3410"/>
              </a:gs>
              <a:gs pos="100000">
                <a:srgbClr val="FF67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300"/>
              <a:buFont typeface="Calibri" panose="020F0502020204030204"/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Quantitative Trading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3925" y="1033462"/>
            <a:ext cx="4448595" cy="15081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libri "/>
              </a:rPr>
              <a:t>Giao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dịch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đảo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chiều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về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vùng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giá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trị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trung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bình</a:t>
            </a:r>
            <a:r>
              <a:rPr lang="en-US" sz="1400" dirty="0" smtClean="0">
                <a:latin typeface="Calibri "/>
              </a:rPr>
              <a:t> : </a:t>
            </a:r>
          </a:p>
          <a:p>
            <a:r>
              <a:rPr lang="en-US" sz="1200" dirty="0" smtClean="0">
                <a:latin typeface="Calibri "/>
              </a:rPr>
              <a:t>- </a:t>
            </a:r>
            <a:r>
              <a:rPr lang="vi-VN" sz="1200" dirty="0" smtClean="0">
                <a:latin typeface="Calibri "/>
              </a:rPr>
              <a:t>Giá </a:t>
            </a:r>
            <a:r>
              <a:rPr lang="vi-VN" sz="1200" dirty="0">
                <a:latin typeface="Calibri "/>
              </a:rPr>
              <a:t>đi lệch khỏi đường trung bình động;</a:t>
            </a:r>
          </a:p>
          <a:p>
            <a:r>
              <a:rPr lang="en-US" sz="1200" dirty="0" smtClean="0">
                <a:latin typeface="Calibri "/>
              </a:rPr>
              <a:t>- </a:t>
            </a:r>
            <a:r>
              <a:rPr lang="vi-VN" sz="1200" dirty="0" smtClean="0">
                <a:latin typeface="Calibri "/>
              </a:rPr>
              <a:t>Thị </a:t>
            </a:r>
            <a:r>
              <a:rPr lang="vi-VN" sz="1200" dirty="0">
                <a:latin typeface="Calibri "/>
              </a:rPr>
              <a:t>trường đảo chiều theo hướng đường MA (được xác nhận bằng chỉ báo MACD);</a:t>
            </a:r>
          </a:p>
          <a:p>
            <a:r>
              <a:rPr lang="en-US" sz="1200" dirty="0" smtClean="0">
                <a:latin typeface="Calibri "/>
              </a:rPr>
              <a:t>- </a:t>
            </a:r>
            <a:r>
              <a:rPr lang="vi-VN" sz="1200" dirty="0" smtClean="0">
                <a:latin typeface="Calibri "/>
              </a:rPr>
              <a:t>Vị </a:t>
            </a:r>
            <a:r>
              <a:rPr lang="vi-VN" sz="1200" dirty="0">
                <a:latin typeface="Calibri "/>
              </a:rPr>
              <a:t>thế được mở cửa theo hướng đường MA và được đóng cửa khi giá tiếp cận đường trung bình động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67451" y="1033461"/>
            <a:ext cx="4959630" cy="6771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alibri "/>
              </a:rPr>
              <a:t>Giao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dịch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theo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quy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tắc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tương</a:t>
            </a:r>
            <a:r>
              <a:rPr lang="en-US" sz="1400" dirty="0" smtClean="0">
                <a:latin typeface="Calibri "/>
              </a:rPr>
              <a:t> </a:t>
            </a:r>
            <a:r>
              <a:rPr lang="en-US" sz="1400" dirty="0" err="1" smtClean="0">
                <a:latin typeface="Calibri "/>
              </a:rPr>
              <a:t>đồng</a:t>
            </a:r>
            <a:r>
              <a:rPr lang="en-US" sz="1400" dirty="0" smtClean="0">
                <a:latin typeface="Calibri "/>
              </a:rPr>
              <a:t> : </a:t>
            </a:r>
          </a:p>
          <a:p>
            <a:r>
              <a:rPr lang="en-US" sz="1200" dirty="0" smtClean="0">
                <a:latin typeface="Calibri "/>
              </a:rPr>
              <a:t>- </a:t>
            </a:r>
            <a:r>
              <a:rPr lang="en-US" sz="1200" dirty="0" err="1" smtClean="0">
                <a:latin typeface="Calibri "/>
              </a:rPr>
              <a:t>Một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số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cổ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phiếu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có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tương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quan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biến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động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với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các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chỉ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số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chứng</a:t>
            </a:r>
            <a:r>
              <a:rPr lang="en-US" sz="1200" dirty="0" smtClean="0">
                <a:latin typeface="Calibri "/>
              </a:rPr>
              <a:t> </a:t>
            </a:r>
            <a:r>
              <a:rPr lang="en-US" sz="1200" dirty="0" err="1" smtClean="0">
                <a:latin typeface="Calibri "/>
              </a:rPr>
              <a:t>khoản</a:t>
            </a:r>
            <a:r>
              <a:rPr lang="en-US" sz="1200" dirty="0" smtClean="0">
                <a:latin typeface="Calibri "/>
              </a:rPr>
              <a:t> (S&amp;P500 và Apple)</a:t>
            </a:r>
            <a:endParaRPr lang="vi-VN" sz="1200" dirty="0">
              <a:latin typeface="Calibri 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8;p7"/>
          <p:cNvSpPr txBox="1"/>
          <p:nvPr/>
        </p:nvSpPr>
        <p:spPr>
          <a:xfrm>
            <a:off x="548843" y="167992"/>
            <a:ext cx="2593368" cy="39727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50000">
                <a:srgbClr val="FF3410"/>
              </a:gs>
              <a:gs pos="100000">
                <a:srgbClr val="FF67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300"/>
              <a:buFont typeface="Calibri" panose="020F0502020204030204"/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 TIMELINE TRIỂN KHAI</a:t>
            </a:r>
            <a:endParaRPr lang="vi-VN" sz="1600" b="1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1911"/>
              </p:ext>
            </p:extLst>
          </p:nvPr>
        </p:nvGraphicFramePr>
        <p:xfrm>
          <a:off x="714893" y="672775"/>
          <a:ext cx="9917084" cy="3124200"/>
        </p:xfrm>
        <a:graphic>
          <a:graphicData uri="http://schemas.openxmlformats.org/drawingml/2006/table">
            <a:tbl>
              <a:tblPr/>
              <a:tblGrid>
                <a:gridCol w="856212">
                  <a:extLst>
                    <a:ext uri="{9D8B030D-6E8A-4147-A177-3AD203B41FA5}">
                      <a16:colId xmlns:a16="http://schemas.microsoft.com/office/drawing/2014/main" val="3152693720"/>
                    </a:ext>
                  </a:extLst>
                </a:gridCol>
                <a:gridCol w="1701682">
                  <a:extLst>
                    <a:ext uri="{9D8B030D-6E8A-4147-A177-3AD203B41FA5}">
                      <a16:colId xmlns:a16="http://schemas.microsoft.com/office/drawing/2014/main" val="856947001"/>
                    </a:ext>
                  </a:extLst>
                </a:gridCol>
                <a:gridCol w="5181257">
                  <a:extLst>
                    <a:ext uri="{9D8B030D-6E8A-4147-A177-3AD203B41FA5}">
                      <a16:colId xmlns:a16="http://schemas.microsoft.com/office/drawing/2014/main" val="3523689020"/>
                    </a:ext>
                  </a:extLst>
                </a:gridCol>
                <a:gridCol w="1108649">
                  <a:extLst>
                    <a:ext uri="{9D8B030D-6E8A-4147-A177-3AD203B41FA5}">
                      <a16:colId xmlns:a16="http://schemas.microsoft.com/office/drawing/2014/main" val="1362070962"/>
                    </a:ext>
                  </a:extLst>
                </a:gridCol>
                <a:gridCol w="404352">
                  <a:extLst>
                    <a:ext uri="{9D8B030D-6E8A-4147-A177-3AD203B41FA5}">
                      <a16:colId xmlns:a16="http://schemas.microsoft.com/office/drawing/2014/main" val="3319970812"/>
                    </a:ext>
                  </a:extLst>
                </a:gridCol>
                <a:gridCol w="664932">
                  <a:extLst>
                    <a:ext uri="{9D8B030D-6E8A-4147-A177-3AD203B41FA5}">
                      <a16:colId xmlns:a16="http://schemas.microsoft.com/office/drawing/2014/main" val="4257620536"/>
                    </a:ext>
                  </a:extLst>
                </a:gridCol>
              </a:tblGrid>
              <a:tr h="16510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 TImeline xây dựng hệ thống PoC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1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70737"/>
                  </a:ext>
                </a:extLst>
              </a:tr>
              <a:tr h="1651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STT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Đầu việc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Mô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tả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Ngày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PiC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Tiến độ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055985"/>
                  </a:ext>
                </a:extLst>
              </a:tr>
              <a:tr h="28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Cung cấp BRD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Cung cấp các mẫu yêu cầu crawl dữ liệu từ team FI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Mô tả chi tiết các nguồn dữ liệu, định dạng output, và yêu cầu xử lý đặc biệt (nếu có)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25 - 31/12/2024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Done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9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85792"/>
                  </a:ext>
                </a:extLst>
              </a:tr>
              <a:tr h="28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Phát triển hệ thống PoC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Thiết kế bot crawl cơ bản</a:t>
                      </a:r>
                      <a:b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Triển khai thử nghiệm trên các nguồn dữ liệu public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02 - 10/01/2025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 Progress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6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83036"/>
                  </a:ext>
                </a:extLst>
              </a:tr>
              <a:tr h="28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Cung cấp môi trường thử nghiệm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Cung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cấp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tài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khoản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đăng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nhập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các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nguồn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dữ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liệu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private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để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thử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nghiệm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bot crawl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13/01/2025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 Do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79350"/>
                  </a:ext>
                </a:extLst>
              </a:tr>
              <a:tr h="28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Dùng thử &amp; đánh giá bot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Kiểm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tra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khả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năng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crawl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dữ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liệu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thực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tế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của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bot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Đánh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giá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hiệu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suất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và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độ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chính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xác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của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dữ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liệu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thu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thập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13 - 17/01/2025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 Do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72282"/>
                  </a:ext>
                </a:extLst>
              </a:tr>
              <a:tr h="413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Cải tiến bot crawl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Tối ưu hóa bot để tránh bị chặn</a:t>
                      </a:r>
                      <a:b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Hoàn thiện pipeline lưu trữ dữ liệu crawl vào hệ thống</a:t>
                      </a:r>
                      <a:b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Các cải tiến khác tùy theo kết quả dùng thử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15 - 22/01/2025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 Do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169014"/>
                  </a:ext>
                </a:extLst>
              </a:tr>
              <a:tr h="2892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Báo cáo kết quả PoC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Báo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cáo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chi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kết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quả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thử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nghiệm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PoC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Lên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timeline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triển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khai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chính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thức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22 - 24/01/2025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AI &amp; FI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 Do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9567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72071"/>
              </p:ext>
            </p:extLst>
          </p:nvPr>
        </p:nvGraphicFramePr>
        <p:xfrm>
          <a:off x="714892" y="3944663"/>
          <a:ext cx="9917085" cy="2564130"/>
        </p:xfrm>
        <a:graphic>
          <a:graphicData uri="http://schemas.openxmlformats.org/drawingml/2006/table">
            <a:tbl>
              <a:tblPr/>
              <a:tblGrid>
                <a:gridCol w="856212">
                  <a:extLst>
                    <a:ext uri="{9D8B030D-6E8A-4147-A177-3AD203B41FA5}">
                      <a16:colId xmlns:a16="http://schemas.microsoft.com/office/drawing/2014/main" val="3472722891"/>
                    </a:ext>
                  </a:extLst>
                </a:gridCol>
                <a:gridCol w="1720735">
                  <a:extLst>
                    <a:ext uri="{9D8B030D-6E8A-4147-A177-3AD203B41FA5}">
                      <a16:colId xmlns:a16="http://schemas.microsoft.com/office/drawing/2014/main" val="1946302611"/>
                    </a:ext>
                  </a:extLst>
                </a:gridCol>
                <a:gridCol w="2685011">
                  <a:extLst>
                    <a:ext uri="{9D8B030D-6E8A-4147-A177-3AD203B41FA5}">
                      <a16:colId xmlns:a16="http://schemas.microsoft.com/office/drawing/2014/main" val="255077549"/>
                    </a:ext>
                  </a:extLst>
                </a:gridCol>
                <a:gridCol w="4655127">
                  <a:extLst>
                    <a:ext uri="{9D8B030D-6E8A-4147-A177-3AD203B41FA5}">
                      <a16:colId xmlns:a16="http://schemas.microsoft.com/office/drawing/2014/main" val="1479383292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 Roadmap (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dự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kiến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)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1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1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1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82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Quý/2025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MVP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Level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Mô tả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77788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Q1&amp;2/2025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MVP 1: Bot crawl data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Xây dựng hệ thống PoC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52616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Mở rộng khả năng crawl trên các trang bảo mật cao hơn, tích hợp lưu trữ dữ liệu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2609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Hoàn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thiện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bot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tránh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bị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chặn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cải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thiện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hiệu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suất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74762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Q3/2025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MVP 2: OCR file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kết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quả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Phát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triển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luồng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OCR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thông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tin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trên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file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kết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quả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76136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Cải tiến công cụ OCR để gia tăng độ chính xác &gt;90%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59758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Q4/2025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MVP 3: Predictive model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Phân tích logic dự đoán từ team FI, xây dựng mô hình cơ bản dự đoán tỷ giá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8491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Phát triển mô hình machine learning nâng cao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1919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Tích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hợp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backtesting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để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nâng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cao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mức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độ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tin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cậy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của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model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dự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đoán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356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840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8;p7"/>
          <p:cNvSpPr txBox="1"/>
          <p:nvPr/>
        </p:nvSpPr>
        <p:spPr>
          <a:xfrm>
            <a:off x="548843" y="296037"/>
            <a:ext cx="3513851" cy="6568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50000">
                <a:srgbClr val="FF3410"/>
              </a:gs>
              <a:gs pos="100000">
                <a:srgbClr val="FF67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300"/>
              <a:buFont typeface="Calibri" panose="020F0502020204030204"/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4. MỤC TIÊU</a:t>
            </a:r>
            <a:endParaRPr lang="vi-VN" sz="2000" b="1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6396" y="1377653"/>
            <a:ext cx="9794388" cy="652489"/>
            <a:chOff x="-123302" y="5337978"/>
            <a:chExt cx="9794388" cy="652489"/>
          </a:xfrm>
        </p:grpSpPr>
        <p:sp>
          <p:nvSpPr>
            <p:cNvPr id="16" name="ïşḻïďê-Pentagon 10"/>
            <p:cNvSpPr/>
            <p:nvPr/>
          </p:nvSpPr>
          <p:spPr>
            <a:xfrm>
              <a:off x="6164261" y="5355467"/>
              <a:ext cx="3506825" cy="635000"/>
            </a:xfrm>
            <a:prstGeom prst="homePlate">
              <a:avLst/>
            </a:prstGeom>
            <a:solidFill>
              <a:schemeClr val="accent4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2027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  <p:sp>
          <p:nvSpPr>
            <p:cNvPr id="17" name="ïşḻïďê-Pentagon 11"/>
            <p:cNvSpPr/>
            <p:nvPr/>
          </p:nvSpPr>
          <p:spPr>
            <a:xfrm>
              <a:off x="2905673" y="5337978"/>
              <a:ext cx="3699398" cy="635000"/>
            </a:xfrm>
            <a:prstGeom prst="homePlate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2026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  <p:sp>
          <p:nvSpPr>
            <p:cNvPr id="18" name="ïşḻïďê-Pentagon 12"/>
            <p:cNvSpPr/>
            <p:nvPr/>
          </p:nvSpPr>
          <p:spPr>
            <a:xfrm>
              <a:off x="-123302" y="5355467"/>
              <a:ext cx="3560642" cy="635000"/>
            </a:xfrm>
            <a:prstGeom prst="homePlat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2025	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00151" y="2352675"/>
            <a:ext cx="2381250" cy="3200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Xây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dựng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cơ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sở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trường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Xây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cụ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tự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động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update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hàng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ngày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vào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cơ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sở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endParaRPr kumimoji="0" lang="en-US" sz="14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cụ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hỗ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trợ trader tra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cứu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tin,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phân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tích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một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nhanh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chóng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và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thuận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tiện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Tiến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hành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một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số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bước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dự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trường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ban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đầu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4850" y="2478116"/>
            <a:ext cx="2495550" cy="2339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Tiếp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tục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hoàn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thiện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cơ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sở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Sử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dụng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thuật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toán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cụ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AI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để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đưa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ra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dự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xu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hướng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. </a:t>
            </a:r>
            <a:endParaRPr kumimoji="0" lang="en-US" sz="14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Kiểm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tra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mức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độ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chính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xác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của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mô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hình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hoặc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hệ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thống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dự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báo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8113" y="2508632"/>
            <a:ext cx="2486512" cy="1692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Thử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nghiệm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hệ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thống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giao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dịch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tự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động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dựa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trên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mô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hình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dự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Phát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triển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thành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kênh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giao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dịch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độc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lập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.</a:t>
            </a:r>
            <a:endParaRPr kumimoji="0" lang="en-US" sz="14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78947" y="2444887"/>
            <a:ext cx="2683428" cy="2822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63530" y="2444887"/>
            <a:ext cx="2683428" cy="2822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775657" y="2444887"/>
            <a:ext cx="2683428" cy="2822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5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9Slide.vn 1"/>
          <p:cNvSpPr/>
          <p:nvPr/>
        </p:nvSpPr>
        <p:spPr>
          <a:xfrm>
            <a:off x="-165" y="-10856"/>
            <a:ext cx="12192000" cy="6868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9Slide.vn 3"/>
          <p:cNvSpPr txBox="1"/>
          <p:nvPr/>
        </p:nvSpPr>
        <p:spPr>
          <a:xfrm>
            <a:off x="4085676" y="3484220"/>
            <a:ext cx="4020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tx1">
                    <a:lumMod val="65000"/>
                    <a:lumOff val="35000"/>
                  </a:schemeClr>
                </a:solidFill>
              </a:rPr>
              <a:t>Thank You!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9Slide.vn 4"/>
          <p:cNvSpPr>
            <a:spLocks noEditPoints="1"/>
          </p:cNvSpPr>
          <p:nvPr/>
        </p:nvSpPr>
        <p:spPr bwMode="auto">
          <a:xfrm flipH="1">
            <a:off x="5385512" y="1711786"/>
            <a:ext cx="1421306" cy="1651787"/>
          </a:xfrm>
          <a:custGeom>
            <a:avLst/>
            <a:gdLst>
              <a:gd name="T0" fmla="*/ 2341 w 2853"/>
              <a:gd name="T1" fmla="*/ 2490 h 3309"/>
              <a:gd name="T2" fmla="*/ 2503 w 2853"/>
              <a:gd name="T3" fmla="*/ 2320 h 3309"/>
              <a:gd name="T4" fmla="*/ 2545 w 2853"/>
              <a:gd name="T5" fmla="*/ 2079 h 3309"/>
              <a:gd name="T6" fmla="*/ 2451 w 2853"/>
              <a:gd name="T7" fmla="*/ 1861 h 3309"/>
              <a:gd name="T8" fmla="*/ 2254 w 2853"/>
              <a:gd name="T9" fmla="*/ 1731 h 3309"/>
              <a:gd name="T10" fmla="*/ 447 w 2853"/>
              <a:gd name="T11" fmla="*/ 1433 h 3309"/>
              <a:gd name="T12" fmla="*/ 381 w 2853"/>
              <a:gd name="T13" fmla="*/ 1559 h 3309"/>
              <a:gd name="T14" fmla="*/ 425 w 2853"/>
              <a:gd name="T15" fmla="*/ 2808 h 3309"/>
              <a:gd name="T16" fmla="*/ 563 w 2853"/>
              <a:gd name="T17" fmla="*/ 2850 h 3309"/>
              <a:gd name="T18" fmla="*/ 673 w 2853"/>
              <a:gd name="T19" fmla="*/ 2759 h 3309"/>
              <a:gd name="T20" fmla="*/ 673 w 2853"/>
              <a:gd name="T21" fmla="*/ 1500 h 3309"/>
              <a:gd name="T22" fmla="*/ 563 w 2853"/>
              <a:gd name="T23" fmla="*/ 1411 h 3309"/>
              <a:gd name="T24" fmla="*/ 749 w 2853"/>
              <a:gd name="T25" fmla="*/ 15 h 3309"/>
              <a:gd name="T26" fmla="*/ 777 w 2853"/>
              <a:gd name="T27" fmla="*/ 94 h 3309"/>
              <a:gd name="T28" fmla="*/ 754 w 2853"/>
              <a:gd name="T29" fmla="*/ 217 h 3309"/>
              <a:gd name="T30" fmla="*/ 833 w 2853"/>
              <a:gd name="T31" fmla="*/ 350 h 3309"/>
              <a:gd name="T32" fmla="*/ 966 w 2853"/>
              <a:gd name="T33" fmla="*/ 505 h 3309"/>
              <a:gd name="T34" fmla="*/ 1063 w 2853"/>
              <a:gd name="T35" fmla="*/ 682 h 3309"/>
              <a:gd name="T36" fmla="*/ 1051 w 2853"/>
              <a:gd name="T37" fmla="*/ 895 h 3309"/>
              <a:gd name="T38" fmla="*/ 1432 w 2853"/>
              <a:gd name="T39" fmla="*/ 997 h 3309"/>
              <a:gd name="T40" fmla="*/ 1365 w 2853"/>
              <a:gd name="T41" fmla="*/ 841 h 3309"/>
              <a:gd name="T42" fmla="*/ 1248 w 2853"/>
              <a:gd name="T43" fmla="*/ 695 h 3309"/>
              <a:gd name="T44" fmla="*/ 1164 w 2853"/>
              <a:gd name="T45" fmla="*/ 558 h 3309"/>
              <a:gd name="T46" fmla="*/ 1131 w 2853"/>
              <a:gd name="T47" fmla="*/ 395 h 3309"/>
              <a:gd name="T48" fmla="*/ 1191 w 2853"/>
              <a:gd name="T49" fmla="*/ 201 h 3309"/>
              <a:gd name="T50" fmla="*/ 1349 w 2853"/>
              <a:gd name="T51" fmla="*/ 11 h 3309"/>
              <a:gd name="T52" fmla="*/ 1433 w 2853"/>
              <a:gd name="T53" fmla="*/ 15 h 3309"/>
              <a:gd name="T54" fmla="*/ 1461 w 2853"/>
              <a:gd name="T55" fmla="*/ 94 h 3309"/>
              <a:gd name="T56" fmla="*/ 1440 w 2853"/>
              <a:gd name="T57" fmla="*/ 217 h 3309"/>
              <a:gd name="T58" fmla="*/ 1518 w 2853"/>
              <a:gd name="T59" fmla="*/ 350 h 3309"/>
              <a:gd name="T60" fmla="*/ 1651 w 2853"/>
              <a:gd name="T61" fmla="*/ 505 h 3309"/>
              <a:gd name="T62" fmla="*/ 1747 w 2853"/>
              <a:gd name="T63" fmla="*/ 682 h 3309"/>
              <a:gd name="T64" fmla="*/ 1735 w 2853"/>
              <a:gd name="T65" fmla="*/ 895 h 3309"/>
              <a:gd name="T66" fmla="*/ 2084 w 2853"/>
              <a:gd name="T67" fmla="*/ 1030 h 3309"/>
              <a:gd name="T68" fmla="*/ 2194 w 2853"/>
              <a:gd name="T69" fmla="*/ 1120 h 3309"/>
              <a:gd name="T70" fmla="*/ 2338 w 2853"/>
              <a:gd name="T71" fmla="*/ 1439 h 3309"/>
              <a:gd name="T72" fmla="*/ 2620 w 2853"/>
              <a:gd name="T73" fmla="*/ 1599 h 3309"/>
              <a:gd name="T74" fmla="*/ 2803 w 2853"/>
              <a:gd name="T75" fmla="*/ 1866 h 3309"/>
              <a:gd name="T76" fmla="*/ 2849 w 2853"/>
              <a:gd name="T77" fmla="*/ 2200 h 3309"/>
              <a:gd name="T78" fmla="*/ 2743 w 2853"/>
              <a:gd name="T79" fmla="*/ 2513 h 3309"/>
              <a:gd name="T80" fmla="*/ 2514 w 2853"/>
              <a:gd name="T81" fmla="*/ 2742 h 3309"/>
              <a:gd name="T82" fmla="*/ 2201 w 2853"/>
              <a:gd name="T83" fmla="*/ 2849 h 3309"/>
              <a:gd name="T84" fmla="*/ 2097 w 2853"/>
              <a:gd name="T85" fmla="*/ 3097 h 3309"/>
              <a:gd name="T86" fmla="*/ 1889 w 2853"/>
              <a:gd name="T87" fmla="*/ 3263 h 3309"/>
              <a:gd name="T88" fmla="*/ 533 w 2853"/>
              <a:gd name="T89" fmla="*/ 3309 h 3309"/>
              <a:gd name="T90" fmla="*/ 264 w 2853"/>
              <a:gd name="T91" fmla="*/ 3236 h 3309"/>
              <a:gd name="T92" fmla="*/ 73 w 2853"/>
              <a:gd name="T93" fmla="*/ 3045 h 3309"/>
              <a:gd name="T94" fmla="*/ 0 w 2853"/>
              <a:gd name="T95" fmla="*/ 2776 h 3309"/>
              <a:gd name="T96" fmla="*/ 45 w 2853"/>
              <a:gd name="T97" fmla="*/ 1072 h 3309"/>
              <a:gd name="T98" fmla="*/ 745 w 2853"/>
              <a:gd name="T99" fmla="*/ 1027 h 3309"/>
              <a:gd name="T100" fmla="*/ 703 w 2853"/>
              <a:gd name="T101" fmla="*/ 874 h 3309"/>
              <a:gd name="T102" fmla="*/ 582 w 2853"/>
              <a:gd name="T103" fmla="*/ 720 h 3309"/>
              <a:gd name="T104" fmla="*/ 493 w 2853"/>
              <a:gd name="T105" fmla="*/ 587 h 3309"/>
              <a:gd name="T106" fmla="*/ 446 w 2853"/>
              <a:gd name="T107" fmla="*/ 429 h 3309"/>
              <a:gd name="T108" fmla="*/ 485 w 2853"/>
              <a:gd name="T109" fmla="*/ 242 h 3309"/>
              <a:gd name="T110" fmla="*/ 650 w 2853"/>
              <a:gd name="T111" fmla="*/ 22 h 3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853" h="3309">
                <a:moveTo>
                  <a:pt x="2206" y="1719"/>
                </a:moveTo>
                <a:lnTo>
                  <a:pt x="2206" y="2541"/>
                </a:lnTo>
                <a:lnTo>
                  <a:pt x="2254" y="2530"/>
                </a:lnTo>
                <a:lnTo>
                  <a:pt x="2299" y="2513"/>
                </a:lnTo>
                <a:lnTo>
                  <a:pt x="2341" y="2490"/>
                </a:lnTo>
                <a:lnTo>
                  <a:pt x="2381" y="2464"/>
                </a:lnTo>
                <a:lnTo>
                  <a:pt x="2417" y="2433"/>
                </a:lnTo>
                <a:lnTo>
                  <a:pt x="2451" y="2399"/>
                </a:lnTo>
                <a:lnTo>
                  <a:pt x="2479" y="2361"/>
                </a:lnTo>
                <a:lnTo>
                  <a:pt x="2503" y="2320"/>
                </a:lnTo>
                <a:lnTo>
                  <a:pt x="2522" y="2276"/>
                </a:lnTo>
                <a:lnTo>
                  <a:pt x="2537" y="2229"/>
                </a:lnTo>
                <a:lnTo>
                  <a:pt x="2545" y="2180"/>
                </a:lnTo>
                <a:lnTo>
                  <a:pt x="2548" y="2130"/>
                </a:lnTo>
                <a:lnTo>
                  <a:pt x="2545" y="2079"/>
                </a:lnTo>
                <a:lnTo>
                  <a:pt x="2537" y="2031"/>
                </a:lnTo>
                <a:lnTo>
                  <a:pt x="2522" y="1985"/>
                </a:lnTo>
                <a:lnTo>
                  <a:pt x="2503" y="1941"/>
                </a:lnTo>
                <a:lnTo>
                  <a:pt x="2479" y="1899"/>
                </a:lnTo>
                <a:lnTo>
                  <a:pt x="2451" y="1861"/>
                </a:lnTo>
                <a:lnTo>
                  <a:pt x="2417" y="1827"/>
                </a:lnTo>
                <a:lnTo>
                  <a:pt x="2381" y="1796"/>
                </a:lnTo>
                <a:lnTo>
                  <a:pt x="2341" y="1769"/>
                </a:lnTo>
                <a:lnTo>
                  <a:pt x="2299" y="1748"/>
                </a:lnTo>
                <a:lnTo>
                  <a:pt x="2254" y="1731"/>
                </a:lnTo>
                <a:lnTo>
                  <a:pt x="2206" y="1719"/>
                </a:lnTo>
                <a:close/>
                <a:moveTo>
                  <a:pt x="533" y="1407"/>
                </a:moveTo>
                <a:lnTo>
                  <a:pt x="501" y="1411"/>
                </a:lnTo>
                <a:lnTo>
                  <a:pt x="473" y="1420"/>
                </a:lnTo>
                <a:lnTo>
                  <a:pt x="447" y="1433"/>
                </a:lnTo>
                <a:lnTo>
                  <a:pt x="425" y="1452"/>
                </a:lnTo>
                <a:lnTo>
                  <a:pt x="407" y="1475"/>
                </a:lnTo>
                <a:lnTo>
                  <a:pt x="392" y="1500"/>
                </a:lnTo>
                <a:lnTo>
                  <a:pt x="384" y="1529"/>
                </a:lnTo>
                <a:lnTo>
                  <a:pt x="381" y="1559"/>
                </a:lnTo>
                <a:lnTo>
                  <a:pt x="381" y="2700"/>
                </a:lnTo>
                <a:lnTo>
                  <a:pt x="384" y="2731"/>
                </a:lnTo>
                <a:lnTo>
                  <a:pt x="392" y="2759"/>
                </a:lnTo>
                <a:lnTo>
                  <a:pt x="407" y="2785"/>
                </a:lnTo>
                <a:lnTo>
                  <a:pt x="425" y="2808"/>
                </a:lnTo>
                <a:lnTo>
                  <a:pt x="447" y="2827"/>
                </a:lnTo>
                <a:lnTo>
                  <a:pt x="473" y="2841"/>
                </a:lnTo>
                <a:lnTo>
                  <a:pt x="501" y="2850"/>
                </a:lnTo>
                <a:lnTo>
                  <a:pt x="533" y="2853"/>
                </a:lnTo>
                <a:lnTo>
                  <a:pt x="563" y="2850"/>
                </a:lnTo>
                <a:lnTo>
                  <a:pt x="592" y="2841"/>
                </a:lnTo>
                <a:lnTo>
                  <a:pt x="618" y="2827"/>
                </a:lnTo>
                <a:lnTo>
                  <a:pt x="640" y="2808"/>
                </a:lnTo>
                <a:lnTo>
                  <a:pt x="658" y="2785"/>
                </a:lnTo>
                <a:lnTo>
                  <a:pt x="673" y="2759"/>
                </a:lnTo>
                <a:lnTo>
                  <a:pt x="681" y="2731"/>
                </a:lnTo>
                <a:lnTo>
                  <a:pt x="684" y="2700"/>
                </a:lnTo>
                <a:lnTo>
                  <a:pt x="684" y="1559"/>
                </a:lnTo>
                <a:lnTo>
                  <a:pt x="681" y="1529"/>
                </a:lnTo>
                <a:lnTo>
                  <a:pt x="673" y="1500"/>
                </a:lnTo>
                <a:lnTo>
                  <a:pt x="658" y="1475"/>
                </a:lnTo>
                <a:lnTo>
                  <a:pt x="640" y="1452"/>
                </a:lnTo>
                <a:lnTo>
                  <a:pt x="618" y="1433"/>
                </a:lnTo>
                <a:lnTo>
                  <a:pt x="592" y="1420"/>
                </a:lnTo>
                <a:lnTo>
                  <a:pt x="563" y="1411"/>
                </a:lnTo>
                <a:lnTo>
                  <a:pt x="533" y="1407"/>
                </a:lnTo>
                <a:close/>
                <a:moveTo>
                  <a:pt x="698" y="0"/>
                </a:moveTo>
                <a:lnTo>
                  <a:pt x="716" y="1"/>
                </a:lnTo>
                <a:lnTo>
                  <a:pt x="733" y="7"/>
                </a:lnTo>
                <a:lnTo>
                  <a:pt x="749" y="15"/>
                </a:lnTo>
                <a:lnTo>
                  <a:pt x="762" y="27"/>
                </a:lnTo>
                <a:lnTo>
                  <a:pt x="772" y="43"/>
                </a:lnTo>
                <a:lnTo>
                  <a:pt x="778" y="60"/>
                </a:lnTo>
                <a:lnTo>
                  <a:pt x="779" y="76"/>
                </a:lnTo>
                <a:lnTo>
                  <a:pt x="777" y="94"/>
                </a:lnTo>
                <a:lnTo>
                  <a:pt x="771" y="112"/>
                </a:lnTo>
                <a:lnTo>
                  <a:pt x="759" y="139"/>
                </a:lnTo>
                <a:lnTo>
                  <a:pt x="753" y="166"/>
                </a:lnTo>
                <a:lnTo>
                  <a:pt x="751" y="191"/>
                </a:lnTo>
                <a:lnTo>
                  <a:pt x="754" y="217"/>
                </a:lnTo>
                <a:lnTo>
                  <a:pt x="762" y="242"/>
                </a:lnTo>
                <a:lnTo>
                  <a:pt x="775" y="268"/>
                </a:lnTo>
                <a:lnTo>
                  <a:pt x="790" y="294"/>
                </a:lnTo>
                <a:lnTo>
                  <a:pt x="810" y="322"/>
                </a:lnTo>
                <a:lnTo>
                  <a:pt x="833" y="350"/>
                </a:lnTo>
                <a:lnTo>
                  <a:pt x="859" y="381"/>
                </a:lnTo>
                <a:lnTo>
                  <a:pt x="888" y="413"/>
                </a:lnTo>
                <a:lnTo>
                  <a:pt x="914" y="442"/>
                </a:lnTo>
                <a:lnTo>
                  <a:pt x="940" y="474"/>
                </a:lnTo>
                <a:lnTo>
                  <a:pt x="966" y="505"/>
                </a:lnTo>
                <a:lnTo>
                  <a:pt x="990" y="537"/>
                </a:lnTo>
                <a:lnTo>
                  <a:pt x="1013" y="571"/>
                </a:lnTo>
                <a:lnTo>
                  <a:pt x="1033" y="607"/>
                </a:lnTo>
                <a:lnTo>
                  <a:pt x="1051" y="643"/>
                </a:lnTo>
                <a:lnTo>
                  <a:pt x="1063" y="682"/>
                </a:lnTo>
                <a:lnTo>
                  <a:pt x="1071" y="722"/>
                </a:lnTo>
                <a:lnTo>
                  <a:pt x="1075" y="765"/>
                </a:lnTo>
                <a:lnTo>
                  <a:pt x="1073" y="808"/>
                </a:lnTo>
                <a:lnTo>
                  <a:pt x="1065" y="851"/>
                </a:lnTo>
                <a:lnTo>
                  <a:pt x="1051" y="895"/>
                </a:lnTo>
                <a:lnTo>
                  <a:pt x="1031" y="938"/>
                </a:lnTo>
                <a:lnTo>
                  <a:pt x="1006" y="982"/>
                </a:lnTo>
                <a:lnTo>
                  <a:pt x="975" y="1027"/>
                </a:lnTo>
                <a:lnTo>
                  <a:pt x="1429" y="1027"/>
                </a:lnTo>
                <a:lnTo>
                  <a:pt x="1432" y="997"/>
                </a:lnTo>
                <a:lnTo>
                  <a:pt x="1429" y="967"/>
                </a:lnTo>
                <a:lnTo>
                  <a:pt x="1421" y="936"/>
                </a:lnTo>
                <a:lnTo>
                  <a:pt x="1407" y="906"/>
                </a:lnTo>
                <a:lnTo>
                  <a:pt x="1388" y="874"/>
                </a:lnTo>
                <a:lnTo>
                  <a:pt x="1365" y="841"/>
                </a:lnTo>
                <a:lnTo>
                  <a:pt x="1337" y="805"/>
                </a:lnTo>
                <a:lnTo>
                  <a:pt x="1305" y="767"/>
                </a:lnTo>
                <a:lnTo>
                  <a:pt x="1287" y="744"/>
                </a:lnTo>
                <a:lnTo>
                  <a:pt x="1267" y="720"/>
                </a:lnTo>
                <a:lnTo>
                  <a:pt x="1248" y="695"/>
                </a:lnTo>
                <a:lnTo>
                  <a:pt x="1229" y="669"/>
                </a:lnTo>
                <a:lnTo>
                  <a:pt x="1211" y="643"/>
                </a:lnTo>
                <a:lnTo>
                  <a:pt x="1194" y="615"/>
                </a:lnTo>
                <a:lnTo>
                  <a:pt x="1177" y="587"/>
                </a:lnTo>
                <a:lnTo>
                  <a:pt x="1164" y="558"/>
                </a:lnTo>
                <a:lnTo>
                  <a:pt x="1151" y="527"/>
                </a:lnTo>
                <a:lnTo>
                  <a:pt x="1142" y="495"/>
                </a:lnTo>
                <a:lnTo>
                  <a:pt x="1135" y="463"/>
                </a:lnTo>
                <a:lnTo>
                  <a:pt x="1132" y="429"/>
                </a:lnTo>
                <a:lnTo>
                  <a:pt x="1131" y="395"/>
                </a:lnTo>
                <a:lnTo>
                  <a:pt x="1134" y="358"/>
                </a:lnTo>
                <a:lnTo>
                  <a:pt x="1141" y="321"/>
                </a:lnTo>
                <a:lnTo>
                  <a:pt x="1153" y="282"/>
                </a:lnTo>
                <a:lnTo>
                  <a:pt x="1170" y="242"/>
                </a:lnTo>
                <a:lnTo>
                  <a:pt x="1191" y="201"/>
                </a:lnTo>
                <a:lnTo>
                  <a:pt x="1218" y="158"/>
                </a:lnTo>
                <a:lnTo>
                  <a:pt x="1251" y="115"/>
                </a:lnTo>
                <a:lnTo>
                  <a:pt x="1290" y="69"/>
                </a:lnTo>
                <a:lnTo>
                  <a:pt x="1334" y="22"/>
                </a:lnTo>
                <a:lnTo>
                  <a:pt x="1349" y="11"/>
                </a:lnTo>
                <a:lnTo>
                  <a:pt x="1366" y="3"/>
                </a:lnTo>
                <a:lnTo>
                  <a:pt x="1382" y="0"/>
                </a:lnTo>
                <a:lnTo>
                  <a:pt x="1400" y="1"/>
                </a:lnTo>
                <a:lnTo>
                  <a:pt x="1418" y="7"/>
                </a:lnTo>
                <a:lnTo>
                  <a:pt x="1433" y="15"/>
                </a:lnTo>
                <a:lnTo>
                  <a:pt x="1447" y="27"/>
                </a:lnTo>
                <a:lnTo>
                  <a:pt x="1456" y="43"/>
                </a:lnTo>
                <a:lnTo>
                  <a:pt x="1462" y="60"/>
                </a:lnTo>
                <a:lnTo>
                  <a:pt x="1464" y="76"/>
                </a:lnTo>
                <a:lnTo>
                  <a:pt x="1461" y="94"/>
                </a:lnTo>
                <a:lnTo>
                  <a:pt x="1455" y="112"/>
                </a:lnTo>
                <a:lnTo>
                  <a:pt x="1444" y="139"/>
                </a:lnTo>
                <a:lnTo>
                  <a:pt x="1437" y="166"/>
                </a:lnTo>
                <a:lnTo>
                  <a:pt x="1435" y="191"/>
                </a:lnTo>
                <a:lnTo>
                  <a:pt x="1440" y="217"/>
                </a:lnTo>
                <a:lnTo>
                  <a:pt x="1447" y="242"/>
                </a:lnTo>
                <a:lnTo>
                  <a:pt x="1459" y="268"/>
                </a:lnTo>
                <a:lnTo>
                  <a:pt x="1475" y="294"/>
                </a:lnTo>
                <a:lnTo>
                  <a:pt x="1495" y="322"/>
                </a:lnTo>
                <a:lnTo>
                  <a:pt x="1518" y="350"/>
                </a:lnTo>
                <a:lnTo>
                  <a:pt x="1544" y="381"/>
                </a:lnTo>
                <a:lnTo>
                  <a:pt x="1573" y="413"/>
                </a:lnTo>
                <a:lnTo>
                  <a:pt x="1599" y="442"/>
                </a:lnTo>
                <a:lnTo>
                  <a:pt x="1625" y="474"/>
                </a:lnTo>
                <a:lnTo>
                  <a:pt x="1651" y="505"/>
                </a:lnTo>
                <a:lnTo>
                  <a:pt x="1675" y="537"/>
                </a:lnTo>
                <a:lnTo>
                  <a:pt x="1697" y="571"/>
                </a:lnTo>
                <a:lnTo>
                  <a:pt x="1717" y="607"/>
                </a:lnTo>
                <a:lnTo>
                  <a:pt x="1735" y="643"/>
                </a:lnTo>
                <a:lnTo>
                  <a:pt x="1747" y="682"/>
                </a:lnTo>
                <a:lnTo>
                  <a:pt x="1757" y="722"/>
                </a:lnTo>
                <a:lnTo>
                  <a:pt x="1760" y="765"/>
                </a:lnTo>
                <a:lnTo>
                  <a:pt x="1758" y="808"/>
                </a:lnTo>
                <a:lnTo>
                  <a:pt x="1749" y="851"/>
                </a:lnTo>
                <a:lnTo>
                  <a:pt x="1735" y="895"/>
                </a:lnTo>
                <a:lnTo>
                  <a:pt x="1715" y="938"/>
                </a:lnTo>
                <a:lnTo>
                  <a:pt x="1690" y="982"/>
                </a:lnTo>
                <a:lnTo>
                  <a:pt x="1659" y="1027"/>
                </a:lnTo>
                <a:lnTo>
                  <a:pt x="2054" y="1027"/>
                </a:lnTo>
                <a:lnTo>
                  <a:pt x="2084" y="1030"/>
                </a:lnTo>
                <a:lnTo>
                  <a:pt x="2114" y="1039"/>
                </a:lnTo>
                <a:lnTo>
                  <a:pt x="2138" y="1053"/>
                </a:lnTo>
                <a:lnTo>
                  <a:pt x="2161" y="1072"/>
                </a:lnTo>
                <a:lnTo>
                  <a:pt x="2180" y="1094"/>
                </a:lnTo>
                <a:lnTo>
                  <a:pt x="2194" y="1120"/>
                </a:lnTo>
                <a:lnTo>
                  <a:pt x="2203" y="1149"/>
                </a:lnTo>
                <a:lnTo>
                  <a:pt x="2206" y="1180"/>
                </a:lnTo>
                <a:lnTo>
                  <a:pt x="2206" y="1412"/>
                </a:lnTo>
                <a:lnTo>
                  <a:pt x="2273" y="1422"/>
                </a:lnTo>
                <a:lnTo>
                  <a:pt x="2338" y="1439"/>
                </a:lnTo>
                <a:lnTo>
                  <a:pt x="2401" y="1461"/>
                </a:lnTo>
                <a:lnTo>
                  <a:pt x="2460" y="1488"/>
                </a:lnTo>
                <a:lnTo>
                  <a:pt x="2517" y="1520"/>
                </a:lnTo>
                <a:lnTo>
                  <a:pt x="2570" y="1557"/>
                </a:lnTo>
                <a:lnTo>
                  <a:pt x="2620" y="1599"/>
                </a:lnTo>
                <a:lnTo>
                  <a:pt x="2666" y="1646"/>
                </a:lnTo>
                <a:lnTo>
                  <a:pt x="2706" y="1696"/>
                </a:lnTo>
                <a:lnTo>
                  <a:pt x="2744" y="1749"/>
                </a:lnTo>
                <a:lnTo>
                  <a:pt x="2776" y="1806"/>
                </a:lnTo>
                <a:lnTo>
                  <a:pt x="2803" y="1866"/>
                </a:lnTo>
                <a:lnTo>
                  <a:pt x="2824" y="1929"/>
                </a:lnTo>
                <a:lnTo>
                  <a:pt x="2840" y="1994"/>
                </a:lnTo>
                <a:lnTo>
                  <a:pt x="2849" y="2061"/>
                </a:lnTo>
                <a:lnTo>
                  <a:pt x="2853" y="2130"/>
                </a:lnTo>
                <a:lnTo>
                  <a:pt x="2849" y="2200"/>
                </a:lnTo>
                <a:lnTo>
                  <a:pt x="2840" y="2268"/>
                </a:lnTo>
                <a:lnTo>
                  <a:pt x="2824" y="2333"/>
                </a:lnTo>
                <a:lnTo>
                  <a:pt x="2802" y="2395"/>
                </a:lnTo>
                <a:lnTo>
                  <a:pt x="2775" y="2456"/>
                </a:lnTo>
                <a:lnTo>
                  <a:pt x="2743" y="2513"/>
                </a:lnTo>
                <a:lnTo>
                  <a:pt x="2705" y="2567"/>
                </a:lnTo>
                <a:lnTo>
                  <a:pt x="2664" y="2617"/>
                </a:lnTo>
                <a:lnTo>
                  <a:pt x="2617" y="2663"/>
                </a:lnTo>
                <a:lnTo>
                  <a:pt x="2567" y="2704"/>
                </a:lnTo>
                <a:lnTo>
                  <a:pt x="2514" y="2742"/>
                </a:lnTo>
                <a:lnTo>
                  <a:pt x="2457" y="2774"/>
                </a:lnTo>
                <a:lnTo>
                  <a:pt x="2396" y="2801"/>
                </a:lnTo>
                <a:lnTo>
                  <a:pt x="2333" y="2823"/>
                </a:lnTo>
                <a:lnTo>
                  <a:pt x="2268" y="2840"/>
                </a:lnTo>
                <a:lnTo>
                  <a:pt x="2201" y="2849"/>
                </a:lnTo>
                <a:lnTo>
                  <a:pt x="2190" y="2904"/>
                </a:lnTo>
                <a:lnTo>
                  <a:pt x="2174" y="2956"/>
                </a:lnTo>
                <a:lnTo>
                  <a:pt x="2153" y="3006"/>
                </a:lnTo>
                <a:lnTo>
                  <a:pt x="2127" y="3054"/>
                </a:lnTo>
                <a:lnTo>
                  <a:pt x="2097" y="3097"/>
                </a:lnTo>
                <a:lnTo>
                  <a:pt x="2063" y="3139"/>
                </a:lnTo>
                <a:lnTo>
                  <a:pt x="2024" y="3177"/>
                </a:lnTo>
                <a:lnTo>
                  <a:pt x="1982" y="3210"/>
                </a:lnTo>
                <a:lnTo>
                  <a:pt x="1938" y="3239"/>
                </a:lnTo>
                <a:lnTo>
                  <a:pt x="1889" y="3263"/>
                </a:lnTo>
                <a:lnTo>
                  <a:pt x="1839" y="3283"/>
                </a:lnTo>
                <a:lnTo>
                  <a:pt x="1786" y="3297"/>
                </a:lnTo>
                <a:lnTo>
                  <a:pt x="1731" y="3305"/>
                </a:lnTo>
                <a:lnTo>
                  <a:pt x="1674" y="3309"/>
                </a:lnTo>
                <a:lnTo>
                  <a:pt x="533" y="3309"/>
                </a:lnTo>
                <a:lnTo>
                  <a:pt x="474" y="3305"/>
                </a:lnTo>
                <a:lnTo>
                  <a:pt x="418" y="3296"/>
                </a:lnTo>
                <a:lnTo>
                  <a:pt x="364" y="3282"/>
                </a:lnTo>
                <a:lnTo>
                  <a:pt x="313" y="3262"/>
                </a:lnTo>
                <a:lnTo>
                  <a:pt x="264" y="3236"/>
                </a:lnTo>
                <a:lnTo>
                  <a:pt x="218" y="3206"/>
                </a:lnTo>
                <a:lnTo>
                  <a:pt x="176" y="3171"/>
                </a:lnTo>
                <a:lnTo>
                  <a:pt x="137" y="3133"/>
                </a:lnTo>
                <a:lnTo>
                  <a:pt x="103" y="3091"/>
                </a:lnTo>
                <a:lnTo>
                  <a:pt x="73" y="3045"/>
                </a:lnTo>
                <a:lnTo>
                  <a:pt x="47" y="2997"/>
                </a:lnTo>
                <a:lnTo>
                  <a:pt x="27" y="2945"/>
                </a:lnTo>
                <a:lnTo>
                  <a:pt x="12" y="2891"/>
                </a:lnTo>
                <a:lnTo>
                  <a:pt x="3" y="2834"/>
                </a:lnTo>
                <a:lnTo>
                  <a:pt x="0" y="2776"/>
                </a:lnTo>
                <a:lnTo>
                  <a:pt x="0" y="1180"/>
                </a:lnTo>
                <a:lnTo>
                  <a:pt x="3" y="1149"/>
                </a:lnTo>
                <a:lnTo>
                  <a:pt x="11" y="1120"/>
                </a:lnTo>
                <a:lnTo>
                  <a:pt x="26" y="1094"/>
                </a:lnTo>
                <a:lnTo>
                  <a:pt x="45" y="1072"/>
                </a:lnTo>
                <a:lnTo>
                  <a:pt x="67" y="1053"/>
                </a:lnTo>
                <a:lnTo>
                  <a:pt x="93" y="1039"/>
                </a:lnTo>
                <a:lnTo>
                  <a:pt x="122" y="1030"/>
                </a:lnTo>
                <a:lnTo>
                  <a:pt x="152" y="1027"/>
                </a:lnTo>
                <a:lnTo>
                  <a:pt x="745" y="1027"/>
                </a:lnTo>
                <a:lnTo>
                  <a:pt x="748" y="997"/>
                </a:lnTo>
                <a:lnTo>
                  <a:pt x="745" y="967"/>
                </a:lnTo>
                <a:lnTo>
                  <a:pt x="736" y="936"/>
                </a:lnTo>
                <a:lnTo>
                  <a:pt x="723" y="906"/>
                </a:lnTo>
                <a:lnTo>
                  <a:pt x="703" y="874"/>
                </a:lnTo>
                <a:lnTo>
                  <a:pt x="680" y="841"/>
                </a:lnTo>
                <a:lnTo>
                  <a:pt x="652" y="805"/>
                </a:lnTo>
                <a:lnTo>
                  <a:pt x="621" y="767"/>
                </a:lnTo>
                <a:lnTo>
                  <a:pt x="602" y="744"/>
                </a:lnTo>
                <a:lnTo>
                  <a:pt x="582" y="720"/>
                </a:lnTo>
                <a:lnTo>
                  <a:pt x="564" y="695"/>
                </a:lnTo>
                <a:lnTo>
                  <a:pt x="544" y="669"/>
                </a:lnTo>
                <a:lnTo>
                  <a:pt x="526" y="643"/>
                </a:lnTo>
                <a:lnTo>
                  <a:pt x="509" y="615"/>
                </a:lnTo>
                <a:lnTo>
                  <a:pt x="493" y="587"/>
                </a:lnTo>
                <a:lnTo>
                  <a:pt x="479" y="558"/>
                </a:lnTo>
                <a:lnTo>
                  <a:pt x="467" y="527"/>
                </a:lnTo>
                <a:lnTo>
                  <a:pt x="458" y="495"/>
                </a:lnTo>
                <a:lnTo>
                  <a:pt x="450" y="463"/>
                </a:lnTo>
                <a:lnTo>
                  <a:pt x="446" y="429"/>
                </a:lnTo>
                <a:lnTo>
                  <a:pt x="446" y="395"/>
                </a:lnTo>
                <a:lnTo>
                  <a:pt x="449" y="358"/>
                </a:lnTo>
                <a:lnTo>
                  <a:pt x="457" y="321"/>
                </a:lnTo>
                <a:lnTo>
                  <a:pt x="469" y="282"/>
                </a:lnTo>
                <a:lnTo>
                  <a:pt x="485" y="242"/>
                </a:lnTo>
                <a:lnTo>
                  <a:pt x="507" y="201"/>
                </a:lnTo>
                <a:lnTo>
                  <a:pt x="534" y="158"/>
                </a:lnTo>
                <a:lnTo>
                  <a:pt x="566" y="115"/>
                </a:lnTo>
                <a:lnTo>
                  <a:pt x="605" y="69"/>
                </a:lnTo>
                <a:lnTo>
                  <a:pt x="650" y="22"/>
                </a:lnTo>
                <a:lnTo>
                  <a:pt x="665" y="11"/>
                </a:lnTo>
                <a:lnTo>
                  <a:pt x="681" y="3"/>
                </a:lnTo>
                <a:lnTo>
                  <a:pt x="698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00" scaled="1"/>
          </a:gra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50066" y="4499883"/>
            <a:ext cx="1031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</a:t>
            </a:r>
            <a:r>
              <a:rPr lang="en-US" smtClean="0"/>
              <a:t>www.bea.gov/resources/methodologies/nipa-handbook/pdf/chapter-05.pdf</a:t>
            </a:r>
          </a:p>
          <a:p>
            <a:r>
              <a:rPr lang="en-US">
                <a:hlinkClick r:id="rId2"/>
              </a:rPr>
              <a:t>Federal Funds Rate History 1990 to 2023 – Forbes </a:t>
            </a:r>
            <a:r>
              <a:rPr lang="en-US" smtClean="0">
                <a:hlinkClick r:id="rId2"/>
              </a:rPr>
              <a:t>Advisor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8841" y="2925776"/>
            <a:ext cx="463977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 2025</a:t>
            </a:r>
          </a:p>
          <a:p>
            <a:pPr algn="ctr"/>
            <a:endParaRPr lang="en-US" sz="3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7"/>
          <p:cNvSpPr txBox="1"/>
          <p:nvPr/>
        </p:nvSpPr>
        <p:spPr>
          <a:xfrm>
            <a:off x="1233705" y="2678554"/>
            <a:ext cx="3339341" cy="1385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C000"/>
                </a:solidFill>
              </a:rPr>
              <a:t>NỘI DUNG</a:t>
            </a:r>
          </a:p>
        </p:txBody>
      </p:sp>
      <p:sp>
        <p:nvSpPr>
          <p:cNvPr id="15" name="Title Placeholder 7"/>
          <p:cNvSpPr txBox="1"/>
          <p:nvPr/>
        </p:nvSpPr>
        <p:spPr>
          <a:xfrm>
            <a:off x="4603614" y="517038"/>
            <a:ext cx="1160343" cy="75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sz="5500" dirty="0"/>
          </a:p>
        </p:txBody>
      </p:sp>
      <p:sp>
        <p:nvSpPr>
          <p:cNvPr id="12" name="Title Placeholder 7"/>
          <p:cNvSpPr txBox="1"/>
          <p:nvPr/>
        </p:nvSpPr>
        <p:spPr>
          <a:xfrm>
            <a:off x="5680826" y="3501399"/>
            <a:ext cx="4567639" cy="1187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3" name="Title Placeholder 7"/>
          <p:cNvSpPr txBox="1"/>
          <p:nvPr/>
        </p:nvSpPr>
        <p:spPr>
          <a:xfrm>
            <a:off x="4520487" y="1547714"/>
            <a:ext cx="1160343" cy="75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sz="5500" dirty="0"/>
          </a:p>
        </p:txBody>
      </p:sp>
      <p:sp>
        <p:nvSpPr>
          <p:cNvPr id="42" name="TextBox 8"/>
          <p:cNvSpPr txBox="1"/>
          <p:nvPr/>
        </p:nvSpPr>
        <p:spPr>
          <a:xfrm>
            <a:off x="6052542" y="4527234"/>
            <a:ext cx="3962573" cy="635269"/>
          </a:xfrm>
          <a:prstGeom prst="rect">
            <a:avLst/>
          </a:prstGeom>
          <a:noFill/>
        </p:spPr>
        <p:txBody>
          <a:bodyPr wrap="none" lIns="480000" tIns="0" rIns="0" bIns="0" anchor="t" anchorCtr="0">
            <a:normAutofit/>
          </a:bodyPr>
          <a:lstStyle/>
          <a:p>
            <a:r>
              <a:rPr lang="en-US" altLang="vi-VN" sz="2400" b="1" dirty="0" smtClean="0">
                <a:solidFill>
                  <a:srgbClr val="FFFF00"/>
                </a:solidFill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rPr>
              <a:t>KIẾN NGHỊ ĐỀ XUẤT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69633" y="1942158"/>
            <a:ext cx="4545481" cy="3161929"/>
            <a:chOff x="6384033" y="2027105"/>
            <a:chExt cx="4545481" cy="3161929"/>
          </a:xfrm>
        </p:grpSpPr>
        <p:grpSp>
          <p:nvGrpSpPr>
            <p:cNvPr id="21" name="Group 5"/>
            <p:cNvGrpSpPr/>
            <p:nvPr/>
          </p:nvGrpSpPr>
          <p:grpSpPr>
            <a:xfrm>
              <a:off x="6384033" y="2027105"/>
              <a:ext cx="4545481" cy="739197"/>
              <a:chOff x="1598315" y="1434695"/>
              <a:chExt cx="4545482" cy="739196"/>
            </a:xfrm>
          </p:grpSpPr>
          <p:sp>
            <p:nvSpPr>
              <p:cNvPr id="22" name="TextBox 6"/>
              <p:cNvSpPr txBox="1"/>
              <p:nvPr/>
            </p:nvSpPr>
            <p:spPr>
              <a:xfrm>
                <a:off x="1598315" y="1434695"/>
                <a:ext cx="655955" cy="473709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25000" lnSpcReduction="20000"/>
              </a:bodyPr>
              <a:lstStyle/>
              <a:p>
                <a:r>
                  <a:rPr lang="vi-VN" altLang="vi-VN" sz="16000" dirty="0">
                    <a:solidFill>
                      <a:srgbClr val="128B8C"/>
                    </a:solidFill>
                    <a:latin typeface="Calibri" panose="020F0502020204030204" pitchFamily="34" charset="0"/>
                    <a:ea typeface="Noto Sans"/>
                    <a:cs typeface="Calibri" panose="020F0502020204030204" pitchFamily="34" charset="0"/>
                    <a:sym typeface="字魂73号-江南手书" panose="00000500000000000000" pitchFamily="2" charset="-122"/>
                  </a:rPr>
                  <a:t>01</a:t>
                </a:r>
              </a:p>
            </p:txBody>
          </p:sp>
          <p:sp>
            <p:nvSpPr>
              <p:cNvPr id="24" name="TextBox 8"/>
              <p:cNvSpPr txBox="1"/>
              <p:nvPr/>
            </p:nvSpPr>
            <p:spPr>
              <a:xfrm>
                <a:off x="2181223" y="1538623"/>
                <a:ext cx="3962574" cy="635268"/>
              </a:xfrm>
              <a:prstGeom prst="rect">
                <a:avLst/>
              </a:prstGeom>
              <a:noFill/>
            </p:spPr>
            <p:txBody>
              <a:bodyPr wrap="none" lIns="480000" tIns="0" rIns="0" bIns="0" anchor="t" anchorCtr="0">
                <a:normAutofit/>
              </a:bodyPr>
              <a:lstStyle/>
              <a:p>
                <a:r>
                  <a:rPr lang="en-US" altLang="vi-VN" sz="24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ea typeface="Noto Sans"/>
                    <a:cs typeface="Calibri" panose="020F0502020204030204" pitchFamily="34" charset="0"/>
                    <a:sym typeface="字魂73号-江南手书" panose="00000500000000000000" pitchFamily="2" charset="-122"/>
                  </a:rPr>
                  <a:t>	</a:t>
                </a:r>
                <a:endParaRPr lang="vi-VN" altLang="vi-VN" sz="2400" b="1" dirty="0">
                  <a:solidFill>
                    <a:srgbClr val="FFFF00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endParaRPr>
              </a:p>
            </p:txBody>
          </p:sp>
        </p:grpSp>
        <p:grpSp>
          <p:nvGrpSpPr>
            <p:cNvPr id="26" name="Group 10"/>
            <p:cNvGrpSpPr/>
            <p:nvPr/>
          </p:nvGrpSpPr>
          <p:grpSpPr>
            <a:xfrm>
              <a:off x="6384033" y="2803688"/>
              <a:ext cx="4430625" cy="707887"/>
              <a:chOff x="1598315" y="2786337"/>
              <a:chExt cx="4430626" cy="707886"/>
            </a:xfrm>
          </p:grpSpPr>
          <p:sp>
            <p:nvSpPr>
              <p:cNvPr id="27" name="TextBox 11"/>
              <p:cNvSpPr txBox="1"/>
              <p:nvPr/>
            </p:nvSpPr>
            <p:spPr>
              <a:xfrm>
                <a:off x="1598315" y="2786337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r>
                  <a:rPr lang="vi-VN" altLang="vi-VN" sz="4000" dirty="0">
                    <a:solidFill>
                      <a:srgbClr val="8BBBC9"/>
                    </a:solidFill>
                    <a:latin typeface="Calibri" panose="020F0502020204030204" pitchFamily="34" charset="0"/>
                    <a:ea typeface="Noto Sans"/>
                    <a:cs typeface="Calibri" panose="020F0502020204030204" pitchFamily="34" charset="0"/>
                    <a:sym typeface="字魂73号-江南手书" panose="00000500000000000000" pitchFamily="2" charset="-122"/>
                  </a:rPr>
                  <a:t>02</a:t>
                </a: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>
                <a:off x="2066367" y="3140280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t" anchorCtr="0">
                <a:normAutofit/>
              </a:bodyPr>
              <a:lstStyle/>
              <a:p>
                <a:pPr lvl="0">
                  <a:lnSpc>
                    <a:spcPct val="100000"/>
                  </a:lnSpc>
                </a:pPr>
                <a:endParaRPr lang="zh-CN" altLang="en-US" sz="1400" dirty="0">
                  <a:solidFill>
                    <a:srgbClr val="8BBBC9"/>
                  </a:solidFill>
                  <a:latin typeface="Calibri" panose="020F0502020204030204" pitchFamily="34" charset="0"/>
                  <a:ea typeface="字魂73号-江南手书" panose="00000500000000000000" pitchFamily="2" charset="-122"/>
                  <a:cs typeface="Calibri" panose="020F0502020204030204" pitchFamily="34" charset="0"/>
                  <a:sym typeface="字魂73号-江南手书" panose="00000500000000000000" pitchFamily="2" charset="-122"/>
                </a:endParaRPr>
              </a:p>
            </p:txBody>
          </p:sp>
        </p:grpSp>
        <p:sp>
          <p:nvSpPr>
            <p:cNvPr id="32" name="TextBox 16"/>
            <p:cNvSpPr txBox="1"/>
            <p:nvPr/>
          </p:nvSpPr>
          <p:spPr>
            <a:xfrm>
              <a:off x="6384033" y="3642451"/>
              <a:ext cx="732893" cy="707887"/>
            </a:xfrm>
            <a:prstGeom prst="rect">
              <a:avLst/>
            </a:prstGeom>
            <a:noFill/>
          </p:spPr>
          <p:txBody>
            <a:bodyPr wrap="none" anchor="ctr">
              <a:normAutofit fontScale="97500" lnSpcReduction="10000"/>
            </a:bodyPr>
            <a:lstStyle/>
            <a:p>
              <a:r>
                <a:rPr lang="vi-VN" altLang="vi-VN" sz="4210" dirty="0">
                  <a:solidFill>
                    <a:srgbClr val="128B8C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03</a:t>
              </a:r>
            </a:p>
          </p:txBody>
        </p:sp>
        <p:sp>
          <p:nvSpPr>
            <p:cNvPr id="37" name="TextBox 21"/>
            <p:cNvSpPr txBox="1"/>
            <p:nvPr/>
          </p:nvSpPr>
          <p:spPr>
            <a:xfrm>
              <a:off x="6399908" y="4481147"/>
              <a:ext cx="716863" cy="707887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vi-VN" altLang="vi-VN" sz="4000" dirty="0">
                  <a:solidFill>
                    <a:srgbClr val="8BBBC9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04</a:t>
              </a:r>
            </a:p>
          </p:txBody>
        </p:sp>
        <p:sp>
          <p:nvSpPr>
            <p:cNvPr id="41" name="TextBox 8"/>
            <p:cNvSpPr txBox="1"/>
            <p:nvPr/>
          </p:nvSpPr>
          <p:spPr>
            <a:xfrm>
              <a:off x="6966940" y="2902300"/>
              <a:ext cx="3962573" cy="635269"/>
            </a:xfrm>
            <a:prstGeom prst="rect">
              <a:avLst/>
            </a:prstGeom>
            <a:noFill/>
          </p:spPr>
          <p:txBody>
            <a:bodyPr wrap="none" lIns="480000" tIns="0" rIns="0" bIns="0" anchor="t" anchorCtr="0">
              <a:normAutofit/>
            </a:bodyPr>
            <a:lstStyle/>
            <a:p>
              <a:r>
                <a:rPr lang="en-US" altLang="vi-VN" sz="2400" b="1" dirty="0" smtClean="0">
                  <a:solidFill>
                    <a:srgbClr val="FFFF00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AI – PHÂN TÍCH THỊ TRƯỜNG</a:t>
              </a:r>
            </a:p>
          </p:txBody>
        </p:sp>
        <p:sp>
          <p:nvSpPr>
            <p:cNvPr id="43" name="TextBox 8"/>
            <p:cNvSpPr txBox="1"/>
            <p:nvPr/>
          </p:nvSpPr>
          <p:spPr>
            <a:xfrm>
              <a:off x="6899564" y="3746877"/>
              <a:ext cx="3962573" cy="635269"/>
            </a:xfrm>
            <a:prstGeom prst="rect">
              <a:avLst/>
            </a:prstGeom>
            <a:noFill/>
          </p:spPr>
          <p:txBody>
            <a:bodyPr wrap="none" lIns="480000" tIns="0" rIns="0" bIns="0" anchor="t" anchorCtr="0">
              <a:normAutofit/>
            </a:bodyPr>
            <a:lstStyle/>
            <a:p>
              <a:r>
                <a:rPr lang="en-US" altLang="vi-VN" sz="2400" b="1" dirty="0" smtClean="0">
                  <a:solidFill>
                    <a:srgbClr val="FFFF00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THỊ TRƯỜNG TIỀN ẢO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7"/>
          <p:cNvSpPr txBox="1"/>
          <p:nvPr/>
        </p:nvSpPr>
        <p:spPr>
          <a:xfrm>
            <a:off x="4603614" y="517038"/>
            <a:ext cx="1160343" cy="75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sz="5500" dirty="0"/>
          </a:p>
        </p:txBody>
      </p:sp>
      <p:sp>
        <p:nvSpPr>
          <p:cNvPr id="12" name="Title Placeholder 7"/>
          <p:cNvSpPr txBox="1"/>
          <p:nvPr/>
        </p:nvSpPr>
        <p:spPr>
          <a:xfrm>
            <a:off x="5680826" y="3501399"/>
            <a:ext cx="4567639" cy="1187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3" name="Title Placeholder 7"/>
          <p:cNvSpPr txBox="1"/>
          <p:nvPr/>
        </p:nvSpPr>
        <p:spPr>
          <a:xfrm>
            <a:off x="4520487" y="1547714"/>
            <a:ext cx="1160343" cy="755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sz="5500" dirty="0"/>
          </a:p>
        </p:txBody>
      </p:sp>
      <p:sp>
        <p:nvSpPr>
          <p:cNvPr id="42" name="TextBox 8"/>
          <p:cNvSpPr txBox="1"/>
          <p:nvPr/>
        </p:nvSpPr>
        <p:spPr>
          <a:xfrm>
            <a:off x="6052542" y="4527234"/>
            <a:ext cx="3962573" cy="635269"/>
          </a:xfrm>
          <a:prstGeom prst="rect">
            <a:avLst/>
          </a:prstGeom>
          <a:noFill/>
        </p:spPr>
        <p:txBody>
          <a:bodyPr wrap="none" lIns="480000" tIns="0" rIns="0" bIns="0" anchor="t" anchorCtr="0">
            <a:normAutofit/>
          </a:bodyPr>
          <a:lstStyle/>
          <a:p>
            <a:r>
              <a:rPr lang="en-US" altLang="vi-VN" sz="2400" b="1" dirty="0" smtClean="0">
                <a:solidFill>
                  <a:srgbClr val="FFFF00"/>
                </a:solidFill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rPr>
              <a:t>MỤC TIÊU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69633" y="1942158"/>
            <a:ext cx="4478104" cy="3161929"/>
            <a:chOff x="6384033" y="2027105"/>
            <a:chExt cx="4478104" cy="3161929"/>
          </a:xfrm>
        </p:grpSpPr>
        <p:grpSp>
          <p:nvGrpSpPr>
            <p:cNvPr id="21" name="Group 5"/>
            <p:cNvGrpSpPr/>
            <p:nvPr/>
          </p:nvGrpSpPr>
          <p:grpSpPr>
            <a:xfrm>
              <a:off x="6384033" y="2027105"/>
              <a:ext cx="4430625" cy="729837"/>
              <a:chOff x="1598315" y="1434695"/>
              <a:chExt cx="4430626" cy="729836"/>
            </a:xfrm>
          </p:grpSpPr>
          <p:sp>
            <p:nvSpPr>
              <p:cNvPr id="22" name="TextBox 6"/>
              <p:cNvSpPr txBox="1"/>
              <p:nvPr/>
            </p:nvSpPr>
            <p:spPr>
              <a:xfrm>
                <a:off x="1598315" y="1434695"/>
                <a:ext cx="655955" cy="473709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25000" lnSpcReduction="20000"/>
              </a:bodyPr>
              <a:lstStyle/>
              <a:p>
                <a:r>
                  <a:rPr lang="vi-VN" altLang="vi-VN" sz="16000" dirty="0">
                    <a:solidFill>
                      <a:srgbClr val="128B8C"/>
                    </a:solidFill>
                    <a:latin typeface="Calibri" panose="020F0502020204030204" pitchFamily="34" charset="0"/>
                    <a:ea typeface="Noto Sans"/>
                    <a:cs typeface="Calibri" panose="020F0502020204030204" pitchFamily="34" charset="0"/>
                    <a:sym typeface="字魂73号-江南手书" panose="00000500000000000000" pitchFamily="2" charset="-122"/>
                  </a:rPr>
                  <a:t>01</a:t>
                </a:r>
              </a:p>
            </p:txBody>
          </p:sp>
          <p:sp>
            <p:nvSpPr>
              <p:cNvPr id="24" name="TextBox 8"/>
              <p:cNvSpPr txBox="1"/>
              <p:nvPr/>
            </p:nvSpPr>
            <p:spPr>
              <a:xfrm>
                <a:off x="2066367" y="1529263"/>
                <a:ext cx="3962574" cy="635268"/>
              </a:xfrm>
              <a:prstGeom prst="rect">
                <a:avLst/>
              </a:prstGeom>
              <a:noFill/>
            </p:spPr>
            <p:txBody>
              <a:bodyPr wrap="none" lIns="480000" tIns="0" rIns="0" bIns="0" anchor="t" anchorCtr="0">
                <a:normAutofit/>
              </a:bodyPr>
              <a:lstStyle/>
              <a:p>
                <a:r>
                  <a:rPr lang="en-US" altLang="vi-VN" sz="24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ea typeface="Noto Sans"/>
                    <a:cs typeface="Calibri" panose="020F0502020204030204" pitchFamily="34" charset="0"/>
                    <a:sym typeface="字魂73号-江南手书" panose="00000500000000000000" pitchFamily="2" charset="-122"/>
                  </a:rPr>
                  <a:t>GIỚI THIỆU	</a:t>
                </a:r>
                <a:endParaRPr lang="vi-VN" altLang="vi-VN" sz="2400" b="1" dirty="0">
                  <a:solidFill>
                    <a:srgbClr val="FFFF00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endParaRPr>
              </a:p>
            </p:txBody>
          </p:sp>
        </p:grpSp>
        <p:grpSp>
          <p:nvGrpSpPr>
            <p:cNvPr id="26" name="Group 10"/>
            <p:cNvGrpSpPr/>
            <p:nvPr/>
          </p:nvGrpSpPr>
          <p:grpSpPr>
            <a:xfrm>
              <a:off x="6384033" y="2803688"/>
              <a:ext cx="4430625" cy="707887"/>
              <a:chOff x="1598315" y="2786337"/>
              <a:chExt cx="4430626" cy="707886"/>
            </a:xfrm>
          </p:grpSpPr>
          <p:sp>
            <p:nvSpPr>
              <p:cNvPr id="27" name="TextBox 11"/>
              <p:cNvSpPr txBox="1"/>
              <p:nvPr/>
            </p:nvSpPr>
            <p:spPr>
              <a:xfrm>
                <a:off x="1598315" y="2786337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r>
                  <a:rPr lang="vi-VN" altLang="vi-VN" sz="4000" dirty="0">
                    <a:solidFill>
                      <a:srgbClr val="8BBBC9"/>
                    </a:solidFill>
                    <a:latin typeface="Calibri" panose="020F0502020204030204" pitchFamily="34" charset="0"/>
                    <a:ea typeface="Noto Sans"/>
                    <a:cs typeface="Calibri" panose="020F0502020204030204" pitchFamily="34" charset="0"/>
                    <a:sym typeface="字魂73号-江南手书" panose="00000500000000000000" pitchFamily="2" charset="-122"/>
                  </a:rPr>
                  <a:t>02</a:t>
                </a:r>
              </a:p>
            </p:txBody>
          </p:sp>
          <p:sp>
            <p:nvSpPr>
              <p:cNvPr id="30" name="TextBox 14"/>
              <p:cNvSpPr txBox="1"/>
              <p:nvPr/>
            </p:nvSpPr>
            <p:spPr>
              <a:xfrm>
                <a:off x="2066367" y="3140280"/>
                <a:ext cx="3962574" cy="320368"/>
              </a:xfrm>
              <a:prstGeom prst="rect">
                <a:avLst/>
              </a:prstGeom>
            </p:spPr>
            <p:txBody>
              <a:bodyPr vert="horz" wrap="square" lIns="480000" tIns="0" rIns="0" bIns="0" anchor="t" anchorCtr="0">
                <a:normAutofit/>
              </a:bodyPr>
              <a:lstStyle/>
              <a:p>
                <a:pPr lvl="0">
                  <a:lnSpc>
                    <a:spcPct val="100000"/>
                  </a:lnSpc>
                </a:pPr>
                <a:endParaRPr lang="zh-CN" altLang="en-US" sz="1400" dirty="0">
                  <a:solidFill>
                    <a:srgbClr val="8BBBC9"/>
                  </a:solidFill>
                  <a:latin typeface="Calibri" panose="020F0502020204030204" pitchFamily="34" charset="0"/>
                  <a:ea typeface="字魂73号-江南手书" panose="00000500000000000000" pitchFamily="2" charset="-122"/>
                  <a:cs typeface="Calibri" panose="020F0502020204030204" pitchFamily="34" charset="0"/>
                  <a:sym typeface="字魂73号-江南手书" panose="00000500000000000000" pitchFamily="2" charset="-122"/>
                </a:endParaRPr>
              </a:p>
            </p:txBody>
          </p:sp>
        </p:grpSp>
        <p:sp>
          <p:nvSpPr>
            <p:cNvPr id="32" name="TextBox 16"/>
            <p:cNvSpPr txBox="1"/>
            <p:nvPr/>
          </p:nvSpPr>
          <p:spPr>
            <a:xfrm>
              <a:off x="6384033" y="3642451"/>
              <a:ext cx="732893" cy="707887"/>
            </a:xfrm>
            <a:prstGeom prst="rect">
              <a:avLst/>
            </a:prstGeom>
            <a:noFill/>
          </p:spPr>
          <p:txBody>
            <a:bodyPr wrap="none" anchor="ctr">
              <a:normAutofit fontScale="97500" lnSpcReduction="10000"/>
            </a:bodyPr>
            <a:lstStyle/>
            <a:p>
              <a:r>
                <a:rPr lang="vi-VN" altLang="vi-VN" sz="4210" dirty="0">
                  <a:solidFill>
                    <a:srgbClr val="128B8C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03</a:t>
              </a:r>
            </a:p>
          </p:txBody>
        </p:sp>
        <p:sp>
          <p:nvSpPr>
            <p:cNvPr id="37" name="TextBox 21"/>
            <p:cNvSpPr txBox="1"/>
            <p:nvPr/>
          </p:nvSpPr>
          <p:spPr>
            <a:xfrm>
              <a:off x="6399908" y="4481147"/>
              <a:ext cx="716863" cy="707887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r>
                <a:rPr lang="vi-VN" altLang="vi-VN" sz="4000" dirty="0">
                  <a:solidFill>
                    <a:srgbClr val="8BBBC9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04</a:t>
              </a:r>
            </a:p>
          </p:txBody>
        </p:sp>
        <p:sp>
          <p:nvSpPr>
            <p:cNvPr id="41" name="TextBox 8"/>
            <p:cNvSpPr txBox="1"/>
            <p:nvPr/>
          </p:nvSpPr>
          <p:spPr>
            <a:xfrm>
              <a:off x="6852085" y="2902300"/>
              <a:ext cx="3962573" cy="635269"/>
            </a:xfrm>
            <a:prstGeom prst="rect">
              <a:avLst/>
            </a:prstGeom>
            <a:noFill/>
          </p:spPr>
          <p:txBody>
            <a:bodyPr wrap="none" lIns="480000" tIns="0" rIns="0" bIns="0" anchor="t" anchorCtr="0">
              <a:normAutofit/>
            </a:bodyPr>
            <a:lstStyle/>
            <a:p>
              <a:r>
                <a:rPr lang="en-US" altLang="vi-VN" sz="2400" b="1" dirty="0" smtClean="0">
                  <a:solidFill>
                    <a:srgbClr val="FFFF00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NỘI DUNG PHÁT TRIỂN</a:t>
              </a:r>
            </a:p>
          </p:txBody>
        </p:sp>
        <p:sp>
          <p:nvSpPr>
            <p:cNvPr id="43" name="TextBox 8"/>
            <p:cNvSpPr txBox="1"/>
            <p:nvPr/>
          </p:nvSpPr>
          <p:spPr>
            <a:xfrm>
              <a:off x="6899564" y="3746877"/>
              <a:ext cx="3962573" cy="635269"/>
            </a:xfrm>
            <a:prstGeom prst="rect">
              <a:avLst/>
            </a:prstGeom>
            <a:noFill/>
          </p:spPr>
          <p:txBody>
            <a:bodyPr wrap="none" lIns="480000" tIns="0" rIns="0" bIns="0" anchor="t" anchorCtr="0">
              <a:normAutofit/>
            </a:bodyPr>
            <a:lstStyle/>
            <a:p>
              <a:r>
                <a:rPr lang="en-US" altLang="vi-VN" sz="2400" b="1" dirty="0" smtClean="0">
                  <a:solidFill>
                    <a:srgbClr val="FFFF00"/>
                  </a:solidFill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TIME LINE DỰ KIẾN</a:t>
              </a:r>
            </a:p>
          </p:txBody>
        </p:sp>
      </p:grpSp>
      <p:sp>
        <p:nvSpPr>
          <p:cNvPr id="18" name="TextBox 8"/>
          <p:cNvSpPr txBox="1"/>
          <p:nvPr/>
        </p:nvSpPr>
        <p:spPr>
          <a:xfrm>
            <a:off x="464755" y="2700802"/>
            <a:ext cx="3059842" cy="868369"/>
          </a:xfrm>
          <a:prstGeom prst="rect">
            <a:avLst/>
          </a:prstGeom>
          <a:noFill/>
        </p:spPr>
        <p:txBody>
          <a:bodyPr wrap="none" lIns="480000" tIns="0" rIns="0" bIns="0" anchor="t" anchorCtr="0">
            <a:normAutofit/>
          </a:bodyPr>
          <a:lstStyle/>
          <a:p>
            <a:r>
              <a:rPr lang="en-US" altLang="vi-VN" sz="2800" b="1" dirty="0" smtClean="0">
                <a:solidFill>
                  <a:srgbClr val="FFFF00"/>
                </a:solidFill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rPr>
              <a:t>AI – PHÂN TÍCH THỊ TRƯỜNG</a:t>
            </a:r>
          </a:p>
        </p:txBody>
      </p:sp>
    </p:spTree>
    <p:extLst>
      <p:ext uri="{BB962C8B-B14F-4D97-AF65-F5344CB8AC3E}">
        <p14:creationId xmlns:p14="http://schemas.microsoft.com/office/powerpoint/2010/main" val="2846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8;p7"/>
          <p:cNvSpPr txBox="1"/>
          <p:nvPr/>
        </p:nvSpPr>
        <p:spPr>
          <a:xfrm>
            <a:off x="548844" y="292683"/>
            <a:ext cx="3416328" cy="3806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50000">
                <a:srgbClr val="FF3410"/>
              </a:gs>
              <a:gs pos="100000">
                <a:srgbClr val="FF67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300"/>
              <a:buFont typeface="Calibri" panose="020F0502020204030204"/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 </a:t>
            </a:r>
            <a:r>
              <a:rPr lang="en-US" sz="1600" b="1" dirty="0" err="1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Mục</a:t>
            </a:r>
            <a:r>
              <a:rPr lang="en-US" sz="16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đích</a:t>
            </a:r>
            <a:r>
              <a:rPr lang="en-US" sz="16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166" y="788313"/>
            <a:ext cx="9625936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Thị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trường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quốc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tế</a:t>
            </a: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trường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minh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bạch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cập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nhật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nhanh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chóng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Xu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hướng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giao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dịch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điện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tử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,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tự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động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qua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phương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pháp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và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hệ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thống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tự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động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: Platform , Ago Trading , Quantitative trading , HFT (High Frequency Trading)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Xu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hướng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phát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triển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công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nghệ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: 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AI Trading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Thị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trường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VN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Nhiều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trường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không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công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bố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không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đồng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nhất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lệch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lớn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Giao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dịch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: Chat room, Private chat, mobile, Platform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Ý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tưởng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phát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triển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err="1" smtClean="0">
                <a:solidFill>
                  <a:srgbClr val="FF0000"/>
                </a:solidFill>
              </a:rPr>
              <a:t>Tổng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hợp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các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thông</a:t>
            </a:r>
            <a:r>
              <a:rPr lang="en-US" sz="1600" dirty="0" smtClean="0">
                <a:solidFill>
                  <a:srgbClr val="FF0000"/>
                </a:solidFill>
              </a:rPr>
              <a:t> tin </a:t>
            </a:r>
            <a:r>
              <a:rPr lang="en-US" sz="1600" dirty="0" err="1" smtClean="0">
                <a:solidFill>
                  <a:srgbClr val="FF0000"/>
                </a:solidFill>
              </a:rPr>
              <a:t>thị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trường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trên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một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hệ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thống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dữ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liệu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đồng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nhất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err="1" smtClean="0">
                <a:solidFill>
                  <a:srgbClr val="FF0000"/>
                </a:solidFill>
              </a:rPr>
              <a:t>Một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hệ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thống</a:t>
            </a:r>
            <a:r>
              <a:rPr lang="en-US" sz="1600" dirty="0" smtClean="0">
                <a:solidFill>
                  <a:srgbClr val="FF0000"/>
                </a:solidFill>
              </a:rPr>
              <a:t> trợ </a:t>
            </a:r>
            <a:r>
              <a:rPr lang="en-US" sz="1600" dirty="0" err="1" smtClean="0">
                <a:solidFill>
                  <a:srgbClr val="FF0000"/>
                </a:solidFill>
              </a:rPr>
              <a:t>lý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cho</a:t>
            </a:r>
            <a:r>
              <a:rPr lang="en-US" sz="1600" dirty="0" smtClean="0">
                <a:solidFill>
                  <a:srgbClr val="FF0000"/>
                </a:solidFill>
              </a:rPr>
              <a:t> trader </a:t>
            </a:r>
            <a:r>
              <a:rPr lang="en-US" sz="1600" dirty="0" err="1" smtClean="0">
                <a:solidFill>
                  <a:srgbClr val="FF0000"/>
                </a:solidFill>
              </a:rPr>
              <a:t>khi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cần</a:t>
            </a:r>
            <a:r>
              <a:rPr lang="en-US" sz="1600" dirty="0" smtClean="0">
                <a:solidFill>
                  <a:srgbClr val="FF0000"/>
                </a:solidFill>
              </a:rPr>
              <a:t> tra </a:t>
            </a:r>
            <a:r>
              <a:rPr lang="en-US" sz="1600" dirty="0" err="1" smtClean="0">
                <a:solidFill>
                  <a:srgbClr val="FF0000"/>
                </a:solidFill>
              </a:rPr>
              <a:t>cứu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thông</a:t>
            </a:r>
            <a:r>
              <a:rPr lang="en-US" sz="1600" dirty="0" smtClean="0">
                <a:solidFill>
                  <a:srgbClr val="FF0000"/>
                </a:solidFill>
              </a:rPr>
              <a:t> tin </a:t>
            </a:r>
            <a:r>
              <a:rPr lang="en-US" sz="1600" dirty="0" err="1" smtClean="0">
                <a:solidFill>
                  <a:srgbClr val="FF0000"/>
                </a:solidFill>
              </a:rPr>
              <a:t>thị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trường</a:t>
            </a:r>
            <a:r>
              <a:rPr lang="en-US" sz="1600" dirty="0" smtClean="0">
                <a:solidFill>
                  <a:srgbClr val="FF0000"/>
                </a:solidFill>
              </a:rPr>
              <a:t>, so </a:t>
            </a:r>
            <a:r>
              <a:rPr lang="en-US" sz="1600" dirty="0" err="1" smtClean="0">
                <a:solidFill>
                  <a:srgbClr val="FF0000"/>
                </a:solidFill>
              </a:rPr>
              <a:t>sánh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lịch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sử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giá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</a:rPr>
              <a:t>báo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cáo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dữ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liệu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</a:rPr>
              <a:t>nhanh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chóng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bằng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các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câu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lệnh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giao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tiếp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đơn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giản</a:t>
            </a:r>
            <a:r>
              <a:rPr lang="en-US" sz="1600" dirty="0" smtClean="0">
                <a:solidFill>
                  <a:srgbClr val="FF0000"/>
                </a:solidFill>
              </a:rPr>
              <a:t>.  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err="1" smtClean="0">
                <a:solidFill>
                  <a:srgbClr val="FF0000"/>
                </a:solidFill>
              </a:rPr>
              <a:t>Dự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báo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xu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hướng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thị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trường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một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cách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khách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quan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dựa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trên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liệu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dữ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liệu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thị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trường</a:t>
            </a:r>
            <a:r>
              <a:rPr lang="en-US" sz="1600" dirty="0" smtClean="0">
                <a:solidFill>
                  <a:srgbClr val="FF0000"/>
                </a:solidFill>
              </a:rPr>
              <a:t> , </a:t>
            </a:r>
            <a:r>
              <a:rPr lang="en-US" sz="1600" dirty="0" err="1" smtClean="0">
                <a:solidFill>
                  <a:srgbClr val="FF0000"/>
                </a:solidFill>
              </a:rPr>
              <a:t>các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thuật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toán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thống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kê</a:t>
            </a:r>
            <a:r>
              <a:rPr lang="en-US" sz="1600" dirty="0" smtClean="0">
                <a:solidFill>
                  <a:srgbClr val="FF0000"/>
                </a:solidFill>
              </a:rPr>
              <a:t> và </a:t>
            </a:r>
            <a:r>
              <a:rPr lang="en-US" sz="1600" dirty="0" err="1" smtClean="0">
                <a:solidFill>
                  <a:prstClr val="black"/>
                </a:solidFill>
              </a:rPr>
              <a:t>sức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mạnh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của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công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nghệ</a:t>
            </a:r>
            <a:r>
              <a:rPr lang="en-US" sz="1600" dirty="0" smtClean="0">
                <a:solidFill>
                  <a:prstClr val="black"/>
                </a:solidFill>
              </a:rPr>
              <a:t>. 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Một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kênh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giao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dịch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độc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lập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với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/>
              </a:rPr>
              <a:t>truyền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thống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26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8;p7"/>
          <p:cNvSpPr txBox="1"/>
          <p:nvPr/>
        </p:nvSpPr>
        <p:spPr>
          <a:xfrm>
            <a:off x="548842" y="227815"/>
            <a:ext cx="2648261" cy="52399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50000">
                <a:srgbClr val="FF3410"/>
              </a:gs>
              <a:gs pos="100000">
                <a:srgbClr val="FF67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300"/>
              <a:buFont typeface="Calibri" panose="020F0502020204030204"/>
              <a:buNone/>
            </a:pPr>
            <a:r>
              <a:rPr lang="en-US" sz="1600" b="1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6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NỘI DUNG PHÁT TRIỂN</a:t>
            </a:r>
            <a:endParaRPr lang="vi-VN" sz="1600" b="1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9497" y="1973166"/>
            <a:ext cx="2227607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NGUỒN DỮ LIỆU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Nguồn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Public : LSEG, BBG, CME, FERD, SBV,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Tổng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cục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thống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kê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Hải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aseline="0" noProof="0" dirty="0" err="1" smtClean="0">
                <a:solidFill>
                  <a:prstClr val="black"/>
                </a:solidFill>
                <a:latin typeface="Calibri" panose="020F0502020204030204"/>
              </a:rPr>
              <a:t>Nguồn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không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chính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thức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: Chat room : FX, Swap, Matching, Rumor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trường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khác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7703" y="1970459"/>
            <a:ext cx="2378622" cy="2800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Lưu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trữ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phân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tích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và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kiểm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tra.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Phân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tích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dự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báo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bằng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thuật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toán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AI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Huấn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luyện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và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đánh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giá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thuật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toán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theo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6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Calibri" panose="020F0502020204030204"/>
              </a:rPr>
              <a:t>mới</a:t>
            </a:r>
            <a:endParaRPr lang="en-US" sz="16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So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sánh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kết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quả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và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triển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khai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thuật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toán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75628" y="1970459"/>
            <a:ext cx="2169418" cy="28315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Hiển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kết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noProof="0" dirty="0" err="1" smtClean="0">
                <a:solidFill>
                  <a:prstClr val="black"/>
                </a:solidFill>
                <a:latin typeface="Calibri" panose="020F0502020204030204"/>
              </a:rPr>
              <a:t>quả</a:t>
            </a:r>
            <a:r>
              <a:rPr lang="en-US" sz="1600" noProof="0" dirty="0" smtClean="0">
                <a:solidFill>
                  <a:prstClr val="black"/>
                </a:solidFill>
                <a:latin typeface="Calibri" panose="020F0502020204030204"/>
              </a:rPr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nghiệp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vụ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: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Số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mua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bán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của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Bank, so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sánh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gap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lãi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suất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với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biến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động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tỉ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giá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Hiển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phân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tích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,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dự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trên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nền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tảng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như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Web</a:t>
            </a:r>
            <a:endParaRPr lang="en-US" sz="1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 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70030" y="1663823"/>
            <a:ext cx="2453641" cy="37241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324111" y="1663823"/>
            <a:ext cx="2453641" cy="37241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33517" y="1663823"/>
            <a:ext cx="2453641" cy="37241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78249" y="3154821"/>
            <a:ext cx="598516" cy="46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548939" y="3078120"/>
            <a:ext cx="598516" cy="46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0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8;p7"/>
          <p:cNvSpPr txBox="1"/>
          <p:nvPr/>
        </p:nvSpPr>
        <p:spPr>
          <a:xfrm>
            <a:off x="548844" y="209410"/>
            <a:ext cx="3270778" cy="40573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50000">
                <a:srgbClr val="FF3410"/>
              </a:gs>
              <a:gs pos="100000">
                <a:srgbClr val="FF67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8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300"/>
              <a:buFont typeface="Calibri" panose="020F0502020204030204"/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2.1 THU THẬP VÀ XỬ LÝ DỮ LIỆU</a:t>
            </a:r>
            <a:endParaRPr lang="vi-VN" sz="1600" b="1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6522" y="2143021"/>
            <a:ext cx="2227607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Nguồn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Public : LSEG, BBG, CME, FERD, SBV,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Tổng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cục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thống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kê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Hải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aseline="0" noProof="0" dirty="0" err="1" smtClean="0">
                <a:solidFill>
                  <a:prstClr val="black"/>
                </a:solidFill>
                <a:latin typeface="Calibri" panose="020F0502020204030204"/>
              </a:rPr>
              <a:t>Nguồn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không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chính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thức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: Chat room : FX, Swap, Matching, Rumor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thị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trường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khác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5381" y="2053298"/>
            <a:ext cx="2169418" cy="25853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Phân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tích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tìm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quan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trọng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Phát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hiện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xử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lý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giá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trị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ngoại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lệ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ra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đặc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trưng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gốc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Kiểm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tra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chất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lượng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đảm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bảo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phù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hợp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 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44991" y="2022917"/>
            <a:ext cx="2453641" cy="2660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22743" y="2022916"/>
            <a:ext cx="2643570" cy="2660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48364" y="2022916"/>
            <a:ext cx="2453641" cy="2615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58080" y="3099358"/>
            <a:ext cx="598516" cy="46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464178" y="3099357"/>
            <a:ext cx="598516" cy="46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90646" y="872828"/>
            <a:ext cx="9794388" cy="652489"/>
            <a:chOff x="-123302" y="5337978"/>
            <a:chExt cx="9794388" cy="652489"/>
          </a:xfrm>
        </p:grpSpPr>
        <p:sp>
          <p:nvSpPr>
            <p:cNvPr id="31" name="ïşḻïďê-Pentagon 10"/>
            <p:cNvSpPr/>
            <p:nvPr/>
          </p:nvSpPr>
          <p:spPr>
            <a:xfrm>
              <a:off x="6164261" y="5355467"/>
              <a:ext cx="3506825" cy="635000"/>
            </a:xfrm>
            <a:prstGeom prst="homePlate">
              <a:avLst/>
            </a:prstGeom>
            <a:solidFill>
              <a:schemeClr val="accent4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Phân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tích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và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kiểm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tra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  <p:sp>
          <p:nvSpPr>
            <p:cNvPr id="32" name="ïşḻïďê-Pentagon 11"/>
            <p:cNvSpPr/>
            <p:nvPr/>
          </p:nvSpPr>
          <p:spPr>
            <a:xfrm>
              <a:off x="2905673" y="5337978"/>
              <a:ext cx="3699398" cy="635000"/>
            </a:xfrm>
            <a:prstGeom prst="homePlate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Xử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lý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và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lưu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trữ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  <p:sp>
          <p:nvSpPr>
            <p:cNvPr id="33" name="ïşḻïďê-Pentagon 12"/>
            <p:cNvSpPr/>
            <p:nvPr/>
          </p:nvSpPr>
          <p:spPr>
            <a:xfrm>
              <a:off x="-123302" y="5355467"/>
              <a:ext cx="3560642" cy="635000"/>
            </a:xfrm>
            <a:prstGeom prst="homePlat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Nguồn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dữ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liệu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30724" y="2143021"/>
            <a:ext cx="2227607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Lựa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chọn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nền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tảng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lưu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trữ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aseline="0" noProof="0" dirty="0" err="1" smtClean="0">
                <a:solidFill>
                  <a:prstClr val="black"/>
                </a:solidFill>
                <a:latin typeface="Calibri" panose="020F0502020204030204"/>
              </a:rPr>
              <a:t>Quản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lý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và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điều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khiển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quá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trình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thu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nhập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diễn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ra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định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kỳ</a:t>
            </a:r>
            <a:endParaRPr lang="en-US" sz="1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Làm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sạch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và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chuẩn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hóa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trước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khi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đưa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vào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phân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tích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8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38;p7"/>
          <p:cNvSpPr txBox="1"/>
          <p:nvPr/>
        </p:nvSpPr>
        <p:spPr>
          <a:xfrm>
            <a:off x="548843" y="209410"/>
            <a:ext cx="3513851" cy="38910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50000">
                <a:srgbClr val="FF3410"/>
              </a:gs>
              <a:gs pos="100000">
                <a:srgbClr val="FF67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 fontScale="8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300"/>
              <a:buFont typeface="Calibri" panose="020F0502020204030204"/>
              <a:buNone/>
            </a:pPr>
            <a:r>
              <a:rPr lang="en-US" sz="1600" b="1" dirty="0" smtClean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2.2 DỰ ĐOÁN XU HƯỚNG</a:t>
            </a:r>
            <a:endParaRPr lang="vi-VN" sz="1600" b="1" dirty="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6522" y="2143021"/>
            <a:ext cx="2227607" cy="2369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Thuận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toán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thống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kê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truyền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thống</a:t>
            </a:r>
            <a:endParaRPr kumimoji="0" lang="en-US" sz="14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aseline="0" noProof="0" dirty="0" err="1" smtClean="0">
                <a:solidFill>
                  <a:prstClr val="black"/>
                </a:solidFill>
                <a:latin typeface="Calibri" panose="020F0502020204030204"/>
              </a:rPr>
              <a:t>Thuận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toán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máy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học</a:t>
            </a:r>
            <a:endParaRPr lang="en-US" sz="1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Thuật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toán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chuyên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sâu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85381" y="2053298"/>
            <a:ext cx="2169418" cy="25853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Phân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tích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tìm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thông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quan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trọng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Phát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hiện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xử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lý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các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giá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trị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ngoại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lệ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Tạo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ra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đặc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trưng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gốc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Kiểm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tra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chất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lượng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dữ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liệu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đảm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bảo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phù</a:t>
            </a:r>
            <a:r>
              <a:rPr lang="en-US" sz="14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Calibri" panose="020F0502020204030204"/>
              </a:rPr>
              <a:t>hợp</a:t>
            </a:r>
            <a:endParaRPr lang="en-US" sz="14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 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44991" y="2022917"/>
            <a:ext cx="2453641" cy="2660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22743" y="2022916"/>
            <a:ext cx="2643570" cy="26600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48364" y="2022916"/>
            <a:ext cx="2453641" cy="2615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58080" y="3099358"/>
            <a:ext cx="598516" cy="46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464178" y="3099357"/>
            <a:ext cx="598516" cy="462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90646" y="872828"/>
            <a:ext cx="9794388" cy="652489"/>
            <a:chOff x="-123302" y="5337978"/>
            <a:chExt cx="9794388" cy="652489"/>
          </a:xfrm>
        </p:grpSpPr>
        <p:sp>
          <p:nvSpPr>
            <p:cNvPr id="31" name="ïşḻïďê-Pentagon 10"/>
            <p:cNvSpPr/>
            <p:nvPr/>
          </p:nvSpPr>
          <p:spPr>
            <a:xfrm>
              <a:off x="6164261" y="5355467"/>
              <a:ext cx="3506825" cy="635000"/>
            </a:xfrm>
            <a:prstGeom prst="homePlate">
              <a:avLst/>
            </a:prstGeom>
            <a:solidFill>
              <a:schemeClr val="accent4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Phân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tích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và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kiểm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tra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  <p:sp>
          <p:nvSpPr>
            <p:cNvPr id="32" name="ïşḻïďê-Pentagon 11"/>
            <p:cNvSpPr/>
            <p:nvPr/>
          </p:nvSpPr>
          <p:spPr>
            <a:xfrm>
              <a:off x="2905673" y="5337978"/>
              <a:ext cx="3699398" cy="635000"/>
            </a:xfrm>
            <a:prstGeom prst="homePlate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Đánh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giá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kết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quả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  <p:sp>
          <p:nvSpPr>
            <p:cNvPr id="33" name="ïşḻïďê-Pentagon 12"/>
            <p:cNvSpPr/>
            <p:nvPr/>
          </p:nvSpPr>
          <p:spPr>
            <a:xfrm>
              <a:off x="-123302" y="5355467"/>
              <a:ext cx="3560642" cy="635000"/>
            </a:xfrm>
            <a:prstGeom prst="homePlat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t">
              <a:normAutofit/>
            </a:bodyPr>
            <a:lstStyle/>
            <a:p>
              <a:pPr algn="ctr"/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Sử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dụng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thuật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 </a:t>
              </a:r>
              <a:r>
                <a:rPr lang="en-US" altLang="vi-VN" dirty="0" err="1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toán</a:t>
              </a:r>
              <a:r>
                <a:rPr lang="en-US" altLang="vi-VN" dirty="0" smtClean="0">
                  <a:latin typeface="Calibri" panose="020F0502020204030204" pitchFamily="34" charset="0"/>
                  <a:ea typeface="Noto Sans"/>
                  <a:cs typeface="Calibri" panose="020F0502020204030204" pitchFamily="34" charset="0"/>
                  <a:sym typeface="字魂73号-江南手书" panose="00000500000000000000" pitchFamily="2" charset="-122"/>
                </a:rPr>
                <a:t>	</a:t>
              </a:r>
              <a:endParaRPr lang="vi-VN" altLang="vi-VN" dirty="0">
                <a:latin typeface="Calibri" panose="020F0502020204030204" pitchFamily="34" charset="0"/>
                <a:ea typeface="Noto Sans"/>
                <a:cs typeface="Calibri" panose="020F0502020204030204" pitchFamily="34" charset="0"/>
                <a:sym typeface="字魂73号-江南手书" panose="00000500000000000000" pitchFamily="2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430724" y="2143021"/>
            <a:ext cx="2227607" cy="1969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noProof="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Dưa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các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dự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báo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dựa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lịch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sử</a:t>
            </a:r>
            <a:endParaRPr kumimoji="0" lang="en-US" sz="14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baseline="0" noProof="0" dirty="0" err="1" smtClean="0">
                <a:solidFill>
                  <a:prstClr val="black"/>
                </a:solidFill>
                <a:latin typeface="Calibri" panose="020F0502020204030204"/>
              </a:rPr>
              <a:t>Dánh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giá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noProof="0" dirty="0" err="1" smtClean="0">
                <a:solidFill>
                  <a:prstClr val="black"/>
                </a:solidFill>
                <a:latin typeface="Calibri" panose="020F0502020204030204"/>
              </a:rPr>
              <a:t>độ</a:t>
            </a:r>
            <a:r>
              <a:rPr lang="en-US" sz="1400" noProof="0" dirty="0" smtClean="0">
                <a:solidFill>
                  <a:prstClr val="black"/>
                </a:solidFill>
                <a:latin typeface="Calibri" panose="020F0502020204030204"/>
              </a:rPr>
              <a:t> tin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Làm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sạch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và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chuẩn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hóa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dữ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liệu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trước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khi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đưa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vào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phân</a:t>
            </a:r>
            <a:r>
              <a:rPr kumimoji="0" lang="en-US" sz="14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tích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56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d0e774-3a9f-4657-9436-b2c16320f0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d0e774-3a9f-4657-9436-b2c16320f00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d0e774-3a9f-4657-9436-b2c16320f0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d0e774-3a9f-4657-9436-b2c16320f0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d0e774-3a9f-4657-9436-b2c16320f00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d0e774-3a9f-4657-9436-b2c16320f0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d0e774-3a9f-4657-9436-b2c16320f00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#MSB [by 9Slide]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C1151A"/>
      </a:accent1>
      <a:accent2>
        <a:srgbClr val="E71E24"/>
      </a:accent2>
      <a:accent3>
        <a:srgbClr val="ED4323"/>
      </a:accent3>
      <a:accent4>
        <a:srgbClr val="F25E23"/>
      </a:accent4>
      <a:accent5>
        <a:srgbClr val="F77427"/>
      </a:accent5>
      <a:accent6>
        <a:srgbClr val="FFB001"/>
      </a:accent6>
      <a:hlink>
        <a:srgbClr val="5D9CEC"/>
      </a:hlink>
      <a:folHlink>
        <a:srgbClr val="AC92E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1271</Words>
  <Application>Microsoft Office PowerPoint</Application>
  <PresentationFormat>Widescreen</PresentationFormat>
  <Paragraphs>189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 Narrow</vt:lpstr>
      <vt:lpstr>Arial</vt:lpstr>
      <vt:lpstr>Calibri</vt:lpstr>
      <vt:lpstr>Calibri </vt:lpstr>
      <vt:lpstr>Calibri Light</vt:lpstr>
      <vt:lpstr>等线</vt:lpstr>
      <vt:lpstr>Noto Sans</vt:lpstr>
      <vt:lpstr>Wingdings</vt:lpstr>
      <vt:lpstr>字魂73号-江南手书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Dung Nguyen Viet (FI- GS&amp;HTKD GD.GSKD)</cp:lastModifiedBy>
  <cp:revision>288</cp:revision>
  <dcterms:created xsi:type="dcterms:W3CDTF">2023-04-05T10:40:00Z</dcterms:created>
  <dcterms:modified xsi:type="dcterms:W3CDTF">2025-08-21T09:02:45Z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3277239569A848E88CFD9F31B3471617_12</vt:lpwstr>
  </property>
  <property fmtid="{D5CDD505-2E9C-101B-9397-08002B2CF9AE}" pid="3" name="KSOProductBuildVer">
    <vt:lpwstr>1033-12.2.0.19307</vt:lpwstr>
  </property>
</Properties>
</file>