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Noto Serif Display" charset="1" panose="02020502080505020204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7517" y="1637550"/>
            <a:ext cx="8652967" cy="17915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54"/>
              </a:lnSpc>
              <a:spcBef>
                <a:spcPct val="0"/>
              </a:spcBef>
            </a:pPr>
            <a:r>
              <a:rPr lang="en-US" sz="10467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Tianic Project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420346" y="4641850"/>
            <a:ext cx="5447308" cy="310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Nguyễn Toàn Thắng 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Dường Tùng Thiện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Hồ Minh Tiến</a:t>
            </a:r>
          </a:p>
          <a:p>
            <a:pPr algn="ctr">
              <a:lnSpc>
                <a:spcPts val="6160"/>
              </a:lnSpc>
            </a:pPr>
            <a:r>
              <a:rPr lang="en-US" sz="4400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Đặng Thái Tú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6080" y="304397"/>
            <a:ext cx="6353241" cy="4839103"/>
          </a:xfrm>
          <a:custGeom>
            <a:avLst/>
            <a:gdLst/>
            <a:ahLst/>
            <a:cxnLst/>
            <a:rect r="r" b="b" t="t" l="l"/>
            <a:pathLst>
              <a:path h="4839103" w="6353241">
                <a:moveTo>
                  <a:pt x="0" y="0"/>
                </a:moveTo>
                <a:lnTo>
                  <a:pt x="6353241" y="0"/>
                </a:lnTo>
                <a:lnTo>
                  <a:pt x="6353241" y="4839103"/>
                </a:lnTo>
                <a:lnTo>
                  <a:pt x="0" y="48391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60623" y="0"/>
            <a:ext cx="6125406" cy="4665567"/>
          </a:xfrm>
          <a:custGeom>
            <a:avLst/>
            <a:gdLst/>
            <a:ahLst/>
            <a:cxnLst/>
            <a:rect r="r" b="b" t="t" l="l"/>
            <a:pathLst>
              <a:path h="4665567" w="6125406">
                <a:moveTo>
                  <a:pt x="0" y="0"/>
                </a:moveTo>
                <a:lnTo>
                  <a:pt x="6125407" y="0"/>
                </a:lnTo>
                <a:lnTo>
                  <a:pt x="6125407" y="4665567"/>
                </a:lnTo>
                <a:lnTo>
                  <a:pt x="0" y="46655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37361" y="4891205"/>
            <a:ext cx="5621939" cy="5168889"/>
          </a:xfrm>
          <a:custGeom>
            <a:avLst/>
            <a:gdLst/>
            <a:ahLst/>
            <a:cxnLst/>
            <a:rect r="r" b="b" t="t" l="l"/>
            <a:pathLst>
              <a:path h="5168889" w="5621939">
                <a:moveTo>
                  <a:pt x="0" y="0"/>
                </a:moveTo>
                <a:lnTo>
                  <a:pt x="5621939" y="0"/>
                </a:lnTo>
                <a:lnTo>
                  <a:pt x="5621939" y="5168889"/>
                </a:lnTo>
                <a:lnTo>
                  <a:pt x="0" y="516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5638606"/>
            <a:ext cx="10320437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Class 1 has the highest and average Fare.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Class 3 has the lowest Fare, many cheap tickets.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6956809"/>
            <a:ext cx="9102527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 total of ~38% survived.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 majority (~62%) were non-survivors.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800" y="448219"/>
            <a:ext cx="4193977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Group-wise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77019" y="2430892"/>
            <a:ext cx="481201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(1)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% survived by class?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77020" y="3612281"/>
            <a:ext cx="5945386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(2)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Average age/fare by class?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77020" y="4819922"/>
            <a:ext cx="7013674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(3)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Which class has more families?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19758" y="478276"/>
            <a:ext cx="5393191" cy="4107857"/>
          </a:xfrm>
          <a:custGeom>
            <a:avLst/>
            <a:gdLst/>
            <a:ahLst/>
            <a:cxnLst/>
            <a:rect r="r" b="b" t="t" l="l"/>
            <a:pathLst>
              <a:path h="4107857" w="5393191">
                <a:moveTo>
                  <a:pt x="0" y="0"/>
                </a:moveTo>
                <a:lnTo>
                  <a:pt x="5393192" y="0"/>
                </a:lnTo>
                <a:lnTo>
                  <a:pt x="5393192" y="4107858"/>
                </a:lnTo>
                <a:lnTo>
                  <a:pt x="0" y="4107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19758" y="5432284"/>
            <a:ext cx="5332711" cy="4114800"/>
          </a:xfrm>
          <a:custGeom>
            <a:avLst/>
            <a:gdLst/>
            <a:ahLst/>
            <a:cxnLst/>
            <a:rect r="r" b="b" t="t" l="l"/>
            <a:pathLst>
              <a:path h="4114800" w="5332711">
                <a:moveTo>
                  <a:pt x="0" y="0"/>
                </a:moveTo>
                <a:lnTo>
                  <a:pt x="5332712" y="0"/>
                </a:lnTo>
                <a:lnTo>
                  <a:pt x="533271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47404" y="478276"/>
            <a:ext cx="5727885" cy="4362785"/>
          </a:xfrm>
          <a:custGeom>
            <a:avLst/>
            <a:gdLst/>
            <a:ahLst/>
            <a:cxnLst/>
            <a:rect r="r" b="b" t="t" l="l"/>
            <a:pathLst>
              <a:path h="4362785" w="5727885">
                <a:moveTo>
                  <a:pt x="0" y="0"/>
                </a:moveTo>
                <a:lnTo>
                  <a:pt x="5727886" y="0"/>
                </a:lnTo>
                <a:lnTo>
                  <a:pt x="5727886" y="4362786"/>
                </a:lnTo>
                <a:lnTo>
                  <a:pt x="0" y="436278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63628" y="330484"/>
            <a:ext cx="5883777" cy="4510578"/>
          </a:xfrm>
          <a:custGeom>
            <a:avLst/>
            <a:gdLst/>
            <a:ahLst/>
            <a:cxnLst/>
            <a:rect r="r" b="b" t="t" l="l"/>
            <a:pathLst>
              <a:path h="4510578" w="5883777">
                <a:moveTo>
                  <a:pt x="0" y="0"/>
                </a:moveTo>
                <a:lnTo>
                  <a:pt x="5883776" y="0"/>
                </a:lnTo>
                <a:lnTo>
                  <a:pt x="5883776" y="4510578"/>
                </a:lnTo>
                <a:lnTo>
                  <a:pt x="0" y="45105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174117"/>
            <a:ext cx="8672512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Class 1 survived 63%, class 3 only 24%..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423009"/>
            <a:ext cx="6135688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Class 1 is richer (high fare)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78144"/>
            <a:ext cx="6224298" cy="5411935"/>
          </a:xfrm>
          <a:custGeom>
            <a:avLst/>
            <a:gdLst/>
            <a:ahLst/>
            <a:cxnLst/>
            <a:rect r="r" b="b" t="t" l="l"/>
            <a:pathLst>
              <a:path h="5411935" w="6224298">
                <a:moveTo>
                  <a:pt x="0" y="0"/>
                </a:moveTo>
                <a:lnTo>
                  <a:pt x="6224298" y="0"/>
                </a:lnTo>
                <a:lnTo>
                  <a:pt x="6224298" y="5411936"/>
                </a:lnTo>
                <a:lnTo>
                  <a:pt x="0" y="54119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559695" y="0"/>
            <a:ext cx="7250643" cy="4970368"/>
          </a:xfrm>
          <a:custGeom>
            <a:avLst/>
            <a:gdLst/>
            <a:ahLst/>
            <a:cxnLst/>
            <a:rect r="r" b="b" t="t" l="l"/>
            <a:pathLst>
              <a:path h="4970368" w="7250643">
                <a:moveTo>
                  <a:pt x="0" y="0"/>
                </a:moveTo>
                <a:lnTo>
                  <a:pt x="7250642" y="0"/>
                </a:lnTo>
                <a:lnTo>
                  <a:pt x="7250642" y="4970368"/>
                </a:lnTo>
                <a:lnTo>
                  <a:pt x="0" y="49703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5618" y="5143500"/>
            <a:ext cx="6664719" cy="4938948"/>
          </a:xfrm>
          <a:custGeom>
            <a:avLst/>
            <a:gdLst/>
            <a:ahLst/>
            <a:cxnLst/>
            <a:rect r="r" b="b" t="t" l="l"/>
            <a:pathLst>
              <a:path h="4938948" w="6664719">
                <a:moveTo>
                  <a:pt x="0" y="0"/>
                </a:moveTo>
                <a:lnTo>
                  <a:pt x="6664719" y="0"/>
                </a:lnTo>
                <a:lnTo>
                  <a:pt x="6664719" y="4938948"/>
                </a:lnTo>
                <a:lnTo>
                  <a:pt x="0" y="49389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62087" y="6447613"/>
            <a:ext cx="7441493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Survival by Sex (female 74% survived, male 19%).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2087" y="8390168"/>
            <a:ext cx="7320855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Women and children first policy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8219"/>
            <a:ext cx="513973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Survival Factors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038284"/>
            <a:ext cx="499110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(1) Sex affects survival?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35943" y="5627996"/>
            <a:ext cx="9893598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(3) 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Is there an advantage to having a taller Fare?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52190"/>
            <a:ext cx="9891316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(2)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Does family size (SibSp+Parch) help survival?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59185"/>
            <a:ext cx="215394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Questions: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5716449" cy="4970368"/>
          </a:xfrm>
          <a:custGeom>
            <a:avLst/>
            <a:gdLst/>
            <a:ahLst/>
            <a:cxnLst/>
            <a:rect r="r" b="b" t="t" l="l"/>
            <a:pathLst>
              <a:path h="4970368" w="5716449">
                <a:moveTo>
                  <a:pt x="0" y="0"/>
                </a:moveTo>
                <a:lnTo>
                  <a:pt x="5716449" y="0"/>
                </a:lnTo>
                <a:lnTo>
                  <a:pt x="5716449" y="4970368"/>
                </a:lnTo>
                <a:lnTo>
                  <a:pt x="0" y="49703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39926" y="0"/>
            <a:ext cx="8405347" cy="5687738"/>
          </a:xfrm>
          <a:custGeom>
            <a:avLst/>
            <a:gdLst/>
            <a:ahLst/>
            <a:cxnLst/>
            <a:rect r="r" b="b" t="t" l="l"/>
            <a:pathLst>
              <a:path h="5687738" w="8405347">
                <a:moveTo>
                  <a:pt x="0" y="0"/>
                </a:moveTo>
                <a:lnTo>
                  <a:pt x="8405347" y="0"/>
                </a:lnTo>
                <a:lnTo>
                  <a:pt x="8405347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12899" y="5687738"/>
            <a:ext cx="6032374" cy="4594707"/>
          </a:xfrm>
          <a:custGeom>
            <a:avLst/>
            <a:gdLst/>
            <a:ahLst/>
            <a:cxnLst/>
            <a:rect r="r" b="b" t="t" l="l"/>
            <a:pathLst>
              <a:path h="4594707" w="6032374">
                <a:moveTo>
                  <a:pt x="0" y="0"/>
                </a:moveTo>
                <a:lnTo>
                  <a:pt x="6032374" y="0"/>
                </a:lnTo>
                <a:lnTo>
                  <a:pt x="6032374" y="4594707"/>
                </a:lnTo>
                <a:lnTo>
                  <a:pt x="0" y="45947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68558" y="8631623"/>
            <a:ext cx="8889175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Big families are not always better – single or small families survive better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68558" y="5076825"/>
            <a:ext cx="5732234" cy="178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Female survival ~74%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Male only ~19%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Women first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8558" y="7155792"/>
            <a:ext cx="9457307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Single travelers (FamilySize=1) or small families (2–4) have higher survival rates.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0422" y="273026"/>
            <a:ext cx="8693578" cy="6664607"/>
          </a:xfrm>
          <a:custGeom>
            <a:avLst/>
            <a:gdLst/>
            <a:ahLst/>
            <a:cxnLst/>
            <a:rect r="r" b="b" t="t" l="l"/>
            <a:pathLst>
              <a:path h="6664607" w="8693578">
                <a:moveTo>
                  <a:pt x="0" y="0"/>
                </a:moveTo>
                <a:lnTo>
                  <a:pt x="8693578" y="0"/>
                </a:lnTo>
                <a:lnTo>
                  <a:pt x="8693578" y="6664607"/>
                </a:lnTo>
                <a:lnTo>
                  <a:pt x="0" y="6664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4904" y="6870958"/>
            <a:ext cx="17280723" cy="178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 surviving group has a higher average Fare (usually in the higher class).</a:t>
            </a:r>
          </a:p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 logistic regression line shows that the higher the Fare, the greater the probability of survival.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34904" y="8934722"/>
            <a:ext cx="11085612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High fare correlates with survival – rich advantage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48219"/>
            <a:ext cx="6806307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Time/Port-wise Và Other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38288"/>
            <a:ext cx="203061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Questions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955954"/>
            <a:ext cx="849868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(1)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Survival by port? (C is higher than S/Q)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050785"/>
            <a:ext cx="4813697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(2)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Optimal family size?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77020" y="5145616"/>
            <a:ext cx="3772099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(3)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Effect of cabin?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0098" y="0"/>
            <a:ext cx="7467411" cy="5687738"/>
          </a:xfrm>
          <a:custGeom>
            <a:avLst/>
            <a:gdLst/>
            <a:ahLst/>
            <a:cxnLst/>
            <a:rect r="r" b="b" t="t" l="l"/>
            <a:pathLst>
              <a:path h="5687738" w="7467411">
                <a:moveTo>
                  <a:pt x="0" y="0"/>
                </a:moveTo>
                <a:lnTo>
                  <a:pt x="7467412" y="0"/>
                </a:lnTo>
                <a:lnTo>
                  <a:pt x="7467412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27439" y="0"/>
            <a:ext cx="6541500" cy="5687738"/>
          </a:xfrm>
          <a:custGeom>
            <a:avLst/>
            <a:gdLst/>
            <a:ahLst/>
            <a:cxnLst/>
            <a:rect r="r" b="b" t="t" l="l"/>
            <a:pathLst>
              <a:path h="5687738" w="6541500">
                <a:moveTo>
                  <a:pt x="0" y="0"/>
                </a:moveTo>
                <a:lnTo>
                  <a:pt x="6541501" y="0"/>
                </a:lnTo>
                <a:lnTo>
                  <a:pt x="6541501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608877"/>
            <a:ext cx="1710680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Survival is highest in Cherbourg (C) (~55%), S is lower (~34%), Q is lowest (~39%).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602748"/>
            <a:ext cx="14191755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Passengers from Cherbourg (richer, higher ticket) survived higher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8592804"/>
            <a:ext cx="1386959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People with Cabin info (1) → survive better (richer, higher class).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9582860"/>
            <a:ext cx="11955463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Cabin data reflects wealth → higher chance of survival.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07855" y="0"/>
            <a:ext cx="7451445" cy="5863082"/>
          </a:xfrm>
          <a:custGeom>
            <a:avLst/>
            <a:gdLst/>
            <a:ahLst/>
            <a:cxnLst/>
            <a:rect r="r" b="b" t="t" l="l"/>
            <a:pathLst>
              <a:path h="5863082" w="7451445">
                <a:moveTo>
                  <a:pt x="0" y="0"/>
                </a:moveTo>
                <a:lnTo>
                  <a:pt x="7451445" y="0"/>
                </a:lnTo>
                <a:lnTo>
                  <a:pt x="7451445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6278" y="0"/>
            <a:ext cx="8405347" cy="5687738"/>
          </a:xfrm>
          <a:custGeom>
            <a:avLst/>
            <a:gdLst/>
            <a:ahLst/>
            <a:cxnLst/>
            <a:rect r="r" b="b" t="t" l="l"/>
            <a:pathLst>
              <a:path h="5687738" w="8405347">
                <a:moveTo>
                  <a:pt x="0" y="0"/>
                </a:moveTo>
                <a:lnTo>
                  <a:pt x="8405347" y="0"/>
                </a:lnTo>
                <a:lnTo>
                  <a:pt x="8405347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41055" y="6005056"/>
            <a:ext cx="17646945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Optimal survival for small (2–4 people).Single (1) lower, Family &gt;4 drops sharply.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1055" y="6899862"/>
            <a:ext cx="1467604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Small family has the most benefits, large family has less opportunity.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41055" y="7794668"/>
            <a:ext cx="17489209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High ticket group (Fare &gt; 50) has many red points (Survived).Young people + high ticket = best survival.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41055" y="9191625"/>
            <a:ext cx="13879513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High fare correlates to survival. Young age + wealth = advantage.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4069"/>
            <a:ext cx="4844165" cy="764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  <a:spcBef>
                <a:spcPct val="0"/>
              </a:spcBef>
            </a:pPr>
            <a:r>
              <a:rPr lang="en-US" sz="4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Points to Discuss: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79493"/>
            <a:ext cx="4844165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540949"/>
            <a:ext cx="4844165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Data summary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302405"/>
            <a:ext cx="4844165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Univariate 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22292" y="8934722"/>
            <a:ext cx="505698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Correlation Heatmap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76800" y="8054796"/>
            <a:ext cx="3004443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063861"/>
            <a:ext cx="4658916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Class-wise Analysis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819922"/>
            <a:ext cx="531882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Demographic Analysis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09650" y="5571853"/>
            <a:ext cx="5872957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Survival Factors Analysis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323784"/>
            <a:ext cx="565775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Time/Port-wise Analysis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6325" y="7179040"/>
            <a:ext cx="6186984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Some Important Questions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4091" y="1303984"/>
            <a:ext cx="9497646" cy="8340882"/>
          </a:xfrm>
          <a:custGeom>
            <a:avLst/>
            <a:gdLst/>
            <a:ahLst/>
            <a:cxnLst/>
            <a:rect r="r" b="b" t="t" l="l"/>
            <a:pathLst>
              <a:path h="8340882" w="9497646">
                <a:moveTo>
                  <a:pt x="0" y="0"/>
                </a:moveTo>
                <a:lnTo>
                  <a:pt x="9497647" y="0"/>
                </a:lnTo>
                <a:lnTo>
                  <a:pt x="9497647" y="8340882"/>
                </a:lnTo>
                <a:lnTo>
                  <a:pt x="0" y="83408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448219"/>
            <a:ext cx="4323755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Correlation Heatmap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993052" y="1921389"/>
            <a:ext cx="6266248" cy="70393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8661" indent="-359330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Survived vs Pclass = -0.3 → Higher class → higher chance of survival.</a:t>
            </a:r>
          </a:p>
          <a:p>
            <a:pPr algn="l" marL="718661" indent="-359330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Survived vs Fare = +0.25 → More expensive ticket → higher chance of survival.</a:t>
            </a:r>
          </a:p>
          <a:p>
            <a:pPr algn="l" marL="718661" indent="-359330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Survived vs Age ≈ -0.08 (older age, less likely to survive).</a:t>
            </a:r>
          </a:p>
          <a:p>
            <a:pPr algn="l" marL="718661" indent="-359330" lvl="1">
              <a:lnSpc>
                <a:spcPts val="4660"/>
              </a:lnSpc>
              <a:buFont typeface="Arial"/>
              <a:buChar char="•"/>
            </a:pPr>
            <a:r>
              <a:rPr lang="en-US" sz="3328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Survived vs FamilySize is close to 0, but U-shaped (small family is best).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459533"/>
            <a:ext cx="7419312" cy="5687738"/>
          </a:xfrm>
          <a:custGeom>
            <a:avLst/>
            <a:gdLst/>
            <a:ahLst/>
            <a:cxnLst/>
            <a:rect r="r" b="b" t="t" l="l"/>
            <a:pathLst>
              <a:path h="5687738" w="7419312">
                <a:moveTo>
                  <a:pt x="0" y="0"/>
                </a:moveTo>
                <a:lnTo>
                  <a:pt x="7419312" y="0"/>
                </a:lnTo>
                <a:lnTo>
                  <a:pt x="7419312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099994" y="1459533"/>
            <a:ext cx="6541500" cy="5687738"/>
          </a:xfrm>
          <a:custGeom>
            <a:avLst/>
            <a:gdLst/>
            <a:ahLst/>
            <a:cxnLst/>
            <a:rect r="r" b="b" t="t" l="l"/>
            <a:pathLst>
              <a:path h="5687738" w="6541500">
                <a:moveTo>
                  <a:pt x="0" y="0"/>
                </a:moveTo>
                <a:lnTo>
                  <a:pt x="6541501" y="0"/>
                </a:lnTo>
                <a:lnTo>
                  <a:pt x="6541501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38480" y="448219"/>
            <a:ext cx="3377109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Optimal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31132" y="7509221"/>
            <a:ext cx="12139612" cy="238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Sex: Female &gt; Male (74% vs 19%).</a:t>
            </a:r>
          </a:p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Class: Class 1 &gt; Class 3 (63% vs 24%).</a:t>
            </a:r>
          </a:p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Age: Younger (especially children) live better.</a:t>
            </a:r>
          </a:p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Port: C (Cherbourg) has the highest survival rate (~55%).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05183" y="448219"/>
            <a:ext cx="2271216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118041"/>
            <a:ext cx="13067805" cy="2380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Key factors: Sex, Pclass, Age.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Women survived ~74%, men only ~19%.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Class 1 survived ~63%, Class 3 only ~24%.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Children and rich passengers (high Fare) have an advantage.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519885"/>
            <a:ext cx="14692908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In disasters, prioritize vulnerable groups (women, children, elderly).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Ensure fairness in rescue efforts.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719490"/>
            <a:ext cx="16606377" cy="2980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Through analysis, the most important factors affecting the probability of survival are gender, ticket class, and age. Women and children, especially those in high ticket classes, have a significantly higher chance of survival. Therefore, an important recommendation in disasters is to prioritize rescue for vulnerable groups.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61802" y="3968950"/>
            <a:ext cx="5459016" cy="14594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6"/>
              </a:lnSpc>
              <a:spcBef>
                <a:spcPct val="0"/>
              </a:spcBef>
            </a:pPr>
            <a:r>
              <a:rPr lang="en-US" sz="8540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4068"/>
            <a:ext cx="2009874" cy="764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4"/>
              </a:lnSpc>
              <a:spcBef>
                <a:spcPct val="0"/>
              </a:spcBef>
            </a:pPr>
            <a:r>
              <a:rPr lang="en-US" sz="4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71352" y="2813322"/>
            <a:ext cx="6395244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We'll do EDA in following ways: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1352" y="3879578"/>
            <a:ext cx="2917726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U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nivariate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71352" y="4819922"/>
            <a:ext cx="3739853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Cl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ass-wise, etc.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1352" y="1746658"/>
            <a:ext cx="12085737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To discuss the analysis of Titanic dataset from 1912 sinking.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18679" y="264160"/>
            <a:ext cx="3966369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Data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18679" y="1316310"/>
            <a:ext cx="16230600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 dataset includes various columns of important variables for ticket booking. Some of them are: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8679" y="3106085"/>
            <a:ext cx="1725930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Survived: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0 (died), 1 (survived).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18679" y="4237134"/>
            <a:ext cx="10104934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Pclass: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 Ticket class (1=upper, 2=middle, 3=lower).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18679" y="5338856"/>
            <a:ext cx="3776067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Sex: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 Male/Female.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440578"/>
            <a:ext cx="3956348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Age: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Passenger age.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506834"/>
            <a:ext cx="6369447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SibSp: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S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iblings/spouses aboard.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465140"/>
            <a:ext cx="3416003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Fare: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Tick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et fare.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385549"/>
            <a:ext cx="1176268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Name: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Full name of passenger, including title (Mr, Mrs,...).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585155"/>
            <a:ext cx="1492885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Ticket: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Passenger ticket number, which may include letters and numbers.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5784761"/>
            <a:ext cx="10050066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Cabin: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 passenger's cabin number on the ship.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52500" y="6984367"/>
            <a:ext cx="10529392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PassengerId: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Unique identifier for each passenger.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85943"/>
            <a:ext cx="14245014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Embarked</a:t>
            </a:r>
            <a:r>
              <a:rPr lang="en-US" sz="3396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: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Port (C=Cherbourg, Q=Queenstown, S=Southampton).</a:t>
            </a:r>
          </a:p>
          <a:p>
            <a:pPr algn="l">
              <a:lnSpc>
                <a:spcPts val="4754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02203"/>
            <a:ext cx="5850731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Data Summary(contd)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64160"/>
            <a:ext cx="5196880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B50927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Univariate Analysis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414115" y="2484052"/>
            <a:ext cx="626497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(1) Passenger age distribution?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14115" y="3796052"/>
            <a:ext cx="4563170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(2) Male/female ratio?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14115" y="5109958"/>
            <a:ext cx="10003136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(3) Which class has the highest fare distribution?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4115" y="6423864"/>
            <a:ext cx="5056981" cy="580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4"/>
              </a:lnSpc>
              <a:spcBef>
                <a:spcPct val="0"/>
              </a:spcBef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(4) Overall survival rate?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53960" y="311635"/>
            <a:ext cx="13980080" cy="9663730"/>
          </a:xfrm>
          <a:custGeom>
            <a:avLst/>
            <a:gdLst/>
            <a:ahLst/>
            <a:cxnLst/>
            <a:rect r="r" b="b" t="t" l="l"/>
            <a:pathLst>
              <a:path h="9663730" w="13980080">
                <a:moveTo>
                  <a:pt x="0" y="0"/>
                </a:moveTo>
                <a:lnTo>
                  <a:pt x="13980080" y="0"/>
                </a:lnTo>
                <a:lnTo>
                  <a:pt x="13980080" y="9663730"/>
                </a:lnTo>
                <a:lnTo>
                  <a:pt x="0" y="96637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0"/>
            <a:ext cx="7371213" cy="5687738"/>
          </a:xfrm>
          <a:custGeom>
            <a:avLst/>
            <a:gdLst/>
            <a:ahLst/>
            <a:cxnLst/>
            <a:rect r="r" b="b" t="t" l="l"/>
            <a:pathLst>
              <a:path h="5687738" w="7371213">
                <a:moveTo>
                  <a:pt x="0" y="0"/>
                </a:moveTo>
                <a:lnTo>
                  <a:pt x="7371213" y="0"/>
                </a:lnTo>
                <a:lnTo>
                  <a:pt x="7371213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572959" y="390159"/>
            <a:ext cx="9333040" cy="5297580"/>
          </a:xfrm>
          <a:custGeom>
            <a:avLst/>
            <a:gdLst/>
            <a:ahLst/>
            <a:cxnLst/>
            <a:rect r="r" b="b" t="t" l="l"/>
            <a:pathLst>
              <a:path h="5297580" w="9333040">
                <a:moveTo>
                  <a:pt x="0" y="0"/>
                </a:moveTo>
                <a:lnTo>
                  <a:pt x="9333040" y="0"/>
                </a:lnTo>
                <a:lnTo>
                  <a:pt x="9333040" y="5297579"/>
                </a:lnTo>
                <a:lnTo>
                  <a:pt x="0" y="52975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24208" y="5982732"/>
            <a:ext cx="11216680" cy="1780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Ages range from 0 → 80+.</a:t>
            </a:r>
          </a:p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Most passengers are between 20–40 years old.</a:t>
            </a:r>
          </a:p>
          <a:p>
            <a:pPr algn="just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There are some children (~10% under 12 years old).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0129" y="173132"/>
            <a:ext cx="6541500" cy="5687738"/>
          </a:xfrm>
          <a:custGeom>
            <a:avLst/>
            <a:gdLst/>
            <a:ahLst/>
            <a:cxnLst/>
            <a:rect r="r" b="b" t="t" l="l"/>
            <a:pathLst>
              <a:path h="5687738" w="6541500">
                <a:moveTo>
                  <a:pt x="0" y="0"/>
                </a:moveTo>
                <a:lnTo>
                  <a:pt x="6541501" y="0"/>
                </a:lnTo>
                <a:lnTo>
                  <a:pt x="6541501" y="5687738"/>
                </a:lnTo>
                <a:lnTo>
                  <a:pt x="0" y="5687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173132"/>
            <a:ext cx="5514449" cy="5755204"/>
          </a:xfrm>
          <a:custGeom>
            <a:avLst/>
            <a:gdLst/>
            <a:ahLst/>
            <a:cxnLst/>
            <a:rect r="r" b="b" t="t" l="l"/>
            <a:pathLst>
              <a:path h="5755204" w="5514449">
                <a:moveTo>
                  <a:pt x="0" y="0"/>
                </a:moveTo>
                <a:lnTo>
                  <a:pt x="5514449" y="0"/>
                </a:lnTo>
                <a:lnTo>
                  <a:pt x="5514449" y="5755204"/>
                </a:lnTo>
                <a:lnTo>
                  <a:pt x="0" y="57552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2087" y="6520624"/>
            <a:ext cx="10766425" cy="118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Males account for about 65%, females about 35%.</a:t>
            </a:r>
          </a:p>
          <a:p>
            <a:pPr algn="l" marL="733287" indent="-366644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000000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But females have a much higher survival rate.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DAG1BQ-mX5A</dc:identifier>
  <dcterms:modified xsi:type="dcterms:W3CDTF">2011-08-01T06:04:30Z</dcterms:modified>
  <cp:revision>1</cp:revision>
  <dc:title>Nội dung đoạn văn bản của bạn</dc:title>
</cp:coreProperties>
</file>