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69" r:id="rId15"/>
    <p:sldId id="270" r:id="rId16"/>
    <p:sldId id="271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71550" y="623570"/>
            <a:ext cx="13533120" cy="391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B050"/>
                </a:solidFill>
                <a:latin typeface="Times New Roman Bold"/>
              </a:rPr>
              <a:t>GRAPH  NEURAL NETWORK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4401402" y="4389010"/>
            <a:ext cx="9887804" cy="5397094"/>
          </a:xfrm>
          <a:custGeom>
            <a:avLst/>
            <a:gdLst/>
            <a:ahLst/>
            <a:cxnLst/>
            <a:rect l="l" t="t" r="r" b="b"/>
            <a:pathLst>
              <a:path w="9887804" h="5397094">
                <a:moveTo>
                  <a:pt x="0" y="0"/>
                </a:moveTo>
                <a:lnTo>
                  <a:pt x="9887804" y="0"/>
                </a:lnTo>
                <a:lnTo>
                  <a:pt x="9887804" y="5397095"/>
                </a:lnTo>
                <a:lnTo>
                  <a:pt x="0" y="5397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3980" y="1579352"/>
            <a:ext cx="737997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20"/>
              </a:lnSpc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900" u="sng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 Network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8580" y="526407"/>
            <a:ext cx="1559052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2"/>
              </a:lnSpc>
            </a:pP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architectures of GNN</a:t>
            </a:r>
            <a:endParaRPr lang="en-US" sz="4950" spc="-3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8740" y="2911653"/>
            <a:ext cx="16249427" cy="5029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luật lan truyền:</a:t>
            </a:r>
          </a:p>
          <a:p>
            <a:pPr marL="1391602" lvl="2" indent="-463868" algn="just">
              <a:lnSpc>
                <a:spcPts val="7020"/>
              </a:lnSpc>
              <a:buFont typeface="Arial"/>
              <a:buChar char="⚬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đó: </a:t>
            </a:r>
          </a:p>
          <a:p>
            <a:pPr marL="2023110" lvl="3" indent="-505777" algn="just">
              <a:lnSpc>
                <a:spcPts val="6480"/>
              </a:lnSpc>
              <a:buFont typeface="Arial"/>
              <a:buChar char="￭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Là ma trận kề được điều chỉnh (normalized adjacency matrix)</a:t>
            </a:r>
          </a:p>
          <a:p>
            <a:pPr marL="2023110" lvl="3" indent="-505777" algn="just">
              <a:lnSpc>
                <a:spcPts val="6480"/>
              </a:lnSpc>
              <a:buFont typeface="Arial"/>
              <a:buChar char="￭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Là ma trận đường chéo được điều chỉnh (normalized degree matrix)</a:t>
            </a:r>
          </a:p>
          <a:p>
            <a:pPr marL="2023110" lvl="3" indent="-505777" algn="just">
              <a:lnSpc>
                <a:spcPts val="6480"/>
              </a:lnSpc>
              <a:buFont typeface="Arial"/>
              <a:buChar char="￭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Là ma trận biểu diễn của các đặc trưng tại lớp l </a:t>
            </a:r>
          </a:p>
          <a:p>
            <a:pPr marL="2023110" lvl="3" indent="-505777" algn="just">
              <a:lnSpc>
                <a:spcPts val="6480"/>
              </a:lnSpc>
              <a:buFont typeface="Arial"/>
              <a:buChar char="￭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Là ma trận trọng số lớp l</a:t>
            </a:r>
          </a:p>
        </p:txBody>
      </p:sp>
      <p:sp>
        <p:nvSpPr>
          <p:cNvPr id="6" name="Freeform 6"/>
          <p:cNvSpPr/>
          <p:nvPr/>
        </p:nvSpPr>
        <p:spPr>
          <a:xfrm>
            <a:off x="7020624" y="3001230"/>
            <a:ext cx="5900738" cy="1328738"/>
          </a:xfrm>
          <a:custGeom>
            <a:avLst/>
            <a:gdLst/>
            <a:ahLst/>
            <a:cxnLst/>
            <a:rect l="l" t="t" r="r" b="b"/>
            <a:pathLst>
              <a:path w="5900738" h="1328738">
                <a:moveTo>
                  <a:pt x="0" y="0"/>
                </a:moveTo>
                <a:lnTo>
                  <a:pt x="5900738" y="0"/>
                </a:lnTo>
                <a:lnTo>
                  <a:pt x="5900738" y="1328738"/>
                </a:lnTo>
                <a:lnTo>
                  <a:pt x="0" y="1328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1" r="-174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8740" y="1374768"/>
            <a:ext cx="1015746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020"/>
              </a:lnSpc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900" u="sng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5959" y="2769854"/>
            <a:ext cx="8058150" cy="610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quát: </a:t>
            </a:r>
          </a:p>
          <a:p>
            <a:pPr marL="1283018" lvl="2" indent="-427672" algn="just">
              <a:lnSpc>
                <a:spcPts val="5940"/>
              </a:lnSpc>
              <a:buFont typeface="Arial"/>
              <a:buChar char="⚬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 dụng một mẫu dữ liệu nhỏ từ các điểm lân cận để nhúng nút, thay vì xử lý toàn bộ đồ thị.</a:t>
            </a:r>
          </a:p>
          <a:p>
            <a:pPr marL="1283018" lvl="2" indent="-427672" algn="just">
              <a:lnSpc>
                <a:spcPts val="5940"/>
              </a:lnSpc>
              <a:buFont typeface="Arial"/>
              <a:buChar char="⚬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khái quát hóa các nút không nhìn thấy được.</a:t>
            </a:r>
          </a:p>
          <a:p>
            <a:pPr marL="1283018" lvl="2" indent="-427672" algn="just">
              <a:lnSpc>
                <a:spcPts val="5940"/>
              </a:lnSpc>
              <a:buFont typeface="Arial"/>
              <a:buChar char="⚬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 hợp giải cho các bài toán tổng quát hóa cao như bài toán về mạng xã hội, ....</a:t>
            </a:r>
          </a:p>
        </p:txBody>
      </p:sp>
      <p:sp>
        <p:nvSpPr>
          <p:cNvPr id="5" name="Freeform 5"/>
          <p:cNvSpPr/>
          <p:nvPr/>
        </p:nvSpPr>
        <p:spPr>
          <a:xfrm>
            <a:off x="8948679" y="4000500"/>
            <a:ext cx="8577321" cy="3557877"/>
          </a:xfrm>
          <a:custGeom>
            <a:avLst/>
            <a:gdLst/>
            <a:ahLst/>
            <a:cxnLst/>
            <a:rect l="l" t="t" r="r" b="b"/>
            <a:pathLst>
              <a:path w="9112400" h="3869393">
                <a:moveTo>
                  <a:pt x="0" y="0"/>
                </a:moveTo>
                <a:lnTo>
                  <a:pt x="9112399" y="0"/>
                </a:lnTo>
                <a:lnTo>
                  <a:pt x="9112399" y="3869393"/>
                </a:lnTo>
                <a:lnTo>
                  <a:pt x="0" y="3869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03" r="-670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8740" y="284160"/>
            <a:ext cx="1559052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2"/>
              </a:lnSpc>
            </a:pP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architectures of GNN</a:t>
            </a:r>
            <a:endParaRPr lang="en-US" sz="4950" spc="-3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5954" y="2878736"/>
            <a:ext cx="7228845" cy="605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7217" lvl="1" indent="-298609" algn="just">
              <a:lnSpc>
                <a:spcPts val="5940"/>
              </a:lnSpc>
              <a:buFont typeface="Arial"/>
              <a:buChar char="•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new architecture for graph data</a:t>
            </a:r>
          </a:p>
          <a:p>
            <a:pPr marL="597217" lvl="1" indent="-298609" algn="just">
              <a:lnSpc>
                <a:spcPts val="5940"/>
              </a:lnSpc>
              <a:buFont typeface="Arial"/>
              <a:buChar char="•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Graph Neural Network (GNN) and Attention layer.</a:t>
            </a:r>
          </a:p>
          <a:p>
            <a:pPr marL="597217" lvl="1" indent="-298609" algn="just">
              <a:lnSpc>
                <a:spcPts val="5940"/>
              </a:lnSpc>
              <a:buFont typeface="Arial"/>
              <a:buChar char="•"/>
            </a:pPr>
            <a:r>
              <a:rPr lang="en-US" sz="3300" spc="-2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 can be widely applied and effectively learned in many fields, but it is also computationally expensive and difficult to interpret the attention mechanism.</a:t>
            </a:r>
            <a:endParaRPr lang="en-US" sz="3300" spc="-2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1617134"/>
            <a:ext cx="920877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900" u="sng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 (GAT)</a:t>
            </a:r>
          </a:p>
          <a:p>
            <a:pPr algn="l">
              <a:lnSpc>
                <a:spcPts val="4680"/>
              </a:lnSpc>
            </a:pPr>
            <a:endParaRPr lang="en-US" sz="3900" u="sng" spc="-23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613996"/>
            <a:ext cx="1559052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2"/>
              </a:lnSpc>
            </a:pP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architectures of GNN</a:t>
            </a:r>
            <a:endParaRPr lang="en-US" sz="4950" spc="-3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Text-based automatic personality prediction using KGrAt-Net: a knowledge graph  attention network classifier | Scientific Re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53" y="3389929"/>
            <a:ext cx="9133847" cy="4905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1FD8-77E2-4319-B87C-5D5F6F06B639}" type="slidenum">
              <a:rPr lang="vi-VN" sz="2400" b="1"/>
              <a:t>13</a:t>
            </a:fld>
            <a:endParaRPr lang="vi-VN" sz="2400" b="1"/>
          </a:p>
        </p:txBody>
      </p:sp>
      <p:pic>
        <p:nvPicPr>
          <p:cNvPr id="2050" name="Picture 2" descr="Text-based automatic personality prediction using KGrAt-Net: a knowledge graph  attention network classifier | Scientific Re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4" y="2591931"/>
            <a:ext cx="13261742" cy="7122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3657600" y="2591931"/>
            <a:ext cx="819150" cy="272301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29" name="Oval 28"/>
          <p:cNvSpPr/>
          <p:nvPr/>
        </p:nvSpPr>
        <p:spPr>
          <a:xfrm>
            <a:off x="4476750" y="2438400"/>
            <a:ext cx="1181100" cy="3009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1" name="Oval 30"/>
          <p:cNvSpPr/>
          <p:nvPr/>
        </p:nvSpPr>
        <p:spPr>
          <a:xfrm>
            <a:off x="5657850" y="2438400"/>
            <a:ext cx="2495550" cy="3009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3" name="Oval 32"/>
          <p:cNvSpPr/>
          <p:nvPr/>
        </p:nvSpPr>
        <p:spPr>
          <a:xfrm>
            <a:off x="7765817" y="2591931"/>
            <a:ext cx="1667102" cy="2437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5" name="Oval 34"/>
          <p:cNvSpPr/>
          <p:nvPr/>
        </p:nvSpPr>
        <p:spPr>
          <a:xfrm>
            <a:off x="8722667" y="2658608"/>
            <a:ext cx="1667102" cy="2437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7" name="Oval 36"/>
          <p:cNvSpPr/>
          <p:nvPr/>
        </p:nvSpPr>
        <p:spPr>
          <a:xfrm>
            <a:off x="10507473" y="3486150"/>
            <a:ext cx="2770377" cy="4800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9" name="TextBox 38"/>
          <p:cNvSpPr txBox="1"/>
          <p:nvPr/>
        </p:nvSpPr>
        <p:spPr>
          <a:xfrm>
            <a:off x="1257300" y="1493475"/>
            <a:ext cx="939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900" b="1" u="sng">
                <a:latin typeface="+mj-lt"/>
              </a:rPr>
              <a:t>2.2. Graph Attention Network (GAT)</a:t>
            </a:r>
            <a:endParaRPr lang="vi-VN" sz="3900" b="1" u="sng">
              <a:latin typeface="+mj-lt"/>
            </a:endParaRPr>
          </a:p>
          <a:p>
            <a:endParaRPr lang="vi-VN" sz="2700"/>
          </a:p>
        </p:txBody>
      </p:sp>
      <p:sp>
        <p:nvSpPr>
          <p:cNvPr id="18" name="TextBox 6"/>
          <p:cNvSpPr txBox="1"/>
          <p:nvPr/>
        </p:nvSpPr>
        <p:spPr>
          <a:xfrm>
            <a:off x="1348740" y="613996"/>
            <a:ext cx="1559052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2"/>
              </a:lnSpc>
            </a:pP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950" spc="-3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architectures of GNN</a:t>
            </a:r>
            <a:endParaRPr lang="en-US" sz="4950" spc="-3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276" y="3486150"/>
            <a:ext cx="4591116" cy="1854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4716" y="3520500"/>
            <a:ext cx="4591116" cy="1785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3305" y="3065151"/>
            <a:ext cx="4774168" cy="22819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2185" y="3218995"/>
            <a:ext cx="4599475" cy="19743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4554" y="3173136"/>
            <a:ext cx="4187377" cy="206601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8368" y="3218995"/>
            <a:ext cx="4357683" cy="22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8740" y="2705100"/>
            <a:ext cx="16154399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GNN is widely applied in many fields such as social networks, natural language processing, fraud detection, ...</a:t>
            </a:r>
          </a:p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GNN still faces many limitations such as high computation and storage costs, ...</a:t>
            </a:r>
          </a:p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GNN should enhance scalability, improve performance, ... by integrating with new models and mechanisms.</a:t>
            </a:r>
            <a:endParaRPr lang="en-US" sz="3900" spc="-2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564944"/>
            <a:ext cx="1559052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T Rounds Condensed Light"/>
              </a:rPr>
              <a:t>3. </a:t>
            </a:r>
            <a:r>
              <a:rPr lang="en-US" sz="6000" spc="-36">
                <a:solidFill>
                  <a:srgbClr val="7030A0"/>
                </a:solidFill>
                <a:latin typeface="TT Rounds Condensed Light"/>
              </a:rPr>
              <a:t>Applications, limitations, and future</a:t>
            </a:r>
            <a:endParaRPr lang="en-US" sz="6000" spc="-36">
              <a:solidFill>
                <a:srgbClr val="7030A0"/>
              </a:solidFill>
              <a:latin typeface="TT Rounds Condensed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51297" y="3845355"/>
            <a:ext cx="15422433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III. </a:t>
            </a: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APPLICATION PROGRAM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2104" y="1939328"/>
            <a:ext cx="16243792" cy="666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1510" lvl="1" indent="-325755" algn="just">
              <a:lnSpc>
                <a:spcPts val="6480"/>
              </a:lnSpc>
              <a:buFont typeface="Arial"/>
              <a:buChar char="•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existence of links between two nodes in the future is the task at hand.</a:t>
            </a:r>
          </a:p>
          <a:p>
            <a:pPr marL="651510" lvl="1" indent="-325755" algn="just">
              <a:lnSpc>
                <a:spcPts val="6480"/>
              </a:lnSpc>
              <a:buFont typeface="Arial"/>
              <a:buChar char="•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marL="1525905" lvl="2" indent="-742950" algn="just">
              <a:lnSpc>
                <a:spcPts val="6480"/>
              </a:lnSpc>
              <a:buFont typeface="Courier New" panose="02070309020205020404" pitchFamily="49" charset="0"/>
              <a:buChar char="o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heuristic method, feature-based method, content-based method</a:t>
            </a:r>
          </a:p>
          <a:p>
            <a:pPr marL="1525905" lvl="2" indent="-742950" algn="just">
              <a:lnSpc>
                <a:spcPts val="6480"/>
              </a:lnSpc>
              <a:buFont typeface="Courier New" panose="02070309020205020404" pitchFamily="49" charset="0"/>
              <a:buChar char="o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GNN-based methods:</a:t>
            </a:r>
          </a:p>
          <a:p>
            <a:pPr marL="1983105" lvl="3" indent="-742950" algn="just">
              <a:lnSpc>
                <a:spcPts val="6480"/>
              </a:lnSpc>
              <a:buFont typeface="Wingdings" panose="05000000000000000000" pitchFamily="2" charset="2"/>
              <a:buChar char="§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Node-based methods (Graph AutoEncoder, ...)</a:t>
            </a:r>
          </a:p>
          <a:p>
            <a:pPr marL="1983105" lvl="3" indent="-742950" algn="just">
              <a:lnSpc>
                <a:spcPts val="6480"/>
              </a:lnSpc>
              <a:buFont typeface="Wingdings" panose="05000000000000000000" pitchFamily="2" charset="2"/>
              <a:buChar char="§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Subgraph-based methods (SEAL Framework, Weisfeiler-Leman</a:t>
            </a: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-2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  <a:endParaRPr lang="en-US" sz="3600" spc="-2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8705" lvl="1" indent="-742950" algn="just">
              <a:lnSpc>
                <a:spcPts val="6480"/>
              </a:lnSpc>
              <a:buFont typeface="Arial" panose="020B0604020202020204" pitchFamily="34" charset="0"/>
              <a:buChar char="•"/>
            </a:pPr>
            <a:r>
              <a:rPr lang="en-US" sz="3600" spc="-2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applied in many fields. But also faces many challenges.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465904"/>
            <a:ext cx="15590520" cy="100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4190" y="1172206"/>
            <a:ext cx="11523455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00"/>
              </a:lnSpc>
            </a:pPr>
            <a:r>
              <a:rPr lang="en-US" sz="4500" spc="-27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4500" u="sng" spc="-27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environment </a:t>
            </a:r>
            <a:r>
              <a:rPr lang="en-US" sz="4500" u="sng" spc="-27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500" u="sng" spc="-27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600" spc="-21">
              <a:solidFill>
                <a:srgbClr val="000000"/>
              </a:solidFill>
              <a:latin typeface="TT Rounds Condensed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192061"/>
            <a:ext cx="15590520" cy="100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3568839"/>
            <a:ext cx="7637233" cy="4316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14" y="2961936"/>
            <a:ext cx="6886251" cy="6365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6" y="2711709"/>
            <a:ext cx="8046887" cy="7074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75" y="2582906"/>
            <a:ext cx="6034861" cy="71239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3980" y="1417509"/>
            <a:ext cx="1424940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58"/>
              </a:lnSpc>
            </a:pPr>
            <a:r>
              <a:rPr lang="en-US" sz="4699" spc="-2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4699" u="sng" spc="-2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 </a:t>
            </a:r>
            <a:r>
              <a:rPr lang="en-US" sz="4699" u="sng" spc="-2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endParaRPr lang="en-US" sz="4699" u="sng" spc="-28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8458"/>
              </a:lnSpc>
            </a:pPr>
            <a:r>
              <a:rPr lang="en-US" sz="3700" spc="-28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(learning </a:t>
            </a:r>
            <a:r>
              <a:rPr lang="en-US" sz="3700" spc="-2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Subgraphs, Embeddings, and Attributes for Link </a:t>
            </a:r>
            <a:r>
              <a:rPr lang="en-US" sz="3700" spc="-2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3700" spc="-28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700" spc="-28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522030"/>
            <a:ext cx="15590520" cy="100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4" y="4000500"/>
            <a:ext cx="16637252" cy="5319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685800" y="3749993"/>
            <a:ext cx="3671839" cy="5820727"/>
          </a:xfrm>
          <a:prstGeom prst="ellipse">
            <a:avLst/>
          </a:prstGeom>
          <a:noFill/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/>
          <p:cNvSpPr/>
          <p:nvPr/>
        </p:nvSpPr>
        <p:spPr>
          <a:xfrm>
            <a:off x="4114801" y="3597593"/>
            <a:ext cx="3581399" cy="6125527"/>
          </a:xfrm>
          <a:prstGeom prst="ellipse">
            <a:avLst/>
          </a:prstGeom>
          <a:noFill/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7080394" y="3445193"/>
            <a:ext cx="3581399" cy="6125527"/>
          </a:xfrm>
          <a:prstGeom prst="ellipse">
            <a:avLst/>
          </a:prstGeom>
          <a:noFill/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10418955" y="3445193"/>
            <a:ext cx="4973445" cy="6277928"/>
          </a:xfrm>
          <a:prstGeom prst="ellipse">
            <a:avLst/>
          </a:prstGeom>
          <a:noFill/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Oval 12"/>
          <p:cNvSpPr/>
          <p:nvPr/>
        </p:nvSpPr>
        <p:spPr>
          <a:xfrm>
            <a:off x="14268325" y="3445193"/>
            <a:ext cx="3581399" cy="6125527"/>
          </a:xfrm>
          <a:prstGeom prst="ellipse">
            <a:avLst/>
          </a:prstGeom>
          <a:noFill/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48740" y="192061"/>
            <a:ext cx="15590520" cy="100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6854" y="1550181"/>
            <a:ext cx="3903345" cy="72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7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 </a:t>
            </a:r>
            <a:r>
              <a:rPr lang="en-US" sz="4700" u="sng" spc="43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Two-WL</a:t>
            </a:r>
            <a:endParaRPr lang="en-US" sz="4700" u="sng" spc="4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0898" y="2662781"/>
            <a:ext cx="16286204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5" lvl="1" indent="-367027" algn="just">
              <a:lnSpc>
                <a:spcPts val="4079"/>
              </a:lnSpc>
              <a:buFont typeface="Arial"/>
              <a:buChar char="•"/>
            </a:pPr>
            <a:r>
              <a:rPr lang="en-US" sz="3399" spc="3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Two-WL </a:t>
            </a:r>
            <a:r>
              <a:rPr lang="en-US" sz="3399" spc="3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common technique used to extract information from graph structures.</a:t>
            </a:r>
          </a:p>
          <a:p>
            <a:pPr marL="734055" lvl="1" indent="-367027" algn="just">
              <a:lnSpc>
                <a:spcPts val="4079"/>
              </a:lnSpc>
              <a:buFont typeface="Arial"/>
              <a:buChar char="•"/>
            </a:pPr>
            <a:endParaRPr lang="en-US" sz="3399" spc="3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4055" lvl="1" indent="-367027" algn="just">
              <a:lnSpc>
                <a:spcPts val="4079"/>
              </a:lnSpc>
              <a:buFont typeface="Arial"/>
              <a:buChar char="•"/>
            </a:pPr>
            <a:r>
              <a:rPr lang="en-US" sz="3399" spc="3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3399" spc="3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Two-WL </a:t>
            </a:r>
            <a:r>
              <a:rPr lang="en-US" sz="3399" spc="3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link prediction tasks improves prediction accuracy by utilizing the structural information of the graph.</a:t>
            </a:r>
            <a:endParaRPr lang="en-US" sz="3399" spc="3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reeform 2"/>
          <p:cNvSpPr/>
          <p:nvPr/>
        </p:nvSpPr>
        <p:spPr>
          <a:xfrm>
            <a:off x="3276600" y="5522207"/>
            <a:ext cx="10972800" cy="3855765"/>
          </a:xfrm>
          <a:custGeom>
            <a:avLst/>
            <a:gdLst/>
            <a:ahLst/>
            <a:cxnLst/>
            <a:rect l="l" t="t" r="r" b="b"/>
            <a:pathLst>
              <a:path w="10332387" h="3470270">
                <a:moveTo>
                  <a:pt x="0" y="0"/>
                </a:moveTo>
                <a:lnTo>
                  <a:pt x="10332388" y="0"/>
                </a:lnTo>
                <a:lnTo>
                  <a:pt x="10332388" y="3470270"/>
                </a:lnTo>
                <a:lnTo>
                  <a:pt x="0" y="347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3598" y="1073574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Member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33644" y="3256413"/>
            <a:ext cx="13227092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2912" lvl="1" indent="-221456" algn="just">
              <a:lnSpc>
                <a:spcPts val="9180"/>
              </a:lnSpc>
              <a:buFont typeface="Arial"/>
              <a:buChar char="•"/>
            </a:pPr>
            <a:r>
              <a:rPr lang="en-US" sz="5100" smtClean="0">
                <a:solidFill>
                  <a:srgbClr val="000000"/>
                </a:solidFill>
                <a:latin typeface="Times New Roman"/>
              </a:rPr>
              <a:t>Nguyen </a:t>
            </a:r>
            <a:r>
              <a:rPr lang="en-US" sz="5100">
                <a:solidFill>
                  <a:srgbClr val="000000"/>
                </a:solidFill>
                <a:latin typeface="Times New Roman"/>
              </a:rPr>
              <a:t>Thanh </a:t>
            </a:r>
            <a:r>
              <a:rPr lang="en-US" sz="5100" smtClean="0">
                <a:solidFill>
                  <a:srgbClr val="000000"/>
                </a:solidFill>
                <a:latin typeface="Times New Roman"/>
              </a:rPr>
              <a:t>Binh</a:t>
            </a:r>
            <a:r>
              <a:rPr lang="en-US" sz="5100">
                <a:solidFill>
                  <a:srgbClr val="000000"/>
                </a:solidFill>
                <a:latin typeface="Times New Roman"/>
              </a:rPr>
              <a:t>	-	20133025</a:t>
            </a:r>
          </a:p>
          <a:p>
            <a:pPr marL="442912" lvl="1" indent="-221456" algn="just">
              <a:lnSpc>
                <a:spcPts val="9180"/>
              </a:lnSpc>
              <a:buFont typeface="Arial"/>
              <a:buChar char="•"/>
            </a:pPr>
            <a:r>
              <a:rPr lang="en-US" sz="5100" smtClean="0">
                <a:solidFill>
                  <a:srgbClr val="000000"/>
                </a:solidFill>
                <a:latin typeface="Times New Roman"/>
              </a:rPr>
              <a:t>Nguyen Nhat Trieu	</a:t>
            </a:r>
            <a:r>
              <a:rPr lang="en-US" sz="5100">
                <a:solidFill>
                  <a:srgbClr val="000000"/>
                </a:solidFill>
                <a:latin typeface="Times New Roman"/>
              </a:rPr>
              <a:t>	-	20133102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192061"/>
            <a:ext cx="15590520" cy="100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1550181"/>
            <a:ext cx="3985260" cy="72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7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4700" u="sng" spc="43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Two-WL</a:t>
            </a:r>
            <a:endParaRPr lang="en-US" sz="4700" u="sng" spc="4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0" y="2857500"/>
            <a:ext cx="14765296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US" sz="40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apply 2-WL to GNN for link prediction: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4000" spc="4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US" sz="40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Take the node features or node degrees as the initial input.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4000" spc="4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US" sz="40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Use 1-WL-GNN and clustering function to obtain the representation of the link.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4000" spc="4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US" sz="4000" spc="4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Use 2-WL-GNN to get the predicted score for each queried link.</a:t>
            </a:r>
            <a:endParaRPr lang="en-US" sz="4000" spc="37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0179" y="1678612"/>
            <a:ext cx="16767642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50"/>
              </a:lnSpc>
            </a:pPr>
            <a:r>
              <a:rPr lang="en-US" sz="5250" spc="-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5250" u="sng" spc="-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comments on </a:t>
            </a:r>
            <a:r>
              <a:rPr lang="en-US" sz="5250" u="sng" spc="-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250" u="sng" spc="-3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 algn="just">
              <a:lnSpc>
                <a:spcPts val="9450"/>
              </a:lnSpc>
              <a:buFont typeface="Arial" panose="020B0604020202020204" pitchFamily="34" charset="0"/>
              <a:buChar char="•"/>
            </a:pPr>
            <a:endParaRPr lang="en-US" sz="3000" spc="-3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89703"/>
            <a:ext cx="15590520" cy="1006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6000" spc="-36">
                <a:solidFill>
                  <a:srgbClr val="7030A0"/>
                </a:solidFill>
                <a:latin typeface="TT Rounds Condensed Light"/>
              </a:rPr>
              <a:t>2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000" spc="-36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6000" spc="-36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51297" y="3845355"/>
            <a:ext cx="15422433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PHẦN 4: </a:t>
            </a: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CONCLUTIONS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0200" y="2682571"/>
            <a:ext cx="14592300" cy="3483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group has presented an overview of Graph Neural Network models and experimented with combining GNNs to predict deadlines accurately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900" spc="-23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project have met some of the stated objectives.</a:t>
            </a:r>
            <a:endParaRPr lang="en-US" sz="3900" spc="-2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639898"/>
            <a:ext cx="15590520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789"/>
              </a:lnSpc>
            </a:pPr>
            <a:r>
              <a:rPr lang="en-US" sz="8325">
                <a:solidFill>
                  <a:srgbClr val="7030A0"/>
                </a:solidFill>
                <a:latin typeface="Times New Roman"/>
              </a:rPr>
              <a:t>1. </a:t>
            </a:r>
            <a:r>
              <a:rPr lang="en-US" sz="8325" smtClean="0">
                <a:solidFill>
                  <a:srgbClr val="7030A0"/>
                </a:solidFill>
                <a:latin typeface="Times New Roman"/>
              </a:rPr>
              <a:t>Conclution</a:t>
            </a:r>
            <a:endParaRPr lang="en-US" sz="8325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30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62200" y="2899296"/>
            <a:ext cx="136398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group does not fully understand the deep structure and principles of GNNs and has not yet studied all the link prediction methods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900" spc="-23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difficulties in applying them to many large datasets, and the performance evaluation process is not entirely accurate until evaluated on many other factors.</a:t>
            </a:r>
            <a:endParaRPr lang="en-US" sz="3900" spc="-2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90800" y="780011"/>
            <a:ext cx="7094220" cy="1289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789"/>
              </a:lnSpc>
            </a:pPr>
            <a:r>
              <a:rPr lang="en-US" sz="8325">
                <a:solidFill>
                  <a:srgbClr val="7030A0"/>
                </a:solidFill>
                <a:latin typeface="Times New Roman"/>
              </a:rPr>
              <a:t>2. </a:t>
            </a:r>
            <a:r>
              <a:rPr lang="en-US" sz="8325">
                <a:solidFill>
                  <a:srgbClr val="7030A0"/>
                </a:solidFill>
                <a:latin typeface="Times New Roman"/>
              </a:rPr>
              <a:t>Limitations</a:t>
            </a:r>
            <a:endParaRPr lang="en-US" sz="8325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31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85669" y="2952900"/>
            <a:ext cx="14916662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the program can be improved to run on larger datasets and integrate with data in data warehouses to build recommendation systems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900" spc="-23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5802" lvl="1" indent="-352901" algn="just">
              <a:lnSpc>
                <a:spcPts val="7020"/>
              </a:lnSpc>
              <a:buFont typeface="Arial"/>
              <a:buChar char="•"/>
            </a:pPr>
            <a:r>
              <a:rPr lang="en-US" sz="3900" spc="-23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900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theories and algorithms in the report can be applied to solve many problems in fields such as natural language processing and fraud detection..</a:t>
            </a:r>
            <a:endParaRPr lang="en-US" sz="3900" spc="-2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7400" y="1142092"/>
            <a:ext cx="11658600" cy="1289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789"/>
              </a:lnSpc>
            </a:pPr>
            <a:r>
              <a:rPr lang="en-US" sz="8325">
                <a:solidFill>
                  <a:srgbClr val="7030A0"/>
                </a:solidFill>
                <a:latin typeface="Times New Roman"/>
              </a:rPr>
              <a:t>3. </a:t>
            </a:r>
            <a:r>
              <a:rPr lang="en-US" sz="8325">
                <a:solidFill>
                  <a:srgbClr val="7030A0"/>
                </a:solidFill>
                <a:latin typeface="Times New Roman"/>
              </a:rPr>
              <a:t>Development direction</a:t>
            </a:r>
            <a:endParaRPr lang="en-US" sz="8325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32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4635" y="4154835"/>
            <a:ext cx="15541046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 spc="-45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33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61338" y="2628900"/>
            <a:ext cx="8426222" cy="614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just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Introduction to the topic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Introduction to the problem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Motivation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Expected results</a:t>
            </a:r>
          </a:p>
          <a:p>
            <a:pPr marL="542925" lvl="1" indent="-271462" algn="just">
              <a:lnSpc>
                <a:spcPts val="54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Fundamental knowledge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Introduction to Graph Neural Network.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Some common architectures of GNN.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Applications, limitations, and future.</a:t>
            </a:r>
            <a:endParaRPr lang="en-US" sz="3000">
              <a:solidFill>
                <a:srgbClr val="000000"/>
              </a:solidFill>
              <a:latin typeface="Times New Roman"/>
            </a:endParaRPr>
          </a:p>
          <a:p>
            <a:pPr marL="1228725" lvl="2" indent="-409575" algn="just">
              <a:lnSpc>
                <a:spcPts val="5400"/>
              </a:lnSpc>
            </a:pPr>
            <a:endParaRPr lang="en-US" sz="30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319093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Table of Contents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77400" y="2778787"/>
            <a:ext cx="7908886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just">
              <a:lnSpc>
                <a:spcPts val="5400"/>
              </a:lnSpc>
              <a:buFont typeface="Arial"/>
              <a:buChar char="•"/>
            </a:pPr>
            <a:r>
              <a:rPr lang="en-US" sz="3000" smtClean="0">
                <a:solidFill>
                  <a:srgbClr val="000000"/>
                </a:solidFill>
                <a:latin typeface="Times New Roman"/>
              </a:rPr>
              <a:t>Application 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program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Introduction to the problem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Experiment</a:t>
            </a:r>
          </a:p>
          <a:p>
            <a:pPr marL="542925" lvl="1" indent="-271462" algn="just">
              <a:lnSpc>
                <a:spcPts val="5400"/>
              </a:lnSpc>
              <a:buFont typeface="Arial"/>
              <a:buChar char="•"/>
            </a:pPr>
            <a:r>
              <a:rPr lang="en-US" sz="3000" smtClean="0">
                <a:solidFill>
                  <a:srgbClr val="000000"/>
                </a:solidFill>
                <a:latin typeface="Times New Roman"/>
              </a:rPr>
              <a:t>Conclusions</a:t>
            </a: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 smtClean="0">
                <a:solidFill>
                  <a:srgbClr val="000000"/>
                </a:solidFill>
                <a:latin typeface="Times New Roman"/>
              </a:rPr>
              <a:t>Conclusion</a:t>
            </a:r>
            <a:endParaRPr lang="en-US" sz="3000">
              <a:solidFill>
                <a:srgbClr val="000000"/>
              </a:solidFill>
              <a:latin typeface="Times New Roman"/>
            </a:endParaRP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 smtClean="0">
                <a:solidFill>
                  <a:srgbClr val="000000"/>
                </a:solidFill>
                <a:latin typeface="Times New Roman"/>
              </a:rPr>
              <a:t>Limitations</a:t>
            </a:r>
            <a:endParaRPr lang="en-US" sz="3000">
              <a:solidFill>
                <a:srgbClr val="000000"/>
              </a:solidFill>
              <a:latin typeface="Times New Roman"/>
            </a:endParaRPr>
          </a:p>
          <a:p>
            <a:pPr marL="1185863" lvl="2" indent="-457200" algn="just">
              <a:lnSpc>
                <a:spcPts val="5400"/>
              </a:lnSpc>
              <a:buFont typeface="Courier New" panose="02070309020205020404" pitchFamily="49" charset="0"/>
              <a:buChar char="o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Development direction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51297" y="3845355"/>
            <a:ext cx="15422433" cy="2487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I. </a:t>
            </a: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INTRODUCTION TO THE TOPIC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8740" y="2469833"/>
            <a:ext cx="15590520" cy="607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7265" lvl="1" indent="-488632" algn="just">
              <a:lnSpc>
                <a:spcPts val="9720"/>
              </a:lnSpc>
              <a:buFont typeface="Arial"/>
              <a:buChar char="•"/>
            </a:pPr>
            <a:r>
              <a:rPr lang="en-US" sz="5400" spc="-3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the basic knowledge about graph data and Graph Neural Network.</a:t>
            </a:r>
          </a:p>
          <a:p>
            <a:pPr marL="977265" lvl="1" indent="-488632" algn="just">
              <a:lnSpc>
                <a:spcPts val="9720"/>
              </a:lnSpc>
              <a:buFont typeface="Arial"/>
              <a:buChar char="•"/>
            </a:pPr>
            <a:r>
              <a:rPr lang="en-US" sz="5400" spc="-3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problem of link prediction and apply the knowledge of Graph Neural Network to solve </a:t>
            </a:r>
            <a:r>
              <a:rPr lang="en-US" sz="5400" spc="-3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5400" spc="-32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US" sz="5400" spc="-32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564754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1. </a:t>
            </a:r>
            <a:r>
              <a:rPr lang="en-US" sz="9000">
                <a:solidFill>
                  <a:srgbClr val="7030A0"/>
                </a:solidFill>
                <a:latin typeface="Times New Roman"/>
              </a:rPr>
              <a:t>Introduction to the problem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48740" y="2467374"/>
            <a:ext cx="15590520" cy="637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088" lvl="1" indent="-351544" algn="just">
              <a:lnSpc>
                <a:spcPts val="6293"/>
              </a:lnSpc>
              <a:buFont typeface="Arial"/>
              <a:buChar char="•"/>
            </a:pPr>
            <a:r>
              <a:rPr lang="en-US" sz="3885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strong development of digital technology and artificial intelligence poses many challenges and new opportunities in processing and analyzing complex data types (especially graph data).</a:t>
            </a:r>
          </a:p>
          <a:p>
            <a:pPr marL="703088" lvl="1" indent="-351544" algn="just">
              <a:lnSpc>
                <a:spcPts val="6293"/>
              </a:lnSpc>
              <a:buFont typeface="Arial"/>
              <a:buChar char="•"/>
            </a:pPr>
            <a:r>
              <a:rPr lang="en-US" sz="3885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 (GNN) is a powerful machine learning model in this field.</a:t>
            </a:r>
          </a:p>
          <a:p>
            <a:pPr marL="703088" lvl="1" indent="-351544" algn="just">
              <a:lnSpc>
                <a:spcPts val="6293"/>
              </a:lnSpc>
              <a:buFont typeface="Arial"/>
              <a:buChar char="•"/>
            </a:pPr>
            <a:r>
              <a:rPr lang="en-US" sz="3885" spc="-23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GNN and its applications can help us understand and leverage information from graph data, thereby supporting many current tasks.</a:t>
            </a:r>
            <a:endParaRPr lang="en-US" sz="3885" spc="-23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564754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2. </a:t>
            </a:r>
            <a:r>
              <a:rPr lang="en-US" sz="9000">
                <a:solidFill>
                  <a:srgbClr val="7030A0"/>
                </a:solidFill>
                <a:latin typeface="Times New Roman"/>
              </a:rPr>
              <a:t>Motivation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6800" y="2381649"/>
            <a:ext cx="16306800" cy="6822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0095" lvl="1" indent="-380048" algn="just">
              <a:lnSpc>
                <a:spcPts val="7560"/>
              </a:lnSpc>
              <a:buFont typeface="Arial"/>
              <a:buChar char="•"/>
            </a:pP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theoretical level:</a:t>
            </a:r>
          </a:p>
          <a:p>
            <a:pPr marL="1408747" lvl="2" indent="-571500" algn="just">
              <a:lnSpc>
                <a:spcPts val="7560"/>
              </a:lnSpc>
              <a:buFont typeface="Courier New" panose="02070309020205020404" pitchFamily="49" charset="0"/>
              <a:buChar char="o"/>
            </a:pP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the basic knowledge of graph data, analysis, and processing.</a:t>
            </a:r>
          </a:p>
          <a:p>
            <a:pPr marL="1408747" lvl="2" indent="-571500" algn="just">
              <a:lnSpc>
                <a:spcPts val="7560"/>
              </a:lnSpc>
              <a:buFont typeface="Courier New" panose="02070309020205020404" pitchFamily="49" charset="0"/>
              <a:buChar char="o"/>
            </a:pP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the basic knowledge revolving around Graph Neural Network.</a:t>
            </a:r>
          </a:p>
          <a:p>
            <a:pPr marL="760095" lvl="1" indent="-380048" algn="just">
              <a:lnSpc>
                <a:spcPts val="7560"/>
              </a:lnSpc>
              <a:buFont typeface="Arial"/>
              <a:buChar char="•"/>
            </a:pP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 application level:</a:t>
            </a:r>
          </a:p>
          <a:p>
            <a:pPr marL="1408747" lvl="2" indent="-571500" algn="just">
              <a:lnSpc>
                <a:spcPts val="7560"/>
              </a:lnSpc>
              <a:buFont typeface="Courier New" panose="02070309020205020404" pitchFamily="49" charset="0"/>
              <a:buChar char="o"/>
            </a:pP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program that applies combined methods with Graph Neural Network to the "fb-pages-food" dataset to solve the link </a:t>
            </a:r>
            <a:r>
              <a:rPr lang="en-US" sz="4200" spc="-2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4200" spc="-25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US" sz="3600" spc="-2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40" y="423560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3. </a:t>
            </a:r>
            <a:r>
              <a:rPr lang="en-US" sz="9000">
                <a:solidFill>
                  <a:srgbClr val="7030A0"/>
                </a:solidFill>
                <a:latin typeface="Times New Roman"/>
              </a:rPr>
              <a:t>Expected </a:t>
            </a: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results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51297" y="3845355"/>
            <a:ext cx="15422433" cy="2487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7030A0"/>
                </a:solidFill>
                <a:latin typeface="Times New Roman"/>
              </a:rPr>
              <a:t>II. </a:t>
            </a:r>
            <a:r>
              <a:rPr lang="en-US" sz="9000" smtClean="0">
                <a:solidFill>
                  <a:srgbClr val="7030A0"/>
                </a:solidFill>
                <a:latin typeface="Times New Roman"/>
              </a:rPr>
              <a:t>FUNDAMENTAL KNOWLEDGE</a:t>
            </a:r>
            <a:endParaRPr lang="en-US" sz="900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00" b="-9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4686" y="2862038"/>
            <a:ext cx="7961610" cy="4167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1510" lvl="1" indent="-325755" algn="just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Graph Neural Networks (GNNs) are a type of artificial neural network designed to perform processing and inference on various types of data represented in the form of graphs.</a:t>
            </a:r>
            <a:endParaRPr lang="en-US" sz="36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4140" y="606703"/>
            <a:ext cx="1559052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0"/>
              </a:lnSpc>
            </a:pPr>
            <a:r>
              <a:rPr lang="en-US" sz="7500" spc="-45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7500" spc="-45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 Neural Network</a:t>
            </a:r>
            <a:endParaRPr lang="en-US" sz="7500" spc="-45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70720"/>
            <a:ext cx="3931920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22">
                <a:solidFill>
                  <a:srgbClr val="89898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" name="Freeform 6"/>
          <p:cNvSpPr/>
          <p:nvPr/>
        </p:nvSpPr>
        <p:spPr>
          <a:xfrm>
            <a:off x="8971252" y="2743200"/>
            <a:ext cx="8961792" cy="4891645"/>
          </a:xfrm>
          <a:custGeom>
            <a:avLst/>
            <a:gdLst/>
            <a:ahLst/>
            <a:cxnLst/>
            <a:rect l="l" t="t" r="r" b="b"/>
            <a:pathLst>
              <a:path w="8961792" h="4891645">
                <a:moveTo>
                  <a:pt x="0" y="0"/>
                </a:moveTo>
                <a:lnTo>
                  <a:pt x="8961792" y="0"/>
                </a:lnTo>
                <a:lnTo>
                  <a:pt x="8961792" y="4891645"/>
                </a:lnTo>
                <a:lnTo>
                  <a:pt x="0" y="4891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893</Words>
  <Application>Microsoft Office PowerPoint</Application>
  <PresentationFormat>Custom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Wingdings</vt:lpstr>
      <vt:lpstr>Cambria Math</vt:lpstr>
      <vt:lpstr>TT Rounds Condensed Light</vt:lpstr>
      <vt:lpstr>Times New Roman</vt:lpstr>
      <vt:lpstr>Courier New</vt:lpstr>
      <vt:lpstr>Arial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Report_Presentation.pptx</dc:title>
  <cp:lastModifiedBy>DELL</cp:lastModifiedBy>
  <cp:revision>14</cp:revision>
  <dcterms:created xsi:type="dcterms:W3CDTF">2006-08-16T00:00:00Z</dcterms:created>
  <dcterms:modified xsi:type="dcterms:W3CDTF">2024-05-23T11:12:18Z</dcterms:modified>
  <dc:identifier>DAGFHJi617M</dc:identifier>
</cp:coreProperties>
</file>