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d8a3913ea_0_1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e14d3b49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1216ea9ac_0_1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1216ea9a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d8a3913ea_0_1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d8a3913ea_0_1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1216ea9ac_0_1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1216ea9a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1216ea9ac_0_1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1216ea9a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d8a3913ea_0_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guyenTrongDoanh/CS519.M11.KHC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532425" y="1019950"/>
            <a:ext cx="8150700" cy="1302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3000" b="1">
                <a:latin typeface="Times New Roman"/>
                <a:ea typeface="Times New Roman"/>
                <a:cs typeface="Times New Roman"/>
                <a:sym typeface="Times New Roman"/>
              </a:rPr>
              <a:t>TÁI TẠO BÀN TAY 3D DỰA TRÊN MÔ HÌNH THÔNG QUA HỌC TỰ GIÁM SÁT</a:t>
            </a:r>
            <a:endParaRPr sz="3000" b="1">
              <a:latin typeface="Times New Roman"/>
              <a:ea typeface="Times New Roman"/>
              <a:cs typeface="Times New Roman"/>
              <a:sym typeface="Times New Roman"/>
            </a:endParaRPr>
          </a:p>
          <a:p>
            <a:pPr marL="0" lvl="0" indent="0" algn="ctr" rtl="0">
              <a:spcBef>
                <a:spcPts val="0"/>
              </a:spcBef>
              <a:spcAft>
                <a:spcPts val="0"/>
              </a:spcAft>
              <a:buNone/>
            </a:pPr>
            <a:endParaRPr sz="3000" b="1"/>
          </a:p>
        </p:txBody>
      </p:sp>
      <p:sp>
        <p:nvSpPr>
          <p:cNvPr id="67" name="Google Shape;67;p13"/>
          <p:cNvSpPr txBox="1">
            <a:spLocks noGrp="1"/>
          </p:cNvSpPr>
          <p:nvPr>
            <p:ph type="title"/>
          </p:nvPr>
        </p:nvSpPr>
        <p:spPr>
          <a:xfrm>
            <a:off x="1950000" y="2533775"/>
            <a:ext cx="5244000" cy="1504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t>Lưu Anh Dũng - 19521392 </a:t>
            </a:r>
            <a:br>
              <a:rPr lang="en" sz="2400" b="1" dirty="0"/>
            </a:br>
            <a:r>
              <a:rPr lang="en" sz="2400" b="1" dirty="0"/>
              <a:t>Nguyễn Trọng Doanh - 19521368</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25" name="Google Shape;125;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t>[1]. Anil Armagan, Guillermo Garcia-Hernando, Seungryul Baek, Shreyas Hampali, Mahdi Rad, Zhaohui Zhang, Shipeng Xie, MingXiu Chen, Boshen Zhang, Fu Xiong,et al:</a:t>
            </a:r>
            <a:endParaRPr sz="1100"/>
          </a:p>
          <a:p>
            <a:pPr marL="0" lvl="0" indent="0" algn="just" rtl="0">
              <a:lnSpc>
                <a:spcPct val="115000"/>
              </a:lnSpc>
              <a:spcBef>
                <a:spcPts val="0"/>
              </a:spcBef>
              <a:spcAft>
                <a:spcPts val="0"/>
              </a:spcAft>
              <a:buNone/>
            </a:pPr>
            <a:r>
              <a:rPr lang="en" sz="1100"/>
              <a:t>Measuring generalisation to unseen viewpoints, articulations, shapes and objects for 3d hand pose estimation under hand-object interaction.</a:t>
            </a:r>
            <a:endParaRPr sz="1100"/>
          </a:p>
          <a:p>
            <a:pPr marL="0" lvl="0" indent="0" algn="just" rtl="0">
              <a:lnSpc>
                <a:spcPct val="115000"/>
              </a:lnSpc>
              <a:spcBef>
                <a:spcPts val="0"/>
              </a:spcBef>
              <a:spcAft>
                <a:spcPts val="0"/>
              </a:spcAft>
              <a:buNone/>
            </a:pPr>
            <a:r>
              <a:rPr lang="en" sz="1100"/>
              <a:t>European Conference on Computer Vision, 2020.</a:t>
            </a:r>
            <a:endParaRPr sz="1100"/>
          </a:p>
          <a:p>
            <a:pPr marL="0" lvl="0" indent="0" algn="just" rtl="0">
              <a:lnSpc>
                <a:spcPct val="115000"/>
              </a:lnSpc>
              <a:spcBef>
                <a:spcPts val="0"/>
              </a:spcBef>
              <a:spcAft>
                <a:spcPts val="0"/>
              </a:spcAft>
              <a:buNone/>
            </a:pPr>
            <a:r>
              <a:rPr lang="en" sz="1100"/>
              <a:t>[2]. Vassilis Athitsos, Stan Sclaroff:</a:t>
            </a:r>
            <a:endParaRPr sz="1100"/>
          </a:p>
          <a:p>
            <a:pPr marL="0" lvl="0" indent="0" algn="just" rtl="0">
              <a:lnSpc>
                <a:spcPct val="115000"/>
              </a:lnSpc>
              <a:spcBef>
                <a:spcPts val="0"/>
              </a:spcBef>
              <a:spcAft>
                <a:spcPts val="0"/>
              </a:spcAft>
              <a:buNone/>
            </a:pPr>
            <a:r>
              <a:rPr lang="en" sz="1100"/>
              <a:t>Estimating 3d hand pose from a cluttered image.</a:t>
            </a:r>
            <a:endParaRPr sz="1100"/>
          </a:p>
          <a:p>
            <a:pPr marL="0" lvl="0" indent="0" algn="just" rtl="0">
              <a:lnSpc>
                <a:spcPct val="115000"/>
              </a:lnSpc>
              <a:spcBef>
                <a:spcPts val="0"/>
              </a:spcBef>
              <a:spcAft>
                <a:spcPts val="0"/>
              </a:spcAft>
              <a:buNone/>
            </a:pPr>
            <a:r>
              <a:rPr lang="en" sz="1100"/>
              <a:t>CVPR 2003.</a:t>
            </a:r>
            <a:endParaRPr sz="1100"/>
          </a:p>
          <a:p>
            <a:pPr marL="0" lvl="0" indent="0" algn="just" rtl="0">
              <a:lnSpc>
                <a:spcPct val="115000"/>
              </a:lnSpc>
              <a:spcBef>
                <a:spcPts val="0"/>
              </a:spcBef>
              <a:spcAft>
                <a:spcPts val="0"/>
              </a:spcAft>
              <a:buNone/>
            </a:pPr>
            <a:r>
              <a:rPr lang="en" sz="1100"/>
              <a:t>[3]. Liuhao Ge, Zhou Ren, Yuncheng Li, Zehao Xue, Yingying Wang, Jianfei Cai, Junsong Yuan:</a:t>
            </a:r>
            <a:endParaRPr sz="1100"/>
          </a:p>
          <a:p>
            <a:pPr marL="0" lvl="0" indent="0" algn="just" rtl="0">
              <a:lnSpc>
                <a:spcPct val="115000"/>
              </a:lnSpc>
              <a:spcBef>
                <a:spcPts val="0"/>
              </a:spcBef>
              <a:spcAft>
                <a:spcPts val="0"/>
              </a:spcAft>
              <a:buNone/>
            </a:pPr>
            <a:r>
              <a:rPr lang="en" sz="1100"/>
              <a:t>3d hand shape and pose estimation from a single rgb image.</a:t>
            </a:r>
            <a:endParaRPr sz="1100"/>
          </a:p>
          <a:p>
            <a:pPr marL="0" lvl="0" indent="0" algn="just" rtl="0">
              <a:lnSpc>
                <a:spcPct val="115000"/>
              </a:lnSpc>
              <a:spcBef>
                <a:spcPts val="0"/>
              </a:spcBef>
              <a:spcAft>
                <a:spcPts val="0"/>
              </a:spcAft>
              <a:buNone/>
            </a:pPr>
            <a:r>
              <a:rPr lang="en" sz="1100"/>
              <a:t>CVPR 2019.</a:t>
            </a:r>
            <a:endParaRPr sz="1100"/>
          </a:p>
          <a:p>
            <a:pPr marL="0" lvl="0" indent="0" algn="just" rtl="0">
              <a:lnSpc>
                <a:spcPct val="115000"/>
              </a:lnSpc>
              <a:spcBef>
                <a:spcPts val="0"/>
              </a:spcBef>
              <a:spcAft>
                <a:spcPts val="0"/>
              </a:spcAft>
              <a:buNone/>
            </a:pPr>
            <a:r>
              <a:rPr lang="en" sz="1100"/>
              <a:t>[4]. Yana Hasson, Bugra Tekin, Federica Bogo, Ivan Laptev, Marc Pollefeys, Cordelia Schmid:</a:t>
            </a:r>
            <a:endParaRPr sz="1100"/>
          </a:p>
          <a:p>
            <a:pPr marL="0" lvl="0" indent="0" algn="just" rtl="0">
              <a:lnSpc>
                <a:spcPct val="115000"/>
              </a:lnSpc>
              <a:spcBef>
                <a:spcPts val="0"/>
              </a:spcBef>
              <a:spcAft>
                <a:spcPts val="0"/>
              </a:spcAft>
              <a:buNone/>
            </a:pPr>
            <a:r>
              <a:rPr lang="en" sz="1100"/>
              <a:t>Leveraging photometric consistency over time for sparsely supervised hand-object reconstruction.</a:t>
            </a:r>
            <a:endParaRPr sz="1100"/>
          </a:p>
          <a:p>
            <a:pPr marL="0" lvl="0" indent="0" algn="just" rtl="0">
              <a:lnSpc>
                <a:spcPct val="115000"/>
              </a:lnSpc>
              <a:spcBef>
                <a:spcPts val="0"/>
              </a:spcBef>
              <a:spcAft>
                <a:spcPts val="0"/>
              </a:spcAft>
              <a:buNone/>
            </a:pPr>
            <a:r>
              <a:rPr lang="en" sz="1100"/>
              <a:t>CVPR 2020.</a:t>
            </a:r>
            <a:endParaRPr sz="1100"/>
          </a:p>
          <a:p>
            <a:pPr marL="0" lvl="0" indent="0" algn="just" rtl="0">
              <a:lnSpc>
                <a:spcPct val="115000"/>
              </a:lnSpc>
              <a:spcBef>
                <a:spcPts val="0"/>
              </a:spcBef>
              <a:spcAft>
                <a:spcPts val="0"/>
              </a:spcAft>
              <a:buNone/>
            </a:pPr>
            <a:r>
              <a:rPr lang="en" sz="1100"/>
              <a:t>[5]. Markus Holl, Markus Oberweger, Clemens Arth, Vincent Lepetit:</a:t>
            </a:r>
            <a:endParaRPr sz="1100"/>
          </a:p>
          <a:p>
            <a:pPr marL="0" lvl="0" indent="0" algn="just" rtl="0">
              <a:lnSpc>
                <a:spcPct val="115000"/>
              </a:lnSpc>
              <a:spcBef>
                <a:spcPts val="0"/>
              </a:spcBef>
              <a:spcAft>
                <a:spcPts val="0"/>
              </a:spcAft>
              <a:buNone/>
            </a:pPr>
            <a:r>
              <a:rPr lang="en" sz="1100"/>
              <a:t>Efficient physics-based implementation for realistic hand-object interaction in virtual reality.</a:t>
            </a:r>
            <a:endParaRPr sz="1100"/>
          </a:p>
          <a:p>
            <a:pPr marL="0" lvl="0" indent="0" algn="just" rtl="0">
              <a:lnSpc>
                <a:spcPct val="115000"/>
              </a:lnSpc>
              <a:spcBef>
                <a:spcPts val="0"/>
              </a:spcBef>
              <a:spcAft>
                <a:spcPts val="0"/>
              </a:spcAft>
              <a:buNone/>
            </a:pPr>
            <a:r>
              <a:rPr lang="en" sz="1100"/>
              <a:t>IEEE Conference on Virtual Reality and 3D User Interfaces, 2018.</a:t>
            </a:r>
            <a:endParaRPr sz="1100"/>
          </a:p>
          <a:p>
            <a:pPr marL="0" lvl="0" indent="0" algn="just" rtl="0">
              <a:lnSpc>
                <a:spcPct val="115000"/>
              </a:lnSpc>
              <a:spcBef>
                <a:spcPts val="0"/>
              </a:spcBef>
              <a:spcAft>
                <a:spcPts val="0"/>
              </a:spcAft>
              <a:buNone/>
            </a:pPr>
            <a:r>
              <a:rPr lang="en" sz="1100"/>
              <a:t>[6]. Maria Parelli, Katerina Papadimitriou, Gerasimos Potamianos, Georgios Pavlakos, Petros Maragos:</a:t>
            </a:r>
            <a:endParaRPr sz="1100"/>
          </a:p>
          <a:p>
            <a:pPr marL="0" lvl="0" indent="0" algn="just" rtl="0">
              <a:lnSpc>
                <a:spcPct val="115000"/>
              </a:lnSpc>
              <a:spcBef>
                <a:spcPts val="0"/>
              </a:spcBef>
              <a:spcAft>
                <a:spcPts val="0"/>
              </a:spcAft>
              <a:buNone/>
            </a:pPr>
            <a:r>
              <a:rPr lang="en" sz="1100"/>
              <a:t>Exploiting 3d hand pose estimation in deep learning-based sign language recognition from rgb videos.</a:t>
            </a:r>
            <a:endParaRPr sz="1100"/>
          </a:p>
          <a:p>
            <a:pPr marL="0" lvl="0" indent="0" algn="just" rtl="0">
              <a:lnSpc>
                <a:spcPct val="115000"/>
              </a:lnSpc>
              <a:spcBef>
                <a:spcPts val="0"/>
              </a:spcBef>
              <a:spcAft>
                <a:spcPts val="0"/>
              </a:spcAft>
              <a:buNone/>
            </a:pPr>
            <a:r>
              <a:rPr lang="en" sz="1100"/>
              <a:t>European Conference on Computer Vision. Springer, 2020.</a:t>
            </a:r>
            <a:endParaRPr sz="1100"/>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160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333450" y="840600"/>
            <a:ext cx="8499000" cy="4101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Lớp: CS519.M11.KHCL</a:t>
            </a:r>
            <a:endParaRPr dirty="0"/>
          </a:p>
          <a:p>
            <a:pPr marL="457200" lvl="0" indent="-368300" algn="l" rtl="0">
              <a:spcBef>
                <a:spcPts val="0"/>
              </a:spcBef>
              <a:spcAft>
                <a:spcPts val="0"/>
              </a:spcAft>
              <a:buSzPts val="2200"/>
              <a:buFont typeface="Arial"/>
              <a:buChar char="●"/>
            </a:pPr>
            <a:r>
              <a:rPr lang="en" dirty="0"/>
              <a:t>Link Github của nhóm: </a:t>
            </a:r>
            <a:r>
              <a:rPr lang="en" u="sng" dirty="0">
                <a:solidFill>
                  <a:schemeClr val="hlink"/>
                </a:solidFill>
                <a:hlinkClick r:id="rId3"/>
              </a:rPr>
              <a:t>NguyenTrongDoanh/CS519.M11.KHCL (github.com)</a:t>
            </a:r>
            <a:endParaRPr dirty="0">
              <a:solidFill>
                <a:schemeClr val="dk2"/>
              </a:solidFill>
            </a:endParaRPr>
          </a:p>
          <a:p>
            <a:pPr marL="457200" lvl="0" indent="-368300" algn="l" rtl="0">
              <a:spcBef>
                <a:spcPts val="0"/>
              </a:spcBef>
              <a:spcAft>
                <a:spcPts val="0"/>
              </a:spcAft>
              <a:buSzPts val="2200"/>
              <a:buChar char="●"/>
            </a:pPr>
            <a:r>
              <a:rPr lang="en" dirty="0"/>
              <a:t>Link YouTube video: </a:t>
            </a:r>
            <a:endParaRPr dirty="0"/>
          </a:p>
          <a:p>
            <a:pPr marL="457200" lvl="0" indent="-368300" algn="l" rtl="0">
              <a:spcBef>
                <a:spcPts val="0"/>
              </a:spcBef>
              <a:spcAft>
                <a:spcPts val="0"/>
              </a:spcAft>
              <a:buSzPts val="2200"/>
              <a:buChar char="●"/>
            </a:pPr>
            <a:r>
              <a:rPr lang="en" dirty="0"/>
              <a:t>Nhóm DDD:</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457200" algn="l" rtl="0">
              <a:spcBef>
                <a:spcPts val="1600"/>
              </a:spcBef>
              <a:spcAft>
                <a:spcPts val="1600"/>
              </a:spcAft>
              <a:buNone/>
            </a:pPr>
            <a:r>
              <a:rPr lang="en" dirty="0"/>
              <a:t>Nguyễn Trọng Doanh		            Lưu Anh Dũng</a:t>
            </a:r>
            <a:endParaRPr dirty="0"/>
          </a:p>
        </p:txBody>
      </p:sp>
      <p:pic>
        <p:nvPicPr>
          <p:cNvPr id="74" name="Google Shape;74;p14"/>
          <p:cNvPicPr preferRelativeResize="0"/>
          <p:nvPr/>
        </p:nvPicPr>
        <p:blipFill>
          <a:blip r:embed="rId4">
            <a:alphaModFix/>
          </a:blip>
          <a:stretch>
            <a:fillRect/>
          </a:stretch>
        </p:blipFill>
        <p:spPr>
          <a:xfrm>
            <a:off x="1864825" y="2792750"/>
            <a:ext cx="1402950" cy="1402950"/>
          </a:xfrm>
          <a:prstGeom prst="rect">
            <a:avLst/>
          </a:prstGeom>
          <a:noFill/>
          <a:ln>
            <a:noFill/>
          </a:ln>
        </p:spPr>
      </p:pic>
      <p:pic>
        <p:nvPicPr>
          <p:cNvPr id="75" name="Google Shape;75;p14"/>
          <p:cNvPicPr preferRelativeResize="0"/>
          <p:nvPr/>
        </p:nvPicPr>
        <p:blipFill rotWithShape="1">
          <a:blip r:embed="rId5">
            <a:alphaModFix/>
          </a:blip>
          <a:srcRect/>
          <a:stretch/>
        </p:blipFill>
        <p:spPr>
          <a:xfrm>
            <a:off x="5888100" y="2792750"/>
            <a:ext cx="1402950" cy="1402950"/>
          </a:xfrm>
          <a:prstGeom prst="rect">
            <a:avLst/>
          </a:prstGeom>
          <a:noFill/>
          <a:ln>
            <a:noFill/>
          </a:ln>
        </p:spPr>
      </p:pic>
      <p:pic>
        <p:nvPicPr>
          <p:cNvPr id="76" name="Google Shape;76;p14"/>
          <p:cNvPicPr preferRelativeResize="0"/>
          <p:nvPr/>
        </p:nvPicPr>
        <p:blipFill>
          <a:blip r:embed="rId6">
            <a:alphaModFix/>
          </a:blip>
          <a:stretch>
            <a:fillRect/>
          </a:stretch>
        </p:blipFill>
        <p:spPr>
          <a:xfrm>
            <a:off x="1864825" y="2792750"/>
            <a:ext cx="1571225" cy="1402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82" name="Google Shape;82;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Char char="●"/>
            </a:pPr>
            <a:r>
              <a:rPr lang="en"/>
              <a:t>Việc tái tạo 3D bàn tay người từ một hình ảnh là rất quan trọng đối với các tác vụ thị giác máy tính.</a:t>
            </a:r>
            <a:endParaRPr/>
          </a:p>
          <a:p>
            <a:pPr marL="457200" lvl="0" indent="-368300" algn="just" rtl="0">
              <a:spcBef>
                <a:spcPts val="0"/>
              </a:spcBef>
              <a:spcAft>
                <a:spcPts val="0"/>
              </a:spcAft>
              <a:buSzPts val="2200"/>
              <a:buFont typeface="Arial"/>
              <a:buChar char="●"/>
            </a:pPr>
            <a:r>
              <a:rPr lang="en"/>
              <a:t>Việc tái tạo 3D bàn tay người là một thách thức.</a:t>
            </a:r>
            <a:endParaRPr/>
          </a:p>
          <a:p>
            <a:pPr marL="457200" lvl="0" indent="-368300" algn="just" rtl="0">
              <a:spcBef>
                <a:spcPts val="0"/>
              </a:spcBef>
              <a:spcAft>
                <a:spcPts val="0"/>
              </a:spcAft>
              <a:buSzPts val="2200"/>
              <a:buChar char="●"/>
            </a:pPr>
            <a:r>
              <a:rPr lang="en"/>
              <a:t>Nhận thấy các tín hiệu 2D trong không gian hình ảnh có liên quan chặt chẽ với mô hình bàn tay 3D trong thế giới thực</a:t>
            </a:r>
            <a:endParaRPr/>
          </a:p>
          <a:p>
            <a:pPr marL="457200" lvl="0" indent="-368300" algn="just" rtl="0">
              <a:spcBef>
                <a:spcPts val="0"/>
              </a:spcBef>
              <a:spcAft>
                <a:spcPts val="0"/>
              </a:spcAft>
              <a:buSzPts val="2200"/>
              <a:buChar char="●"/>
            </a:pPr>
            <a:r>
              <a:rPr lang="en"/>
              <a:t>Ý tưởng ban đầu của mô hình là thu thập các đặc điểm hình học từ hình ảnh đầu vào thông qua các điểm khóa 2D mà có thể dễ dàng phát hiện và truy cập, sau đó sử dụng tính nhất quán giữa các phương pháp biểu diễn 2D và 3D để hợp lý hóa đầu ra của mạng neural.</a:t>
            </a:r>
            <a:endParaRPr/>
          </a:p>
          <a:p>
            <a:pPr marL="9144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914400" lvl="0" indent="0" algn="l" rtl="0">
              <a:spcBef>
                <a:spcPts val="1600"/>
              </a:spcBef>
              <a:spcAft>
                <a:spcPts val="0"/>
              </a:spcAft>
              <a:buNone/>
            </a:pPr>
            <a:endParaRPr sz="1800"/>
          </a:p>
          <a:p>
            <a:pPr marL="914400" lvl="0" indent="0" algn="l" rtl="0">
              <a:spcBef>
                <a:spcPts val="1600"/>
              </a:spcBef>
              <a:spcAft>
                <a:spcPts val="16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88" name="Google Shape;88;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Input: 1 hình ảnh chụp một bàn tay ở tư thế tự do.</a:t>
            </a:r>
            <a:endParaRPr sz="2000"/>
          </a:p>
          <a:p>
            <a:pPr marL="457200" lvl="0" indent="-355600" algn="l" rtl="0">
              <a:lnSpc>
                <a:spcPct val="115000"/>
              </a:lnSpc>
              <a:spcBef>
                <a:spcPts val="0"/>
              </a:spcBef>
              <a:spcAft>
                <a:spcPts val="0"/>
              </a:spcAft>
              <a:buSzPts val="2000"/>
              <a:buChar char="●"/>
            </a:pPr>
            <a:r>
              <a:rPr lang="en" sz="2000"/>
              <a:t>Output: Hình biểu diễn các khớp của bàn tay và mô hình 3D của bàn tay ở tư thế giống như trong input.</a:t>
            </a:r>
            <a:endParaRPr sz="2000"/>
          </a:p>
          <a:p>
            <a:pPr marL="457200" lvl="0" indent="0" algn="l" rtl="0">
              <a:lnSpc>
                <a:spcPct val="115000"/>
              </a:lnSpc>
              <a:spcBef>
                <a:spcPts val="0"/>
              </a:spcBef>
              <a:spcAft>
                <a:spcPts val="0"/>
              </a:spcAft>
              <a:buNone/>
            </a:pPr>
            <a:endParaRPr sz="1400">
              <a:latin typeface="Times New Roman"/>
              <a:ea typeface="Times New Roman"/>
              <a:cs typeface="Times New Roman"/>
              <a:sym typeface="Times New Roman"/>
            </a:endParaRPr>
          </a:p>
          <a:p>
            <a:pPr marL="457200" lvl="0" indent="0" algn="ctr" rtl="0">
              <a:spcBef>
                <a:spcPts val="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89" name="Google Shape;89;p16"/>
          <p:cNvPicPr preferRelativeResize="0"/>
          <p:nvPr/>
        </p:nvPicPr>
        <p:blipFill>
          <a:blip r:embed="rId3">
            <a:alphaModFix/>
          </a:blip>
          <a:stretch>
            <a:fillRect/>
          </a:stretch>
        </p:blipFill>
        <p:spPr>
          <a:xfrm>
            <a:off x="471897" y="2030050"/>
            <a:ext cx="8222100" cy="245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95" name="Google Shape;95;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SzPts val="2000"/>
              <a:buChar char="●"/>
            </a:pPr>
            <a:r>
              <a:rPr lang="en" sz="2000"/>
              <a:t>Nghiên cứu và xây dựng thành công mô hình mạng neural tái tạo bàn tay 3D thông qua học tự giám sát, cho ra kết quả chính xác các khớp và kết cấu 3D của bàn tay từ một hình ảnh duy nhất mà không sử dụng bất kỳ dữ liệu đã gắn nhãn nào.</a:t>
            </a:r>
            <a:endParaRPr sz="2000"/>
          </a:p>
          <a:p>
            <a:pPr marL="457200" lvl="0" indent="-355600" algn="just" rtl="0">
              <a:lnSpc>
                <a:spcPct val="115000"/>
              </a:lnSpc>
              <a:spcBef>
                <a:spcPts val="0"/>
              </a:spcBef>
              <a:spcAft>
                <a:spcPts val="0"/>
              </a:spcAft>
              <a:buSzPts val="2000"/>
              <a:buChar char="●"/>
            </a:pPr>
            <a:r>
              <a:rPr lang="en" sz="2000"/>
              <a:t>Tìm hiểu các mô hình tái tạo bàn tay 3D hiện có và phát triển mô hình của chúng tôi để đạt độ chính xác và tốc độ xử lý cao hơn các mô hình hiện có.</a:t>
            </a:r>
            <a:endParaRPr sz="2000"/>
          </a:p>
          <a:p>
            <a:pPr marL="457200" lvl="0" indent="-355600" algn="just" rtl="0">
              <a:lnSpc>
                <a:spcPct val="115000"/>
              </a:lnSpc>
              <a:spcBef>
                <a:spcPts val="0"/>
              </a:spcBef>
              <a:spcAft>
                <a:spcPts val="0"/>
              </a:spcAft>
              <a:buSzPts val="2000"/>
              <a:buChar char="●"/>
            </a:pPr>
            <a:r>
              <a:rPr lang="en" sz="2000"/>
              <a:t>Thử nghiệm mô hình trên một số bộ dữ liệu khó, qua đó cải thiện độ chính xác của mô hình.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101" name="Google Shape;101;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SzPts val="2000"/>
              <a:buChar char="●"/>
            </a:pPr>
            <a:r>
              <a:rPr lang="en" sz="2000"/>
              <a:t>Phương pháp mà chúng tôi nghiên cứu sẽ sử dụng bộ mã hoá tự động để nhận hình ảnh bàn tay làm đầu vào, và trả về hình dạng, kết cấu của tay và góc nhìn máy ảnh, sau đó tạo ra nhiều biểu diễn 2D trong không gian hình ảnh và thiết kế các hàm mất mát cho quá trình huấn luyện.</a:t>
            </a:r>
            <a:endParaRPr sz="2000"/>
          </a:p>
          <a:p>
            <a:pPr marL="457200" lvl="0" indent="-355600" algn="just" rtl="0">
              <a:lnSpc>
                <a:spcPct val="115000"/>
              </a:lnSpc>
              <a:spcBef>
                <a:spcPts val="0"/>
              </a:spcBef>
              <a:spcAft>
                <a:spcPts val="0"/>
              </a:spcAft>
              <a:buSzPts val="2000"/>
              <a:buChar char="●"/>
            </a:pPr>
            <a:r>
              <a:rPr lang="en" sz="2000"/>
              <a:t>Để hiện thực hoá phương pháp này, có một số vấn đề cần giải quyết</a:t>
            </a:r>
            <a:endParaRPr sz="2000"/>
          </a:p>
          <a:p>
            <a:pPr marL="914400" lvl="0" indent="-355600" algn="just" rtl="0">
              <a:lnSpc>
                <a:spcPct val="115000"/>
              </a:lnSpc>
              <a:spcBef>
                <a:spcPts val="0"/>
              </a:spcBef>
              <a:spcAft>
                <a:spcPts val="0"/>
              </a:spcAft>
              <a:buSzPts val="2000"/>
              <a:buChar char="-"/>
            </a:pPr>
            <a:r>
              <a:rPr lang="en" sz="2000"/>
              <a:t>Vấn đề thứ nhất:  làm thế nào để sử dụng hiệu quả các điểm khoá 2D để giám sát việc tái tạo bàn tay 3D có hình dáng lạ</a:t>
            </a:r>
            <a:endParaRPr sz="2000"/>
          </a:p>
          <a:p>
            <a:pPr marL="914400" lvl="0" indent="-355600" algn="just" rtl="0">
              <a:lnSpc>
                <a:spcPct val="115000"/>
              </a:lnSpc>
              <a:spcBef>
                <a:spcPts val="0"/>
              </a:spcBef>
              <a:spcAft>
                <a:spcPts val="0"/>
              </a:spcAft>
              <a:buSzPts val="2000"/>
              <a:buChar char="-"/>
            </a:pPr>
            <a:r>
              <a:rPr lang="en" sz="2000"/>
              <a:t>Vấn đề thứ hai: làm cách nào để xử lý nhiễu (vì không sử dụng bất kỳ dữ liệu có gắn nhãn nào)</a:t>
            </a:r>
            <a:endParaRPr sz="2000"/>
          </a:p>
          <a:p>
            <a:pPr marL="457200" lvl="0" indent="0" algn="just" rtl="0">
              <a:spcBef>
                <a:spcPts val="0"/>
              </a:spcBef>
              <a:spcAft>
                <a:spcPts val="0"/>
              </a:spcAft>
              <a:buNone/>
            </a:pPr>
            <a:endParaRPr sz="2000"/>
          </a:p>
          <a:p>
            <a:pPr marL="457200" lvl="0" indent="0" algn="l" rtl="0">
              <a:spcBef>
                <a:spcPts val="1600"/>
              </a:spcBef>
              <a:spcAft>
                <a:spcPts val="0"/>
              </a:spcAft>
              <a:buNone/>
            </a:pPr>
            <a:endParaRPr sz="2000"/>
          </a:p>
          <a:p>
            <a:pPr marL="457200" lvl="0" indent="0" algn="l" rtl="0">
              <a:spcBef>
                <a:spcPts val="1600"/>
              </a:spcBef>
              <a:spcAft>
                <a:spcPts val="0"/>
              </a:spcAft>
              <a:buNone/>
            </a:pPr>
            <a:endParaRPr sz="2000"/>
          </a:p>
          <a:p>
            <a:pPr marL="914400" lvl="0" indent="0" algn="l" rtl="0">
              <a:spcBef>
                <a:spcPts val="160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107" name="Google Shape;107;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SzPts val="2000"/>
              <a:buChar char="●"/>
            </a:pPr>
            <a:r>
              <a:rPr lang="en" sz="2000"/>
              <a:t>Để giải quyết vấn đề đầu tiên, một bộ mã hoá tự động sẽ được sử dụng để dự đoán các khớp và hình dạng 3D, trong đó các khớp 3D đầu ra sẽ được chiếu vào không gian hình ảnh và trong quá trình huấn luyện sẽ được căn chỉnh với các điểm khoá đã được phát hiện.</a:t>
            </a:r>
            <a:endParaRPr sz="2000"/>
          </a:p>
          <a:p>
            <a:pPr marL="457200" lvl="0" indent="-355600" algn="just" rtl="0">
              <a:lnSpc>
                <a:spcPct val="115000"/>
              </a:lnSpc>
              <a:spcBef>
                <a:spcPts val="0"/>
              </a:spcBef>
              <a:spcAft>
                <a:spcPts val="0"/>
              </a:spcAft>
              <a:buSzPts val="2000"/>
              <a:buChar char="➢"/>
            </a:pPr>
            <a:r>
              <a:rPr lang="en" sz="2000"/>
              <a:t>Nếu chỉ căn chỉnh các điểm khoá trong không gian hình ảnh, có thể sẽ xảy ra nhiều tư thế tay không hợp lệ. Ngoài ra, các điểm khoá 2D không thể làm giảm mơ hồ về tỷ lệ của bàn tay 3D được dự đoán.</a:t>
            </a:r>
            <a:endParaRPr sz="2000"/>
          </a:p>
          <a:p>
            <a:pPr marL="914400" lvl="0" indent="-355600" algn="just" rtl="0">
              <a:lnSpc>
                <a:spcPct val="115000"/>
              </a:lnSpc>
              <a:spcBef>
                <a:spcPts val="0"/>
              </a:spcBef>
              <a:spcAft>
                <a:spcPts val="0"/>
              </a:spcAft>
              <a:buSzPts val="2000"/>
              <a:buChar char="➔"/>
            </a:pPr>
            <a:r>
              <a:rPr lang="en" sz="2000"/>
              <a:t>Cần nghiên cứu giải pháp để mạng neural trả về bàn tay 3D với tư thế và kích thước hợp lý.</a:t>
            </a:r>
            <a:endParaRPr sz="2000"/>
          </a:p>
          <a:p>
            <a:pPr marL="457200" lvl="0" indent="0" algn="l" rtl="0">
              <a:lnSpc>
                <a:spcPct val="115000"/>
              </a:lnSpc>
              <a:spcBef>
                <a:spcPts val="0"/>
              </a:spcBef>
              <a:spcAft>
                <a:spcPts val="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113" name="Google Shape;113;p2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SzPts val="2200"/>
              <a:buChar char="●"/>
            </a:pPr>
            <a:r>
              <a:rPr lang="en"/>
              <a:t>Để giải quyết vấn đề thứ hai, cần có:</a:t>
            </a:r>
            <a:endParaRPr/>
          </a:p>
          <a:p>
            <a:pPr marL="914400" lvl="0" indent="-368300" algn="just" rtl="0">
              <a:lnSpc>
                <a:spcPct val="115000"/>
              </a:lnSpc>
              <a:spcBef>
                <a:spcPts val="0"/>
              </a:spcBef>
              <a:spcAft>
                <a:spcPts val="0"/>
              </a:spcAft>
              <a:buSzPts val="2200"/>
              <a:buChar char="-"/>
            </a:pPr>
            <a:r>
              <a:rPr lang="en"/>
              <a:t>Một công cụ dự đoán điểm khoá 2D: trả về các điểm khoá 2D.</a:t>
            </a:r>
            <a:endParaRPr/>
          </a:p>
          <a:p>
            <a:pPr marL="914400" lvl="0" indent="-368300" algn="just" rtl="0">
              <a:lnSpc>
                <a:spcPct val="115000"/>
              </a:lnSpc>
              <a:spcBef>
                <a:spcPts val="0"/>
              </a:spcBef>
              <a:spcAft>
                <a:spcPts val="0"/>
              </a:spcAft>
              <a:buSzPts val="2200"/>
              <a:buChar char="-"/>
            </a:pPr>
            <a:r>
              <a:rPr lang="en"/>
              <a:t>Một sự mất mát mới về tính nhất quán 2D-3D: liên kết công cụ dự đoán điểm khoá 2D và mạng tái tạo 3D để làm cho cả hai cùng giúp đỡ nhau trong quá trình huấn luyện.</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119" name="Google Shape;119;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SzPts val="2000"/>
              <a:buChar char="●"/>
            </a:pPr>
            <a:r>
              <a:rPr lang="en" sz="2000"/>
              <a:t>Mô hình đạt độ chính xác hơn 80% khi thử nghiệm trên một số bộ dữ liệu lớn như FreiHAND, HO-3D,...</a:t>
            </a:r>
            <a:endParaRPr sz="2000"/>
          </a:p>
          <a:p>
            <a:pPr marL="457200" lvl="0" indent="-355600" algn="just" rtl="0">
              <a:lnSpc>
                <a:spcPct val="150000"/>
              </a:lnSpc>
              <a:spcBef>
                <a:spcPts val="0"/>
              </a:spcBef>
              <a:spcAft>
                <a:spcPts val="0"/>
              </a:spcAft>
              <a:buSzPts val="2000"/>
              <a:buChar char="●"/>
            </a:pPr>
            <a:r>
              <a:rPr lang="en" sz="2000"/>
              <a:t>Mô hình đạt độ chính xác cao hơn so với ít nhất 3 mô hình state-of-the-art.</a:t>
            </a:r>
            <a:endParaRPr sz="2000"/>
          </a:p>
          <a:p>
            <a:pPr marL="457200" lvl="0" indent="-355600" algn="just" rtl="0">
              <a:lnSpc>
                <a:spcPct val="150000"/>
              </a:lnSpc>
              <a:spcBef>
                <a:spcPts val="0"/>
              </a:spcBef>
              <a:spcAft>
                <a:spcPts val="0"/>
              </a:spcAft>
              <a:buSzPts val="2000"/>
              <a:buChar char="●"/>
            </a:pPr>
            <a:r>
              <a:rPr lang="en" sz="2000"/>
              <a:t>Mô hình được ứng dụng trong các ứng dụng thực tế ảo (VR), thực tế tăng cường (AR).</a:t>
            </a:r>
            <a:endParaRPr sz="2000"/>
          </a:p>
          <a:p>
            <a:pPr marL="0" lvl="0" indent="0" algn="l" rtl="0">
              <a:spcBef>
                <a:spcPts val="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1025</Words>
  <Application>Microsoft Office PowerPoint</Application>
  <PresentationFormat>Trình chiếu Trên màn hình (16:9)</PresentationFormat>
  <Paragraphs>67</Paragraphs>
  <Slides>10</Slides>
  <Notes>10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10</vt:i4>
      </vt:variant>
    </vt:vector>
  </HeadingPairs>
  <TitlesOfParts>
    <vt:vector size="14" baseType="lpstr">
      <vt:lpstr>Roboto</vt:lpstr>
      <vt:lpstr>Times New Roman</vt:lpstr>
      <vt:lpstr>Arial</vt:lpstr>
      <vt:lpstr>Material - R01</vt:lpstr>
      <vt:lpstr>TÁI TẠO BÀN TAY 3D DỰA TRÊN MÔ HÌNH THÔNG QUA HỌC TỰ GIÁM SÁT </vt:lpstr>
      <vt:lpstr>Tóm tắt </vt:lpstr>
      <vt:lpstr>Giới thiệu</vt:lpstr>
      <vt:lpstr>Giới thiệu</vt:lpstr>
      <vt:lpstr>Mục tiêu</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TÁI TẠO BÀN TAY 3D DỰA TRÊN MÔ HÌNH THÔNG QUA HỌC TỰ GIÁM SÁT </dc:title>
  <cp:lastModifiedBy>Nguyễn Trọng Doanh</cp:lastModifiedBy>
  <cp:revision>1</cp:revision>
  <dcterms:modified xsi:type="dcterms:W3CDTF">2022-01-30T16:43:04Z</dcterms:modified>
</cp:coreProperties>
</file>