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9D18FCC-64E9-4C3F-A905-2B70B8B214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FCC-64E9-4C3F-A905-2B70B8B214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99D18FCC-64E9-4C3F-A905-2B70B8B214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2F0DF27-DB03-4640-94A7-BF2D721852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9356" y="95250"/>
            <a:ext cx="609460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9920" marR="0" indent="-6299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41550" algn="r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 ĐẠI HỌC CỬU LONG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41550" algn="r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KHOA CÔNG NGHỆ THÔNG TIN – TRUYỀN THÔNG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07980" y="1438787"/>
            <a:ext cx="1698625" cy="10877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322194" y="2946652"/>
            <a:ext cx="5870198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 CÁO HỌC PHẦN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CÔNG NGHỆ LẬP TRÌNH HIỆN ĐẠI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 TÀI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 TRÌNH WEB VỚI ANGULAR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 	GVHD :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ThS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PHAN HỒ DUY PHƯƠNG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	SVTH :   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Chánh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latin typeface="Times New Roman" panose="02020603050405020304" pitchFamily="18" charset="0"/>
                <a:ea typeface="Times New Roman" panose="02020603050405020304" pitchFamily="18" charset="0"/>
              </a:rPr>
              <a:t>	                      			      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Quốc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	LỚP: CÔNG NGHỆ THÔNG TIN – K18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0" scaled="0"/>
                </a:gra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html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product-list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160746"/>
            <a:ext cx="3533775" cy="4316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80" y="2160747"/>
            <a:ext cx="4986338" cy="43162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1998821"/>
            <a:ext cx="1885950" cy="1619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380" y="1989296"/>
            <a:ext cx="1704975" cy="17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.3.4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html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product-list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2056757"/>
            <a:ext cx="5400675" cy="742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62" y="3357562"/>
            <a:ext cx="4714875" cy="2371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662" y="1904357"/>
            <a:ext cx="1790700" cy="152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62" y="3167062"/>
            <a:ext cx="1638300" cy="19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290638"/>
            <a:ext cx="67818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.3.5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html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app component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3" y="1971675"/>
            <a:ext cx="5019677" cy="2781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537" y="1971675"/>
            <a:ext cx="4524375" cy="4171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73" y="1809750"/>
            <a:ext cx="1419225" cy="161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537" y="1800225"/>
            <a:ext cx="1323975" cy="17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1290638"/>
            <a:ext cx="67818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.3.6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iao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html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412" y="1387755"/>
            <a:ext cx="4581313" cy="485112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838700" y="1619250"/>
            <a:ext cx="1924050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95850" y="3162300"/>
            <a:ext cx="3948218" cy="438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38700" y="4114800"/>
            <a:ext cx="2838450" cy="1355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056022" y="5862368"/>
            <a:ext cx="47737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53412" y="1895475"/>
            <a:ext cx="45813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53412" y="5267325"/>
            <a:ext cx="45813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363075" y="5257800"/>
            <a:ext cx="0" cy="981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86362" y="194893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Card-header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86362" y="28983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Product-list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86362" y="390787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Promo-list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6362" y="56561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Card-summary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.44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8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87" y="1748712"/>
            <a:ext cx="4295563" cy="454854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476875" y="2152650"/>
            <a:ext cx="53339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2753" y="5826604"/>
            <a:ext cx="202416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4925" y="5934075"/>
            <a:ext cx="981073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0" y="1876425"/>
            <a:ext cx="490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>
                <a:solidFill>
                  <a:srgbClr val="0070C0"/>
                </a:solidFill>
              </a:rPr>
              <a:t>xóa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update()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item()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giá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tiền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4042032"/>
            <a:ext cx="490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mã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giảm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giá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giá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tiền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000625" y="2933698"/>
            <a:ext cx="3143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05461" y="2914650"/>
            <a:ext cx="22383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.44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7998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.4.1.1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8" y="1976437"/>
            <a:ext cx="3914775" cy="439102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5734050" y="4171949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62775" y="3987283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314950" y="2286000"/>
            <a:ext cx="10144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8337" y="210133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id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E7468-3E54-4A25-8372-B0BC3208F209}"/>
              </a:ext>
            </a:extLst>
          </p:cNvPr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C7BF3-31B3-4CBF-B8D9-193EE0A47733}"/>
              </a:ext>
            </a:extLst>
          </p:cNvPr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.44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2273C-4416-4475-A899-0C159B8F4156}"/>
              </a:ext>
            </a:extLst>
          </p:cNvPr>
          <p:cNvSpPr txBox="1"/>
          <p:nvPr/>
        </p:nvSpPr>
        <p:spPr>
          <a:xfrm>
            <a:off x="3047998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.4.1.1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4BC882-5AE5-4A91-9840-3D83B217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79" y="1841140"/>
            <a:ext cx="4444737" cy="45202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9A300F-64E0-4345-946D-20D9F8FE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94" y="1817717"/>
            <a:ext cx="4675989" cy="504028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66FAE8-D75D-48C2-83B5-912781D0CE41}"/>
              </a:ext>
            </a:extLst>
          </p:cNvPr>
          <p:cNvCxnSpPr/>
          <p:nvPr/>
        </p:nvCxnSpPr>
        <p:spPr bwMode="auto">
          <a:xfrm>
            <a:off x="5434642" y="1817717"/>
            <a:ext cx="0" cy="47814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839B6F-7A5E-48FB-8EBE-32A19B11D67C}"/>
              </a:ext>
            </a:extLst>
          </p:cNvPr>
          <p:cNvCxnSpPr/>
          <p:nvPr/>
        </p:nvCxnSpPr>
        <p:spPr bwMode="auto">
          <a:xfrm>
            <a:off x="4244196" y="2708694"/>
            <a:ext cx="21566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5B3C5E-23C8-46D7-8012-6488216C9324}"/>
              </a:ext>
            </a:extLst>
          </p:cNvPr>
          <p:cNvCxnSpPr>
            <a:cxnSpLocks/>
          </p:cNvCxnSpPr>
          <p:nvPr/>
        </p:nvCxnSpPr>
        <p:spPr bwMode="auto">
          <a:xfrm>
            <a:off x="4244196" y="2881223"/>
            <a:ext cx="21566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0ABDAA-F20D-4491-ACE4-BC5CF2A6BCF6}"/>
              </a:ext>
            </a:extLst>
          </p:cNvPr>
          <p:cNvCxnSpPr/>
          <p:nvPr/>
        </p:nvCxnSpPr>
        <p:spPr bwMode="auto">
          <a:xfrm>
            <a:off x="4244196" y="2708694"/>
            <a:ext cx="0" cy="17252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967D5C-ED48-4860-996D-16387D66B890}"/>
              </a:ext>
            </a:extLst>
          </p:cNvPr>
          <p:cNvCxnSpPr/>
          <p:nvPr/>
        </p:nvCxnSpPr>
        <p:spPr bwMode="auto">
          <a:xfrm>
            <a:off x="4459857" y="2708694"/>
            <a:ext cx="0" cy="17252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A5673-CB33-4558-AA71-965D04ACA4C0}"/>
              </a:ext>
            </a:extLst>
          </p:cNvPr>
          <p:cNvCxnSpPr/>
          <p:nvPr/>
        </p:nvCxnSpPr>
        <p:spPr bwMode="auto">
          <a:xfrm>
            <a:off x="3545457" y="5400136"/>
            <a:ext cx="0" cy="96124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42CC45-0292-45B9-961F-53DCF09FC5E3}"/>
              </a:ext>
            </a:extLst>
          </p:cNvPr>
          <p:cNvCxnSpPr/>
          <p:nvPr/>
        </p:nvCxnSpPr>
        <p:spPr bwMode="auto">
          <a:xfrm>
            <a:off x="3545457" y="5400136"/>
            <a:ext cx="13457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D2E468-E689-4CB6-97CB-0CA3DB8EAE46}"/>
              </a:ext>
            </a:extLst>
          </p:cNvPr>
          <p:cNvCxnSpPr/>
          <p:nvPr/>
        </p:nvCxnSpPr>
        <p:spPr bwMode="auto">
          <a:xfrm>
            <a:off x="3545457" y="6361382"/>
            <a:ext cx="13457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066030-8B60-4A13-B22A-95909E34DA4F}"/>
              </a:ext>
            </a:extLst>
          </p:cNvPr>
          <p:cNvCxnSpPr/>
          <p:nvPr/>
        </p:nvCxnSpPr>
        <p:spPr bwMode="auto">
          <a:xfrm>
            <a:off x="4891177" y="5400136"/>
            <a:ext cx="0" cy="96124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CE3E14-6D6A-4D2B-8B7A-84AB8E7EFB80}"/>
              </a:ext>
            </a:extLst>
          </p:cNvPr>
          <p:cNvCxnSpPr/>
          <p:nvPr/>
        </p:nvCxnSpPr>
        <p:spPr bwMode="auto">
          <a:xfrm flipV="1">
            <a:off x="4787661" y="5400136"/>
            <a:ext cx="4425350" cy="48062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2990D3-CA44-4D46-B7E4-AE95D8A330D1}"/>
              </a:ext>
            </a:extLst>
          </p:cNvPr>
          <p:cNvCxnSpPr/>
          <p:nvPr/>
        </p:nvCxnSpPr>
        <p:spPr bwMode="auto">
          <a:xfrm>
            <a:off x="9523563" y="4707148"/>
            <a:ext cx="13457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5B09BE-9EBB-43B7-BD1C-3E281F3C8B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523563" y="4707148"/>
            <a:ext cx="23003" cy="116210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B6976A-D957-4922-B484-C442E358C3FB}"/>
              </a:ext>
            </a:extLst>
          </p:cNvPr>
          <p:cNvCxnSpPr>
            <a:cxnSpLocks/>
          </p:cNvCxnSpPr>
          <p:nvPr/>
        </p:nvCxnSpPr>
        <p:spPr bwMode="auto">
          <a:xfrm>
            <a:off x="10869283" y="4707148"/>
            <a:ext cx="23003" cy="117361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500D1E-40A9-4762-8962-8B7CDAD149A9}"/>
              </a:ext>
            </a:extLst>
          </p:cNvPr>
          <p:cNvCxnSpPr/>
          <p:nvPr/>
        </p:nvCxnSpPr>
        <p:spPr bwMode="auto">
          <a:xfrm>
            <a:off x="9546566" y="5869257"/>
            <a:ext cx="13457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0774D5-DB49-44CB-8BB7-AE2D94FD7B18}"/>
              </a:ext>
            </a:extLst>
          </p:cNvPr>
          <p:cNvCxnSpPr/>
          <p:nvPr/>
        </p:nvCxnSpPr>
        <p:spPr bwMode="auto">
          <a:xfrm>
            <a:off x="4787661" y="2173857"/>
            <a:ext cx="5072331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6A53FB-8180-436D-AD25-060DBAA033CF}"/>
              </a:ext>
            </a:extLst>
          </p:cNvPr>
          <p:cNvCxnSpPr>
            <a:cxnSpLocks/>
          </p:cNvCxnSpPr>
          <p:nvPr/>
        </p:nvCxnSpPr>
        <p:spPr bwMode="auto">
          <a:xfrm>
            <a:off x="3950898" y="2300378"/>
            <a:ext cx="83676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D0C786-AD58-4763-BA60-9AC1382E3731}"/>
              </a:ext>
            </a:extLst>
          </p:cNvPr>
          <p:cNvCxnSpPr>
            <a:cxnSpLocks/>
          </p:cNvCxnSpPr>
          <p:nvPr/>
        </p:nvCxnSpPr>
        <p:spPr bwMode="auto">
          <a:xfrm>
            <a:off x="3933644" y="2064590"/>
            <a:ext cx="83676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FE7779-87D1-484C-982A-5C015E9FE1D6}"/>
              </a:ext>
            </a:extLst>
          </p:cNvPr>
          <p:cNvCxnSpPr>
            <a:cxnSpLocks/>
          </p:cNvCxnSpPr>
          <p:nvPr/>
        </p:nvCxnSpPr>
        <p:spPr bwMode="auto">
          <a:xfrm>
            <a:off x="9960634" y="2300378"/>
            <a:ext cx="83676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7E9CE5-DC02-4FFF-A15C-C29A45D3CFF5}"/>
              </a:ext>
            </a:extLst>
          </p:cNvPr>
          <p:cNvCxnSpPr>
            <a:cxnSpLocks/>
          </p:cNvCxnSpPr>
          <p:nvPr/>
        </p:nvCxnSpPr>
        <p:spPr bwMode="auto">
          <a:xfrm>
            <a:off x="9960634" y="2064590"/>
            <a:ext cx="83676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F000CD-799E-4DD1-93CB-25F2A3088EA4}"/>
              </a:ext>
            </a:extLst>
          </p:cNvPr>
          <p:cNvCxnSpPr>
            <a:cxnSpLocks/>
          </p:cNvCxnSpPr>
          <p:nvPr/>
        </p:nvCxnSpPr>
        <p:spPr bwMode="auto">
          <a:xfrm flipV="1">
            <a:off x="4770407" y="2064590"/>
            <a:ext cx="0" cy="22345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47202D-3DD1-4E65-9B99-B833A57D9F78}"/>
              </a:ext>
            </a:extLst>
          </p:cNvPr>
          <p:cNvCxnSpPr>
            <a:cxnSpLocks/>
          </p:cNvCxnSpPr>
          <p:nvPr/>
        </p:nvCxnSpPr>
        <p:spPr bwMode="auto">
          <a:xfrm flipV="1">
            <a:off x="3948021" y="2061715"/>
            <a:ext cx="0" cy="22345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C462E8-1692-4B40-B87A-DC2CC2C0BDD2}"/>
              </a:ext>
            </a:extLst>
          </p:cNvPr>
          <p:cNvCxnSpPr>
            <a:cxnSpLocks/>
          </p:cNvCxnSpPr>
          <p:nvPr/>
        </p:nvCxnSpPr>
        <p:spPr bwMode="auto">
          <a:xfrm flipV="1">
            <a:off x="9960634" y="2061715"/>
            <a:ext cx="0" cy="2386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3BF43C-4B58-4FCD-BABA-E1C05DA28ED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97397" y="2061715"/>
            <a:ext cx="0" cy="23166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8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.44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.4.1.2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update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BCE3E-031D-43FE-A498-06F6C21A437A}"/>
              </a:ext>
            </a:extLst>
          </p:cNvPr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45186-98D4-4EC0-B450-459162A96649}"/>
              </a:ext>
            </a:extLst>
          </p:cNvPr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.44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B7C5A-B478-41CA-8844-41C85D072323}"/>
              </a:ext>
            </a:extLst>
          </p:cNvPr>
          <p:cNvSpPr txBox="1"/>
          <p:nvPr/>
        </p:nvSpPr>
        <p:spPr>
          <a:xfrm>
            <a:off x="3048000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.4.1.3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check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9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0" y="314960"/>
            <a:ext cx="7484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NewRomanPS-BoldMT"/>
              </a:rPr>
              <a:t>Chương </a:t>
            </a: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NewRomanPS-BoldMT"/>
              </a:rPr>
              <a:t>3</a:t>
            </a:r>
            <a:r>
              <a:rPr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NewRomanPS-BoldMT"/>
              </a:rPr>
              <a:t>.  CƠ SỞ LÝ THUYẾT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6950" y="832564"/>
            <a:ext cx="6096000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3.1 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</a:rPr>
              <a:t>Cơ sở lý thuyết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266950" y="1338898"/>
            <a:ext cx="50800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/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TimesNewRomanPSMT" charset="0"/>
              </a:rPr>
              <a:t>Giáo trình: CÁC CÔNG NGHỆ LẬP TRÌNH HIỆN ĐẠI</a:t>
            </a:r>
          </a:p>
          <a:p>
            <a:pPr indent="266700"/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TimesNewRomanPSMT" charset="0"/>
              </a:rPr>
              <a:t>       (chủ đề:Tìm hiểu về Angular)</a:t>
            </a:r>
          </a:p>
          <a:p>
            <a:pPr indent="266700"/>
            <a:r>
              <a:rPr 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TimesNewRomanPSMT" charset="0"/>
              </a:rPr>
              <a:t>Các trang web tham khảo : youtube.com , google.com , ggdrive...</a:t>
            </a:r>
          </a:p>
          <a:p>
            <a:pPr indent="266700"/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1424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0"/>
              </a:spcAft>
            </a:pP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 1: GIỚI THIỆU ĐỀ TÀI</a:t>
            </a:r>
            <a:endParaRPr lang="vi-VN" sz="13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5075" y="80918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139931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vi-VN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Angular là</a:t>
            </a:r>
            <a:r>
              <a:rPr lang="vi-VN" sz="1800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một JavaScript framework dùng để viết giao diện web (Front-end), được phát triển bởi Google. Hiện nay, </a:t>
            </a:r>
            <a:r>
              <a:rPr lang="vi-VN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Angular</a:t>
            </a:r>
            <a:r>
              <a:rPr lang="vi-VN" sz="1800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đang được sử dụng bởi rất nhiều các công ty lớn: Forbes, General Motors, Upwork… Muốn trở thành Front-end Developer giỏi, bạn không thể không biết đến sự tồn tại của </a:t>
            </a:r>
            <a:r>
              <a:rPr lang="vi-VN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Angular</a:t>
            </a:r>
            <a:r>
              <a:rPr lang="vi-VN" sz="1800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5075" y="3285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1.2 </a:t>
            </a:r>
            <a:r>
              <a:rPr lang="en-US" sz="1800" b="1" i="0" spc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Mục</a:t>
            </a:r>
            <a:r>
              <a:rPr lang="en-US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i="0" spc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tiêu</a:t>
            </a:r>
            <a:r>
              <a:rPr lang="en-US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i="0" spc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</a:t>
            </a:r>
            <a:r>
              <a:rPr lang="en-US" sz="1800" b="1" i="0" spc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i="0" spc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tài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3655020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vi-VN" sz="1800" b="1" i="0" spc="0" dirty="0">
                <a:solidFill>
                  <a:srgbClr val="555555"/>
                </a:solidFill>
                <a:effectLst/>
                <a:latin typeface="Times New Roman" panose="02020603050405020304" pitchFamily="18" charset="0"/>
              </a:rPr>
              <a:t>Angular giúp nâng cao năng suất của các lập trình viên.</a:t>
            </a:r>
            <a:br>
              <a:rPr lang="vi-VN" sz="1800" i="0" spc="0" dirty="0">
                <a:solidFill>
                  <a:srgbClr val="555555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i="0" spc="0" dirty="0">
                <a:solidFill>
                  <a:srgbClr val="555555"/>
                </a:solidFill>
                <a:effectLst/>
                <a:latin typeface="Times New Roman" panose="02020603050405020304" pitchFamily="18" charset="0"/>
              </a:rPr>
              <a:t>	Việc phát triển Web đã có bước thay đổi đáng kể trong vài năm qua. Với phiên bản ECMAScript (ES) 2015 – chúng ta quen thuộc với cái tên ES6, với những class hay arrow function. Angular 2+ ứng dụng những tính năng mới này giúp việc code với Angular trở nên rõ ràng và dễ học hơn rất nhiều.</a:t>
            </a:r>
            <a:br>
              <a:rPr lang="vi-VN" sz="1800" i="0" spc="0" dirty="0">
                <a:solidFill>
                  <a:srgbClr val="555555"/>
                </a:solidFill>
                <a:effectLst/>
                <a:latin typeface="Times New Roman" panose="02020603050405020304" pitchFamily="18" charset="0"/>
              </a:rPr>
            </a:b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0" y="314960"/>
            <a:ext cx="66046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4</a:t>
            </a:r>
            <a:r>
              <a:rPr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. KẾT QUẢ ĐẠT ĐƯỢC VÀ HƯỚNG PHÁT TRIỂN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6950" y="832564"/>
            <a:ext cx="6096000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4.1 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</a:rPr>
              <a:t>Kết quả đạt được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BCA74-76AE-4560-88AF-54A57394E44E}"/>
              </a:ext>
            </a:extLst>
          </p:cNvPr>
          <p:cNvSpPr txBox="1"/>
          <p:nvPr/>
        </p:nvSpPr>
        <p:spPr>
          <a:xfrm>
            <a:off x="1664898" y="1488598"/>
            <a:ext cx="995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b="0" i="0" dirty="0">
                <a:solidFill>
                  <a:srgbClr val="6E7171"/>
                </a:solidFill>
                <a:effectLst/>
                <a:latin typeface="arial" panose="020B0604020202020204" pitchFamily="34" charset="0"/>
              </a:rPr>
              <a:t> framework </a:t>
            </a:r>
            <a:r>
              <a:rPr lang="en-US" dirty="0"/>
              <a:t> Angular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1424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0"/>
              </a:spcAft>
            </a:pP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 1: GIỚI THIỆU ĐỀ TÀI</a:t>
            </a:r>
            <a:endParaRPr lang="vi-VN" sz="13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872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1.3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Nội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dung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đề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tài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1241941"/>
            <a:ext cx="609600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Thiết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kế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1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trang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giỏ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hàng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,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xác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định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hiện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trạng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và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phạm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vi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của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hệ</a:t>
            </a:r>
            <a:r>
              <a:rPr lang="en-US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thống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6500" y="2115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1.4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Giới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hạn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đề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tài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6500" y="24848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l">
              <a:spcAft>
                <a:spcPts val="0"/>
              </a:spcAft>
            </a:pPr>
            <a:r>
              <a:rPr lang="vi-V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Đề tài này ch</a:t>
            </a:r>
            <a:r>
              <a:rPr lang="vi-V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ỉ đượ</a:t>
            </a:r>
            <a:r>
              <a:rPr lang="vi-V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</a:rPr>
              <a:t>c dùng trong giỏ hàng</a:t>
            </a: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7999" y="305485"/>
            <a:ext cx="53435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524396"/>
            <a:ext cx="8621758" cy="4421889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 flipV="1">
            <a:off x="3314700" y="3609975"/>
            <a:ext cx="1419225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33925" y="385020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Cây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mục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515100" y="2324100"/>
            <a:ext cx="1685925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86750" y="213574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58062" y="475297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>
            <a:stCxn id="43" idx="1"/>
          </p:cNvCxnSpPr>
          <p:nvPr/>
        </p:nvCxnSpPr>
        <p:spPr>
          <a:xfrm flipH="1">
            <a:off x="5857875" y="4937641"/>
            <a:ext cx="1500187" cy="40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931" y="2641801"/>
            <a:ext cx="2757488" cy="257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7999" y="305485"/>
            <a:ext cx="53435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.2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Angular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4675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.2.1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8061" y="1872091"/>
            <a:ext cx="671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ng_new_‘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project’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project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ANGULAR-SHOPPINGCARD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14675" y="3199963"/>
            <a:ext cx="609600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.2.1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algn="l">
              <a:lnSpc>
                <a:spcPct val="150000"/>
              </a:lnSpc>
              <a:spcAft>
                <a:spcPts val="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8061" y="3827302"/>
            <a:ext cx="671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ng_g_c_‘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component’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31" y="4497901"/>
            <a:ext cx="1285875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7999" y="305485"/>
            <a:ext cx="53435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.2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Angular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4675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.2.1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8061" y="1872091"/>
            <a:ext cx="671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ng_serve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364802"/>
            <a:ext cx="7734300" cy="2571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7600" y="5059931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http://localhost:4200/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9" y="305485"/>
            <a:ext cx="53435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9" y="1479986"/>
            <a:ext cx="67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Chia </a:t>
            </a:r>
            <a:r>
              <a:rPr lang="en-US" dirty="0" err="1"/>
              <a:t>nhỏ</a:t>
            </a:r>
            <a:r>
              <a:rPr lang="en-US" dirty="0"/>
              <a:t> component ra </a:t>
            </a:r>
            <a:r>
              <a:rPr lang="en-US" dirty="0" err="1"/>
              <a:t>làm</a:t>
            </a:r>
            <a:r>
              <a:rPr lang="en-US" dirty="0"/>
              <a:t> 4 component con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1966912"/>
            <a:ext cx="1701112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9" y="305485"/>
            <a:ext cx="53435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.3.1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html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card-header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056757"/>
            <a:ext cx="4981575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7" y="3837701"/>
            <a:ext cx="5105400" cy="2543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87" y="1875782"/>
            <a:ext cx="1866900" cy="180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887" y="3666251"/>
            <a:ext cx="1695450" cy="17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8" y="305485"/>
            <a:ext cx="59245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ChƯƠNG 2: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-BoldMT"/>
              </a:rPr>
              <a:t>PHÂN TÍCH THIẾT KẾ HỆ THỐNG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" y="83256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hoppingcart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29063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.3.2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html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card-summary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513727"/>
            <a:ext cx="4229100" cy="2171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513727"/>
            <a:ext cx="4591050" cy="3362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2332752"/>
            <a:ext cx="2038350" cy="1809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2342277"/>
            <a:ext cx="1905000" cy="17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</TotalTime>
  <Words>820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</vt:lpstr>
      <vt:lpstr>Times New Roman</vt:lpstr>
      <vt:lpstr>Data Pie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</dc:creator>
  <cp:lastModifiedBy>KT</cp:lastModifiedBy>
  <cp:revision>27</cp:revision>
  <dcterms:created xsi:type="dcterms:W3CDTF">2021-04-22T04:59:00Z</dcterms:created>
  <dcterms:modified xsi:type="dcterms:W3CDTF">2021-04-27T01:17:46Z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