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embeddedFontLst>
    <p:embeddedFont>
      <p:font typeface="Oi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tyW5ytG2QzhO0bomHZxkHQZwE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en" initials="NN" lastIdx="1" clrIdx="0">
    <p:extLst>
      <p:ext uri="{19B8F6BF-5375-455C-9EA6-DF929625EA0E}">
        <p15:presenceInfo xmlns:p15="http://schemas.microsoft.com/office/powerpoint/2012/main" userId="a1bc6d22f12057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6" autoAdjust="0"/>
  </p:normalViewPr>
  <p:slideViewPr>
    <p:cSldViewPr snapToGrid="0">
      <p:cViewPr varScale="1">
        <p:scale>
          <a:sx n="106" d="100"/>
          <a:sy n="106" d="100"/>
        </p:scale>
        <p:origin x="138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6T21:39:12.0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32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98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86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95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93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29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3300" y="-14793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761475" y="2423323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môn học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761475" y="4058411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Giảng viên</a:t>
            </a:r>
            <a:endParaRPr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1850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">
            <a:extLst>
              <a:ext uri="{FF2B5EF4-FFF2-40B4-BE49-F238E27FC236}">
                <a16:creationId xmlns:a16="http://schemas.microsoft.com/office/drawing/2014/main" id="{D868F242-CC76-F368-0277-97DEA263FCE4}"/>
              </a:ext>
            </a:extLst>
          </p:cNvPr>
          <p:cNvSpPr txBox="1"/>
          <p:nvPr/>
        </p:nvSpPr>
        <p:spPr>
          <a:xfrm>
            <a:off x="3450886" y="4012244"/>
            <a:ext cx="23044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154A8D"/>
                </a:solidFill>
                <a:latin typeface="Arial"/>
                <a:ea typeface="Arial"/>
                <a:cs typeface="Arial"/>
                <a:sym typeface="Arial"/>
              </a:rPr>
              <a:t>Nguyễn Ngọc Nam</a:t>
            </a:r>
            <a:endParaRPr sz="2000" b="1" i="0" u="none" strike="noStrike" cap="none">
              <a:solidFill>
                <a:srgbClr val="15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70141-9F63-D87E-D854-660659138DCB}"/>
              </a:ext>
            </a:extLst>
          </p:cNvPr>
          <p:cNvSpPr txBox="1"/>
          <p:nvPr/>
        </p:nvSpPr>
        <p:spPr>
          <a:xfrm>
            <a:off x="662864" y="2718094"/>
            <a:ext cx="4993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bg2">
                    <a:lumMod val="75000"/>
                  </a:schemeClr>
                </a:solidFill>
              </a:rPr>
              <a:t>CSS và một số thẻ thông dụng</a:t>
            </a:r>
            <a:endParaRPr lang="en-US" sz="40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8BAD9B0-2E9E-6241-9545-AC099641A929}"/>
              </a:ext>
            </a:extLst>
          </p:cNvPr>
          <p:cNvSpPr/>
          <p:nvPr/>
        </p:nvSpPr>
        <p:spPr>
          <a:xfrm>
            <a:off x="1000244" y="1564197"/>
            <a:ext cx="3738283" cy="103542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Inline CSS</a:t>
            </a:r>
          </a:p>
          <a:p>
            <a:pPr algn="ctr"/>
            <a:r>
              <a:rPr lang="en-GB"/>
              <a:t>To use inline styles, add the style attribute to the relevant element. The style attribute can contain any css property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B2394-6610-A4EA-2579-EF84A426A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909" y="3223212"/>
            <a:ext cx="9532173" cy="2560686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3890560E-F22C-5877-D02D-D130D81BC6A0}"/>
              </a:ext>
            </a:extLst>
          </p:cNvPr>
          <p:cNvSpPr/>
          <p:nvPr/>
        </p:nvSpPr>
        <p:spPr>
          <a:xfrm rot="1812106">
            <a:off x="4766237" y="2185363"/>
            <a:ext cx="2268071" cy="722179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16C65E-3F44-1D1F-6AA4-0C820A5BF074}"/>
              </a:ext>
            </a:extLst>
          </p:cNvPr>
          <p:cNvSpPr txBox="1"/>
          <p:nvPr/>
        </p:nvSpPr>
        <p:spPr>
          <a:xfrm>
            <a:off x="876300" y="1425389"/>
            <a:ext cx="596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2">
                    <a:lumMod val="75000"/>
                  </a:schemeClr>
                </a:solidFill>
              </a:rPr>
              <a:t>5. Mức độ ưu tiên trong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C163E-8B0B-8374-4D1A-97C295258FD1}"/>
              </a:ext>
            </a:extLst>
          </p:cNvPr>
          <p:cNvSpPr txBox="1"/>
          <p:nvPr/>
        </p:nvSpPr>
        <p:spPr>
          <a:xfrm>
            <a:off x="876300" y="2146675"/>
            <a:ext cx="9467656" cy="2630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/>
              <a:t>Tất cả các kiểu trong một trang sẽ "xếp tầng" thành một biểu định kiểu "ảo" mới theo các quy tắc sau, </a:t>
            </a:r>
            <a:endParaRPr lang="en-GB" sz="1600"/>
          </a:p>
          <a:p>
            <a:r>
              <a:rPr lang="vi-VN" sz="1600"/>
              <a:t>trong đó số một có mức độ ưu tiên cao nhất:</a:t>
            </a:r>
            <a:endParaRPr lang="en-GB" sz="1600"/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Inline style (inside an HTML element)</a:t>
            </a: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External and internal style sheets (in the head section)</a:t>
            </a:r>
          </a:p>
          <a:p>
            <a:pPr marL="3429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Browser default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F"/>
              <a:tabLst>
                <a:tab pos="457200" algn="l"/>
              </a:tabLst>
            </a:pPr>
            <a:r>
              <a:rPr lang="en-US" sz="160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Vậy nên, Inline style sẽ có mức độ ưu tiên cao nhất, sau đó là external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và cuối cùng là tới internal styles</a:t>
            </a:r>
            <a:endParaRPr lang="en-US" sz="160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8AAB7-CF35-A33A-894C-861FE23F3D26}"/>
              </a:ext>
            </a:extLst>
          </p:cNvPr>
          <p:cNvSpPr txBox="1"/>
          <p:nvPr/>
        </p:nvSpPr>
        <p:spPr>
          <a:xfrm>
            <a:off x="876300" y="1448554"/>
            <a:ext cx="355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2">
                    <a:lumMod val="75000"/>
                  </a:schemeClr>
                </a:solidFill>
              </a:rPr>
              <a:t>6. CSS Comments</a:t>
            </a:r>
            <a:endParaRPr lang="en-US" sz="28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5C19F-38BB-F4BB-5AAE-2D485BC4CAC6}"/>
              </a:ext>
            </a:extLst>
          </p:cNvPr>
          <p:cNvSpPr txBox="1"/>
          <p:nvPr/>
        </p:nvSpPr>
        <p:spPr>
          <a:xfrm>
            <a:off x="1041148" y="2123674"/>
            <a:ext cx="8745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/>
              <a:t>CSS comments sẽ không được hiển thị trên browser, tuy nhiên nó có thể giúp ích cho source code.</a:t>
            </a:r>
          </a:p>
          <a:p>
            <a:pPr marL="342900" indent="-342900">
              <a:buFontTx/>
              <a:buChar char="-"/>
            </a:pPr>
            <a:r>
              <a:rPr lang="en-GB" sz="2000"/>
              <a:t>CSS comments được sử dụng để giải thích ý nghĩa code, và có thể giúp ích khi chúng ta sửa đổi source code những giai đoạn về sau.</a:t>
            </a:r>
          </a:p>
          <a:p>
            <a:pPr marL="342900" indent="-342900">
              <a:buFontTx/>
              <a:buChar char="-"/>
            </a:pPr>
            <a:r>
              <a:rPr lang="en-GB" sz="2000"/>
              <a:t>Comments sẽ bị bỏ qua bởi trình duyệt.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B2125-066B-674B-58C8-AF307C8BB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951" y="3996508"/>
            <a:ext cx="10188393" cy="10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1D7F2-B717-F069-0FFD-477AA2F3FEF1}"/>
              </a:ext>
            </a:extLst>
          </p:cNvPr>
          <p:cNvSpPr txBox="1"/>
          <p:nvPr/>
        </p:nvSpPr>
        <p:spPr>
          <a:xfrm>
            <a:off x="3376942" y="2716039"/>
            <a:ext cx="628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2">
                    <a:lumMod val="75000"/>
                  </a:schemeClr>
                </a:solidFill>
              </a:rPr>
              <a:t>Thank you!!!</a:t>
            </a:r>
            <a:endParaRPr lang="en-US" sz="7200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DFEE09-EEB8-1345-0171-B95934ABE7DB}"/>
              </a:ext>
            </a:extLst>
          </p:cNvPr>
          <p:cNvSpPr txBox="1"/>
          <p:nvPr/>
        </p:nvSpPr>
        <p:spPr>
          <a:xfrm>
            <a:off x="1158844" y="1779099"/>
            <a:ext cx="46082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2">
                    <a:lumMod val="75000"/>
                  </a:schemeClr>
                </a:solidFill>
              </a:rPr>
              <a:t>Nội dung chính</a:t>
            </a:r>
          </a:p>
          <a:p>
            <a:pPr marL="342900" indent="-342900">
              <a:buAutoNum type="arabicPeriod"/>
            </a:pPr>
            <a:r>
              <a:rPr lang="en-GB" sz="1800" b="1">
                <a:solidFill>
                  <a:schemeClr val="bg2">
                    <a:lumMod val="75000"/>
                  </a:schemeClr>
                </a:solidFill>
              </a:rPr>
              <a:t>CSS là gì?</a:t>
            </a:r>
          </a:p>
          <a:p>
            <a:pPr marL="342900" indent="-342900">
              <a:buAutoNum type="arabicPeriod"/>
            </a:pPr>
            <a:r>
              <a:rPr lang="en-GB" sz="1800" b="1">
                <a:solidFill>
                  <a:schemeClr val="bg2">
                    <a:lumMod val="75000"/>
                  </a:schemeClr>
                </a:solidFill>
              </a:rPr>
              <a:t>Cú pháp.</a:t>
            </a:r>
          </a:p>
          <a:p>
            <a:pPr marL="342900" indent="-342900">
              <a:buAutoNum type="arabicPeriod"/>
            </a:pPr>
            <a:r>
              <a:rPr lang="en-GB" sz="1800" b="1">
                <a:solidFill>
                  <a:schemeClr val="bg2">
                    <a:lumMod val="75000"/>
                  </a:schemeClr>
                </a:solidFill>
              </a:rPr>
              <a:t>CSS selectors.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75000"/>
                  </a:schemeClr>
                </a:solidFill>
              </a:rPr>
              <a:t>Cách thêm CSS trong tài liệu HTML.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75000"/>
                  </a:schemeClr>
                </a:solidFill>
              </a:rPr>
              <a:t>Mức độ ưu tiên trong CSS.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75000"/>
                  </a:schemeClr>
                </a:solidFill>
              </a:rPr>
              <a:t>CSS comments.</a:t>
            </a:r>
          </a:p>
        </p:txBody>
      </p:sp>
    </p:spTree>
    <p:extLst>
      <p:ext uri="{BB962C8B-B14F-4D97-AF65-F5344CB8AC3E}">
        <p14:creationId xmlns:p14="http://schemas.microsoft.com/office/powerpoint/2010/main" val="13914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C5148-67C5-E1DD-7058-05D8B0ED4949}"/>
              </a:ext>
            </a:extLst>
          </p:cNvPr>
          <p:cNvSpPr txBox="1"/>
          <p:nvPr/>
        </p:nvSpPr>
        <p:spPr>
          <a:xfrm>
            <a:off x="1537447" y="1242587"/>
            <a:ext cx="588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bg2">
                    <a:lumMod val="75000"/>
                  </a:schemeClr>
                </a:solidFill>
              </a:rPr>
              <a:t>1. CSS là gì??</a:t>
            </a:r>
            <a:endParaRPr lang="en-US" sz="4000" b="1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9E2A-83C3-7E9C-73AD-9145F5810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611" y="1637348"/>
            <a:ext cx="5302624" cy="4378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93AEC-F774-C3ED-1ABE-BCAD632337D3}"/>
              </a:ext>
            </a:extLst>
          </p:cNvPr>
          <p:cNvSpPr txBox="1"/>
          <p:nvPr/>
        </p:nvSpPr>
        <p:spPr>
          <a:xfrm>
            <a:off x="1245645" y="2964999"/>
            <a:ext cx="66511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sym typeface="Wingdings" panose="05000000000000000000" pitchFamily="2" charset="2"/>
              </a:rPr>
              <a:t> </a:t>
            </a:r>
            <a:r>
              <a:rPr lang="en-GB" sz="3200"/>
              <a:t>Không phải là ngôn ngữ lập trình</a:t>
            </a:r>
          </a:p>
          <a:p>
            <a:pPr marL="457200" indent="-457200">
              <a:buFont typeface="Wingdings" panose="05000000000000000000" pitchFamily="2" charset="2"/>
              <a:buChar char="F"/>
            </a:pPr>
            <a:r>
              <a:rPr lang="en-GB" sz="3200"/>
              <a:t>Là ngôn ngữ tạo kiểu</a:t>
            </a:r>
          </a:p>
          <a:p>
            <a:pPr marL="457200" indent="-457200">
              <a:buFont typeface="Wingdings" panose="05000000000000000000" pitchFamily="2" charset="2"/>
              <a:buChar char="F"/>
            </a:pPr>
            <a:r>
              <a:rPr lang="en-GB" sz="3200"/>
              <a:t>Sử dụng để trình diễn</a:t>
            </a:r>
          </a:p>
          <a:p>
            <a:pPr marL="457200" indent="-457200">
              <a:buFont typeface="Wingdings" panose="05000000000000000000" pitchFamily="2" charset="2"/>
              <a:buChar char="F"/>
            </a:pPr>
            <a:r>
              <a:rPr lang="en-GB" sz="3200"/>
              <a:t>Tập trung vào việc sáng tạo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58B6E-ECC1-7695-CA10-43C76C0D8EFC}"/>
              </a:ext>
            </a:extLst>
          </p:cNvPr>
          <p:cNvSpPr txBox="1"/>
          <p:nvPr/>
        </p:nvSpPr>
        <p:spPr>
          <a:xfrm flipH="1">
            <a:off x="876300" y="1416423"/>
            <a:ext cx="30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>
                <a:solidFill>
                  <a:schemeClr val="bg2">
                    <a:lumMod val="75000"/>
                  </a:schemeClr>
                </a:solidFill>
              </a:rPr>
              <a:t>2. Cú pháp</a:t>
            </a:r>
            <a:endParaRPr lang="en-US" sz="44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CEB7F-F72C-941C-DC52-5141CA84EA1B}"/>
              </a:ext>
            </a:extLst>
          </p:cNvPr>
          <p:cNvSpPr txBox="1"/>
          <p:nvPr/>
        </p:nvSpPr>
        <p:spPr>
          <a:xfrm>
            <a:off x="1129552" y="2521059"/>
            <a:ext cx="4643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Selector {</a:t>
            </a:r>
          </a:p>
          <a:p>
            <a:r>
              <a:rPr lang="en-GB" sz="2800"/>
              <a:t>	property1: value;</a:t>
            </a:r>
          </a:p>
          <a:p>
            <a:r>
              <a:rPr lang="en-GB" sz="2800"/>
              <a:t>	property2: value;</a:t>
            </a:r>
          </a:p>
          <a:p>
            <a:r>
              <a:rPr lang="en-GB" sz="2800"/>
              <a:t>}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E0019-BC43-C7D2-9F2E-A1C1095CD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11" y="2521059"/>
            <a:ext cx="5760720" cy="1416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5C868-96AE-BFEC-36E4-58EF6117F6F1}"/>
              </a:ext>
            </a:extLst>
          </p:cNvPr>
          <p:cNvSpPr txBox="1"/>
          <p:nvPr/>
        </p:nvSpPr>
        <p:spPr>
          <a:xfrm>
            <a:off x="2527830" y="4589930"/>
            <a:ext cx="6490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Giải thích: </a:t>
            </a:r>
          </a:p>
          <a:p>
            <a:r>
              <a:rPr lang="en-GB" sz="2000"/>
              <a:t>	selector: trỏ tới phần tử HTML muốn tạo kiểu.</a:t>
            </a:r>
          </a:p>
          <a:p>
            <a:r>
              <a:rPr lang="en-GB" sz="2000"/>
              <a:t>	Phần khai báo chứa một hoặc nhiều thuộc tính </a:t>
            </a:r>
          </a:p>
          <a:p>
            <a:r>
              <a:rPr lang="en-GB" sz="2000"/>
              <a:t>	được phân tách bằng dấu </a:t>
            </a:r>
            <a:r>
              <a:rPr lang="en-US" sz="2000" b="1"/>
              <a:t>“;”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0139D-56D4-2303-AC64-59C5C8A60A53}"/>
              </a:ext>
            </a:extLst>
          </p:cNvPr>
          <p:cNvSpPr txBox="1"/>
          <p:nvPr/>
        </p:nvSpPr>
        <p:spPr>
          <a:xfrm>
            <a:off x="1272988" y="16764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Ví dụ: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CF4B2-D444-7677-D8D2-0E2D39491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718" y="1764521"/>
            <a:ext cx="6405282" cy="2061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A6D23-5219-B59B-7B55-707439F3D634}"/>
              </a:ext>
            </a:extLst>
          </p:cNvPr>
          <p:cNvSpPr txBox="1"/>
          <p:nvPr/>
        </p:nvSpPr>
        <p:spPr>
          <a:xfrm>
            <a:off x="3119718" y="4069977"/>
            <a:ext cx="7171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•	p is a selector in CSS (it points to the HTML element 	you want to style: &lt;p&gt;).</a:t>
            </a:r>
          </a:p>
          <a:p>
            <a:r>
              <a:rPr lang="en-GB" sz="2000"/>
              <a:t>•	color is a property, and red is the property value</a:t>
            </a:r>
          </a:p>
          <a:p>
            <a:r>
              <a:rPr lang="en-GB" sz="2000"/>
              <a:t>•	text-align is a property, and center is the property 	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42018B-85FE-E5D8-945D-9E80F93A7F32}"/>
              </a:ext>
            </a:extLst>
          </p:cNvPr>
          <p:cNvSpPr txBox="1"/>
          <p:nvPr/>
        </p:nvSpPr>
        <p:spPr>
          <a:xfrm>
            <a:off x="876300" y="1380565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2">
                    <a:lumMod val="75000"/>
                  </a:schemeClr>
                </a:solidFill>
              </a:rPr>
              <a:t>3. CSS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3DBF6-7E76-B091-8423-CDFEEDB37929}"/>
              </a:ext>
            </a:extLst>
          </p:cNvPr>
          <p:cNvSpPr txBox="1"/>
          <p:nvPr/>
        </p:nvSpPr>
        <p:spPr>
          <a:xfrm>
            <a:off x="876300" y="2172726"/>
            <a:ext cx="910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Định nghĩa: CSS Selector sử dụng để chọn thẻ HTML muốn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9D321-98DB-F5B2-66C2-ABB1C97937C0}"/>
              </a:ext>
            </a:extLst>
          </p:cNvPr>
          <p:cNvSpPr txBox="1"/>
          <p:nvPr/>
        </p:nvSpPr>
        <p:spPr>
          <a:xfrm>
            <a:off x="876300" y="3030593"/>
            <a:ext cx="108799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•	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Simple selectors </a:t>
            </a:r>
            <a:r>
              <a:rPr lang="en-GB" sz="2000"/>
              <a:t>(select elements based on name, id, class)</a:t>
            </a:r>
          </a:p>
          <a:p>
            <a:r>
              <a:rPr lang="en-GB" sz="2000"/>
              <a:t>•	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Combinator selectors </a:t>
            </a:r>
            <a:r>
              <a:rPr lang="en-GB" sz="2000"/>
              <a:t>(select elements based on a specific relationship between them)</a:t>
            </a:r>
          </a:p>
          <a:p>
            <a:r>
              <a:rPr lang="en-GB" sz="2000"/>
              <a:t>•	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Pseudo-class selectors </a:t>
            </a:r>
            <a:r>
              <a:rPr lang="en-GB" sz="2000"/>
              <a:t>(select elements based on a certain state)</a:t>
            </a:r>
          </a:p>
          <a:p>
            <a:r>
              <a:rPr lang="en-GB" sz="2000"/>
              <a:t>•	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Pseudo-elements selectors </a:t>
            </a:r>
            <a:r>
              <a:rPr lang="en-GB" sz="2000"/>
              <a:t>(select and style a part of an element)</a:t>
            </a:r>
          </a:p>
          <a:p>
            <a:r>
              <a:rPr lang="en-GB" sz="2000"/>
              <a:t>•	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</a:rPr>
              <a:t>Attribute selectors </a:t>
            </a:r>
            <a:r>
              <a:rPr lang="en-GB" sz="2000"/>
              <a:t>(select elements based on an attribute or attribute value)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45A6AE-0FAC-AA7C-870D-D44E560DE818}"/>
              </a:ext>
            </a:extLst>
          </p:cNvPr>
          <p:cNvSpPr/>
          <p:nvPr/>
        </p:nvSpPr>
        <p:spPr>
          <a:xfrm>
            <a:off x="6611472" y="1514102"/>
            <a:ext cx="4177552" cy="1455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3A272-A4A0-9F2E-178B-9669CA6DA278}"/>
              </a:ext>
            </a:extLst>
          </p:cNvPr>
          <p:cNvSpPr/>
          <p:nvPr/>
        </p:nvSpPr>
        <p:spPr>
          <a:xfrm>
            <a:off x="1402974" y="1514102"/>
            <a:ext cx="4177552" cy="1455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B070C-5C25-A6DA-F172-FB9813A6063F}"/>
              </a:ext>
            </a:extLst>
          </p:cNvPr>
          <p:cNvSpPr/>
          <p:nvPr/>
        </p:nvSpPr>
        <p:spPr>
          <a:xfrm>
            <a:off x="1402974" y="4066488"/>
            <a:ext cx="4177552" cy="158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67A80-CFE7-8761-2FA0-F83BD77E5669}"/>
              </a:ext>
            </a:extLst>
          </p:cNvPr>
          <p:cNvSpPr/>
          <p:nvPr/>
        </p:nvSpPr>
        <p:spPr>
          <a:xfrm>
            <a:off x="6611472" y="4066488"/>
            <a:ext cx="4361327" cy="158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C1C89-11D4-1330-7764-ADA3504611F1}"/>
              </a:ext>
            </a:extLst>
          </p:cNvPr>
          <p:cNvSpPr txBox="1"/>
          <p:nvPr/>
        </p:nvSpPr>
        <p:spPr>
          <a:xfrm>
            <a:off x="1402974" y="107839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CSS Id selector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3B600-2809-BED7-A32B-10915D339306}"/>
              </a:ext>
            </a:extLst>
          </p:cNvPr>
          <p:cNvSpPr txBox="1"/>
          <p:nvPr/>
        </p:nvSpPr>
        <p:spPr>
          <a:xfrm>
            <a:off x="6611472" y="1082367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css class selector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CA33C-0E98-7B58-BED0-EAB64A11F21C}"/>
              </a:ext>
            </a:extLst>
          </p:cNvPr>
          <p:cNvSpPr txBox="1"/>
          <p:nvPr/>
        </p:nvSpPr>
        <p:spPr>
          <a:xfrm>
            <a:off x="1402974" y="3586557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css universal selector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E7B4F-821C-764A-0BAA-ED09596F14B4}"/>
              </a:ext>
            </a:extLst>
          </p:cNvPr>
          <p:cNvSpPr txBox="1"/>
          <p:nvPr/>
        </p:nvSpPr>
        <p:spPr>
          <a:xfrm>
            <a:off x="6611472" y="3577968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css grouping selector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D97BFD-93E5-9C34-0807-DBCBB1E55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868" y="1663392"/>
            <a:ext cx="2915057" cy="1228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20F5D-7D47-CE38-F221-A39C5B7C8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500" y="1608304"/>
            <a:ext cx="3143689" cy="1247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20BB92-9153-20ED-A967-783298AC1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868" y="4226131"/>
            <a:ext cx="3391373" cy="12288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25A06D-9E21-09C0-2CFA-6E62B53AA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5473" y="4254709"/>
            <a:ext cx="2619741" cy="1171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7A2696-19D0-038C-E125-2D99577E3F7B}"/>
              </a:ext>
            </a:extLst>
          </p:cNvPr>
          <p:cNvSpPr txBox="1"/>
          <p:nvPr/>
        </p:nvSpPr>
        <p:spPr>
          <a:xfrm>
            <a:off x="403412" y="1257663"/>
            <a:ext cx="719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75000"/>
                  </a:schemeClr>
                </a:solidFill>
              </a:rPr>
              <a:t>4. Cách thêm CSS cho tài liệu HTML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F6C5A4-5FBC-A5A2-6439-D613B2BBA26B}"/>
              </a:ext>
            </a:extLst>
          </p:cNvPr>
          <p:cNvSpPr/>
          <p:nvPr/>
        </p:nvSpPr>
        <p:spPr>
          <a:xfrm>
            <a:off x="1742101" y="1865330"/>
            <a:ext cx="3738283" cy="103542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2">
                    <a:lumMod val="75000"/>
                  </a:schemeClr>
                </a:solidFill>
              </a:rPr>
              <a:t>External CSS</a:t>
            </a:r>
          </a:p>
          <a:p>
            <a:pPr algn="ctr"/>
            <a:r>
              <a:rPr lang="en-GB"/>
              <a:t>Each HTML page must include a reference to the look of an entire website inside the &lt;link element, inside the head section.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B75B2-A775-5753-65F5-D78B6ED4F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505" y="3066486"/>
            <a:ext cx="8450717" cy="3190444"/>
          </a:xfrm>
          <a:prstGeom prst="rect">
            <a:avLst/>
          </a:prstGeom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1D3B7F5D-F990-B61D-123E-065F3E2B866D}"/>
              </a:ext>
            </a:extLst>
          </p:cNvPr>
          <p:cNvSpPr/>
          <p:nvPr/>
        </p:nvSpPr>
        <p:spPr>
          <a:xfrm rot="1952389">
            <a:off x="5304159" y="2314834"/>
            <a:ext cx="2814918" cy="809125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82" y="2078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6EA28E1-6257-17B0-573D-45F1E3355F46}"/>
              </a:ext>
            </a:extLst>
          </p:cNvPr>
          <p:cNvSpPr/>
          <p:nvPr/>
        </p:nvSpPr>
        <p:spPr>
          <a:xfrm>
            <a:off x="745334" y="1799925"/>
            <a:ext cx="3738283" cy="103542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2">
                    <a:lumMod val="75000"/>
                  </a:schemeClr>
                </a:solidFill>
              </a:rPr>
              <a:t>Internal CSS</a:t>
            </a:r>
          </a:p>
          <a:p>
            <a:pPr algn="ctr"/>
            <a:r>
              <a:rPr lang="en-GB"/>
              <a:t>The internal style is defined inside the &lt;style&gt; element, inside the head section.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AE6F6-019C-10F0-86AD-27C25FCE8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851" y="3057649"/>
            <a:ext cx="7556803" cy="3266951"/>
          </a:xfrm>
          <a:prstGeom prst="rect">
            <a:avLst/>
          </a:prstGeom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F4BAAD6C-B37E-CD1C-D22F-078C1D717133}"/>
              </a:ext>
            </a:extLst>
          </p:cNvPr>
          <p:cNvSpPr/>
          <p:nvPr/>
        </p:nvSpPr>
        <p:spPr>
          <a:xfrm rot="1812106">
            <a:off x="4511327" y="2321384"/>
            <a:ext cx="2268071" cy="722179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560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Nam Nguyen</cp:lastModifiedBy>
  <cp:revision>4</cp:revision>
  <dcterms:created xsi:type="dcterms:W3CDTF">2020-08-07T13:14:06Z</dcterms:created>
  <dcterms:modified xsi:type="dcterms:W3CDTF">2022-10-12T14:40:42Z</dcterms:modified>
</cp:coreProperties>
</file>