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6" r:id="rId6"/>
    <p:sldId id="267" r:id="rId7"/>
    <p:sldId id="261" r:id="rId8"/>
    <p:sldId id="300" r:id="rId9"/>
    <p:sldId id="262" r:id="rId10"/>
    <p:sldId id="264" r:id="rId11"/>
    <p:sldId id="263" r:id="rId12"/>
    <p:sldId id="268" r:id="rId13"/>
    <p:sldId id="301" r:id="rId14"/>
    <p:sldId id="302" r:id="rId15"/>
    <p:sldId id="270" r:id="rId16"/>
    <p:sldId id="303" r:id="rId17"/>
    <p:sldId id="304" r:id="rId18"/>
    <p:sldId id="305" r:id="rId19"/>
    <p:sldId id="306" r:id="rId20"/>
    <p:sldId id="307" r:id="rId21"/>
    <p:sldId id="309" r:id="rId2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4"/>
    </p:embeddedFont>
    <p:embeddedFont>
      <p:font typeface="Karla" pitchFamily="2" charset="0"/>
      <p:regular r:id="rId25"/>
      <p:bold r:id="rId26"/>
      <p:italic r:id="rId27"/>
      <p:boldItalic r:id="rId28"/>
    </p:embeddedFont>
    <p:embeddedFont>
      <p:font typeface="Posterama" panose="020B0504020200020000" pitchFamily="34" charset="0"/>
      <p:regular r:id="rId29"/>
      <p:bold r:id="rId30"/>
    </p:embeddedFont>
    <p:embeddedFont>
      <p:font typeface="Rubik Black" panose="020B0604020202020204" charset="-79"/>
      <p:bold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D750E1-DE5D-490D-BD97-C20FEC2E4299}">
  <a:tblStyle styleId="{21D750E1-DE5D-490D-BD97-C20FEC2E42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8DE8038-C73E-46B4-9F7B-C0CAC2AD0C7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125d80b41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125d80b41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1125d80b419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1125d80b419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1125d80b419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1125d80b419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606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1125d80b419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1125d80b419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237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4e084505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14e084505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4e084505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14e084505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054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502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03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292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fb8bc67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fb8bc67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9449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234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125d80b4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125d80b4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125d80b419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1125d80b419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125d80b41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125d80b41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271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0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20" name="Google Shape;320;p2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1" name="Google Shape;321;p2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22" name="Google Shape;322;p2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23" name="Google Shape;323;p2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24" name="Google Shape;324;p20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25" name="Google Shape;325;p2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26" name="Google Shape;326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" name="Google Shape;327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28" name="Google Shape;328;p2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9" name="Google Shape;329;p20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30" name="Google Shape;330;p20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0"/>
          <p:cNvSpPr txBox="1">
            <a:spLocks noGrp="1"/>
          </p:cNvSpPr>
          <p:nvPr>
            <p:ph type="subTitle" idx="1"/>
          </p:nvPr>
        </p:nvSpPr>
        <p:spPr>
          <a:xfrm>
            <a:off x="5918599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2"/>
          </p:nvPr>
        </p:nvSpPr>
        <p:spPr>
          <a:xfrm>
            <a:off x="5918599" y="3855625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0"/>
          <p:cNvSpPr txBox="1">
            <a:spLocks noGrp="1"/>
          </p:cNvSpPr>
          <p:nvPr>
            <p:ph type="subTitle" idx="3"/>
          </p:nvPr>
        </p:nvSpPr>
        <p:spPr>
          <a:xfrm>
            <a:off x="1878800" y="2263125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0"/>
          <p:cNvSpPr txBox="1">
            <a:spLocks noGrp="1"/>
          </p:cNvSpPr>
          <p:nvPr>
            <p:ph type="subTitle" idx="4"/>
          </p:nvPr>
        </p:nvSpPr>
        <p:spPr>
          <a:xfrm>
            <a:off x="1878800" y="3855634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0"/>
          <p:cNvSpPr txBox="1">
            <a:spLocks noGrp="1"/>
          </p:cNvSpPr>
          <p:nvPr>
            <p:ph type="subTitle" idx="5"/>
          </p:nvPr>
        </p:nvSpPr>
        <p:spPr>
          <a:xfrm>
            <a:off x="5918599" y="2260100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0"/>
          <p:cNvSpPr txBox="1">
            <a:spLocks noGrp="1"/>
          </p:cNvSpPr>
          <p:nvPr>
            <p:ph type="subTitle" idx="6"/>
          </p:nvPr>
        </p:nvSpPr>
        <p:spPr>
          <a:xfrm>
            <a:off x="1878800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7" name="Google Shape;337;p20"/>
          <p:cNvSpPr txBox="1">
            <a:spLocks noGrp="1"/>
          </p:cNvSpPr>
          <p:nvPr>
            <p:ph type="subTitle" idx="7"/>
          </p:nvPr>
        </p:nvSpPr>
        <p:spPr>
          <a:xfrm>
            <a:off x="1878800" y="1801544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8" name="Google Shape;338;p20"/>
          <p:cNvSpPr txBox="1">
            <a:spLocks noGrp="1"/>
          </p:cNvSpPr>
          <p:nvPr>
            <p:ph type="subTitle" idx="8"/>
          </p:nvPr>
        </p:nvSpPr>
        <p:spPr>
          <a:xfrm>
            <a:off x="5918599" y="18045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21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42" name="Google Shape;342;p21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" name="Google Shape;343;p21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44" name="Google Shape;344;p21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45" name="Google Shape;345;p21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46" name="Google Shape;346;p21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47" name="Google Shape;347;p21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48" name="Google Shape;348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Google Shape;349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0" name="Google Shape;350;p21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1" name="Google Shape;351;p21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52" name="Google Shape;352;p21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1"/>
          <p:cNvSpPr txBox="1">
            <a:spLocks noGrp="1"/>
          </p:cNvSpPr>
          <p:nvPr>
            <p:ph type="subTitle" idx="1"/>
          </p:nvPr>
        </p:nvSpPr>
        <p:spPr>
          <a:xfrm>
            <a:off x="347480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1"/>
          <p:cNvSpPr txBox="1">
            <a:spLocks noGrp="1"/>
          </p:cNvSpPr>
          <p:nvPr>
            <p:ph type="subTitle" idx="2"/>
          </p:nvPr>
        </p:nvSpPr>
        <p:spPr>
          <a:xfrm>
            <a:off x="616665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1"/>
          <p:cNvSpPr txBox="1">
            <a:spLocks noGrp="1"/>
          </p:cNvSpPr>
          <p:nvPr>
            <p:ph type="subTitle" idx="3"/>
          </p:nvPr>
        </p:nvSpPr>
        <p:spPr>
          <a:xfrm>
            <a:off x="347430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21"/>
          <p:cNvSpPr txBox="1">
            <a:spLocks noGrp="1"/>
          </p:cNvSpPr>
          <p:nvPr>
            <p:ph type="subTitle" idx="4"/>
          </p:nvPr>
        </p:nvSpPr>
        <p:spPr>
          <a:xfrm>
            <a:off x="781538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1"/>
          <p:cNvSpPr txBox="1">
            <a:spLocks noGrp="1"/>
          </p:cNvSpPr>
          <p:nvPr>
            <p:ph type="subTitle" idx="5"/>
          </p:nvPr>
        </p:nvSpPr>
        <p:spPr>
          <a:xfrm>
            <a:off x="78154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1"/>
          <p:cNvSpPr txBox="1">
            <a:spLocks noGrp="1"/>
          </p:cNvSpPr>
          <p:nvPr>
            <p:ph type="subTitle" idx="6"/>
          </p:nvPr>
        </p:nvSpPr>
        <p:spPr>
          <a:xfrm>
            <a:off x="616801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1"/>
          <p:cNvSpPr txBox="1">
            <a:spLocks noGrp="1"/>
          </p:cNvSpPr>
          <p:nvPr>
            <p:ph type="subTitle" idx="7"/>
          </p:nvPr>
        </p:nvSpPr>
        <p:spPr>
          <a:xfrm>
            <a:off x="34747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0" name="Google Shape;360;p21"/>
          <p:cNvSpPr txBox="1">
            <a:spLocks noGrp="1"/>
          </p:cNvSpPr>
          <p:nvPr>
            <p:ph type="subTitle" idx="8"/>
          </p:nvPr>
        </p:nvSpPr>
        <p:spPr>
          <a:xfrm>
            <a:off x="61666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1" name="Google Shape;361;p21"/>
          <p:cNvSpPr txBox="1">
            <a:spLocks noGrp="1"/>
          </p:cNvSpPr>
          <p:nvPr>
            <p:ph type="subTitle" idx="9"/>
          </p:nvPr>
        </p:nvSpPr>
        <p:spPr>
          <a:xfrm>
            <a:off x="3475767" y="3401300"/>
            <a:ext cx="21927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2" name="Google Shape;362;p21"/>
          <p:cNvSpPr txBox="1">
            <a:spLocks noGrp="1"/>
          </p:cNvSpPr>
          <p:nvPr>
            <p:ph type="subTitle" idx="13"/>
          </p:nvPr>
        </p:nvSpPr>
        <p:spPr>
          <a:xfrm>
            <a:off x="781538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3" name="Google Shape;363;p21"/>
          <p:cNvSpPr txBox="1">
            <a:spLocks noGrp="1"/>
          </p:cNvSpPr>
          <p:nvPr>
            <p:ph type="subTitle" idx="14"/>
          </p:nvPr>
        </p:nvSpPr>
        <p:spPr>
          <a:xfrm>
            <a:off x="781552" y="3401312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4" name="Google Shape;364;p21"/>
          <p:cNvSpPr txBox="1">
            <a:spLocks noGrp="1"/>
          </p:cNvSpPr>
          <p:nvPr>
            <p:ph type="subTitle" idx="15"/>
          </p:nvPr>
        </p:nvSpPr>
        <p:spPr>
          <a:xfrm>
            <a:off x="6168018" y="340130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7"/>
          <p:cNvGrpSpPr/>
          <p:nvPr/>
        </p:nvGrpSpPr>
        <p:grpSpPr>
          <a:xfrm>
            <a:off x="1438985" y="535000"/>
            <a:ext cx="5919000" cy="4425900"/>
            <a:chOff x="274200" y="274200"/>
            <a:chExt cx="5919000" cy="4425900"/>
          </a:xfrm>
        </p:grpSpPr>
        <p:sp>
          <p:nvSpPr>
            <p:cNvPr id="98" name="Google Shape;9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00" name="Google Shape;10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1" name="Google Shape;10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" name="Google Shape;10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" name="Google Shape;10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" name="Google Shape;10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7" name="Google Shape;107;p7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108" name="Google Shape;10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" name="Google Shape;10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" name="Google Shape;11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2" name="Google Shape;11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" name="Google Shape;11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14" name="Google Shape;11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5" name="Google Shape;11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hasCustomPrompt="1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8" hasCustomPrompt="1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80" name="Google Shape;280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2" name="Google Shape;282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3" name="Google Shape;283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85" name="Google Shape;285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6" name="Google Shape;286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7" name="Google Shape;287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8" name="Google Shape;288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89" name="Google Shape;289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0" name="Google Shape;290;p18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subTitle" idx="1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2" name="Google Shape;292;p18"/>
          <p:cNvSpPr txBox="1">
            <a:spLocks noGrp="1"/>
          </p:cNvSpPr>
          <p:nvPr>
            <p:ph type="subTitle" idx="2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subTitle" idx="3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8"/>
          <p:cNvSpPr txBox="1">
            <a:spLocks noGrp="1"/>
          </p:cNvSpPr>
          <p:nvPr>
            <p:ph type="subTitle" idx="4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8"/>
          <p:cNvSpPr txBox="1">
            <a:spLocks noGrp="1"/>
          </p:cNvSpPr>
          <p:nvPr>
            <p:ph type="subTitle" idx="5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6" name="Google Shape;296;p18"/>
          <p:cNvSpPr txBox="1">
            <a:spLocks noGrp="1"/>
          </p:cNvSpPr>
          <p:nvPr>
            <p:ph type="subTitle" idx="6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19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00" name="Google Shape;300;p1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1" name="Google Shape;301;p1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02" name="Google Shape;302;p1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03" name="Google Shape;303;p1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04" name="Google Shape;304;p19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5" name="Google Shape;305;p1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06" name="Google Shape;306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Google Shape;307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08" name="Google Shape;308;p1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09" name="Google Shape;309;p19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0" name="Google Shape;310;p19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subTitle" idx="1"/>
          </p:nvPr>
        </p:nvSpPr>
        <p:spPr>
          <a:xfrm>
            <a:off x="3408500" y="2103624"/>
            <a:ext cx="50202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2"/>
          </p:nvPr>
        </p:nvSpPr>
        <p:spPr>
          <a:xfrm>
            <a:off x="3408500" y="3104632"/>
            <a:ext cx="50202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subTitle" idx="3"/>
          </p:nvPr>
        </p:nvSpPr>
        <p:spPr>
          <a:xfrm>
            <a:off x="3408200" y="4105448"/>
            <a:ext cx="50208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4"/>
          </p:nvPr>
        </p:nvSpPr>
        <p:spPr>
          <a:xfrm>
            <a:off x="3408500" y="1600325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subTitle" idx="5"/>
          </p:nvPr>
        </p:nvSpPr>
        <p:spPr>
          <a:xfrm>
            <a:off x="3408500" y="2601333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subTitle" idx="6"/>
          </p:nvPr>
        </p:nvSpPr>
        <p:spPr>
          <a:xfrm>
            <a:off x="3408200" y="3602149"/>
            <a:ext cx="50208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8" r:id="rId6"/>
    <p:sldLayoutId id="2147483659" r:id="rId7"/>
    <p:sldLayoutId id="2147483664" r:id="rId8"/>
    <p:sldLayoutId id="2147483665" r:id="rId9"/>
    <p:sldLayoutId id="2147483666" r:id="rId10"/>
    <p:sldLayoutId id="2147483667" r:id="rId11"/>
    <p:sldLayoutId id="2147483670" r:id="rId12"/>
    <p:sldLayoutId id="214748367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98956" y="1428598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/>
              <a:t>Kiểm thử App game: </a:t>
            </a:r>
            <a:br>
              <a:rPr lang="vi-VN" sz="3200"/>
            </a:br>
            <a:r>
              <a:rPr lang="vi-VN" sz="3200"/>
              <a:t>TIC-TAC-TOE (XO)</a:t>
            </a:r>
            <a:endParaRPr sz="320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81248" y="3013914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37"/>
          <p:cNvGrpSpPr/>
          <p:nvPr/>
        </p:nvGrpSpPr>
        <p:grpSpPr>
          <a:xfrm>
            <a:off x="715100" y="3195863"/>
            <a:ext cx="3771900" cy="1412550"/>
            <a:chOff x="4754850" y="1600325"/>
            <a:chExt cx="3771900" cy="1412550"/>
          </a:xfrm>
        </p:grpSpPr>
        <p:sp>
          <p:nvSpPr>
            <p:cNvPr id="719" name="Google Shape;719;p3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1" name="Google Shape;721;p3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2" name="Google Shape;722;p37"/>
          <p:cNvGrpSpPr/>
          <p:nvPr/>
        </p:nvGrpSpPr>
        <p:grpSpPr>
          <a:xfrm>
            <a:off x="715100" y="1600313"/>
            <a:ext cx="3771900" cy="1412550"/>
            <a:chOff x="715100" y="1600313"/>
            <a:chExt cx="3771900" cy="1412550"/>
          </a:xfrm>
        </p:grpSpPr>
        <p:sp>
          <p:nvSpPr>
            <p:cNvPr id="723" name="Google Shape;723;p37"/>
            <p:cNvSpPr/>
            <p:nvPr/>
          </p:nvSpPr>
          <p:spPr>
            <a:xfrm>
              <a:off x="812900" y="1691663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715100" y="1600313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5" name="Google Shape;725;p37"/>
            <p:cNvCxnSpPr/>
            <p:nvPr/>
          </p:nvCxnSpPr>
          <p:spPr>
            <a:xfrm>
              <a:off x="715100" y="1783313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6" name="Google Shape;726;p37"/>
          <p:cNvGrpSpPr/>
          <p:nvPr/>
        </p:nvGrpSpPr>
        <p:grpSpPr>
          <a:xfrm>
            <a:off x="4754802" y="1600199"/>
            <a:ext cx="3976639" cy="3008214"/>
            <a:chOff x="4754850" y="1600325"/>
            <a:chExt cx="3771900" cy="1412550"/>
          </a:xfrm>
        </p:grpSpPr>
        <p:sp>
          <p:nvSpPr>
            <p:cNvPr id="727" name="Google Shape;727;p3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9" name="Google Shape;729;p3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31" name="Google Shape;731;p37"/>
          <p:cNvSpPr txBox="1">
            <a:spLocks noGrp="1"/>
          </p:cNvSpPr>
          <p:nvPr>
            <p:ph type="subTitle" idx="3"/>
          </p:nvPr>
        </p:nvSpPr>
        <p:spPr>
          <a:xfrm>
            <a:off x="1404707" y="2096050"/>
            <a:ext cx="2826966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dirty="0"/>
              <a:t>IDE: Visual studio code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dirty="0"/>
              <a:t>Công cụ test tự động: Pytest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dirty="0"/>
              <a:t>Quản lý lỗi: Jira hoặc Trello</a:t>
            </a:r>
            <a:endParaRPr dirty="0"/>
          </a:p>
        </p:txBody>
      </p:sp>
      <p:sp>
        <p:nvSpPr>
          <p:cNvPr id="732" name="Google Shape;732;p37"/>
          <p:cNvSpPr txBox="1">
            <a:spLocks noGrp="1"/>
          </p:cNvSpPr>
          <p:nvPr>
            <p:ph type="subTitle" idx="4"/>
          </p:nvPr>
        </p:nvSpPr>
        <p:spPr>
          <a:xfrm>
            <a:off x="1404407" y="3686730"/>
            <a:ext cx="2916692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/>
              <a:t>Cập nhật phần mềm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/>
              <a:t>Giám sát môi trường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/>
              <a:t>Duy trì và cải thiện</a:t>
            </a:r>
            <a:endParaRPr/>
          </a:p>
        </p:txBody>
      </p:sp>
      <p:sp>
        <p:nvSpPr>
          <p:cNvPr id="733" name="Google Shape;733;p37"/>
          <p:cNvSpPr txBox="1">
            <a:spLocks noGrp="1"/>
          </p:cNvSpPr>
          <p:nvPr>
            <p:ph type="subTitle" idx="5"/>
          </p:nvPr>
        </p:nvSpPr>
        <p:spPr>
          <a:xfrm>
            <a:off x="5473169" y="2420844"/>
            <a:ext cx="3003938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/>
              <a:t>Tạo dự án Tic-Tac-Toe bằng PyQt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/>
              <a:t>PyTest: Import thư viện vào script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/>
              <a:t>Xây dựng tệp dữ liệu kiểm thử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/>
              <a:t>Tạo các kịch bản kiểm thử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/>
              <a:t>Đảm bảo các thư viện được cài đặt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</p:txBody>
      </p:sp>
      <p:sp>
        <p:nvSpPr>
          <p:cNvPr id="734" name="Google Shape;734;p37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môi trường kiểm thử</a:t>
            </a:r>
            <a:endParaRPr/>
          </a:p>
        </p:txBody>
      </p:sp>
      <p:sp>
        <p:nvSpPr>
          <p:cNvPr id="736" name="Google Shape;736;p37"/>
          <p:cNvSpPr txBox="1">
            <a:spLocks noGrp="1"/>
          </p:cNvSpPr>
          <p:nvPr>
            <p:ph type="subTitle" idx="6"/>
          </p:nvPr>
        </p:nvSpPr>
        <p:spPr>
          <a:xfrm>
            <a:off x="1404407" y="3306934"/>
            <a:ext cx="2875685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Quy trình bảo trì </a:t>
            </a:r>
            <a:endParaRPr/>
          </a:p>
        </p:txBody>
      </p:sp>
      <p:sp>
        <p:nvSpPr>
          <p:cNvPr id="737" name="Google Shape;737;p37"/>
          <p:cNvSpPr txBox="1">
            <a:spLocks noGrp="1"/>
          </p:cNvSpPr>
          <p:nvPr>
            <p:ph type="subTitle" idx="7"/>
          </p:nvPr>
        </p:nvSpPr>
        <p:spPr>
          <a:xfrm>
            <a:off x="1404407" y="1729936"/>
            <a:ext cx="2778202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Mô tả môi trường</a:t>
            </a:r>
            <a:endParaRPr/>
          </a:p>
        </p:txBody>
      </p:sp>
      <p:sp>
        <p:nvSpPr>
          <p:cNvPr id="738" name="Google Shape;738;p37"/>
          <p:cNvSpPr txBox="1">
            <a:spLocks noGrp="1"/>
          </p:cNvSpPr>
          <p:nvPr>
            <p:ph type="subTitle" idx="8"/>
          </p:nvPr>
        </p:nvSpPr>
        <p:spPr>
          <a:xfrm>
            <a:off x="5379263" y="1942256"/>
            <a:ext cx="3225401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lập môi trường</a:t>
            </a:r>
            <a:endParaRPr/>
          </a:p>
        </p:txBody>
      </p:sp>
      <p:grpSp>
        <p:nvGrpSpPr>
          <p:cNvPr id="739" name="Google Shape;739;p37"/>
          <p:cNvGrpSpPr/>
          <p:nvPr/>
        </p:nvGrpSpPr>
        <p:grpSpPr>
          <a:xfrm>
            <a:off x="4867161" y="2177493"/>
            <a:ext cx="502899" cy="502899"/>
            <a:chOff x="858700" y="1967475"/>
            <a:chExt cx="605100" cy="605100"/>
          </a:xfrm>
        </p:grpSpPr>
        <p:sp>
          <p:nvSpPr>
            <p:cNvPr id="740" name="Google Shape;740;p37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37"/>
          <p:cNvGrpSpPr/>
          <p:nvPr/>
        </p:nvGrpSpPr>
        <p:grpSpPr>
          <a:xfrm>
            <a:off x="847901" y="3490838"/>
            <a:ext cx="502800" cy="502800"/>
            <a:chOff x="1627550" y="2017350"/>
            <a:chExt cx="502800" cy="502800"/>
          </a:xfrm>
        </p:grpSpPr>
        <p:sp>
          <p:nvSpPr>
            <p:cNvPr id="746" name="Google Shape;746;p37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37"/>
          <p:cNvGrpSpPr/>
          <p:nvPr/>
        </p:nvGrpSpPr>
        <p:grpSpPr>
          <a:xfrm>
            <a:off x="847901" y="1895280"/>
            <a:ext cx="502800" cy="502800"/>
            <a:chOff x="463701" y="2307675"/>
            <a:chExt cx="502800" cy="502800"/>
          </a:xfrm>
        </p:grpSpPr>
        <p:sp>
          <p:nvSpPr>
            <p:cNvPr id="749" name="Google Shape;749;p37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2" name="Google Shape;752;p37"/>
          <p:cNvSpPr/>
          <p:nvPr/>
        </p:nvSpPr>
        <p:spPr>
          <a:xfrm>
            <a:off x="947500" y="109031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7"/>
          <p:cNvSpPr/>
          <p:nvPr/>
        </p:nvSpPr>
        <p:spPr>
          <a:xfrm>
            <a:off x="715160" y="94166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7"/>
          <p:cNvSpPr/>
          <p:nvPr/>
        </p:nvSpPr>
        <p:spPr>
          <a:xfrm>
            <a:off x="7971748" y="1042351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oogle Shape;683;p36"/>
          <p:cNvGrpSpPr/>
          <p:nvPr/>
        </p:nvGrpSpPr>
        <p:grpSpPr>
          <a:xfrm>
            <a:off x="4101079" y="1618096"/>
            <a:ext cx="941841" cy="2789257"/>
            <a:chOff x="6592201" y="2061933"/>
            <a:chExt cx="941841" cy="2789257"/>
          </a:xfrm>
        </p:grpSpPr>
        <p:sp>
          <p:nvSpPr>
            <p:cNvPr id="684" name="Google Shape;684;p36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6636341" y="2105487"/>
              <a:ext cx="853561" cy="2702149"/>
            </a:xfrm>
            <a:custGeom>
              <a:avLst/>
              <a:gdLst/>
              <a:ahLst/>
              <a:cxnLst/>
              <a:rect l="l" t="t" r="r" b="b"/>
              <a:pathLst>
                <a:path w="7561" h="24196" extrusionOk="0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6754649" y="2707541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6754649" y="3028949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6754649" y="3347564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6754649" y="3666292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6754649" y="3987700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6754649" y="4306316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6655532" y="2184555"/>
              <a:ext cx="834370" cy="2623081"/>
            </a:xfrm>
            <a:custGeom>
              <a:avLst/>
              <a:gdLst/>
              <a:ahLst/>
              <a:cxnLst/>
              <a:rect l="l" t="t" r="r" b="b"/>
              <a:pathLst>
                <a:path w="7391" h="23488" extrusionOk="0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</p:grpSp>
      <p:sp>
        <p:nvSpPr>
          <p:cNvPr id="694" name="Google Shape;694;p36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Posterama" panose="020B0504020200020000" pitchFamily="34" charset="0"/>
                <a:cs typeface="Posterama" panose="020B0504020200020000" pitchFamily="34" charset="0"/>
              </a:rPr>
              <a:t>Kỹ thuật kiểm thử</a:t>
            </a:r>
            <a:endParaRPr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695" name="Google Shape;695;p36"/>
          <p:cNvSpPr txBox="1"/>
          <p:nvPr/>
        </p:nvSpPr>
        <p:spPr>
          <a:xfrm>
            <a:off x="6173918" y="2043082"/>
            <a:ext cx="2327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>
                <a:solidFill>
                  <a:schemeClr val="dk1"/>
                </a:solidFill>
                <a:latin typeface="Posterama" panose="020B0504020200020000" pitchFamily="34" charset="0"/>
                <a:ea typeface="Rubik Black"/>
                <a:cs typeface="Posterama" panose="020B0504020200020000" pitchFamily="34" charset="0"/>
                <a:sym typeface="Rubik Black"/>
              </a:rPr>
              <a:t>Tương tác</a:t>
            </a:r>
            <a:endParaRPr sz="2000">
              <a:solidFill>
                <a:schemeClr val="dk1"/>
              </a:solidFill>
              <a:latin typeface="Posterama" panose="020B0504020200020000" pitchFamily="34" charset="0"/>
              <a:ea typeface="Rubik Black"/>
              <a:cs typeface="Posterama" panose="020B0504020200020000" pitchFamily="34" charset="0"/>
              <a:sym typeface="Rubik Black"/>
            </a:endParaRPr>
          </a:p>
        </p:txBody>
      </p:sp>
      <p:sp>
        <p:nvSpPr>
          <p:cNvPr id="696" name="Google Shape;696;p36"/>
          <p:cNvSpPr txBox="1"/>
          <p:nvPr/>
        </p:nvSpPr>
        <p:spPr>
          <a:xfrm>
            <a:off x="5850704" y="2610969"/>
            <a:ext cx="2650614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>
                <a:solidFill>
                  <a:schemeClr val="dk1"/>
                </a:solidFill>
                <a:latin typeface="Posterama" panose="020B0504020200020000" pitchFamily="34" charset="0"/>
                <a:ea typeface="Karla"/>
                <a:cs typeface="Posterama" panose="020B0504020200020000" pitchFamily="34" charset="0"/>
                <a:sym typeface="Karla"/>
              </a:rPr>
              <a:t>Kiểm tra tương tác giữa các người chơi trong môi trường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>
                <a:solidFill>
                  <a:schemeClr val="dk1"/>
                </a:solidFill>
                <a:latin typeface="Posterama" panose="020B0504020200020000" pitchFamily="34" charset="0"/>
                <a:ea typeface="Karla"/>
                <a:cs typeface="Posterama" panose="020B0504020200020000" pitchFamily="34" charset="0"/>
                <a:sym typeface="Karla"/>
              </a:rPr>
              <a:t>Xác minh các lượt chơi và thông báo cập nhật đúng trong các tình huống thực tế.</a:t>
            </a:r>
            <a:endParaRPr>
              <a:solidFill>
                <a:schemeClr val="dk1"/>
              </a:solidFill>
              <a:latin typeface="Posterama" panose="020B0504020200020000" pitchFamily="34" charset="0"/>
              <a:ea typeface="Karla"/>
              <a:cs typeface="Posterama" panose="020B0504020200020000" pitchFamily="34" charset="0"/>
              <a:sym typeface="Karla"/>
            </a:endParaRPr>
          </a:p>
        </p:txBody>
      </p:sp>
      <p:sp>
        <p:nvSpPr>
          <p:cNvPr id="697" name="Google Shape;697;p36"/>
          <p:cNvSpPr txBox="1"/>
          <p:nvPr/>
        </p:nvSpPr>
        <p:spPr>
          <a:xfrm>
            <a:off x="394749" y="3417304"/>
            <a:ext cx="269189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>
                <a:solidFill>
                  <a:schemeClr val="dk1"/>
                </a:solidFill>
                <a:latin typeface="Posterama" panose="020B0504020200020000" pitchFamily="34" charset="0"/>
                <a:ea typeface="Rubik Black"/>
                <a:cs typeface="Posterama" panose="020B0504020200020000" pitchFamily="34" charset="0"/>
                <a:sym typeface="Rubik Black"/>
              </a:rPr>
              <a:t>Giao diện người dùng</a:t>
            </a:r>
            <a:endParaRPr sz="2000">
              <a:solidFill>
                <a:schemeClr val="dk1"/>
              </a:solidFill>
              <a:latin typeface="Posterama" panose="020B0504020200020000" pitchFamily="34" charset="0"/>
              <a:ea typeface="Rubik Black"/>
              <a:cs typeface="Posterama" panose="020B0504020200020000" pitchFamily="34" charset="0"/>
              <a:sym typeface="Rubik Black"/>
            </a:endParaRPr>
          </a:p>
        </p:txBody>
      </p:sp>
      <p:sp>
        <p:nvSpPr>
          <p:cNvPr id="698" name="Google Shape;698;p36"/>
          <p:cNvSpPr txBox="1"/>
          <p:nvPr/>
        </p:nvSpPr>
        <p:spPr>
          <a:xfrm>
            <a:off x="715100" y="2005864"/>
            <a:ext cx="2643738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>
                <a:solidFill>
                  <a:schemeClr val="dk1"/>
                </a:solidFill>
                <a:latin typeface="Posterama" panose="020B0504020200020000" pitchFamily="34" charset="0"/>
                <a:ea typeface="Karla"/>
                <a:cs typeface="Posterama" panose="020B0504020200020000" pitchFamily="34" charset="0"/>
                <a:sym typeface="Karla"/>
              </a:rPr>
              <a:t>Chức năng: di chuyển, kiểm tra thắng, hòa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>
                <a:solidFill>
                  <a:schemeClr val="dk1"/>
                </a:solidFill>
                <a:latin typeface="Posterama" panose="020B0504020200020000" pitchFamily="34" charset="0"/>
                <a:ea typeface="Karla"/>
                <a:cs typeface="Posterama" panose="020B0504020200020000" pitchFamily="34" charset="0"/>
                <a:sym typeface="Karla"/>
              </a:rPr>
              <a:t>Đảm bảo các chức năng hoạt động cùng nhau.</a:t>
            </a:r>
            <a:endParaRPr>
              <a:solidFill>
                <a:schemeClr val="dk1"/>
              </a:solidFill>
              <a:latin typeface="Posterama" panose="020B0504020200020000" pitchFamily="34" charset="0"/>
              <a:ea typeface="Karla"/>
              <a:cs typeface="Posterama" panose="020B0504020200020000" pitchFamily="34" charset="0"/>
              <a:sym typeface="Karla"/>
            </a:endParaRPr>
          </a:p>
        </p:txBody>
      </p:sp>
      <p:sp>
        <p:nvSpPr>
          <p:cNvPr id="699" name="Google Shape;699;p36"/>
          <p:cNvSpPr txBox="1"/>
          <p:nvPr/>
        </p:nvSpPr>
        <p:spPr>
          <a:xfrm>
            <a:off x="715100" y="3829981"/>
            <a:ext cx="2870873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>
                <a:solidFill>
                  <a:schemeClr val="dk1"/>
                </a:solidFill>
                <a:latin typeface="Posterama" panose="020B0504020200020000" pitchFamily="34" charset="0"/>
                <a:ea typeface="Karla"/>
                <a:cs typeface="Posterama" panose="020B0504020200020000" pitchFamily="34" charset="0"/>
                <a:sym typeface="Karla"/>
              </a:rPr>
              <a:t>Đảm bảo Ui dễ sử dụng, không có lỗi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>
                <a:solidFill>
                  <a:schemeClr val="dk1"/>
                </a:solidFill>
                <a:latin typeface="Posterama" panose="020B0504020200020000" pitchFamily="34" charset="0"/>
                <a:ea typeface="Karla"/>
                <a:cs typeface="Posterama" panose="020B0504020200020000" pitchFamily="34" charset="0"/>
                <a:sym typeface="Karla"/>
              </a:rPr>
              <a:t>Đảm bảo các thông báo hiển thị đúng.</a:t>
            </a:r>
            <a:endParaRPr>
              <a:solidFill>
                <a:schemeClr val="dk1"/>
              </a:solidFill>
              <a:latin typeface="Posterama" panose="020B0504020200020000" pitchFamily="34" charset="0"/>
              <a:ea typeface="Karla"/>
              <a:cs typeface="Posterama" panose="020B0504020200020000" pitchFamily="34" charset="0"/>
              <a:sym typeface="Karla"/>
            </a:endParaRPr>
          </a:p>
        </p:txBody>
      </p:sp>
      <p:sp>
        <p:nvSpPr>
          <p:cNvPr id="702" name="Google Shape;702;p36"/>
          <p:cNvSpPr txBox="1"/>
          <p:nvPr/>
        </p:nvSpPr>
        <p:spPr>
          <a:xfrm>
            <a:off x="520149" y="1449303"/>
            <a:ext cx="2415247" cy="647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>
                <a:solidFill>
                  <a:schemeClr val="dk1"/>
                </a:solidFill>
                <a:latin typeface="Posterama" panose="020B0504020200020000" pitchFamily="34" charset="0"/>
                <a:ea typeface="Rubik Black"/>
                <a:cs typeface="Posterama" panose="020B0504020200020000" pitchFamily="34" charset="0"/>
                <a:sym typeface="Rubik Black"/>
              </a:rPr>
              <a:t>Kiểm thử chức năng</a:t>
            </a:r>
            <a:endParaRPr sz="2000">
              <a:solidFill>
                <a:schemeClr val="dk1"/>
              </a:solidFill>
              <a:latin typeface="Posterama" panose="020B0504020200020000" pitchFamily="34" charset="0"/>
              <a:ea typeface="Rubik Black"/>
              <a:cs typeface="Posterama" panose="020B0504020200020000" pitchFamily="34" charset="0"/>
              <a:sym typeface="Rubik Black"/>
            </a:endParaRPr>
          </a:p>
        </p:txBody>
      </p:sp>
      <p:cxnSp>
        <p:nvCxnSpPr>
          <p:cNvPr id="703" name="Google Shape;703;p36"/>
          <p:cNvCxnSpPr>
            <a:cxnSpLocks/>
          </p:cNvCxnSpPr>
          <p:nvPr/>
        </p:nvCxnSpPr>
        <p:spPr>
          <a:xfrm>
            <a:off x="2970081" y="1661650"/>
            <a:ext cx="1602419" cy="75406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05" name="Google Shape;705;p36"/>
          <p:cNvCxnSpPr>
            <a:cxnSpLocks/>
            <a:stCxn id="695" idx="1"/>
          </p:cNvCxnSpPr>
          <p:nvPr/>
        </p:nvCxnSpPr>
        <p:spPr>
          <a:xfrm rot="10800000" flipV="1">
            <a:off x="4616640" y="2317431"/>
            <a:ext cx="1557278" cy="72520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06" name="Google Shape;706;p36"/>
          <p:cNvCxnSpPr>
            <a:cxnSpLocks/>
          </p:cNvCxnSpPr>
          <p:nvPr/>
        </p:nvCxnSpPr>
        <p:spPr>
          <a:xfrm>
            <a:off x="3130779" y="3517305"/>
            <a:ext cx="1439809" cy="169617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07" name="Google Shape;707;p36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708" name="Google Shape;708;p36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709" name="Google Shape;709;p36"/>
          <p:cNvSpPr/>
          <p:nvPr/>
        </p:nvSpPr>
        <p:spPr>
          <a:xfrm>
            <a:off x="607779" y="886748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1"/>
          <p:cNvSpPr txBox="1">
            <a:spLocks noGrp="1"/>
          </p:cNvSpPr>
          <p:nvPr>
            <p:ph type="title"/>
          </p:nvPr>
        </p:nvSpPr>
        <p:spPr>
          <a:xfrm>
            <a:off x="82533" y="197663"/>
            <a:ext cx="2646917" cy="168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/>
              <a:t>Test case</a:t>
            </a:r>
            <a:endParaRPr sz="24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AA1097-C13D-5082-5DCD-9DC420DB9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718282"/>
              </p:ext>
            </p:extLst>
          </p:nvPr>
        </p:nvGraphicFramePr>
        <p:xfrm>
          <a:off x="330008" y="830571"/>
          <a:ext cx="8483983" cy="3970599"/>
        </p:xfrm>
        <a:graphic>
          <a:graphicData uri="http://schemas.openxmlformats.org/drawingml/2006/table">
            <a:tbl>
              <a:tblPr firstRow="1" bandRow="1">
                <a:tableStyleId>{58DE8038-C73E-46B4-9F7B-C0CAC2AD0C7B}</a:tableStyleId>
              </a:tblPr>
              <a:tblGrid>
                <a:gridCol w="886900">
                  <a:extLst>
                    <a:ext uri="{9D8B030D-6E8A-4147-A177-3AD203B41FA5}">
                      <a16:colId xmlns:a16="http://schemas.microsoft.com/office/drawing/2014/main" val="4183806042"/>
                    </a:ext>
                  </a:extLst>
                </a:gridCol>
                <a:gridCol w="1443790">
                  <a:extLst>
                    <a:ext uri="{9D8B030D-6E8A-4147-A177-3AD203B41FA5}">
                      <a16:colId xmlns:a16="http://schemas.microsoft.com/office/drawing/2014/main" val="2021403764"/>
                    </a:ext>
                  </a:extLst>
                </a:gridCol>
                <a:gridCol w="1423164">
                  <a:extLst>
                    <a:ext uri="{9D8B030D-6E8A-4147-A177-3AD203B41FA5}">
                      <a16:colId xmlns:a16="http://schemas.microsoft.com/office/drawing/2014/main" val="1628504446"/>
                    </a:ext>
                  </a:extLst>
                </a:gridCol>
                <a:gridCol w="1849425">
                  <a:extLst>
                    <a:ext uri="{9D8B030D-6E8A-4147-A177-3AD203B41FA5}">
                      <a16:colId xmlns:a16="http://schemas.microsoft.com/office/drawing/2014/main" val="529559177"/>
                    </a:ext>
                  </a:extLst>
                </a:gridCol>
                <a:gridCol w="2880704">
                  <a:extLst>
                    <a:ext uri="{9D8B030D-6E8A-4147-A177-3AD203B41FA5}">
                      <a16:colId xmlns:a16="http://schemas.microsoft.com/office/drawing/2014/main" val="2369859084"/>
                    </a:ext>
                  </a:extLst>
                </a:gridCol>
              </a:tblGrid>
              <a:tr h="335909">
                <a:tc>
                  <a:txBody>
                    <a:bodyPr/>
                    <a:lstStyle/>
                    <a:p>
                      <a:pPr algn="ctr"/>
                      <a:r>
                        <a:rPr lang="vi-VN" b="1"/>
                        <a:t>Mã 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b="1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1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Test Case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b="1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1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1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1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hiện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b="1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1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1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mong</a:t>
                      </a: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1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đợi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b="1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Tiêu</a:t>
                      </a: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1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chí</a:t>
                      </a: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Pass/Fail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44928"/>
                  </a:ext>
                </a:extLst>
              </a:tr>
              <a:tr h="112043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TC001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khởi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trò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chơi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Mở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dụng</a:t>
                      </a:r>
                      <a:b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Quan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sát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diện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Giao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lưới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20x20</a:t>
                      </a:r>
                      <a:b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reset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trò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chơi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nhãn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lượt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chơi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Pass: Giao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đầy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đủ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Fail: Giao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thiếu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tử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8578914"/>
                  </a:ext>
                </a:extLst>
              </a:tr>
              <a:tr h="89293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TC002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chuyển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chơi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X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tiên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chơi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X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ô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bất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kỳ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Ô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chữ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"X"</a:t>
                      </a:r>
                      <a:b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Chuyển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lượt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sang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chơi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Pass: Ô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lượt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chuyển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Fail: Ô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lượt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chuyển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4015535"/>
                  </a:ext>
                </a:extLst>
              </a:tr>
              <a:tr h="134817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TC003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Kiểm tra di chuyển của người chơi O sau người chơi X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Người chơi X di chuyển</a:t>
                      </a:r>
                      <a:b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Người chơi O nhấp vào ô khác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Ô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chữ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"O"</a:t>
                      </a:r>
                      <a:b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Chuyển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lượt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sang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chơi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X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Pass: Ô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lượt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chuyển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Fail: Ô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lượt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chuyển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37489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1"/>
          <p:cNvSpPr txBox="1">
            <a:spLocks noGrp="1"/>
          </p:cNvSpPr>
          <p:nvPr>
            <p:ph type="title"/>
          </p:nvPr>
        </p:nvSpPr>
        <p:spPr>
          <a:xfrm>
            <a:off x="85970" y="211413"/>
            <a:ext cx="2646917" cy="168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>
                <a:latin typeface="Posterama" panose="020B0504020200020000" pitchFamily="34" charset="0"/>
                <a:cs typeface="Posterama" panose="020B0504020200020000" pitchFamily="34" charset="0"/>
              </a:rPr>
              <a:t>Test case</a:t>
            </a:r>
            <a:endParaRPr sz="240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AA1097-C13D-5082-5DCD-9DC420DB9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934345"/>
              </p:ext>
            </p:extLst>
          </p:nvPr>
        </p:nvGraphicFramePr>
        <p:xfrm>
          <a:off x="326571" y="851198"/>
          <a:ext cx="8490857" cy="3984426"/>
        </p:xfrm>
        <a:graphic>
          <a:graphicData uri="http://schemas.openxmlformats.org/drawingml/2006/table">
            <a:tbl>
              <a:tblPr firstRow="1" bandRow="1">
                <a:tableStyleId>{58DE8038-C73E-46B4-9F7B-C0CAC2AD0C7B}</a:tableStyleId>
              </a:tblPr>
              <a:tblGrid>
                <a:gridCol w="976376">
                  <a:extLst>
                    <a:ext uri="{9D8B030D-6E8A-4147-A177-3AD203B41FA5}">
                      <a16:colId xmlns:a16="http://schemas.microsoft.com/office/drawing/2014/main" val="4183806042"/>
                    </a:ext>
                  </a:extLst>
                </a:gridCol>
                <a:gridCol w="1615570">
                  <a:extLst>
                    <a:ext uri="{9D8B030D-6E8A-4147-A177-3AD203B41FA5}">
                      <a16:colId xmlns:a16="http://schemas.microsoft.com/office/drawing/2014/main" val="2021403764"/>
                    </a:ext>
                  </a:extLst>
                </a:gridCol>
                <a:gridCol w="1615669">
                  <a:extLst>
                    <a:ext uri="{9D8B030D-6E8A-4147-A177-3AD203B41FA5}">
                      <a16:colId xmlns:a16="http://schemas.microsoft.com/office/drawing/2014/main" val="1628504446"/>
                    </a:ext>
                  </a:extLst>
                </a:gridCol>
                <a:gridCol w="2083182">
                  <a:extLst>
                    <a:ext uri="{9D8B030D-6E8A-4147-A177-3AD203B41FA5}">
                      <a16:colId xmlns:a16="http://schemas.microsoft.com/office/drawing/2014/main" val="529559177"/>
                    </a:ext>
                  </a:extLst>
                </a:gridCol>
                <a:gridCol w="2200060">
                  <a:extLst>
                    <a:ext uri="{9D8B030D-6E8A-4147-A177-3AD203B41FA5}">
                      <a16:colId xmlns:a16="http://schemas.microsoft.com/office/drawing/2014/main" val="2369859084"/>
                    </a:ext>
                  </a:extLst>
                </a:gridCol>
              </a:tblGrid>
              <a:tr h="474542">
                <a:tc>
                  <a:txBody>
                    <a:bodyPr/>
                    <a:lstStyle/>
                    <a:p>
                      <a:pPr algn="ctr"/>
                      <a:r>
                        <a:rPr lang="vi-VN" b="1"/>
                        <a:t>Mã 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b="1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1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Test Case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b="1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1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1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1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hiện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b="1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1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1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mong</a:t>
                      </a: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1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đợi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b="1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Tiêu</a:t>
                      </a: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1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chí</a:t>
                      </a: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Pass/Fail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44928"/>
                  </a:ext>
                </a:extLst>
              </a:tr>
              <a:tr h="106963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TC003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chuyển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chơi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chơi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X</a:t>
                      </a:r>
                      <a:endParaRPr lang="vi-V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Người chơi X di chuyển</a:t>
                      </a:r>
                      <a:b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Người chơi O nhấp vào ô khác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Ô đó hiện chữ "O"</a:t>
                      </a:r>
                      <a:b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Chuyển lượt sang người chơi X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Pass: Ô hiển thị đúng và lượt chuyển đúng </a:t>
                      </a:r>
                      <a:b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Fail: Ô không đúng hoặc lượt không chuyển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8578914"/>
                  </a:ext>
                </a:extLst>
              </a:tr>
              <a:tr h="128737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TC004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Kiểm tra thắng lợi khi người chơi X có 4 dấu X liên tiếp không bị chặn ở cả hai đầu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Người chơi X đặt 4 dấu X liên tiếp trên một hàng hoặc cột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Hiển thị thông báo "Người chơi X thắng!"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Pass: Thông báo đúng </a:t>
                      </a:r>
                      <a:b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Fail: Thông báo không đúng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4015535"/>
                  </a:ext>
                </a:extLst>
              </a:tr>
              <a:tr h="110925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TC005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Kiểm tra thắng lợi khi người chơi X có 5 dấu liên tiếp bị chặn ở một đầu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Người chơi X đặt 5 dấu X liên tiếp theo hàng/cột, bị chặn một đầu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Hiển thị thông báo "Người chơi X thắng!"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Pass: Thông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Fail: Thông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đúng</a:t>
                      </a:r>
                      <a:endParaRPr lang="vi-V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3748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894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1"/>
          <p:cNvSpPr txBox="1">
            <a:spLocks noGrp="1"/>
          </p:cNvSpPr>
          <p:nvPr>
            <p:ph type="title"/>
          </p:nvPr>
        </p:nvSpPr>
        <p:spPr>
          <a:xfrm>
            <a:off x="82533" y="197663"/>
            <a:ext cx="2646917" cy="168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>
                <a:latin typeface="Posterama" panose="020B0504020200020000" pitchFamily="34" charset="0"/>
                <a:cs typeface="Posterama" panose="020B0504020200020000" pitchFamily="34" charset="0"/>
              </a:rPr>
              <a:t>Test case</a:t>
            </a:r>
            <a:endParaRPr sz="240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AA1097-C13D-5082-5DCD-9DC420DB9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383578"/>
              </p:ext>
            </p:extLst>
          </p:nvPr>
        </p:nvGraphicFramePr>
        <p:xfrm>
          <a:off x="343759" y="837448"/>
          <a:ext cx="8470232" cy="3984426"/>
        </p:xfrm>
        <a:graphic>
          <a:graphicData uri="http://schemas.openxmlformats.org/drawingml/2006/table">
            <a:tbl>
              <a:tblPr firstRow="1" bandRow="1">
                <a:tableStyleId>{58DE8038-C73E-46B4-9F7B-C0CAC2AD0C7B}</a:tableStyleId>
              </a:tblPr>
              <a:tblGrid>
                <a:gridCol w="955751">
                  <a:extLst>
                    <a:ext uri="{9D8B030D-6E8A-4147-A177-3AD203B41FA5}">
                      <a16:colId xmlns:a16="http://schemas.microsoft.com/office/drawing/2014/main" val="4183806042"/>
                    </a:ext>
                  </a:extLst>
                </a:gridCol>
                <a:gridCol w="2089958">
                  <a:extLst>
                    <a:ext uri="{9D8B030D-6E8A-4147-A177-3AD203B41FA5}">
                      <a16:colId xmlns:a16="http://schemas.microsoft.com/office/drawing/2014/main" val="2021403764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628504446"/>
                    </a:ext>
                  </a:extLst>
                </a:gridCol>
                <a:gridCol w="1787549">
                  <a:extLst>
                    <a:ext uri="{9D8B030D-6E8A-4147-A177-3AD203B41FA5}">
                      <a16:colId xmlns:a16="http://schemas.microsoft.com/office/drawing/2014/main" val="529559177"/>
                    </a:ext>
                  </a:extLst>
                </a:gridCol>
                <a:gridCol w="2200060">
                  <a:extLst>
                    <a:ext uri="{9D8B030D-6E8A-4147-A177-3AD203B41FA5}">
                      <a16:colId xmlns:a16="http://schemas.microsoft.com/office/drawing/2014/main" val="2369859084"/>
                    </a:ext>
                  </a:extLst>
                </a:gridCol>
              </a:tblGrid>
              <a:tr h="474542">
                <a:tc>
                  <a:txBody>
                    <a:bodyPr/>
                    <a:lstStyle/>
                    <a:p>
                      <a:pPr algn="ctr"/>
                      <a:r>
                        <a:rPr lang="vi-VN" b="1"/>
                        <a:t>Mã 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b="1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1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Test Case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b="1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1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1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1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hiện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b="1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1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1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mong</a:t>
                      </a: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1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đợi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b="1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Tiêu</a:t>
                      </a: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1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chí</a:t>
                      </a: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Pass/Fail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44928"/>
                  </a:ext>
                </a:extLst>
              </a:tr>
              <a:tr h="1069639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TC006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thắng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lợi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chơi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4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dấu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chặn</a:t>
                      </a:r>
                      <a:endParaRPr lang="vi-V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Người chơi O đặt 4 dấu O liên tiếp trên hàng/cột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Hiển thị thông báo "Người chơi O thắng!"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Pass: Thông báo đúng </a:t>
                      </a:r>
                      <a:b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Fail: Thông báo không đúng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8578914"/>
                  </a:ext>
                </a:extLst>
              </a:tr>
              <a:tr h="128737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TC007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Kiểm tra trạng thái hòa khi lưới đầy nhưng không có người thắng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Cả hai người chơi đặt hết các ô, không có chuỗi thắng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Hiển thị thông báo "Trò chơi hòa!"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Pass: Thông báo đúng </a:t>
                      </a:r>
                      <a:b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Fail: Thông báo không đúng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4015535"/>
                  </a:ext>
                </a:extLst>
              </a:tr>
              <a:tr h="110925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TC008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Kiểm tra chức năng reset trò chơi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Người chơi nhấp vào nút reset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Lưới được làm trống</a:t>
                      </a:r>
                      <a:b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Trò chơi bắt đầu lại với lượt X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Pass: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Lưới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trống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trò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chơi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Fail: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Lưới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trống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trò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chơi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lại</a:t>
                      </a:r>
                      <a:endParaRPr lang="vi-V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3748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703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3"/>
          <p:cNvSpPr txBox="1">
            <a:spLocks noGrp="1"/>
          </p:cNvSpPr>
          <p:nvPr>
            <p:ph type="title"/>
          </p:nvPr>
        </p:nvSpPr>
        <p:spPr>
          <a:xfrm>
            <a:off x="404600" y="629679"/>
            <a:ext cx="3857750" cy="499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Posterama" panose="020B0504020200020000" pitchFamily="34" charset="0"/>
                <a:cs typeface="Posterama" panose="020B0504020200020000" pitchFamily="34" charset="0"/>
              </a:rPr>
              <a:t>Dữ liệu kiểm thử</a:t>
            </a: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896" name="Google Shape;896;p43"/>
          <p:cNvSpPr txBox="1">
            <a:spLocks noGrp="1"/>
          </p:cNvSpPr>
          <p:nvPr>
            <p:ph type="body" idx="1"/>
          </p:nvPr>
        </p:nvSpPr>
        <p:spPr>
          <a:xfrm>
            <a:off x="404601" y="1573307"/>
            <a:ext cx="5474322" cy="25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>
                <a:latin typeface="Posterama" panose="020B0504020200020000" pitchFamily="34" charset="0"/>
                <a:cs typeface="Posterama" panose="020B0504020200020000" pitchFamily="34" charset="0"/>
              </a:rPr>
              <a:t>Tình huống 1: Ô 1: X, Ô 2: X,  Ô 3: X,  Ô 4: X,  Ô 5: O,  Ô 6: O  Ô 7: (trống),  Ô 8: (trống),  Ô 9: (trống)</a:t>
            </a:r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vi-VN" sz="1200" b="1" dirty="0">
                <a:solidFill>
                  <a:schemeClr val="tx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Kết quả mong đợi: Người chơi X thắng (4 dấu X liên tiếp trên hàng ngang).</a:t>
            </a:r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vi-VN" sz="1200" dirty="0">
              <a:latin typeface="Posterama" panose="020B0504020200020000" pitchFamily="34" charset="0"/>
              <a:cs typeface="Posterama" panose="020B0504020200020000" pitchFamily="34" charset="0"/>
            </a:endParaRPr>
          </a:p>
          <a:p>
            <a:r>
              <a:rPr lang="vi-VN" dirty="0">
                <a:latin typeface="Posterama" panose="020B0504020200020000" pitchFamily="34" charset="0"/>
                <a:cs typeface="Posterama" panose="020B0504020200020000" pitchFamily="34" charset="0"/>
              </a:rPr>
              <a:t>Tình huống 2: Ô 1: O, Ô 2: X,  Ô 3: X,  Ô 4: X,  Ô 5: X,  Ô 6: O  Ô 7: (trống),  Ô 8: (trống),  Ô 9: (trống)</a:t>
            </a:r>
          </a:p>
          <a:p>
            <a:pPr marL="139700" indent="0">
              <a:buNone/>
            </a:pPr>
            <a:r>
              <a:rPr lang="vi-VN" sz="1200" b="1" dirty="0">
                <a:solidFill>
                  <a:schemeClr val="tx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Kết quả mong đợi: Người chơi X thắng (4 dấu X liên tiếp trên hàng ngang).</a:t>
            </a:r>
          </a:p>
          <a:p>
            <a:pPr marL="139700" indent="0">
              <a:buNone/>
            </a:pPr>
            <a:endParaRPr lang="vi-VN" sz="1200" dirty="0">
              <a:solidFill>
                <a:srgbClr val="FF0000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  <a:p>
            <a:r>
              <a:rPr lang="vi-VN" dirty="0">
                <a:latin typeface="Posterama" panose="020B0504020200020000" pitchFamily="34" charset="0"/>
                <a:cs typeface="Posterama" panose="020B0504020200020000" pitchFamily="34" charset="0"/>
              </a:rPr>
              <a:t>Tình huống 3: Ô 1: O, Ô 2: O,  Ô 3: O,  Ô 4: O,  Ô 5: O(bị chặn một đầu),  Ô 6: trống,  Ô 7: X,  Ô 8: X,  Ô 9: (trống)</a:t>
            </a:r>
          </a:p>
          <a:p>
            <a:pPr marL="139700" indent="0">
              <a:buNone/>
            </a:pPr>
            <a:r>
              <a:rPr lang="vi-VN" sz="1200" b="1" dirty="0">
                <a:solidFill>
                  <a:schemeClr val="tx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Kết quả mong đợi: Người chơi O thắng (chuỗi 5 dấu O liên tiếp trên hàng ngang, bị chặn một đầu).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vi-VN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grpSp>
        <p:nvGrpSpPr>
          <p:cNvPr id="897" name="Google Shape;897;p43"/>
          <p:cNvGrpSpPr/>
          <p:nvPr/>
        </p:nvGrpSpPr>
        <p:grpSpPr>
          <a:xfrm>
            <a:off x="5918609" y="2672657"/>
            <a:ext cx="1646100" cy="1188900"/>
            <a:chOff x="7403363" y="1047512"/>
            <a:chExt cx="1646100" cy="1188900"/>
          </a:xfrm>
        </p:grpSpPr>
        <p:sp>
          <p:nvSpPr>
            <p:cNvPr id="898" name="Google Shape;898;p43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cxnSp>
          <p:nvCxnSpPr>
            <p:cNvPr id="900" name="Google Shape;900;p43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1" name="Google Shape;901;p43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grpSp>
          <p:nvGrpSpPr>
            <p:cNvPr id="904" name="Google Shape;904;p43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905" name="Google Shape;905;p43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  <p:sp>
            <p:nvSpPr>
              <p:cNvPr id="906" name="Google Shape;906;p43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</p:grpSp>
      </p:grpSp>
      <p:grpSp>
        <p:nvGrpSpPr>
          <p:cNvPr id="907" name="Google Shape;907;p43"/>
          <p:cNvGrpSpPr/>
          <p:nvPr/>
        </p:nvGrpSpPr>
        <p:grpSpPr>
          <a:xfrm>
            <a:off x="8177451" y="4105603"/>
            <a:ext cx="502899" cy="502899"/>
            <a:chOff x="858700" y="1967475"/>
            <a:chExt cx="605100" cy="605100"/>
          </a:xfrm>
        </p:grpSpPr>
        <p:sp>
          <p:nvSpPr>
            <p:cNvPr id="908" name="Google Shape;908;p4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909" name="Google Shape;909;p4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</p:grpSp>
      <p:grpSp>
        <p:nvGrpSpPr>
          <p:cNvPr id="910" name="Google Shape;910;p43"/>
          <p:cNvGrpSpPr/>
          <p:nvPr/>
        </p:nvGrpSpPr>
        <p:grpSpPr>
          <a:xfrm>
            <a:off x="8177500" y="3419800"/>
            <a:ext cx="502800" cy="502800"/>
            <a:chOff x="1627550" y="2017350"/>
            <a:chExt cx="502800" cy="502800"/>
          </a:xfrm>
        </p:grpSpPr>
        <p:sp>
          <p:nvSpPr>
            <p:cNvPr id="911" name="Google Shape;911;p43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912" name="Google Shape;912;p43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</p:grpSp>
      <p:grpSp>
        <p:nvGrpSpPr>
          <p:cNvPr id="913" name="Google Shape;913;p43"/>
          <p:cNvGrpSpPr/>
          <p:nvPr/>
        </p:nvGrpSpPr>
        <p:grpSpPr>
          <a:xfrm>
            <a:off x="8177501" y="2644294"/>
            <a:ext cx="629846" cy="592514"/>
            <a:chOff x="463701" y="2217961"/>
            <a:chExt cx="629846" cy="592514"/>
          </a:xfrm>
        </p:grpSpPr>
        <p:sp>
          <p:nvSpPr>
            <p:cNvPr id="914" name="Google Shape;914;p4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915" name="Google Shape;915;p4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916" name="Google Shape;916;p4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grpSp>
          <p:nvGrpSpPr>
            <p:cNvPr id="917" name="Google Shape;917;p4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918" name="Google Shape;918;p4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  <p:sp>
            <p:nvSpPr>
              <p:cNvPr id="919" name="Google Shape;919;p4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</p:grpSp>
      </p:grpSp>
      <p:grpSp>
        <p:nvGrpSpPr>
          <p:cNvPr id="920" name="Google Shape;920;p43"/>
          <p:cNvGrpSpPr/>
          <p:nvPr/>
        </p:nvGrpSpPr>
        <p:grpSpPr>
          <a:xfrm>
            <a:off x="5918588" y="1426744"/>
            <a:ext cx="1827475" cy="1051350"/>
            <a:chOff x="6161988" y="3104373"/>
            <a:chExt cx="1827475" cy="1051350"/>
          </a:xfrm>
        </p:grpSpPr>
        <p:grpSp>
          <p:nvGrpSpPr>
            <p:cNvPr id="921" name="Google Shape;921;p43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922" name="Google Shape;922;p43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  <p:grpSp>
            <p:nvGrpSpPr>
              <p:cNvPr id="923" name="Google Shape;923;p43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924" name="Google Shape;924;p43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Posterama" panose="020B0504020200020000" pitchFamily="34" charset="0"/>
                    <a:cs typeface="Posterama" panose="020B0504020200020000" pitchFamily="34" charset="0"/>
                  </a:endParaRPr>
                </a:p>
              </p:txBody>
            </p:sp>
            <p:cxnSp>
              <p:nvCxnSpPr>
                <p:cNvPr id="925" name="Google Shape;925;p43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26" name="Google Shape;926;p43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927" name="Google Shape;927;p43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  <p:sp>
            <p:nvSpPr>
              <p:cNvPr id="928" name="Google Shape;928;p43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  <p:sp>
            <p:nvSpPr>
              <p:cNvPr id="929" name="Google Shape;929;p43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  <p:sp>
            <p:nvSpPr>
              <p:cNvPr id="930" name="Google Shape;930;p43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</p:grpSp>
      </p:grpSp>
      <p:sp>
        <p:nvSpPr>
          <p:cNvPr id="931" name="Google Shape;931;p43"/>
          <p:cNvSpPr/>
          <p:nvPr/>
        </p:nvSpPr>
        <p:spPr>
          <a:xfrm>
            <a:off x="5047325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932" name="Google Shape;932;p43"/>
          <p:cNvSpPr/>
          <p:nvPr/>
        </p:nvSpPr>
        <p:spPr>
          <a:xfrm>
            <a:off x="5272757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933" name="Google Shape;933;p43"/>
          <p:cNvSpPr/>
          <p:nvPr/>
        </p:nvSpPr>
        <p:spPr>
          <a:xfrm>
            <a:off x="4160539" y="104461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grpSp>
        <p:nvGrpSpPr>
          <p:cNvPr id="934" name="Google Shape;934;p43"/>
          <p:cNvGrpSpPr/>
          <p:nvPr/>
        </p:nvGrpSpPr>
        <p:grpSpPr>
          <a:xfrm>
            <a:off x="8118400" y="475791"/>
            <a:ext cx="621000" cy="621000"/>
            <a:chOff x="416300" y="4058211"/>
            <a:chExt cx="621000" cy="621000"/>
          </a:xfrm>
        </p:grpSpPr>
        <p:sp>
          <p:nvSpPr>
            <p:cNvPr id="935" name="Google Shape;935;p4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936" name="Google Shape;936;p4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C1C9AFC-7645-FCB8-C21A-43666BBFD7F4}"/>
              </a:ext>
            </a:extLst>
          </p:cNvPr>
          <p:cNvSpPr txBox="1"/>
          <p:nvPr/>
        </p:nvSpPr>
        <p:spPr>
          <a:xfrm>
            <a:off x="404600" y="1272855"/>
            <a:ext cx="3349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Posterama" panose="020B0504020200020000" pitchFamily="34" charset="0"/>
                <a:cs typeface="Posterama" panose="020B0504020200020000" pitchFamily="34" charset="0"/>
              </a:rPr>
              <a:t>Tình huống người chơi thắng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3"/>
          <p:cNvSpPr txBox="1">
            <a:spLocks noGrp="1"/>
          </p:cNvSpPr>
          <p:nvPr>
            <p:ph type="title"/>
          </p:nvPr>
        </p:nvSpPr>
        <p:spPr>
          <a:xfrm>
            <a:off x="404600" y="629679"/>
            <a:ext cx="3857750" cy="499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Posterama" panose="020B0504020200020000" pitchFamily="34" charset="0"/>
                <a:cs typeface="Posterama" panose="020B0504020200020000" pitchFamily="34" charset="0"/>
              </a:rPr>
              <a:t>Dữ liệu kiểm thử</a:t>
            </a: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896" name="Google Shape;896;p43"/>
          <p:cNvSpPr txBox="1">
            <a:spLocks noGrp="1"/>
          </p:cNvSpPr>
          <p:nvPr>
            <p:ph type="body" idx="1"/>
          </p:nvPr>
        </p:nvSpPr>
        <p:spPr>
          <a:xfrm>
            <a:off x="250009" y="1762989"/>
            <a:ext cx="5602471" cy="786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>
                <a:latin typeface="Posterama" panose="020B0504020200020000" pitchFamily="34" charset="0"/>
                <a:cs typeface="Posterama" panose="020B0504020200020000" pitchFamily="34" charset="0"/>
              </a:rPr>
              <a:t>Tình huống : Ô 1: X, Ô 2: O,  Ô 3: X,  Ô 4: X,  Ô 5: O,  Ô 6: O  Ô 7: 0,  Ô 8: XÔ 9: O</a:t>
            </a:r>
            <a:endParaRPr lang="vi-VN" sz="1200">
              <a:solidFill>
                <a:srgbClr val="FF0000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vi-VN" sz="1200" b="1">
                <a:solidFill>
                  <a:schemeClr val="tx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Kết quả mong đợi: Hòa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vi-VN" sz="1200">
              <a:solidFill>
                <a:srgbClr val="FF0000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vi-VN" sz="1200">
              <a:solidFill>
                <a:srgbClr val="FF0000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vi-VN" sz="120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grpSp>
        <p:nvGrpSpPr>
          <p:cNvPr id="897" name="Google Shape;897;p43"/>
          <p:cNvGrpSpPr/>
          <p:nvPr/>
        </p:nvGrpSpPr>
        <p:grpSpPr>
          <a:xfrm>
            <a:off x="5918609" y="2672657"/>
            <a:ext cx="1646100" cy="1188900"/>
            <a:chOff x="7403363" y="1047512"/>
            <a:chExt cx="1646100" cy="1188900"/>
          </a:xfrm>
        </p:grpSpPr>
        <p:sp>
          <p:nvSpPr>
            <p:cNvPr id="898" name="Google Shape;898;p43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cxnSp>
          <p:nvCxnSpPr>
            <p:cNvPr id="900" name="Google Shape;900;p43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1" name="Google Shape;901;p43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grpSp>
          <p:nvGrpSpPr>
            <p:cNvPr id="904" name="Google Shape;904;p43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905" name="Google Shape;905;p43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  <p:sp>
            <p:nvSpPr>
              <p:cNvPr id="906" name="Google Shape;906;p43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</p:grpSp>
      </p:grpSp>
      <p:grpSp>
        <p:nvGrpSpPr>
          <p:cNvPr id="907" name="Google Shape;907;p43"/>
          <p:cNvGrpSpPr/>
          <p:nvPr/>
        </p:nvGrpSpPr>
        <p:grpSpPr>
          <a:xfrm>
            <a:off x="8177451" y="4105603"/>
            <a:ext cx="502899" cy="502899"/>
            <a:chOff x="858700" y="1967475"/>
            <a:chExt cx="605100" cy="605100"/>
          </a:xfrm>
        </p:grpSpPr>
        <p:sp>
          <p:nvSpPr>
            <p:cNvPr id="908" name="Google Shape;908;p4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909" name="Google Shape;909;p4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</p:grpSp>
      <p:grpSp>
        <p:nvGrpSpPr>
          <p:cNvPr id="910" name="Google Shape;910;p43"/>
          <p:cNvGrpSpPr/>
          <p:nvPr/>
        </p:nvGrpSpPr>
        <p:grpSpPr>
          <a:xfrm>
            <a:off x="8177500" y="3419800"/>
            <a:ext cx="502800" cy="502800"/>
            <a:chOff x="1627550" y="2017350"/>
            <a:chExt cx="502800" cy="502800"/>
          </a:xfrm>
        </p:grpSpPr>
        <p:sp>
          <p:nvSpPr>
            <p:cNvPr id="911" name="Google Shape;911;p43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912" name="Google Shape;912;p43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</p:grpSp>
      <p:grpSp>
        <p:nvGrpSpPr>
          <p:cNvPr id="913" name="Google Shape;913;p43"/>
          <p:cNvGrpSpPr/>
          <p:nvPr/>
        </p:nvGrpSpPr>
        <p:grpSpPr>
          <a:xfrm>
            <a:off x="8177501" y="2644294"/>
            <a:ext cx="629846" cy="592514"/>
            <a:chOff x="463701" y="2217961"/>
            <a:chExt cx="629846" cy="592514"/>
          </a:xfrm>
        </p:grpSpPr>
        <p:sp>
          <p:nvSpPr>
            <p:cNvPr id="914" name="Google Shape;914;p4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915" name="Google Shape;915;p4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916" name="Google Shape;916;p4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grpSp>
          <p:nvGrpSpPr>
            <p:cNvPr id="917" name="Google Shape;917;p4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918" name="Google Shape;918;p4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  <p:sp>
            <p:nvSpPr>
              <p:cNvPr id="919" name="Google Shape;919;p4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</p:grpSp>
      </p:grpSp>
      <p:grpSp>
        <p:nvGrpSpPr>
          <p:cNvPr id="920" name="Google Shape;920;p43"/>
          <p:cNvGrpSpPr/>
          <p:nvPr/>
        </p:nvGrpSpPr>
        <p:grpSpPr>
          <a:xfrm>
            <a:off x="5918588" y="1426744"/>
            <a:ext cx="1827475" cy="1051350"/>
            <a:chOff x="6161988" y="3104373"/>
            <a:chExt cx="1827475" cy="1051350"/>
          </a:xfrm>
        </p:grpSpPr>
        <p:grpSp>
          <p:nvGrpSpPr>
            <p:cNvPr id="921" name="Google Shape;921;p43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922" name="Google Shape;922;p43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  <p:grpSp>
            <p:nvGrpSpPr>
              <p:cNvPr id="923" name="Google Shape;923;p43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924" name="Google Shape;924;p43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Posterama" panose="020B0504020200020000" pitchFamily="34" charset="0"/>
                    <a:cs typeface="Posterama" panose="020B0504020200020000" pitchFamily="34" charset="0"/>
                  </a:endParaRPr>
                </a:p>
              </p:txBody>
            </p:sp>
            <p:cxnSp>
              <p:nvCxnSpPr>
                <p:cNvPr id="925" name="Google Shape;925;p43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26" name="Google Shape;926;p43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927" name="Google Shape;927;p43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  <p:sp>
            <p:nvSpPr>
              <p:cNvPr id="928" name="Google Shape;928;p43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  <p:sp>
            <p:nvSpPr>
              <p:cNvPr id="929" name="Google Shape;929;p43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  <p:sp>
            <p:nvSpPr>
              <p:cNvPr id="930" name="Google Shape;930;p43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</p:grpSp>
      </p:grpSp>
      <p:sp>
        <p:nvSpPr>
          <p:cNvPr id="931" name="Google Shape;931;p43"/>
          <p:cNvSpPr/>
          <p:nvPr/>
        </p:nvSpPr>
        <p:spPr>
          <a:xfrm>
            <a:off x="5047325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932" name="Google Shape;932;p43"/>
          <p:cNvSpPr/>
          <p:nvPr/>
        </p:nvSpPr>
        <p:spPr>
          <a:xfrm>
            <a:off x="5272757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933" name="Google Shape;933;p43"/>
          <p:cNvSpPr/>
          <p:nvPr/>
        </p:nvSpPr>
        <p:spPr>
          <a:xfrm>
            <a:off x="4160539" y="104461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grpSp>
        <p:nvGrpSpPr>
          <p:cNvPr id="934" name="Google Shape;934;p43"/>
          <p:cNvGrpSpPr/>
          <p:nvPr/>
        </p:nvGrpSpPr>
        <p:grpSpPr>
          <a:xfrm>
            <a:off x="8118400" y="475791"/>
            <a:ext cx="621000" cy="621000"/>
            <a:chOff x="416300" y="4058211"/>
            <a:chExt cx="621000" cy="621000"/>
          </a:xfrm>
        </p:grpSpPr>
        <p:sp>
          <p:nvSpPr>
            <p:cNvPr id="935" name="Google Shape;935;p4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936" name="Google Shape;936;p4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C1C9AFC-7645-FCB8-C21A-43666BBFD7F4}"/>
              </a:ext>
            </a:extLst>
          </p:cNvPr>
          <p:cNvSpPr txBox="1"/>
          <p:nvPr/>
        </p:nvSpPr>
        <p:spPr>
          <a:xfrm>
            <a:off x="413977" y="1435519"/>
            <a:ext cx="3349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Posterama" panose="020B0504020200020000" pitchFamily="34" charset="0"/>
                <a:cs typeface="Posterama" panose="020B0504020200020000" pitchFamily="34" charset="0"/>
              </a:rPr>
              <a:t>Tình huống người chơi hòa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70D0B-5419-C8F6-DD73-A41FF99896A1}"/>
              </a:ext>
            </a:extLst>
          </p:cNvPr>
          <p:cNvSpPr txBox="1"/>
          <p:nvPr/>
        </p:nvSpPr>
        <p:spPr>
          <a:xfrm>
            <a:off x="413977" y="2569101"/>
            <a:ext cx="3349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Posterama" panose="020B0504020200020000" pitchFamily="34" charset="0"/>
                <a:cs typeface="Posterama" panose="020B0504020200020000" pitchFamily="34" charset="0"/>
              </a:rPr>
              <a:t>Tình huống lỗi</a:t>
            </a:r>
          </a:p>
        </p:txBody>
      </p:sp>
      <p:sp>
        <p:nvSpPr>
          <p:cNvPr id="4" name="Google Shape;896;p43">
            <a:extLst>
              <a:ext uri="{FF2B5EF4-FFF2-40B4-BE49-F238E27FC236}">
                <a16:creationId xmlns:a16="http://schemas.microsoft.com/office/drawing/2014/main" id="{B22125E2-DE98-786D-657D-A53928AD4E13}"/>
              </a:ext>
            </a:extLst>
          </p:cNvPr>
          <p:cNvSpPr txBox="1">
            <a:spLocks/>
          </p:cNvSpPr>
          <p:nvPr/>
        </p:nvSpPr>
        <p:spPr>
          <a:xfrm>
            <a:off x="248685" y="2919647"/>
            <a:ext cx="5532838" cy="786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vi-VN">
                <a:latin typeface="Posterama" panose="020B0504020200020000" pitchFamily="34" charset="0"/>
                <a:cs typeface="Posterama" panose="020B0504020200020000" pitchFamily="34" charset="0"/>
              </a:rPr>
              <a:t>Tình huống : Ô 1: X, Ô 2: O,  Ô 3: X,  Ô 4: O,  Ô 5: X,  Ô 6: O  Ô 7: X(người chơi X di chuyển vào ô đã bị chiếm),  Ô 8: trống,  Ô 9: trống</a:t>
            </a:r>
          </a:p>
          <a:p>
            <a:pPr marL="139700" indent="0">
              <a:buNone/>
            </a:pPr>
            <a:r>
              <a:rPr lang="vi-VN" sz="1200" b="1">
                <a:solidFill>
                  <a:schemeClr val="tx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Kết quả mong đợi: Hiển thị thông báo lỗi về ô đã được chiếm</a:t>
            </a:r>
          </a:p>
          <a:p>
            <a:pPr marL="139700" indent="0">
              <a:buFont typeface="Karla"/>
              <a:buNone/>
            </a:pPr>
            <a:endParaRPr lang="vi-VN" sz="1200">
              <a:solidFill>
                <a:srgbClr val="FF0000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  <a:p>
            <a:pPr marL="139700" indent="0">
              <a:buFont typeface="Karla"/>
              <a:buNone/>
            </a:pPr>
            <a:endParaRPr lang="vi-VN" sz="1200">
              <a:solidFill>
                <a:srgbClr val="FF0000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  <a:p>
            <a:pPr marL="139700" indent="0">
              <a:buFont typeface="Karla"/>
              <a:buNone/>
            </a:pPr>
            <a:endParaRPr lang="vi-VN" sz="120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842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35"/>
          <p:cNvGrpSpPr/>
          <p:nvPr/>
        </p:nvGrpSpPr>
        <p:grpSpPr>
          <a:xfrm>
            <a:off x="6102151" y="1600325"/>
            <a:ext cx="2418050" cy="2916600"/>
            <a:chOff x="6102151" y="1600325"/>
            <a:chExt cx="2418050" cy="2916600"/>
          </a:xfrm>
        </p:grpSpPr>
        <p:sp>
          <p:nvSpPr>
            <p:cNvPr id="646" name="Google Shape;646;p35"/>
            <p:cNvSpPr/>
            <p:nvPr/>
          </p:nvSpPr>
          <p:spPr>
            <a:xfrm>
              <a:off x="6193101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grpSp>
          <p:nvGrpSpPr>
            <p:cNvPr id="647" name="Google Shape;647;p35"/>
            <p:cNvGrpSpPr/>
            <p:nvPr/>
          </p:nvGrpSpPr>
          <p:grpSpPr>
            <a:xfrm>
              <a:off x="6102151" y="1600325"/>
              <a:ext cx="2327100" cy="2825100"/>
              <a:chOff x="715400" y="1600325"/>
              <a:chExt cx="2327100" cy="2825100"/>
            </a:xfrm>
          </p:grpSpPr>
          <p:sp>
            <p:nvSpPr>
              <p:cNvPr id="648" name="Google Shape;648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  <p:cxnSp>
            <p:nvCxnSpPr>
              <p:cNvPr id="649" name="Google Shape;649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50" name="Google Shape;650;p35"/>
          <p:cNvGrpSpPr/>
          <p:nvPr/>
        </p:nvGrpSpPr>
        <p:grpSpPr>
          <a:xfrm>
            <a:off x="3408500" y="1600325"/>
            <a:ext cx="2418600" cy="2916600"/>
            <a:chOff x="3408500" y="1600325"/>
            <a:chExt cx="2418600" cy="2916600"/>
          </a:xfrm>
        </p:grpSpPr>
        <p:sp>
          <p:nvSpPr>
            <p:cNvPr id="651" name="Google Shape;651;p35"/>
            <p:cNvSpPr/>
            <p:nvPr/>
          </p:nvSpPr>
          <p:spPr>
            <a:xfrm>
              <a:off x="35000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grpSp>
          <p:nvGrpSpPr>
            <p:cNvPr id="652" name="Google Shape;652;p35"/>
            <p:cNvGrpSpPr/>
            <p:nvPr/>
          </p:nvGrpSpPr>
          <p:grpSpPr>
            <a:xfrm>
              <a:off x="3408500" y="1600325"/>
              <a:ext cx="2327100" cy="2825100"/>
              <a:chOff x="715400" y="1600325"/>
              <a:chExt cx="2327100" cy="2825100"/>
            </a:xfrm>
          </p:grpSpPr>
          <p:sp>
            <p:nvSpPr>
              <p:cNvPr id="653" name="Google Shape;653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  <p:cxnSp>
            <p:nvCxnSpPr>
              <p:cNvPr id="654" name="Google Shape;654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55" name="Google Shape;655;p35"/>
          <p:cNvGrpSpPr/>
          <p:nvPr/>
        </p:nvGrpSpPr>
        <p:grpSpPr>
          <a:xfrm>
            <a:off x="718995" y="1591296"/>
            <a:ext cx="2418600" cy="2916600"/>
            <a:chOff x="715400" y="1600325"/>
            <a:chExt cx="2418600" cy="2916600"/>
          </a:xfrm>
        </p:grpSpPr>
        <p:sp>
          <p:nvSpPr>
            <p:cNvPr id="656" name="Google Shape;656;p35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grpSp>
          <p:nvGrpSpPr>
            <p:cNvPr id="657" name="Google Shape;657;p35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658" name="Google Shape;658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  <p:cxnSp>
            <p:nvCxnSpPr>
              <p:cNvPr id="659" name="Google Shape;659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60" name="Google Shape;660;p35"/>
          <p:cNvSpPr txBox="1">
            <a:spLocks noGrp="1"/>
          </p:cNvSpPr>
          <p:nvPr>
            <p:ph type="subTitle" idx="1"/>
          </p:nvPr>
        </p:nvSpPr>
        <p:spPr>
          <a:xfrm>
            <a:off x="703595" y="1793554"/>
            <a:ext cx="2353099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>
                <a:latin typeface="Posterama" panose="020B0504020200020000" pitchFamily="34" charset="0"/>
                <a:cs typeface="Posterama" panose="020B0504020200020000" pitchFamily="34" charset="0"/>
              </a:rPr>
              <a:t>Xác định rủi ro</a:t>
            </a:r>
            <a:endParaRPr sz="200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661" name="Google Shape;661;p35"/>
          <p:cNvSpPr txBox="1">
            <a:spLocks noGrp="1"/>
          </p:cNvSpPr>
          <p:nvPr>
            <p:ph type="subTitle" idx="5"/>
          </p:nvPr>
        </p:nvSpPr>
        <p:spPr>
          <a:xfrm>
            <a:off x="3454525" y="2038890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>
                <a:latin typeface="Posterama" panose="020B0504020200020000" pitchFamily="34" charset="0"/>
                <a:cs typeface="Posterama" panose="020B0504020200020000" pitchFamily="34" charset="0"/>
              </a:rPr>
              <a:t>Đánh giá và ưu tiên rủi ro</a:t>
            </a:r>
            <a:endParaRPr sz="200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6"/>
          </p:nvPr>
        </p:nvSpPr>
        <p:spPr>
          <a:xfrm>
            <a:off x="6189505" y="1995477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>
                <a:latin typeface="Posterama" panose="020B0504020200020000" pitchFamily="34" charset="0"/>
                <a:cs typeface="Posterama" panose="020B0504020200020000" pitchFamily="34" charset="0"/>
              </a:rPr>
              <a:t>Chiến lược ứng phó rủi ro</a:t>
            </a:r>
            <a:endParaRPr sz="200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663" name="Google Shape;663;p35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Posterama" panose="020B0504020200020000" pitchFamily="34" charset="0"/>
                <a:cs typeface="Posterama" panose="020B0504020200020000" pitchFamily="34" charset="0"/>
              </a:rPr>
              <a:t>Quản lý rủi ro</a:t>
            </a: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664" name="Google Shape;664;p35"/>
          <p:cNvSpPr txBox="1">
            <a:spLocks noGrp="1"/>
          </p:cNvSpPr>
          <p:nvPr>
            <p:ph type="subTitle" idx="2"/>
          </p:nvPr>
        </p:nvSpPr>
        <p:spPr>
          <a:xfrm>
            <a:off x="805695" y="2516230"/>
            <a:ext cx="2202410" cy="1605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>
                <a:latin typeface="Posterama" panose="020B0504020200020000" pitchFamily="34" charset="0"/>
                <a:cs typeface="Posterama" panose="020B0504020200020000" pitchFamily="34" charset="0"/>
              </a:rPr>
              <a:t>Rủi ro kỹ thuật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>
                <a:latin typeface="Posterama" panose="020B0504020200020000" pitchFamily="34" charset="0"/>
                <a:cs typeface="Posterama" panose="020B0504020200020000" pitchFamily="34" charset="0"/>
              </a:rPr>
              <a:t>Rủi ro về môi trường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>
                <a:latin typeface="Posterama" panose="020B0504020200020000" pitchFamily="34" charset="0"/>
                <a:cs typeface="Posterama" panose="020B0504020200020000" pitchFamily="34" charset="0"/>
              </a:rPr>
              <a:t>Rủi ro về quản lí dự án</a:t>
            </a: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665" name="Google Shape;665;p35"/>
          <p:cNvSpPr txBox="1">
            <a:spLocks noGrp="1"/>
          </p:cNvSpPr>
          <p:nvPr>
            <p:ph type="subTitle" idx="3"/>
          </p:nvPr>
        </p:nvSpPr>
        <p:spPr>
          <a:xfrm>
            <a:off x="3488013" y="2521592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>
                <a:latin typeface="Posterama" panose="020B0504020200020000" pitchFamily="34" charset="0"/>
                <a:cs typeface="Posterama" panose="020B0504020200020000" pitchFamily="34" charset="0"/>
              </a:rPr>
              <a:t>Đánh giá rủi ro: khả năng xảy ra,đánh giá tác động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>
                <a:latin typeface="Posterama" panose="020B0504020200020000" pitchFamily="34" charset="0"/>
                <a:cs typeface="Posterama" panose="020B0504020200020000" pitchFamily="34" charset="0"/>
              </a:rPr>
              <a:t>Ưu tiên rủi ro: ưu tiên xử lý, lên kế hoạc ứng phó</a:t>
            </a:r>
          </a:p>
        </p:txBody>
      </p:sp>
      <p:sp>
        <p:nvSpPr>
          <p:cNvPr id="666" name="Google Shape;666;p35"/>
          <p:cNvSpPr txBox="1">
            <a:spLocks noGrp="1"/>
          </p:cNvSpPr>
          <p:nvPr>
            <p:ph type="subTitle" idx="4"/>
          </p:nvPr>
        </p:nvSpPr>
        <p:spPr>
          <a:xfrm>
            <a:off x="6097351" y="2354514"/>
            <a:ext cx="23271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>
                <a:latin typeface="Posterama" panose="020B0504020200020000" pitchFamily="34" charset="0"/>
                <a:cs typeface="Posterama" panose="020B0504020200020000" pitchFamily="34" charset="0"/>
              </a:rPr>
              <a:t>Rủi ro kỹ thuật: kiểm tra mã nguồn, sử dụng công cụ tin cậy.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>
                <a:latin typeface="Posterama" panose="020B0504020200020000" pitchFamily="34" charset="0"/>
                <a:cs typeface="Posterama" panose="020B0504020200020000" pitchFamily="34" charset="0"/>
              </a:rPr>
              <a:t>Rủi ro về môi trường: dự phòng phần cứng, bảo trì phần mềm,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>
                <a:latin typeface="Posterama" panose="020B0504020200020000" pitchFamily="34" charset="0"/>
                <a:cs typeface="Posterama" panose="020B0504020200020000" pitchFamily="34" charset="0"/>
              </a:rPr>
              <a:t>Quản lí dự án: lập kế hoạch dự phong, quản lý nguồn lực hiệu quả</a:t>
            </a: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673" name="Google Shape;673;p35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674" name="Google Shape;674;p35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675" name="Google Shape;675;p35"/>
          <p:cNvSpPr/>
          <p:nvPr/>
        </p:nvSpPr>
        <p:spPr>
          <a:xfrm>
            <a:off x="715160" y="12527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grpSp>
        <p:nvGrpSpPr>
          <p:cNvPr id="676" name="Google Shape;676;p35"/>
          <p:cNvGrpSpPr/>
          <p:nvPr/>
        </p:nvGrpSpPr>
        <p:grpSpPr>
          <a:xfrm>
            <a:off x="413586" y="695669"/>
            <a:ext cx="502800" cy="502800"/>
            <a:chOff x="1627550" y="2017350"/>
            <a:chExt cx="502800" cy="502800"/>
          </a:xfrm>
        </p:grpSpPr>
        <p:sp>
          <p:nvSpPr>
            <p:cNvPr id="677" name="Google Shape;677;p35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1450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35"/>
          <p:cNvGrpSpPr/>
          <p:nvPr/>
        </p:nvGrpSpPr>
        <p:grpSpPr>
          <a:xfrm>
            <a:off x="6102151" y="1600325"/>
            <a:ext cx="2418050" cy="2916600"/>
            <a:chOff x="6102151" y="1600325"/>
            <a:chExt cx="2418050" cy="2916600"/>
          </a:xfrm>
        </p:grpSpPr>
        <p:sp>
          <p:nvSpPr>
            <p:cNvPr id="646" name="Google Shape;646;p35"/>
            <p:cNvSpPr/>
            <p:nvPr/>
          </p:nvSpPr>
          <p:spPr>
            <a:xfrm>
              <a:off x="6193101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grpSp>
          <p:nvGrpSpPr>
            <p:cNvPr id="647" name="Google Shape;647;p35"/>
            <p:cNvGrpSpPr/>
            <p:nvPr/>
          </p:nvGrpSpPr>
          <p:grpSpPr>
            <a:xfrm>
              <a:off x="6102151" y="1600325"/>
              <a:ext cx="2327100" cy="2825100"/>
              <a:chOff x="715400" y="1600325"/>
              <a:chExt cx="2327100" cy="2825100"/>
            </a:xfrm>
          </p:grpSpPr>
          <p:sp>
            <p:nvSpPr>
              <p:cNvPr id="648" name="Google Shape;648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  <p:cxnSp>
            <p:nvCxnSpPr>
              <p:cNvPr id="649" name="Google Shape;649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50" name="Google Shape;650;p35"/>
          <p:cNvGrpSpPr/>
          <p:nvPr/>
        </p:nvGrpSpPr>
        <p:grpSpPr>
          <a:xfrm>
            <a:off x="3408500" y="1600325"/>
            <a:ext cx="2418600" cy="2916600"/>
            <a:chOff x="3408500" y="1600325"/>
            <a:chExt cx="2418600" cy="2916600"/>
          </a:xfrm>
        </p:grpSpPr>
        <p:sp>
          <p:nvSpPr>
            <p:cNvPr id="651" name="Google Shape;651;p35"/>
            <p:cNvSpPr/>
            <p:nvPr/>
          </p:nvSpPr>
          <p:spPr>
            <a:xfrm>
              <a:off x="35000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grpSp>
          <p:nvGrpSpPr>
            <p:cNvPr id="652" name="Google Shape;652;p35"/>
            <p:cNvGrpSpPr/>
            <p:nvPr/>
          </p:nvGrpSpPr>
          <p:grpSpPr>
            <a:xfrm>
              <a:off x="3408500" y="1600325"/>
              <a:ext cx="2327100" cy="2825100"/>
              <a:chOff x="715400" y="1600325"/>
              <a:chExt cx="2327100" cy="2825100"/>
            </a:xfrm>
          </p:grpSpPr>
          <p:sp>
            <p:nvSpPr>
              <p:cNvPr id="653" name="Google Shape;653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  <p:cxnSp>
            <p:nvCxnSpPr>
              <p:cNvPr id="654" name="Google Shape;654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55" name="Google Shape;655;p35"/>
          <p:cNvGrpSpPr/>
          <p:nvPr/>
        </p:nvGrpSpPr>
        <p:grpSpPr>
          <a:xfrm>
            <a:off x="718995" y="1591296"/>
            <a:ext cx="2418600" cy="2916600"/>
            <a:chOff x="715400" y="1600325"/>
            <a:chExt cx="2418600" cy="2916600"/>
          </a:xfrm>
        </p:grpSpPr>
        <p:sp>
          <p:nvSpPr>
            <p:cNvPr id="656" name="Google Shape;656;p35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grpSp>
          <p:nvGrpSpPr>
            <p:cNvPr id="657" name="Google Shape;657;p35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658" name="Google Shape;658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  <p:cxnSp>
            <p:nvCxnSpPr>
              <p:cNvPr id="659" name="Google Shape;659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60" name="Google Shape;660;p35"/>
          <p:cNvSpPr txBox="1">
            <a:spLocks noGrp="1"/>
          </p:cNvSpPr>
          <p:nvPr>
            <p:ph type="subTitle" idx="1"/>
          </p:nvPr>
        </p:nvSpPr>
        <p:spPr>
          <a:xfrm>
            <a:off x="703595" y="1918408"/>
            <a:ext cx="2384929" cy="5609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>
                <a:latin typeface="Posterama" panose="020B0504020200020000" pitchFamily="34" charset="0"/>
                <a:cs typeface="Posterama" panose="020B0504020200020000" pitchFamily="34" charset="0"/>
              </a:rPr>
              <a:t>Đánh giá chât lượng</a:t>
            </a:r>
            <a:endParaRPr sz="200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661" name="Google Shape;661;p35"/>
          <p:cNvSpPr txBox="1">
            <a:spLocks noGrp="1"/>
          </p:cNvSpPr>
          <p:nvPr>
            <p:ph type="subTitle" idx="5"/>
          </p:nvPr>
        </p:nvSpPr>
        <p:spPr>
          <a:xfrm>
            <a:off x="3450929" y="1644058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>
                <a:latin typeface="Posterama" panose="020B0504020200020000" pitchFamily="34" charset="0"/>
                <a:cs typeface="Posterama" panose="020B0504020200020000" pitchFamily="34" charset="0"/>
              </a:rPr>
              <a:t>Đề xuất cải tiến</a:t>
            </a:r>
            <a:endParaRPr sz="200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6"/>
          </p:nvPr>
        </p:nvSpPr>
        <p:spPr>
          <a:xfrm>
            <a:off x="6135451" y="1926957"/>
            <a:ext cx="22509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>
                <a:latin typeface="Posterama" panose="020B0504020200020000" pitchFamily="34" charset="0"/>
                <a:cs typeface="Posterama" panose="020B0504020200020000" pitchFamily="34" charset="0"/>
              </a:rPr>
              <a:t>Quản lý chất lượng</a:t>
            </a:r>
            <a:endParaRPr sz="200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663" name="Google Shape;663;p35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Posterama" panose="020B0504020200020000" pitchFamily="34" charset="0"/>
                <a:cs typeface="Posterama" panose="020B0504020200020000" pitchFamily="34" charset="0"/>
              </a:rPr>
              <a:t>Quản lý chất lượng</a:t>
            </a:r>
            <a:endParaRPr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664" name="Google Shape;664;p35"/>
          <p:cNvSpPr txBox="1">
            <a:spLocks noGrp="1"/>
          </p:cNvSpPr>
          <p:nvPr>
            <p:ph type="subTitle" idx="2"/>
          </p:nvPr>
        </p:nvSpPr>
        <p:spPr>
          <a:xfrm>
            <a:off x="770049" y="2354514"/>
            <a:ext cx="2202410" cy="1605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>
                <a:latin typeface="Posterama" panose="020B0504020200020000" pitchFamily="34" charset="0"/>
                <a:cs typeface="Posterama" panose="020B0504020200020000" pitchFamily="34" charset="0"/>
              </a:rPr>
              <a:t>Đánh giá chất lượng kiểm thử: so sánh kết quả, ghi nhận lỗi.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>
                <a:latin typeface="Posterama" panose="020B0504020200020000" pitchFamily="34" charset="0"/>
                <a:cs typeface="Posterama" panose="020B0504020200020000" pitchFamily="34" charset="0"/>
              </a:rPr>
              <a:t>Phân tích hiệu suất:đánh giá tốc độ, kiểm tra khả năng mở rộng.</a:t>
            </a:r>
          </a:p>
        </p:txBody>
      </p:sp>
      <p:sp>
        <p:nvSpPr>
          <p:cNvPr id="665" name="Google Shape;665;p35"/>
          <p:cNvSpPr txBox="1">
            <a:spLocks noGrp="1"/>
          </p:cNvSpPr>
          <p:nvPr>
            <p:ph type="subTitle" idx="3"/>
          </p:nvPr>
        </p:nvSpPr>
        <p:spPr>
          <a:xfrm>
            <a:off x="3450929" y="2318906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>
                <a:latin typeface="Posterama" panose="020B0504020200020000" pitchFamily="34" charset="0"/>
                <a:cs typeface="Posterama" panose="020B0504020200020000" pitchFamily="34" charset="0"/>
              </a:rPr>
              <a:t>Cải tiến quy trình kiểm thử: tối ưu, tự động hóa, phân tích lỗi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>
                <a:latin typeface="Posterama" panose="020B0504020200020000" pitchFamily="34" charset="0"/>
                <a:cs typeface="Posterama" panose="020B0504020200020000" pitchFamily="34" charset="0"/>
              </a:rPr>
              <a:t>Cập nhật môi trường kiểm thử: cải thiện môi tường, bảo trì định kỳ, cải tiến chức năng game</a:t>
            </a:r>
          </a:p>
        </p:txBody>
      </p:sp>
      <p:sp>
        <p:nvSpPr>
          <p:cNvPr id="666" name="Google Shape;666;p35"/>
          <p:cNvSpPr txBox="1">
            <a:spLocks noGrp="1"/>
          </p:cNvSpPr>
          <p:nvPr>
            <p:ph type="subTitle" idx="4"/>
          </p:nvPr>
        </p:nvSpPr>
        <p:spPr>
          <a:xfrm>
            <a:off x="6135451" y="2357715"/>
            <a:ext cx="23271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>
                <a:latin typeface="Posterama" panose="020B0504020200020000" pitchFamily="34" charset="0"/>
                <a:cs typeface="Posterama" panose="020B0504020200020000" pitchFamily="34" charset="0"/>
              </a:rPr>
              <a:t>Quản lý quy trình: tiến độ,...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>
                <a:latin typeface="Posterama" panose="020B0504020200020000" pitchFamily="34" charset="0"/>
                <a:cs typeface="Posterama" panose="020B0504020200020000" pitchFamily="34" charset="0"/>
              </a:rPr>
              <a:t>Đảm bảo chất lượng: đánh giá chất lượng định kỳ, kiểm tra các tính</a:t>
            </a: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673" name="Google Shape;673;p35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674" name="Google Shape;674;p35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675" name="Google Shape;675;p35"/>
          <p:cNvSpPr/>
          <p:nvPr/>
        </p:nvSpPr>
        <p:spPr>
          <a:xfrm>
            <a:off x="715160" y="12527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grpSp>
        <p:nvGrpSpPr>
          <p:cNvPr id="676" name="Google Shape;676;p35"/>
          <p:cNvGrpSpPr/>
          <p:nvPr/>
        </p:nvGrpSpPr>
        <p:grpSpPr>
          <a:xfrm>
            <a:off x="413586" y="695669"/>
            <a:ext cx="502800" cy="502800"/>
            <a:chOff x="1627550" y="2017350"/>
            <a:chExt cx="502800" cy="502800"/>
          </a:xfrm>
        </p:grpSpPr>
        <p:sp>
          <p:nvSpPr>
            <p:cNvPr id="677" name="Google Shape;677;p35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9967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49" y="679350"/>
            <a:ext cx="1450845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Posterama" panose="020B0504020200020000" pitchFamily="34" charset="0"/>
                <a:cs typeface="Posterama" panose="020B0504020200020000" pitchFamily="34" charset="0"/>
              </a:rPr>
              <a:t>03</a:t>
            </a: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828800" y="2386827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Posterama" panose="020B0504020200020000" pitchFamily="34" charset="0"/>
                <a:cs typeface="Posterama" panose="020B0504020200020000" pitchFamily="34" charset="0"/>
              </a:rPr>
              <a:t>Kết luận</a:t>
            </a: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grpSp>
        <p:nvGrpSpPr>
          <p:cNvPr id="552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447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31"/>
          <p:cNvGrpSpPr/>
          <p:nvPr/>
        </p:nvGrpSpPr>
        <p:grpSpPr>
          <a:xfrm>
            <a:off x="2649950" y="3360187"/>
            <a:ext cx="3771900" cy="1412550"/>
            <a:chOff x="4754850" y="1600325"/>
            <a:chExt cx="3771900" cy="1412550"/>
          </a:xfrm>
        </p:grpSpPr>
        <p:sp>
          <p:nvSpPr>
            <p:cNvPr id="484" name="Google Shape;484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6" name="Google Shape;486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7" name="Google Shape;487;p31"/>
          <p:cNvGrpSpPr/>
          <p:nvPr/>
        </p:nvGrpSpPr>
        <p:grpSpPr>
          <a:xfrm>
            <a:off x="715100" y="1600313"/>
            <a:ext cx="3771900" cy="1412550"/>
            <a:chOff x="4754850" y="1600325"/>
            <a:chExt cx="3771900" cy="1412550"/>
          </a:xfrm>
        </p:grpSpPr>
        <p:sp>
          <p:nvSpPr>
            <p:cNvPr id="488" name="Google Shape;488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0" name="Google Shape;490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1" name="Google Shape;491;p31"/>
          <p:cNvGrpSpPr/>
          <p:nvPr/>
        </p:nvGrpSpPr>
        <p:grpSpPr>
          <a:xfrm>
            <a:off x="4754850" y="1600313"/>
            <a:ext cx="3771900" cy="1412550"/>
            <a:chOff x="4754850" y="1600325"/>
            <a:chExt cx="3771900" cy="1412550"/>
          </a:xfrm>
        </p:grpSpPr>
        <p:sp>
          <p:nvSpPr>
            <p:cNvPr id="492" name="Google Shape;492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4" name="Google Shape;494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5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1957917" y="2326235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Báo cáo phần mềm</a:t>
            </a:r>
            <a:endParaRPr/>
          </a:p>
        </p:txBody>
      </p:sp>
      <p:sp>
        <p:nvSpPr>
          <p:cNvPr id="496" name="Google Shape;496;p31"/>
          <p:cNvSpPr txBox="1">
            <a:spLocks noGrp="1"/>
          </p:cNvSpPr>
          <p:nvPr>
            <p:ph type="subTitle" idx="2"/>
          </p:nvPr>
        </p:nvSpPr>
        <p:spPr>
          <a:xfrm>
            <a:off x="4089255" y="3808225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Kết luận</a:t>
            </a:r>
          </a:p>
        </p:txBody>
      </p:sp>
      <p:sp>
        <p:nvSpPr>
          <p:cNvPr id="497" name="Google Shape;497;p31"/>
          <p:cNvSpPr txBox="1">
            <a:spLocks noGrp="1"/>
          </p:cNvSpPr>
          <p:nvPr>
            <p:ph type="subTitle" idx="3"/>
          </p:nvPr>
        </p:nvSpPr>
        <p:spPr>
          <a:xfrm>
            <a:off x="5998236" y="2326235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Cấu trúc từng phần</a:t>
            </a:r>
            <a:endParaRPr/>
          </a:p>
        </p:txBody>
      </p:sp>
      <p:sp>
        <p:nvSpPr>
          <p:cNvPr id="498" name="Google Shape;498;p31"/>
          <p:cNvSpPr txBox="1">
            <a:spLocks noGrp="1"/>
          </p:cNvSpPr>
          <p:nvPr>
            <p:ph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0" name="Google Shape;500;p31"/>
          <p:cNvSpPr txBox="1">
            <a:spLocks noGrp="1"/>
          </p:cNvSpPr>
          <p:nvPr>
            <p:ph type="title" idx="6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2" name="Google Shape;502;p31"/>
          <p:cNvSpPr txBox="1">
            <a:spLocks noGrp="1"/>
          </p:cNvSpPr>
          <p:nvPr>
            <p:ph type="title" idx="8"/>
          </p:nvPr>
        </p:nvSpPr>
        <p:spPr>
          <a:xfrm>
            <a:off x="2900655" y="3543187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Mục lục</a:t>
            </a:r>
            <a:endParaRPr/>
          </a:p>
        </p:txBody>
      </p:sp>
      <p:sp>
        <p:nvSpPr>
          <p:cNvPr id="508" name="Google Shape;508;p31"/>
          <p:cNvSpPr/>
          <p:nvPr/>
        </p:nvSpPr>
        <p:spPr>
          <a:xfrm>
            <a:off x="7971738" y="122598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1"/>
          <p:cNvSpPr/>
          <p:nvPr/>
        </p:nvSpPr>
        <p:spPr>
          <a:xfrm>
            <a:off x="7739398" y="107733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1"/>
          <p:cNvSpPr/>
          <p:nvPr/>
        </p:nvSpPr>
        <p:spPr>
          <a:xfrm>
            <a:off x="715100" y="912725"/>
            <a:ext cx="457208" cy="164598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6" name="Google Shape;726;p37"/>
          <p:cNvGrpSpPr/>
          <p:nvPr/>
        </p:nvGrpSpPr>
        <p:grpSpPr>
          <a:xfrm>
            <a:off x="4754802" y="1600199"/>
            <a:ext cx="3976639" cy="3008214"/>
            <a:chOff x="4754850" y="1600325"/>
            <a:chExt cx="3771900" cy="1412550"/>
          </a:xfrm>
        </p:grpSpPr>
        <p:sp>
          <p:nvSpPr>
            <p:cNvPr id="727" name="Google Shape;727;p3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cxnSp>
          <p:nvCxnSpPr>
            <p:cNvPr id="729" name="Google Shape;729;p3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33" name="Google Shape;733;p37"/>
          <p:cNvSpPr txBox="1">
            <a:spLocks noGrp="1"/>
          </p:cNvSpPr>
          <p:nvPr>
            <p:ph type="subTitle" idx="5"/>
          </p:nvPr>
        </p:nvSpPr>
        <p:spPr>
          <a:xfrm>
            <a:off x="5473169" y="2420844"/>
            <a:ext cx="3003938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>
                <a:latin typeface="Posterama" panose="020B0504020200020000" pitchFamily="34" charset="0"/>
                <a:cs typeface="Posterama" panose="020B0504020200020000" pitchFamily="34" charset="0"/>
              </a:rPr>
              <a:t>Mở rộng kiểm thử để bao gồm các tính năng bổ sung hoặc mở rộng trò chơi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>
                <a:latin typeface="Posterama" panose="020B0504020200020000" pitchFamily="34" charset="0"/>
                <a:cs typeface="Posterama" panose="020B0504020200020000" pitchFamily="34" charset="0"/>
              </a:rPr>
              <a:t>Cải thiện môi trường kiểm thử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>
                <a:latin typeface="Posterama" panose="020B0504020200020000" pitchFamily="34" charset="0"/>
                <a:cs typeface="Posterama" panose="020B0504020200020000" pitchFamily="34" charset="0"/>
              </a:rPr>
              <a:t>Thực hiện kiểm thử trên các nền tảng khác để đảm báo tính tương thích</a:t>
            </a: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738" name="Google Shape;738;p37"/>
          <p:cNvSpPr txBox="1">
            <a:spLocks noGrp="1"/>
          </p:cNvSpPr>
          <p:nvPr>
            <p:ph type="subTitle" idx="8"/>
          </p:nvPr>
        </p:nvSpPr>
        <p:spPr>
          <a:xfrm>
            <a:off x="5522475" y="2004987"/>
            <a:ext cx="3225401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Posterama" panose="020B0504020200020000" pitchFamily="34" charset="0"/>
                <a:cs typeface="Posterama" panose="020B0504020200020000" pitchFamily="34" charset="0"/>
              </a:rPr>
              <a:t>Hướng phát triển</a:t>
            </a: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grpSp>
        <p:nvGrpSpPr>
          <p:cNvPr id="739" name="Google Shape;739;p37"/>
          <p:cNvGrpSpPr/>
          <p:nvPr/>
        </p:nvGrpSpPr>
        <p:grpSpPr>
          <a:xfrm>
            <a:off x="4867161" y="2177493"/>
            <a:ext cx="502899" cy="502899"/>
            <a:chOff x="858700" y="1967475"/>
            <a:chExt cx="605100" cy="605100"/>
          </a:xfrm>
        </p:grpSpPr>
        <p:sp>
          <p:nvSpPr>
            <p:cNvPr id="740" name="Google Shape;740;p37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</p:grpSp>
      <p:sp>
        <p:nvSpPr>
          <p:cNvPr id="752" name="Google Shape;752;p37"/>
          <p:cNvSpPr/>
          <p:nvPr/>
        </p:nvSpPr>
        <p:spPr>
          <a:xfrm>
            <a:off x="947500" y="109031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753" name="Google Shape;753;p37"/>
          <p:cNvSpPr/>
          <p:nvPr/>
        </p:nvSpPr>
        <p:spPr>
          <a:xfrm>
            <a:off x="715160" y="94166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754" name="Google Shape;754;p37"/>
          <p:cNvSpPr/>
          <p:nvPr/>
        </p:nvSpPr>
        <p:spPr>
          <a:xfrm>
            <a:off x="7971748" y="1042351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grpSp>
        <p:nvGrpSpPr>
          <p:cNvPr id="10" name="Google Shape;726;p37">
            <a:extLst>
              <a:ext uri="{FF2B5EF4-FFF2-40B4-BE49-F238E27FC236}">
                <a16:creationId xmlns:a16="http://schemas.microsoft.com/office/drawing/2014/main" id="{257A78F2-49F1-7C96-DD32-43CB36E58827}"/>
              </a:ext>
            </a:extLst>
          </p:cNvPr>
          <p:cNvGrpSpPr/>
          <p:nvPr/>
        </p:nvGrpSpPr>
        <p:grpSpPr>
          <a:xfrm>
            <a:off x="488132" y="1600199"/>
            <a:ext cx="3976639" cy="3008214"/>
            <a:chOff x="4754850" y="1600325"/>
            <a:chExt cx="3771900" cy="1412550"/>
          </a:xfrm>
        </p:grpSpPr>
        <p:sp>
          <p:nvSpPr>
            <p:cNvPr id="11" name="Google Shape;727;p37">
              <a:extLst>
                <a:ext uri="{FF2B5EF4-FFF2-40B4-BE49-F238E27FC236}">
                  <a16:creationId xmlns:a16="http://schemas.microsoft.com/office/drawing/2014/main" id="{29015275-4C25-E34C-904C-C2DC2246AD60}"/>
                </a:ext>
              </a:extLst>
            </p:cNvPr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12" name="Google Shape;728;p37">
              <a:extLst>
                <a:ext uri="{FF2B5EF4-FFF2-40B4-BE49-F238E27FC236}">
                  <a16:creationId xmlns:a16="http://schemas.microsoft.com/office/drawing/2014/main" id="{2D331F5E-4C02-C7B5-CD45-E7421E498507}"/>
                </a:ext>
              </a:extLst>
            </p:cNvPr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cxnSp>
          <p:nvCxnSpPr>
            <p:cNvPr id="13" name="Google Shape;729;p37">
              <a:extLst>
                <a:ext uri="{FF2B5EF4-FFF2-40B4-BE49-F238E27FC236}">
                  <a16:creationId xmlns:a16="http://schemas.microsoft.com/office/drawing/2014/main" id="{B67CCE32-0458-5178-146F-27A47CA6D58B}"/>
                </a:ext>
              </a:extLst>
            </p:cNvPr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738;p37">
            <a:extLst>
              <a:ext uri="{FF2B5EF4-FFF2-40B4-BE49-F238E27FC236}">
                <a16:creationId xmlns:a16="http://schemas.microsoft.com/office/drawing/2014/main" id="{02CD3BE0-7090-A65B-FCF4-970D0325E7A7}"/>
              </a:ext>
            </a:extLst>
          </p:cNvPr>
          <p:cNvSpPr txBox="1">
            <a:spLocks/>
          </p:cNvSpPr>
          <p:nvPr/>
        </p:nvSpPr>
        <p:spPr>
          <a:xfrm>
            <a:off x="1198508" y="2008998"/>
            <a:ext cx="3225401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vi-VN">
                <a:latin typeface="Posterama" panose="020B0504020200020000" pitchFamily="34" charset="0"/>
                <a:cs typeface="Posterama" panose="020B0504020200020000" pitchFamily="34" charset="0"/>
              </a:rPr>
              <a:t>Đạt được của đề tài</a:t>
            </a:r>
          </a:p>
        </p:txBody>
      </p:sp>
      <p:sp>
        <p:nvSpPr>
          <p:cNvPr id="16" name="Google Shape;733;p37">
            <a:extLst>
              <a:ext uri="{FF2B5EF4-FFF2-40B4-BE49-F238E27FC236}">
                <a16:creationId xmlns:a16="http://schemas.microsoft.com/office/drawing/2014/main" id="{FC162AD8-8A6C-3BCD-9609-14BBF6C33DBC}"/>
              </a:ext>
            </a:extLst>
          </p:cNvPr>
          <p:cNvSpPr txBox="1">
            <a:spLocks/>
          </p:cNvSpPr>
          <p:nvPr/>
        </p:nvSpPr>
        <p:spPr>
          <a:xfrm>
            <a:off x="1157646" y="2491634"/>
            <a:ext cx="3003938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Posterama" panose="020B0504020200020000" pitchFamily="34" charset="0"/>
                <a:cs typeface="Posterama" panose="020B0504020200020000" pitchFamily="34" charset="0"/>
              </a:rPr>
              <a:t>Các chức năng được kiểm thử và hoạt động đúng như mong đợi.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Posterama" panose="020B0504020200020000" pitchFamily="34" charset="0"/>
                <a:cs typeface="Posterama" panose="020B0504020200020000" pitchFamily="34" charset="0"/>
              </a:rPr>
              <a:t>Xác định và sửa các lỗi trong quá trình kiểm</a:t>
            </a:r>
          </a:p>
        </p:txBody>
      </p:sp>
      <p:grpSp>
        <p:nvGrpSpPr>
          <p:cNvPr id="17" name="Google Shape;745;p37">
            <a:extLst>
              <a:ext uri="{FF2B5EF4-FFF2-40B4-BE49-F238E27FC236}">
                <a16:creationId xmlns:a16="http://schemas.microsoft.com/office/drawing/2014/main" id="{145C3089-D991-F3EF-8CDF-D8298F46AFCC}"/>
              </a:ext>
            </a:extLst>
          </p:cNvPr>
          <p:cNvGrpSpPr/>
          <p:nvPr/>
        </p:nvGrpSpPr>
        <p:grpSpPr>
          <a:xfrm>
            <a:off x="659341" y="2267448"/>
            <a:ext cx="502800" cy="502800"/>
            <a:chOff x="1627550" y="2017350"/>
            <a:chExt cx="502800" cy="502800"/>
          </a:xfrm>
        </p:grpSpPr>
        <p:sp>
          <p:nvSpPr>
            <p:cNvPr id="18" name="Google Shape;746;p37">
              <a:extLst>
                <a:ext uri="{FF2B5EF4-FFF2-40B4-BE49-F238E27FC236}">
                  <a16:creationId xmlns:a16="http://schemas.microsoft.com/office/drawing/2014/main" id="{233F20CF-BEFF-4C9A-34BA-B02BD71BA5CC}"/>
                </a:ext>
              </a:extLst>
            </p:cNvPr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19" name="Google Shape;747;p37">
              <a:extLst>
                <a:ext uri="{FF2B5EF4-FFF2-40B4-BE49-F238E27FC236}">
                  <a16:creationId xmlns:a16="http://schemas.microsoft.com/office/drawing/2014/main" id="{D372EAD1-77EF-9710-954C-A2660C5E4D1D}"/>
                </a:ext>
              </a:extLst>
            </p:cNvPr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197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816105" y="2223344"/>
            <a:ext cx="5702391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Posterama" panose="020B0502040204020203" pitchFamily="34" charset="0"/>
                <a:cs typeface="Posterama" panose="020B0502040204020203" pitchFamily="34" charset="0"/>
              </a:rPr>
              <a:t>Cảm ơn đã lắng nghe và theo dõi!</a:t>
            </a:r>
            <a:endParaRPr dirty="0">
              <a:latin typeface="Posterama" panose="020B0502040204020203" pitchFamily="34" charset="0"/>
              <a:cs typeface="Posterama" panose="020B0502040204020203" pitchFamily="34" charset="0"/>
            </a:endParaRPr>
          </a:p>
        </p:txBody>
      </p:sp>
      <p:grpSp>
        <p:nvGrpSpPr>
          <p:cNvPr id="552" name="Google Shape;552;p32"/>
          <p:cNvGrpSpPr/>
          <p:nvPr/>
        </p:nvGrpSpPr>
        <p:grpSpPr>
          <a:xfrm>
            <a:off x="1378050" y="1095482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274;p52">
            <a:extLst>
              <a:ext uri="{FF2B5EF4-FFF2-40B4-BE49-F238E27FC236}">
                <a16:creationId xmlns:a16="http://schemas.microsoft.com/office/drawing/2014/main" id="{A23DA804-DC12-C2D3-9FE7-9A700CE81607}"/>
              </a:ext>
            </a:extLst>
          </p:cNvPr>
          <p:cNvGrpSpPr/>
          <p:nvPr/>
        </p:nvGrpSpPr>
        <p:grpSpPr>
          <a:xfrm rot="5400000">
            <a:off x="1324865" y="3224605"/>
            <a:ext cx="770468" cy="2562190"/>
            <a:chOff x="6592201" y="2061933"/>
            <a:chExt cx="941841" cy="2789257"/>
          </a:xfrm>
        </p:grpSpPr>
        <p:sp>
          <p:nvSpPr>
            <p:cNvPr id="3" name="Google Shape;1275;p52">
              <a:extLst>
                <a:ext uri="{FF2B5EF4-FFF2-40B4-BE49-F238E27FC236}">
                  <a16:creationId xmlns:a16="http://schemas.microsoft.com/office/drawing/2014/main" id="{6ECCECAE-5152-C6B3-3A9C-1C95E7161986}"/>
                </a:ext>
              </a:extLst>
            </p:cNvPr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276;p52">
              <a:extLst>
                <a:ext uri="{FF2B5EF4-FFF2-40B4-BE49-F238E27FC236}">
                  <a16:creationId xmlns:a16="http://schemas.microsoft.com/office/drawing/2014/main" id="{BA4BC856-ED6D-8E98-1634-5EB7C665BF6E}"/>
                </a:ext>
              </a:extLst>
            </p:cNvPr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77;p52">
              <a:extLst>
                <a:ext uri="{FF2B5EF4-FFF2-40B4-BE49-F238E27FC236}">
                  <a16:creationId xmlns:a16="http://schemas.microsoft.com/office/drawing/2014/main" id="{C9A3873D-D108-591B-3C75-76A8FEBD8B38}"/>
                </a:ext>
              </a:extLst>
            </p:cNvPr>
            <p:cNvSpPr/>
            <p:nvPr/>
          </p:nvSpPr>
          <p:spPr>
            <a:xfrm>
              <a:off x="6636341" y="2105487"/>
              <a:ext cx="853561" cy="2702149"/>
            </a:xfrm>
            <a:custGeom>
              <a:avLst/>
              <a:gdLst/>
              <a:ahLst/>
              <a:cxnLst/>
              <a:rect l="l" t="t" r="r" b="b"/>
              <a:pathLst>
                <a:path w="7561" h="24196" extrusionOk="0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78;p52">
              <a:extLst>
                <a:ext uri="{FF2B5EF4-FFF2-40B4-BE49-F238E27FC236}">
                  <a16:creationId xmlns:a16="http://schemas.microsoft.com/office/drawing/2014/main" id="{F96A2439-173F-5DD0-56BD-FF39A3263668}"/>
                </a:ext>
              </a:extLst>
            </p:cNvPr>
            <p:cNvSpPr/>
            <p:nvPr/>
          </p:nvSpPr>
          <p:spPr>
            <a:xfrm>
              <a:off x="6754649" y="2707541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79;p52">
              <a:extLst>
                <a:ext uri="{FF2B5EF4-FFF2-40B4-BE49-F238E27FC236}">
                  <a16:creationId xmlns:a16="http://schemas.microsoft.com/office/drawing/2014/main" id="{BD5B515F-D9BA-ACAB-89B1-4198F3671EAB}"/>
                </a:ext>
              </a:extLst>
            </p:cNvPr>
            <p:cNvSpPr/>
            <p:nvPr/>
          </p:nvSpPr>
          <p:spPr>
            <a:xfrm>
              <a:off x="6754649" y="3028949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80;p52">
              <a:extLst>
                <a:ext uri="{FF2B5EF4-FFF2-40B4-BE49-F238E27FC236}">
                  <a16:creationId xmlns:a16="http://schemas.microsoft.com/office/drawing/2014/main" id="{375413D6-D62E-588B-846F-670734A7FC9E}"/>
                </a:ext>
              </a:extLst>
            </p:cNvPr>
            <p:cNvSpPr/>
            <p:nvPr/>
          </p:nvSpPr>
          <p:spPr>
            <a:xfrm>
              <a:off x="6754649" y="3347564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81;p52">
              <a:extLst>
                <a:ext uri="{FF2B5EF4-FFF2-40B4-BE49-F238E27FC236}">
                  <a16:creationId xmlns:a16="http://schemas.microsoft.com/office/drawing/2014/main" id="{531114E0-0618-A7E8-B0CB-6403C2EBACEB}"/>
                </a:ext>
              </a:extLst>
            </p:cNvPr>
            <p:cNvSpPr/>
            <p:nvPr/>
          </p:nvSpPr>
          <p:spPr>
            <a:xfrm>
              <a:off x="6754649" y="3666292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82;p52">
              <a:extLst>
                <a:ext uri="{FF2B5EF4-FFF2-40B4-BE49-F238E27FC236}">
                  <a16:creationId xmlns:a16="http://schemas.microsoft.com/office/drawing/2014/main" id="{14BD93B1-011D-92D6-0D22-670D70D15E81}"/>
                </a:ext>
              </a:extLst>
            </p:cNvPr>
            <p:cNvSpPr/>
            <p:nvPr/>
          </p:nvSpPr>
          <p:spPr>
            <a:xfrm>
              <a:off x="6754649" y="3987700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83;p52">
              <a:extLst>
                <a:ext uri="{FF2B5EF4-FFF2-40B4-BE49-F238E27FC236}">
                  <a16:creationId xmlns:a16="http://schemas.microsoft.com/office/drawing/2014/main" id="{DB13076A-41E2-B692-4BA3-7AC4D1559ACD}"/>
                </a:ext>
              </a:extLst>
            </p:cNvPr>
            <p:cNvSpPr/>
            <p:nvPr/>
          </p:nvSpPr>
          <p:spPr>
            <a:xfrm>
              <a:off x="6754649" y="4306316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84;p52">
              <a:extLst>
                <a:ext uri="{FF2B5EF4-FFF2-40B4-BE49-F238E27FC236}">
                  <a16:creationId xmlns:a16="http://schemas.microsoft.com/office/drawing/2014/main" id="{06ADCEE0-4819-9887-0687-218DA5055312}"/>
                </a:ext>
              </a:extLst>
            </p:cNvPr>
            <p:cNvSpPr/>
            <p:nvPr/>
          </p:nvSpPr>
          <p:spPr>
            <a:xfrm>
              <a:off x="6655532" y="2184555"/>
              <a:ext cx="834370" cy="2623081"/>
            </a:xfrm>
            <a:custGeom>
              <a:avLst/>
              <a:gdLst/>
              <a:ahLst/>
              <a:cxnLst/>
              <a:rect l="l" t="t" r="r" b="b"/>
              <a:pathLst>
                <a:path w="7391" h="23488" extrusionOk="0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5805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sterama" panose="020B0504020200020000" pitchFamily="34" charset="0"/>
                <a:cs typeface="Posterama" panose="020B0504020200020000" pitchFamily="34" charset="0"/>
              </a:rPr>
              <a:t>01</a:t>
            </a: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828800" y="2386827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Posterama" panose="020B0504020200020000" pitchFamily="34" charset="0"/>
                <a:cs typeface="Posterama" panose="020B0504020200020000" pitchFamily="34" charset="0"/>
              </a:rPr>
              <a:t>Báo cáo phần mềm</a:t>
            </a:r>
            <a:endParaRPr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grpSp>
        <p:nvGrpSpPr>
          <p:cNvPr id="552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/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grpSp>
          <p:nvGrpSpPr>
            <p:cNvPr id="567" name="Google Shape;567;p33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  <p:cxnSp>
            <p:nvCxnSpPr>
              <p:cNvPr id="569" name="Google Shape;569;p33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</p:grpSp>
      </p:grpSp>
      <p:sp>
        <p:nvSpPr>
          <p:cNvPr id="575" name="Google Shape;575;p33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Posterama" panose="020B0504020200020000" pitchFamily="34" charset="0"/>
                <a:cs typeface="Posterama" panose="020B0504020200020000" pitchFamily="34" charset="0"/>
              </a:rPr>
              <a:t>Mục đích</a:t>
            </a: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76" name="Google Shape;576;p33"/>
          <p:cNvSpPr txBox="1">
            <a:spLocks noGrp="1"/>
          </p:cNvSpPr>
          <p:nvPr>
            <p:ph type="subTitle" idx="1"/>
          </p:nvPr>
        </p:nvSpPr>
        <p:spPr>
          <a:xfrm>
            <a:off x="2057400" y="2521166"/>
            <a:ext cx="5199069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Posterama" panose="020B0504020200020000" pitchFamily="34" charset="0"/>
                <a:ea typeface="Lato" panose="020F0502020204030204" pitchFamily="34" charset="0"/>
                <a:cs typeface="Posterama" panose="020B0504020200020000" pitchFamily="34" charset="0"/>
              </a:rPr>
              <a:t>Trình bày kế hoạch, quy trình, và kết quả kiểm thử ứng dụng phần mềmTic-Tac-Toe. Tập trung kiểm thử một luồng chức năng cụ thể của Tic-Tac-Toe, đảm bảo các chức năng cơ bản hoạt động đúng và không có lỗi nghiêm trọng.</a:t>
            </a:r>
            <a:endParaRPr lang="en-US" dirty="0">
              <a:latin typeface="Posterama" panose="020B0504020200020000" pitchFamily="34" charset="0"/>
              <a:ea typeface="Lato" panose="020F0502020204030204" pitchFamily="34" charset="0"/>
              <a:cs typeface="Posterama" panose="020B0504020200020000" pitchFamily="34" charset="0"/>
            </a:endParaRPr>
          </a:p>
        </p:txBody>
      </p:sp>
      <p:grpSp>
        <p:nvGrpSpPr>
          <p:cNvPr id="577" name="Google Shape;577;p33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</p:grpSp>
      <p:grpSp>
        <p:nvGrpSpPr>
          <p:cNvPr id="580" name="Google Shape;580;p33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</p:grpSp>
      <p:grpSp>
        <p:nvGrpSpPr>
          <p:cNvPr id="583" name="Google Shape;583;p33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grpSp>
          <p:nvGrpSpPr>
            <p:cNvPr id="587" name="Google Shape;587;p3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</p:grpSp>
      </p:grpSp>
      <p:sp>
        <p:nvSpPr>
          <p:cNvPr id="590" name="Google Shape;590;p33"/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Posterama" panose="020B0504020200020000" pitchFamily="34" charset="0"/>
              <a:ea typeface="Karla"/>
              <a:cs typeface="Posterama" panose="020B0504020200020000" pitchFamily="34" charset="0"/>
              <a:sym typeface="Karla"/>
            </a:endParaRPr>
          </a:p>
        </p:txBody>
      </p:sp>
      <p:sp>
        <p:nvSpPr>
          <p:cNvPr id="591" name="Google Shape;591;p33"/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92" name="Google Shape;592;p33"/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93" name="Google Shape;593;p33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94" name="Google Shape;594;p33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grpSp>
        <p:nvGrpSpPr>
          <p:cNvPr id="595" name="Google Shape;595;p33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97" name="Google Shape;597;p3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</p:grpSp>
      <p:sp>
        <p:nvSpPr>
          <p:cNvPr id="2" name="Google Shape;426;p29">
            <a:extLst>
              <a:ext uri="{FF2B5EF4-FFF2-40B4-BE49-F238E27FC236}">
                <a16:creationId xmlns:a16="http://schemas.microsoft.com/office/drawing/2014/main" id="{E6C79D01-E2DF-2E40-3115-E5E628626DB5}"/>
              </a:ext>
            </a:extLst>
          </p:cNvPr>
          <p:cNvSpPr/>
          <p:nvPr/>
        </p:nvSpPr>
        <p:spPr>
          <a:xfrm>
            <a:off x="2057400" y="3852024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7" name="Google Shape;787;p39"/>
          <p:cNvGrpSpPr/>
          <p:nvPr/>
        </p:nvGrpSpPr>
        <p:grpSpPr>
          <a:xfrm>
            <a:off x="5320460" y="3219807"/>
            <a:ext cx="2418900" cy="1412700"/>
            <a:chOff x="715100" y="1600325"/>
            <a:chExt cx="2418900" cy="1412700"/>
          </a:xfrm>
        </p:grpSpPr>
        <p:sp>
          <p:nvSpPr>
            <p:cNvPr id="788" name="Google Shape;788;p39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grpSp>
          <p:nvGrpSpPr>
            <p:cNvPr id="789" name="Google Shape;789;p39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790" name="Google Shape;790;p39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  <p:cxnSp>
            <p:nvCxnSpPr>
              <p:cNvPr id="791" name="Google Shape;791;p39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92" name="Google Shape;792;p39"/>
          <p:cNvGrpSpPr/>
          <p:nvPr/>
        </p:nvGrpSpPr>
        <p:grpSpPr>
          <a:xfrm>
            <a:off x="2076537" y="3233411"/>
            <a:ext cx="2418900" cy="1412700"/>
            <a:chOff x="715100" y="1600325"/>
            <a:chExt cx="2418900" cy="1412700"/>
          </a:xfrm>
        </p:grpSpPr>
        <p:sp>
          <p:nvSpPr>
            <p:cNvPr id="793" name="Google Shape;793;p39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grpSp>
          <p:nvGrpSpPr>
            <p:cNvPr id="794" name="Google Shape;794;p39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795" name="Google Shape;795;p39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  <p:cxnSp>
            <p:nvCxnSpPr>
              <p:cNvPr id="796" name="Google Shape;796;p39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97" name="Google Shape;797;p39"/>
          <p:cNvGrpSpPr/>
          <p:nvPr/>
        </p:nvGrpSpPr>
        <p:grpSpPr>
          <a:xfrm>
            <a:off x="6101845" y="1600325"/>
            <a:ext cx="2418900" cy="1412700"/>
            <a:chOff x="715100" y="1600325"/>
            <a:chExt cx="2418900" cy="1412700"/>
          </a:xfrm>
        </p:grpSpPr>
        <p:sp>
          <p:nvSpPr>
            <p:cNvPr id="798" name="Google Shape;798;p39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grpSp>
          <p:nvGrpSpPr>
            <p:cNvPr id="799" name="Google Shape;799;p39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800" name="Google Shape;800;p39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  <p:cxnSp>
            <p:nvCxnSpPr>
              <p:cNvPr id="801" name="Google Shape;801;p39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02" name="Google Shape;802;p39"/>
          <p:cNvGrpSpPr/>
          <p:nvPr/>
        </p:nvGrpSpPr>
        <p:grpSpPr>
          <a:xfrm>
            <a:off x="3408470" y="1600325"/>
            <a:ext cx="2418900" cy="1412700"/>
            <a:chOff x="715100" y="1600325"/>
            <a:chExt cx="2418900" cy="1412700"/>
          </a:xfrm>
        </p:grpSpPr>
        <p:sp>
          <p:nvSpPr>
            <p:cNvPr id="803" name="Google Shape;803;p39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grpSp>
          <p:nvGrpSpPr>
            <p:cNvPr id="804" name="Google Shape;804;p39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805" name="Google Shape;805;p39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  <p:cxnSp>
            <p:nvCxnSpPr>
              <p:cNvPr id="806" name="Google Shape;806;p39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07" name="Google Shape;807;p39"/>
          <p:cNvGrpSpPr/>
          <p:nvPr/>
        </p:nvGrpSpPr>
        <p:grpSpPr>
          <a:xfrm>
            <a:off x="722120" y="1622997"/>
            <a:ext cx="2418900" cy="1412700"/>
            <a:chOff x="715100" y="1600325"/>
            <a:chExt cx="2418900" cy="1412700"/>
          </a:xfrm>
        </p:grpSpPr>
        <p:sp>
          <p:nvSpPr>
            <p:cNvPr id="808" name="Google Shape;808;p39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grpSp>
          <p:nvGrpSpPr>
            <p:cNvPr id="809" name="Google Shape;809;p39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810" name="Google Shape;810;p39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  <p:cxnSp>
            <p:nvCxnSpPr>
              <p:cNvPr id="811" name="Google Shape;811;p39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18" name="Google Shape;818;p39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Posterama" panose="020B0504020200020000" pitchFamily="34" charset="0"/>
                <a:cs typeface="Posterama" panose="020B0504020200020000" pitchFamily="34" charset="0"/>
              </a:rPr>
              <a:t>Phạm vi </a:t>
            </a: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819" name="Google Shape;819;p39"/>
          <p:cNvSpPr txBox="1">
            <a:spLocks noGrp="1"/>
          </p:cNvSpPr>
          <p:nvPr>
            <p:ph type="subTitle" idx="1"/>
          </p:nvPr>
        </p:nvSpPr>
        <p:spPr>
          <a:xfrm>
            <a:off x="3474750" y="2038013"/>
            <a:ext cx="2194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Posterama" panose="020B0504020200020000" pitchFamily="34" charset="0"/>
                <a:cs typeface="Posterama" panose="020B0504020200020000" pitchFamily="34" charset="0"/>
              </a:rPr>
              <a:t>Xây dựng môi trường kiểm thử phù hợp</a:t>
            </a: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820" name="Google Shape;820;p39"/>
          <p:cNvSpPr txBox="1">
            <a:spLocks noGrp="1"/>
          </p:cNvSpPr>
          <p:nvPr>
            <p:ph type="subTitle" idx="4"/>
          </p:nvPr>
        </p:nvSpPr>
        <p:spPr>
          <a:xfrm>
            <a:off x="782850" y="2032150"/>
            <a:ext cx="2194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Posterama" panose="020B0504020200020000" pitchFamily="34" charset="0"/>
                <a:cs typeface="Posterama" panose="020B0504020200020000" pitchFamily="34" charset="0"/>
              </a:rPr>
              <a:t>Kiểm thử chức năng trò chơi TIC-TAC-TOE</a:t>
            </a: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821" name="Google Shape;821;p39"/>
          <p:cNvSpPr txBox="1">
            <a:spLocks noGrp="1"/>
          </p:cNvSpPr>
          <p:nvPr>
            <p:ph type="subTitle" idx="5"/>
          </p:nvPr>
        </p:nvSpPr>
        <p:spPr>
          <a:xfrm>
            <a:off x="2126637" y="3585808"/>
            <a:ext cx="219449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Posterama" panose="020B0504020200020000" pitchFamily="34" charset="0"/>
                <a:cs typeface="Posterama" panose="020B0504020200020000" pitchFamily="34" charset="0"/>
              </a:rPr>
              <a:t>Sử dụng dữ liệu kiểm thử phù hợp để kiểm tra chức năng</a:t>
            </a:r>
            <a:endParaRPr lang="en-US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822" name="Google Shape;822;p39"/>
          <p:cNvSpPr txBox="1">
            <a:spLocks noGrp="1"/>
          </p:cNvSpPr>
          <p:nvPr>
            <p:ph type="subTitle" idx="2"/>
          </p:nvPr>
        </p:nvSpPr>
        <p:spPr>
          <a:xfrm>
            <a:off x="6166650" y="2032150"/>
            <a:ext cx="2194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Posterama" panose="020B0504020200020000" pitchFamily="34" charset="0"/>
                <a:cs typeface="Posterama" panose="020B0504020200020000" pitchFamily="34" charset="0"/>
              </a:rPr>
              <a:t>Áp dụng các kỹ thuật kiểm thử hiệu quả</a:t>
            </a: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823" name="Google Shape;823;p39"/>
          <p:cNvSpPr txBox="1">
            <a:spLocks noGrp="1"/>
          </p:cNvSpPr>
          <p:nvPr>
            <p:ph type="subTitle" idx="3"/>
          </p:nvPr>
        </p:nvSpPr>
        <p:spPr>
          <a:xfrm>
            <a:off x="5411960" y="3585808"/>
            <a:ext cx="2194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Posterama" panose="020B0504020200020000" pitchFamily="34" charset="0"/>
                <a:cs typeface="Posterama" panose="020B0504020200020000" pitchFamily="34" charset="0"/>
              </a:rPr>
              <a:t>Đánh giá quản lý rủi ro và quản lý chất lượng trong quá trình kiểm thử</a:t>
            </a: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825" name="Google Shape;825;p39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826" name="Google Shape;826;p39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827" name="Google Shape;827;p39"/>
          <p:cNvSpPr/>
          <p:nvPr/>
        </p:nvSpPr>
        <p:spPr>
          <a:xfrm>
            <a:off x="715160" y="12527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0"/>
          <p:cNvSpPr txBox="1">
            <a:spLocks noGrp="1"/>
          </p:cNvSpPr>
          <p:nvPr>
            <p:ph type="subTitle" idx="1"/>
          </p:nvPr>
        </p:nvSpPr>
        <p:spPr>
          <a:xfrm>
            <a:off x="3405364" y="1065770"/>
            <a:ext cx="5020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</a:t>
            </a:r>
            <a:r>
              <a:rPr lang="vi-VN"/>
              <a:t>TIC-TAC-TOE(XO)</a:t>
            </a:r>
            <a:endParaRPr/>
          </a:p>
        </p:txBody>
      </p:sp>
      <p:sp>
        <p:nvSpPr>
          <p:cNvPr id="833" name="Google Shape;833;p40"/>
          <p:cNvSpPr txBox="1">
            <a:spLocks noGrp="1"/>
          </p:cNvSpPr>
          <p:nvPr>
            <p:ph type="subTitle" idx="2"/>
          </p:nvPr>
        </p:nvSpPr>
        <p:spPr>
          <a:xfrm>
            <a:off x="3405364" y="2350699"/>
            <a:ext cx="5020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</a:t>
            </a:r>
            <a:r>
              <a:rPr lang="vi-VN"/>
              <a:t>Chức năng chính</a:t>
            </a:r>
            <a:endParaRPr/>
          </a:p>
        </p:txBody>
      </p:sp>
      <p:sp>
        <p:nvSpPr>
          <p:cNvPr id="834" name="Google Shape;834;p40"/>
          <p:cNvSpPr txBox="1">
            <a:spLocks noGrp="1"/>
          </p:cNvSpPr>
          <p:nvPr>
            <p:ph type="subTitle" idx="3"/>
          </p:nvPr>
        </p:nvSpPr>
        <p:spPr>
          <a:xfrm>
            <a:off x="3404764" y="3465419"/>
            <a:ext cx="5020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</a:t>
            </a:r>
            <a:r>
              <a:rPr lang="vi-VN"/>
              <a:t>Demo kiểm thử</a:t>
            </a:r>
            <a:endParaRPr/>
          </a:p>
        </p:txBody>
      </p:sp>
      <p:sp>
        <p:nvSpPr>
          <p:cNvPr id="835" name="Google Shape;835;p40"/>
          <p:cNvSpPr txBox="1">
            <a:spLocks noGrp="1"/>
          </p:cNvSpPr>
          <p:nvPr>
            <p:ph type="subTitle" idx="4"/>
          </p:nvPr>
        </p:nvSpPr>
        <p:spPr>
          <a:xfrm>
            <a:off x="3405364" y="1501563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vi-VN"/>
              <a:t>Là một trò chơi dành cho 2 người chơi,nơi mỗi người chơi đặt lần lượt là dấu X và O, để hoàn thành thì có 4 ô liên tiếp : ngang, dọc hoặc chéo</a:t>
            </a:r>
            <a:r>
              <a:rPr lang="en"/>
              <a:t>”</a:t>
            </a:r>
            <a:endParaRPr/>
          </a:p>
        </p:txBody>
      </p:sp>
      <p:sp>
        <p:nvSpPr>
          <p:cNvPr id="836" name="Google Shape;836;p40"/>
          <p:cNvSpPr txBox="1">
            <a:spLocks noGrp="1"/>
          </p:cNvSpPr>
          <p:nvPr>
            <p:ph type="subTitle" idx="5"/>
          </p:nvPr>
        </p:nvSpPr>
        <p:spPr>
          <a:xfrm>
            <a:off x="3405364" y="2706846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vi-VN"/>
              <a:t>Khởi tạo trò chơi và dao diện người dùng, cho phép người chơi di chuyển bằng cách nhấp vào ô trống, kiểm tra, thông báo và cập nhật tỉ số cho người chơi</a:t>
            </a:r>
            <a:r>
              <a:rPr lang="en"/>
              <a:t>”</a:t>
            </a:r>
            <a:endParaRPr/>
          </a:p>
        </p:txBody>
      </p:sp>
      <p:sp>
        <p:nvSpPr>
          <p:cNvPr id="837" name="Google Shape;837;p40"/>
          <p:cNvSpPr txBox="1">
            <a:spLocks noGrp="1"/>
          </p:cNvSpPr>
          <p:nvPr>
            <p:ph type="title"/>
          </p:nvPr>
        </p:nvSpPr>
        <p:spPr>
          <a:xfrm>
            <a:off x="353095" y="653539"/>
            <a:ext cx="1937339" cy="9309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Demo</a:t>
            </a:r>
            <a:endParaRPr/>
          </a:p>
        </p:txBody>
      </p:sp>
      <p:sp>
        <p:nvSpPr>
          <p:cNvPr id="838" name="Google Shape;838;p40"/>
          <p:cNvSpPr txBox="1">
            <a:spLocks noGrp="1"/>
          </p:cNvSpPr>
          <p:nvPr>
            <p:ph type="subTitle" idx="6"/>
          </p:nvPr>
        </p:nvSpPr>
        <p:spPr>
          <a:xfrm>
            <a:off x="3404764" y="3835405"/>
            <a:ext cx="50208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vi-VN"/>
              <a:t>Chạy trò chơi: trình diện trò chơi và giao diện người dùng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  Thực hiện kiểm thử: thực hiện kiểm thử cơ bản để kiểm tra chức năng như di chuyển, kiểm tra chiến thắng và xử lí hòa</a:t>
            </a:r>
            <a:r>
              <a:rPr lang="en"/>
              <a:t>”</a:t>
            </a:r>
            <a:endParaRPr/>
          </a:p>
        </p:txBody>
      </p:sp>
      <p:grpSp>
        <p:nvGrpSpPr>
          <p:cNvPr id="839" name="Google Shape;839;p40"/>
          <p:cNvGrpSpPr/>
          <p:nvPr/>
        </p:nvGrpSpPr>
        <p:grpSpPr>
          <a:xfrm>
            <a:off x="2676728" y="1417325"/>
            <a:ext cx="502899" cy="502899"/>
            <a:chOff x="858700" y="1967475"/>
            <a:chExt cx="605100" cy="605100"/>
          </a:xfrm>
        </p:grpSpPr>
        <p:sp>
          <p:nvSpPr>
            <p:cNvPr id="840" name="Google Shape;840;p40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2" name="Google Shape;842;p40"/>
          <p:cNvGrpSpPr/>
          <p:nvPr/>
        </p:nvGrpSpPr>
        <p:grpSpPr>
          <a:xfrm>
            <a:off x="2676728" y="3716796"/>
            <a:ext cx="502800" cy="502800"/>
            <a:chOff x="1627550" y="2017350"/>
            <a:chExt cx="502800" cy="502800"/>
          </a:xfrm>
        </p:grpSpPr>
        <p:sp>
          <p:nvSpPr>
            <p:cNvPr id="843" name="Google Shape;843;p40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40"/>
          <p:cNvGrpSpPr/>
          <p:nvPr/>
        </p:nvGrpSpPr>
        <p:grpSpPr>
          <a:xfrm>
            <a:off x="2676728" y="2602099"/>
            <a:ext cx="502800" cy="502800"/>
            <a:chOff x="463701" y="2307675"/>
            <a:chExt cx="502800" cy="502800"/>
          </a:xfrm>
        </p:grpSpPr>
        <p:sp>
          <p:nvSpPr>
            <p:cNvPr id="846" name="Google Shape;846;p40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40"/>
          <p:cNvGrpSpPr/>
          <p:nvPr/>
        </p:nvGrpSpPr>
        <p:grpSpPr>
          <a:xfrm>
            <a:off x="136938" y="3232371"/>
            <a:ext cx="1371600" cy="1375875"/>
            <a:chOff x="299013" y="1079125"/>
            <a:chExt cx="1371600" cy="1375875"/>
          </a:xfrm>
        </p:grpSpPr>
        <p:sp>
          <p:nvSpPr>
            <p:cNvPr id="850" name="Google Shape;850;p40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2" name="Google Shape;852;p40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853" name="Google Shape;853;p40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54" name="Google Shape;854;p40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855" name="Google Shape;855;p40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40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57" name="Google Shape;857;p40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858" name="Google Shape;858;p40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0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60" name="Google Shape;860;p40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61" name="Google Shape;861;p40"/>
          <p:cNvSpPr/>
          <p:nvPr/>
        </p:nvSpPr>
        <p:spPr>
          <a:xfrm flipV="1">
            <a:off x="8270865" y="4675788"/>
            <a:ext cx="457207" cy="58834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0"/>
          <p:cNvSpPr/>
          <p:nvPr/>
        </p:nvSpPr>
        <p:spPr>
          <a:xfrm>
            <a:off x="7736017" y="440113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40"/>
          <p:cNvSpPr/>
          <p:nvPr/>
        </p:nvSpPr>
        <p:spPr>
          <a:xfrm>
            <a:off x="715160" y="14173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4" name="Google Shape;864;p40"/>
          <p:cNvGrpSpPr/>
          <p:nvPr/>
        </p:nvGrpSpPr>
        <p:grpSpPr>
          <a:xfrm>
            <a:off x="136938" y="1998008"/>
            <a:ext cx="1827475" cy="1051350"/>
            <a:chOff x="136938" y="1799258"/>
            <a:chExt cx="1827475" cy="1051350"/>
          </a:xfrm>
        </p:grpSpPr>
        <p:grpSp>
          <p:nvGrpSpPr>
            <p:cNvPr id="865" name="Google Shape;865;p40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866" name="Google Shape;866;p40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7" name="Google Shape;867;p40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868" name="Google Shape;868;p40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69" name="Google Shape;869;p40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70" name="Google Shape;870;p40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871" name="Google Shape;871;p40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72" name="Google Shape;872;p40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873" name="Google Shape;873;p40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40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75" name="Google Shape;875;p40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4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Posterama" panose="020B0504020200020000" pitchFamily="34" charset="0"/>
                <a:cs typeface="Posterama" panose="020B0504020200020000" pitchFamily="34" charset="0"/>
              </a:rPr>
              <a:t>Bảng phân chia công việc</a:t>
            </a: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603" name="Google Shape;603;p34"/>
          <p:cNvSpPr/>
          <p:nvPr/>
        </p:nvSpPr>
        <p:spPr>
          <a:xfrm>
            <a:off x="1035175" y="2784106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>
                <a:solidFill>
                  <a:schemeClr val="dk1"/>
                </a:solidFill>
                <a:latin typeface="Posterama" panose="020B0504020200020000" pitchFamily="34" charset="0"/>
                <a:ea typeface="Rubik Black"/>
                <a:cs typeface="Posterama" panose="020B0504020200020000" pitchFamily="34" charset="0"/>
                <a:sym typeface="Rubik Black"/>
              </a:rPr>
              <a:t>1 tuần</a:t>
            </a:r>
            <a:endParaRPr sz="2400">
              <a:solidFill>
                <a:schemeClr val="dk1"/>
              </a:solidFill>
              <a:latin typeface="Posterama" panose="020B0504020200020000" pitchFamily="34" charset="0"/>
              <a:ea typeface="Rubik Black"/>
              <a:cs typeface="Posterama" panose="020B0504020200020000" pitchFamily="34" charset="0"/>
              <a:sym typeface="Rubik Black"/>
            </a:endParaRPr>
          </a:p>
        </p:txBody>
      </p:sp>
      <p:sp>
        <p:nvSpPr>
          <p:cNvPr id="604" name="Google Shape;604;p34"/>
          <p:cNvSpPr/>
          <p:nvPr/>
        </p:nvSpPr>
        <p:spPr>
          <a:xfrm>
            <a:off x="2844450" y="2784106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>
                <a:solidFill>
                  <a:schemeClr val="dk1"/>
                </a:solidFill>
                <a:latin typeface="Posterama" panose="020B0504020200020000" pitchFamily="34" charset="0"/>
                <a:ea typeface="Rubik Black"/>
                <a:cs typeface="Posterama" panose="020B0504020200020000" pitchFamily="34" charset="0"/>
                <a:sym typeface="Rubik Black"/>
              </a:rPr>
              <a:t>1 tuần</a:t>
            </a:r>
          </a:p>
        </p:txBody>
      </p:sp>
      <p:sp>
        <p:nvSpPr>
          <p:cNvPr id="605" name="Google Shape;605;p34"/>
          <p:cNvSpPr/>
          <p:nvPr/>
        </p:nvSpPr>
        <p:spPr>
          <a:xfrm>
            <a:off x="4653725" y="2784106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>
                <a:solidFill>
                  <a:schemeClr val="dk1"/>
                </a:solidFill>
                <a:latin typeface="Posterama" panose="020B0504020200020000" pitchFamily="34" charset="0"/>
                <a:ea typeface="Rubik Black"/>
                <a:cs typeface="Posterama" panose="020B0504020200020000" pitchFamily="34" charset="0"/>
                <a:sym typeface="Rubik Black"/>
              </a:rPr>
              <a:t>1 tuần</a:t>
            </a:r>
          </a:p>
        </p:txBody>
      </p:sp>
      <p:sp>
        <p:nvSpPr>
          <p:cNvPr id="606" name="Google Shape;606;p34"/>
          <p:cNvSpPr/>
          <p:nvPr/>
        </p:nvSpPr>
        <p:spPr>
          <a:xfrm>
            <a:off x="6463000" y="2784106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>
                <a:solidFill>
                  <a:schemeClr val="dk1"/>
                </a:solidFill>
                <a:latin typeface="Posterama" panose="020B0504020200020000" pitchFamily="34" charset="0"/>
                <a:ea typeface="Rubik Black"/>
                <a:cs typeface="Posterama" panose="020B0504020200020000" pitchFamily="34" charset="0"/>
                <a:sym typeface="Rubik Black"/>
              </a:rPr>
              <a:t>1 tuần</a:t>
            </a:r>
          </a:p>
        </p:txBody>
      </p:sp>
      <p:sp>
        <p:nvSpPr>
          <p:cNvPr id="607" name="Google Shape;607;p34"/>
          <p:cNvSpPr txBox="1"/>
          <p:nvPr/>
        </p:nvSpPr>
        <p:spPr>
          <a:xfrm flipH="1">
            <a:off x="715075" y="1600325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>
                <a:solidFill>
                  <a:schemeClr val="dk1"/>
                </a:solidFill>
                <a:latin typeface="Posterama" panose="020B0504020200020000" pitchFamily="34" charset="0"/>
                <a:ea typeface="Rubik Black"/>
                <a:cs typeface="Posterama" panose="020B0504020200020000" pitchFamily="34" charset="0"/>
                <a:sym typeface="Rubik Black"/>
              </a:rPr>
              <a:t>ĐỖ Đại Quyết</a:t>
            </a:r>
            <a:endParaRPr sz="2000">
              <a:solidFill>
                <a:schemeClr val="dk1"/>
              </a:solidFill>
              <a:latin typeface="Posterama" panose="020B0504020200020000" pitchFamily="34" charset="0"/>
              <a:ea typeface="Rubik Black"/>
              <a:cs typeface="Posterama" panose="020B0504020200020000" pitchFamily="34" charset="0"/>
              <a:sym typeface="Rubik Black"/>
            </a:endParaRPr>
          </a:p>
        </p:txBody>
      </p:sp>
      <p:sp>
        <p:nvSpPr>
          <p:cNvPr id="608" name="Google Shape;608;p34"/>
          <p:cNvSpPr txBox="1"/>
          <p:nvPr/>
        </p:nvSpPr>
        <p:spPr>
          <a:xfrm flipH="1">
            <a:off x="488447" y="2057470"/>
            <a:ext cx="2739255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>
                <a:solidFill>
                  <a:schemeClr val="dk1"/>
                </a:solidFill>
                <a:latin typeface="Posterama" panose="020B0504020200020000" pitchFamily="34" charset="0"/>
                <a:ea typeface="Karla"/>
                <a:cs typeface="Posterama" panose="020B0504020200020000" pitchFamily="34" charset="0"/>
                <a:sym typeface="Karla"/>
              </a:rPr>
              <a:t>Báo cáo phần mềm, kế hoạch kiểm thử, word,powerpoint</a:t>
            </a:r>
            <a:endParaRPr>
              <a:solidFill>
                <a:schemeClr val="dk1"/>
              </a:solidFill>
              <a:latin typeface="Posterama" panose="020B0504020200020000" pitchFamily="34" charset="0"/>
              <a:ea typeface="Karla"/>
              <a:cs typeface="Posterama" panose="020B0504020200020000" pitchFamily="34" charset="0"/>
              <a:sym typeface="Karla"/>
            </a:endParaRPr>
          </a:p>
        </p:txBody>
      </p:sp>
      <p:sp>
        <p:nvSpPr>
          <p:cNvPr id="609" name="Google Shape;609;p34"/>
          <p:cNvSpPr txBox="1"/>
          <p:nvPr/>
        </p:nvSpPr>
        <p:spPr>
          <a:xfrm flipH="1">
            <a:off x="2478516" y="3373642"/>
            <a:ext cx="237766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>
                <a:solidFill>
                  <a:schemeClr val="dk1"/>
                </a:solidFill>
                <a:latin typeface="Posterama" panose="020B0504020200020000" pitchFamily="34" charset="0"/>
                <a:ea typeface="Rubik Black"/>
                <a:cs typeface="Posterama" panose="020B0504020200020000" pitchFamily="34" charset="0"/>
                <a:sym typeface="Rubik Black"/>
              </a:rPr>
              <a:t>Phan Thanh Long</a:t>
            </a:r>
            <a:endParaRPr sz="2000">
              <a:solidFill>
                <a:schemeClr val="dk1"/>
              </a:solidFill>
              <a:latin typeface="Posterama" panose="020B0504020200020000" pitchFamily="34" charset="0"/>
              <a:ea typeface="Rubik Black"/>
              <a:cs typeface="Posterama" panose="020B0504020200020000" pitchFamily="34" charset="0"/>
              <a:sym typeface="Rubik Black"/>
            </a:endParaRPr>
          </a:p>
        </p:txBody>
      </p:sp>
      <p:sp>
        <p:nvSpPr>
          <p:cNvPr id="610" name="Google Shape;610;p34"/>
          <p:cNvSpPr txBox="1"/>
          <p:nvPr/>
        </p:nvSpPr>
        <p:spPr>
          <a:xfrm flipH="1">
            <a:off x="2392576" y="3861367"/>
            <a:ext cx="2549539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chemeClr val="dk1"/>
                </a:solidFill>
                <a:latin typeface="Posterama" panose="020B0504020200020000" pitchFamily="34" charset="0"/>
                <a:ea typeface="Karla"/>
                <a:cs typeface="Posterama" panose="020B0504020200020000" pitchFamily="34" charset="0"/>
                <a:sym typeface="Karla"/>
              </a:rPr>
              <a:t>Thiết kế môi trường kiểm thử, quản lý chất lượng, word</a:t>
            </a:r>
            <a:endParaRPr>
              <a:solidFill>
                <a:schemeClr val="dk1"/>
              </a:solidFill>
              <a:latin typeface="Posterama" panose="020B0504020200020000" pitchFamily="34" charset="0"/>
              <a:ea typeface="Karla"/>
              <a:cs typeface="Posterama" panose="020B0504020200020000" pitchFamily="34" charset="0"/>
              <a:sym typeface="Karla"/>
            </a:endParaRPr>
          </a:p>
        </p:txBody>
      </p:sp>
      <p:sp>
        <p:nvSpPr>
          <p:cNvPr id="611" name="Google Shape;611;p34"/>
          <p:cNvSpPr txBox="1"/>
          <p:nvPr/>
        </p:nvSpPr>
        <p:spPr>
          <a:xfrm flipH="1">
            <a:off x="3843936" y="1600270"/>
            <a:ext cx="326537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>
                <a:solidFill>
                  <a:schemeClr val="dk1"/>
                </a:solidFill>
                <a:latin typeface="Posterama" panose="020B0504020200020000" pitchFamily="34" charset="0"/>
                <a:ea typeface="Rubik Black"/>
                <a:cs typeface="Posterama" panose="020B0504020200020000" pitchFamily="34" charset="0"/>
                <a:sym typeface="Rubik Black"/>
              </a:rPr>
              <a:t>Trương Đức Nguyên</a:t>
            </a:r>
            <a:endParaRPr sz="2000">
              <a:solidFill>
                <a:schemeClr val="dk1"/>
              </a:solidFill>
              <a:latin typeface="Posterama" panose="020B0504020200020000" pitchFamily="34" charset="0"/>
              <a:ea typeface="Rubik Black"/>
              <a:cs typeface="Posterama" panose="020B0504020200020000" pitchFamily="34" charset="0"/>
              <a:sym typeface="Rubik Black"/>
            </a:endParaRPr>
          </a:p>
        </p:txBody>
      </p:sp>
      <p:sp>
        <p:nvSpPr>
          <p:cNvPr id="612" name="Google Shape;612;p34"/>
          <p:cNvSpPr txBox="1"/>
          <p:nvPr/>
        </p:nvSpPr>
        <p:spPr>
          <a:xfrm flipH="1">
            <a:off x="4075910" y="2037879"/>
            <a:ext cx="2801427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chemeClr val="dk1"/>
                </a:solidFill>
                <a:latin typeface="Posterama" panose="020B0504020200020000" pitchFamily="34" charset="0"/>
                <a:ea typeface="Karla"/>
                <a:cs typeface="Posterama" panose="020B0504020200020000" pitchFamily="34" charset="0"/>
                <a:sym typeface="Karla"/>
              </a:rPr>
              <a:t>Kỹ thuật kiểm thử, test case, dữ liệu kiểm thử,báo cáo kiểm thử</a:t>
            </a:r>
            <a:endParaRPr>
              <a:solidFill>
                <a:schemeClr val="dk1"/>
              </a:solidFill>
              <a:latin typeface="Posterama" panose="020B0504020200020000" pitchFamily="34" charset="0"/>
              <a:ea typeface="Karla"/>
              <a:cs typeface="Posterama" panose="020B0504020200020000" pitchFamily="34" charset="0"/>
              <a:sym typeface="Karla"/>
            </a:endParaRPr>
          </a:p>
        </p:txBody>
      </p:sp>
      <p:sp>
        <p:nvSpPr>
          <p:cNvPr id="613" name="Google Shape;613;p34"/>
          <p:cNvSpPr txBox="1"/>
          <p:nvPr/>
        </p:nvSpPr>
        <p:spPr>
          <a:xfrm flipH="1">
            <a:off x="6142900" y="3373642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>
                <a:solidFill>
                  <a:schemeClr val="dk1"/>
                </a:solidFill>
                <a:latin typeface="Posterama" panose="020B0504020200020000" pitchFamily="34" charset="0"/>
                <a:ea typeface="Rubik Black"/>
                <a:cs typeface="Posterama" panose="020B0504020200020000" pitchFamily="34" charset="0"/>
                <a:sym typeface="Rubik Black"/>
              </a:rPr>
              <a:t>Cao Đức Thành</a:t>
            </a:r>
            <a:endParaRPr sz="2000">
              <a:solidFill>
                <a:schemeClr val="dk1"/>
              </a:solidFill>
              <a:latin typeface="Posterama" panose="020B0504020200020000" pitchFamily="34" charset="0"/>
              <a:ea typeface="Rubik Black"/>
              <a:cs typeface="Posterama" panose="020B0504020200020000" pitchFamily="34" charset="0"/>
              <a:sym typeface="Rubik Black"/>
            </a:endParaRPr>
          </a:p>
        </p:txBody>
      </p:sp>
      <p:sp>
        <p:nvSpPr>
          <p:cNvPr id="614" name="Google Shape;614;p34"/>
          <p:cNvSpPr txBox="1"/>
          <p:nvPr/>
        </p:nvSpPr>
        <p:spPr>
          <a:xfrm flipH="1">
            <a:off x="6142900" y="3830797"/>
            <a:ext cx="22860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chemeClr val="dk1"/>
                </a:solidFill>
                <a:latin typeface="Posterama" panose="020B0504020200020000" pitchFamily="34" charset="0"/>
                <a:ea typeface="Karla"/>
                <a:cs typeface="Posterama" panose="020B0504020200020000" pitchFamily="34" charset="0"/>
                <a:sym typeface="Karla"/>
              </a:rPr>
              <a:t>Thực hiện kiểm thử, quản lý rủi ro, powerpoint</a:t>
            </a:r>
            <a:endParaRPr>
              <a:solidFill>
                <a:schemeClr val="dk1"/>
              </a:solidFill>
              <a:latin typeface="Posterama" panose="020B0504020200020000" pitchFamily="34" charset="0"/>
              <a:ea typeface="Karla"/>
              <a:cs typeface="Posterama" panose="020B0504020200020000" pitchFamily="34" charset="0"/>
              <a:sym typeface="Karla"/>
            </a:endParaRPr>
          </a:p>
        </p:txBody>
      </p:sp>
      <p:cxnSp>
        <p:nvCxnSpPr>
          <p:cNvPr id="615" name="Google Shape;615;p34"/>
          <p:cNvCxnSpPr>
            <a:cxnSpLocks/>
            <a:stCxn id="608" idx="2"/>
            <a:endCxn id="603" idx="0"/>
          </p:cNvCxnSpPr>
          <p:nvPr/>
        </p:nvCxnSpPr>
        <p:spPr>
          <a:xfrm>
            <a:off x="1858074" y="2651770"/>
            <a:ext cx="1" cy="132336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" name="Google Shape;616;p34"/>
          <p:cNvCxnSpPr>
            <a:cxnSpLocks/>
            <a:stCxn id="604" idx="2"/>
            <a:endCxn id="609" idx="0"/>
          </p:cNvCxnSpPr>
          <p:nvPr/>
        </p:nvCxnSpPr>
        <p:spPr>
          <a:xfrm flipH="1">
            <a:off x="3667346" y="3241306"/>
            <a:ext cx="4" cy="132336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7" name="Google Shape;617;p34"/>
          <p:cNvCxnSpPr>
            <a:cxnSpLocks/>
            <a:stCxn id="605" idx="0"/>
            <a:endCxn id="612" idx="2"/>
          </p:cNvCxnSpPr>
          <p:nvPr/>
        </p:nvCxnSpPr>
        <p:spPr>
          <a:xfrm flipH="1" flipV="1">
            <a:off x="5476623" y="2632179"/>
            <a:ext cx="2" cy="15192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8" name="Google Shape;618;p34"/>
          <p:cNvCxnSpPr>
            <a:stCxn id="606" idx="2"/>
            <a:endCxn id="613" idx="0"/>
          </p:cNvCxnSpPr>
          <p:nvPr/>
        </p:nvCxnSpPr>
        <p:spPr>
          <a:xfrm>
            <a:off x="7285900" y="3241306"/>
            <a:ext cx="0" cy="132336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9" name="Google Shape;619;p34"/>
          <p:cNvCxnSpPr>
            <a:stCxn id="603" idx="3"/>
            <a:endCxn id="604" idx="1"/>
          </p:cNvCxnSpPr>
          <p:nvPr/>
        </p:nvCxnSpPr>
        <p:spPr>
          <a:xfrm>
            <a:off x="2680975" y="3012706"/>
            <a:ext cx="163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0" name="Google Shape;620;p34"/>
          <p:cNvCxnSpPr>
            <a:stCxn id="604" idx="3"/>
            <a:endCxn id="605" idx="1"/>
          </p:cNvCxnSpPr>
          <p:nvPr/>
        </p:nvCxnSpPr>
        <p:spPr>
          <a:xfrm>
            <a:off x="4490250" y="3012706"/>
            <a:ext cx="163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1" name="Google Shape;621;p34"/>
          <p:cNvCxnSpPr>
            <a:stCxn id="605" idx="3"/>
            <a:endCxn id="606" idx="1"/>
          </p:cNvCxnSpPr>
          <p:nvPr/>
        </p:nvCxnSpPr>
        <p:spPr>
          <a:xfrm>
            <a:off x="6299525" y="3012706"/>
            <a:ext cx="163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2" name="Google Shape;622;p34"/>
          <p:cNvCxnSpPr>
            <a:stCxn id="606" idx="3"/>
          </p:cNvCxnSpPr>
          <p:nvPr/>
        </p:nvCxnSpPr>
        <p:spPr>
          <a:xfrm>
            <a:off x="8108800" y="3012706"/>
            <a:ext cx="32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23" name="Google Shape;623;p34"/>
          <p:cNvCxnSpPr>
            <a:stCxn id="603" idx="1"/>
          </p:cNvCxnSpPr>
          <p:nvPr/>
        </p:nvCxnSpPr>
        <p:spPr>
          <a:xfrm rot="10800000">
            <a:off x="716275" y="3012706"/>
            <a:ext cx="318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624" name="Google Shape;624;p34"/>
          <p:cNvGrpSpPr/>
          <p:nvPr/>
        </p:nvGrpSpPr>
        <p:grpSpPr>
          <a:xfrm>
            <a:off x="716262" y="4020798"/>
            <a:ext cx="682628" cy="313230"/>
            <a:chOff x="7746275" y="1413898"/>
            <a:chExt cx="682628" cy="313230"/>
          </a:xfrm>
        </p:grpSpPr>
        <p:sp>
          <p:nvSpPr>
            <p:cNvPr id="625" name="Google Shape;625;p34"/>
            <p:cNvSpPr/>
            <p:nvPr/>
          </p:nvSpPr>
          <p:spPr>
            <a:xfrm>
              <a:off x="7746275" y="1562537"/>
              <a:ext cx="457208" cy="164590"/>
            </a:xfrm>
            <a:custGeom>
              <a:avLst/>
              <a:gdLst/>
              <a:ahLst/>
              <a:cxnLst/>
              <a:rect l="l" t="t" r="r" b="b"/>
              <a:pathLst>
                <a:path w="7903" h="3025" extrusionOk="0">
                  <a:moveTo>
                    <a:pt x="2025" y="2829"/>
                  </a:moveTo>
                  <a:cubicBezTo>
                    <a:pt x="1829" y="3024"/>
                    <a:pt x="1537" y="2732"/>
                    <a:pt x="1732" y="2537"/>
                  </a:cubicBezTo>
                  <a:lnTo>
                    <a:pt x="2756" y="1537"/>
                  </a:lnTo>
                  <a:lnTo>
                    <a:pt x="1732" y="512"/>
                  </a:lnTo>
                  <a:cubicBezTo>
                    <a:pt x="1537" y="317"/>
                    <a:pt x="1829" y="49"/>
                    <a:pt x="2025" y="220"/>
                  </a:cubicBezTo>
                  <a:lnTo>
                    <a:pt x="3171" y="1390"/>
                  </a:lnTo>
                  <a:cubicBezTo>
                    <a:pt x="3244" y="1463"/>
                    <a:pt x="3244" y="1585"/>
                    <a:pt x="3171" y="1683"/>
                  </a:cubicBezTo>
                  <a:close/>
                  <a:moveTo>
                    <a:pt x="195" y="512"/>
                  </a:moveTo>
                  <a:lnTo>
                    <a:pt x="1195" y="1512"/>
                  </a:lnTo>
                  <a:lnTo>
                    <a:pt x="195" y="2537"/>
                  </a:lnTo>
                  <a:cubicBezTo>
                    <a:pt x="0" y="2732"/>
                    <a:pt x="269" y="3000"/>
                    <a:pt x="464" y="2805"/>
                  </a:cubicBezTo>
                  <a:lnTo>
                    <a:pt x="1610" y="1659"/>
                  </a:lnTo>
                  <a:cubicBezTo>
                    <a:pt x="1708" y="1585"/>
                    <a:pt x="1708" y="1463"/>
                    <a:pt x="1610" y="1366"/>
                  </a:cubicBezTo>
                  <a:lnTo>
                    <a:pt x="464" y="220"/>
                  </a:lnTo>
                  <a:cubicBezTo>
                    <a:pt x="269" y="25"/>
                    <a:pt x="0" y="317"/>
                    <a:pt x="195" y="512"/>
                  </a:cubicBezTo>
                  <a:close/>
                  <a:moveTo>
                    <a:pt x="6659" y="2829"/>
                  </a:moveTo>
                  <a:cubicBezTo>
                    <a:pt x="6464" y="3024"/>
                    <a:pt x="6195" y="2732"/>
                    <a:pt x="6366" y="2537"/>
                  </a:cubicBezTo>
                  <a:lnTo>
                    <a:pt x="7390" y="1537"/>
                  </a:lnTo>
                  <a:lnTo>
                    <a:pt x="6366" y="512"/>
                  </a:lnTo>
                  <a:cubicBezTo>
                    <a:pt x="6195" y="317"/>
                    <a:pt x="6464" y="49"/>
                    <a:pt x="6659" y="220"/>
                  </a:cubicBezTo>
                  <a:lnTo>
                    <a:pt x="7805" y="1390"/>
                  </a:lnTo>
                  <a:cubicBezTo>
                    <a:pt x="7903" y="1463"/>
                    <a:pt x="7903" y="1585"/>
                    <a:pt x="7805" y="1683"/>
                  </a:cubicBezTo>
                  <a:close/>
                  <a:moveTo>
                    <a:pt x="5122" y="2829"/>
                  </a:moveTo>
                  <a:lnTo>
                    <a:pt x="6268" y="1683"/>
                  </a:lnTo>
                  <a:cubicBezTo>
                    <a:pt x="6342" y="1585"/>
                    <a:pt x="6342" y="1463"/>
                    <a:pt x="6268" y="1390"/>
                  </a:cubicBezTo>
                  <a:lnTo>
                    <a:pt x="5122" y="220"/>
                  </a:lnTo>
                  <a:cubicBezTo>
                    <a:pt x="4927" y="73"/>
                    <a:pt x="4659" y="317"/>
                    <a:pt x="4829" y="512"/>
                  </a:cubicBezTo>
                  <a:lnTo>
                    <a:pt x="5854" y="1537"/>
                  </a:lnTo>
                  <a:lnTo>
                    <a:pt x="4829" y="2537"/>
                  </a:lnTo>
                  <a:cubicBezTo>
                    <a:pt x="4634" y="2732"/>
                    <a:pt x="4927" y="3024"/>
                    <a:pt x="5122" y="2829"/>
                  </a:cubicBezTo>
                  <a:close/>
                  <a:moveTo>
                    <a:pt x="3561" y="2829"/>
                  </a:moveTo>
                  <a:lnTo>
                    <a:pt x="4707" y="1683"/>
                  </a:lnTo>
                  <a:cubicBezTo>
                    <a:pt x="4805" y="1585"/>
                    <a:pt x="4805" y="1463"/>
                    <a:pt x="4707" y="1390"/>
                  </a:cubicBezTo>
                  <a:lnTo>
                    <a:pt x="3561" y="220"/>
                  </a:lnTo>
                  <a:cubicBezTo>
                    <a:pt x="3366" y="0"/>
                    <a:pt x="3049" y="317"/>
                    <a:pt x="3268" y="512"/>
                  </a:cubicBezTo>
                  <a:lnTo>
                    <a:pt x="4293" y="1537"/>
                  </a:lnTo>
                  <a:lnTo>
                    <a:pt x="3268" y="2537"/>
                  </a:lnTo>
                  <a:cubicBezTo>
                    <a:pt x="3098" y="2732"/>
                    <a:pt x="3366" y="3024"/>
                    <a:pt x="3561" y="2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7971707" y="1413898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</p:grpSp>
      <p:sp>
        <p:nvSpPr>
          <p:cNvPr id="627" name="Google Shape;627;p34"/>
          <p:cNvSpPr/>
          <p:nvPr/>
        </p:nvSpPr>
        <p:spPr>
          <a:xfrm rot="-2700000">
            <a:off x="7919053" y="3051729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628" name="Google Shape;628;p34"/>
          <p:cNvSpPr/>
          <p:nvPr/>
        </p:nvSpPr>
        <p:spPr>
          <a:xfrm>
            <a:off x="715075" y="104461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grpSp>
        <p:nvGrpSpPr>
          <p:cNvPr id="629" name="Google Shape;629;p34"/>
          <p:cNvGrpSpPr/>
          <p:nvPr/>
        </p:nvGrpSpPr>
        <p:grpSpPr>
          <a:xfrm>
            <a:off x="7266943" y="1417337"/>
            <a:ext cx="1827475" cy="1051350"/>
            <a:chOff x="136938" y="3645137"/>
            <a:chExt cx="1827475" cy="1051350"/>
          </a:xfrm>
        </p:grpSpPr>
        <p:grpSp>
          <p:nvGrpSpPr>
            <p:cNvPr id="630" name="Google Shape;630;p34"/>
            <p:cNvGrpSpPr/>
            <p:nvPr/>
          </p:nvGrpSpPr>
          <p:grpSpPr>
            <a:xfrm>
              <a:off x="136938" y="3645137"/>
              <a:ext cx="1827475" cy="1051350"/>
              <a:chOff x="274188" y="1278048"/>
              <a:chExt cx="1827475" cy="1051350"/>
            </a:xfrm>
          </p:grpSpPr>
          <p:sp>
            <p:nvSpPr>
              <p:cNvPr id="631" name="Google Shape;631;p34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  <p:grpSp>
            <p:nvGrpSpPr>
              <p:cNvPr id="632" name="Google Shape;632;p34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633" name="Google Shape;633;p34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Posterama" panose="020B0504020200020000" pitchFamily="34" charset="0"/>
                    <a:cs typeface="Posterama" panose="020B0504020200020000" pitchFamily="34" charset="0"/>
                  </a:endParaRPr>
                </a:p>
              </p:txBody>
            </p:sp>
            <p:cxnSp>
              <p:nvCxnSpPr>
                <p:cNvPr id="634" name="Google Shape;634;p34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5" name="Google Shape;635;p34"/>
            <p:cNvGrpSpPr/>
            <p:nvPr/>
          </p:nvGrpSpPr>
          <p:grpSpPr>
            <a:xfrm>
              <a:off x="312866" y="4003096"/>
              <a:ext cx="1339306" cy="443405"/>
              <a:chOff x="312866" y="4003096"/>
              <a:chExt cx="1339306" cy="443405"/>
            </a:xfrm>
          </p:grpSpPr>
          <p:sp>
            <p:nvSpPr>
              <p:cNvPr id="636" name="Google Shape;636;p34"/>
              <p:cNvSpPr/>
              <p:nvPr/>
            </p:nvSpPr>
            <p:spPr>
              <a:xfrm>
                <a:off x="877401" y="4018335"/>
                <a:ext cx="770549" cy="67223"/>
              </a:xfrm>
              <a:custGeom>
                <a:avLst/>
                <a:gdLst/>
                <a:ahLst/>
                <a:cxnLst/>
                <a:rect l="l" t="t" r="r" b="b"/>
                <a:pathLst>
                  <a:path w="17343" h="1513" extrusionOk="0">
                    <a:moveTo>
                      <a:pt x="1001" y="0"/>
                    </a:moveTo>
                    <a:cubicBezTo>
                      <a:pt x="1" y="0"/>
                      <a:pt x="1" y="1512"/>
                      <a:pt x="1001" y="1512"/>
                    </a:cubicBezTo>
                    <a:lnTo>
                      <a:pt x="16318" y="1512"/>
                    </a:lnTo>
                    <a:cubicBezTo>
                      <a:pt x="17342" y="1512"/>
                      <a:pt x="17342" y="0"/>
                      <a:pt x="163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  <p:sp>
            <p:nvSpPr>
              <p:cNvPr id="637" name="Google Shape;637;p34"/>
              <p:cNvSpPr/>
              <p:nvPr/>
            </p:nvSpPr>
            <p:spPr>
              <a:xfrm>
                <a:off x="873136" y="4156728"/>
                <a:ext cx="779036" cy="274489"/>
              </a:xfrm>
              <a:custGeom>
                <a:avLst/>
                <a:gdLst/>
                <a:ahLst/>
                <a:cxnLst/>
                <a:rect l="l" t="t" r="r" b="b"/>
                <a:pathLst>
                  <a:path w="17534" h="6178" extrusionOk="0">
                    <a:moveTo>
                      <a:pt x="9469" y="0"/>
                    </a:moveTo>
                    <a:cubicBezTo>
                      <a:pt x="9292" y="0"/>
                      <a:pt x="9116" y="62"/>
                      <a:pt x="8975" y="178"/>
                    </a:cubicBezTo>
                    <a:lnTo>
                      <a:pt x="4024" y="4470"/>
                    </a:lnTo>
                    <a:lnTo>
                      <a:pt x="1512" y="2885"/>
                    </a:lnTo>
                    <a:cubicBezTo>
                      <a:pt x="1365" y="2788"/>
                      <a:pt x="1219" y="2747"/>
                      <a:pt x="1083" y="2747"/>
                    </a:cubicBezTo>
                    <a:cubicBezTo>
                      <a:pt x="430" y="2747"/>
                      <a:pt x="0" y="3709"/>
                      <a:pt x="707" y="4153"/>
                    </a:cubicBezTo>
                    <a:lnTo>
                      <a:pt x="3682" y="6056"/>
                    </a:lnTo>
                    <a:cubicBezTo>
                      <a:pt x="3804" y="6129"/>
                      <a:pt x="3951" y="6178"/>
                      <a:pt x="4097" y="6178"/>
                    </a:cubicBezTo>
                    <a:cubicBezTo>
                      <a:pt x="4268" y="6178"/>
                      <a:pt x="4438" y="6129"/>
                      <a:pt x="4585" y="6007"/>
                    </a:cubicBezTo>
                    <a:lnTo>
                      <a:pt x="9511" y="1739"/>
                    </a:lnTo>
                    <a:lnTo>
                      <a:pt x="12731" y="4202"/>
                    </a:lnTo>
                    <a:cubicBezTo>
                      <a:pt x="12866" y="4307"/>
                      <a:pt x="13038" y="4357"/>
                      <a:pt x="13207" y="4357"/>
                    </a:cubicBezTo>
                    <a:cubicBezTo>
                      <a:pt x="13313" y="4357"/>
                      <a:pt x="13417" y="4337"/>
                      <a:pt x="13511" y="4300"/>
                    </a:cubicBezTo>
                    <a:lnTo>
                      <a:pt x="16731" y="2812"/>
                    </a:lnTo>
                    <a:cubicBezTo>
                      <a:pt x="17534" y="2432"/>
                      <a:pt x="17165" y="1337"/>
                      <a:pt x="16449" y="1337"/>
                    </a:cubicBezTo>
                    <a:cubicBezTo>
                      <a:pt x="16339" y="1337"/>
                      <a:pt x="16220" y="1363"/>
                      <a:pt x="16097" y="1422"/>
                    </a:cubicBezTo>
                    <a:lnTo>
                      <a:pt x="13292" y="2714"/>
                    </a:lnTo>
                    <a:lnTo>
                      <a:pt x="9926" y="153"/>
                    </a:lnTo>
                    <a:cubicBezTo>
                      <a:pt x="9788" y="50"/>
                      <a:pt x="9628" y="0"/>
                      <a:pt x="9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  <p:sp>
            <p:nvSpPr>
              <p:cNvPr id="638" name="Google Shape;638;p34"/>
              <p:cNvSpPr/>
              <p:nvPr/>
            </p:nvSpPr>
            <p:spPr>
              <a:xfrm>
                <a:off x="350807" y="4003096"/>
                <a:ext cx="211354" cy="187583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4222" extrusionOk="0">
                    <a:moveTo>
                      <a:pt x="4648" y="1"/>
                    </a:moveTo>
                    <a:cubicBezTo>
                      <a:pt x="2522" y="1"/>
                      <a:pt x="648" y="1402"/>
                      <a:pt x="1" y="3441"/>
                    </a:cubicBezTo>
                    <a:lnTo>
                      <a:pt x="2391" y="4221"/>
                    </a:lnTo>
                    <a:cubicBezTo>
                      <a:pt x="2708" y="3197"/>
                      <a:pt x="3683" y="2490"/>
                      <a:pt x="4757" y="2490"/>
                    </a:cubicBezTo>
                    <a:lnTo>
                      <a:pt x="4757" y="2"/>
                    </a:lnTo>
                    <a:cubicBezTo>
                      <a:pt x="4720" y="1"/>
                      <a:pt x="4684" y="1"/>
                      <a:pt x="46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  <p:sp>
            <p:nvSpPr>
              <p:cNvPr id="639" name="Google Shape;639;p34"/>
              <p:cNvSpPr/>
              <p:nvPr/>
            </p:nvSpPr>
            <p:spPr>
              <a:xfrm>
                <a:off x="312866" y="4155928"/>
                <a:ext cx="460606" cy="290572"/>
              </a:xfrm>
              <a:custGeom>
                <a:avLst/>
                <a:gdLst/>
                <a:ahLst/>
                <a:cxnLst/>
                <a:rect l="l" t="t" r="r" b="b"/>
                <a:pathLst>
                  <a:path w="10367" h="6540" extrusionOk="0">
                    <a:moveTo>
                      <a:pt x="855" y="1"/>
                    </a:moveTo>
                    <a:lnTo>
                      <a:pt x="855" y="1"/>
                    </a:lnTo>
                    <a:cubicBezTo>
                      <a:pt x="1" y="2635"/>
                      <a:pt x="1440" y="5440"/>
                      <a:pt x="4074" y="6293"/>
                    </a:cubicBezTo>
                    <a:cubicBezTo>
                      <a:pt x="4584" y="6460"/>
                      <a:pt x="5103" y="6539"/>
                      <a:pt x="5614" y="6539"/>
                    </a:cubicBezTo>
                    <a:cubicBezTo>
                      <a:pt x="7715" y="6539"/>
                      <a:pt x="9680" y="5198"/>
                      <a:pt x="10367" y="3098"/>
                    </a:cubicBezTo>
                    <a:lnTo>
                      <a:pt x="7976" y="2318"/>
                    </a:lnTo>
                    <a:cubicBezTo>
                      <a:pt x="7642" y="3380"/>
                      <a:pt x="6657" y="4046"/>
                      <a:pt x="5597" y="4046"/>
                    </a:cubicBezTo>
                    <a:cubicBezTo>
                      <a:pt x="5343" y="4046"/>
                      <a:pt x="5085" y="4008"/>
                      <a:pt x="4830" y="3927"/>
                    </a:cubicBezTo>
                    <a:cubicBezTo>
                      <a:pt x="3513" y="3488"/>
                      <a:pt x="2806" y="2098"/>
                      <a:pt x="3245" y="781"/>
                    </a:cubicBezTo>
                    <a:lnTo>
                      <a:pt x="85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  <p:sp>
            <p:nvSpPr>
              <p:cNvPr id="640" name="Google Shape;640;p34"/>
              <p:cNvSpPr/>
              <p:nvPr/>
            </p:nvSpPr>
            <p:spPr>
              <a:xfrm>
                <a:off x="562102" y="4003140"/>
                <a:ext cx="222194" cy="290483"/>
              </a:xfrm>
              <a:custGeom>
                <a:avLst/>
                <a:gdLst/>
                <a:ahLst/>
                <a:cxnLst/>
                <a:rect l="l" t="t" r="r" b="b"/>
                <a:pathLst>
                  <a:path w="5001" h="6538" extrusionOk="0">
                    <a:moveTo>
                      <a:pt x="45" y="1"/>
                    </a:moveTo>
                    <a:cubicBezTo>
                      <a:pt x="30" y="1"/>
                      <a:pt x="15" y="1"/>
                      <a:pt x="1" y="1"/>
                    </a:cubicBezTo>
                    <a:lnTo>
                      <a:pt x="1" y="2489"/>
                    </a:lnTo>
                    <a:cubicBezTo>
                      <a:pt x="1683" y="2489"/>
                      <a:pt x="2903" y="4147"/>
                      <a:pt x="2366" y="5757"/>
                    </a:cubicBezTo>
                    <a:lnTo>
                      <a:pt x="4757" y="6537"/>
                    </a:lnTo>
                    <a:cubicBezTo>
                      <a:pt x="4927" y="6025"/>
                      <a:pt x="5000" y="5513"/>
                      <a:pt x="5000" y="5001"/>
                    </a:cubicBezTo>
                    <a:cubicBezTo>
                      <a:pt x="5000" y="2235"/>
                      <a:pt x="2781" y="1"/>
                      <a:pt x="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Posterama" panose="020B0504020200020000" pitchFamily="34" charset="0"/>
                <a:cs typeface="Posterama" panose="020B0504020200020000" pitchFamily="34" charset="0"/>
              </a:rPr>
              <a:t>02</a:t>
            </a: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828800" y="2386827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Posterama" panose="020B0504020200020000" pitchFamily="34" charset="0"/>
                <a:cs typeface="Posterama" panose="020B0504020200020000" pitchFamily="34" charset="0"/>
              </a:rPr>
              <a:t>Cấu trúc từng phần</a:t>
            </a: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grpSp>
        <p:nvGrpSpPr>
          <p:cNvPr id="552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008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35"/>
          <p:cNvGrpSpPr/>
          <p:nvPr/>
        </p:nvGrpSpPr>
        <p:grpSpPr>
          <a:xfrm>
            <a:off x="6102151" y="1600325"/>
            <a:ext cx="2418050" cy="2916600"/>
            <a:chOff x="6102151" y="1600325"/>
            <a:chExt cx="2418050" cy="2916600"/>
          </a:xfrm>
        </p:grpSpPr>
        <p:sp>
          <p:nvSpPr>
            <p:cNvPr id="646" name="Google Shape;646;p35"/>
            <p:cNvSpPr/>
            <p:nvPr/>
          </p:nvSpPr>
          <p:spPr>
            <a:xfrm>
              <a:off x="6193101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grpSp>
          <p:nvGrpSpPr>
            <p:cNvPr id="647" name="Google Shape;647;p35"/>
            <p:cNvGrpSpPr/>
            <p:nvPr/>
          </p:nvGrpSpPr>
          <p:grpSpPr>
            <a:xfrm>
              <a:off x="6102151" y="1600325"/>
              <a:ext cx="2327100" cy="2825100"/>
              <a:chOff x="715400" y="1600325"/>
              <a:chExt cx="2327100" cy="2825100"/>
            </a:xfrm>
          </p:grpSpPr>
          <p:sp>
            <p:nvSpPr>
              <p:cNvPr id="648" name="Google Shape;648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  <p:cxnSp>
            <p:nvCxnSpPr>
              <p:cNvPr id="649" name="Google Shape;649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50" name="Google Shape;650;p35"/>
          <p:cNvGrpSpPr/>
          <p:nvPr/>
        </p:nvGrpSpPr>
        <p:grpSpPr>
          <a:xfrm>
            <a:off x="3408500" y="1600325"/>
            <a:ext cx="2418600" cy="2916600"/>
            <a:chOff x="3408500" y="1600325"/>
            <a:chExt cx="2418600" cy="2916600"/>
          </a:xfrm>
        </p:grpSpPr>
        <p:sp>
          <p:nvSpPr>
            <p:cNvPr id="651" name="Google Shape;651;p35"/>
            <p:cNvSpPr/>
            <p:nvPr/>
          </p:nvSpPr>
          <p:spPr>
            <a:xfrm>
              <a:off x="35000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grpSp>
          <p:nvGrpSpPr>
            <p:cNvPr id="652" name="Google Shape;652;p35"/>
            <p:cNvGrpSpPr/>
            <p:nvPr/>
          </p:nvGrpSpPr>
          <p:grpSpPr>
            <a:xfrm>
              <a:off x="3408500" y="1600325"/>
              <a:ext cx="2327100" cy="2825100"/>
              <a:chOff x="715400" y="1600325"/>
              <a:chExt cx="2327100" cy="2825100"/>
            </a:xfrm>
          </p:grpSpPr>
          <p:sp>
            <p:nvSpPr>
              <p:cNvPr id="653" name="Google Shape;653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  <p:cxnSp>
            <p:nvCxnSpPr>
              <p:cNvPr id="654" name="Google Shape;654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55" name="Google Shape;655;p35"/>
          <p:cNvGrpSpPr/>
          <p:nvPr/>
        </p:nvGrpSpPr>
        <p:grpSpPr>
          <a:xfrm>
            <a:off x="718995" y="1591296"/>
            <a:ext cx="2418600" cy="2916600"/>
            <a:chOff x="715400" y="1600325"/>
            <a:chExt cx="2418600" cy="2916600"/>
          </a:xfrm>
        </p:grpSpPr>
        <p:sp>
          <p:nvSpPr>
            <p:cNvPr id="656" name="Google Shape;656;p35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grpSp>
          <p:nvGrpSpPr>
            <p:cNvPr id="657" name="Google Shape;657;p35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658" name="Google Shape;658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  <p:cxnSp>
            <p:nvCxnSpPr>
              <p:cNvPr id="659" name="Google Shape;659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60" name="Google Shape;660;p35"/>
          <p:cNvSpPr txBox="1">
            <a:spLocks noGrp="1"/>
          </p:cNvSpPr>
          <p:nvPr>
            <p:ph type="subTitle" idx="1"/>
          </p:nvPr>
        </p:nvSpPr>
        <p:spPr>
          <a:xfrm>
            <a:off x="671594" y="2189664"/>
            <a:ext cx="2353099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200">
                <a:latin typeface="Posterama" panose="020B0504020200020000" pitchFamily="34" charset="0"/>
                <a:cs typeface="Posterama" panose="020B0504020200020000" pitchFamily="34" charset="0"/>
              </a:rPr>
              <a:t>Xác định yêu cầu</a:t>
            </a:r>
            <a:endParaRPr sz="220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661" name="Google Shape;661;p35"/>
          <p:cNvSpPr txBox="1">
            <a:spLocks noGrp="1"/>
          </p:cNvSpPr>
          <p:nvPr>
            <p:ph type="subTitle" idx="5"/>
          </p:nvPr>
        </p:nvSpPr>
        <p:spPr>
          <a:xfrm>
            <a:off x="3455471" y="2189664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200">
                <a:latin typeface="Posterama" panose="020B0504020200020000" pitchFamily="34" charset="0"/>
                <a:cs typeface="Posterama" panose="020B0504020200020000" pitchFamily="34" charset="0"/>
              </a:rPr>
              <a:t>Tiêu chí đánh giá</a:t>
            </a:r>
            <a:endParaRPr sz="220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6"/>
          </p:nvPr>
        </p:nvSpPr>
        <p:spPr>
          <a:xfrm>
            <a:off x="6167776" y="2189664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200">
                <a:latin typeface="Posterama" panose="020B0504020200020000" pitchFamily="34" charset="0"/>
                <a:cs typeface="Posterama" panose="020B0504020200020000" pitchFamily="34" charset="0"/>
              </a:rPr>
              <a:t>Lên kế hoạch kiểm thử</a:t>
            </a:r>
            <a:endParaRPr sz="220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663" name="Google Shape;663;p35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Posterama" panose="020B0504020200020000" pitchFamily="34" charset="0"/>
                <a:cs typeface="Posterama" panose="020B0504020200020000" pitchFamily="34" charset="0"/>
              </a:rPr>
              <a:t>Các bước thực hiện</a:t>
            </a: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664" name="Google Shape;664;p35"/>
          <p:cNvSpPr txBox="1">
            <a:spLocks noGrp="1"/>
          </p:cNvSpPr>
          <p:nvPr>
            <p:ph type="subTitle" idx="2"/>
          </p:nvPr>
        </p:nvSpPr>
        <p:spPr>
          <a:xfrm>
            <a:off x="788576" y="2679246"/>
            <a:ext cx="220241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dirty="0">
                <a:latin typeface="Posterama" panose="020B0504020200020000" pitchFamily="34" charset="0"/>
                <a:cs typeface="Posterama" panose="020B0504020200020000" pitchFamily="34" charset="0"/>
              </a:rPr>
              <a:t>Cho phép 2 người chơi luân phiên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dirty="0">
                <a:latin typeface="Posterama" panose="020B0504020200020000" pitchFamily="34" charset="0"/>
                <a:cs typeface="Posterama" panose="020B0504020200020000" pitchFamily="34" charset="0"/>
              </a:rPr>
              <a:t>Xác định thắng khi có </a:t>
            </a:r>
            <a:r>
              <a:rPr lang="en-US" dirty="0">
                <a:latin typeface="Posterama" panose="020B0504020200020000" pitchFamily="34" charset="0"/>
                <a:cs typeface="Posterama" panose="020B0504020200020000" pitchFamily="34" charset="0"/>
              </a:rPr>
              <a:t>4</a:t>
            </a:r>
            <a:r>
              <a:rPr lang="vi-VN" dirty="0">
                <a:latin typeface="Posterama" panose="020B0504020200020000" pitchFamily="34" charset="0"/>
                <a:cs typeface="Posterama" panose="020B0504020200020000" pitchFamily="34" charset="0"/>
              </a:rPr>
              <a:t> dấu liên tiếp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dirty="0">
                <a:latin typeface="Posterama" panose="020B0504020200020000" pitchFamily="34" charset="0"/>
                <a:cs typeface="Posterama" panose="020B0504020200020000" pitchFamily="34" charset="0"/>
              </a:rPr>
              <a:t>Hòa khi không còn ô trống mà chưa có người thắng</a:t>
            </a:r>
            <a:endParaRPr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665" name="Google Shape;665;p35"/>
          <p:cNvSpPr txBox="1">
            <a:spLocks noGrp="1"/>
          </p:cNvSpPr>
          <p:nvPr>
            <p:ph type="subTitle" idx="3"/>
          </p:nvPr>
        </p:nvSpPr>
        <p:spPr>
          <a:xfrm>
            <a:off x="3480796" y="2679246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dirty="0">
                <a:latin typeface="Posterama" panose="020B0504020200020000" pitchFamily="34" charset="0"/>
                <a:cs typeface="Posterama" panose="020B0504020200020000" pitchFamily="34" charset="0"/>
              </a:rPr>
              <a:t>Các chức năng hoạt động như mô tả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dirty="0">
                <a:latin typeface="Posterama" panose="020B0504020200020000" pitchFamily="34" charset="0"/>
                <a:cs typeface="Posterama" panose="020B0504020200020000" pitchFamily="34" charset="0"/>
              </a:rPr>
              <a:t>Không có lỗi gây ảnh hưởng đến trải nghiệm người chơi</a:t>
            </a:r>
            <a:endParaRPr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666" name="Google Shape;666;p35"/>
          <p:cNvSpPr txBox="1">
            <a:spLocks noGrp="1"/>
          </p:cNvSpPr>
          <p:nvPr>
            <p:ph type="subTitle" idx="4"/>
          </p:nvPr>
        </p:nvSpPr>
        <p:spPr>
          <a:xfrm>
            <a:off x="6213251" y="2738364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>
                <a:latin typeface="Posterama" panose="020B0504020200020000" pitchFamily="34" charset="0"/>
                <a:cs typeface="Posterama" panose="020B0504020200020000" pitchFamily="34" charset="0"/>
              </a:rPr>
              <a:t>Xác định tình huống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>
                <a:latin typeface="Posterama" panose="020B0504020200020000" pitchFamily="34" charset="0"/>
                <a:cs typeface="Posterama" panose="020B0504020200020000" pitchFamily="34" charset="0"/>
              </a:rPr>
              <a:t>Lập kế hoạch kiểm thử thủ công hoặc tự động</a:t>
            </a: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673" name="Google Shape;673;p35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674" name="Google Shape;674;p35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675" name="Google Shape;675;p35"/>
          <p:cNvSpPr/>
          <p:nvPr/>
        </p:nvSpPr>
        <p:spPr>
          <a:xfrm>
            <a:off x="715160" y="12527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grpSp>
        <p:nvGrpSpPr>
          <p:cNvPr id="676" name="Google Shape;676;p35"/>
          <p:cNvGrpSpPr/>
          <p:nvPr/>
        </p:nvGrpSpPr>
        <p:grpSpPr>
          <a:xfrm>
            <a:off x="413586" y="695669"/>
            <a:ext cx="502800" cy="502800"/>
            <a:chOff x="1627550" y="2017350"/>
            <a:chExt cx="502800" cy="502800"/>
          </a:xfrm>
        </p:grpSpPr>
        <p:sp>
          <p:nvSpPr>
            <p:cNvPr id="677" name="Google Shape;677;p35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1863</Words>
  <Application>Microsoft Office PowerPoint</Application>
  <PresentationFormat>On-screen Show (16:9)</PresentationFormat>
  <Paragraphs>191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Karla</vt:lpstr>
      <vt:lpstr>Times New Roman</vt:lpstr>
      <vt:lpstr>Bebas Neue</vt:lpstr>
      <vt:lpstr>Rubik Black</vt:lpstr>
      <vt:lpstr>Arial</vt:lpstr>
      <vt:lpstr>Posterama</vt:lpstr>
      <vt:lpstr>Soft Colors UI Design for Agencies by Slidesgo</vt:lpstr>
      <vt:lpstr>Kiểm thử App game:  TIC-TAC-TOE (XO)</vt:lpstr>
      <vt:lpstr>01</vt:lpstr>
      <vt:lpstr>01</vt:lpstr>
      <vt:lpstr>Mục đích</vt:lpstr>
      <vt:lpstr>Phạm vi </vt:lpstr>
      <vt:lpstr>Demo</vt:lpstr>
      <vt:lpstr>Bảng phân chia công việc</vt:lpstr>
      <vt:lpstr>02</vt:lpstr>
      <vt:lpstr>Các bước thực hiện</vt:lpstr>
      <vt:lpstr>Thiết kế môi trường kiểm thử</vt:lpstr>
      <vt:lpstr>Kỹ thuật kiểm thử</vt:lpstr>
      <vt:lpstr>Test case</vt:lpstr>
      <vt:lpstr>Test case</vt:lpstr>
      <vt:lpstr>Test case</vt:lpstr>
      <vt:lpstr>Dữ liệu kiểm thử</vt:lpstr>
      <vt:lpstr>Dữ liệu kiểm thử</vt:lpstr>
      <vt:lpstr>Quản lý rủi ro</vt:lpstr>
      <vt:lpstr>Quản lý chất lượng</vt:lpstr>
      <vt:lpstr>03</vt:lpstr>
      <vt:lpstr>PowerPoint Presentation</vt:lpstr>
      <vt:lpstr>Cảm ơn đã lắng nghe và theo dõi!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Kird</dc:creator>
  <cp:lastModifiedBy>A38215 TRƯƠNG ĐỨC NGUYÊN</cp:lastModifiedBy>
  <cp:revision>2</cp:revision>
  <dcterms:modified xsi:type="dcterms:W3CDTF">2024-09-21T05:02:17Z</dcterms:modified>
</cp:coreProperties>
</file>