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699" r:id="rId3"/>
    <p:sldId id="704" r:id="rId4"/>
    <p:sldId id="705" r:id="rId5"/>
    <p:sldId id="706" r:id="rId6"/>
    <p:sldId id="707" r:id="rId7"/>
    <p:sldId id="708" r:id="rId8"/>
    <p:sldId id="709" r:id="rId9"/>
    <p:sldId id="710" r:id="rId10"/>
    <p:sldId id="711" r:id="rId11"/>
    <p:sldId id="712" r:id="rId12"/>
    <p:sldId id="713" r:id="rId13"/>
    <p:sldId id="714" r:id="rId14"/>
    <p:sldId id="701" r:id="rId15"/>
    <p:sldId id="702" r:id="rId1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4A30"/>
    <a:srgbClr val="441C86"/>
    <a:srgbClr val="DC0173"/>
    <a:srgbClr val="600477"/>
    <a:srgbClr val="FFCCFF"/>
    <a:srgbClr val="499DCC"/>
    <a:srgbClr val="FFCE33"/>
    <a:srgbClr val="22B1BF"/>
    <a:srgbClr val="D83F3F"/>
    <a:srgbClr val="2462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0" autoAdjust="0"/>
    <p:restoredTop sz="86447" autoAdjust="0"/>
  </p:normalViewPr>
  <p:slideViewPr>
    <p:cSldViewPr snapToGrid="0">
      <p:cViewPr varScale="1">
        <p:scale>
          <a:sx n="67" d="100"/>
          <a:sy n="67" d="100"/>
        </p:scale>
        <p:origin x="715"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A8BF3-28B4-4D29-8143-291BBD75E4ED}" type="datetimeFigureOut">
              <a:rPr lang="vi-VN" smtClean="0"/>
              <a:t>18/01/2022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BCFDA-27A2-45EC-9890-6B4CDA215AA0}" type="slidenum">
              <a:rPr lang="vi-VN" smtClean="0"/>
              <a:t>‹#›</a:t>
            </a:fld>
            <a:endParaRPr lang="vi-VN"/>
          </a:p>
        </p:txBody>
      </p:sp>
    </p:spTree>
    <p:extLst>
      <p:ext uri="{BB962C8B-B14F-4D97-AF65-F5344CB8AC3E}">
        <p14:creationId xmlns:p14="http://schemas.microsoft.com/office/powerpoint/2010/main" val="397582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7BCFDA-27A2-45EC-9890-6B4CDA215AA0}" type="slidenum">
              <a:rPr lang="vi-VN" smtClean="0"/>
              <a:t>1</a:t>
            </a:fld>
            <a:endParaRPr lang="vi-VN"/>
          </a:p>
        </p:txBody>
      </p:sp>
    </p:spTree>
    <p:extLst>
      <p:ext uri="{BB962C8B-B14F-4D97-AF65-F5344CB8AC3E}">
        <p14:creationId xmlns:p14="http://schemas.microsoft.com/office/powerpoint/2010/main" val="1831348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12BD-C957-47F6-9609-7C3D10866FBF}"/>
              </a:ext>
            </a:extLst>
          </p:cNvPr>
          <p:cNvSpPr>
            <a:spLocks noGrp="1"/>
          </p:cNvSpPr>
          <p:nvPr>
            <p:ph type="ctrTitle"/>
          </p:nvPr>
        </p:nvSpPr>
        <p:spPr>
          <a:xfrm>
            <a:off x="1524000" y="1122362"/>
            <a:ext cx="9144000" cy="2986417"/>
          </a:xfrm>
        </p:spPr>
        <p:txBody>
          <a:bodyPr anchor="b"/>
          <a:lstStyle>
            <a:lvl1pPr algn="ctr">
              <a:defRPr sz="4800">
                <a:solidFill>
                  <a:schemeClr val="tx1"/>
                </a:solidFill>
              </a:defRPr>
            </a:lvl1pPr>
          </a:lstStyle>
          <a:p>
            <a:r>
              <a:rPr lang="en-US"/>
              <a:t>Click to edit Master title style</a:t>
            </a:r>
            <a:endParaRPr lang="vi-VN"/>
          </a:p>
        </p:txBody>
      </p:sp>
      <p:sp>
        <p:nvSpPr>
          <p:cNvPr id="3" name="Subtitle 2">
            <a:extLst>
              <a:ext uri="{FF2B5EF4-FFF2-40B4-BE49-F238E27FC236}">
                <a16:creationId xmlns:a16="http://schemas.microsoft.com/office/drawing/2014/main" id="{6F25837F-8C6B-4F04-9A01-36F9C0777BE7}"/>
              </a:ext>
            </a:extLst>
          </p:cNvPr>
          <p:cNvSpPr>
            <a:spLocks noGrp="1"/>
          </p:cNvSpPr>
          <p:nvPr>
            <p:ph type="subTitle" idx="1"/>
          </p:nvPr>
        </p:nvSpPr>
        <p:spPr>
          <a:xfrm>
            <a:off x="1524000" y="4190260"/>
            <a:ext cx="9144000" cy="106754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5" name="Footer Placeholder 4">
            <a:extLst>
              <a:ext uri="{FF2B5EF4-FFF2-40B4-BE49-F238E27FC236}">
                <a16:creationId xmlns:a16="http://schemas.microsoft.com/office/drawing/2014/main" id="{CA208C0B-8F0E-45AC-8A5F-73E91FFE6A07}"/>
              </a:ext>
            </a:extLst>
          </p:cNvPr>
          <p:cNvSpPr>
            <a:spLocks noGrp="1"/>
          </p:cNvSpPr>
          <p:nvPr>
            <p:ph type="ftr" sz="quarter" idx="11"/>
          </p:nvPr>
        </p:nvSpPr>
        <p:spPr/>
        <p:txBody>
          <a:bodyPr/>
          <a:lstStyle/>
          <a:p>
            <a:r>
              <a:rPr lang="vi-VN"/>
              <a:t>Bài 06 Giới thiệu về JSON</a:t>
            </a:r>
          </a:p>
        </p:txBody>
      </p:sp>
      <p:sp>
        <p:nvSpPr>
          <p:cNvPr id="6" name="Slide Number Placeholder 5">
            <a:extLst>
              <a:ext uri="{FF2B5EF4-FFF2-40B4-BE49-F238E27FC236}">
                <a16:creationId xmlns:a16="http://schemas.microsoft.com/office/drawing/2014/main" id="{6E09A07F-AF8B-455B-9CF1-96C49D9DF43A}"/>
              </a:ext>
            </a:extLst>
          </p:cNvPr>
          <p:cNvSpPr>
            <a:spLocks noGrp="1"/>
          </p:cNvSpPr>
          <p:nvPr>
            <p:ph type="sldNum" sz="quarter" idx="12"/>
          </p:nvPr>
        </p:nvSpPr>
        <p:spPr/>
        <p:txBody>
          <a:bodyPr/>
          <a:lstStyle/>
          <a:p>
            <a:fld id="{201540FA-0942-482B-9F37-EA3921DFDA04}" type="slidenum">
              <a:rPr lang="vi-VN" smtClean="0"/>
              <a:t>‹#›</a:t>
            </a:fld>
            <a:endParaRPr lang="vi-VN"/>
          </a:p>
        </p:txBody>
      </p:sp>
      <p:sp>
        <p:nvSpPr>
          <p:cNvPr id="19" name="Rectangle 18"/>
          <p:cNvSpPr/>
          <p:nvPr userDrawn="1"/>
        </p:nvSpPr>
        <p:spPr>
          <a:xfrm>
            <a:off x="0" y="-17461"/>
            <a:ext cx="12192000" cy="621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9041"/>
            <a:ext cx="12200878" cy="695325"/>
          </a:xfrm>
          <a:prstGeom prst="rect">
            <a:avLst/>
          </a:prstGeom>
        </p:spPr>
      </p:pic>
    </p:spTree>
    <p:extLst>
      <p:ext uri="{BB962C8B-B14F-4D97-AF65-F5344CB8AC3E}">
        <p14:creationId xmlns:p14="http://schemas.microsoft.com/office/powerpoint/2010/main" val="55561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6E83-14A5-4D2B-8BD8-37CA5F407F3F}"/>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D8F40AB-8BDC-4478-9707-A74E879847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a:extLst>
              <a:ext uri="{FF2B5EF4-FFF2-40B4-BE49-F238E27FC236}">
                <a16:creationId xmlns:a16="http://schemas.microsoft.com/office/drawing/2014/main" id="{A7A20860-B9BF-4AF1-8512-F46CCEB9F900}"/>
              </a:ext>
            </a:extLst>
          </p:cNvPr>
          <p:cNvSpPr>
            <a:spLocks noGrp="1"/>
          </p:cNvSpPr>
          <p:nvPr>
            <p:ph type="ftr" sz="quarter" idx="11"/>
          </p:nvPr>
        </p:nvSpPr>
        <p:spPr/>
        <p:txBody>
          <a:bodyPr/>
          <a:lstStyle/>
          <a:p>
            <a:r>
              <a:rPr lang="vi-VN"/>
              <a:t>Bài 06 Giới thiệu về JSON</a:t>
            </a:r>
          </a:p>
        </p:txBody>
      </p:sp>
      <p:sp>
        <p:nvSpPr>
          <p:cNvPr id="6" name="Slide Number Placeholder 5">
            <a:extLst>
              <a:ext uri="{FF2B5EF4-FFF2-40B4-BE49-F238E27FC236}">
                <a16:creationId xmlns:a16="http://schemas.microsoft.com/office/drawing/2014/main" id="{E3CC4875-5E3B-4A11-AE37-35EB7F30EC11}"/>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0515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BEEA7-B126-4372-8699-B148BE7750B5}"/>
              </a:ext>
            </a:extLst>
          </p:cNvPr>
          <p:cNvSpPr>
            <a:spLocks noGrp="1"/>
          </p:cNvSpPr>
          <p:nvPr>
            <p:ph type="title" orient="vert"/>
          </p:nvPr>
        </p:nvSpPr>
        <p:spPr>
          <a:xfrm>
            <a:off x="8724901" y="365125"/>
            <a:ext cx="2628901"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F233BDC-705A-47B0-8E6C-FB68332FC475}"/>
              </a:ext>
            </a:extLst>
          </p:cNvPr>
          <p:cNvSpPr>
            <a:spLocks noGrp="1"/>
          </p:cNvSpPr>
          <p:nvPr>
            <p:ph type="body" orient="vert" idx="1"/>
          </p:nvPr>
        </p:nvSpPr>
        <p:spPr>
          <a:xfrm>
            <a:off x="838201" y="365125"/>
            <a:ext cx="7734301"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a:extLst>
              <a:ext uri="{FF2B5EF4-FFF2-40B4-BE49-F238E27FC236}">
                <a16:creationId xmlns:a16="http://schemas.microsoft.com/office/drawing/2014/main" id="{AB63FCCF-8987-4909-99D0-0703AD4FFF7B}"/>
              </a:ext>
            </a:extLst>
          </p:cNvPr>
          <p:cNvSpPr>
            <a:spLocks noGrp="1"/>
          </p:cNvSpPr>
          <p:nvPr>
            <p:ph type="ftr" sz="quarter" idx="11"/>
          </p:nvPr>
        </p:nvSpPr>
        <p:spPr/>
        <p:txBody>
          <a:bodyPr/>
          <a:lstStyle/>
          <a:p>
            <a:r>
              <a:rPr lang="vi-VN"/>
              <a:t>Bài 06 Giới thiệu về JSON</a:t>
            </a:r>
          </a:p>
        </p:txBody>
      </p:sp>
      <p:sp>
        <p:nvSpPr>
          <p:cNvPr id="6" name="Slide Number Placeholder 5">
            <a:extLst>
              <a:ext uri="{FF2B5EF4-FFF2-40B4-BE49-F238E27FC236}">
                <a16:creationId xmlns:a16="http://schemas.microsoft.com/office/drawing/2014/main" id="{4A2C0C29-05BA-42B7-9995-CFE659002D3C}"/>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25592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2576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2635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6964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673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844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8994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6942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851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DB36-0E1A-4848-9EC4-0357353DE174}"/>
              </a:ext>
            </a:extLst>
          </p:cNvPr>
          <p:cNvSpPr>
            <a:spLocks noGrp="1"/>
          </p:cNvSpPr>
          <p:nvPr>
            <p:ph type="title"/>
          </p:nvPr>
        </p:nvSpPr>
        <p:spPr/>
        <p:txBody>
          <a:bodyPr/>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FA6304AB-C35A-491B-A8FE-97CA94F03A39}"/>
              </a:ext>
            </a:extLst>
          </p:cNvPr>
          <p:cNvSpPr>
            <a:spLocks noGrp="1"/>
          </p:cNvSpPr>
          <p:nvPr>
            <p:ph idx="1"/>
          </p:nvPr>
        </p:nvSpPr>
        <p:spPr>
          <a:xfrm>
            <a:off x="20827" y="692458"/>
            <a:ext cx="12096884" cy="5484505"/>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a:extLst>
              <a:ext uri="{FF2B5EF4-FFF2-40B4-BE49-F238E27FC236}">
                <a16:creationId xmlns:a16="http://schemas.microsoft.com/office/drawing/2014/main" id="{9EBB10F6-26BA-42E8-AA86-7CD09DC437EF}"/>
              </a:ext>
            </a:extLst>
          </p:cNvPr>
          <p:cNvSpPr>
            <a:spLocks noGrp="1"/>
          </p:cNvSpPr>
          <p:nvPr>
            <p:ph type="ftr" sz="quarter" idx="11"/>
          </p:nvPr>
        </p:nvSpPr>
        <p:spPr/>
        <p:txBody>
          <a:bodyPr/>
          <a:lstStyle/>
          <a:p>
            <a:r>
              <a:rPr lang="vi-VN"/>
              <a:t>Bài 06 Giới thiệu về JSON</a:t>
            </a:r>
          </a:p>
        </p:txBody>
      </p:sp>
      <p:sp>
        <p:nvSpPr>
          <p:cNvPr id="6" name="Slide Number Placeholder 5">
            <a:extLst>
              <a:ext uri="{FF2B5EF4-FFF2-40B4-BE49-F238E27FC236}">
                <a16:creationId xmlns:a16="http://schemas.microsoft.com/office/drawing/2014/main" id="{182C4C3B-D2A7-494D-91D6-C50AFF1D92E2}"/>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575203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0115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0347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08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2036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345778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35982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544739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363207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7366-9773-4F4A-97B4-89CB2B71FEF4}"/>
              </a:ext>
            </a:extLst>
          </p:cNvPr>
          <p:cNvSpPr>
            <a:spLocks noGrp="1"/>
          </p:cNvSpPr>
          <p:nvPr>
            <p:ph type="title"/>
          </p:nvPr>
        </p:nvSpPr>
        <p:spPr>
          <a:xfrm>
            <a:off x="129703" y="712409"/>
            <a:ext cx="11956178" cy="532160"/>
          </a:xfrm>
          <a:prstGeom prst="rect">
            <a:avLst/>
          </a:prstGeom>
        </p:spPr>
        <p:txBody>
          <a:bodyPr/>
          <a:lstStyle>
            <a:lvl1pPr>
              <a:defRPr sz="3600" b="1"/>
            </a:lvl1pPr>
          </a:lstStyle>
          <a:p>
            <a:r>
              <a:rPr lang="en-US"/>
              <a:t>Click to edit Master title style</a:t>
            </a:r>
          </a:p>
        </p:txBody>
      </p:sp>
      <p:sp>
        <p:nvSpPr>
          <p:cNvPr id="3" name="Date Placeholder 2">
            <a:extLst>
              <a:ext uri="{FF2B5EF4-FFF2-40B4-BE49-F238E27FC236}">
                <a16:creationId xmlns:a16="http://schemas.microsoft.com/office/drawing/2014/main" id="{29FB3954-A1C9-4A4F-8998-B86B2213F98B}"/>
              </a:ext>
            </a:extLst>
          </p:cNvPr>
          <p:cNvSpPr>
            <a:spLocks noGrp="1"/>
          </p:cNvSpPr>
          <p:nvPr>
            <p:ph type="dt" sz="half" idx="10"/>
          </p:nvPr>
        </p:nvSpPr>
        <p:spPr>
          <a:xfrm>
            <a:off x="838200" y="6356350"/>
            <a:ext cx="2743200" cy="365125"/>
          </a:xfrm>
          <a:prstGeom prst="rect">
            <a:avLst/>
          </a:prstGeom>
        </p:spPr>
        <p:txBody>
          <a:bodyPr/>
          <a:lstStyle/>
          <a:p>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249EB47-7A4C-4FDF-83E9-8BB97BD9008B}"/>
              </a:ext>
            </a:extLst>
          </p:cNvPr>
          <p:cNvSpPr>
            <a:spLocks noGrp="1"/>
          </p:cNvSpPr>
          <p:nvPr>
            <p:ph type="ftr" sz="quarter" idx="11"/>
          </p:nvPr>
        </p:nvSpPr>
        <p:spPr>
          <a:xfrm>
            <a:off x="3445476" y="6326659"/>
            <a:ext cx="4114800" cy="365125"/>
          </a:xfrm>
          <a:prstGeom prst="rect">
            <a:avLst/>
          </a:prstGeom>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A0CF0F7-ADEB-41AF-A58A-A551B343E6D4}"/>
              </a:ext>
            </a:extLst>
          </p:cNvPr>
          <p:cNvSpPr>
            <a:spLocks noGrp="1"/>
          </p:cNvSpPr>
          <p:nvPr>
            <p:ph type="sldNum" sz="quarter" idx="12"/>
          </p:nvPr>
        </p:nvSpPr>
        <p:spPr>
          <a:xfrm>
            <a:off x="7474343" y="6279101"/>
            <a:ext cx="2743200" cy="365125"/>
          </a:xfrm>
          <a:prstGeom prst="rect">
            <a:avLst/>
          </a:prstGeom>
        </p:spPr>
        <p:txBody>
          <a:bodyPr/>
          <a:lstStyle/>
          <a:p>
            <a:fld id="{BA17BED6-08A9-4142-BDD8-260A93F5C407}" type="slidenum">
              <a:rPr lang="en-US" smtClean="0">
                <a:solidFill>
                  <a:prstClr val="black">
                    <a:tint val="75000"/>
                  </a:prstClr>
                </a:solidFill>
              </a:rPr>
              <a:pPr/>
              <a:t>‹#›</a:t>
            </a:fld>
            <a:endParaRPr lang="en-US">
              <a:solidFill>
                <a:prstClr val="black">
                  <a:tint val="75000"/>
                </a:prstClr>
              </a:solidFill>
            </a:endParaRPr>
          </a:p>
        </p:txBody>
      </p:sp>
      <p:sp>
        <p:nvSpPr>
          <p:cNvPr id="6" name="Text Placeholder 2">
            <a:extLst>
              <a:ext uri="{FF2B5EF4-FFF2-40B4-BE49-F238E27FC236}">
                <a16:creationId xmlns:a16="http://schemas.microsoft.com/office/drawing/2014/main" id="{07236BEB-A70E-4994-80C4-6C0924B83E65}"/>
              </a:ext>
            </a:extLst>
          </p:cNvPr>
          <p:cNvSpPr>
            <a:spLocks noGrp="1"/>
          </p:cNvSpPr>
          <p:nvPr>
            <p:ph type="body" idx="1"/>
          </p:nvPr>
        </p:nvSpPr>
        <p:spPr>
          <a:xfrm>
            <a:off x="112591" y="1413668"/>
            <a:ext cx="11914333" cy="4817756"/>
          </a:xfrm>
          <a:prstGeom prst="rect">
            <a:avLst/>
          </a:prstGeom>
        </p:spPr>
        <p:txBody>
          <a:bodyPr/>
          <a:lstStyle>
            <a:lvl1pPr marL="0" indent="0">
              <a:lnSpc>
                <a:spcPct val="15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4823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988A-A6C1-44F8-989C-25538012A949}"/>
              </a:ext>
            </a:extLst>
          </p:cNvPr>
          <p:cNvSpPr>
            <a:spLocks noGrp="1"/>
          </p:cNvSpPr>
          <p:nvPr>
            <p:ph type="title"/>
          </p:nvPr>
        </p:nvSpPr>
        <p:spPr>
          <a:xfrm>
            <a:off x="831850" y="1709740"/>
            <a:ext cx="10515600" cy="2852737"/>
          </a:xfrm>
        </p:spPr>
        <p:txBody>
          <a:bodyPr anchor="b"/>
          <a:lstStyle>
            <a:lvl1pPr>
              <a:defRPr sz="6000">
                <a:solidFill>
                  <a:schemeClr val="tx1"/>
                </a:solidFill>
              </a:defRPr>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AD72AA3-3B8D-4D07-8910-FAAA0FB282F6}"/>
              </a:ext>
            </a:extLst>
          </p:cNvPr>
          <p:cNvSpPr>
            <a:spLocks noGrp="1"/>
          </p:cNvSpPr>
          <p:nvPr>
            <p:ph type="body" idx="1"/>
          </p:nvPr>
        </p:nvSpPr>
        <p:spPr>
          <a:xfrm>
            <a:off x="831850" y="4589464"/>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B76AEAB1-CE8E-41F6-9D98-3609367C9D2D}"/>
              </a:ext>
            </a:extLst>
          </p:cNvPr>
          <p:cNvSpPr>
            <a:spLocks noGrp="1"/>
          </p:cNvSpPr>
          <p:nvPr>
            <p:ph type="ftr" sz="quarter" idx="11"/>
          </p:nvPr>
        </p:nvSpPr>
        <p:spPr/>
        <p:txBody>
          <a:bodyPr/>
          <a:lstStyle/>
          <a:p>
            <a:r>
              <a:rPr lang="vi-VN"/>
              <a:t>Bài 06 Giới thiệu về JSON</a:t>
            </a:r>
          </a:p>
        </p:txBody>
      </p:sp>
      <p:sp>
        <p:nvSpPr>
          <p:cNvPr id="6" name="Slide Number Placeholder 5">
            <a:extLst>
              <a:ext uri="{FF2B5EF4-FFF2-40B4-BE49-F238E27FC236}">
                <a16:creationId xmlns:a16="http://schemas.microsoft.com/office/drawing/2014/main" id="{51D9D7EE-D098-488F-8300-7C134D4A89B8}"/>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97149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5830-E696-45A2-A73B-510DD9130F2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CCEA849-81E2-4BE0-8290-8FBE0ADC60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3B0BFD9A-38D6-4834-BCC3-516D2B666C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a:extLst>
              <a:ext uri="{FF2B5EF4-FFF2-40B4-BE49-F238E27FC236}">
                <a16:creationId xmlns:a16="http://schemas.microsoft.com/office/drawing/2014/main" id="{429C265C-E30A-48D2-A801-93AED488797D}"/>
              </a:ext>
            </a:extLst>
          </p:cNvPr>
          <p:cNvSpPr>
            <a:spLocks noGrp="1"/>
          </p:cNvSpPr>
          <p:nvPr>
            <p:ph type="ftr" sz="quarter" idx="11"/>
          </p:nvPr>
        </p:nvSpPr>
        <p:spPr/>
        <p:txBody>
          <a:bodyPr/>
          <a:lstStyle/>
          <a:p>
            <a:r>
              <a:rPr lang="vi-VN"/>
              <a:t>Bài 06 Giới thiệu về JSON</a:t>
            </a:r>
          </a:p>
        </p:txBody>
      </p:sp>
      <p:sp>
        <p:nvSpPr>
          <p:cNvPr id="7" name="Slide Number Placeholder 6">
            <a:extLst>
              <a:ext uri="{FF2B5EF4-FFF2-40B4-BE49-F238E27FC236}">
                <a16:creationId xmlns:a16="http://schemas.microsoft.com/office/drawing/2014/main" id="{0F65783E-592F-4F93-AC1E-0627B82CA21E}"/>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0173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52A0-2646-48E5-9972-455E34C110A2}"/>
              </a:ext>
            </a:extLst>
          </p:cNvPr>
          <p:cNvSpPr>
            <a:spLocks noGrp="1"/>
          </p:cNvSpPr>
          <p:nvPr>
            <p:ph type="title"/>
          </p:nvPr>
        </p:nvSpPr>
        <p:spPr>
          <a:xfrm>
            <a:off x="839788" y="365127"/>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CDF8A5D-FBEE-4509-BC77-79CAD42F519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DB4538-9808-4815-9F15-516B1C4F9DA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255EF3D2-69F5-405F-8043-FB1CADAF2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342D84-AFF6-481A-A58F-DFBC67D311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4250199-E5D5-4B01-AFD8-27A51BAA5FBE}"/>
              </a:ext>
            </a:extLst>
          </p:cNvPr>
          <p:cNvSpPr>
            <a:spLocks noGrp="1"/>
          </p:cNvSpPr>
          <p:nvPr>
            <p:ph type="dt" sz="half" idx="10"/>
          </p:nvPr>
        </p:nvSpPr>
        <p:spPr>
          <a:xfrm>
            <a:off x="270029" y="6423557"/>
            <a:ext cx="2743200" cy="365125"/>
          </a:xfrm>
          <a:prstGeom prst="rect">
            <a:avLst/>
          </a:prstGeom>
        </p:spPr>
        <p:txBody>
          <a:bodyPr/>
          <a:lstStyle/>
          <a:p>
            <a:endParaRPr lang="vi-VN"/>
          </a:p>
        </p:txBody>
      </p:sp>
      <p:sp>
        <p:nvSpPr>
          <p:cNvPr id="8" name="Footer Placeholder 7">
            <a:extLst>
              <a:ext uri="{FF2B5EF4-FFF2-40B4-BE49-F238E27FC236}">
                <a16:creationId xmlns:a16="http://schemas.microsoft.com/office/drawing/2014/main" id="{02945508-0E62-4D58-B97F-7824F785120F}"/>
              </a:ext>
            </a:extLst>
          </p:cNvPr>
          <p:cNvSpPr>
            <a:spLocks noGrp="1"/>
          </p:cNvSpPr>
          <p:nvPr>
            <p:ph type="ftr" sz="quarter" idx="11"/>
          </p:nvPr>
        </p:nvSpPr>
        <p:spPr/>
        <p:txBody>
          <a:bodyPr/>
          <a:lstStyle/>
          <a:p>
            <a:r>
              <a:rPr lang="vi-VN"/>
              <a:t>Bài 06 Giới thiệu về JSON</a:t>
            </a:r>
          </a:p>
        </p:txBody>
      </p:sp>
      <p:sp>
        <p:nvSpPr>
          <p:cNvPr id="9" name="Slide Number Placeholder 8">
            <a:extLst>
              <a:ext uri="{FF2B5EF4-FFF2-40B4-BE49-F238E27FC236}">
                <a16:creationId xmlns:a16="http://schemas.microsoft.com/office/drawing/2014/main" id="{853C82BA-2516-4372-948C-C42C8D601DDA}"/>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57453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2CF8-7D5B-480F-B838-D37A5DBB7373}"/>
              </a:ext>
            </a:extLst>
          </p:cNvPr>
          <p:cNvSpPr>
            <a:spLocks noGrp="1"/>
          </p:cNvSpPr>
          <p:nvPr>
            <p:ph type="title"/>
          </p:nvPr>
        </p:nvSpPr>
        <p:spPr>
          <a:xfrm>
            <a:off x="1148919" y="862277"/>
            <a:ext cx="10515600" cy="1325563"/>
          </a:xfrm>
        </p:spPr>
        <p:txBody>
          <a:bodyPr/>
          <a:lstStyle/>
          <a:p>
            <a:r>
              <a:rPr lang="en-US"/>
              <a:t>Click to edit Master title style</a:t>
            </a:r>
            <a:endParaRPr lang="vi-VN"/>
          </a:p>
        </p:txBody>
      </p:sp>
      <p:sp>
        <p:nvSpPr>
          <p:cNvPr id="4" name="Footer Placeholder 3">
            <a:extLst>
              <a:ext uri="{FF2B5EF4-FFF2-40B4-BE49-F238E27FC236}">
                <a16:creationId xmlns:a16="http://schemas.microsoft.com/office/drawing/2014/main" id="{7001EAA6-3DD2-4DF1-87F1-630AA89650CF}"/>
              </a:ext>
            </a:extLst>
          </p:cNvPr>
          <p:cNvSpPr>
            <a:spLocks noGrp="1"/>
          </p:cNvSpPr>
          <p:nvPr>
            <p:ph type="ftr" sz="quarter" idx="11"/>
          </p:nvPr>
        </p:nvSpPr>
        <p:spPr/>
        <p:txBody>
          <a:bodyPr/>
          <a:lstStyle/>
          <a:p>
            <a:r>
              <a:rPr lang="vi-VN"/>
              <a:t>Bài 06 Giới thiệu về JSON</a:t>
            </a:r>
          </a:p>
        </p:txBody>
      </p:sp>
      <p:sp>
        <p:nvSpPr>
          <p:cNvPr id="5" name="Slide Number Placeholder 4">
            <a:extLst>
              <a:ext uri="{FF2B5EF4-FFF2-40B4-BE49-F238E27FC236}">
                <a16:creationId xmlns:a16="http://schemas.microsoft.com/office/drawing/2014/main" id="{C01EB5FC-C2FB-4B79-866B-8D399692153E}"/>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70880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AB12899-CA56-4BE2-97B2-2C904F70CB69}"/>
              </a:ext>
            </a:extLst>
          </p:cNvPr>
          <p:cNvSpPr>
            <a:spLocks noGrp="1"/>
          </p:cNvSpPr>
          <p:nvPr>
            <p:ph type="ftr" sz="quarter" idx="11"/>
          </p:nvPr>
        </p:nvSpPr>
        <p:spPr/>
        <p:txBody>
          <a:bodyPr/>
          <a:lstStyle/>
          <a:p>
            <a:r>
              <a:rPr lang="vi-VN"/>
              <a:t>Bài 06 Giới thiệu về JSON</a:t>
            </a:r>
          </a:p>
        </p:txBody>
      </p:sp>
      <p:sp>
        <p:nvSpPr>
          <p:cNvPr id="4" name="Slide Number Placeholder 3">
            <a:extLst>
              <a:ext uri="{FF2B5EF4-FFF2-40B4-BE49-F238E27FC236}">
                <a16:creationId xmlns:a16="http://schemas.microsoft.com/office/drawing/2014/main" id="{8135D1DF-A72A-4D3A-8D9E-88BB9A2F07CB}"/>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5533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6FAD-590D-4C74-BFAB-36CE7BBE6DB5}"/>
              </a:ext>
            </a:extLst>
          </p:cNvPr>
          <p:cNvSpPr>
            <a:spLocks noGrp="1"/>
          </p:cNvSpPr>
          <p:nvPr>
            <p:ph type="title"/>
          </p:nvPr>
        </p:nvSpPr>
        <p:spPr>
          <a:xfrm>
            <a:off x="839788" y="457200"/>
            <a:ext cx="3932238"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C5D11820-EF58-41A0-9238-4484DE45E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59039D08-D2DE-41F0-BD50-656487C5B9EA}"/>
              </a:ext>
            </a:extLst>
          </p:cNvPr>
          <p:cNvSpPr>
            <a:spLocks noGrp="1"/>
          </p:cNvSpPr>
          <p:nvPr>
            <p:ph type="body" sz="half" idx="2"/>
          </p:nvPr>
        </p:nvSpPr>
        <p:spPr>
          <a:xfrm>
            <a:off x="839788"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158CBDDC-3B3A-46C4-90C0-AE77DE5DAE28}"/>
              </a:ext>
            </a:extLst>
          </p:cNvPr>
          <p:cNvSpPr>
            <a:spLocks noGrp="1"/>
          </p:cNvSpPr>
          <p:nvPr>
            <p:ph type="ftr" sz="quarter" idx="11"/>
          </p:nvPr>
        </p:nvSpPr>
        <p:spPr/>
        <p:txBody>
          <a:bodyPr/>
          <a:lstStyle/>
          <a:p>
            <a:r>
              <a:rPr lang="vi-VN"/>
              <a:t>Bài 06 Giới thiệu về JSON</a:t>
            </a:r>
          </a:p>
        </p:txBody>
      </p:sp>
      <p:sp>
        <p:nvSpPr>
          <p:cNvPr id="7" name="Slide Number Placeholder 6">
            <a:extLst>
              <a:ext uri="{FF2B5EF4-FFF2-40B4-BE49-F238E27FC236}">
                <a16:creationId xmlns:a16="http://schemas.microsoft.com/office/drawing/2014/main" id="{00883556-34F2-49D4-9236-E7E80B371CA5}"/>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42814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12E6-03E9-40E7-93E1-5843478C69E8}"/>
              </a:ext>
            </a:extLst>
          </p:cNvPr>
          <p:cNvSpPr>
            <a:spLocks noGrp="1"/>
          </p:cNvSpPr>
          <p:nvPr>
            <p:ph type="title"/>
          </p:nvPr>
        </p:nvSpPr>
        <p:spPr>
          <a:xfrm>
            <a:off x="839788" y="457200"/>
            <a:ext cx="3932238"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CB10C008-C2FC-44E0-97D1-C6F97F4647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3BB827DE-C886-4A35-9A24-45609CBB2E98}"/>
              </a:ext>
            </a:extLst>
          </p:cNvPr>
          <p:cNvSpPr>
            <a:spLocks noGrp="1"/>
          </p:cNvSpPr>
          <p:nvPr>
            <p:ph type="body" sz="half" idx="2"/>
          </p:nvPr>
        </p:nvSpPr>
        <p:spPr>
          <a:xfrm>
            <a:off x="839788"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D17351EB-00F6-4AA9-B602-2A7F9A439DB5}"/>
              </a:ext>
            </a:extLst>
          </p:cNvPr>
          <p:cNvSpPr>
            <a:spLocks noGrp="1"/>
          </p:cNvSpPr>
          <p:nvPr>
            <p:ph type="ftr" sz="quarter" idx="11"/>
          </p:nvPr>
        </p:nvSpPr>
        <p:spPr/>
        <p:txBody>
          <a:bodyPr/>
          <a:lstStyle/>
          <a:p>
            <a:r>
              <a:rPr lang="vi-VN"/>
              <a:t>Bài 06 Giới thiệu về JSON</a:t>
            </a:r>
          </a:p>
        </p:txBody>
      </p:sp>
      <p:sp>
        <p:nvSpPr>
          <p:cNvPr id="7" name="Slide Number Placeholder 6">
            <a:extLst>
              <a:ext uri="{FF2B5EF4-FFF2-40B4-BE49-F238E27FC236}">
                <a16:creationId xmlns:a16="http://schemas.microsoft.com/office/drawing/2014/main" id="{508FB513-8A03-47A7-ABA9-5790C24D8488}"/>
              </a:ext>
            </a:extLst>
          </p:cNvPr>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78170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Picture 18"/>
          <p:cNvPicPr/>
          <p:nvPr userDrawn="1"/>
        </p:nvPicPr>
        <p:blipFill rotWithShape="1">
          <a:blip r:embed="rId13" cstate="print">
            <a:extLst>
              <a:ext uri="{28A0092B-C50C-407E-A947-70E740481C1C}">
                <a14:useLocalDpi xmlns:a14="http://schemas.microsoft.com/office/drawing/2010/main" val="0"/>
              </a:ext>
            </a:extLst>
          </a:blip>
          <a:srcRect b="77519"/>
          <a:stretch/>
        </p:blipFill>
        <p:spPr>
          <a:xfrm flipH="1">
            <a:off x="0" y="-19411"/>
            <a:ext cx="12192000" cy="622131"/>
          </a:xfrm>
          <a:prstGeom prst="rect">
            <a:avLst/>
          </a:prstGeom>
        </p:spPr>
      </p:pic>
      <p:pic>
        <p:nvPicPr>
          <p:cNvPr id="7" name="Picture 6"/>
          <p:cNvPicPr/>
          <p:nvPr userDrawn="1"/>
        </p:nvPicPr>
        <p:blipFill rotWithShape="1">
          <a:blip r:embed="rId13" cstate="print">
            <a:extLst>
              <a:ext uri="{28A0092B-C50C-407E-A947-70E740481C1C}">
                <a14:useLocalDpi xmlns:a14="http://schemas.microsoft.com/office/drawing/2010/main" val="0"/>
              </a:ext>
            </a:extLst>
          </a:blip>
          <a:srcRect b="77519"/>
          <a:stretch/>
        </p:blipFill>
        <p:spPr>
          <a:xfrm>
            <a:off x="0" y="6375400"/>
            <a:ext cx="12192000" cy="482600"/>
          </a:xfrm>
          <a:prstGeom prst="rect">
            <a:avLst/>
          </a:prstGeom>
        </p:spPr>
      </p:pic>
      <p:sp>
        <p:nvSpPr>
          <p:cNvPr id="2" name="Title Placeholder 1">
            <a:extLst>
              <a:ext uri="{FF2B5EF4-FFF2-40B4-BE49-F238E27FC236}">
                <a16:creationId xmlns:a16="http://schemas.microsoft.com/office/drawing/2014/main" id="{E2157EF0-FA0D-46AC-A44E-30439F0D6C34}"/>
              </a:ext>
            </a:extLst>
          </p:cNvPr>
          <p:cNvSpPr>
            <a:spLocks noGrp="1"/>
          </p:cNvSpPr>
          <p:nvPr>
            <p:ph type="title"/>
          </p:nvPr>
        </p:nvSpPr>
        <p:spPr>
          <a:xfrm>
            <a:off x="30041" y="31548"/>
            <a:ext cx="12096883" cy="532660"/>
          </a:xfrm>
          <a:prstGeom prst="rect">
            <a:avLst/>
          </a:prstGeom>
        </p:spPr>
        <p:txBody>
          <a:bodyPr vert="horz" lIns="91440" tIns="45720" rIns="91440" bIns="45720" rtlCol="0" anchor="ctr">
            <a:no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F22E43A-7AD2-4208-A5E2-3728C5E806F7}"/>
              </a:ext>
            </a:extLst>
          </p:cNvPr>
          <p:cNvSpPr>
            <a:spLocks noGrp="1"/>
          </p:cNvSpPr>
          <p:nvPr>
            <p:ph type="body" idx="1"/>
          </p:nvPr>
        </p:nvSpPr>
        <p:spPr>
          <a:xfrm>
            <a:off x="20827" y="801157"/>
            <a:ext cx="12096884" cy="53758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Footer Placeholder 4">
            <a:extLst>
              <a:ext uri="{FF2B5EF4-FFF2-40B4-BE49-F238E27FC236}">
                <a16:creationId xmlns:a16="http://schemas.microsoft.com/office/drawing/2014/main" id="{78AFBBC9-B8F7-4D8D-91A2-703D35B1E853}"/>
              </a:ext>
            </a:extLst>
          </p:cNvPr>
          <p:cNvSpPr>
            <a:spLocks noGrp="1"/>
          </p:cNvSpPr>
          <p:nvPr>
            <p:ph type="ftr" sz="quarter" idx="3"/>
          </p:nvPr>
        </p:nvSpPr>
        <p:spPr>
          <a:xfrm>
            <a:off x="107738" y="6434136"/>
            <a:ext cx="11261290" cy="365125"/>
          </a:xfrm>
          <a:prstGeom prst="rect">
            <a:avLst/>
          </a:prstGeom>
        </p:spPr>
        <p:txBody>
          <a:bodyPr vert="horz" lIns="91440" tIns="45720" rIns="91440" bIns="45720" rtlCol="0" anchor="ctr"/>
          <a:lstStyle>
            <a:lvl1pPr algn="ctr">
              <a:defRPr sz="1200">
                <a:solidFill>
                  <a:schemeClr val="bg1"/>
                </a:solidFill>
              </a:defRPr>
            </a:lvl1pPr>
          </a:lstStyle>
          <a:p>
            <a:r>
              <a:rPr lang="vi-VN"/>
              <a:t>Bài 06 Giới thiệu về JSON</a:t>
            </a:r>
          </a:p>
        </p:txBody>
      </p:sp>
      <p:sp>
        <p:nvSpPr>
          <p:cNvPr id="6" name="Slide Number Placeholder 5">
            <a:extLst>
              <a:ext uri="{FF2B5EF4-FFF2-40B4-BE49-F238E27FC236}">
                <a16:creationId xmlns:a16="http://schemas.microsoft.com/office/drawing/2014/main" id="{578D43B6-A609-4282-AF56-EEAE2079EC07}"/>
              </a:ext>
            </a:extLst>
          </p:cNvPr>
          <p:cNvSpPr>
            <a:spLocks noGrp="1"/>
          </p:cNvSpPr>
          <p:nvPr>
            <p:ph type="sldNum" sz="quarter" idx="4"/>
          </p:nvPr>
        </p:nvSpPr>
        <p:spPr>
          <a:xfrm>
            <a:off x="11443317" y="6423618"/>
            <a:ext cx="674394" cy="365125"/>
          </a:xfrm>
          <a:prstGeom prst="rect">
            <a:avLst/>
          </a:prstGeom>
        </p:spPr>
        <p:txBody>
          <a:bodyPr vert="horz" lIns="91440" tIns="45720" rIns="91440" bIns="45720" rtlCol="0" anchor="ctr"/>
          <a:lstStyle>
            <a:lvl1pPr algn="r">
              <a:defRPr sz="1200">
                <a:solidFill>
                  <a:schemeClr val="bg1"/>
                </a:solidFill>
              </a:defRPr>
            </a:lvl1pPr>
          </a:lstStyle>
          <a:p>
            <a:fld id="{201540FA-0942-482B-9F37-EA3921DFDA04}" type="slidenum">
              <a:rPr lang="vi-VN" smtClean="0"/>
              <a:pPr/>
              <a:t>‹#›</a:t>
            </a:fld>
            <a:endParaRPr lang="vi-VN"/>
          </a:p>
        </p:txBody>
      </p:sp>
    </p:spTree>
    <p:extLst>
      <p:ext uri="{BB962C8B-B14F-4D97-AF65-F5344CB8AC3E}">
        <p14:creationId xmlns:p14="http://schemas.microsoft.com/office/powerpoint/2010/main" val="2057100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000" kern="1200">
          <a:solidFill>
            <a:schemeClr val="bg1"/>
          </a:solidFill>
          <a:latin typeface="Arial" panose="020B0604020202020204" pitchFamily="34" charset="0"/>
          <a:ea typeface="Tahoma" panose="020B0604030504040204" pitchFamily="34" charset="0"/>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solidFill>
                  <a:prstClr val="black">
                    <a:tint val="75000"/>
                  </a:prstClr>
                </a:solidFill>
              </a:rPr>
              <a:t>Bài 06 Giới thiệu về JSON</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04AFE-2503-429A-9F6C-BDE447D7132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3196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1524000" y="2106706"/>
            <a:ext cx="9144000" cy="2504097"/>
          </a:xfrm>
        </p:spPr>
        <p:txBody>
          <a:bodyPr/>
          <a:lstStyle/>
          <a:p>
            <a:r>
              <a:rPr lang="en-US" sz="4000" b="1" err="1">
                <a:solidFill>
                  <a:schemeClr val="tx1"/>
                </a:solidFill>
              </a:rPr>
              <a:t>Bài</a:t>
            </a:r>
            <a:r>
              <a:rPr lang="en-US" sz="4000" b="1">
                <a:solidFill>
                  <a:schemeClr val="tx1"/>
                </a:solidFill>
              </a:rPr>
              <a:t> 06 </a:t>
            </a:r>
            <a:br>
              <a:rPr lang="en-US" sz="4000">
                <a:solidFill>
                  <a:schemeClr val="tx1"/>
                </a:solidFill>
              </a:rPr>
            </a:br>
            <a:r>
              <a:rPr lang="en-US" sz="4000"/>
              <a:t>Giới thiệu về JSON</a:t>
            </a:r>
            <a:endParaRPr lang="en-US" sz="4000" dirty="0">
              <a:solidFill>
                <a:schemeClr val="tx1"/>
              </a:solidFill>
            </a:endParaRPr>
          </a:p>
        </p:txBody>
      </p:sp>
      <p:sp>
        <p:nvSpPr>
          <p:cNvPr id="21" name="Subtitle 20"/>
          <p:cNvSpPr>
            <a:spLocks noGrp="1"/>
          </p:cNvSpPr>
          <p:nvPr>
            <p:ph type="subTitle" idx="1"/>
          </p:nvPr>
        </p:nvSpPr>
        <p:spPr>
          <a:xfrm>
            <a:off x="1524000" y="4692284"/>
            <a:ext cx="9144000" cy="1067540"/>
          </a:xfrm>
        </p:spPr>
        <p:txBody>
          <a:bodyPr/>
          <a:lstStyle/>
          <a:p>
            <a:endParaRPr lang="en-US" dirty="0"/>
          </a:p>
        </p:txBody>
      </p:sp>
      <p:sp>
        <p:nvSpPr>
          <p:cNvPr id="8" name="Footer Placeholder 7"/>
          <p:cNvSpPr>
            <a:spLocks noGrp="1"/>
          </p:cNvSpPr>
          <p:nvPr>
            <p:ph type="ftr" sz="quarter" idx="11"/>
          </p:nvPr>
        </p:nvSpPr>
        <p:spPr/>
        <p:txBody>
          <a:bodyPr/>
          <a:lstStyle/>
          <a:p>
            <a:r>
              <a:rPr lang="vi-VN"/>
              <a:t>Bài 06 Giới thiệu về JSON</a:t>
            </a:r>
            <a:endParaRPr lang="vi-VN" dirty="0"/>
          </a:p>
        </p:txBody>
      </p:sp>
      <p:sp>
        <p:nvSpPr>
          <p:cNvPr id="10" name="Slide Number Placeholder 9"/>
          <p:cNvSpPr>
            <a:spLocks noGrp="1"/>
          </p:cNvSpPr>
          <p:nvPr>
            <p:ph type="sldNum" sz="quarter" idx="12"/>
          </p:nvPr>
        </p:nvSpPr>
        <p:spPr/>
        <p:txBody>
          <a:bodyPr/>
          <a:lstStyle/>
          <a:p>
            <a:fld id="{201540FA-0942-482B-9F37-EA3921DFDA04}" type="slidenum">
              <a:rPr lang="vi-VN" smtClean="0"/>
              <a:t>1</a:t>
            </a:fld>
            <a:endParaRPr lang="vi-VN"/>
          </a:p>
        </p:txBody>
      </p:sp>
      <p:grpSp>
        <p:nvGrpSpPr>
          <p:cNvPr id="4" name="Group 3"/>
          <p:cNvGrpSpPr/>
          <p:nvPr/>
        </p:nvGrpSpPr>
        <p:grpSpPr>
          <a:xfrm>
            <a:off x="630028" y="763749"/>
            <a:ext cx="2466975" cy="1728154"/>
            <a:chOff x="630028" y="901772"/>
            <a:chExt cx="2466975" cy="1728154"/>
          </a:xfrm>
        </p:grpSpPr>
        <p:pic>
          <p:nvPicPr>
            <p:cNvPr id="1034" name="Picture 10" descr="Zenbridge, the EDI-as-API plat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28" y="993262"/>
              <a:ext cx="2466975" cy="15525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9924" y="901772"/>
              <a:ext cx="848310" cy="523220"/>
            </a:xfrm>
            <a:prstGeom prst="rect">
              <a:avLst/>
            </a:prstGeom>
            <a:noFill/>
          </p:spPr>
          <p:txBody>
            <a:bodyPr wrap="none" rtlCol="0">
              <a:spAutoFit/>
            </a:bodyPr>
            <a:lstStyle/>
            <a:p>
              <a:pPr algn="ctr"/>
              <a:r>
                <a:rPr lang="en-US" sz="2800" b="1">
                  <a:solidFill>
                    <a:srgbClr val="441C86"/>
                  </a:solidFill>
                  <a:effectLst>
                    <a:outerShdw blurRad="38100" dist="38100" dir="2700000" algn="tl">
                      <a:srgbClr val="000000">
                        <a:alpha val="43137"/>
                      </a:srgbClr>
                    </a:outerShdw>
                  </a:effectLst>
                </a:rPr>
                <a:t>XML</a:t>
              </a:r>
            </a:p>
          </p:txBody>
        </p:sp>
        <p:sp>
          <p:nvSpPr>
            <p:cNvPr id="13" name="TextBox 12"/>
            <p:cNvSpPr txBox="1"/>
            <p:nvPr/>
          </p:nvSpPr>
          <p:spPr>
            <a:xfrm>
              <a:off x="2033161" y="2106706"/>
              <a:ext cx="952505" cy="523220"/>
            </a:xfrm>
            <a:prstGeom prst="rect">
              <a:avLst/>
            </a:prstGeom>
            <a:noFill/>
          </p:spPr>
          <p:txBody>
            <a:bodyPr wrap="none" rtlCol="0">
              <a:spAutoFit/>
            </a:bodyPr>
            <a:lstStyle/>
            <a:p>
              <a:pPr algn="ctr"/>
              <a:r>
                <a:rPr lang="en-US" sz="2800" b="1">
                  <a:solidFill>
                    <a:srgbClr val="DC0173"/>
                  </a:solidFill>
                  <a:effectLst>
                    <a:outerShdw blurRad="38100" dist="38100" dir="2700000" algn="tl">
                      <a:srgbClr val="000000">
                        <a:alpha val="43137"/>
                      </a:srgbClr>
                    </a:outerShdw>
                  </a:effectLst>
                </a:rPr>
                <a:t>JSON</a:t>
              </a:r>
            </a:p>
          </p:txBody>
        </p:sp>
      </p:grpSp>
    </p:spTree>
    <p:extLst>
      <p:ext uri="{BB962C8B-B14F-4D97-AF65-F5344CB8AC3E}">
        <p14:creationId xmlns:p14="http://schemas.microsoft.com/office/powerpoint/2010/main" val="2191924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dữ liệu trong JSON</a:t>
            </a:r>
          </a:p>
        </p:txBody>
      </p:sp>
      <p:sp>
        <p:nvSpPr>
          <p:cNvPr id="3" name="Content Placeholder 2"/>
          <p:cNvSpPr>
            <a:spLocks noGrp="1"/>
          </p:cNvSpPr>
          <p:nvPr>
            <p:ph idx="1"/>
          </p:nvPr>
        </p:nvSpPr>
        <p:spPr/>
        <p:txBody>
          <a:bodyPr/>
          <a:lstStyle/>
          <a:p>
            <a:r>
              <a:rPr lang="en-US"/>
              <a:t>Mảng đối tượng</a:t>
            </a:r>
          </a:p>
        </p:txBody>
      </p:sp>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10</a:t>
            </a:fld>
            <a:endParaRPr lang="vi-VN"/>
          </a:p>
        </p:txBody>
      </p:sp>
      <p:sp>
        <p:nvSpPr>
          <p:cNvPr id="10" name="Rectangle 9"/>
          <p:cNvSpPr/>
          <p:nvPr/>
        </p:nvSpPr>
        <p:spPr>
          <a:xfrm>
            <a:off x="270295" y="1178806"/>
            <a:ext cx="10081404" cy="2031325"/>
          </a:xfrm>
          <a:prstGeom prst="rect">
            <a:avLst/>
          </a:prstGeom>
        </p:spPr>
        <p:txBody>
          <a:bodyPr wrap="square">
            <a:spAutoFit/>
          </a:bodyPr>
          <a:lstStyle/>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451A5"/>
                </a:solidFill>
                <a:latin typeface="Consolas" panose="020B0609020204030204" pitchFamily="49" charset="0"/>
              </a:rPr>
              <a:t>"books"</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 </a:t>
            </a:r>
            <a:r>
              <a:rPr lang="en-US">
                <a:solidFill>
                  <a:srgbClr val="0451A5"/>
                </a:solidFill>
                <a:latin typeface="Consolas" panose="020B0609020204030204" pitchFamily="49" charset="0"/>
              </a:rPr>
              <a:t>"language"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"Java"</a:t>
            </a:r>
            <a:r>
              <a:rPr lang="en-US">
                <a:solidFill>
                  <a:srgbClr val="000000"/>
                </a:solidFill>
                <a:latin typeface="Consolas" panose="020B0609020204030204" pitchFamily="49" charset="0"/>
              </a:rPr>
              <a:t> , </a:t>
            </a:r>
            <a:r>
              <a:rPr lang="en-US">
                <a:solidFill>
                  <a:srgbClr val="0451A5"/>
                </a:solidFill>
                <a:latin typeface="Consolas" panose="020B0609020204030204" pitchFamily="49" charset="0"/>
              </a:rPr>
              <a:t>"edition"</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"second"</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 </a:t>
            </a:r>
            <a:r>
              <a:rPr lang="en-US">
                <a:solidFill>
                  <a:srgbClr val="0451A5"/>
                </a:solidFill>
                <a:latin typeface="Consolas" panose="020B0609020204030204" pitchFamily="49" charset="0"/>
              </a:rPr>
              <a:t>"language"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"C++"</a:t>
            </a:r>
            <a:r>
              <a:rPr lang="en-US">
                <a:solidFill>
                  <a:srgbClr val="000000"/>
                </a:solidFill>
                <a:latin typeface="Consolas" panose="020B0609020204030204" pitchFamily="49" charset="0"/>
              </a:rPr>
              <a:t> , </a:t>
            </a:r>
            <a:r>
              <a:rPr lang="en-US">
                <a:solidFill>
                  <a:srgbClr val="0451A5"/>
                </a:solidFill>
                <a:latin typeface="Consolas" panose="020B0609020204030204" pitchFamily="49" charset="0"/>
              </a:rPr>
              <a:t>"edition"</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"sixth"</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 </a:t>
            </a:r>
            <a:r>
              <a:rPr lang="en-US">
                <a:solidFill>
                  <a:srgbClr val="0451A5"/>
                </a:solidFill>
                <a:latin typeface="Consolas" panose="020B0609020204030204" pitchFamily="49" charset="0"/>
              </a:rPr>
              <a:t>"language"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"PHP"</a:t>
            </a:r>
            <a:r>
              <a:rPr lang="en-US">
                <a:solidFill>
                  <a:srgbClr val="000000"/>
                </a:solidFill>
                <a:latin typeface="Consolas" panose="020B0609020204030204" pitchFamily="49" charset="0"/>
              </a:rPr>
              <a:t> , </a:t>
            </a:r>
            <a:r>
              <a:rPr lang="en-US">
                <a:solidFill>
                  <a:srgbClr val="0451A5"/>
                </a:solidFill>
                <a:latin typeface="Consolas" panose="020B0609020204030204" pitchFamily="49" charset="0"/>
              </a:rPr>
              <a:t>"edition"</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"third"</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4620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11</a:t>
            </a:fld>
            <a:endParaRPr lang="vi-VN"/>
          </a:p>
        </p:txBody>
      </p:sp>
      <p:sp>
        <p:nvSpPr>
          <p:cNvPr id="2" name="Title 1"/>
          <p:cNvSpPr>
            <a:spLocks noGrp="1"/>
          </p:cNvSpPr>
          <p:nvPr>
            <p:ph type="title" idx="4294967295"/>
          </p:nvPr>
        </p:nvSpPr>
        <p:spPr>
          <a:xfrm>
            <a:off x="0" y="31750"/>
            <a:ext cx="12096750" cy="531813"/>
          </a:xfrm>
        </p:spPr>
        <p:txBody>
          <a:bodyPr/>
          <a:lstStyle/>
          <a:p>
            <a:r>
              <a:rPr lang="en-US"/>
              <a:t>Tạo và phân tích JSON với JavaScript</a:t>
            </a:r>
          </a:p>
        </p:txBody>
      </p:sp>
      <p:sp>
        <p:nvSpPr>
          <p:cNvPr id="3" name="Rectangle 2"/>
          <p:cNvSpPr/>
          <p:nvPr/>
        </p:nvSpPr>
        <p:spPr>
          <a:xfrm>
            <a:off x="311809" y="670890"/>
            <a:ext cx="11473131" cy="5509200"/>
          </a:xfrm>
          <a:prstGeom prst="rect">
            <a:avLst/>
          </a:prstGeom>
        </p:spPr>
        <p:txBody>
          <a:bodyPr wrap="square">
            <a:spAutoFit/>
          </a:bodyPr>
          <a:lstStyle/>
          <a:p>
            <a:r>
              <a:rPr lang="en-US" sz="1600">
                <a:solidFill>
                  <a:srgbClr val="800000"/>
                </a:solidFill>
                <a:latin typeface="Consolas" panose="020B0609020204030204" pitchFamily="49" charset="0"/>
              </a:rPr>
              <a:t>&lt;!DOCTYPE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html</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&lt;html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lang</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"en"</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&lt;head&gt;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&lt;meta</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charset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"UTF-8"</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&lt;meta</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http-equiv</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"X-UA-Compatible"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content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"IE=edge"</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&lt;meta</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name</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"viewport"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content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"width=device-width, initial-scale=1.0"</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&lt;title&gt;</a:t>
            </a:r>
            <a:r>
              <a:rPr lang="en-US" sz="1600">
                <a:solidFill>
                  <a:srgbClr val="000000"/>
                </a:solidFill>
                <a:latin typeface="Consolas" panose="020B0609020204030204" pitchFamily="49" charset="0"/>
              </a:rPr>
              <a:t>Convert Object JavaScript thành JSON</a:t>
            </a:r>
            <a:r>
              <a:rPr lang="en-US" sz="1600">
                <a:solidFill>
                  <a:srgbClr val="800000"/>
                </a:solidFill>
                <a:latin typeface="Consolas" panose="020B0609020204030204" pitchFamily="49" charset="0"/>
              </a:rPr>
              <a:t>&lt;/title&gt;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&lt;script&gt;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var</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a</a:t>
            </a:r>
            <a:r>
              <a:rPr lang="en-US" sz="1600">
                <a:solidFill>
                  <a:srgbClr val="000000"/>
                </a:solidFill>
                <a:latin typeface="Consolas" panose="020B0609020204030204" pitchFamily="49" charset="0"/>
              </a:rPr>
              <a:t> = [{ </a:t>
            </a:r>
            <a:r>
              <a:rPr lang="en-US" sz="1600">
                <a:solidFill>
                  <a:srgbClr val="A31515"/>
                </a:solidFill>
                <a:latin typeface="Consolas" panose="020B0609020204030204" pitchFamily="49" charset="0"/>
              </a:rPr>
              <a:t>"Person"</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"FirstName"</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"Mike"</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"LastName"</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"Smith"</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"Age"</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"26"</a:t>
            </a:r>
            <a:r>
              <a:rPr lang="en-US" sz="1600">
                <a:solidFill>
                  <a:srgbClr val="000000"/>
                </a:solidFill>
                <a:latin typeface="Consolas" panose="020B0609020204030204" pitchFamily="49" charset="0"/>
              </a:rPr>
              <a:t> } },</a:t>
            </a:r>
          </a:p>
          <a:p>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"Person"</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"FirstName"</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"Josh"</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"LastName"</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"Doe"</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"Age"</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"46"</a:t>
            </a:r>
            <a:r>
              <a:rPr lang="en-US" sz="1600">
                <a:solidFill>
                  <a:srgbClr val="000000"/>
                </a:solidFill>
                <a:latin typeface="Consolas" panose="020B0609020204030204" pitchFamily="49" charset="0"/>
              </a:rPr>
              <a:t> } },</a:t>
            </a:r>
          </a:p>
          <a:p>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"Person"</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"FirstName"</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"Adam"</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"LastName"</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"Fields"</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"Age"</a:t>
            </a:r>
            <a:r>
              <a:rPr lang="en-US" sz="1600">
                <a:solidFill>
                  <a:srgbClr val="001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"36"</a:t>
            </a:r>
            <a:r>
              <a:rPr lang="en-US" sz="1600">
                <a:solidFill>
                  <a:srgbClr val="000000"/>
                </a:solidFill>
                <a:latin typeface="Consolas" panose="020B0609020204030204" pitchFamily="49" charset="0"/>
              </a:rPr>
              <a:t> }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function</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ConvertToStringJSON</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var</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content</a:t>
            </a:r>
            <a:r>
              <a:rPr lang="en-US" sz="1600">
                <a:solidFill>
                  <a:srgbClr val="000000"/>
                </a:solidFill>
                <a:latin typeface="Consolas" panose="020B0609020204030204" pitchFamily="49" charset="0"/>
              </a:rPr>
              <a:t> = </a:t>
            </a:r>
            <a:r>
              <a:rPr lang="en-US" sz="1600">
                <a:solidFill>
                  <a:srgbClr val="267F99"/>
                </a:solidFill>
                <a:latin typeface="Consolas" panose="020B0609020204030204" pitchFamily="49" charset="0"/>
              </a:rPr>
              <a:t>JSON</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stringify</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a</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document</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getElementById</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"content"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value</a:t>
            </a:r>
            <a:r>
              <a:rPr lang="en-US" sz="1600">
                <a:solidFill>
                  <a:srgbClr val="000000"/>
                </a:solidFill>
                <a:latin typeface="Consolas" panose="020B0609020204030204" pitchFamily="49" charset="0"/>
              </a:rPr>
              <a:t> = </a:t>
            </a:r>
            <a:r>
              <a:rPr lang="en-US" sz="1600">
                <a:solidFill>
                  <a:srgbClr val="001080"/>
                </a:solidFill>
                <a:latin typeface="Consolas" panose="020B0609020204030204" pitchFamily="49" charset="0"/>
              </a:rPr>
              <a:t>content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function</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ConvertToObjectJS</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var</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content</a:t>
            </a:r>
            <a:r>
              <a:rPr lang="en-US" sz="1600">
                <a:solidFill>
                  <a:srgbClr val="000000"/>
                </a:solidFill>
                <a:latin typeface="Consolas" panose="020B0609020204030204" pitchFamily="49" charset="0"/>
              </a:rPr>
              <a:t> = </a:t>
            </a:r>
            <a:r>
              <a:rPr lang="en-US" sz="1600">
                <a:solidFill>
                  <a:srgbClr val="001080"/>
                </a:solidFill>
                <a:latin typeface="Consolas" panose="020B0609020204030204" pitchFamily="49" charset="0"/>
              </a:rPr>
              <a:t>document</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getElementById</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"content"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value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var</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data</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eval</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content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alert</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"Tổng số Person:"</a:t>
            </a: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data</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length</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&lt;/script&gt;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&lt;/head&gt;</a:t>
            </a:r>
            <a:endParaRPr lang="en-US" sz="1600">
              <a:solidFill>
                <a:srgbClr val="000000"/>
              </a:solidFill>
              <a:latin typeface="Consolas" panose="020B0609020204030204" pitchFamily="49" charset="0"/>
            </a:endParaRPr>
          </a:p>
        </p:txBody>
      </p:sp>
    </p:spTree>
    <p:extLst>
      <p:ext uri="{BB962C8B-B14F-4D97-AF65-F5344CB8AC3E}">
        <p14:creationId xmlns:p14="http://schemas.microsoft.com/office/powerpoint/2010/main" val="23150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12</a:t>
            </a:fld>
            <a:endParaRPr lang="vi-VN"/>
          </a:p>
        </p:txBody>
      </p:sp>
      <p:sp>
        <p:nvSpPr>
          <p:cNvPr id="2" name="Title 1"/>
          <p:cNvSpPr>
            <a:spLocks noGrp="1"/>
          </p:cNvSpPr>
          <p:nvPr>
            <p:ph type="title" idx="4294967295"/>
          </p:nvPr>
        </p:nvSpPr>
        <p:spPr>
          <a:xfrm>
            <a:off x="0" y="31750"/>
            <a:ext cx="12096750" cy="531813"/>
          </a:xfrm>
        </p:spPr>
        <p:txBody>
          <a:bodyPr/>
          <a:lstStyle/>
          <a:p>
            <a:r>
              <a:rPr lang="en-US"/>
              <a:t>Tạo và phân tích JSON với JavaScript</a:t>
            </a:r>
          </a:p>
        </p:txBody>
      </p:sp>
      <p:sp>
        <p:nvSpPr>
          <p:cNvPr id="3" name="Rectangle 2"/>
          <p:cNvSpPr/>
          <p:nvPr/>
        </p:nvSpPr>
        <p:spPr>
          <a:xfrm>
            <a:off x="311809" y="670890"/>
            <a:ext cx="11473131" cy="2062103"/>
          </a:xfrm>
          <a:prstGeom prst="rect">
            <a:avLst/>
          </a:prstGeom>
        </p:spPr>
        <p:txBody>
          <a:bodyPr wrap="square">
            <a:spAutoFit/>
          </a:bodyPr>
          <a:lstStyle/>
          <a:p>
            <a:r>
              <a:rPr lang="en-US" sz="1600">
                <a:solidFill>
                  <a:srgbClr val="800000"/>
                </a:solidFill>
                <a:latin typeface="Consolas" panose="020B0609020204030204" pitchFamily="49" charset="0"/>
              </a:rPr>
              <a:t>&lt;body&gt;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Nội dung sau khi convert</a:t>
            </a:r>
            <a:r>
              <a:rPr lang="en-US" sz="1600">
                <a:solidFill>
                  <a:srgbClr val="800000"/>
                </a:solidFill>
                <a:latin typeface="Consolas" panose="020B0609020204030204" pitchFamily="49" charset="0"/>
              </a:rPr>
              <a:t>&lt;br&gt;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&lt;textarea</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"content"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cols</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rows</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"20"</a:t>
            </a:r>
            <a:r>
              <a:rPr lang="en-US" sz="1600">
                <a:solidFill>
                  <a:srgbClr val="800000"/>
                </a:solidFill>
                <a:latin typeface="Consolas" panose="020B0609020204030204" pitchFamily="49" charset="0"/>
              </a:rPr>
              <a:t>&gt;&lt;/textarea&gt;&lt;br&gt;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&lt;input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type</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"button"</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onclick</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a:t>
            </a:r>
            <a:r>
              <a:rPr lang="en-US" sz="1600">
                <a:solidFill>
                  <a:srgbClr val="795E26"/>
                </a:solidFill>
                <a:latin typeface="Consolas" panose="020B0609020204030204" pitchFamily="49" charset="0"/>
              </a:rPr>
              <a:t>ConvertToStringJSON</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value</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"Object JS to JSON String"</a:t>
            </a: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&lt;input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type</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"button"</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onclick</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a:t>
            </a:r>
            <a:r>
              <a:rPr lang="en-US" sz="1600">
                <a:solidFill>
                  <a:srgbClr val="795E26"/>
                </a:solidFill>
                <a:latin typeface="Consolas" panose="020B0609020204030204" pitchFamily="49" charset="0"/>
              </a:rPr>
              <a:t>ConvertToObjectJS</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value</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"JSON String to Object JS"</a:t>
            </a: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&lt;/body&gt;</a:t>
            </a:r>
            <a:endParaRPr lang="en-US" sz="1600">
              <a:solidFill>
                <a:srgbClr val="000000"/>
              </a:solidFill>
              <a:latin typeface="Consolas" panose="020B0609020204030204" pitchFamily="49" charset="0"/>
            </a:endParaRPr>
          </a:p>
          <a:p>
            <a:br>
              <a:rPr lang="en-US" sz="1600">
                <a:solidFill>
                  <a:srgbClr val="000000"/>
                </a:solidFill>
                <a:latin typeface="Consolas" panose="020B0609020204030204" pitchFamily="49" charset="0"/>
              </a:rPr>
            </a:br>
            <a:r>
              <a:rPr lang="en-US" sz="1600">
                <a:solidFill>
                  <a:srgbClr val="800000"/>
                </a:solidFill>
                <a:latin typeface="Consolas" panose="020B0609020204030204" pitchFamily="49" charset="0"/>
              </a:rPr>
              <a:t>&lt;/html&gt;</a:t>
            </a:r>
            <a:endParaRPr lang="en-US" sz="16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1922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62953" y="687141"/>
            <a:ext cx="7772400" cy="1470025"/>
          </a:xfrm>
        </p:spPr>
        <p:txBody>
          <a:bodyPr/>
          <a:lstStyle/>
          <a:p>
            <a:pPr algn="ctr">
              <a:defRPr/>
            </a:pPr>
            <a:r>
              <a:rPr lang="en-US"/>
              <a:t>HỎI ĐÁP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438" y="2260601"/>
            <a:ext cx="3975100" cy="327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p:nvPr/>
        </p:nvPicPr>
        <p:blipFill rotWithShape="1">
          <a:blip r:embed="rId3" cstate="print">
            <a:extLst>
              <a:ext uri="{28A0092B-C50C-407E-A947-70E740481C1C}">
                <a14:useLocalDpi xmlns:a14="http://schemas.microsoft.com/office/drawing/2010/main" val="0"/>
              </a:ext>
            </a:extLst>
          </a:blip>
          <a:srcRect b="77519"/>
          <a:stretch/>
        </p:blipFill>
        <p:spPr>
          <a:xfrm>
            <a:off x="0" y="6375400"/>
            <a:ext cx="12192000" cy="482600"/>
          </a:xfrm>
          <a:prstGeom prst="rect">
            <a:avLst/>
          </a:prstGeom>
        </p:spPr>
      </p:pic>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13</a:t>
            </a:fld>
            <a:endParaRPr lang="vi-VN"/>
          </a:p>
        </p:txBody>
      </p:sp>
    </p:spTree>
    <p:extLst>
      <p:ext uri="{BB962C8B-B14F-4D97-AF65-F5344CB8AC3E}">
        <p14:creationId xmlns:p14="http://schemas.microsoft.com/office/powerpoint/2010/main" val="105076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688" t="22343" r="2682" b="25428"/>
          <a:stretch/>
        </p:blipFill>
        <p:spPr>
          <a:xfrm>
            <a:off x="0" y="-2"/>
            <a:ext cx="12238039" cy="3924301"/>
          </a:xfrm>
          <a:prstGeom prst="rect">
            <a:avLst/>
          </a:prstGeom>
        </p:spPr>
      </p:pic>
      <p:sp>
        <p:nvSpPr>
          <p:cNvPr id="17" name="TextBox 16">
            <a:extLst>
              <a:ext uri="{FF2B5EF4-FFF2-40B4-BE49-F238E27FC236}">
                <a16:creationId xmlns:a16="http://schemas.microsoft.com/office/drawing/2014/main" id="{301DAAA9-0579-4BCE-AD5C-42ECEE80825A}"/>
              </a:ext>
            </a:extLst>
          </p:cNvPr>
          <p:cNvSpPr txBox="1"/>
          <p:nvPr/>
        </p:nvSpPr>
        <p:spPr>
          <a:xfrm>
            <a:off x="412376" y="4133675"/>
            <a:ext cx="11386111" cy="1477328"/>
          </a:xfrm>
          <a:prstGeom prst="rect">
            <a:avLst/>
          </a:prstGeom>
          <a:noFill/>
          <a:effectLst/>
        </p:spPr>
        <p:txBody>
          <a:bodyPr wrap="square" rtlCol="0">
            <a:spAutoFit/>
          </a:bodyPr>
          <a:lstStyle/>
          <a:p>
            <a:pPr algn="ctr">
              <a:lnSpc>
                <a:spcPct val="150000"/>
              </a:lnSpc>
              <a:defRPr/>
            </a:pPr>
            <a:r>
              <a:rPr lang="en-US" sz="6000" b="1">
                <a:solidFill>
                  <a:srgbClr val="7030A0"/>
                </a:solidFill>
                <a:latin typeface="UTM Avo" panose="02040603050506020204" pitchFamily="18" charset="0"/>
              </a:rPr>
              <a:t>TRẢI NGHIỆM THỰC HÀNH</a:t>
            </a:r>
            <a:endParaRPr lang="en-US" sz="6000" b="1" dirty="0">
              <a:solidFill>
                <a:srgbClr val="7030A0"/>
              </a:solidFill>
              <a:latin typeface="UTM Avo" panose="02040603050506020204" pitchFamily="18" charset="0"/>
            </a:endParaRPr>
          </a:p>
        </p:txBody>
      </p:sp>
      <p:pic>
        <p:nvPicPr>
          <p:cNvPr id="7" name="Picture 6"/>
          <p:cNvPicPr/>
          <p:nvPr/>
        </p:nvPicPr>
        <p:blipFill rotWithShape="1">
          <a:blip r:embed="rId3" cstate="print">
            <a:extLst>
              <a:ext uri="{28A0092B-C50C-407E-A947-70E740481C1C}">
                <a14:useLocalDpi xmlns:a14="http://schemas.microsoft.com/office/drawing/2010/main" val="0"/>
              </a:ext>
            </a:extLst>
          </a:blip>
          <a:srcRect b="77519"/>
          <a:stretch/>
        </p:blipFill>
        <p:spPr>
          <a:xfrm>
            <a:off x="0" y="6375400"/>
            <a:ext cx="12192000" cy="482600"/>
          </a:xfrm>
          <a:prstGeom prst="rect">
            <a:avLst/>
          </a:prstGeom>
        </p:spPr>
      </p:pic>
      <p:sp>
        <p:nvSpPr>
          <p:cNvPr id="2" name="Footer Placeholder 1"/>
          <p:cNvSpPr>
            <a:spLocks noGrp="1"/>
          </p:cNvSpPr>
          <p:nvPr>
            <p:ph type="ftr" sz="quarter" idx="11"/>
          </p:nvPr>
        </p:nvSpPr>
        <p:spPr/>
        <p:txBody>
          <a:bodyPr/>
          <a:lstStyle/>
          <a:p>
            <a:r>
              <a:rPr lang="vi-VN">
                <a:solidFill>
                  <a:prstClr val="black">
                    <a:tint val="75000"/>
                  </a:prstClr>
                </a:solidFill>
              </a:rPr>
              <a:t>Bài 06 Giới thiệu về JSON</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25804AFE-2503-429A-9F6C-BDE447D71329}"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83040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a:t>
            </a:r>
          </a:p>
        </p:txBody>
      </p:sp>
      <p:sp>
        <p:nvSpPr>
          <p:cNvPr id="3" name="Content Placeholder 2"/>
          <p:cNvSpPr>
            <a:spLocks noGrp="1"/>
          </p:cNvSpPr>
          <p:nvPr>
            <p:ph idx="1"/>
          </p:nvPr>
        </p:nvSpPr>
        <p:spPr/>
        <p:txBody>
          <a:bodyPr/>
          <a:lstStyle/>
          <a:p>
            <a:r>
              <a:rPr lang="en-US"/>
              <a:t>Giới thiệu về JSON</a:t>
            </a:r>
          </a:p>
          <a:p>
            <a:r>
              <a:rPr lang="en-US"/>
              <a:t>Làm việc với dữ liệu JSON</a:t>
            </a:r>
          </a:p>
          <a:p>
            <a:r>
              <a:rPr lang="en-US"/>
              <a:t>Tạo và phân tích JSON với JavaScript</a:t>
            </a:r>
          </a:p>
        </p:txBody>
      </p:sp>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2</a:t>
            </a:fld>
            <a:endParaRPr lang="vi-VN"/>
          </a:p>
        </p:txBody>
      </p:sp>
    </p:spTree>
    <p:extLst>
      <p:ext uri="{BB962C8B-B14F-4D97-AF65-F5344CB8AC3E}">
        <p14:creationId xmlns:p14="http://schemas.microsoft.com/office/powerpoint/2010/main" val="368454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JSON</a:t>
            </a:r>
          </a:p>
        </p:txBody>
      </p:sp>
      <p:sp>
        <p:nvSpPr>
          <p:cNvPr id="3" name="Content Placeholder 2"/>
          <p:cNvSpPr>
            <a:spLocks noGrp="1"/>
          </p:cNvSpPr>
          <p:nvPr>
            <p:ph idx="1"/>
          </p:nvPr>
        </p:nvSpPr>
        <p:spPr/>
        <p:txBody>
          <a:bodyPr>
            <a:normAutofit lnSpcReduction="10000"/>
          </a:bodyPr>
          <a:lstStyle/>
          <a:p>
            <a:pPr>
              <a:lnSpc>
                <a:spcPct val="150000"/>
              </a:lnSpc>
            </a:pPr>
            <a:r>
              <a:rPr lang="en-US"/>
              <a:t>Các trình phân tích XML sử dụng mô hình DOM kết hợp nhiều xử lý phức tạp và không tương thích với tất cả các trình duyệt</a:t>
            </a:r>
          </a:p>
          <a:p>
            <a:pPr>
              <a:lnSpc>
                <a:spcPct val="150000"/>
              </a:lnSpc>
            </a:pPr>
            <a:r>
              <a:rPr lang="en-US"/>
              <a:t>JavaScript Engine kết hợp ngôn ngữ đánh dấu vào một trang web HTML, nên cần một định dạng gốc cho Engine này và vượt qua những giới hạn của DOM</a:t>
            </a:r>
          </a:p>
          <a:p>
            <a:pPr>
              <a:lnSpc>
                <a:spcPct val="150000"/>
              </a:lnSpc>
            </a:pPr>
            <a:r>
              <a:rPr lang="en-US"/>
              <a:t>Chính vị vậy JSON được đưa ra.</a:t>
            </a:r>
          </a:p>
          <a:p>
            <a:pPr>
              <a:lnSpc>
                <a:spcPct val="150000"/>
              </a:lnSpc>
            </a:pPr>
            <a:r>
              <a:rPr lang="en-US"/>
              <a:t>JSON viết tắt là JavaScript Object Notation.</a:t>
            </a:r>
          </a:p>
          <a:p>
            <a:pPr>
              <a:lnSpc>
                <a:spcPct val="150000"/>
              </a:lnSpc>
            </a:pPr>
            <a:r>
              <a:rPr lang="en-US"/>
              <a:t>JSON là một cú pháp để lưu trữ và trao đổi dữ liệu</a:t>
            </a:r>
          </a:p>
          <a:p>
            <a:pPr>
              <a:lnSpc>
                <a:spcPct val="150000"/>
              </a:lnSpc>
            </a:pPr>
            <a:r>
              <a:rPr lang="en-US"/>
              <a:t>JSON là văn bản, được viết với ký hiệu đối tượng JavaScript</a:t>
            </a:r>
          </a:p>
          <a:p>
            <a:pPr>
              <a:lnSpc>
                <a:spcPct val="150000"/>
              </a:lnSpc>
            </a:pPr>
            <a:r>
              <a:rPr lang="en-US"/>
              <a:t>JSON nhẹ hơn so với XML</a:t>
            </a:r>
          </a:p>
          <a:p>
            <a:pPr>
              <a:lnSpc>
                <a:spcPct val="150000"/>
              </a:lnSpc>
            </a:pPr>
            <a:endParaRPr lang="en-US"/>
          </a:p>
          <a:p>
            <a:pPr>
              <a:lnSpc>
                <a:spcPct val="150000"/>
              </a:lnSpc>
            </a:pPr>
            <a:endParaRPr lang="en-US"/>
          </a:p>
        </p:txBody>
      </p:sp>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3</a:t>
            </a:fld>
            <a:endParaRPr lang="vi-VN"/>
          </a:p>
        </p:txBody>
      </p:sp>
    </p:spTree>
    <p:extLst>
      <p:ext uri="{BB962C8B-B14F-4D97-AF65-F5344CB8AC3E}">
        <p14:creationId xmlns:p14="http://schemas.microsoft.com/office/powerpoint/2010/main" val="332139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JSON</a:t>
            </a:r>
          </a:p>
        </p:txBody>
      </p:sp>
      <p:sp>
        <p:nvSpPr>
          <p:cNvPr id="3" name="Content Placeholder 2"/>
          <p:cNvSpPr>
            <a:spLocks noGrp="1"/>
          </p:cNvSpPr>
          <p:nvPr>
            <p:ph idx="1"/>
          </p:nvPr>
        </p:nvSpPr>
        <p:spPr/>
        <p:txBody>
          <a:bodyPr/>
          <a:lstStyle/>
          <a:p>
            <a:pPr>
              <a:lnSpc>
                <a:spcPct val="150000"/>
              </a:lnSpc>
            </a:pPr>
            <a:r>
              <a:rPr lang="en-US"/>
              <a:t>Bạn có thể chuyển đổi bất kỳ đối tượng JavaScript nào thành JSON và gửi JSON đến server, và ngược lại bạn có thể chuyển bất cứ JSON nào nhật từ server thành đối tượng JavaScript.</a:t>
            </a:r>
          </a:p>
        </p:txBody>
      </p:sp>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4</a:t>
            </a:fld>
            <a:endParaRPr lang="vi-VN"/>
          </a:p>
        </p:txBody>
      </p:sp>
      <p:grpSp>
        <p:nvGrpSpPr>
          <p:cNvPr id="34" name="Group 33"/>
          <p:cNvGrpSpPr/>
          <p:nvPr/>
        </p:nvGrpSpPr>
        <p:grpSpPr>
          <a:xfrm>
            <a:off x="1203300" y="2412702"/>
            <a:ext cx="9009884" cy="3642317"/>
            <a:chOff x="1203300" y="2412702"/>
            <a:chExt cx="9009884" cy="3642317"/>
          </a:xfrm>
        </p:grpSpPr>
        <p:sp>
          <p:nvSpPr>
            <p:cNvPr id="33" name="Rectangle 32"/>
            <p:cNvSpPr/>
            <p:nvPr/>
          </p:nvSpPr>
          <p:spPr>
            <a:xfrm>
              <a:off x="1203300" y="4413045"/>
              <a:ext cx="5629640" cy="13534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a:p>
              <a:pPr algn="ctr"/>
              <a:endParaRPr lang="en-US"/>
            </a:p>
            <a:p>
              <a:pPr algn="ctr"/>
              <a:endParaRPr lang="en-US"/>
            </a:p>
            <a:p>
              <a:pPr algn="ctr"/>
              <a:r>
                <a:rPr lang="en-US" b="1">
                  <a:solidFill>
                    <a:srgbClr val="FF0000"/>
                  </a:solidFill>
                </a:rPr>
                <a:t>CLIENT</a:t>
              </a:r>
            </a:p>
          </p:txBody>
        </p:sp>
        <p:sp>
          <p:nvSpPr>
            <p:cNvPr id="32" name="Rectangle 31"/>
            <p:cNvSpPr/>
            <p:nvPr/>
          </p:nvSpPr>
          <p:spPr>
            <a:xfrm>
              <a:off x="1203300" y="2647665"/>
              <a:ext cx="5629640" cy="13534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a:p>
              <a:pPr algn="ctr"/>
              <a:endParaRPr lang="en-US"/>
            </a:p>
            <a:p>
              <a:pPr algn="ctr"/>
              <a:endParaRPr lang="en-US"/>
            </a:p>
            <a:p>
              <a:pPr algn="ctr"/>
              <a:r>
                <a:rPr lang="en-US" b="1">
                  <a:solidFill>
                    <a:srgbClr val="FF0000"/>
                  </a:solidFill>
                </a:rPr>
                <a:t>CLIENT</a:t>
              </a:r>
            </a:p>
          </p:txBody>
        </p:sp>
        <p:sp>
          <p:nvSpPr>
            <p:cNvPr id="6" name="TextBox 5"/>
            <p:cNvSpPr txBox="1"/>
            <p:nvPr/>
          </p:nvSpPr>
          <p:spPr>
            <a:xfrm>
              <a:off x="1388852" y="2886781"/>
              <a:ext cx="1763624" cy="461665"/>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sz="2400" b="1">
                  <a:effectLst>
                    <a:outerShdw blurRad="38100" dist="38100" dir="2700000" algn="tl">
                      <a:srgbClr val="000000">
                        <a:alpha val="43137"/>
                      </a:srgbClr>
                    </a:outerShdw>
                  </a:effectLst>
                </a:rPr>
                <a:t>{ Object JS } </a:t>
              </a:r>
            </a:p>
          </p:txBody>
        </p:sp>
        <p:sp>
          <p:nvSpPr>
            <p:cNvPr id="7" name="TextBox 6"/>
            <p:cNvSpPr txBox="1"/>
            <p:nvPr/>
          </p:nvSpPr>
          <p:spPr>
            <a:xfrm>
              <a:off x="5175848" y="2886781"/>
              <a:ext cx="1531188"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2400" b="1">
                  <a:effectLst>
                    <a:outerShdw blurRad="38100" dist="38100" dir="2700000" algn="tl">
                      <a:srgbClr val="000000">
                        <a:alpha val="43137"/>
                      </a:srgbClr>
                    </a:outerShdw>
                  </a:effectLst>
                </a:rPr>
                <a:t>“{ JSON }” </a:t>
              </a:r>
            </a:p>
          </p:txBody>
        </p:sp>
        <p:cxnSp>
          <p:nvCxnSpPr>
            <p:cNvPr id="9" name="Straight Arrow Connector 8"/>
            <p:cNvCxnSpPr>
              <a:stCxn id="6" idx="3"/>
              <a:endCxn id="7" idx="1"/>
            </p:cNvCxnSpPr>
            <p:nvPr/>
          </p:nvCxnSpPr>
          <p:spPr>
            <a:xfrm>
              <a:off x="3152476" y="3117614"/>
              <a:ext cx="2023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577245" y="3117613"/>
              <a:ext cx="2092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8669546" y="2412702"/>
              <a:ext cx="1447925" cy="1409822"/>
            </a:xfrm>
            <a:prstGeom prst="rect">
              <a:avLst/>
            </a:prstGeom>
          </p:spPr>
        </p:pic>
        <p:sp>
          <p:nvSpPr>
            <p:cNvPr id="15" name="TextBox 14"/>
            <p:cNvSpPr txBox="1"/>
            <p:nvPr/>
          </p:nvSpPr>
          <p:spPr>
            <a:xfrm>
              <a:off x="8765259" y="3766108"/>
              <a:ext cx="1256498" cy="369332"/>
            </a:xfrm>
            <a:prstGeom prst="rect">
              <a:avLst/>
            </a:prstGeom>
            <a:noFill/>
          </p:spPr>
          <p:txBody>
            <a:bodyPr wrap="none" rtlCol="0">
              <a:spAutoFit/>
            </a:bodyPr>
            <a:lstStyle/>
            <a:p>
              <a:r>
                <a:rPr lang="en-US"/>
                <a:t>Web server</a:t>
              </a:r>
            </a:p>
          </p:txBody>
        </p:sp>
        <p:sp>
          <p:nvSpPr>
            <p:cNvPr id="16" name="TextBox 15"/>
            <p:cNvSpPr txBox="1"/>
            <p:nvPr/>
          </p:nvSpPr>
          <p:spPr>
            <a:xfrm>
              <a:off x="6893327" y="2731097"/>
              <a:ext cx="944297" cy="369332"/>
            </a:xfrm>
            <a:prstGeom prst="rect">
              <a:avLst/>
            </a:prstGeom>
            <a:noFill/>
          </p:spPr>
          <p:txBody>
            <a:bodyPr wrap="none" rtlCol="0">
              <a:spAutoFit/>
            </a:bodyPr>
            <a:lstStyle/>
            <a:p>
              <a:r>
                <a:rPr lang="en-US"/>
                <a:t>Request</a:t>
              </a:r>
            </a:p>
          </p:txBody>
        </p:sp>
        <p:sp>
          <p:nvSpPr>
            <p:cNvPr id="17" name="TextBox 16"/>
            <p:cNvSpPr txBox="1"/>
            <p:nvPr/>
          </p:nvSpPr>
          <p:spPr>
            <a:xfrm>
              <a:off x="3525446" y="2702115"/>
              <a:ext cx="922368" cy="369332"/>
            </a:xfrm>
            <a:prstGeom prst="rect">
              <a:avLst/>
            </a:prstGeom>
            <a:noFill/>
          </p:spPr>
          <p:txBody>
            <a:bodyPr wrap="none" rtlCol="0">
              <a:spAutoFit/>
            </a:bodyPr>
            <a:lstStyle/>
            <a:p>
              <a:r>
                <a:rPr lang="en-US"/>
                <a:t>Convert</a:t>
              </a:r>
            </a:p>
          </p:txBody>
        </p:sp>
        <p:sp>
          <p:nvSpPr>
            <p:cNvPr id="18" name="TextBox 17"/>
            <p:cNvSpPr txBox="1"/>
            <p:nvPr/>
          </p:nvSpPr>
          <p:spPr>
            <a:xfrm>
              <a:off x="1484565" y="4806360"/>
              <a:ext cx="1763624" cy="461665"/>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sz="2400" b="1">
                  <a:effectLst>
                    <a:outerShdw blurRad="38100" dist="38100" dir="2700000" algn="tl">
                      <a:srgbClr val="000000">
                        <a:alpha val="43137"/>
                      </a:srgbClr>
                    </a:outerShdw>
                  </a:effectLst>
                </a:rPr>
                <a:t>{ Object JS } </a:t>
              </a:r>
            </a:p>
          </p:txBody>
        </p:sp>
        <p:sp>
          <p:nvSpPr>
            <p:cNvPr id="19" name="TextBox 18"/>
            <p:cNvSpPr txBox="1"/>
            <p:nvPr/>
          </p:nvSpPr>
          <p:spPr>
            <a:xfrm>
              <a:off x="5271561" y="4806360"/>
              <a:ext cx="1531188"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2400" b="1">
                  <a:effectLst>
                    <a:outerShdw blurRad="38100" dist="38100" dir="2700000" algn="tl">
                      <a:srgbClr val="000000">
                        <a:alpha val="43137"/>
                      </a:srgbClr>
                    </a:outerShdw>
                  </a:effectLst>
                </a:rPr>
                <a:t>“{ JSON }” </a:t>
              </a:r>
            </a:p>
          </p:txBody>
        </p:sp>
        <p:cxnSp>
          <p:nvCxnSpPr>
            <p:cNvPr id="20" name="Straight Arrow Connector 19"/>
            <p:cNvCxnSpPr>
              <a:stCxn id="19" idx="1"/>
              <a:endCxn id="18" idx="3"/>
            </p:cNvCxnSpPr>
            <p:nvPr/>
          </p:nvCxnSpPr>
          <p:spPr>
            <a:xfrm flipH="1">
              <a:off x="3248189" y="5037193"/>
              <a:ext cx="2023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2" idx="1"/>
              <a:endCxn id="19" idx="3"/>
            </p:cNvCxnSpPr>
            <p:nvPr/>
          </p:nvCxnSpPr>
          <p:spPr>
            <a:xfrm flipH="1">
              <a:off x="6802749" y="5037192"/>
              <a:ext cx="19625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2"/>
            <a:stretch>
              <a:fillRect/>
            </a:stretch>
          </p:blipFill>
          <p:spPr>
            <a:xfrm>
              <a:off x="8765259" y="4332281"/>
              <a:ext cx="1447925" cy="1409822"/>
            </a:xfrm>
            <a:prstGeom prst="rect">
              <a:avLst/>
            </a:prstGeom>
          </p:spPr>
        </p:pic>
        <p:sp>
          <p:nvSpPr>
            <p:cNvPr id="23" name="TextBox 22"/>
            <p:cNvSpPr txBox="1"/>
            <p:nvPr/>
          </p:nvSpPr>
          <p:spPr>
            <a:xfrm>
              <a:off x="8860972" y="5685687"/>
              <a:ext cx="1256498" cy="369332"/>
            </a:xfrm>
            <a:prstGeom prst="rect">
              <a:avLst/>
            </a:prstGeom>
            <a:noFill/>
          </p:spPr>
          <p:txBody>
            <a:bodyPr wrap="none" rtlCol="0">
              <a:spAutoFit/>
            </a:bodyPr>
            <a:lstStyle/>
            <a:p>
              <a:r>
                <a:rPr lang="en-US"/>
                <a:t>Web server</a:t>
              </a:r>
            </a:p>
          </p:txBody>
        </p:sp>
        <p:sp>
          <p:nvSpPr>
            <p:cNvPr id="24" name="TextBox 23"/>
            <p:cNvSpPr txBox="1"/>
            <p:nvPr/>
          </p:nvSpPr>
          <p:spPr>
            <a:xfrm>
              <a:off x="6989040" y="4650676"/>
              <a:ext cx="1081515" cy="369332"/>
            </a:xfrm>
            <a:prstGeom prst="rect">
              <a:avLst/>
            </a:prstGeom>
            <a:noFill/>
          </p:spPr>
          <p:txBody>
            <a:bodyPr wrap="none" rtlCol="0">
              <a:spAutoFit/>
            </a:bodyPr>
            <a:lstStyle/>
            <a:p>
              <a:r>
                <a:rPr lang="en-US"/>
                <a:t>Response</a:t>
              </a:r>
            </a:p>
          </p:txBody>
        </p:sp>
        <p:sp>
          <p:nvSpPr>
            <p:cNvPr id="25" name="TextBox 24"/>
            <p:cNvSpPr txBox="1"/>
            <p:nvPr/>
          </p:nvSpPr>
          <p:spPr>
            <a:xfrm>
              <a:off x="3621159" y="4621694"/>
              <a:ext cx="922368" cy="369332"/>
            </a:xfrm>
            <a:prstGeom prst="rect">
              <a:avLst/>
            </a:prstGeom>
            <a:noFill/>
          </p:spPr>
          <p:txBody>
            <a:bodyPr wrap="none" rtlCol="0">
              <a:spAutoFit/>
            </a:bodyPr>
            <a:lstStyle/>
            <a:p>
              <a:r>
                <a:rPr lang="en-US"/>
                <a:t>Convert</a:t>
              </a:r>
            </a:p>
          </p:txBody>
        </p:sp>
      </p:grpSp>
    </p:spTree>
    <p:extLst>
      <p:ext uri="{BB962C8B-B14F-4D97-AF65-F5344CB8AC3E}">
        <p14:creationId xmlns:p14="http://schemas.microsoft.com/office/powerpoint/2010/main" val="192512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trưng của JSON</a:t>
            </a:r>
          </a:p>
        </p:txBody>
      </p:sp>
      <p:sp>
        <p:nvSpPr>
          <p:cNvPr id="3" name="Content Placeholder 2"/>
          <p:cNvSpPr>
            <a:spLocks noGrp="1"/>
          </p:cNvSpPr>
          <p:nvPr>
            <p:ph idx="1"/>
          </p:nvPr>
        </p:nvSpPr>
        <p:spPr/>
        <p:txBody>
          <a:bodyPr/>
          <a:lstStyle/>
          <a:p>
            <a:r>
              <a:rPr lang="en-US"/>
              <a:t>Cấu trúc chuẩn</a:t>
            </a:r>
          </a:p>
          <a:p>
            <a:r>
              <a:rPr lang="en-US"/>
              <a:t>Đơn giản</a:t>
            </a:r>
          </a:p>
          <a:p>
            <a:r>
              <a:rPr lang="en-US"/>
              <a:t>Mã nguồn mở</a:t>
            </a:r>
          </a:p>
          <a:p>
            <a:r>
              <a:rPr lang="en-US"/>
              <a:t>Mô tả chính nó</a:t>
            </a:r>
          </a:p>
          <a:p>
            <a:r>
              <a:rPr lang="en-US"/>
              <a:t>Nhẹ</a:t>
            </a:r>
          </a:p>
          <a:p>
            <a:r>
              <a:rPr lang="en-US"/>
              <a:t>Có thể mở rộng và tái sử dụng</a:t>
            </a:r>
          </a:p>
          <a:p>
            <a:r>
              <a:rPr lang="en-US"/>
              <a:t>Dữ liệu sạch</a:t>
            </a:r>
          </a:p>
          <a:p>
            <a:r>
              <a:rPr lang="en-US"/>
              <a:t>Hiệu quả</a:t>
            </a:r>
          </a:p>
          <a:p>
            <a:r>
              <a:rPr lang="en-US"/>
              <a:t>Khả năng tương tác</a:t>
            </a:r>
          </a:p>
          <a:p>
            <a:r>
              <a:rPr lang="en-US"/>
              <a:t>Quốc tế hóa</a:t>
            </a:r>
          </a:p>
        </p:txBody>
      </p:sp>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5</a:t>
            </a:fld>
            <a:endParaRPr lang="vi-VN"/>
          </a:p>
        </p:txBody>
      </p:sp>
    </p:spTree>
    <p:extLst>
      <p:ext uri="{BB962C8B-B14F-4D97-AF65-F5344CB8AC3E}">
        <p14:creationId xmlns:p14="http://schemas.microsoft.com/office/powerpoint/2010/main" val="277876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JSON và XML</a:t>
            </a:r>
          </a:p>
        </p:txBody>
      </p:sp>
      <p:sp>
        <p:nvSpPr>
          <p:cNvPr id="3" name="Content Placeholder 2"/>
          <p:cNvSpPr>
            <a:spLocks noGrp="1"/>
          </p:cNvSpPr>
          <p:nvPr>
            <p:ph idx="1"/>
          </p:nvPr>
        </p:nvSpPr>
        <p:spPr/>
        <p:txBody>
          <a:bodyPr/>
          <a:lstStyle/>
          <a:p>
            <a:r>
              <a:rPr lang="en-US"/>
              <a:t>Giống nhau</a:t>
            </a:r>
          </a:p>
          <a:p>
            <a:pPr lvl="1"/>
            <a:r>
              <a:rPr lang="en-US"/>
              <a:t>JSON và XML có thể sử dụng để nhận dữ liệu từ Web Server</a:t>
            </a:r>
          </a:p>
          <a:p>
            <a:pPr lvl="1"/>
            <a:r>
              <a:rPr lang="en-US"/>
              <a:t>Mô tả dữ liệu</a:t>
            </a:r>
          </a:p>
          <a:p>
            <a:pPr lvl="1"/>
            <a:r>
              <a:rPr lang="en-US"/>
              <a:t>Các giá trị được phân cấp</a:t>
            </a:r>
          </a:p>
          <a:p>
            <a:pPr lvl="1"/>
            <a:r>
              <a:rPr lang="en-US"/>
              <a:t>Được nhiều ngôn ngữ hỗ trợ phân tích</a:t>
            </a:r>
          </a:p>
          <a:p>
            <a:pPr lvl="1"/>
            <a:r>
              <a:rPr lang="en-US"/>
              <a:t>Có thể đọc với XMLHttpRequest</a:t>
            </a:r>
          </a:p>
          <a:p>
            <a:r>
              <a:rPr lang="en-US"/>
              <a:t>Khác nhau</a:t>
            </a:r>
          </a:p>
          <a:p>
            <a:pPr lvl="1"/>
            <a:r>
              <a:rPr lang="en-US"/>
              <a:t>JSON không dùng thể kết thúc</a:t>
            </a:r>
          </a:p>
          <a:p>
            <a:pPr lvl="1"/>
            <a:r>
              <a:rPr lang="en-US"/>
              <a:t>JSON ngắn hơn</a:t>
            </a:r>
          </a:p>
          <a:p>
            <a:pPr lvl="1"/>
            <a:r>
              <a:rPr lang="en-US"/>
              <a:t>JSON đọc ghi nhanh hơn</a:t>
            </a:r>
          </a:p>
          <a:p>
            <a:pPr lvl="1"/>
            <a:r>
              <a:rPr lang="en-US"/>
              <a:t>JSON có thể dùng các mảng</a:t>
            </a:r>
          </a:p>
        </p:txBody>
      </p:sp>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6</a:t>
            </a:fld>
            <a:endParaRPr lang="vi-VN"/>
          </a:p>
        </p:txBody>
      </p:sp>
      <p:sp>
        <p:nvSpPr>
          <p:cNvPr id="6" name="Rectangle 5"/>
          <p:cNvSpPr/>
          <p:nvPr/>
        </p:nvSpPr>
        <p:spPr>
          <a:xfrm>
            <a:off x="1716655" y="5218509"/>
            <a:ext cx="8445261" cy="914400"/>
          </a:xfrm>
          <a:prstGeom prst="rect">
            <a:avLst/>
          </a:prstGeom>
          <a:solidFill>
            <a:srgbClr val="E14A3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a:t>XML phân tích phức tạp hơn JSON</a:t>
            </a:r>
          </a:p>
          <a:p>
            <a:pPr algn="ctr"/>
            <a:r>
              <a:rPr lang="en-US" sz="2400"/>
              <a:t>JSON được phân tích và sẵn sàng sử dụng với đối tượng JavaScript</a:t>
            </a:r>
          </a:p>
        </p:txBody>
      </p:sp>
      <p:pic>
        <p:nvPicPr>
          <p:cNvPr id="1026" name="Picture 2" descr="Hiểu rõ về JSON là gì?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208" y="1483743"/>
            <a:ext cx="5181306" cy="3702101"/>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04193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Cú pháp JSON</a:t>
            </a:r>
          </a:p>
        </p:txBody>
      </p:sp>
      <p:sp>
        <p:nvSpPr>
          <p:cNvPr id="3" name="Content Placeholder 2"/>
          <p:cNvSpPr>
            <a:spLocks noGrp="1"/>
          </p:cNvSpPr>
          <p:nvPr>
            <p:ph idx="1"/>
          </p:nvPr>
        </p:nvSpPr>
        <p:spPr/>
        <p:txBody>
          <a:bodyPr/>
          <a:lstStyle/>
          <a:p>
            <a:r>
              <a:rPr lang="vi-VN" b="1"/>
              <a:t>Cú pháp JSON có nguồn gốc từ cú pháp đối tượng JavaScript</a:t>
            </a:r>
            <a:r>
              <a:rPr lang="vi-VN"/>
              <a:t>, nó bao gồm những </a:t>
            </a:r>
            <a:r>
              <a:rPr lang="en-US"/>
              <a:t>quy tắc sau</a:t>
            </a:r>
            <a:r>
              <a:rPr lang="vi-VN"/>
              <a:t>:</a:t>
            </a:r>
          </a:p>
          <a:p>
            <a:pPr lvl="1"/>
            <a:r>
              <a:rPr lang="vi-VN"/>
              <a:t>Dữ liệu nằm trong cặp </a:t>
            </a:r>
            <a:r>
              <a:rPr lang="en-US"/>
              <a:t>name/value</a:t>
            </a:r>
            <a:r>
              <a:rPr lang="vi-VN"/>
              <a:t>.</a:t>
            </a:r>
          </a:p>
          <a:p>
            <a:pPr lvl="1"/>
            <a:r>
              <a:rPr lang="vi-VN"/>
              <a:t>Dữ liệu được phân tách bằng ',' (dấu phẩy).</a:t>
            </a:r>
          </a:p>
          <a:p>
            <a:pPr lvl="1"/>
            <a:r>
              <a:rPr lang="vi-VN"/>
              <a:t>Dấu ngoặc nhọn lưu trữ các đối tượng và mỗi tên được theo sau bởi ':' (dấu hai chấm), các cặp </a:t>
            </a:r>
            <a:r>
              <a:rPr lang="en-US"/>
              <a:t>name/value </a:t>
            </a:r>
            <a:r>
              <a:rPr lang="vi-VN"/>
              <a:t>được phân tách bằng dấu phẩy.</a:t>
            </a:r>
          </a:p>
          <a:p>
            <a:pPr lvl="1"/>
            <a:r>
              <a:rPr lang="vi-VN"/>
              <a:t>Dấu ngoặc vuông lưu trữ mảng và giá trị được phân tách bằng dấu phẩy.</a:t>
            </a:r>
          </a:p>
          <a:p>
            <a:endParaRPr lang="en-US"/>
          </a:p>
        </p:txBody>
      </p:sp>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7</a:t>
            </a:fld>
            <a:endParaRPr lang="vi-VN"/>
          </a:p>
        </p:txBody>
      </p:sp>
      <p:sp>
        <p:nvSpPr>
          <p:cNvPr id="10" name="Rectangle 9"/>
          <p:cNvSpPr/>
          <p:nvPr/>
        </p:nvSpPr>
        <p:spPr>
          <a:xfrm>
            <a:off x="770626" y="3258225"/>
            <a:ext cx="6096000" cy="3046988"/>
          </a:xfrm>
          <a:prstGeom prst="rect">
            <a:avLst/>
          </a:prstGeom>
        </p:spPr>
        <p:txBody>
          <a:bodyPr>
            <a:spAutoFit/>
          </a:bodyPr>
          <a:lstStyle/>
          <a:p>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451A5"/>
                </a:solidFill>
                <a:latin typeface="Consolas" panose="020B0609020204030204" pitchFamily="49" charset="0"/>
              </a:rPr>
              <a:t>"book"</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451A5"/>
                </a:solidFill>
                <a:latin typeface="Consolas" panose="020B0609020204030204" pitchFamily="49" charset="0"/>
              </a:rPr>
              <a:t>"id"</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"01"</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451A5"/>
                </a:solidFill>
                <a:latin typeface="Consolas" panose="020B0609020204030204" pitchFamily="49" charset="0"/>
              </a:rPr>
              <a:t>"name"</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"Nhà Giả Kim"</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451A5"/>
                </a:solidFill>
                <a:latin typeface="Consolas" panose="020B0609020204030204" pitchFamily="49" charset="0"/>
              </a:rPr>
              <a:t>"edition"</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"3"</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451A5"/>
                </a:solidFill>
                <a:latin typeface="Consolas" panose="020B0609020204030204" pitchFamily="49" charset="0"/>
              </a:rPr>
              <a:t>"author"</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"Paulo Coelho"</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451A5"/>
                </a:solidFill>
                <a:latin typeface="Consolas" panose="020B0609020204030204" pitchFamily="49" charset="0"/>
              </a:rPr>
              <a:t>"id"</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"02"</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451A5"/>
                </a:solidFill>
                <a:latin typeface="Consolas" panose="020B0609020204030204" pitchFamily="49" charset="0"/>
              </a:rPr>
              <a:t>"name"</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"Thế Giới Phẳng"</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451A5"/>
                </a:solidFill>
                <a:latin typeface="Consolas" panose="020B0609020204030204" pitchFamily="49" charset="0"/>
              </a:rPr>
              <a:t>"edition"</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"2"</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0451A5"/>
                </a:solidFill>
                <a:latin typeface="Consolas" panose="020B0609020204030204" pitchFamily="49" charset="0"/>
              </a:rPr>
              <a:t>"author"</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"Thomas Friedman"</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endParaRPr lang="en-US" sz="12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1192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dữ liệu trong JSON</a:t>
            </a:r>
          </a:p>
        </p:txBody>
      </p:sp>
      <p:sp>
        <p:nvSpPr>
          <p:cNvPr id="3" name="Content Placeholder 2"/>
          <p:cNvSpPr>
            <a:spLocks noGrp="1"/>
          </p:cNvSpPr>
          <p:nvPr>
            <p:ph idx="1"/>
          </p:nvPr>
        </p:nvSpPr>
        <p:spPr/>
        <p:txBody>
          <a:bodyPr/>
          <a:lstStyle/>
          <a:p>
            <a:r>
              <a:rPr lang="en-US"/>
              <a:t>JSON hỗ trợ hai nhóm kiểu dữ liệu chính là kiểu cơ bản và kiểu cấu trúc</a:t>
            </a:r>
          </a:p>
        </p:txBody>
      </p:sp>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8</a:t>
            </a:fld>
            <a:endParaRPr lang="vi-VN"/>
          </a:p>
        </p:txBody>
      </p:sp>
      <p:pic>
        <p:nvPicPr>
          <p:cNvPr id="3074" name="Picture 2" descr="Data Types in J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932" y="1973981"/>
            <a:ext cx="619125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8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dữ liệu trong JSON</a:t>
            </a:r>
          </a:p>
        </p:txBody>
      </p:sp>
      <p:sp>
        <p:nvSpPr>
          <p:cNvPr id="3" name="Content Placeholder 2"/>
          <p:cNvSpPr>
            <a:spLocks noGrp="1"/>
          </p:cNvSpPr>
          <p:nvPr>
            <p:ph idx="1"/>
          </p:nvPr>
        </p:nvSpPr>
        <p:spPr/>
        <p:txBody>
          <a:bodyPr/>
          <a:lstStyle/>
          <a:p>
            <a:r>
              <a:rPr lang="en-US"/>
              <a:t>Kiểu số: gồm các kiểu số nguyên, số thực không chấp nhận kiểu hệ số Octal, hexa, NaN hoặc vô cực</a:t>
            </a:r>
          </a:p>
          <a:p>
            <a:r>
              <a:rPr lang="en-US"/>
              <a:t>Cú pháp</a:t>
            </a:r>
          </a:p>
          <a:p>
            <a:pPr marL="457200" lvl="1" indent="0">
              <a:buNone/>
            </a:pPr>
            <a:r>
              <a:rPr lang="en-US"/>
              <a:t>{“name”:number_value}</a:t>
            </a:r>
          </a:p>
          <a:p>
            <a:r>
              <a:rPr lang="en-US"/>
              <a:t>Kiểu chuỗi: là chuỗi ký tự đặt trong cặp nháy kép</a:t>
            </a:r>
          </a:p>
          <a:p>
            <a:r>
              <a:rPr lang="en-US"/>
              <a:t>Cú pháp:</a:t>
            </a:r>
          </a:p>
          <a:p>
            <a:pPr marL="457200" lvl="1" indent="0">
              <a:buNone/>
            </a:pPr>
            <a:r>
              <a:rPr lang="en-US"/>
              <a:t>{“name”:”string_value”}</a:t>
            </a:r>
          </a:p>
          <a:p>
            <a:r>
              <a:rPr lang="en-US"/>
              <a:t>Kiểu boolean: chỉ nhận 1 trong 2 giá trị true/false</a:t>
            </a:r>
          </a:p>
          <a:p>
            <a:r>
              <a:rPr lang="en-US"/>
              <a:t>Cú pháp:</a:t>
            </a:r>
          </a:p>
          <a:p>
            <a:pPr marL="457200" lvl="1" indent="0">
              <a:buNone/>
            </a:pPr>
            <a:r>
              <a:rPr lang="en-US"/>
              <a:t>{“name”:Boolean_value}</a:t>
            </a:r>
          </a:p>
          <a:p>
            <a:r>
              <a:rPr lang="en-US"/>
              <a:t>Kiểu Null: một kiểu dữ liệu trống</a:t>
            </a:r>
          </a:p>
          <a:p>
            <a:pPr marL="457200" lvl="1" indent="0">
              <a:buNone/>
            </a:pPr>
            <a:endParaRPr lang="en-US"/>
          </a:p>
        </p:txBody>
      </p:sp>
      <p:sp>
        <p:nvSpPr>
          <p:cNvPr id="4" name="Footer Placeholder 3"/>
          <p:cNvSpPr>
            <a:spLocks noGrp="1"/>
          </p:cNvSpPr>
          <p:nvPr>
            <p:ph type="ftr" sz="quarter" idx="11"/>
          </p:nvPr>
        </p:nvSpPr>
        <p:spPr/>
        <p:txBody>
          <a:bodyPr/>
          <a:lstStyle/>
          <a:p>
            <a:r>
              <a:rPr lang="vi-VN"/>
              <a:t>Bài 06 Giới thiệu về JSON</a:t>
            </a:r>
          </a:p>
        </p:txBody>
      </p:sp>
      <p:sp>
        <p:nvSpPr>
          <p:cNvPr id="5" name="Slide Number Placeholder 4"/>
          <p:cNvSpPr>
            <a:spLocks noGrp="1"/>
          </p:cNvSpPr>
          <p:nvPr>
            <p:ph type="sldNum" sz="quarter" idx="12"/>
          </p:nvPr>
        </p:nvSpPr>
        <p:spPr/>
        <p:txBody>
          <a:bodyPr/>
          <a:lstStyle/>
          <a:p>
            <a:fld id="{201540FA-0942-482B-9F37-EA3921DFDA04}" type="slidenum">
              <a:rPr lang="vi-VN" smtClean="0"/>
              <a:t>9</a:t>
            </a:fld>
            <a:endParaRPr lang="vi-VN"/>
          </a:p>
        </p:txBody>
      </p:sp>
    </p:spTree>
    <p:extLst>
      <p:ext uri="{BB962C8B-B14F-4D97-AF65-F5344CB8AC3E}">
        <p14:creationId xmlns:p14="http://schemas.microsoft.com/office/powerpoint/2010/main" val="338253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7883</TotalTime>
  <Words>664</Words>
  <Application>Microsoft Office PowerPoint</Application>
  <PresentationFormat>Widescreen</PresentationFormat>
  <Paragraphs>166</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Consolas</vt:lpstr>
      <vt:lpstr>Tahoma</vt:lpstr>
      <vt:lpstr>UTM Avo</vt:lpstr>
      <vt:lpstr>Office Theme</vt:lpstr>
      <vt:lpstr>1_Office Theme</vt:lpstr>
      <vt:lpstr>Bài 06  Giới thiệu về JSON</vt:lpstr>
      <vt:lpstr>Mục tiêu</vt:lpstr>
      <vt:lpstr>Giới thiệu về JSON</vt:lpstr>
      <vt:lpstr>Giới thiệu về JSON</vt:lpstr>
      <vt:lpstr>Đặc trưng của JSON</vt:lpstr>
      <vt:lpstr>JSON và XML</vt:lpstr>
      <vt:lpstr>Cú pháp JSON</vt:lpstr>
      <vt:lpstr>Các kiểu dữ liệu trong JSON</vt:lpstr>
      <vt:lpstr>Các kiểu dữ liệu trong JSON</vt:lpstr>
      <vt:lpstr>Các kiểu dữ liệu trong JSON</vt:lpstr>
      <vt:lpstr>Tạo và phân tích JSON với JavaScript</vt:lpstr>
      <vt:lpstr>Tạo và phân tích JSON với JavaScript</vt:lpstr>
      <vt:lpstr>HỎI ĐÁP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Duy Quang</dc:creator>
  <cp:lastModifiedBy>Admin</cp:lastModifiedBy>
  <cp:revision>2227</cp:revision>
  <dcterms:created xsi:type="dcterms:W3CDTF">2018-01-11T08:27:42Z</dcterms:created>
  <dcterms:modified xsi:type="dcterms:W3CDTF">2022-01-18T12:00:56Z</dcterms:modified>
</cp:coreProperties>
</file>