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699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3" r:id="rId12"/>
    <p:sldId id="712" r:id="rId13"/>
    <p:sldId id="714" r:id="rId14"/>
    <p:sldId id="715" r:id="rId15"/>
    <p:sldId id="716" r:id="rId16"/>
    <p:sldId id="717" r:id="rId17"/>
    <p:sldId id="718" r:id="rId18"/>
    <p:sldId id="701" r:id="rId19"/>
    <p:sldId id="702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C86"/>
    <a:srgbClr val="DC0173"/>
    <a:srgbClr val="600477"/>
    <a:srgbClr val="E14A30"/>
    <a:srgbClr val="FFCCFF"/>
    <a:srgbClr val="499DCC"/>
    <a:srgbClr val="FFCE33"/>
    <a:srgbClr val="22B1BF"/>
    <a:srgbClr val="D83F3F"/>
    <a:srgbClr val="246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67" d="100"/>
          <a:sy n="67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4584E-289F-41C7-8C79-E2309BC8972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67ACD0-9603-4D81-B8D6-62C76CF04DC1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</a:rPr>
            <a:t>Cascading Style Sheet (CSS)</a:t>
          </a:r>
          <a:endParaRPr lang="en-US" sz="2400" dirty="0">
            <a:latin typeface="Calibri" panose="020F0502020204030204" pitchFamily="34" charset="0"/>
          </a:endParaRPr>
        </a:p>
      </dgm:t>
    </dgm:pt>
    <dgm:pt modelId="{62698228-81F8-477A-A544-983F32435337}" type="parTrans" cxnId="{F70793C7-7F10-4717-AC9E-130F5FEE3059}">
      <dgm:prSet/>
      <dgm:spPr/>
      <dgm:t>
        <a:bodyPr/>
        <a:lstStyle/>
        <a:p>
          <a:endParaRPr lang="en-US"/>
        </a:p>
      </dgm:t>
    </dgm:pt>
    <dgm:pt modelId="{5FF7ABF7-17DB-4547-B414-FDA78ACF147E}" type="sibTrans" cxnId="{F70793C7-7F10-4717-AC9E-130F5FEE3059}">
      <dgm:prSet/>
      <dgm:spPr/>
      <dgm:t>
        <a:bodyPr/>
        <a:lstStyle/>
        <a:p>
          <a:endParaRPr lang="en-US"/>
        </a:p>
      </dgm:t>
    </dgm:pt>
    <dgm:pt modelId="{13CE9DA5-FB65-4792-B23C-CFDC1A811B00}">
      <dgm:prSet phldrT="[Text]" custT="1"/>
      <dgm:spPr/>
      <dgm:t>
        <a:bodyPr/>
        <a:lstStyle/>
        <a:p>
          <a:r>
            <a:rPr lang="en-IN" sz="1600">
              <a:latin typeface="Calibri" panose="020F0502020204030204" pitchFamily="34" charset="0"/>
            </a:rPr>
            <a:t>CSS cho phép bạn điều khiển sự xuất hiện của dữ liệu trong tài liệu HTML và XML với một số thuộc tính:</a:t>
          </a:r>
          <a:endParaRPr lang="en-US" sz="1600" dirty="0">
            <a:latin typeface="Calibri" panose="020F0502020204030204" pitchFamily="34" charset="0"/>
          </a:endParaRPr>
        </a:p>
      </dgm:t>
    </dgm:pt>
    <dgm:pt modelId="{AED245F9-A518-4138-8DB0-6A301245CABD}" type="parTrans" cxnId="{A8252583-483A-4E3B-A2F5-CDF8980B9ED7}">
      <dgm:prSet/>
      <dgm:spPr/>
      <dgm:t>
        <a:bodyPr/>
        <a:lstStyle/>
        <a:p>
          <a:endParaRPr lang="en-US"/>
        </a:p>
      </dgm:t>
    </dgm:pt>
    <dgm:pt modelId="{894114F3-C844-494D-83DE-8743F339EB28}" type="sibTrans" cxnId="{A8252583-483A-4E3B-A2F5-CDF8980B9ED7}">
      <dgm:prSet/>
      <dgm:spPr/>
      <dgm:t>
        <a:bodyPr/>
        <a:lstStyle/>
        <a:p>
          <a:endParaRPr lang="en-US"/>
        </a:p>
      </dgm:t>
    </dgm:pt>
    <dgm:pt modelId="{06D7D58F-1B6C-4948-986B-F36B7ED579A6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</a:rPr>
            <a:t>Extensible Style Sheet (XSL)</a:t>
          </a:r>
          <a:endParaRPr lang="en-US" sz="2000" dirty="0">
            <a:latin typeface="Calibri" panose="020F0502020204030204" pitchFamily="34" charset="0"/>
          </a:endParaRPr>
        </a:p>
      </dgm:t>
    </dgm:pt>
    <dgm:pt modelId="{48E16C14-C563-4798-843B-832AE1A7C410}" type="parTrans" cxnId="{D309D320-617B-4D9C-8AC1-91931E8611FA}">
      <dgm:prSet/>
      <dgm:spPr/>
      <dgm:t>
        <a:bodyPr/>
        <a:lstStyle/>
        <a:p>
          <a:endParaRPr lang="en-US"/>
        </a:p>
      </dgm:t>
    </dgm:pt>
    <dgm:pt modelId="{4BC83A9A-C520-4F0E-BCBA-C66BB3A64C09}" type="sibTrans" cxnId="{D309D320-617B-4D9C-8AC1-91931E8611FA}">
      <dgm:prSet/>
      <dgm:spPr/>
      <dgm:t>
        <a:bodyPr/>
        <a:lstStyle/>
        <a:p>
          <a:endParaRPr lang="en-US"/>
        </a:p>
      </dgm:t>
    </dgm:pt>
    <dgm:pt modelId="{469717C7-2723-4E3B-9263-7A73742C97E1}">
      <dgm:prSet phldrT="[Text]" custT="1"/>
      <dgm:spPr/>
      <dgm:t>
        <a:bodyPr/>
        <a:lstStyle/>
        <a:p>
          <a:r>
            <a:rPr lang="en-IN" sz="1800">
              <a:latin typeface="Calibri" panose="020F0502020204030204" pitchFamily="34" charset="0"/>
            </a:rPr>
            <a:t>XSL một ngôn ngữ </a:t>
          </a:r>
          <a:r>
            <a:rPr lang="en-IN" sz="1800" dirty="0">
              <a:latin typeface="Calibri" panose="020F0502020204030204" pitchFamily="34" charset="0"/>
            </a:rPr>
            <a:t>style </a:t>
          </a:r>
          <a:r>
            <a:rPr lang="en-IN" sz="1800">
              <a:latin typeface="Calibri" panose="020F0502020204030204" pitchFamily="34" charset="0"/>
            </a:rPr>
            <a:t>sheet được sử dụng để định nghĩa sự xuất hiện dữ liệu chỉ của tài liệu XML</a:t>
          </a:r>
          <a:endParaRPr lang="en-US" sz="2200" dirty="0"/>
        </a:p>
      </dgm:t>
    </dgm:pt>
    <dgm:pt modelId="{CE525F54-0BC9-47CB-97F7-0573D06D7F27}" type="parTrans" cxnId="{BA4BEE0B-D202-4059-884F-A60707FCE6EF}">
      <dgm:prSet/>
      <dgm:spPr/>
      <dgm:t>
        <a:bodyPr/>
        <a:lstStyle/>
        <a:p>
          <a:endParaRPr lang="en-US"/>
        </a:p>
      </dgm:t>
    </dgm:pt>
    <dgm:pt modelId="{67AF6982-C0BB-45BB-8BE0-79C0FE3D210D}" type="sibTrans" cxnId="{BA4BEE0B-D202-4059-884F-A60707FCE6EF}">
      <dgm:prSet/>
      <dgm:spPr/>
      <dgm:t>
        <a:bodyPr/>
        <a:lstStyle/>
        <a:p>
          <a:endParaRPr lang="en-US"/>
        </a:p>
      </dgm:t>
    </dgm:pt>
    <dgm:pt modelId="{46511284-A370-4782-BC3C-9C6E9C3C50DB}">
      <dgm:prSet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Position and size of data to be displayed</a:t>
          </a:r>
        </a:p>
      </dgm:t>
    </dgm:pt>
    <dgm:pt modelId="{785CB515-B1F1-4DFE-8DC3-DBDE69629221}" type="parTrans" cxnId="{79719313-B3D7-405D-8B7A-3965EEE54BBC}">
      <dgm:prSet/>
      <dgm:spPr/>
      <dgm:t>
        <a:bodyPr/>
        <a:lstStyle/>
        <a:p>
          <a:endParaRPr lang="en-US"/>
        </a:p>
      </dgm:t>
    </dgm:pt>
    <dgm:pt modelId="{DEFC46CA-33A9-4937-86A7-C36624103AF3}" type="sibTrans" cxnId="{79719313-B3D7-405D-8B7A-3965EEE54BBC}">
      <dgm:prSet/>
      <dgm:spPr/>
      <dgm:t>
        <a:bodyPr/>
        <a:lstStyle/>
        <a:p>
          <a:endParaRPr lang="en-US"/>
        </a:p>
      </dgm:t>
    </dgm:pt>
    <dgm:pt modelId="{9D1D4CB5-C405-4E70-A205-4B3BD44421FD}">
      <dgm:prSet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Foreground and background </a:t>
          </a:r>
          <a:r>
            <a:rPr lang="en-IN" sz="1400" dirty="0" err="1">
              <a:latin typeface="Calibri" panose="020F0502020204030204" pitchFamily="34" charset="0"/>
            </a:rPr>
            <a:t>color</a:t>
          </a:r>
          <a:r>
            <a:rPr lang="en-IN" sz="1400" dirty="0">
              <a:latin typeface="Calibri" panose="020F0502020204030204" pitchFamily="34" charset="0"/>
            </a:rPr>
            <a:t> of data</a:t>
          </a:r>
        </a:p>
      </dgm:t>
    </dgm:pt>
    <dgm:pt modelId="{860B80E3-3AB6-4018-8522-02055637B14B}" type="parTrans" cxnId="{9BA89170-A8BD-4D0C-B8C4-3771DDB218E2}">
      <dgm:prSet/>
      <dgm:spPr/>
      <dgm:t>
        <a:bodyPr/>
        <a:lstStyle/>
        <a:p>
          <a:endParaRPr lang="en-US"/>
        </a:p>
      </dgm:t>
    </dgm:pt>
    <dgm:pt modelId="{1F7433A2-6D3E-4FF1-8FA3-30E4E6111602}" type="sibTrans" cxnId="{9BA89170-A8BD-4D0C-B8C4-3771DDB218E2}">
      <dgm:prSet/>
      <dgm:spPr/>
      <dgm:t>
        <a:bodyPr/>
        <a:lstStyle/>
        <a:p>
          <a:endParaRPr lang="en-US"/>
        </a:p>
      </dgm:t>
    </dgm:pt>
    <dgm:pt modelId="{1E9CD83F-5EFA-427D-A575-A11456EA674F}">
      <dgm:prSet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Font to be used to display data</a:t>
          </a:r>
        </a:p>
      </dgm:t>
    </dgm:pt>
    <dgm:pt modelId="{697A1594-08E1-48EB-A045-9B1789F8014F}" type="parTrans" cxnId="{A457D338-1824-44B9-95D2-2E6D9E8A9881}">
      <dgm:prSet/>
      <dgm:spPr/>
      <dgm:t>
        <a:bodyPr/>
        <a:lstStyle/>
        <a:p>
          <a:endParaRPr lang="en-US"/>
        </a:p>
      </dgm:t>
    </dgm:pt>
    <dgm:pt modelId="{0CEAAA20-005F-46C3-884A-3CA3429B80A9}" type="sibTrans" cxnId="{A457D338-1824-44B9-95D2-2E6D9E8A9881}">
      <dgm:prSet/>
      <dgm:spPr/>
      <dgm:t>
        <a:bodyPr/>
        <a:lstStyle/>
        <a:p>
          <a:endParaRPr lang="en-US"/>
        </a:p>
      </dgm:t>
    </dgm:pt>
    <dgm:pt modelId="{8D98943E-3FE5-4FC6-85DF-A4879DDB424A}">
      <dgm:prSet/>
      <dgm:spPr/>
      <dgm:t>
        <a:bodyPr/>
        <a:lstStyle/>
        <a:p>
          <a:r>
            <a:rPr lang="en-US" sz="1400" dirty="0">
              <a:latin typeface="Calibri" panose="020F0502020204030204" pitchFamily="34" charset="0"/>
            </a:rPr>
            <a:t>Spacing between data </a:t>
          </a:r>
        </a:p>
      </dgm:t>
    </dgm:pt>
    <dgm:pt modelId="{72FFC1CA-34DE-4704-9DBD-CEFC041D51FD}" type="parTrans" cxnId="{7A1076B9-35E0-46B9-BFF0-AE27CF77D0A2}">
      <dgm:prSet/>
      <dgm:spPr/>
      <dgm:t>
        <a:bodyPr/>
        <a:lstStyle/>
        <a:p>
          <a:endParaRPr lang="en-US"/>
        </a:p>
      </dgm:t>
    </dgm:pt>
    <dgm:pt modelId="{AD0DE23A-288B-45B3-963D-837F76AB4626}" type="sibTrans" cxnId="{7A1076B9-35E0-46B9-BFF0-AE27CF77D0A2}">
      <dgm:prSet/>
      <dgm:spPr/>
      <dgm:t>
        <a:bodyPr/>
        <a:lstStyle/>
        <a:p>
          <a:endParaRPr lang="en-US"/>
        </a:p>
      </dgm:t>
    </dgm:pt>
    <dgm:pt modelId="{F179AAD6-1B5D-4830-83AD-66368D99FEB9}">
      <dgm:prSet phldrT="[Text]" custT="1"/>
      <dgm:spPr/>
      <dgm:t>
        <a:bodyPr/>
        <a:lstStyle/>
        <a:p>
          <a:r>
            <a:rPr lang="en-IN" sz="1800">
              <a:latin typeface="Calibri" panose="020F0502020204030204" pitchFamily="34" charset="0"/>
            </a:rPr>
            <a:t>Hơn nữa nó cũng cho bạn chuyển đổi qua tài liệu XML</a:t>
          </a:r>
          <a:r>
            <a:rPr lang="en-IN" sz="2200"/>
            <a:t>.</a:t>
          </a:r>
          <a:endParaRPr lang="en-US" sz="2200" dirty="0"/>
        </a:p>
      </dgm:t>
    </dgm:pt>
    <dgm:pt modelId="{A875038F-281F-4C70-AE39-0972F17E4CCD}" type="parTrans" cxnId="{FE489D1B-D2F5-4384-923D-A1804CB70BA9}">
      <dgm:prSet/>
      <dgm:spPr/>
      <dgm:t>
        <a:bodyPr/>
        <a:lstStyle/>
        <a:p>
          <a:endParaRPr lang="en-US"/>
        </a:p>
      </dgm:t>
    </dgm:pt>
    <dgm:pt modelId="{72E012C1-6BEC-445E-9B57-9696EAA8F930}" type="sibTrans" cxnId="{FE489D1B-D2F5-4384-923D-A1804CB70BA9}">
      <dgm:prSet/>
      <dgm:spPr/>
      <dgm:t>
        <a:bodyPr/>
        <a:lstStyle/>
        <a:p>
          <a:endParaRPr lang="en-US"/>
        </a:p>
      </dgm:t>
    </dgm:pt>
    <dgm:pt modelId="{E442E40C-C808-4EE8-B29C-54444F4267B1}" type="pres">
      <dgm:prSet presAssocID="{2C24584E-289F-41C7-8C79-E2309BC8972A}" presName="Name0" presStyleCnt="0">
        <dgm:presLayoutVars>
          <dgm:dir/>
          <dgm:animLvl val="lvl"/>
          <dgm:resizeHandles val="exact"/>
        </dgm:presLayoutVars>
      </dgm:prSet>
      <dgm:spPr/>
    </dgm:pt>
    <dgm:pt modelId="{B7CE1F17-2229-4980-A7A5-B7CF2D8FE045}" type="pres">
      <dgm:prSet presAssocID="{0967ACD0-9603-4D81-B8D6-62C76CF04DC1}" presName="linNode" presStyleCnt="0"/>
      <dgm:spPr/>
    </dgm:pt>
    <dgm:pt modelId="{DBD579C4-0688-4386-B5C2-11CA59AFE288}" type="pres">
      <dgm:prSet presAssocID="{0967ACD0-9603-4D81-B8D6-62C76CF04DC1}" presName="parentText" presStyleLbl="node1" presStyleIdx="0" presStyleCnt="2" custScaleX="100098" custLinFactX="-75309" custLinFactNeighborX="-100000" custLinFactNeighborY="-2">
        <dgm:presLayoutVars>
          <dgm:chMax val="1"/>
          <dgm:bulletEnabled val="1"/>
        </dgm:presLayoutVars>
      </dgm:prSet>
      <dgm:spPr/>
    </dgm:pt>
    <dgm:pt modelId="{4DE826BD-7B06-4E71-B081-BD07C2559844}" type="pres">
      <dgm:prSet presAssocID="{0967ACD0-9603-4D81-B8D6-62C76CF04DC1}" presName="descendantText" presStyleLbl="alignAccFollowNode1" presStyleIdx="0" presStyleCnt="2">
        <dgm:presLayoutVars>
          <dgm:bulletEnabled val="1"/>
        </dgm:presLayoutVars>
      </dgm:prSet>
      <dgm:spPr/>
    </dgm:pt>
    <dgm:pt modelId="{236CEEC3-8BCC-4DBD-9934-19036E260DB4}" type="pres">
      <dgm:prSet presAssocID="{5FF7ABF7-17DB-4547-B414-FDA78ACF147E}" presName="sp" presStyleCnt="0"/>
      <dgm:spPr/>
    </dgm:pt>
    <dgm:pt modelId="{B10946FB-5582-43AC-9B67-4D9DB1FF8D9D}" type="pres">
      <dgm:prSet presAssocID="{06D7D58F-1B6C-4948-986B-F36B7ED579A6}" presName="linNode" presStyleCnt="0"/>
      <dgm:spPr/>
    </dgm:pt>
    <dgm:pt modelId="{2DA0AF9C-3EFB-483F-9DDC-9C0850AA9557}" type="pres">
      <dgm:prSet presAssocID="{06D7D58F-1B6C-4948-986B-F36B7ED579A6}" presName="parentText" presStyleLbl="node1" presStyleIdx="1" presStyleCnt="2" custScaleY="78639">
        <dgm:presLayoutVars>
          <dgm:chMax val="1"/>
          <dgm:bulletEnabled val="1"/>
        </dgm:presLayoutVars>
      </dgm:prSet>
      <dgm:spPr/>
    </dgm:pt>
    <dgm:pt modelId="{C91E5F0F-DD87-437F-B953-93A622CA684E}" type="pres">
      <dgm:prSet presAssocID="{06D7D58F-1B6C-4948-986B-F36B7ED579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A4BEE0B-D202-4059-884F-A60707FCE6EF}" srcId="{06D7D58F-1B6C-4948-986B-F36B7ED579A6}" destId="{469717C7-2723-4E3B-9263-7A73742C97E1}" srcOrd="0" destOrd="0" parTransId="{CE525F54-0BC9-47CB-97F7-0573D06D7F27}" sibTransId="{67AF6982-C0BB-45BB-8BE0-79C0FE3D210D}"/>
    <dgm:cxn modelId="{79719313-B3D7-405D-8B7A-3965EEE54BBC}" srcId="{13CE9DA5-FB65-4792-B23C-CFDC1A811B00}" destId="{46511284-A370-4782-BC3C-9C6E9C3C50DB}" srcOrd="0" destOrd="0" parTransId="{785CB515-B1F1-4DFE-8DC3-DBDE69629221}" sibTransId="{DEFC46CA-33A9-4937-86A7-C36624103AF3}"/>
    <dgm:cxn modelId="{FE489D1B-D2F5-4384-923D-A1804CB70BA9}" srcId="{06D7D58F-1B6C-4948-986B-F36B7ED579A6}" destId="{F179AAD6-1B5D-4830-83AD-66368D99FEB9}" srcOrd="1" destOrd="0" parTransId="{A875038F-281F-4C70-AE39-0972F17E4CCD}" sibTransId="{72E012C1-6BEC-445E-9B57-9696EAA8F930}"/>
    <dgm:cxn modelId="{D309D320-617B-4D9C-8AC1-91931E8611FA}" srcId="{2C24584E-289F-41C7-8C79-E2309BC8972A}" destId="{06D7D58F-1B6C-4948-986B-F36B7ED579A6}" srcOrd="1" destOrd="0" parTransId="{48E16C14-C563-4798-843B-832AE1A7C410}" sibTransId="{4BC83A9A-C520-4F0E-BCBA-C66BB3A64C09}"/>
    <dgm:cxn modelId="{05E6D334-9442-4078-A8CE-41561CE84B3D}" type="presOf" srcId="{8D98943E-3FE5-4FC6-85DF-A4879DDB424A}" destId="{4DE826BD-7B06-4E71-B081-BD07C2559844}" srcOrd="0" destOrd="4" presId="urn:microsoft.com/office/officeart/2005/8/layout/vList5"/>
    <dgm:cxn modelId="{A457D338-1824-44B9-95D2-2E6D9E8A9881}" srcId="{13CE9DA5-FB65-4792-B23C-CFDC1A811B00}" destId="{1E9CD83F-5EFA-427D-A575-A11456EA674F}" srcOrd="2" destOrd="0" parTransId="{697A1594-08E1-48EB-A045-9B1789F8014F}" sibTransId="{0CEAAA20-005F-46C3-884A-3CA3429B80A9}"/>
    <dgm:cxn modelId="{54767666-0007-4A2E-AC0B-9212E4EF19E4}" type="presOf" srcId="{9D1D4CB5-C405-4E70-A205-4B3BD44421FD}" destId="{4DE826BD-7B06-4E71-B081-BD07C2559844}" srcOrd="0" destOrd="2" presId="urn:microsoft.com/office/officeart/2005/8/layout/vList5"/>
    <dgm:cxn modelId="{9BA89170-A8BD-4D0C-B8C4-3771DDB218E2}" srcId="{13CE9DA5-FB65-4792-B23C-CFDC1A811B00}" destId="{9D1D4CB5-C405-4E70-A205-4B3BD44421FD}" srcOrd="1" destOrd="0" parTransId="{860B80E3-3AB6-4018-8522-02055637B14B}" sibTransId="{1F7433A2-6D3E-4FF1-8FA3-30E4E6111602}"/>
    <dgm:cxn modelId="{CF051151-950E-4705-A133-8CC825D1D6BA}" type="presOf" srcId="{0967ACD0-9603-4D81-B8D6-62C76CF04DC1}" destId="{DBD579C4-0688-4386-B5C2-11CA59AFE288}" srcOrd="0" destOrd="0" presId="urn:microsoft.com/office/officeart/2005/8/layout/vList5"/>
    <dgm:cxn modelId="{A8252583-483A-4E3B-A2F5-CDF8980B9ED7}" srcId="{0967ACD0-9603-4D81-B8D6-62C76CF04DC1}" destId="{13CE9DA5-FB65-4792-B23C-CFDC1A811B00}" srcOrd="0" destOrd="0" parTransId="{AED245F9-A518-4138-8DB0-6A301245CABD}" sibTransId="{894114F3-C844-494D-83DE-8743F339EB28}"/>
    <dgm:cxn modelId="{FD0D5387-4C21-4D8C-A5B4-763046A658FE}" type="presOf" srcId="{46511284-A370-4782-BC3C-9C6E9C3C50DB}" destId="{4DE826BD-7B06-4E71-B081-BD07C2559844}" srcOrd="0" destOrd="1" presId="urn:microsoft.com/office/officeart/2005/8/layout/vList5"/>
    <dgm:cxn modelId="{D1495692-6993-4030-A153-B9E9357EE7AE}" type="presOf" srcId="{2C24584E-289F-41C7-8C79-E2309BC8972A}" destId="{E442E40C-C808-4EE8-B29C-54444F4267B1}" srcOrd="0" destOrd="0" presId="urn:microsoft.com/office/officeart/2005/8/layout/vList5"/>
    <dgm:cxn modelId="{198ABE9E-B404-44D5-9902-F26A2D3A7E6E}" type="presOf" srcId="{06D7D58F-1B6C-4948-986B-F36B7ED579A6}" destId="{2DA0AF9C-3EFB-483F-9DDC-9C0850AA9557}" srcOrd="0" destOrd="0" presId="urn:microsoft.com/office/officeart/2005/8/layout/vList5"/>
    <dgm:cxn modelId="{7A1076B9-35E0-46B9-BFF0-AE27CF77D0A2}" srcId="{13CE9DA5-FB65-4792-B23C-CFDC1A811B00}" destId="{8D98943E-3FE5-4FC6-85DF-A4879DDB424A}" srcOrd="3" destOrd="0" parTransId="{72FFC1CA-34DE-4704-9DBD-CEFC041D51FD}" sibTransId="{AD0DE23A-288B-45B3-963D-837F76AB4626}"/>
    <dgm:cxn modelId="{6126EEC3-9B24-48C4-B840-386EE5689B8F}" type="presOf" srcId="{13CE9DA5-FB65-4792-B23C-CFDC1A811B00}" destId="{4DE826BD-7B06-4E71-B081-BD07C2559844}" srcOrd="0" destOrd="0" presId="urn:microsoft.com/office/officeart/2005/8/layout/vList5"/>
    <dgm:cxn modelId="{F70793C7-7F10-4717-AC9E-130F5FEE3059}" srcId="{2C24584E-289F-41C7-8C79-E2309BC8972A}" destId="{0967ACD0-9603-4D81-B8D6-62C76CF04DC1}" srcOrd="0" destOrd="0" parTransId="{62698228-81F8-477A-A544-983F32435337}" sibTransId="{5FF7ABF7-17DB-4547-B414-FDA78ACF147E}"/>
    <dgm:cxn modelId="{BB138FCA-84FE-42BB-8DFB-1F31A432D2B1}" type="presOf" srcId="{F179AAD6-1B5D-4830-83AD-66368D99FEB9}" destId="{C91E5F0F-DD87-437F-B953-93A622CA684E}" srcOrd="0" destOrd="1" presId="urn:microsoft.com/office/officeart/2005/8/layout/vList5"/>
    <dgm:cxn modelId="{AB833EDA-85D3-485F-8E92-F3207618E72D}" type="presOf" srcId="{1E9CD83F-5EFA-427D-A575-A11456EA674F}" destId="{4DE826BD-7B06-4E71-B081-BD07C2559844}" srcOrd="0" destOrd="3" presId="urn:microsoft.com/office/officeart/2005/8/layout/vList5"/>
    <dgm:cxn modelId="{EB2957DA-035B-455C-910E-242E7CE61900}" type="presOf" srcId="{469717C7-2723-4E3B-9263-7A73742C97E1}" destId="{C91E5F0F-DD87-437F-B953-93A622CA684E}" srcOrd="0" destOrd="0" presId="urn:microsoft.com/office/officeart/2005/8/layout/vList5"/>
    <dgm:cxn modelId="{52A10FDC-E209-4FCA-97E4-F04D401ACB73}" type="presParOf" srcId="{E442E40C-C808-4EE8-B29C-54444F4267B1}" destId="{B7CE1F17-2229-4980-A7A5-B7CF2D8FE045}" srcOrd="0" destOrd="0" presId="urn:microsoft.com/office/officeart/2005/8/layout/vList5"/>
    <dgm:cxn modelId="{F6D3D5F1-A137-41E8-948E-E6B99BDFEF8F}" type="presParOf" srcId="{B7CE1F17-2229-4980-A7A5-B7CF2D8FE045}" destId="{DBD579C4-0688-4386-B5C2-11CA59AFE288}" srcOrd="0" destOrd="0" presId="urn:microsoft.com/office/officeart/2005/8/layout/vList5"/>
    <dgm:cxn modelId="{4DF825D3-6242-4FD6-8884-C80EDC2605CE}" type="presParOf" srcId="{B7CE1F17-2229-4980-A7A5-B7CF2D8FE045}" destId="{4DE826BD-7B06-4E71-B081-BD07C2559844}" srcOrd="1" destOrd="0" presId="urn:microsoft.com/office/officeart/2005/8/layout/vList5"/>
    <dgm:cxn modelId="{A23CAE0D-8D0C-4463-8E00-A67DD39F20B6}" type="presParOf" srcId="{E442E40C-C808-4EE8-B29C-54444F4267B1}" destId="{236CEEC3-8BCC-4DBD-9934-19036E260DB4}" srcOrd="1" destOrd="0" presId="urn:microsoft.com/office/officeart/2005/8/layout/vList5"/>
    <dgm:cxn modelId="{EB41F288-37FE-40CC-9940-82576821778D}" type="presParOf" srcId="{E442E40C-C808-4EE8-B29C-54444F4267B1}" destId="{B10946FB-5582-43AC-9B67-4D9DB1FF8D9D}" srcOrd="2" destOrd="0" presId="urn:microsoft.com/office/officeart/2005/8/layout/vList5"/>
    <dgm:cxn modelId="{706D80AF-9C1F-4859-A4C7-06DE644DB635}" type="presParOf" srcId="{B10946FB-5582-43AC-9B67-4D9DB1FF8D9D}" destId="{2DA0AF9C-3EFB-483F-9DDC-9C0850AA9557}" srcOrd="0" destOrd="0" presId="urn:microsoft.com/office/officeart/2005/8/layout/vList5"/>
    <dgm:cxn modelId="{B346A754-A110-411A-B67D-8773E042D9C3}" type="presParOf" srcId="{B10946FB-5582-43AC-9B67-4D9DB1FF8D9D}" destId="{C91E5F0F-DD87-437F-B953-93A622CA68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26BD-7B06-4E71-B081-BD07C2559844}">
      <dsp:nvSpPr>
        <dsp:cNvPr id="0" name=""/>
        <dsp:cNvSpPr/>
      </dsp:nvSpPr>
      <dsp:spPr>
        <a:xfrm rot="5400000">
          <a:off x="5414518" y="-1889489"/>
          <a:ext cx="1681237" cy="588413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Calibri" panose="020F0502020204030204" pitchFamily="34" charset="0"/>
            </a:rPr>
            <a:t>CSS cho phép bạn điều khiển sự xuất hiện của dữ liệu trong tài liệu HTML và XML với một số thuộc tính:</a:t>
          </a:r>
          <a:endParaRPr lang="en-US" sz="1600" kern="1200" dirty="0">
            <a:latin typeface="Calibri" panose="020F05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" panose="020F0502020204030204" pitchFamily="34" charset="0"/>
            </a:rPr>
            <a:t>Position and size of data to be displayed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" panose="020F0502020204030204" pitchFamily="34" charset="0"/>
            </a:rPr>
            <a:t>Foreground and background </a:t>
          </a:r>
          <a:r>
            <a:rPr lang="en-IN" sz="1400" kern="1200" dirty="0" err="1">
              <a:latin typeface="Calibri" panose="020F0502020204030204" pitchFamily="34" charset="0"/>
            </a:rPr>
            <a:t>color</a:t>
          </a:r>
          <a:r>
            <a:rPr lang="en-IN" sz="1400" kern="1200" dirty="0">
              <a:latin typeface="Calibri" panose="020F0502020204030204" pitchFamily="34" charset="0"/>
            </a:rPr>
            <a:t> of data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" panose="020F0502020204030204" pitchFamily="34" charset="0"/>
            </a:rPr>
            <a:t>Font to be used to display data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</a:rPr>
            <a:t>Spacing between data </a:t>
          </a:r>
        </a:p>
      </dsp:txBody>
      <dsp:txXfrm rot="-5400000">
        <a:off x="3313070" y="294030"/>
        <a:ext cx="5802063" cy="1517095"/>
      </dsp:txXfrm>
    </dsp:sp>
    <dsp:sp modelId="{DBD579C4-0688-4386-B5C2-11CA59AFE288}">
      <dsp:nvSpPr>
        <dsp:cNvPr id="0" name=""/>
        <dsp:cNvSpPr/>
      </dsp:nvSpPr>
      <dsp:spPr>
        <a:xfrm>
          <a:off x="0" y="1763"/>
          <a:ext cx="3313069" cy="21015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</a:rPr>
            <a:t>Cascading Style Sheet (CSS)</a:t>
          </a:r>
          <a:endParaRPr lang="en-US" sz="2400" kern="1200" dirty="0">
            <a:latin typeface="Calibri" panose="020F0502020204030204" pitchFamily="34" charset="0"/>
          </a:endParaRPr>
        </a:p>
      </dsp:txBody>
      <dsp:txXfrm>
        <a:off x="102589" y="104352"/>
        <a:ext cx="3107891" cy="1896368"/>
      </dsp:txXfrm>
    </dsp:sp>
    <dsp:sp modelId="{C91E5F0F-DD87-437F-B953-93A622CA684E}">
      <dsp:nvSpPr>
        <dsp:cNvPr id="0" name=""/>
        <dsp:cNvSpPr/>
      </dsp:nvSpPr>
      <dsp:spPr>
        <a:xfrm rot="5400000">
          <a:off x="5417386" y="104103"/>
          <a:ext cx="1681237" cy="588988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Calibri" panose="020F0502020204030204" pitchFamily="34" charset="0"/>
            </a:rPr>
            <a:t>XSL một ngôn ngữ </a:t>
          </a:r>
          <a:r>
            <a:rPr lang="en-IN" sz="1800" kern="1200" dirty="0">
              <a:latin typeface="Calibri" panose="020F0502020204030204" pitchFamily="34" charset="0"/>
            </a:rPr>
            <a:t>style </a:t>
          </a:r>
          <a:r>
            <a:rPr lang="en-IN" sz="1800" kern="1200">
              <a:latin typeface="Calibri" panose="020F0502020204030204" pitchFamily="34" charset="0"/>
            </a:rPr>
            <a:t>sheet được sử dụng để định nghĩa sự xuất hiện dữ liệu chỉ của tài liệu XML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Calibri" panose="020F0502020204030204" pitchFamily="34" charset="0"/>
            </a:rPr>
            <a:t>Hơn nữa nó cũng cho bạn chuyển đổi qua tài liệu XML</a:t>
          </a:r>
          <a:r>
            <a:rPr lang="en-IN" sz="2200" kern="1200"/>
            <a:t>.</a:t>
          </a:r>
          <a:endParaRPr lang="en-US" sz="2200" kern="1200" dirty="0"/>
        </a:p>
      </dsp:txBody>
      <dsp:txXfrm rot="-5400000">
        <a:off x="3313062" y="2290499"/>
        <a:ext cx="5807815" cy="1517095"/>
      </dsp:txXfrm>
    </dsp:sp>
    <dsp:sp modelId="{2DA0AF9C-3EFB-483F-9DDC-9C0850AA9557}">
      <dsp:nvSpPr>
        <dsp:cNvPr id="0" name=""/>
        <dsp:cNvSpPr/>
      </dsp:nvSpPr>
      <dsp:spPr>
        <a:xfrm>
          <a:off x="0" y="2222729"/>
          <a:ext cx="3313061" cy="16526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</a:rPr>
            <a:t>Extensible Style Sheet (XSL)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80675" y="2303404"/>
        <a:ext cx="3151711" cy="149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20/01/2022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548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6417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260"/>
            <a:ext cx="9144000" cy="1067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  <p:sp>
        <p:nvSpPr>
          <p:cNvPr id="19" name="Rectangle 18"/>
          <p:cNvSpPr/>
          <p:nvPr userDrawn="1"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9041"/>
            <a:ext cx="122008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3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4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4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4845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1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36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778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82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3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20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2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19" y="86227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vi-VN"/>
              <a:t>Bài 04 XML Style Sheet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>
                <a:solidFill>
                  <a:schemeClr val="tx1"/>
                </a:solidFill>
              </a:rPr>
              <a:t> 04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/>
              <a:t>XML Style Sheet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524000" y="4692284"/>
            <a:ext cx="9144000" cy="106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grpSp>
        <p:nvGrpSpPr>
          <p:cNvPr id="4" name="Group 3"/>
          <p:cNvGrpSpPr/>
          <p:nvPr/>
        </p:nvGrpSpPr>
        <p:grpSpPr>
          <a:xfrm>
            <a:off x="630028" y="763749"/>
            <a:ext cx="2466975" cy="1728154"/>
            <a:chOff x="630028" y="901772"/>
            <a:chExt cx="2466975" cy="1728154"/>
          </a:xfrm>
        </p:grpSpPr>
        <p:pic>
          <p:nvPicPr>
            <p:cNvPr id="1034" name="Picture 10" descr="Zenbridge, the EDI-as-API platform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28" y="993262"/>
              <a:ext cx="2466975" cy="155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99924" y="901772"/>
              <a:ext cx="848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441C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3161" y="2106706"/>
              <a:ext cx="952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DC01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bộ chọn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Bộ chọn tổng quát (ID selector): </a:t>
            </a:r>
            <a:r>
              <a:rPr lang="en-US"/>
              <a:t>là một dấu “*” theo sau là phần khai báo thuộc tính</a:t>
            </a:r>
          </a:p>
          <a:p>
            <a:pPr>
              <a:lnSpc>
                <a:spcPct val="150000"/>
              </a:lnSpc>
            </a:pPr>
            <a:r>
              <a:rPr lang="en-US"/>
              <a:t>Nó được sử dụng để gán cùng một style cho tất cả các phần tử.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Bộ chọn ID: </a:t>
            </a:r>
            <a:r>
              <a:rPr lang="en-US"/>
              <a:t>bao gồm một dấu (#) theo sau là giá trị thuộc tính trong thẻ XML và tiếp theo là phần khai báo thuộc tính CSS.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0358" y="2042274"/>
            <a:ext cx="8305800" cy="5025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600">
                <a:solidFill>
                  <a:schemeClr val="bg1"/>
                </a:solidFill>
              </a:rPr>
              <a:t>* { color : blue }</a:t>
            </a:r>
            <a:endParaRPr lang="en-US" altLang="en-US" sz="160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54" y="3434710"/>
            <a:ext cx="4002029" cy="277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71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CSS cung cấp thuộc tính màu chữ và màu nền của văn bản ( color và background)</a:t>
            </a:r>
          </a:p>
          <a:p>
            <a:r>
              <a:rPr lang="en-US"/>
              <a:t>CSS có thể sử dụng một loại các giá trị màu theo cách sau: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98251"/>
              </p:ext>
            </p:extLst>
          </p:nvPr>
        </p:nvGraphicFramePr>
        <p:xfrm>
          <a:off x="427006" y="1684966"/>
          <a:ext cx="11460194" cy="44919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0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4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35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Color Names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RGB Percentages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RGB Values 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Hexadecimal Values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aqua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(0%,65%,65)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(0,160,160)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#00a0a0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(0%,0%,0%)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(0,0,0)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#000000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rgb(0%,32%,100)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rgb(0,80,255)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#0050ff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gray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rgb(65%,65%,65%)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rgb(160,160,160)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#a0a0a0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rgb(0%,100%,0%)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rgb(0,255,0)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#00ff00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lime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rgb(0%,65%,0%)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rgb(0,160,0)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#00a000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maroon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rgb(70%,0%,32%)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rgb(176,0,80)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#b00050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navy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rgb(0%,0%,65%)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rgb(0,0,160)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#0000a0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olive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rgb(65%,65%,0%)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rgb(160,160,0)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#a0a000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purple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rgb(65%,0%,65%)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rgb(160,0,160)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#a000a0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rgb(100%,0%,32%)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rgb(255,0,80)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#ff0050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rgb(90%,90%,90%)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rgb(225,225,255)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#d0d0d0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teal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rgb(0%,65%,100%)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rgb(0,160,255)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#00a0ff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(100%,100%,100%)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(255,255,255)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ffffff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576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(100%,100%,0%)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rgb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(255,255,0)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#ffff00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2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Ví dụ: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1200509"/>
            <a:ext cx="3914775" cy="66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2548724"/>
            <a:ext cx="5072062" cy="228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5059871"/>
            <a:ext cx="5943600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5783124"/>
            <a:ext cx="452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3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/>
              <a:t>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Ví dụ: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1200509"/>
            <a:ext cx="3914775" cy="66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2548724"/>
            <a:ext cx="5072062" cy="228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5059871"/>
            <a:ext cx="5943600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2" y="5783124"/>
            <a:ext cx="452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5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/>
              <a:t>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Thuộc tính Font: font family, font size, font style…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Thuộc tính Margins: quy định lề của phần tử gồm  </a:t>
            </a:r>
            <a:r>
              <a:rPr lang="en-US" i="1"/>
              <a:t>margin, margin-left, margin-right, margin-top, margin-bottom</a:t>
            </a:r>
          </a:p>
          <a:p>
            <a:r>
              <a:rPr lang="en-US"/>
              <a:t>Thuộc tính Border: quy định viền của phần tử gồm </a:t>
            </a:r>
            <a:r>
              <a:rPr lang="en-US" i="1"/>
              <a:t>border, border-left, boder-right, border-bottom, border-top.</a:t>
            </a:r>
          </a:p>
          <a:p>
            <a:r>
              <a:rPr lang="en-US"/>
              <a:t>Thuộc tính Padding: quy định khoảng cách từ văn bản tới cạnh bao quanh phần tử gồm </a:t>
            </a:r>
            <a:r>
              <a:rPr lang="en-US" i="1"/>
              <a:t>padding, padding-left, padding-right, padding-top, padding-bottom.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68316"/>
              </p:ext>
            </p:extLst>
          </p:nvPr>
        </p:nvGraphicFramePr>
        <p:xfrm>
          <a:off x="385823" y="1207913"/>
          <a:ext cx="7610864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32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Property Name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font-family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To specify the font family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font-size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To specify the size of font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font-style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To specify the style of font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font-weight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To specify the weight of font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06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/>
              <a:t>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Thuộc tính Position quay định vị trí của phần tử đặt bên trong 1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15</a:t>
            </a:fld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31637"/>
              </p:ext>
            </p:extLst>
          </p:nvPr>
        </p:nvGraphicFramePr>
        <p:xfrm>
          <a:off x="347932" y="1275272"/>
          <a:ext cx="8709804" cy="41024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236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Thuộc tính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Giá</a:t>
                      </a:r>
                      <a:r>
                        <a:rPr lang="en-US" sz="1600" b="1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trị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static, fixed, relative, or absolute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54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top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auto, integer, or floating point values adhering to CSS length units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54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auto, integer, or floating point values adhering to CSS length units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54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auto, integer, or floating point values adhering to CSS length units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54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auto, integer, or floating point values adhering to CSS length units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/>
              <a:t> thuộc tính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Thuộc tính Display: quy định phần tử sẽ hiển thị như thế nào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Thuộc tính Text Alignment và Indentation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16</a:t>
            </a:fld>
            <a:endParaRPr lang="vi-VN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1" y="1292524"/>
            <a:ext cx="4065252" cy="950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1" y="3034701"/>
            <a:ext cx="4186194" cy="101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7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22343" r="2682" b="25428"/>
          <a:stretch/>
        </p:blipFill>
        <p:spPr>
          <a:xfrm>
            <a:off x="0" y="-2"/>
            <a:ext cx="12238039" cy="392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6000" b="1">
                <a:solidFill>
                  <a:srgbClr val="7030A0"/>
                </a:solidFill>
                <a:latin typeface="UTM Avo" panose="02040603050506020204" pitchFamily="18" charset="0"/>
              </a:rPr>
              <a:t>TRẢI NGHIỆM THỰC HÀNH</a:t>
            </a:r>
            <a:endParaRPr lang="en-US" sz="6000" b="1" dirty="0">
              <a:solidFill>
                <a:srgbClr val="7030A0"/>
              </a:solidFill>
              <a:latin typeface="UTM Avo" panose="020406030505060202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Bài 04 XML Style Sheet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 về Style Sheet</a:t>
            </a:r>
          </a:p>
          <a:p>
            <a:r>
              <a:rPr lang="en-US"/>
              <a:t>Liên kết style với tài liệu XML</a:t>
            </a:r>
          </a:p>
          <a:p>
            <a:r>
              <a:rPr lang="en-US"/>
              <a:t>Tìm hiểu về các bộ chọn</a:t>
            </a:r>
          </a:p>
          <a:p>
            <a:r>
              <a:rPr lang="en-US"/>
              <a:t>Tìm hiểu về các thuộc tính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5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Style sheets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</a:t>
            </a:r>
          </a:p>
          <a:p>
            <a:pPr>
              <a:lnSpc>
                <a:spcPct val="150000"/>
              </a:lnSpc>
            </a:pPr>
            <a:r>
              <a:rPr lang="en-US" dirty="0"/>
              <a:t>XML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makup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đọc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Style sheets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XML document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Style sheet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.</a:t>
            </a:r>
            <a:r>
              <a:rPr lang="en-US" dirty="0" err="1"/>
              <a:t>css</a:t>
            </a:r>
            <a:r>
              <a:rPr lang="en-US" dirty="0"/>
              <a:t>, XML document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.xml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34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Style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6" y="987934"/>
            <a:ext cx="3708400" cy="471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Style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loại style sheet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96949220"/>
              </p:ext>
            </p:extLst>
          </p:nvPr>
        </p:nvGraphicFramePr>
        <p:xfrm>
          <a:off x="1570007" y="1570008"/>
          <a:ext cx="9202948" cy="3891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0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Style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Các quy tắc của style: một style sheet bao gồm một lại các quy tắc và được định nghĩa trong cặp ngoặc {}</a:t>
            </a:r>
          </a:p>
          <a:p>
            <a:pPr>
              <a:lnSpc>
                <a:spcPct val="150000"/>
              </a:lnSpc>
            </a:pPr>
            <a:r>
              <a:rPr lang="en-US"/>
              <a:t>Cú pháp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/>
              <a:t>Selector {property: value}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/>
              <a:t>Trong đó: 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/>
              <a:t>Selector: </a:t>
            </a:r>
            <a:r>
              <a:rPr lang="en-IN" altLang="en-US" sz="1600"/>
              <a:t>là tên phần tử trong tài liệu XML, ví dụ như CD, Title, Name. 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/>
              <a:t>Property: </a:t>
            </a:r>
            <a:r>
              <a:rPr lang="en-IN" altLang="en-US" sz="1600"/>
              <a:t>là tên thuộc tính định nghĩa phần tử XML sẽ được sinh ra trông như thế nào. Ví dụ như border, font, and color. 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/>
              <a:t>Value: </a:t>
            </a:r>
            <a:r>
              <a:rPr lang="en-IN" altLang="en-US" sz="1600"/>
              <a:t>là giá trị liên kết với thuộc tính (Property).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8618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Style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Ví dụ: </a:t>
            </a:r>
            <a:r>
              <a:rPr lang="en-US"/>
              <a:t>liên kết tệp employee.css vào tệp employee.xml ( 2 tệp đặt cùng thư mục)</a:t>
            </a:r>
            <a:endParaRPr lang="en-US" b="1"/>
          </a:p>
        </p:txBody>
      </p:sp>
      <p:sp>
        <p:nvSpPr>
          <p:cNvPr id="8" name="Rectangle 7"/>
          <p:cNvSpPr/>
          <p:nvPr/>
        </p:nvSpPr>
        <p:spPr>
          <a:xfrm>
            <a:off x="572218" y="1368778"/>
            <a:ext cx="69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Employees,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Employee,Name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BirthDay,Province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Email{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942" y="3314641"/>
            <a:ext cx="88478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&lt;?xml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"1.0"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&lt;?xml-stylesheet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"employee.css"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"text/css"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&lt;Employees&gt;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&lt;Employee&gt;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&lt;Name&gt;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Lê Tuấn Hải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&lt;/Name&gt;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&lt;BirthDay&gt;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12-12-1990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&lt;/BirthDay&gt;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&lt;Province&gt;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Hà Nam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&lt;/Province&gt;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&lt;Email&gt;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hailt&amp;ey;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&lt;/Email&gt;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&lt;/Employee&gt;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&lt;/Employees&gt;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9856" y="2260120"/>
            <a:ext cx="18288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Tệp employee.css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9856" y="5729039"/>
            <a:ext cx="1888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Tệp employee.xml</a:t>
            </a:r>
          </a:p>
        </p:txBody>
      </p:sp>
    </p:spTree>
    <p:extLst>
      <p:ext uri="{BB962C8B-B14F-4D97-AF65-F5344CB8AC3E}">
        <p14:creationId xmlns:p14="http://schemas.microsoft.com/office/powerpoint/2010/main" val="375357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tệp style sheet với tài liệu 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Tài liệu Style được lưu với phần mở rộng .css</a:t>
            </a:r>
          </a:p>
          <a:p>
            <a:pPr>
              <a:lnSpc>
                <a:spcPct val="150000"/>
              </a:lnSpc>
            </a:pPr>
            <a:r>
              <a:rPr lang="en-US"/>
              <a:t>Tài liệu XML được lưu với phần mở rộng .xml</a:t>
            </a:r>
          </a:p>
          <a:p>
            <a:pPr>
              <a:lnSpc>
                <a:spcPct val="150000"/>
              </a:lnSpc>
            </a:pPr>
            <a:r>
              <a:rPr lang="en-US"/>
              <a:t>Để tệp XML khi trình bày được áp dụng các style thì chúng ta cần liên kết tệp style vào tệp XML theo cú pháp sau: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Ví dụ: 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5150" y="3434710"/>
            <a:ext cx="7578571" cy="31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IN" altLang="en-US" sz="2000"/>
              <a:t>&lt;?xml-stylesheet href="url" [type="text/css"]?&gt;</a:t>
            </a:r>
            <a:endParaRPr lang="en-US" altLang="en-US" sz="2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5149" y="4807143"/>
            <a:ext cx="9950836" cy="31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IN" altLang="en-US" sz="2000"/>
              <a:t>&lt;?xml-stylesheet href=“student.css" type="text/css"?&gt;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4186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bộ chọn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selectors: bao gồm một phần tử và theo sau nó là một hoặc nhiều các khai báo thuộc tính.</a:t>
            </a:r>
          </a:p>
          <a:p>
            <a:r>
              <a:rPr lang="en-US"/>
              <a:t>Các khai báo thuộc tính giống nhau cũng có thể được gán cho nhiều phần tử bằng cách phân tách bởi dấu “,”</a:t>
            </a:r>
          </a:p>
          <a:p>
            <a:r>
              <a:rPr lang="en-US"/>
              <a:t>Simple selectors sẽ khớp với các phần tử xuất hiện trong tài liệu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Bài 04 XML Style Sheet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249" y="2827278"/>
            <a:ext cx="11365302" cy="326297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/* Simple selector */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CD { color: black 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/* Single element, multiple property declarations */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CD { color: white; background-color: blue 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/* Multiple elements, multiple property declarations */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IN" altLang="en-US" sz="1800">
                <a:solidFill>
                  <a:schemeClr val="bg1"/>
                </a:solidFill>
              </a:rPr>
              <a:t>CD, Name, Title { color: white; background-color: blue }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1290</Words>
  <Application>Microsoft Office PowerPoint</Application>
  <PresentationFormat>Widescreen</PresentationFormat>
  <Paragraphs>231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UTM Avo</vt:lpstr>
      <vt:lpstr>Office Theme</vt:lpstr>
      <vt:lpstr>1_Office Theme</vt:lpstr>
      <vt:lpstr>Bài 04  XML Style Sheet</vt:lpstr>
      <vt:lpstr>Mục tiêu</vt:lpstr>
      <vt:lpstr>Giới thiệu Style Sheet</vt:lpstr>
      <vt:lpstr>Giới thiệu Style Sheet</vt:lpstr>
      <vt:lpstr>Giới thiệu Style Sheet</vt:lpstr>
      <vt:lpstr>Giới thiệu Style Sheet</vt:lpstr>
      <vt:lpstr>Giới thiệu Style Sheet</vt:lpstr>
      <vt:lpstr>Liên kết tệp style sheet với tài liệu XML</vt:lpstr>
      <vt:lpstr>Các bộ chọn</vt:lpstr>
      <vt:lpstr>Các bộ chọn</vt:lpstr>
      <vt:lpstr>Các thuộc tính CSS</vt:lpstr>
      <vt:lpstr>Các thuộc tính CSS</vt:lpstr>
      <vt:lpstr>Các thuộc tính CSS</vt:lpstr>
      <vt:lpstr>Các thuộc tính CSS</vt:lpstr>
      <vt:lpstr>Các thuộc tính CSS</vt:lpstr>
      <vt:lpstr>Các thuộc tính CSS</vt:lpstr>
      <vt:lpstr>HỎI ĐÁP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Admin</cp:lastModifiedBy>
  <cp:revision>2207</cp:revision>
  <dcterms:created xsi:type="dcterms:W3CDTF">2018-01-11T08:27:42Z</dcterms:created>
  <dcterms:modified xsi:type="dcterms:W3CDTF">2022-01-20T11:45:15Z</dcterms:modified>
</cp:coreProperties>
</file>