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699" r:id="rId3"/>
    <p:sldId id="704" r:id="rId4"/>
    <p:sldId id="705" r:id="rId5"/>
    <p:sldId id="706" r:id="rId6"/>
    <p:sldId id="707" r:id="rId7"/>
    <p:sldId id="709" r:id="rId8"/>
    <p:sldId id="710" r:id="rId9"/>
    <p:sldId id="708" r:id="rId10"/>
    <p:sldId id="711" r:id="rId11"/>
    <p:sldId id="712" r:id="rId12"/>
    <p:sldId id="701" r:id="rId13"/>
    <p:sldId id="702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C86"/>
    <a:srgbClr val="DC0173"/>
    <a:srgbClr val="600477"/>
    <a:srgbClr val="E14A30"/>
    <a:srgbClr val="FFCCFF"/>
    <a:srgbClr val="499DCC"/>
    <a:srgbClr val="FFCE33"/>
    <a:srgbClr val="22B1BF"/>
    <a:srgbClr val="D83F3F"/>
    <a:srgbClr val="246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6447" autoAdjust="0"/>
  </p:normalViewPr>
  <p:slideViewPr>
    <p:cSldViewPr snapToGrid="0">
      <p:cViewPr varScale="1">
        <p:scale>
          <a:sx n="67" d="100"/>
          <a:sy n="67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68CEE2-11B2-4A76-A3AD-2D2C717C21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1311-3B5A-40DC-BE59-B89B6FD6B4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81BED-6FE4-4C0C-B122-CCAF25B6ABAA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42F2B-A04C-4BE3-A755-836F95B50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6E0A8-1663-4BF8-B16B-BA781C502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A08A1-BA47-42BB-9FAC-9BFA476EA0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8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12BD-C957-47F6-9609-7C3D1086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6417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5837F-8C6B-4F04-9A01-36F9C0777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260"/>
            <a:ext cx="9144000" cy="1067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8C0B-8F0E-45AC-8A5F-73E91FFE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A07F-AF8B-455B-9CF1-96C49D9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  <p:sp>
        <p:nvSpPr>
          <p:cNvPr id="19" name="Rectangle 18"/>
          <p:cNvSpPr/>
          <p:nvPr userDrawn="1"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9041"/>
            <a:ext cx="1220087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E83-14A5-4D2B-8BD8-37CA5F4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40AB-8BDC-4478-9707-A74E8798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0860-B9BF-4AF1-8512-F46CCEB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4875-5E3B-4A11-AE37-35EB7F3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EEA7-B126-4372-8699-B148BE77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33BDC-705A-47B0-8E6C-FB68332F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FCCF-8987-4909-99D0-0703AD4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0C29-05BA-42B7-9995-CFE6590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92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3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4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4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DB36-0E1A-4848-9EC4-035735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4AB-C35A-491B-A8FE-97CA94F0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4845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10F6-26BA-42E8-AA86-7CD09DC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4C3B-D2A7-494D-91D6-C50AFF1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203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1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36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778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82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73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20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2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988A-A6C1-44F8-989C-25538012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2AA3-3B8D-4D07-8910-FAAA0FB2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AB1-CE8E-41F6-9D98-3609367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7EE-D098-488F-8300-7C134D4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830-E696-45A2-A73B-510DD91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A849-81E2-4BE0-8290-8FBE0ADC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FD9A-38D6-4834-BCC3-516D2B66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265C-E30A-48D2-A801-93AED48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783E-592F-4F93-AC1E-0627B82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52A0-2646-48E5-9972-455E34C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8A5D-FBEE-4509-BC77-79CAD42F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4538-9808-4815-9F15-516B1C4F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EF3D2-69F5-405F-8043-FB1CADAF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42D84-AFF6-481A-A58F-DFBC67D3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50199-E5D5-4B01-AFD8-27A51BA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45508-0E62-4D58-B97F-7824F7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82BA-2516-4372-948C-C42C8D6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5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2CF8-7D5B-480F-B838-D37A5DB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19" y="86227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AA6-3DD2-4DF1-87F1-630AA89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EB5FC-C2FB-4B79-866B-8D39969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12899-CA56-4BE2-97B2-2C904F70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D1DF-A72A-4D3A-8D9E-88BB9A2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6FAD-590D-4C74-BFAB-36CE7BB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1820-EF58-41A0-9238-4484DE4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9D08-D2DE-41F0-BD50-656487C5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BDDC-3B3A-46C4-90C0-AE77DE5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3556-34F2-49D4-9236-E7E80B3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2E6-03E9-40E7-93E1-5843478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0C008-C2FC-44E0-97D1-C6F97F46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27DE-C886-4A35-9A24-45609CB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1EB-00F6-4AA9-B602-2A7F9A4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B513-8A03-47A7-ABA9-5790C24D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7EF0-FA0D-46AC-A44E-30439F0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E43A-7AD2-4208-A5E2-3728C5E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BBC9-B8F7-4D8D-91A2-703D35B1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vi-VN"/>
              <a:t>Bài 02-Document Type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43B6-A609-4282-AF56-EEAE2079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1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9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</p:spPr>
        <p:txBody>
          <a:bodyPr/>
          <a:lstStyle/>
          <a:p>
            <a:r>
              <a:rPr lang="en-US" sz="4000" b="1" err="1">
                <a:solidFill>
                  <a:schemeClr val="tx1"/>
                </a:solidFill>
              </a:rPr>
              <a:t>Bài</a:t>
            </a:r>
            <a:r>
              <a:rPr lang="en-US" sz="4000" b="1">
                <a:solidFill>
                  <a:schemeClr val="tx1"/>
                </a:solidFill>
              </a:rPr>
              <a:t> 02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/>
              <a:t>Document Type Definition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524000" y="4692284"/>
            <a:ext cx="9144000" cy="106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grpSp>
        <p:nvGrpSpPr>
          <p:cNvPr id="4" name="Group 3"/>
          <p:cNvGrpSpPr/>
          <p:nvPr/>
        </p:nvGrpSpPr>
        <p:grpSpPr>
          <a:xfrm>
            <a:off x="630028" y="763749"/>
            <a:ext cx="2466975" cy="1728154"/>
            <a:chOff x="630028" y="901772"/>
            <a:chExt cx="2466975" cy="1728154"/>
          </a:xfrm>
        </p:grpSpPr>
        <p:pic>
          <p:nvPicPr>
            <p:cNvPr id="1034" name="Picture 10" descr="Zenbridge, the EDI-as-API platform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28" y="993262"/>
              <a:ext cx="2466975" cy="1552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99924" y="901772"/>
              <a:ext cx="848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441C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3161" y="2106706"/>
              <a:ext cx="952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DC01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Khai báo thực thể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&lt;!ENTITY entity-name "entity-value"&gt;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&lt;!ENTITY writer "Donald Duck."&gt;</a:t>
            </a:r>
            <a:br>
              <a:rPr lang="en-US" dirty="0"/>
            </a:br>
            <a:r>
              <a:rPr lang="en-US" dirty="0"/>
              <a:t>&lt;!ENTITY copyright "Copyright W3Schools."&gt;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&lt;author&gt;&amp;writer;&amp;copyright;&lt;/author&gt;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&lt;!ENTITY writer SYSTEM "</a:t>
            </a:r>
            <a:r>
              <a:rPr lang="en-US"/>
              <a:t>https://domain.</a:t>
            </a:r>
            <a:r>
              <a:rPr lang="en-US" dirty="0"/>
              <a:t>com/entities.dtd"&gt;</a:t>
            </a:r>
            <a:br>
              <a:rPr lang="en-US" dirty="0"/>
            </a:br>
            <a:r>
              <a:rPr lang="en-US" dirty="0"/>
              <a:t>&lt;!ENTITY copyright </a:t>
            </a:r>
            <a:r>
              <a:rPr lang="en-US"/>
              <a:t>SYSTEM “domain.</a:t>
            </a:r>
            <a:r>
              <a:rPr lang="en-US" dirty="0"/>
              <a:t>com/entities.dtd"&gt;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70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/>
              <a:t>HỎI ĐÁP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22343" r="2682" b="25428"/>
          <a:stretch/>
        </p:blipFill>
        <p:spPr>
          <a:xfrm>
            <a:off x="0" y="-2"/>
            <a:ext cx="12238039" cy="392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6000" b="1">
                <a:solidFill>
                  <a:srgbClr val="7030A0"/>
                </a:solidFill>
                <a:latin typeface="UTM Avo" panose="02040603050506020204" pitchFamily="18" charset="0"/>
              </a:rPr>
              <a:t>TRẢI NGHIỆM THỰC HÀNH</a:t>
            </a:r>
            <a:endParaRPr lang="en-US" sz="6000" b="1" dirty="0">
              <a:solidFill>
                <a:srgbClr val="7030A0"/>
              </a:solidFill>
              <a:latin typeface="UTM Avo" panose="020406030505060202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02-Document Type Definition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0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Giới thiệu về Document Type Definition (DTD)</a:t>
            </a:r>
          </a:p>
          <a:p>
            <a:r>
              <a:rPr lang="en-US"/>
              <a:t>Làm việc với DTD</a:t>
            </a:r>
          </a:p>
          <a:p>
            <a:r>
              <a:rPr lang="en-US"/>
              <a:t>Valid tài liệu XML</a:t>
            </a:r>
          </a:p>
          <a:p>
            <a:r>
              <a:rPr lang="en-US"/>
              <a:t>Các khai báo (Delarations)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54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Giới thiệu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DTD là một tài liệu None XML được tạo nên từ các khai báo Elements, Attributes, Entities</a:t>
            </a:r>
          </a:p>
          <a:p>
            <a:pPr>
              <a:lnSpc>
                <a:spcPct val="150000"/>
              </a:lnSpc>
            </a:pPr>
            <a:r>
              <a:rPr lang="en-US"/>
              <a:t>DTD giúp trình parser kiểm tra tính hợp lệ của cấu trúc tài liệu XML bao gồm:</a:t>
            </a:r>
          </a:p>
          <a:p>
            <a:pPr lvl="1">
              <a:lnSpc>
                <a:spcPct val="150000"/>
              </a:lnSpc>
            </a:pPr>
            <a:r>
              <a:rPr lang="en-US"/>
              <a:t>Tên phần tử</a:t>
            </a:r>
          </a:p>
          <a:p>
            <a:pPr lvl="1">
              <a:lnSpc>
                <a:spcPct val="150000"/>
              </a:lnSpc>
            </a:pPr>
            <a:r>
              <a:rPr lang="en-US"/>
              <a:t>Tên thuộc tính</a:t>
            </a:r>
          </a:p>
          <a:p>
            <a:pPr lvl="1">
              <a:lnSpc>
                <a:spcPct val="150000"/>
              </a:lnSpc>
            </a:pPr>
            <a:r>
              <a:rPr lang="en-US"/>
              <a:t>Tên thực thể</a:t>
            </a:r>
          </a:p>
          <a:p>
            <a:pPr lvl="1">
              <a:lnSpc>
                <a:spcPct val="150000"/>
              </a:lnSpc>
            </a:pPr>
            <a:r>
              <a:rPr lang="en-US"/>
              <a:t>Thứ tự xuất hiện của các phần tử</a:t>
            </a:r>
          </a:p>
          <a:p>
            <a:pPr lvl="1">
              <a:lnSpc>
                <a:spcPct val="150000"/>
              </a:lnSpc>
            </a:pPr>
            <a:r>
              <a:rPr lang="en-US"/>
              <a:t>Số lượng phần tử</a:t>
            </a:r>
          </a:p>
          <a:p>
            <a:pPr lvl="1">
              <a:lnSpc>
                <a:spcPct val="150000"/>
              </a:lnSpc>
            </a:pPr>
            <a:r>
              <a:rPr lang="en-US"/>
              <a:t>Kiểu dữ liệu của phần tử hoặc thuộc tính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15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Cấu trúc tài liệu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Cấu trúc tài liệu DTD gồm:</a:t>
            </a:r>
          </a:p>
          <a:p>
            <a:pPr lvl="1">
              <a:lnSpc>
                <a:spcPct val="150000"/>
              </a:lnSpc>
            </a:pPr>
            <a:r>
              <a:rPr lang="en-US"/>
              <a:t>Các khai báo Elements</a:t>
            </a:r>
          </a:p>
          <a:p>
            <a:pPr lvl="1">
              <a:lnSpc>
                <a:spcPct val="150000"/>
              </a:lnSpc>
            </a:pPr>
            <a:r>
              <a:rPr lang="en-US"/>
              <a:t>Các khai báo Attributes</a:t>
            </a:r>
          </a:p>
          <a:p>
            <a:pPr lvl="1">
              <a:lnSpc>
                <a:spcPct val="150000"/>
              </a:lnSpc>
            </a:pPr>
            <a:r>
              <a:rPr lang="en-US"/>
              <a:t>Các khai báo Entities</a:t>
            </a:r>
          </a:p>
          <a:p>
            <a:pPr>
              <a:lnSpc>
                <a:spcPct val="150000"/>
              </a:lnSpc>
            </a:pPr>
            <a:r>
              <a:rPr lang="en-US"/>
              <a:t>Loại DTD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301926" y="3571335"/>
            <a:ext cx="4649637" cy="1207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Internal</a:t>
            </a:r>
          </a:p>
          <a:p>
            <a:r>
              <a:rPr lang="en-US" sz="1400"/>
              <a:t>Phần định nghĩa DTD nằm bên  trong tài liệu XML với cú pháp:</a:t>
            </a:r>
          </a:p>
          <a:p>
            <a:r>
              <a:rPr lang="en-US" sz="1400"/>
              <a:t>&lt;!DOCTYPE name_of_root_element [ internal DTD subset ]&gt;</a:t>
            </a:r>
          </a:p>
          <a:p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01927" y="4929059"/>
            <a:ext cx="4649636" cy="1376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External</a:t>
            </a:r>
          </a:p>
          <a:p>
            <a:r>
              <a:rPr lang="en-US" sz="1400"/>
              <a:t>Phần định nghĩa DTD nằm bên  ngoài tài liệu XML với cú pháp:</a:t>
            </a:r>
          </a:p>
          <a:p>
            <a:r>
              <a:rPr lang="en-US" sz="1400"/>
              <a:t>&lt;!DOCTYPE name_of_root_element SYSTEM “url of external DTD subset”&gt;</a:t>
            </a:r>
          </a:p>
          <a:p>
            <a:endParaRPr 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37" y="810863"/>
            <a:ext cx="6226080" cy="389415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700734" y="1354347"/>
            <a:ext cx="1354346" cy="1466491"/>
          </a:xfrm>
          <a:prstGeom prst="rightBrace">
            <a:avLst>
              <a:gd name="adj1" fmla="val 8333"/>
              <a:gd name="adj2" fmla="val 494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Tạo Internal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</a:t>
            </a:r>
          </a:p>
          <a:p>
            <a:pPr marL="457200" lvl="1" indent="0">
              <a:buNone/>
            </a:pPr>
            <a:r>
              <a:rPr lang="en-US"/>
              <a:t>&lt;!ELEMENT element-name (element-content)&gt;</a:t>
            </a:r>
          </a:p>
          <a:p>
            <a:pPr marL="457200" lvl="1" indent="0">
              <a:buNone/>
            </a:pPr>
            <a:r>
              <a:rPr lang="en-US"/>
              <a:t>……</a:t>
            </a:r>
          </a:p>
          <a:p>
            <a:pPr marL="457200" lvl="1" indent="0">
              <a:buNone/>
            </a:pPr>
            <a:r>
              <a:rPr lang="en-US"/>
              <a:t>&lt;!ATTLIST element-name attribute-name attribute-type default-value&gt;</a:t>
            </a:r>
          </a:p>
          <a:p>
            <a:pPr marL="457200" lvl="1" indent="0">
              <a:buNone/>
            </a:pPr>
            <a:r>
              <a:rPr lang="en-US"/>
              <a:t>…….</a:t>
            </a:r>
          </a:p>
          <a:p>
            <a:pPr marL="457200" lvl="1" indent="0">
              <a:buNone/>
            </a:pPr>
            <a:r>
              <a:rPr lang="en-US"/>
              <a:t>&lt;!ENTITY entity-name “entity-value”&gt;</a:t>
            </a:r>
          </a:p>
          <a:p>
            <a:pPr marL="457200" lvl="1" indent="0">
              <a:buNone/>
            </a:pPr>
            <a:r>
              <a:rPr lang="en-US"/>
              <a:t>…….</a:t>
            </a:r>
          </a:p>
          <a:p>
            <a:r>
              <a:rPr lang="en-US"/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434195" y="3714967"/>
            <a:ext cx="819221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Employees (Employee*)&gt;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Employee (</a:t>
            </a:r>
            <a:r>
              <a:rPr lang="en-US" dirty="0" err="1">
                <a:solidFill>
                  <a:srgbClr val="441C86"/>
                </a:solidFill>
                <a:latin typeface="Consolas" panose="020B0609020204030204" pitchFamily="49" charset="0"/>
              </a:rPr>
              <a:t>Name,BirthDay</a:t>
            </a:r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,(</a:t>
            </a:r>
            <a:r>
              <a:rPr lang="en-US" dirty="0" err="1">
                <a:solidFill>
                  <a:srgbClr val="441C86"/>
                </a:solidFill>
                <a:latin typeface="Consolas" panose="020B0609020204030204" pitchFamily="49" charset="0"/>
              </a:rPr>
              <a:t>Province|State</a:t>
            </a:r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),Email)&gt;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Name (#PCDATA)&gt;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</a:t>
            </a:r>
            <a:r>
              <a:rPr lang="en-US" dirty="0" err="1">
                <a:solidFill>
                  <a:srgbClr val="441C86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 (#PCDATA)&gt;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Province (#PCDATA)&gt;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State (#PCDATA)&gt;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&lt;!ELEMENT Email (#PCDATA)&gt;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&lt;!ATTLIST Employee id CDATA "2"&gt;</a:t>
            </a:r>
          </a:p>
          <a:p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&lt;!ENTITY </a:t>
            </a:r>
            <a:r>
              <a:rPr lang="en-US" dirty="0" err="1">
                <a:solidFill>
                  <a:srgbClr val="441C86"/>
                </a:solidFill>
                <a:latin typeface="Consolas" panose="020B0609020204030204" pitchFamily="49" charset="0"/>
              </a:rPr>
              <a:t>ey</a:t>
            </a:r>
            <a:r>
              <a:rPr lang="en-US" dirty="0">
                <a:solidFill>
                  <a:srgbClr val="441C86"/>
                </a:solidFill>
                <a:latin typeface="Consolas" panose="020B0609020204030204" pitchFamily="49" charset="0"/>
              </a:rPr>
              <a:t> "@yahoo.com"&gt;</a:t>
            </a:r>
            <a:endParaRPr lang="en-US" b="0" dirty="0">
              <a:solidFill>
                <a:srgbClr val="441C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Tạo Internal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951" y="692458"/>
            <a:ext cx="6320760" cy="5484505"/>
          </a:xfrm>
        </p:spPr>
        <p:txBody>
          <a:bodyPr/>
          <a:lstStyle/>
          <a:p>
            <a:r>
              <a:rPr lang="en-US"/>
              <a:t>Kết quả khi view trên Browser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0" y="769924"/>
            <a:ext cx="5282421" cy="5407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51" y="1149658"/>
            <a:ext cx="6200307" cy="3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5" y="1187908"/>
            <a:ext cx="3993226" cy="432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Tạo External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951" y="692458"/>
            <a:ext cx="6320760" cy="5484505"/>
          </a:xfrm>
        </p:spPr>
        <p:txBody>
          <a:bodyPr/>
          <a:lstStyle/>
          <a:p>
            <a:r>
              <a:rPr lang="en-US"/>
              <a:t>Tệp employee.dtd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738" y="692457"/>
            <a:ext cx="5490805" cy="548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041" y="692456"/>
            <a:ext cx="5568502" cy="548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Tệp employee.xml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Kết quả view trên Browser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962"/>
          <a:stretch/>
        </p:blipFill>
        <p:spPr>
          <a:xfrm>
            <a:off x="6078482" y="1179283"/>
            <a:ext cx="5892674" cy="19693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4517" y="1397479"/>
            <a:ext cx="3908306" cy="2242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252823" y="1509623"/>
            <a:ext cx="1825659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76626" y="5938697"/>
            <a:ext cx="200185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482" y="3214961"/>
            <a:ext cx="4267912" cy="30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9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Khai báo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&lt;!ELEMENT element_name (content)&gt;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Trong đó content có thể là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Nội dung trống: </a:t>
            </a:r>
            <a:r>
              <a:rPr lang="en-US">
                <a:solidFill>
                  <a:srgbClr val="FF0000"/>
                </a:solidFill>
              </a:rPr>
              <a:t>&lt;!ELEMENT br EMPTY&gt;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Bất kỳ nội dung gì: </a:t>
            </a:r>
            <a:r>
              <a:rPr lang="en-US">
                <a:solidFill>
                  <a:srgbClr val="FF0000"/>
                </a:solidFill>
              </a:rPr>
              <a:t>&lt;!ELEMENT note ANY&gt;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Kiểu dữ liệu của phần tử (#CDATA/#PCDATA): </a:t>
            </a:r>
            <a:r>
              <a:rPr lang="en-US">
                <a:solidFill>
                  <a:srgbClr val="FF0000"/>
                </a:solidFill>
              </a:rPr>
              <a:t>&lt;!ELEMENT name (#PCDATA)&gt;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Phần tử con: </a:t>
            </a:r>
            <a:r>
              <a:rPr lang="en-US">
                <a:solidFill>
                  <a:srgbClr val="FF0000"/>
                </a:solidFill>
              </a:rPr>
              <a:t>&lt;!ELEMENT Student(Name, Age, Phone)&gt;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Phần tử con với số lần xuất hiện: </a:t>
            </a:r>
            <a:r>
              <a:rPr lang="en-US">
                <a:solidFill>
                  <a:srgbClr val="FF0000"/>
                </a:solidFill>
              </a:rPr>
              <a:t>&lt;!ELEMENT Student(Name,Age+,Phone*,Address?)&gt;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Pha chộn:</a:t>
            </a:r>
            <a:r>
              <a:rPr lang="en-US">
                <a:solidFill>
                  <a:srgbClr val="FF0000"/>
                </a:solidFill>
              </a:rPr>
              <a:t> &lt;!ELEMENT note (#PCDATA|to|from|header|message)*&gt;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Các ký hiệu xuất hiện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Element_name: 1 và chỉ 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? 1 hoặc 0 lần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+ 1 hoặc nhiều lần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/>
              <a:t>* 0 hoặc nhiều lần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598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</p:spPr>
        <p:txBody>
          <a:bodyPr/>
          <a:lstStyle/>
          <a:p>
            <a:r>
              <a:rPr lang="en-US"/>
              <a:t>Khai báo thuộc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&lt;!ATTLIST element-name attribute-name attribute-type attribute-value&gt;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Một số dạng thuộc tính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Thuộc tính kiểu CDATA: </a:t>
            </a:r>
            <a:r>
              <a:rPr lang="en-US">
                <a:solidFill>
                  <a:srgbClr val="FF0000"/>
                </a:solidFill>
              </a:rPr>
              <a:t>&lt;!ATTLIST payment type CDATA "check"&gt;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Thuộc tính với giá trị mặc định: </a:t>
            </a:r>
            <a:r>
              <a:rPr lang="en-US">
                <a:solidFill>
                  <a:srgbClr val="FF0000"/>
                </a:solidFill>
              </a:rPr>
              <a:t>&lt;!ATTLIST square width CDATA "0"&gt;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Thuộc tính bắt buộc nhập: </a:t>
            </a:r>
            <a:r>
              <a:rPr lang="en-US">
                <a:solidFill>
                  <a:srgbClr val="FF0000"/>
                </a:solidFill>
              </a:rPr>
              <a:t>&lt;!ATTLIST person number CDATA #REQUIRED&gt;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Thuộc tính không bắt buộc nhập: </a:t>
            </a:r>
            <a:r>
              <a:rPr lang="en-US">
                <a:solidFill>
                  <a:srgbClr val="FF0000"/>
                </a:solidFill>
              </a:rPr>
              <a:t>&lt;!ATTLIST contact fax CDATA #IMPLIED&gt;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Thuộc tính với giá trị cố định: </a:t>
            </a:r>
            <a:r>
              <a:rPr lang="en-US">
                <a:solidFill>
                  <a:srgbClr val="FF0000"/>
                </a:solidFill>
              </a:rPr>
              <a:t>&lt;!ATTLIST sender company CDATA #FIXED "Microsoft"&gt;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Thuộc tính với tập liệt kê: </a:t>
            </a:r>
            <a:r>
              <a:rPr lang="en-US">
                <a:solidFill>
                  <a:srgbClr val="FF0000"/>
                </a:solidFill>
              </a:rPr>
              <a:t>&lt;!ATTLIST payment type (check|cash) "cash"&gt;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02-Document Type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6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456</Words>
  <Application>Microsoft Office PowerPoint</Application>
  <PresentationFormat>Widescreen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Tahoma</vt:lpstr>
      <vt:lpstr>UTM Avo</vt:lpstr>
      <vt:lpstr>Wingdings</vt:lpstr>
      <vt:lpstr>Office Theme</vt:lpstr>
      <vt:lpstr>1_Office Theme</vt:lpstr>
      <vt:lpstr>Bài 02  Document Type Definition</vt:lpstr>
      <vt:lpstr>Mục tiêu</vt:lpstr>
      <vt:lpstr>Giới thiệu DTD</vt:lpstr>
      <vt:lpstr>Cấu trúc tài liệu DTD</vt:lpstr>
      <vt:lpstr>Tạo Internal DTD</vt:lpstr>
      <vt:lpstr>Tạo Internal DTD</vt:lpstr>
      <vt:lpstr>Tạo External DTD</vt:lpstr>
      <vt:lpstr>Khai báo phần tử</vt:lpstr>
      <vt:lpstr>Khai báo thuộc tính</vt:lpstr>
      <vt:lpstr>Khai báo thực thể</vt:lpstr>
      <vt:lpstr>HỎI ĐÁP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Quang</dc:creator>
  <cp:lastModifiedBy>Admin</cp:lastModifiedBy>
  <cp:revision>2105</cp:revision>
  <dcterms:created xsi:type="dcterms:W3CDTF">2018-01-11T08:27:42Z</dcterms:created>
  <dcterms:modified xsi:type="dcterms:W3CDTF">2022-01-15T15:18:48Z</dcterms:modified>
</cp:coreProperties>
</file>