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699" r:id="rId3"/>
    <p:sldId id="704" r:id="rId4"/>
    <p:sldId id="705" r:id="rId5"/>
    <p:sldId id="706" r:id="rId6"/>
    <p:sldId id="707" r:id="rId7"/>
    <p:sldId id="708" r:id="rId8"/>
    <p:sldId id="710" r:id="rId9"/>
    <p:sldId id="709" r:id="rId10"/>
    <p:sldId id="711" r:id="rId11"/>
    <p:sldId id="712" r:id="rId12"/>
    <p:sldId id="713" r:id="rId13"/>
    <p:sldId id="714" r:id="rId14"/>
    <p:sldId id="715" r:id="rId15"/>
    <p:sldId id="716" r:id="rId16"/>
    <p:sldId id="717" r:id="rId17"/>
    <p:sldId id="718" r:id="rId18"/>
    <p:sldId id="719" r:id="rId19"/>
    <p:sldId id="720" r:id="rId20"/>
    <p:sldId id="701" r:id="rId21"/>
    <p:sldId id="702" r:id="rId2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62B0"/>
    <a:srgbClr val="441C86"/>
    <a:srgbClr val="DC0173"/>
    <a:srgbClr val="600477"/>
    <a:srgbClr val="E14A30"/>
    <a:srgbClr val="FFCCFF"/>
    <a:srgbClr val="499DCC"/>
    <a:srgbClr val="FFCE33"/>
    <a:srgbClr val="22B1BF"/>
    <a:srgbClr val="D8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0" autoAdjust="0"/>
    <p:restoredTop sz="86447" autoAdjust="0"/>
  </p:normalViewPr>
  <p:slideViewPr>
    <p:cSldViewPr snapToGrid="0">
      <p:cViewPr varScale="1">
        <p:scale>
          <a:sx n="67" d="100"/>
          <a:sy n="67" d="100"/>
        </p:scale>
        <p:origin x="715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A8BF3-28B4-4D29-8143-291BBD75E4ED}" type="datetimeFigureOut">
              <a:rPr lang="vi-VN" smtClean="0"/>
              <a:t>18/01/2022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BCFDA-27A2-45EC-9890-6B4CDA215AA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582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BCFDA-27A2-45EC-9890-6B4CDA215AA0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134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12BD-C957-47F6-9609-7C3D10866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86417"/>
          </a:xfrm>
        </p:spPr>
        <p:txBody>
          <a:bodyPr anchor="b"/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5837F-8C6B-4F04-9A01-36F9C0777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0260"/>
            <a:ext cx="9144000" cy="10675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08C0B-8F0E-45AC-8A5F-73E91FFE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03 XML Schema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9A07F-AF8B-455B-9CF1-96C49D9D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  <p:sp>
        <p:nvSpPr>
          <p:cNvPr id="19" name="Rectangle 18"/>
          <p:cNvSpPr/>
          <p:nvPr userDrawn="1"/>
        </p:nvSpPr>
        <p:spPr>
          <a:xfrm>
            <a:off x="0" y="-17461"/>
            <a:ext cx="12192000" cy="62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19041"/>
            <a:ext cx="12200878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1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6E83-14A5-4D2B-8BD8-37CA5F40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F40AB-8BDC-4478-9707-A74E87984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20860-B9BF-4AF1-8512-F46CCEB9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03 XML Schema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C4875-5E3B-4A11-AE37-35EB7F30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15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BEEA7-B126-4372-8699-B148BE775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33BDC-705A-47B0-8E6C-FB68332FC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3FCCF-8987-4909-99D0-0703AD4F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03 XML Schema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C0C29-05BA-42B7-9995-CFE65900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5923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03 XML Schema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576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03 XML Schema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635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03 XML Schema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64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03 XML Schema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32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03 XML Schema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844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03 XML Schema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994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03 XML Schema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942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03 XML Schema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51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DB36-0E1A-4848-9EC4-0357353D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04AB-C35A-491B-A8FE-97CA94F03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7" y="692458"/>
            <a:ext cx="12096884" cy="548450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10F6-26BA-42E8-AA86-7CD09DC4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03 XML Schema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C4C3B-D2A7-494D-91D6-C50AFF1D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5203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03 XML Schema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115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03 XML Schema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3473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03 XML Schema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087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03 XML Schema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</p:spPr>
        <p:txBody>
          <a:bodyPr/>
          <a:lstStyle/>
          <a:p>
            <a:fld id="{BA17BED6-08A9-4142-BDD8-260A93F5C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0368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03 XML Schema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</p:spPr>
        <p:txBody>
          <a:bodyPr/>
          <a:lstStyle/>
          <a:p>
            <a:fld id="{BA17BED6-08A9-4142-BDD8-260A93F5C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57783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03 XML Schema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</p:spPr>
        <p:txBody>
          <a:bodyPr/>
          <a:lstStyle/>
          <a:p>
            <a:fld id="{BA17BED6-08A9-4142-BDD8-260A93F5C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9820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03 XML Schema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</p:spPr>
        <p:txBody>
          <a:bodyPr/>
          <a:lstStyle/>
          <a:p>
            <a:fld id="{BA17BED6-08A9-4142-BDD8-260A93F5C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7393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03 XML Schema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</p:spPr>
        <p:txBody>
          <a:bodyPr/>
          <a:lstStyle/>
          <a:p>
            <a:fld id="{BA17BED6-08A9-4142-BDD8-260A93F5C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32075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03 XML Schema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</p:spPr>
        <p:txBody>
          <a:bodyPr/>
          <a:lstStyle/>
          <a:p>
            <a:fld id="{BA17BED6-08A9-4142-BDD8-260A93F5C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23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988A-A6C1-44F8-989C-25538012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72AA3-3B8D-4D07-8910-FAAA0FB28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EAB1-CE8E-41F6-9D98-3609367C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03 XML Schema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9D7EE-D098-488F-8300-7C134D4A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149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5830-E696-45A2-A73B-510DD913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EA849-81E2-4BE0-8290-8FBE0ADC6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BFD9A-38D6-4834-BCC3-516D2B666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C265C-E30A-48D2-A801-93AED488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03 XML Schema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5783E-592F-4F93-AC1E-0627B82C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73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52A0-2646-48E5-9972-455E34C1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F8A5D-FBEE-4509-BC77-79CAD42F5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B4538-9808-4815-9F15-516B1C4F9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EF3D2-69F5-405F-8043-FB1CADAF2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42D84-AFF6-481A-A58F-DFBC67D31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50199-E5D5-4B01-AFD8-27A51BAA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0029" y="642355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45508-0E62-4D58-B97F-7824F785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03 XML Schema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C82BA-2516-4372-948C-C42C8D60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453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2CF8-7D5B-480F-B838-D37A5DBB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919" y="86227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1EAA6-3DD2-4DF1-87F1-630AA896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03 XML Schema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EB5FC-C2FB-4B79-866B-8D399692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880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12899-CA56-4BE2-97B2-2C904F70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03 XML Schema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5D1DF-A72A-4D3A-8D9E-88BB9A2F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33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6FAD-590D-4C74-BFAB-36CE7BBE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1820-EF58-41A0-9238-4484DE45E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39D08-D2DE-41F0-BD50-656487C5B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CBDDC-3B3A-46C4-90C0-AE77DE5D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03 XML Schema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83556-34F2-49D4-9236-E7E80B37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142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12E6-03E9-40E7-93E1-5843478C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10C008-C2FC-44E0-97D1-C6F97F464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827DE-C886-4A35-9A24-45609CBB2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351EB-00F6-4AA9-B602-2A7F9A43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03 XML Schema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FB513-8A03-47A7-ABA9-5790C24D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170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/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19"/>
          <a:stretch/>
        </p:blipFill>
        <p:spPr>
          <a:xfrm flipH="1">
            <a:off x="0" y="-19411"/>
            <a:ext cx="12192000" cy="622131"/>
          </a:xfrm>
          <a:prstGeom prst="rect">
            <a:avLst/>
          </a:prstGeom>
        </p:spPr>
      </p:pic>
      <p:pic>
        <p:nvPicPr>
          <p:cNvPr id="7" name="Picture 6"/>
          <p:cNvPicPr/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19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57EF0-FA0D-46AC-A44E-30439F0D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2E43A-7AD2-4208-A5E2-3728C5E80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27" y="801157"/>
            <a:ext cx="12096884" cy="537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FBBC9-B8F7-4D8D-91A2-703D35B1E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vi-VN"/>
              <a:t>Bài 03 XML Schema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D43B6-A609-4282-AF56-EEAE2079E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710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03 XML Schema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19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>
          <a:xfrm>
            <a:off x="1524000" y="2106706"/>
            <a:ext cx="9144000" cy="2504097"/>
          </a:xfrm>
        </p:spPr>
        <p:txBody>
          <a:bodyPr/>
          <a:lstStyle/>
          <a:p>
            <a:r>
              <a:rPr lang="en-US" sz="4000" b="1" err="1">
                <a:solidFill>
                  <a:schemeClr val="tx1"/>
                </a:solidFill>
              </a:rPr>
              <a:t>Bài</a:t>
            </a:r>
            <a:r>
              <a:rPr lang="en-US" sz="4000" b="1">
                <a:solidFill>
                  <a:schemeClr val="tx1"/>
                </a:solidFill>
              </a:rPr>
              <a:t> 03 </a:t>
            </a:r>
            <a:br>
              <a:rPr lang="en-US" sz="4000">
                <a:solidFill>
                  <a:schemeClr val="tx1"/>
                </a:solidFill>
              </a:rPr>
            </a:br>
            <a:r>
              <a:rPr lang="en-US" sz="4000"/>
              <a:t>XML Schema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Subtitle 20"/>
          <p:cNvSpPr>
            <a:spLocks noGrp="1"/>
          </p:cNvSpPr>
          <p:nvPr>
            <p:ph type="subTitle" idx="1"/>
          </p:nvPr>
        </p:nvSpPr>
        <p:spPr>
          <a:xfrm>
            <a:off x="1524000" y="4692284"/>
            <a:ext cx="9144000" cy="10675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03 XML Schema</a:t>
            </a:r>
            <a:endParaRPr lang="vi-V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</a:t>
            </a:fld>
            <a:endParaRPr lang="vi-VN"/>
          </a:p>
        </p:txBody>
      </p:sp>
      <p:grpSp>
        <p:nvGrpSpPr>
          <p:cNvPr id="4" name="Group 3"/>
          <p:cNvGrpSpPr/>
          <p:nvPr/>
        </p:nvGrpSpPr>
        <p:grpSpPr>
          <a:xfrm>
            <a:off x="630028" y="763749"/>
            <a:ext cx="2466975" cy="1728154"/>
            <a:chOff x="630028" y="901772"/>
            <a:chExt cx="2466975" cy="1728154"/>
          </a:xfrm>
        </p:grpSpPr>
        <p:pic>
          <p:nvPicPr>
            <p:cNvPr id="1034" name="Picture 10" descr="Zenbridge, the EDI-as-API platform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28" y="993262"/>
              <a:ext cx="2466975" cy="1552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799924" y="901772"/>
              <a:ext cx="8483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441C8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XML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33161" y="2106706"/>
              <a:ext cx="9525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DC017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192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– derived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Cú pháp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Ví dụ: Định nghĩa kiểu dữ liệu đơn giản “AngleMeasure” dựa trên kiểu nguyên và trong khoảng [0-360]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Sử dụng: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03 XML Schema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10</a:t>
            </a:fld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278675" y="1054959"/>
            <a:ext cx="98406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xs:simpleType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name of user-defined data 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xs:restriction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base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name of build in data 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xs:constraints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set constraint to limit the content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xs:restriction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xs:simpleType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1588" y="3208946"/>
            <a:ext cx="101716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xs:simpleType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AngleMeasure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xs:restriction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base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xs:integer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xs:minInclusive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xs:maxInclusive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360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xs:restriction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xs:simpleType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1588" y="5455265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Angle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AngleMeasure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6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– derived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Kiểu chuỗi dạng liệt kê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Kiểu chuỗi dạng pattern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03 XML Schema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11</a:t>
            </a:fld>
            <a:endParaRPr lang="vi-VN"/>
          </a:p>
        </p:txBody>
      </p:sp>
      <p:sp>
        <p:nvSpPr>
          <p:cNvPr id="9" name="Rectangle 8"/>
          <p:cNvSpPr/>
          <p:nvPr/>
        </p:nvSpPr>
        <p:spPr>
          <a:xfrm>
            <a:off x="107738" y="1072378"/>
            <a:ext cx="96806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xs:simpleType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OrderStatus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xs:restriction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base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xs:enumeration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OrderNew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xs:enumeration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OrderCancel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xs:enumeration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OrderShiping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xs:enumeration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OrderReceived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xs:restriction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xs:simpleType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3840" y="404016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xs:simpleType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Phone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xs:restriction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base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xs:pattern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^/d{8,10}$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xs:restriction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xs:simpleType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39840" y="107894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xs:simpleType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xs:restriction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xs:minLength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xs:maxLength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xs:restriction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xs:simpleType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39840" y="759462"/>
            <a:ext cx="2598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Kiểu chuỗi hạn chế độ dài</a:t>
            </a:r>
          </a:p>
        </p:txBody>
      </p:sp>
    </p:spTree>
    <p:extLst>
      <p:ext uri="{BB962C8B-B14F-4D97-AF65-F5344CB8AC3E}">
        <p14:creationId xmlns:p14="http://schemas.microsoft.com/office/powerpoint/2010/main" val="303638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/>
              <a:t>Một số dạng khai báo Element trong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Phần tử trống chỉ có thuộc tính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XML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03 XML Schema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12</a:t>
            </a:fld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319177" y="1188864"/>
            <a:ext cx="106449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62B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xs:complexType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xs:attribute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prodid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xs:positiveInteger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xs:complexType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4003" y="3434710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Product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prodid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p0111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7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/>
              <a:t>Một số dạng khai báo Element trong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Phần tử chỉ chứa phần tử con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XML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03 XML Schema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13</a:t>
            </a:fld>
            <a:endParaRPr lang="vi-VN"/>
          </a:p>
        </p:txBody>
      </p:sp>
      <p:sp>
        <p:nvSpPr>
          <p:cNvPr id="8" name="Rectangle 7"/>
          <p:cNvSpPr/>
          <p:nvPr/>
        </p:nvSpPr>
        <p:spPr>
          <a:xfrm>
            <a:off x="175404" y="1280480"/>
            <a:ext cx="88046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Student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xs:complexType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xs:sequence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      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firstname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      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lastname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xs:sequence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xs:complexType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404" y="449979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Student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firstname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Lại Đức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firstname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lastname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Chung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lastname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Student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4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/>
              <a:t>Một số dạng khai báo Element trong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Phần tử chỉ chứa text và thuộc tính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XML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03 XML Schema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14</a:t>
            </a:fld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244415" y="1143385"/>
            <a:ext cx="113322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Student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xs:complexType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xs:sequence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      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fullname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xs:sequence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xs:attribute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xs:ID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xs:complexType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xs:schema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4414" y="4491170"/>
            <a:ext cx="75737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fullname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A01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Trần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Mạnh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Tr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ường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fullname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95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Khai báo thuộc tính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Cú pháp</a:t>
            </a:r>
          </a:p>
          <a:p>
            <a:pPr marL="0" indent="0">
              <a:buNone/>
            </a:pPr>
            <a:r>
              <a:rPr lang="en-US"/>
              <a:t>	&lt;xs:attribute name="lang" type="xs:string"/&gt;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03 XML Schema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15</a:t>
            </a:fld>
            <a:endParaRPr lang="vi-VN"/>
          </a:p>
        </p:txBody>
      </p:sp>
      <p:sp>
        <p:nvSpPr>
          <p:cNvPr id="8" name="Rectangle 7"/>
          <p:cNvSpPr/>
          <p:nvPr/>
        </p:nvSpPr>
        <p:spPr>
          <a:xfrm>
            <a:off x="365185" y="1729467"/>
            <a:ext cx="89685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Student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xs:complexType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xs:sequence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      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fullname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xs:sequence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>
                <a:solidFill>
                  <a:srgbClr val="A31515"/>
                </a:solidFill>
                <a:latin typeface="Consolas" panose="020B0609020204030204" pitchFamily="49" charset="0"/>
              </a:rPr>
              <a:t>xs:attribute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id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xs:complexType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xs:schema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17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Thứ tự xuất hiện của các phần tử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&lt;xs:all&gt; các thẻ con có thể xuất hiện với thứ tự bất kỳ và các thẻ con phải xuất hiện 1 lần duy nhất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vi-VN"/>
              <a:t>&lt;xs:choice&gt; chỉ 1 thẻ con trong các thẻ được phép xuất hiện.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03 XML Schema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16</a:t>
            </a:fld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314772" y="1557891"/>
            <a:ext cx="868392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&lt;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Student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xs:complexType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xs:all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firstname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lastname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     &lt;/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xs:all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xs:complexType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314772" y="4282315"/>
            <a:ext cx="103733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&lt;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Student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xs:complexType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xs:choice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employee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employee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member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member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     &lt;/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xs:choice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xs:complexType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170739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Thứ tự xuất hiện của các phần tử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&lt;xs:sequence&gt;: qui định thứ tự của các thẻ con.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03 XML Schema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17</a:t>
            </a:fld>
            <a:endParaRPr lang="vi-VN"/>
          </a:p>
        </p:txBody>
      </p:sp>
      <p:sp>
        <p:nvSpPr>
          <p:cNvPr id="8" name="Rectangle 7"/>
          <p:cNvSpPr/>
          <p:nvPr/>
        </p:nvSpPr>
        <p:spPr>
          <a:xfrm>
            <a:off x="288893" y="1126386"/>
            <a:ext cx="8727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Student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xs:complexType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xs:sequence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firstname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lastname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xs:sequence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xs:complexType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97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Số lần xuất hiện tối đa và tối thiểu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&lt;xs:maxOccurs&gt;: số lần xuất hiện tối đa, &lt;minOccurs&gt; số lần xuất hiện tối thiểu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03 XML Schema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18</a:t>
            </a:fld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355971" y="1238239"/>
            <a:ext cx="11013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Student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xs:complexType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xs:sequence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full_name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child_name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maxOccurs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minOccurs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xs:sequence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xs:complexType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72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662953" y="687141"/>
            <a:ext cx="7772400" cy="1470025"/>
          </a:xfrm>
        </p:spPr>
        <p:txBody>
          <a:bodyPr/>
          <a:lstStyle/>
          <a:p>
            <a:pPr algn="ctr">
              <a:defRPr/>
            </a:pPr>
            <a:r>
              <a:rPr lang="en-US"/>
              <a:t>HỎI ĐÁP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438" y="2260601"/>
            <a:ext cx="3975100" cy="3276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19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03 XML Schema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076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tiêu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Giới thiệu về XML Schema</a:t>
            </a:r>
          </a:p>
          <a:p>
            <a:r>
              <a:rPr lang="en-US"/>
              <a:t>Tạo tài liệu XML Schema</a:t>
            </a:r>
          </a:p>
          <a:p>
            <a:r>
              <a:rPr lang="en-US"/>
              <a:t>Liên kết XML Schema với tệp XML để validate</a:t>
            </a:r>
          </a:p>
          <a:p>
            <a:r>
              <a:rPr lang="en-US"/>
              <a:t>Các kiểu dữ liệu trong XML Schema</a:t>
            </a:r>
          </a:p>
          <a:p>
            <a:r>
              <a:rPr lang="en-US"/>
              <a:t>Kiểu simple</a:t>
            </a:r>
          </a:p>
          <a:p>
            <a:r>
              <a:rPr lang="en-US"/>
              <a:t>Kiểu Complex</a:t>
            </a:r>
          </a:p>
          <a:p>
            <a:r>
              <a:rPr lang="en-US"/>
              <a:t>So sánh XML Schema với DTD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03 XML Schema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4544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22343" r="2682" b="25428"/>
          <a:stretch/>
        </p:blipFill>
        <p:spPr>
          <a:xfrm>
            <a:off x="0" y="-2"/>
            <a:ext cx="12238039" cy="39243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1DAAA9-0579-4BCE-AD5C-42ECEE80825A}"/>
              </a:ext>
            </a:extLst>
          </p:cNvPr>
          <p:cNvSpPr txBox="1"/>
          <p:nvPr/>
        </p:nvSpPr>
        <p:spPr>
          <a:xfrm>
            <a:off x="412376" y="4133675"/>
            <a:ext cx="11386111" cy="14773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6000" b="1">
                <a:solidFill>
                  <a:srgbClr val="7030A0"/>
                </a:solidFill>
                <a:latin typeface="UTM Avo" panose="02040603050506020204" pitchFamily="18" charset="0"/>
              </a:rPr>
              <a:t>TRẢI NGHIỆM THỰC HÀNH</a:t>
            </a:r>
            <a:endParaRPr lang="en-US" sz="6000" b="1" dirty="0">
              <a:solidFill>
                <a:srgbClr val="7030A0"/>
              </a:solidFill>
              <a:latin typeface="UTM Avo" panose="020406030505060202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19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03 XML Schema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40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XML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XML Schema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XML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DTD,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DTD:</a:t>
            </a:r>
          </a:p>
          <a:p>
            <a:pPr>
              <a:lnSpc>
                <a:spcPct val="150000"/>
              </a:lnSpc>
            </a:pPr>
            <a:r>
              <a:rPr lang="en-US" dirty="0"/>
              <a:t>XML Schema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XML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/>
              <a:t>Định nghĩa cấu trúc các thành phần có trong XML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/>
              <a:t>Định nghĩa các thuộc tính có trong Schema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/>
              <a:t>Định nghĩa các thành phần con và thứ tự xuất hiện của chúng trong thành phần cha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/>
              <a:t>Định nghĩa một thành phần là rỗng hay có chứa text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/>
              <a:t>Định nghĩa kiểu dữ liệu cho các thành phần và thuộc tính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/>
              <a:t>Định nghĩa giá trị mặc định cho thuộc tính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03 XML Schema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271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XML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03 XML Schema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4</a:t>
            </a:fld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192656" y="1215976"/>
            <a:ext cx="5845835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xml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encoding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utf-8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?&gt;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xs:schema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xmlns:xs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http://www.w3.org/2001/XMLSchema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Student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xs:complexType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xs:sequence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Age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xs:integer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Email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    &lt;/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xs:sequence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xs:complexType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xs:schema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6288431" y="1215976"/>
            <a:ext cx="5512505" cy="28931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xml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encoding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utf-8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?&gt;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Student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xmlns:xsi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http://www.w3.org/2001/XMLSchema-instance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xsi:noNamespaceSchemaLocation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Student.xsd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Id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SV01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Id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40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vi-VN" sz="1400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vi-VN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vi-VN" sz="1400">
                <a:solidFill>
                  <a:srgbClr val="000000"/>
                </a:solidFill>
                <a:latin typeface="Consolas" panose="020B0609020204030204" pitchFamily="49" charset="0"/>
              </a:rPr>
              <a:t>Nguyễn Phương Nam</a:t>
            </a:r>
            <a:r>
              <a:rPr lang="vi-VN" sz="1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vi-VN" sz="1400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vi-VN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vi-V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Age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Age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Email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namnp@gmail.com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Email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Student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4728080" y="377893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XML Schema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0320" y="3778931"/>
            <a:ext cx="163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XML Document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5933283" y="3572898"/>
            <a:ext cx="460355" cy="16110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345" y="4608615"/>
            <a:ext cx="348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Validated XML Document, Data OK</a:t>
            </a:r>
          </a:p>
        </p:txBody>
      </p:sp>
    </p:spTree>
    <p:extLst>
      <p:ext uri="{BB962C8B-B14F-4D97-AF65-F5344CB8AC3E}">
        <p14:creationId xmlns:p14="http://schemas.microsoft.com/office/powerpoint/2010/main" val="199666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tệp XML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Tệp XML Schema có đuôi mở rộng “.xsd” và có nội dung ở định dạng XML</a:t>
            </a:r>
          </a:p>
          <a:p>
            <a:r>
              <a:rPr lang="en-US"/>
              <a:t>Cú pháp khai báo XML Schema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03 XML Schema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5</a:t>
            </a:fld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296089" y="1739587"/>
            <a:ext cx="117043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xml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encoding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utf-8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?&gt;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xs:schema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=“http://fpt.vn”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targetNamespace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=“http://fpt.vn”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xmlns:xs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hlinkClick r:id="rId2"/>
              </a:rPr>
              <a:t>http://www.w3.org/2001/XMLSchema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root_element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xs:complexType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xs:sequence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element_name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data_type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 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xs:sequence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xs:attribute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attribute_name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data_type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…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xs:complexType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xs:schema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3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tệp XML và liên kết với XML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XML Schema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namespace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XML Schema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namespace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Lưu</a:t>
            </a:r>
            <a:r>
              <a:rPr lang="en-US" dirty="0"/>
              <a:t> ý: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XSD </a:t>
            </a:r>
            <a:r>
              <a:rPr lang="en-US" dirty="0" err="1"/>
              <a:t>và</a:t>
            </a:r>
            <a:r>
              <a:rPr lang="en-US" dirty="0"/>
              <a:t> XML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03 XML Schema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6</a:t>
            </a:fld>
            <a:endParaRPr lang="vi-VN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304655" y="1204458"/>
            <a:ext cx="10867455" cy="152630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xml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encoding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utf-8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?&gt;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element_root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xmlns:xsi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http://www.w3.org/2001/XMLSchema-instance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xsi:noNamespaceSchemaLocation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path_of_file_xsd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…..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element_root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04655" y="3633644"/>
            <a:ext cx="9349299" cy="164043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xml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encoding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utf-8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?&gt;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element_root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http://fpt.vn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xmlns:xsi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http://www.w3.org/2001/XMLSchema-instance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xsi:noNamespaceSchemaLocation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path_of_file_xsd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…..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element_root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8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tệp XML và liên kết với XML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03 XML Schema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7</a:t>
            </a:fld>
            <a:endParaRPr lang="vi-VN"/>
          </a:p>
        </p:txBody>
      </p:sp>
      <p:sp>
        <p:nvSpPr>
          <p:cNvPr id="9" name="Rectangle 8"/>
          <p:cNvSpPr/>
          <p:nvPr/>
        </p:nvSpPr>
        <p:spPr>
          <a:xfrm>
            <a:off x="192656" y="1215976"/>
            <a:ext cx="5845835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xml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encoding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utf-8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?&gt;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xs:schema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xmlns:xs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http://www.w3.org/2001/XMLSchema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Student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xs:complexType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xs:sequence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Age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xs:integer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Email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    &lt;/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xs:sequence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xs:complexType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xs:schema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6288431" y="1215976"/>
            <a:ext cx="5512505" cy="28931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xml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encoding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utf-8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?&gt;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Student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xmlns:xsi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http://www.w3.org/2001/XMLSchema-instance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xsi:noNamespaceSchemaLocation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Student.xsd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Id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SV01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Id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40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vi-VN" sz="1400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vi-VN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vi-VN" sz="1400">
                <a:solidFill>
                  <a:srgbClr val="000000"/>
                </a:solidFill>
                <a:latin typeface="Consolas" panose="020B0609020204030204" pitchFamily="49" charset="0"/>
              </a:rPr>
              <a:t>Nguyễn Phương Nam</a:t>
            </a:r>
            <a:r>
              <a:rPr lang="vi-VN" sz="1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vi-VN" sz="1400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vi-VN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vi-V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Age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Age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Email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namnp@gmail.com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Email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Student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69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kiểu dữ liệu trong XML Schema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03 XML Schema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8</a:t>
            </a:fld>
            <a:endParaRPr lang="vi-VN"/>
          </a:p>
        </p:txBody>
      </p:sp>
      <p:sp>
        <p:nvSpPr>
          <p:cNvPr id="6" name="Rounded Rectangle 5"/>
          <p:cNvSpPr/>
          <p:nvPr/>
        </p:nvSpPr>
        <p:spPr>
          <a:xfrm>
            <a:off x="4075611" y="1790617"/>
            <a:ext cx="2751909" cy="89698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Kiểu dữ liệu trong XML Schema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1314" y="3431176"/>
            <a:ext cx="2743200" cy="8273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Build-in data types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817326" y="3431175"/>
            <a:ext cx="2743200" cy="82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User – derived data types</a:t>
            </a:r>
          </a:p>
        </p:txBody>
      </p:sp>
      <p:sp>
        <p:nvSpPr>
          <p:cNvPr id="9" name="Right Brace 8"/>
          <p:cNvSpPr/>
          <p:nvPr/>
        </p:nvSpPr>
        <p:spPr>
          <a:xfrm rot="16200000">
            <a:off x="5084131" y="2084029"/>
            <a:ext cx="734867" cy="19420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2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Build-in Data Types trong XML Schema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03 XML Schema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9</a:t>
            </a:fld>
            <a:endParaRPr lang="vi-VN"/>
          </a:p>
        </p:txBody>
      </p:sp>
      <p:sp>
        <p:nvSpPr>
          <p:cNvPr id="3" name="Rectangle 2"/>
          <p:cNvSpPr/>
          <p:nvPr/>
        </p:nvSpPr>
        <p:spPr>
          <a:xfrm>
            <a:off x="107738" y="832882"/>
            <a:ext cx="4194297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000000"/>
                </a:solidFill>
              </a:rPr>
              <a:t>Một số kiểu dữ liệu thường dùng</a:t>
            </a:r>
            <a:endParaRPr lang="en-US" b="1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vi-VN">
                <a:solidFill>
                  <a:srgbClr val="000000"/>
                </a:solidFill>
              </a:rPr>
              <a:t>- string: dạng chuỗi</a:t>
            </a:r>
            <a:br>
              <a:rPr lang="vi-VN"/>
            </a:br>
            <a:r>
              <a:rPr lang="vi-VN">
                <a:solidFill>
                  <a:srgbClr val="000000"/>
                </a:solidFill>
              </a:rPr>
              <a:t>- boolean: dạng </a:t>
            </a:r>
            <a:r>
              <a:rPr lang="en-US">
                <a:solidFill>
                  <a:srgbClr val="000000"/>
                </a:solidFill>
              </a:rPr>
              <a:t>logic (true/false)</a:t>
            </a:r>
            <a:br>
              <a:rPr lang="vi-VN"/>
            </a:br>
            <a:r>
              <a:rPr lang="vi-VN">
                <a:solidFill>
                  <a:srgbClr val="000000"/>
                </a:solidFill>
              </a:rPr>
              <a:t>- numeric: dạng số</a:t>
            </a:r>
            <a:br>
              <a:rPr lang="vi-VN"/>
            </a:br>
            <a:r>
              <a:rPr lang="vi-VN">
                <a:solidFill>
                  <a:srgbClr val="000000"/>
                </a:solidFill>
              </a:rPr>
              <a:t>- dateTime: dạng ngày tháng, thời gian</a:t>
            </a:r>
            <a:br>
              <a:rPr lang="vi-VN"/>
            </a:br>
            <a:r>
              <a:rPr lang="vi-VN">
                <a:solidFill>
                  <a:srgbClr val="000000"/>
                </a:solidFill>
              </a:rPr>
              <a:t>- binary: dạng nhị phân</a:t>
            </a:r>
            <a:br>
              <a:rPr lang="vi-VN"/>
            </a:br>
            <a:r>
              <a:rPr lang="vi-VN">
                <a:solidFill>
                  <a:srgbClr val="000000"/>
                </a:solidFill>
              </a:rPr>
              <a:t>- anyURI: các chuỗi URI</a:t>
            </a:r>
            <a:br>
              <a:rPr lang="vi-VN"/>
            </a:br>
            <a:r>
              <a:rPr lang="vi-VN">
                <a:solidFill>
                  <a:srgbClr val="000000"/>
                </a:solidFill>
              </a:rPr>
              <a:t>- integer: số nguyên</a:t>
            </a:r>
            <a:br>
              <a:rPr lang="vi-VN"/>
            </a:br>
            <a:r>
              <a:rPr lang="vi-VN">
                <a:solidFill>
                  <a:srgbClr val="000000"/>
                </a:solidFill>
              </a:rPr>
              <a:t>- decimal: số thập phân</a:t>
            </a:r>
            <a:br>
              <a:rPr lang="vi-VN"/>
            </a:br>
            <a:r>
              <a:rPr lang="vi-VN">
                <a:solidFill>
                  <a:srgbClr val="000000"/>
                </a:solidFill>
              </a:rPr>
              <a:t>- time: thời gian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02927" y="835621"/>
            <a:ext cx="4194297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000000"/>
                </a:solidFill>
              </a:rPr>
              <a:t>Ví dụ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02926" y="1359351"/>
            <a:ext cx="702781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250000"/>
              </a:lnSpc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Age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xs:integer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250000"/>
              </a:lnSpc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Picture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xs:anyURI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250000"/>
              </a:lnSpc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Married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xs:boolean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250000"/>
              </a:lnSpc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Birthday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xs:date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60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7468</TotalTime>
  <Words>2122</Words>
  <Application>Microsoft Office PowerPoint</Application>
  <PresentationFormat>Widescreen</PresentationFormat>
  <Paragraphs>339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Tahoma</vt:lpstr>
      <vt:lpstr>UTM Avo</vt:lpstr>
      <vt:lpstr>Wingdings</vt:lpstr>
      <vt:lpstr>Office Theme</vt:lpstr>
      <vt:lpstr>1_Office Theme</vt:lpstr>
      <vt:lpstr>Bài 03  XML Schema</vt:lpstr>
      <vt:lpstr>Mục tiêu</vt:lpstr>
      <vt:lpstr>Giới thiệu XML Schema</vt:lpstr>
      <vt:lpstr>Giới thiệu XML Schema</vt:lpstr>
      <vt:lpstr>Tạo tệp XML Schema</vt:lpstr>
      <vt:lpstr>Tạo tệp XML và liên kết với XML Schema</vt:lpstr>
      <vt:lpstr>Tạo tệp XML và liên kết với XML Schema</vt:lpstr>
      <vt:lpstr>Các kiểu dữ liệu trong XML Schema</vt:lpstr>
      <vt:lpstr>Build-in Data Types trong XML Schema</vt:lpstr>
      <vt:lpstr>User – derived data types</vt:lpstr>
      <vt:lpstr>User – derived data types</vt:lpstr>
      <vt:lpstr>Một số dạng khai báo Element trong Schema</vt:lpstr>
      <vt:lpstr>Một số dạng khai báo Element trong Schema</vt:lpstr>
      <vt:lpstr>Một số dạng khai báo Element trong Schema</vt:lpstr>
      <vt:lpstr>Khai báo thuộc tính</vt:lpstr>
      <vt:lpstr>Thứ tự xuất hiện của các phần tử</vt:lpstr>
      <vt:lpstr>Thứ tự xuất hiện của các phần tử</vt:lpstr>
      <vt:lpstr>Số lần xuất hiện tối đa và tối thiểu</vt:lpstr>
      <vt:lpstr>HỎI ĐÁP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Duy Quang</dc:creator>
  <cp:lastModifiedBy>Admin</cp:lastModifiedBy>
  <cp:revision>2170</cp:revision>
  <dcterms:created xsi:type="dcterms:W3CDTF">2018-01-11T08:27:42Z</dcterms:created>
  <dcterms:modified xsi:type="dcterms:W3CDTF">2022-01-18T12:29:25Z</dcterms:modified>
</cp:coreProperties>
</file>