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83" r:id="rId7"/>
    <p:sldId id="285" r:id="rId8"/>
    <p:sldId id="284" r:id="rId9"/>
    <p:sldId id="262" r:id="rId10"/>
    <p:sldId id="263" r:id="rId11"/>
    <p:sldId id="264" r:id="rId12"/>
    <p:sldId id="265" r:id="rId13"/>
    <p:sldId id="274" r:id="rId14"/>
    <p:sldId id="266" r:id="rId15"/>
    <p:sldId id="267" r:id="rId16"/>
    <p:sldId id="273" r:id="rId17"/>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2dae0b2ef3c_0_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dae0b2ef3c_0_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 name="Shape 108"/>
        <p:cNvGrpSpPr/>
        <p:nvPr/>
      </p:nvGrpSpPr>
      <p:grpSpPr>
        <a:xfrm>
          <a:off x="0" y="0"/>
          <a:ext cx="0" cy="0"/>
          <a:chOff x="0" y="0"/>
          <a:chExt cx="0" cy="0"/>
        </a:xfrm>
      </p:grpSpPr>
      <p:sp>
        <p:nvSpPr>
          <p:cNvPr id="109" name="Google Shape;109;g2ddcb376ae4_0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ddcb376ae4_0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 name="Shape 114"/>
        <p:cNvGrpSpPr/>
        <p:nvPr/>
      </p:nvGrpSpPr>
      <p:grpSpPr>
        <a:xfrm>
          <a:off x="0" y="0"/>
          <a:ext cx="0" cy="0"/>
          <a:chOff x="0" y="0"/>
          <a:chExt cx="0" cy="0"/>
        </a:xfrm>
      </p:grpSpPr>
      <p:sp>
        <p:nvSpPr>
          <p:cNvPr id="115" name="Google Shape;115;g2dae0b2ef3c_0_5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dae0b2ef3c_0_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 name="Shape 149"/>
        <p:cNvGrpSpPr/>
        <p:nvPr/>
      </p:nvGrpSpPr>
      <p:grpSpPr>
        <a:xfrm>
          <a:off x="0" y="0"/>
          <a:ext cx="0" cy="0"/>
          <a:chOff x="0" y="0"/>
          <a:chExt cx="0" cy="0"/>
        </a:xfrm>
      </p:grpSpPr>
      <p:sp>
        <p:nvSpPr>
          <p:cNvPr id="150" name="Google Shape;150;g2dae0b2ef3c_0_8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dae0b2ef3c_0_8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58" name="Google Shape;58;g2dae0b2ef3c_0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dae0b2ef3c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63"/>
        <p:cNvGrpSpPr/>
        <p:nvPr/>
      </p:nvGrpSpPr>
      <p:grpSpPr>
        <a:xfrm>
          <a:off x="0" y="0"/>
          <a:ext cx="0" cy="0"/>
          <a:chOff x="0" y="0"/>
          <a:chExt cx="0" cy="0"/>
        </a:xfrm>
      </p:grpSpPr>
      <p:sp>
        <p:nvSpPr>
          <p:cNvPr id="64" name="Google Shape;64;g2dae0b2ef3c_0_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dae0b2ef3c_0_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58" name="Google Shape;58;g2dae0b2ef3c_0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dae0b2ef3c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63"/>
        <p:cNvGrpSpPr/>
        <p:nvPr/>
      </p:nvGrpSpPr>
      <p:grpSpPr>
        <a:xfrm>
          <a:off x="0" y="0"/>
          <a:ext cx="0" cy="0"/>
          <a:chOff x="0" y="0"/>
          <a:chExt cx="0" cy="0"/>
        </a:xfrm>
      </p:grpSpPr>
      <p:sp>
        <p:nvSpPr>
          <p:cNvPr id="64" name="Google Shape;64;g2dae0b2ef3c_0_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dae0b2ef3c_0_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g2dae0b2ef3c_0_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dae0b2ef3c_0_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91"/>
        <p:cNvGrpSpPr/>
        <p:nvPr/>
      </p:nvGrpSpPr>
      <p:grpSpPr>
        <a:xfrm>
          <a:off x="0" y="0"/>
          <a:ext cx="0" cy="0"/>
          <a:chOff x="0" y="0"/>
          <a:chExt cx="0" cy="0"/>
        </a:xfrm>
      </p:grpSpPr>
      <p:sp>
        <p:nvSpPr>
          <p:cNvPr id="92" name="Google Shape;92;g2dae0b2ef3c_0_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dae0b2ef3c_0_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2dae0b2ef3c_0_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dae0b2ef3c_0_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 name="Shape 102"/>
        <p:cNvGrpSpPr/>
        <p:nvPr/>
      </p:nvGrpSpPr>
      <p:grpSpPr>
        <a:xfrm>
          <a:off x="0" y="0"/>
          <a:ext cx="0" cy="0"/>
          <a:chOff x="0" y="0"/>
          <a:chExt cx="0" cy="0"/>
        </a:xfrm>
      </p:grpSpPr>
      <p:sp>
        <p:nvSpPr>
          <p:cNvPr id="103" name="Google Shape;103;g2dae0b2ef3c_0_4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dae0b2ef3c_0_4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altLang="en-GB" b="1"/>
              <a:t>Command Injection</a:t>
            </a:r>
            <a:r>
              <a:rPr lang="en-GB" b="1"/>
              <a:t> </a:t>
            </a:r>
            <a:endParaRPr b="1"/>
          </a:p>
        </p:txBody>
      </p:sp>
      <p:sp>
        <p:nvSpPr>
          <p:cNvPr id="55" name="Google Shape;55;p13"/>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a:t>vulnerability</a:t>
            </a:r>
            <a:endParaRPr b="1"/>
          </a:p>
        </p:txBody>
      </p:sp>
      <p:sp>
        <p:nvSpPr>
          <p:cNvPr id="56" name="Google Shape;56;p13"/>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05" name="Shape 105"/>
        <p:cNvGrpSpPr/>
        <p:nvPr/>
      </p:nvGrpSpPr>
      <p:grpSpPr>
        <a:xfrm>
          <a:off x="0" y="0"/>
          <a:ext cx="0" cy="0"/>
          <a:chOff x="0" y="0"/>
          <a:chExt cx="0" cy="0"/>
        </a:xfrm>
      </p:grpSpPr>
      <p:sp>
        <p:nvSpPr>
          <p:cNvPr id="106" name="Google Shape;106;p22"/>
          <p:cNvSpPr txBox="1"/>
          <p:nvPr>
            <p:ph type="body" idx="1"/>
          </p:nvPr>
        </p:nvSpPr>
        <p:spPr>
          <a:xfrm>
            <a:off x="252730" y="243840"/>
            <a:ext cx="8520430" cy="43053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sz="1700">
                <a:solidFill>
                  <a:srgbClr val="000000"/>
                </a:solidFill>
              </a:rPr>
              <a:t>- </a:t>
            </a:r>
            <a:r>
              <a:rPr sz="1700" b="1">
                <a:solidFill>
                  <a:srgbClr val="000000"/>
                </a:solidFill>
              </a:rPr>
              <a:t>Arbitrary command injection (chèn lệnh tùy ý)</a:t>
            </a:r>
            <a:r>
              <a:rPr sz="1700">
                <a:solidFill>
                  <a:srgbClr val="000000"/>
                </a:solidFill>
              </a:rPr>
              <a:t>: Một số ứng dụng cho phép người dùng chạy các lệnh tùy ý và chạy các lệnh này giống như trên máy chủ cơ bản</a:t>
            </a:r>
            <a:endParaRPr sz="1700">
              <a:solidFill>
                <a:srgbClr val="000000"/>
              </a:solidFill>
            </a:endParaRPr>
          </a:p>
          <a:p>
            <a:pPr marL="0" lvl="0" indent="0" algn="l" rtl="0">
              <a:spcBef>
                <a:spcPts val="1200"/>
              </a:spcBef>
              <a:spcAft>
                <a:spcPts val="0"/>
              </a:spcAft>
              <a:buNone/>
            </a:pPr>
            <a:r>
              <a:rPr sz="1700">
                <a:solidFill>
                  <a:srgbClr val="000000"/>
                </a:solidFill>
              </a:rPr>
              <a:t>- </a:t>
            </a:r>
            <a:r>
              <a:rPr sz="1700" b="1">
                <a:solidFill>
                  <a:srgbClr val="000000"/>
                </a:solidFill>
              </a:rPr>
              <a:t>Arbitrary file uploads (Tải lên tập tin tùy ý)</a:t>
            </a:r>
            <a:r>
              <a:rPr sz="1700">
                <a:solidFill>
                  <a:srgbClr val="000000"/>
                </a:solidFill>
              </a:rPr>
              <a:t>: Nếu một ứng dụng cho phép người dùng tải lên các tệp có phần mở rộng tùy ý, những tệp này có thể chứa các lệnh độc hại.</a:t>
            </a:r>
            <a:endParaRPr sz="1700">
              <a:solidFill>
                <a:srgbClr val="000000"/>
              </a:solidFill>
            </a:endParaRPr>
          </a:p>
          <a:p>
            <a:pPr marL="0" lvl="0" indent="0" algn="l" rtl="0">
              <a:spcBef>
                <a:spcPts val="1200"/>
              </a:spcBef>
              <a:spcAft>
                <a:spcPts val="0"/>
              </a:spcAft>
              <a:buNone/>
            </a:pPr>
            <a:r>
              <a:rPr sz="1700">
                <a:solidFill>
                  <a:srgbClr val="000000"/>
                </a:solidFill>
              </a:rPr>
              <a:t>- </a:t>
            </a:r>
            <a:r>
              <a:rPr sz="1700" b="1">
                <a:solidFill>
                  <a:srgbClr val="000000"/>
                </a:solidFill>
              </a:rPr>
              <a:t>Server-side template injection (SSTI) (Chèn mẫu phía máy chủ):</a:t>
            </a:r>
            <a:r>
              <a:rPr sz="1700">
                <a:solidFill>
                  <a:srgbClr val="000000"/>
                </a:solidFill>
              </a:rPr>
              <a:t> Nhiều máy chủ web sử dụng các mẫu phía máy chỉ để tạo dynamic response HTML. Điều này khiến kẻ tấn công có thể chèn các mẫu phía máy chủ độc hại. SSTI xảy ra khi đầu vào của người dùng được nhúng theo vào mẫu theo cách không an toàn và mã được thực thi từ xa trên máy chủ</a:t>
            </a:r>
            <a:endParaRPr sz="1700">
              <a:solidFill>
                <a:srgbClr val="000000"/>
              </a:solidFill>
            </a:endParaRPr>
          </a:p>
          <a:p>
            <a:pPr marL="0" lvl="0" indent="0" algn="l" rtl="0">
              <a:spcBef>
                <a:spcPts val="1200"/>
              </a:spcBef>
              <a:spcAft>
                <a:spcPts val="0"/>
              </a:spcAft>
              <a:buNone/>
            </a:pPr>
            <a:r>
              <a:rPr sz="1700">
                <a:solidFill>
                  <a:srgbClr val="000000"/>
                </a:solidFill>
              </a:rPr>
              <a:t>- </a:t>
            </a:r>
            <a:r>
              <a:rPr sz="1700" b="1">
                <a:solidFill>
                  <a:srgbClr val="000000"/>
                </a:solidFill>
              </a:rPr>
              <a:t>XML external entity injection (XXE) (Chèn thực thể bên ngoài XML)</a:t>
            </a:r>
            <a:r>
              <a:rPr sz="1700">
                <a:solidFill>
                  <a:srgbClr val="000000"/>
                </a:solidFill>
              </a:rPr>
              <a:t>: XXE xảy ra trong các ứng dụng sử dụng trình phân tích cú pháp XML được cấu hình kém để phân tích cú pháp đầu vào XML do người dùng kiểm soát. </a:t>
            </a:r>
            <a:endParaRPr sz="17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21"/>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b="1"/>
              <a:t>Một số lệnh Shell và ký tự</a:t>
            </a:r>
            <a:endParaRPr lang="en-US" b="1"/>
          </a:p>
        </p:txBody>
      </p:sp>
      <p:sp>
        <p:nvSpPr>
          <p:cNvPr id="101" name="Google Shape;101;p21"/>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altLang="en-GB" b="1"/>
              <a:t>Command Injection</a:t>
            </a:r>
            <a:endParaRPr lang="en-US" altLang="en-GB"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11" name="Shape 111"/>
        <p:cNvGrpSpPr/>
        <p:nvPr/>
      </p:nvGrpSpPr>
      <p:grpSpPr>
        <a:xfrm>
          <a:off x="0" y="0"/>
          <a:ext cx="0" cy="0"/>
          <a:chOff x="0" y="0"/>
          <a:chExt cx="0" cy="0"/>
        </a:xfrm>
      </p:grpSpPr>
      <p:graphicFrame>
        <p:nvGraphicFramePr>
          <p:cNvPr id="2" name="Table 1"/>
          <p:cNvGraphicFramePr/>
          <p:nvPr/>
        </p:nvGraphicFramePr>
        <p:xfrm>
          <a:off x="431800" y="205740"/>
          <a:ext cx="8228330" cy="4731385"/>
        </p:xfrm>
        <a:graphic>
          <a:graphicData uri="http://schemas.openxmlformats.org/drawingml/2006/table">
            <a:tbl>
              <a:tblPr firstRow="1" bandRow="1">
                <a:tableStyleId>{5C22544A-7EE6-4342-B048-85BDC9FD1C3A}</a:tableStyleId>
              </a:tblPr>
              <a:tblGrid>
                <a:gridCol w="4114165"/>
                <a:gridCol w="4114165"/>
              </a:tblGrid>
              <a:tr h="476885">
                <a:tc>
                  <a:txBody>
                    <a:bodyPr/>
                    <a:p>
                      <a:pPr>
                        <a:buNone/>
                      </a:pPr>
                      <a:r>
                        <a:rPr lang="en-US"/>
                        <a:t>Command</a:t>
                      </a:r>
                      <a:endParaRPr lang="en-US"/>
                    </a:p>
                  </a:txBody>
                  <a:tcPr/>
                </a:tc>
                <a:tc>
                  <a:txBody>
                    <a:bodyPr/>
                    <a:p>
                      <a:pPr>
                        <a:buNone/>
                      </a:pPr>
                      <a:r>
                        <a:rPr lang="en-US"/>
                        <a:t>Meaning</a:t>
                      </a:r>
                      <a:endParaRPr lang="en-US"/>
                    </a:p>
                  </a:txBody>
                  <a:tcPr/>
                </a:tc>
              </a:tr>
              <a:tr h="1183005">
                <a:tc>
                  <a:txBody>
                    <a:bodyPr/>
                    <a:p>
                      <a:pPr>
                        <a:buNone/>
                      </a:pPr>
                      <a:r>
                        <a:rPr lang="en-US"/>
                        <a:t>cmd1 | cmd2</a:t>
                      </a:r>
                      <a:endParaRPr lang="en-US"/>
                    </a:p>
                  </a:txBody>
                  <a:tcPr/>
                </a:tc>
                <a:tc>
                  <a:txBody>
                    <a:bodyPr/>
                    <a:p>
                      <a:pPr>
                        <a:buNone/>
                      </a:pPr>
                      <a:r>
                        <a:rPr lang="en-US"/>
                        <a:t>Kết quả của cmd1 trở thành tham số truyền vào cmd2, dù cmd1 thực thi thành công hay thất bại đề sẽ thực thi cmd2</a:t>
                      </a:r>
                      <a:endParaRPr lang="en-US"/>
                    </a:p>
                  </a:txBody>
                  <a:tcPr/>
                </a:tc>
              </a:tr>
              <a:tr h="648335">
                <a:tc>
                  <a:txBody>
                    <a:bodyPr/>
                    <a:p>
                      <a:pPr>
                        <a:buNone/>
                      </a:pPr>
                      <a:r>
                        <a:rPr lang="en-US"/>
                        <a:t>cmd1 || cmd2</a:t>
                      </a:r>
                      <a:endParaRPr lang="en-US"/>
                    </a:p>
                  </a:txBody>
                  <a:tcPr/>
                </a:tc>
                <a:tc>
                  <a:txBody>
                    <a:bodyPr/>
                    <a:p>
                      <a:pPr>
                        <a:buNone/>
                      </a:pPr>
                      <a:r>
                        <a:rPr lang="en-US"/>
                        <a:t>cmd1 thực thi thất bại thì cmd2 mới thực thi</a:t>
                      </a:r>
                      <a:endParaRPr lang="en-US"/>
                    </a:p>
                  </a:txBody>
                  <a:tcPr/>
                </a:tc>
              </a:tr>
              <a:tr h="648970">
                <a:tc>
                  <a:txBody>
                    <a:bodyPr/>
                    <a:p>
                      <a:pPr>
                        <a:buNone/>
                      </a:pPr>
                      <a:r>
                        <a:rPr lang="en-US"/>
                        <a:t>cmd1 ; cmd2</a:t>
                      </a:r>
                      <a:endParaRPr lang="en-US"/>
                    </a:p>
                  </a:txBody>
                  <a:tcPr/>
                </a:tc>
                <a:tc>
                  <a:txBody>
                    <a:bodyPr/>
                    <a:p>
                      <a:pPr>
                        <a:buNone/>
                      </a:pPr>
                      <a:r>
                        <a:rPr lang="en-US"/>
                        <a:t>cmd1 thực thi thành công hay thất bị đều sẽ thực thi cmd2</a:t>
                      </a:r>
                      <a:endParaRPr lang="en-US"/>
                    </a:p>
                  </a:txBody>
                  <a:tcPr/>
                </a:tc>
              </a:tr>
              <a:tr h="648970">
                <a:tc>
                  <a:txBody>
                    <a:bodyPr/>
                    <a:p>
                      <a:pPr>
                        <a:buNone/>
                      </a:pPr>
                      <a:r>
                        <a:rPr lang="en-US"/>
                        <a:t>cmd1 &amp; cmd2</a:t>
                      </a:r>
                      <a:endParaRPr lang="en-US"/>
                    </a:p>
                  </a:txBody>
                  <a:tcPr/>
                </a:tc>
                <a:tc>
                  <a:txBody>
                    <a:bodyPr/>
                    <a:p>
                      <a:pPr>
                        <a:buNone/>
                      </a:pPr>
                      <a:r>
                        <a:rPr lang="en-US"/>
                        <a:t>cmd1 thực thi tại background, cmd1 và cmd2 đồng thời thực thi</a:t>
                      </a:r>
                      <a:endParaRPr lang="en-US"/>
                    </a:p>
                  </a:txBody>
                  <a:tcPr/>
                </a:tc>
              </a:tr>
              <a:tr h="648335">
                <a:tc>
                  <a:txBody>
                    <a:bodyPr/>
                    <a:p>
                      <a:pPr>
                        <a:buNone/>
                      </a:pPr>
                      <a:r>
                        <a:rPr lang="en-US"/>
                        <a:t>cmd1 &amp;&amp; cmd2</a:t>
                      </a:r>
                      <a:endParaRPr lang="en-US"/>
                    </a:p>
                  </a:txBody>
                  <a:tcPr/>
                </a:tc>
                <a:tc>
                  <a:txBody>
                    <a:bodyPr/>
                    <a:p>
                      <a:pPr>
                        <a:buNone/>
                      </a:pPr>
                      <a:r>
                        <a:rPr lang="en-US"/>
                        <a:t>cmd1 thực thi thành công thì cmd2 mới thực thi</a:t>
                      </a:r>
                      <a:endParaRPr lang="en-US"/>
                    </a:p>
                  </a:txBody>
                  <a:tcPr/>
                </a:tc>
              </a:tr>
              <a:tr h="476885">
                <a:tc>
                  <a:txBody>
                    <a:bodyPr/>
                    <a:p>
                      <a:pPr>
                        <a:buNone/>
                      </a:pPr>
                      <a:r>
                        <a:rPr lang="en-US"/>
                        <a:t>(cmd1 ; cmd2 ; cmd3)</a:t>
                      </a:r>
                      <a:endParaRPr lang="en-US"/>
                    </a:p>
                  </a:txBody>
                  <a:tcPr/>
                </a:tc>
                <a:tc>
                  <a:txBody>
                    <a:bodyPr/>
                    <a:p>
                      <a:pPr>
                        <a:buNone/>
                      </a:pPr>
                      <a:r>
                        <a:rPr lang="en-US"/>
                        <a:t>thực thi đồng thời cmd1, cmd2, cmd3</a:t>
                      </a:r>
                      <a:endParaRPr lang="en-US"/>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ltLang="en-GB" b="1"/>
              <a:t>Một số hàm có thể dẫn tới OS Command Injection</a:t>
            </a:r>
            <a:endParaRPr lang="en-US" altLang="en-GB" b="1"/>
          </a:p>
        </p:txBody>
      </p:sp>
      <p:sp>
        <p:nvSpPr>
          <p:cNvPr id="119" name="Google Shape;119;p2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lvl="0" indent="0" algn="l" rtl="0">
              <a:lnSpc>
                <a:spcPct val="200000"/>
              </a:lnSpc>
              <a:spcBef>
                <a:spcPts val="0"/>
              </a:spcBef>
              <a:spcAft>
                <a:spcPts val="0"/>
              </a:spcAft>
              <a:buClr>
                <a:schemeClr val="dk1"/>
              </a:buClr>
              <a:buSzPts val="1800"/>
              <a:buNone/>
            </a:pPr>
            <a:endParaRPr>
              <a:solidFill>
                <a:schemeClr val="dk1"/>
              </a:solidFill>
            </a:endParaRPr>
          </a:p>
        </p:txBody>
      </p:sp>
      <p:graphicFrame>
        <p:nvGraphicFramePr>
          <p:cNvPr id="3" name="Table 2"/>
          <p:cNvGraphicFramePr/>
          <p:nvPr/>
        </p:nvGraphicFramePr>
        <p:xfrm>
          <a:off x="311150" y="1151890"/>
          <a:ext cx="8521700" cy="3418840"/>
        </p:xfrm>
        <a:graphic>
          <a:graphicData uri="http://schemas.openxmlformats.org/drawingml/2006/table">
            <a:tbl>
              <a:tblPr firstRow="1" bandRow="1">
                <a:tableStyleId>{5C22544A-7EE6-4342-B048-85BDC9FD1C3A}</a:tableStyleId>
              </a:tblPr>
              <a:tblGrid>
                <a:gridCol w="4260850"/>
                <a:gridCol w="4260850"/>
              </a:tblGrid>
              <a:tr h="854710">
                <a:tc>
                  <a:txBody>
                    <a:bodyPr/>
                    <a:p>
                      <a:pPr>
                        <a:buNone/>
                      </a:pPr>
                      <a:r>
                        <a:rPr lang="en-US"/>
                        <a:t>Ngôn ngữ</a:t>
                      </a:r>
                      <a:endParaRPr lang="en-US"/>
                    </a:p>
                  </a:txBody>
                  <a:tcPr/>
                </a:tc>
                <a:tc>
                  <a:txBody>
                    <a:bodyPr/>
                    <a:p>
                      <a:pPr>
                        <a:buNone/>
                      </a:pPr>
                      <a:r>
                        <a:rPr lang="en-US"/>
                        <a:t>Function</a:t>
                      </a:r>
                      <a:endParaRPr lang="en-US"/>
                    </a:p>
                  </a:txBody>
                  <a:tcPr/>
                </a:tc>
              </a:tr>
              <a:tr h="854710">
                <a:tc>
                  <a:txBody>
                    <a:bodyPr/>
                    <a:p>
                      <a:pPr>
                        <a:buNone/>
                      </a:pPr>
                      <a:r>
                        <a:rPr lang="en-US" sz="2000"/>
                        <a:t>Ngôn ngữ PHP </a:t>
                      </a:r>
                      <a:endParaRPr lang="en-US" sz="2000"/>
                    </a:p>
                  </a:txBody>
                  <a:tcPr/>
                </a:tc>
                <a:tc>
                  <a:txBody>
                    <a:bodyPr/>
                    <a:p>
                      <a:pPr>
                        <a:buNone/>
                      </a:pPr>
                      <a:r>
                        <a:rPr lang="en-US" sz="1800"/>
                        <a:t>system(), exec(), passthru(), shell_exec(), popen(), proc_open()</a:t>
                      </a:r>
                      <a:endParaRPr lang="en-US" sz="1800"/>
                    </a:p>
                  </a:txBody>
                  <a:tcPr/>
                </a:tc>
              </a:tr>
              <a:tr h="854710">
                <a:tc>
                  <a:txBody>
                    <a:bodyPr/>
                    <a:p>
                      <a:pPr>
                        <a:buNone/>
                      </a:pPr>
                      <a:r>
                        <a:rPr lang="en-US" sz="2000"/>
                        <a:t>Ngôn ngữ Python</a:t>
                      </a:r>
                      <a:endParaRPr lang="en-US" sz="2000"/>
                    </a:p>
                  </a:txBody>
                  <a:tcPr/>
                </a:tc>
                <a:tc>
                  <a:txBody>
                    <a:bodyPr/>
                    <a:p>
                      <a:pPr>
                        <a:buNone/>
                      </a:pPr>
                      <a:r>
                        <a:rPr lang="en-US" sz="1800"/>
                        <a:t>system(), popen(), subprocess.call(), subprocess.run()</a:t>
                      </a:r>
                      <a:endParaRPr lang="en-US" sz="1800"/>
                    </a:p>
                  </a:txBody>
                  <a:tcPr/>
                </a:tc>
              </a:tr>
              <a:tr h="854710">
                <a:tc>
                  <a:txBody>
                    <a:bodyPr/>
                    <a:p>
                      <a:pPr>
                        <a:buNone/>
                      </a:pPr>
                      <a:r>
                        <a:rPr lang="en-US" sz="2000"/>
                        <a:t>Ngôn ngữ Java</a:t>
                      </a:r>
                      <a:endParaRPr lang="en-US" sz="2000"/>
                    </a:p>
                  </a:txBody>
                  <a:tcPr/>
                </a:tc>
                <a:tc>
                  <a:txBody>
                    <a:bodyPr/>
                    <a:p>
                      <a:pPr>
                        <a:buNone/>
                      </a:pPr>
                      <a:r>
                        <a:rPr lang="en-US" sz="1800"/>
                        <a:t>java.lang.Runtime.getRuntime().exec(command)</a:t>
                      </a:r>
                      <a:endParaRPr lang="en-US" sz="1800"/>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52" name="Shape 152"/>
        <p:cNvGrpSpPr/>
        <p:nvPr/>
      </p:nvGrpSpPr>
      <p:grpSpPr>
        <a:xfrm>
          <a:off x="0" y="0"/>
          <a:ext cx="0" cy="0"/>
          <a:chOff x="0" y="0"/>
          <a:chExt cx="0" cy="0"/>
        </a:xfrm>
      </p:grpSpPr>
      <p:sp>
        <p:nvSpPr>
          <p:cNvPr id="153" name="Google Shape;153;p30"/>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Cách ngăn chặn </a:t>
            </a:r>
            <a:endParaRPr b="1"/>
          </a:p>
        </p:txBody>
      </p:sp>
      <p:sp>
        <p:nvSpPr>
          <p:cNvPr id="154" name="Google Shape;154;p30"/>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US" sz="2400">
                <a:solidFill>
                  <a:schemeClr val="dk1"/>
                </a:solidFill>
              </a:rPr>
              <a:t>Nên sử dụng kết hợp cả whitelist lẫn blacklist</a:t>
            </a:r>
            <a:endParaRPr lang="en-US" sz="2400">
              <a:solidFill>
                <a:schemeClr val="dk1"/>
              </a:solidFill>
            </a:endParaRPr>
          </a:p>
          <a:p>
            <a:pPr marL="457200" lvl="0" indent="-342900" algn="l" rtl="0">
              <a:spcBef>
                <a:spcPts val="0"/>
              </a:spcBef>
              <a:spcAft>
                <a:spcPts val="0"/>
              </a:spcAft>
              <a:buClr>
                <a:schemeClr val="dk1"/>
              </a:buClr>
              <a:buSzPts val="1800"/>
              <a:buChar char="-"/>
            </a:pPr>
            <a:endParaRPr lang="en-US" sz="2400">
              <a:solidFill>
                <a:schemeClr val="dk1"/>
              </a:solidFill>
            </a:endParaRPr>
          </a:p>
          <a:p>
            <a:pPr marL="457200" lvl="0" indent="-342900" algn="l" rtl="0">
              <a:spcBef>
                <a:spcPts val="0"/>
              </a:spcBef>
              <a:spcAft>
                <a:spcPts val="0"/>
              </a:spcAft>
              <a:buClr>
                <a:schemeClr val="dk1"/>
              </a:buClr>
              <a:buSzPts val="1800"/>
              <a:buChar char="-"/>
            </a:pPr>
            <a:r>
              <a:rPr lang="en-US" altLang="en-GB" sz="2400">
                <a:solidFill>
                  <a:schemeClr val="dk1"/>
                </a:solidFill>
              </a:rPr>
              <a:t>Có một quá trình kiểm tra chặt chẽ đầu vào từ người dùng như ngăn chặn tất cả các ký tự đặc biệt không cần thiết, yêu cầu input cần tuần theo một regular exression cụ thể.</a:t>
            </a:r>
            <a:endParaRPr lang="en-US" altLang="en-GB" sz="2400">
              <a:solidFill>
                <a:schemeClr val="dk1"/>
              </a:solidFill>
            </a:endParaRPr>
          </a:p>
          <a:p>
            <a:pPr marL="457200" lvl="0" indent="-342900" algn="l" rtl="0">
              <a:spcBef>
                <a:spcPts val="0"/>
              </a:spcBef>
              <a:spcAft>
                <a:spcPts val="0"/>
              </a:spcAft>
              <a:buClr>
                <a:schemeClr val="dk1"/>
              </a:buClr>
              <a:buSzPts val="1800"/>
              <a:buChar char="-"/>
            </a:pPr>
            <a:endParaRPr lang="en-GB" sz="2400">
              <a:solidFill>
                <a:schemeClr val="dk1"/>
              </a:solidFill>
            </a:endParaRPr>
          </a:p>
          <a:p>
            <a:pPr marL="457200" lvl="0" indent="-342900" algn="l" rtl="0">
              <a:spcBef>
                <a:spcPts val="0"/>
              </a:spcBef>
              <a:spcAft>
                <a:spcPts val="0"/>
              </a:spcAft>
              <a:buClr>
                <a:schemeClr val="dk1"/>
              </a:buClr>
              <a:buSzPts val="1800"/>
              <a:buChar char="-"/>
            </a:pPr>
            <a:r>
              <a:rPr lang="en-GB" sz="2400">
                <a:solidFill>
                  <a:schemeClr val="dk1"/>
                </a:solidFill>
              </a:rPr>
              <a:t>Luôn sử dụng framework có sẵn để tiền xử lý file </a:t>
            </a:r>
            <a:r>
              <a:rPr lang="en-US" altLang="en-GB" sz="2400">
                <a:solidFill>
                  <a:schemeClr val="dk1"/>
                </a:solidFill>
              </a:rPr>
              <a:t>dữ liệu đầu vào</a:t>
            </a:r>
            <a:r>
              <a:rPr lang="en-GB" sz="2400">
                <a:solidFill>
                  <a:schemeClr val="dk1"/>
                </a:solidFill>
              </a:rPr>
              <a:t> thay vì tự viết</a:t>
            </a:r>
            <a:r>
              <a:rPr lang="en-US" altLang="en-GB" sz="2400">
                <a:solidFill>
                  <a:schemeClr val="dk1"/>
                </a:solidFill>
              </a:rPr>
              <a:t>.</a:t>
            </a:r>
            <a:endParaRPr lang="en-US" altLang="en-GB" sz="24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altLang="en-GB" b="1"/>
              <a:t>Định nghĩa</a:t>
            </a:r>
            <a:r>
              <a:rPr lang="en-GB"/>
              <a:t> </a:t>
            </a:r>
            <a:endParaRPr lang="en-GB"/>
          </a:p>
        </p:txBody>
      </p:sp>
      <p:sp>
        <p:nvSpPr>
          <p:cNvPr id="62" name="Google Shape;62;p14"/>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6" name="Shape 66"/>
        <p:cNvGrpSpPr/>
        <p:nvPr/>
      </p:nvGrpSpPr>
      <p:grpSpPr>
        <a:xfrm>
          <a:off x="0" y="0"/>
          <a:ext cx="0" cy="0"/>
          <a:chOff x="0" y="0"/>
          <a:chExt cx="0" cy="0"/>
        </a:xfrm>
      </p:grpSpPr>
      <p:sp>
        <p:nvSpPr>
          <p:cNvPr id="67" name="Google Shape;67;p15"/>
          <p:cNvSpPr txBox="1"/>
          <p:nvPr>
            <p:ph type="body" idx="1"/>
          </p:nvPr>
        </p:nvSpPr>
        <p:spPr>
          <a:xfrm>
            <a:off x="311700" y="183400"/>
            <a:ext cx="8520600" cy="3416400"/>
          </a:xfrm>
          <a:prstGeom prst="rect">
            <a:avLst/>
          </a:prstGeom>
        </p:spPr>
        <p:txBody>
          <a:bodyPr spcFirstLastPara="1" wrap="square" lIns="91425" tIns="91425" rIns="91425" bIns="91425" anchor="t" anchorCtr="0">
            <a:normAutofit/>
          </a:bodyPr>
          <a:lstStyle/>
          <a:p>
            <a:pPr marL="457200" lvl="0" indent="-387350" algn="l" rtl="0">
              <a:spcBef>
                <a:spcPts val="0"/>
              </a:spcBef>
              <a:spcAft>
                <a:spcPts val="0"/>
              </a:spcAft>
              <a:buClr>
                <a:schemeClr val="dk1"/>
              </a:buClr>
              <a:buSzPts val="2500"/>
              <a:buChar char="-"/>
            </a:pPr>
            <a:r>
              <a:rPr lang="en-GB" sz="2500">
                <a:solidFill>
                  <a:schemeClr val="dk1"/>
                </a:solidFill>
              </a:rPr>
              <a:t>Cho phép </a:t>
            </a:r>
            <a:r>
              <a:rPr lang="en-US" altLang="en-GB" sz="2500">
                <a:solidFill>
                  <a:schemeClr val="dk1"/>
                </a:solidFill>
              </a:rPr>
              <a:t>tấn công và thực thi tùy ý các câu lệnh tương ứng với hệ điều hành (OS).</a:t>
            </a:r>
            <a:endParaRPr sz="2500">
              <a:solidFill>
                <a:schemeClr val="dk1"/>
              </a:solidFill>
            </a:endParaRPr>
          </a:p>
          <a:p>
            <a:pPr marL="457200" lvl="0" indent="-387350" algn="l" rtl="0">
              <a:spcBef>
                <a:spcPts val="0"/>
              </a:spcBef>
              <a:spcAft>
                <a:spcPts val="0"/>
              </a:spcAft>
              <a:buClr>
                <a:schemeClr val="dk1"/>
              </a:buClr>
              <a:buSzPts val="2500"/>
              <a:buChar char="-"/>
            </a:pPr>
            <a:r>
              <a:rPr lang="en-GB" sz="2500">
                <a:solidFill>
                  <a:schemeClr val="dk1"/>
                </a:solidFill>
              </a:rPr>
              <a:t>Dẫn đến </a:t>
            </a:r>
            <a:r>
              <a:rPr lang="en-US" altLang="en-GB" sz="2500">
                <a:solidFill>
                  <a:schemeClr val="dk1"/>
                </a:solidFill>
              </a:rPr>
              <a:t>việc thực thi các lệnh shell, đưa các tệp độc hại vào môi trường.</a:t>
            </a:r>
            <a:endParaRPr lang="en-US" altLang="en-GB" sz="2500">
              <a:solidFill>
                <a:schemeClr val="dk1"/>
              </a:solidFill>
            </a:endParaRPr>
          </a:p>
        </p:txBody>
      </p:sp>
      <p:pic>
        <p:nvPicPr>
          <p:cNvPr id="2" name="Picture 1"/>
          <p:cNvPicPr>
            <a:picLocks noChangeAspect="1"/>
          </p:cNvPicPr>
          <p:nvPr/>
        </p:nvPicPr>
        <p:blipFill>
          <a:blip r:embed="rId1"/>
          <a:stretch>
            <a:fillRect/>
          </a:stretch>
        </p:blipFill>
        <p:spPr>
          <a:xfrm>
            <a:off x="1366520" y="2205990"/>
            <a:ext cx="6003925" cy="27819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altLang="en-GB" b="1"/>
              <a:t>Nguyên nhân</a:t>
            </a:r>
            <a:r>
              <a:rPr lang="en-GB"/>
              <a:t> </a:t>
            </a:r>
            <a:endParaRPr lang="en-GB"/>
          </a:p>
        </p:txBody>
      </p:sp>
      <p:sp>
        <p:nvSpPr>
          <p:cNvPr id="62" name="Google Shape;62;p14"/>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endParaRPr lang="en-US"/>
          </a:p>
        </p:txBody>
      </p:sp>
      <p:pic>
        <p:nvPicPr>
          <p:cNvPr id="3" name="Picture 2"/>
          <p:cNvPicPr>
            <a:picLocks noChangeAspect="1"/>
          </p:cNvPicPr>
          <p:nvPr/>
        </p:nvPicPr>
        <p:blipFill>
          <a:blip r:embed="rId1"/>
          <a:stretch>
            <a:fillRect/>
          </a:stretch>
        </p:blipFill>
        <p:spPr>
          <a:xfrm>
            <a:off x="727710" y="424180"/>
            <a:ext cx="7688580" cy="44043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6" name="Shape 66"/>
        <p:cNvGrpSpPr/>
        <p:nvPr/>
      </p:nvGrpSpPr>
      <p:grpSpPr>
        <a:xfrm>
          <a:off x="0" y="0"/>
          <a:ext cx="0" cy="0"/>
          <a:chOff x="0" y="0"/>
          <a:chExt cx="0" cy="0"/>
        </a:xfrm>
      </p:grpSpPr>
      <p:sp>
        <p:nvSpPr>
          <p:cNvPr id="67" name="Google Shape;67;p15"/>
          <p:cNvSpPr txBox="1"/>
          <p:nvPr>
            <p:ph type="body" idx="1"/>
          </p:nvPr>
        </p:nvSpPr>
        <p:spPr>
          <a:xfrm>
            <a:off x="311785" y="183515"/>
            <a:ext cx="8520430" cy="3851910"/>
          </a:xfrm>
          <a:prstGeom prst="rect">
            <a:avLst/>
          </a:prstGeom>
        </p:spPr>
        <p:txBody>
          <a:bodyPr spcFirstLastPara="1" wrap="square" lIns="91425" tIns="91425" rIns="91425" bIns="91425" anchor="t" anchorCtr="0">
            <a:normAutofit lnSpcReduction="10000"/>
          </a:bodyPr>
          <a:lstStyle/>
          <a:p>
            <a:pPr marL="457200" lvl="0" indent="-387350" algn="l" rtl="0">
              <a:spcBef>
                <a:spcPts val="0"/>
              </a:spcBef>
              <a:spcAft>
                <a:spcPts val="0"/>
              </a:spcAft>
              <a:buClr>
                <a:schemeClr val="dk1"/>
              </a:buClr>
              <a:buSzPts val="2500"/>
              <a:buChar char="-"/>
            </a:pPr>
            <a:r>
              <a:rPr lang="en-US" sz="2500">
                <a:solidFill>
                  <a:schemeClr val="dk1"/>
                </a:solidFill>
              </a:rPr>
              <a:t>Dữ liệu vào ứng dụng từ một nguồn không đáng tin cậy</a:t>
            </a:r>
            <a:endParaRPr lang="en-US" sz="2500">
              <a:solidFill>
                <a:schemeClr val="dk1"/>
              </a:solidFill>
            </a:endParaRPr>
          </a:p>
          <a:p>
            <a:pPr marL="457200" lvl="0" indent="-387350" algn="l" rtl="0">
              <a:spcBef>
                <a:spcPts val="0"/>
              </a:spcBef>
              <a:spcAft>
                <a:spcPts val="0"/>
              </a:spcAft>
              <a:buClr>
                <a:schemeClr val="dk1"/>
              </a:buClr>
              <a:buSzPts val="2500"/>
              <a:buChar char="-"/>
            </a:pPr>
            <a:endParaRPr sz="2500">
              <a:solidFill>
                <a:schemeClr val="dk1"/>
              </a:solidFill>
            </a:endParaRPr>
          </a:p>
          <a:p>
            <a:pPr marL="457200" lvl="0" indent="-387350" algn="l" rtl="0">
              <a:spcBef>
                <a:spcPts val="0"/>
              </a:spcBef>
              <a:spcAft>
                <a:spcPts val="0"/>
              </a:spcAft>
              <a:buClr>
                <a:schemeClr val="dk1"/>
              </a:buClr>
              <a:buSzPts val="2500"/>
              <a:buChar char="-"/>
            </a:pPr>
            <a:r>
              <a:rPr lang="en-US" sz="2500">
                <a:solidFill>
                  <a:schemeClr val="dk1"/>
                </a:solidFill>
              </a:rPr>
              <a:t>Dữ liệu là một phần của chuỗ được thực thi như một lệnh bởi ứng dụng</a:t>
            </a:r>
            <a:endParaRPr lang="en-US" sz="2500">
              <a:solidFill>
                <a:schemeClr val="dk1"/>
              </a:solidFill>
            </a:endParaRPr>
          </a:p>
          <a:p>
            <a:pPr marL="457200" lvl="0" indent="-387350" algn="l" rtl="0">
              <a:spcBef>
                <a:spcPts val="0"/>
              </a:spcBef>
              <a:spcAft>
                <a:spcPts val="0"/>
              </a:spcAft>
              <a:buClr>
                <a:schemeClr val="dk1"/>
              </a:buClr>
              <a:buSzPts val="2500"/>
              <a:buChar char="-"/>
            </a:pPr>
            <a:endParaRPr lang="en-US" altLang="en-GB" sz="2500">
              <a:solidFill>
                <a:schemeClr val="dk1"/>
              </a:solidFill>
              <a:sym typeface="+mn-ea"/>
            </a:endParaRPr>
          </a:p>
          <a:p>
            <a:pPr marL="457200" lvl="0" indent="-387350" algn="l" rtl="0">
              <a:spcBef>
                <a:spcPts val="0"/>
              </a:spcBef>
              <a:spcAft>
                <a:spcPts val="0"/>
              </a:spcAft>
              <a:buClr>
                <a:schemeClr val="dk1"/>
              </a:buClr>
              <a:buSzPts val="2500"/>
              <a:buChar char="-"/>
            </a:pPr>
            <a:r>
              <a:rPr lang="en-US" sz="2500">
                <a:solidFill>
                  <a:schemeClr val="dk1"/>
                </a:solidFill>
                <a:sym typeface="+mn-ea"/>
              </a:rPr>
              <a:t>Bằng cách thực thi lệnh, ứng dụng cung cấp cho kẻ tấn công một đặc quyền hoặc khả năng mà kẻ tấn công không có được.</a:t>
            </a:r>
            <a:endParaRPr lang="en-US" sz="25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19"/>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altLang="en-GB" b="1"/>
              <a:t>So sánh với Code Injection</a:t>
            </a:r>
            <a:endParaRPr lang="en-US" altLang="en-GB"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4" name="Shape 94"/>
        <p:cNvGrpSpPr/>
        <p:nvPr/>
      </p:nvGrpSpPr>
      <p:grpSpPr>
        <a:xfrm>
          <a:off x="0" y="0"/>
          <a:ext cx="0" cy="0"/>
          <a:chOff x="0" y="0"/>
          <a:chExt cx="0" cy="0"/>
        </a:xfrm>
      </p:grpSpPr>
      <p:sp>
        <p:nvSpPr>
          <p:cNvPr id="95" name="Google Shape;95;p20"/>
          <p:cNvSpPr txBox="1"/>
          <p:nvPr>
            <p:ph type="body" idx="1"/>
          </p:nvPr>
        </p:nvSpPr>
        <p:spPr>
          <a:xfrm>
            <a:off x="311700" y="550900"/>
            <a:ext cx="8520600" cy="3416400"/>
          </a:xfrm>
          <a:prstGeom prst="rect">
            <a:avLst/>
          </a:prstGeom>
        </p:spPr>
        <p:txBody>
          <a:bodyPr spcFirstLastPara="1" wrap="square" lIns="91425" tIns="91425" rIns="91425" bIns="91425" anchor="t" anchorCtr="0">
            <a:normAutofit lnSpcReduction="10000"/>
          </a:bodyPr>
          <a:lstStyle/>
          <a:p>
            <a:pPr marL="114300" lvl="0" indent="0" algn="l" rtl="0">
              <a:lnSpc>
                <a:spcPct val="200000"/>
              </a:lnSpc>
              <a:spcBef>
                <a:spcPts val="0"/>
              </a:spcBef>
              <a:spcAft>
                <a:spcPts val="0"/>
              </a:spcAft>
              <a:buClr>
                <a:srgbClr val="000000"/>
              </a:buClr>
              <a:buSzPts val="1800"/>
              <a:buNone/>
            </a:pPr>
            <a:endParaRPr>
              <a:solidFill>
                <a:srgbClr val="000000"/>
              </a:solidFill>
            </a:endParaRPr>
          </a:p>
        </p:txBody>
      </p:sp>
      <p:graphicFrame>
        <p:nvGraphicFramePr>
          <p:cNvPr id="3" name="Table 2"/>
          <p:cNvGraphicFramePr/>
          <p:nvPr/>
        </p:nvGraphicFramePr>
        <p:xfrm>
          <a:off x="698500" y="297815"/>
          <a:ext cx="7923530" cy="4199255"/>
        </p:xfrm>
        <a:graphic>
          <a:graphicData uri="http://schemas.openxmlformats.org/drawingml/2006/table">
            <a:tbl>
              <a:tblPr firstRow="1" bandRow="1">
                <a:tableStyleId>{5C22544A-7EE6-4342-B048-85BDC9FD1C3A}</a:tableStyleId>
              </a:tblPr>
              <a:tblGrid>
                <a:gridCol w="3961765"/>
                <a:gridCol w="3961765"/>
              </a:tblGrid>
              <a:tr h="573405">
                <a:tc>
                  <a:txBody>
                    <a:bodyPr/>
                    <a:p>
                      <a:pPr>
                        <a:buNone/>
                      </a:pPr>
                      <a:r>
                        <a:rPr lang="en-US"/>
                        <a:t>Code Injection</a:t>
                      </a:r>
                      <a:endParaRPr lang="en-US"/>
                    </a:p>
                  </a:txBody>
                  <a:tcPr/>
                </a:tc>
                <a:tc>
                  <a:txBody>
                    <a:bodyPr/>
                    <a:p>
                      <a:pPr>
                        <a:buNone/>
                      </a:pPr>
                      <a:r>
                        <a:rPr lang="en-US"/>
                        <a:t>Command Injection</a:t>
                      </a:r>
                      <a:endParaRPr lang="en-US"/>
                    </a:p>
                  </a:txBody>
                  <a:tcPr/>
                </a:tc>
              </a:tr>
              <a:tr h="1101725">
                <a:tc>
                  <a:txBody>
                    <a:bodyPr/>
                    <a:p>
                      <a:pPr>
                        <a:buNone/>
                      </a:pPr>
                      <a:r>
                        <a:rPr lang="en-US"/>
                        <a:t>Thuật ngữ chỉ cung các cuộc tấn công chèn code thực thi vào mục tiêu</a:t>
                      </a:r>
                      <a:endParaRPr lang="en-US"/>
                    </a:p>
                  </a:txBody>
                  <a:tcPr/>
                </a:tc>
                <a:tc>
                  <a:txBody>
                    <a:bodyPr/>
                    <a:p>
                      <a:pPr>
                        <a:buNone/>
                      </a:pPr>
                      <a:r>
                        <a:rPr lang="en-US"/>
                        <a:t>Chỉ cụ thể việc thực thi các lệnh shell (OS) tương ứng với hệ điều hành tại hệ thống</a:t>
                      </a:r>
                      <a:endParaRPr lang="en-US"/>
                    </a:p>
                  </a:txBody>
                  <a:tcPr/>
                </a:tc>
              </a:tr>
              <a:tr h="1101090">
                <a:tc>
                  <a:txBody>
                    <a:bodyPr/>
                    <a:p>
                      <a:pPr>
                        <a:buNone/>
                      </a:pPr>
                      <a:r>
                        <a:rPr lang="en-US"/>
                        <a:t>Payload inject có thể là bất kì ngôn ngữ nào như Php, Ruby, Python,…</a:t>
                      </a:r>
                      <a:endParaRPr lang="en-US"/>
                    </a:p>
                  </a:txBody>
                  <a:tcPr/>
                </a:tc>
                <a:tc>
                  <a:txBody>
                    <a:bodyPr/>
                    <a:p>
                      <a:pPr>
                        <a:buNone/>
                      </a:pPr>
                      <a:r>
                        <a:rPr lang="en-US"/>
                        <a:t>Payload Inject là các lệnh shell như id, whoami, ls,…. và có thể thay đổi tùy với hệ điều hành khác nhau</a:t>
                      </a:r>
                      <a:endParaRPr lang="en-US"/>
                    </a:p>
                  </a:txBody>
                  <a:tcPr/>
                </a:tc>
              </a:tr>
              <a:tr h="1423035">
                <a:tc>
                  <a:txBody>
                    <a:bodyPr/>
                    <a:p>
                      <a:pPr>
                        <a:buNone/>
                      </a:pPr>
                      <a:r>
                        <a:rPr lang="en-US"/>
                        <a:t>Kẻ tấn công có phần lớn đặc quyền là root/admin do mã nguồn thường được thực thi với đặc quyền cao</a:t>
                      </a:r>
                      <a:endParaRPr lang="en-US"/>
                    </a:p>
                  </a:txBody>
                  <a:tcPr/>
                </a:tc>
                <a:tc>
                  <a:txBody>
                    <a:bodyPr/>
                    <a:p>
                      <a:pPr>
                        <a:buNone/>
                      </a:pPr>
                      <a:r>
                        <a:rPr lang="en-US"/>
                        <a:t>Kẻ tấn công có đặc quyền của ứng dụng bị xâm nhập, ví dụ với ứng dụng web thường mang đặc quyền www-data (user của Apache)</a:t>
                      </a:r>
                      <a:endParaRPr lang="en-US"/>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21"/>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b="1"/>
              <a:t>Cách khai thác lỗ hổng</a:t>
            </a:r>
            <a:endParaRPr b="1"/>
          </a:p>
        </p:txBody>
      </p:sp>
      <p:sp>
        <p:nvSpPr>
          <p:cNvPr id="101" name="Google Shape;101;p21"/>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altLang="en-GB" b="1"/>
              <a:t>Command Injection</a:t>
            </a:r>
            <a:endParaRPr lang="en-US" altLang="en-GB" b="1"/>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3022</Words>
  <Application>WPS Presentation</Application>
  <PresentationFormat/>
  <Paragraphs>102</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Arial</vt:lpstr>
      <vt:lpstr>SimSun</vt:lpstr>
      <vt:lpstr>Wingdings</vt:lpstr>
      <vt:lpstr>Arial</vt:lpstr>
      <vt:lpstr>Microsoft YaHei</vt:lpstr>
      <vt:lpstr>Arial Unicode MS</vt:lpstr>
      <vt:lpstr>Simple Light</vt:lpstr>
      <vt:lpstr>Commad Injection </vt:lpstr>
      <vt:lpstr>Định nghĩa </vt:lpstr>
      <vt:lpstr>PowerPoint 演示文稿</vt:lpstr>
      <vt:lpstr>Định nghĩa </vt:lpstr>
      <vt:lpstr>PowerPoint 演示文稿</vt:lpstr>
      <vt:lpstr>PowerPoint 演示文稿</vt:lpstr>
      <vt:lpstr>So sánh với Code Injection</vt:lpstr>
      <vt:lpstr>PowerPoint 演示文稿</vt:lpstr>
      <vt:lpstr>Cách khai thác lỗ hổng</vt:lpstr>
      <vt:lpstr>PowerPoint 演示文稿</vt:lpstr>
      <vt:lpstr>Một số lệnh Shell và ký tự</vt:lpstr>
      <vt:lpstr>PowerPoint 演示文稿</vt:lpstr>
      <vt:lpstr>4 vị trí thay đổi cách mà webapp xử lý file </vt:lpstr>
      <vt:lpstr>Cách ngăn chặn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Commad Injection </dc:title>
  <dc:creator/>
  <cp:lastModifiedBy>nguye</cp:lastModifiedBy>
  <cp:revision>4</cp:revision>
  <dcterms:created xsi:type="dcterms:W3CDTF">2024-10-24T03:52:00Z</dcterms:created>
  <dcterms:modified xsi:type="dcterms:W3CDTF">2024-10-25T02:14:54Z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B078FE6FF95B4A2EA751D76A95211E20_12</vt:lpwstr>
  </property>
  <property fmtid="{D5CDD505-2E9C-101B-9397-08002B2CF9AE}" pid="3" name="KSOProductBuildVer">
    <vt:lpwstr>1033-12.2.0.13472</vt:lpwstr>
  </property>
</Properties>
</file>