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74" r:id="rId11"/>
    <p:sldId id="275" r:id="rId12"/>
    <p:sldId id="263" r:id="rId13"/>
    <p:sldId id="276" r:id="rId14"/>
    <p:sldId id="277" r:id="rId15"/>
    <p:sldId id="278" r:id="rId16"/>
    <p:sldId id="279" r:id="rId17"/>
    <p:sldId id="280" r:id="rId18"/>
    <p:sldId id="281" r:id="rId19"/>
    <p:sldId id="282" r:id="rId20"/>
    <p:sldId id="283" r:id="rId21"/>
    <p:sldId id="273"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dae0b2ef3c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dae0b2ef3c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dae0b2ef3c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dae0b2ef3c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dae0b2ef3c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dae0b2ef3c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dae0b2ef3c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ae0b2ef3c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dae0b2ef3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dae0b2ef3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2dae0b2ef3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ae0b2ef3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dae0b2ef3c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dae0b2ef3c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dae0b2ef3c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dae0b2ef3c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dae0b2ef3c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ae0b2ef3c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SQL Injection </a:t>
            </a:r>
            <a:r>
              <a:rPr lang="en-GB" b="1"/>
              <a:t> </a:t>
            </a:r>
            <a:endParaRPr b="1"/>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vulnerability</a:t>
            </a:r>
            <a:endParaRPr b="1"/>
          </a:p>
        </p:txBody>
      </p:sp>
      <p:sp>
        <p:nvSpPr>
          <p:cNvPr id="56" name="Google Shape;56;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body" idx="1"/>
          </p:nvPr>
        </p:nvSpPr>
        <p:spPr>
          <a:xfrm>
            <a:off x="311700" y="550900"/>
            <a:ext cx="8520600" cy="3416400"/>
          </a:xfrm>
          <a:prstGeom prst="rect">
            <a:avLst/>
          </a:prstGeom>
        </p:spPr>
        <p:txBody>
          <a:bodyPr spcFirstLastPara="1" wrap="square" lIns="91425" tIns="91425" rIns="91425" bIns="91425" anchor="t" anchorCtr="0">
            <a:normAutofit/>
          </a:bodyPr>
          <a:lstStyle/>
          <a:p>
            <a:pPr lvl="0" algn="l" rtl="0">
              <a:lnSpc>
                <a:spcPct val="200000"/>
              </a:lnSpc>
              <a:spcBef>
                <a:spcPts val="0"/>
              </a:spcBef>
              <a:spcAft>
                <a:spcPts val="0"/>
              </a:spcAft>
              <a:buClr>
                <a:srgbClr val="000000"/>
              </a:buClr>
              <a:buSzPts val="1800"/>
            </a:pPr>
            <a:r>
              <a:rPr lang="en-GB" sz="2000">
                <a:solidFill>
                  <a:srgbClr val="000000"/>
                </a:solidFill>
              </a:rPr>
              <a:t>Đây là dạng tấn công phổ biến nhất và cũng dễ để khai thác lỗ hổng SQL Injection nhất</a:t>
            </a:r>
            <a:endParaRPr lang="en-GB" sz="2000">
              <a:solidFill>
                <a:srgbClr val="000000"/>
              </a:solidFill>
            </a:endParaRPr>
          </a:p>
          <a:p>
            <a:pPr lvl="0" algn="l" rtl="0">
              <a:lnSpc>
                <a:spcPct val="200000"/>
              </a:lnSpc>
              <a:spcBef>
                <a:spcPts val="0"/>
              </a:spcBef>
              <a:spcAft>
                <a:spcPts val="0"/>
              </a:spcAft>
              <a:buClr>
                <a:srgbClr val="000000"/>
              </a:buClr>
              <a:buSzPts val="1800"/>
            </a:pPr>
            <a:r>
              <a:rPr lang="en-GB" sz="2000">
                <a:solidFill>
                  <a:srgbClr val="000000"/>
                </a:solidFill>
              </a:rPr>
              <a:t>Xảy ra khi hacker có thể tổ chức tấn công và thu nhập kết quả trực tiếp trên cùng một kênh liên lạc</a:t>
            </a:r>
            <a:endParaRPr lang="en-GB" sz="2000">
              <a:solidFill>
                <a:srgbClr val="000000"/>
              </a:solidFill>
            </a:endParaRPr>
          </a:p>
          <a:p>
            <a:pPr lvl="0" algn="l" rtl="0">
              <a:lnSpc>
                <a:spcPct val="200000"/>
              </a:lnSpc>
              <a:spcBef>
                <a:spcPts val="0"/>
              </a:spcBef>
              <a:spcAft>
                <a:spcPts val="0"/>
              </a:spcAft>
              <a:buClr>
                <a:srgbClr val="000000"/>
              </a:buClr>
              <a:buSzPts val="1800"/>
            </a:pPr>
            <a:r>
              <a:rPr lang="en-GB" sz="2000" b="1">
                <a:solidFill>
                  <a:srgbClr val="000000"/>
                </a:solidFill>
              </a:rPr>
              <a:t>In-band SQLi chia làm 2 loại chính:</a:t>
            </a:r>
            <a:endParaRPr lang="en-GB" sz="2000"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t>Error-based SQLi</a:t>
            </a:r>
            <a:endParaRPr lang="en-US" b="1"/>
          </a:p>
        </p:txBody>
      </p:sp>
      <p:sp>
        <p:nvSpPr>
          <p:cNvPr id="3" name="Text Placeholder 2"/>
          <p:cNvSpPr/>
          <p:nvPr>
            <p:ph type="body" idx="1"/>
          </p:nvPr>
        </p:nvSpPr>
        <p:spPr/>
        <p:txBody>
          <a:bodyPr/>
          <a:p>
            <a:r>
              <a:rPr lang="en-US"/>
              <a:t>Là một kỹ thuật tấn công SQL Injection dựa vào thông báo lỗi được trả về từ Database Server có chứa thông tin về cấu trúc của cơ sở dữ liệu</a:t>
            </a:r>
            <a:endParaRPr lang="en-US"/>
          </a:p>
          <a:p>
            <a:r>
              <a:rPr lang="en-US"/>
              <a:t>Trong một vài trường hợp, chỉ một mình Error-based là đủ cho hacker có thể liệt kê được các thuộc tính của cơ sở dữ liệu</a:t>
            </a:r>
            <a:endParaRPr lang="en-US"/>
          </a:p>
        </p:txBody>
      </p:sp>
      <p:pic>
        <p:nvPicPr>
          <p:cNvPr id="4" name="Picture 3"/>
          <p:cNvPicPr>
            <a:picLocks noChangeAspect="1"/>
          </p:cNvPicPr>
          <p:nvPr/>
        </p:nvPicPr>
        <p:blipFill>
          <a:blip r:embed="rId1"/>
          <a:stretch>
            <a:fillRect/>
          </a:stretch>
        </p:blipFill>
        <p:spPr>
          <a:xfrm>
            <a:off x="1535430" y="2561590"/>
            <a:ext cx="5298440" cy="2581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t>Union-based SQLi</a:t>
            </a:r>
            <a:endParaRPr lang="en-US" b="1"/>
          </a:p>
        </p:txBody>
      </p:sp>
      <p:sp>
        <p:nvSpPr>
          <p:cNvPr id="3" name="Text Placeholder 2"/>
          <p:cNvSpPr/>
          <p:nvPr>
            <p:ph type="body" idx="1"/>
          </p:nvPr>
        </p:nvSpPr>
        <p:spPr/>
        <p:txBody>
          <a:bodyPr/>
          <a:p>
            <a:r>
              <a:rPr lang="en-US"/>
              <a:t>Là một kỹ thuật tấn công SQL Injection dựa vào sức mạnh của toán từ UNION trong ngôn ngữ SQL cho phép tổng hợp kết quả của 2 hay nhiều câu truy vấn SELECTION trong cùng 1 kết quả và được trả về như một phần của HTTP Response</a:t>
            </a:r>
            <a:endParaRPr lang="en-US"/>
          </a:p>
        </p:txBody>
      </p:sp>
      <p:pic>
        <p:nvPicPr>
          <p:cNvPr id="4" name="Picture 3"/>
          <p:cNvPicPr>
            <a:picLocks noChangeAspect="1"/>
          </p:cNvPicPr>
          <p:nvPr/>
        </p:nvPicPr>
        <p:blipFill>
          <a:blip r:embed="rId1"/>
          <a:stretch>
            <a:fillRect/>
          </a:stretch>
        </p:blipFill>
        <p:spPr>
          <a:xfrm>
            <a:off x="3101975" y="2409190"/>
            <a:ext cx="5362575" cy="25711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Blind SQLi</a:t>
            </a:r>
            <a:endParaRPr lang="en-US" altLang="en-GB"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body" idx="1"/>
          </p:nvPr>
        </p:nvSpPr>
        <p:spPr>
          <a:xfrm>
            <a:off x="311700" y="87985"/>
            <a:ext cx="8520600"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buClr>
                <a:srgbClr val="000000"/>
              </a:buClr>
              <a:buSzPts val="1800"/>
            </a:pPr>
            <a:r>
              <a:rPr lang="en-GB" sz="1900" b="1">
                <a:solidFill>
                  <a:srgbClr val="000000"/>
                </a:solidFill>
              </a:rPr>
              <a:t>Không giống như In-band SQLi, Inferential SQL Injection tốn nhiều thời gian hơn cho việc tấn công</a:t>
            </a:r>
            <a:r>
              <a:rPr lang="en-GB" sz="1900">
                <a:solidFill>
                  <a:srgbClr val="000000"/>
                </a:solidFill>
              </a:rPr>
              <a:t> do không có bất kì dữ liệu nào được thực sự trả về thông qua web application và hacker thì không thể theo dõi kết quả trực tiếp như kiểu tấn công In-band</a:t>
            </a:r>
            <a:endParaRPr lang="en-GB" sz="1900">
              <a:solidFill>
                <a:srgbClr val="000000"/>
              </a:solidFill>
            </a:endParaRPr>
          </a:p>
          <a:p>
            <a:pPr lvl="0" algn="l" rtl="0">
              <a:lnSpc>
                <a:spcPct val="200000"/>
              </a:lnSpc>
              <a:spcBef>
                <a:spcPts val="0"/>
              </a:spcBef>
              <a:spcAft>
                <a:spcPts val="0"/>
              </a:spcAft>
              <a:buClr>
                <a:srgbClr val="000000"/>
              </a:buClr>
              <a:buSzPts val="1800"/>
            </a:pPr>
            <a:r>
              <a:rPr lang="en-GB" sz="1900">
                <a:solidFill>
                  <a:srgbClr val="000000"/>
                </a:solidFill>
              </a:rPr>
              <a:t>Thay vào đó, </a:t>
            </a:r>
            <a:r>
              <a:rPr lang="en-GB" sz="1900" b="1">
                <a:solidFill>
                  <a:srgbClr val="000000"/>
                </a:solidFill>
              </a:rPr>
              <a:t>kẻ tấn công sẽ cố gắng xây dựng lại cấu trúc cơ sở dữ liệu bằng việc gửi đi các payload</a:t>
            </a:r>
            <a:r>
              <a:rPr lang="en-GB" sz="1900">
                <a:solidFill>
                  <a:srgbClr val="000000"/>
                </a:solidFill>
              </a:rPr>
              <a:t>, dựa vào kết quả phản hồi của web application và kết quả hành vi của database server</a:t>
            </a:r>
            <a:endParaRPr lang="en-GB" sz="1900">
              <a:solidFill>
                <a:srgbClr val="000000"/>
              </a:solidFill>
            </a:endParaRPr>
          </a:p>
          <a:p>
            <a:pPr lvl="0" algn="l" rtl="0">
              <a:lnSpc>
                <a:spcPct val="200000"/>
              </a:lnSpc>
              <a:spcBef>
                <a:spcPts val="0"/>
              </a:spcBef>
              <a:spcAft>
                <a:spcPts val="0"/>
              </a:spcAft>
              <a:buClr>
                <a:srgbClr val="000000"/>
              </a:buClr>
              <a:buSzPts val="1800"/>
            </a:pPr>
            <a:r>
              <a:rPr lang="en-GB" sz="1900" b="1">
                <a:solidFill>
                  <a:srgbClr val="000000"/>
                </a:solidFill>
              </a:rPr>
              <a:t>Có 2 dạng tấn công chính:</a:t>
            </a:r>
            <a:endParaRPr lang="en-GB" sz="1900" b="1">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t>Blind-boolean-based</a:t>
            </a:r>
            <a:endParaRPr lang="en-US" b="1"/>
          </a:p>
        </p:txBody>
      </p:sp>
      <p:sp>
        <p:nvSpPr>
          <p:cNvPr id="3" name="Text Placeholder 2"/>
          <p:cNvSpPr/>
          <p:nvPr>
            <p:ph type="body" idx="1"/>
          </p:nvPr>
        </p:nvSpPr>
        <p:spPr/>
        <p:txBody>
          <a:bodyPr/>
          <a:p>
            <a:r>
              <a:rPr lang="en-US" sz="2000"/>
              <a:t>Là kĩ thuật tấn công SQL Injection dựa vào việc gửi các truy vấn tới cơ sở dữ liệu bắt buộc ứng dụng trả về các kết quả khác nhau phụ thuộc vào câu truy vấn là True hay False</a:t>
            </a:r>
            <a:endParaRPr lang="en-US" sz="2000"/>
          </a:p>
          <a:p>
            <a:r>
              <a:rPr lang="en-US" sz="2000"/>
              <a:t>Tùy thuộc vào kết quả trả về của câu truy vấn mà HTTP Response có thể thay đổi hoặc giữ nguyên</a:t>
            </a:r>
            <a:endParaRPr lang="en-US" sz="2000"/>
          </a:p>
          <a:p>
            <a:r>
              <a:rPr lang="en-US" sz="2000"/>
              <a:t>Kiểu tấn công này thường chậm (đặc biệt với cơ sở dữ liệu có kích thước lớn) do người tấn công cần phải liệt kê từng dữ liệu hoặc mò từng kí tự</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t>Time-based Blind SQLi</a:t>
            </a:r>
            <a:endParaRPr lang="en-US" b="1"/>
          </a:p>
        </p:txBody>
      </p:sp>
      <p:sp>
        <p:nvSpPr>
          <p:cNvPr id="3" name="Text Placeholder 2"/>
          <p:cNvSpPr/>
          <p:nvPr>
            <p:ph type="body" idx="1"/>
          </p:nvPr>
        </p:nvSpPr>
        <p:spPr/>
        <p:txBody>
          <a:bodyPr/>
          <a:p>
            <a:r>
              <a:rPr lang="en-US" sz="2000"/>
              <a:t>Time-base Blind SQLi là kĩ thuật tấn công dựa vào việc gửi những câu truy vấn tới cơ sở dữ liệu và buộc cơ sở dữ liệu phải chờ một khoảng thời gian (thường tính bằng giây) trước khi phản hồi</a:t>
            </a:r>
            <a:endParaRPr lang="en-US" sz="2000"/>
          </a:p>
          <a:p>
            <a:r>
              <a:rPr lang="en-US" sz="2000"/>
              <a:t>Thời gian phản hồi (ngay lập tức hoặc trễ theo khoảng thời gian được set) cho phép kẻ tấn công suy đoán kết quả truy vấn là TRUE hay FALSE</a:t>
            </a:r>
            <a:endParaRPr lang="en-US" sz="2000"/>
          </a:p>
          <a:p>
            <a:r>
              <a:rPr lang="en-US" sz="2000"/>
              <a:t>Kiểu tấn công này cũng tốn nhiều thời gian tương tự Boolean-based SQLi</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Out-of-band SQLi</a:t>
            </a:r>
            <a:endParaRPr lang="en-US" altLang="en-GB"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body" idx="1"/>
          </p:nvPr>
        </p:nvSpPr>
        <p:spPr>
          <a:xfrm>
            <a:off x="311700" y="87985"/>
            <a:ext cx="8520600"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buClr>
                <a:srgbClr val="000000"/>
              </a:buClr>
              <a:buSzPts val="1800"/>
            </a:pPr>
            <a:r>
              <a:rPr lang="en-GB" sz="2000" b="1">
                <a:solidFill>
                  <a:srgbClr val="000000"/>
                </a:solidFill>
              </a:rPr>
              <a:t>Out-of-band SQLi không phải dạng tấn công phổ biến</a:t>
            </a:r>
            <a:r>
              <a:rPr lang="en-GB" sz="2000">
                <a:solidFill>
                  <a:srgbClr val="000000"/>
                </a:solidFill>
              </a:rPr>
              <a:t>, chủ yếu bởi vì nó phụ thuộc vào tính các tính năng được bật trên Database Server được sử dụng bởi Web Application</a:t>
            </a:r>
            <a:endParaRPr lang="en-GB" sz="2000">
              <a:solidFill>
                <a:srgbClr val="000000"/>
              </a:solidFill>
            </a:endParaRPr>
          </a:p>
          <a:p>
            <a:pPr lvl="0" algn="l" rtl="0">
              <a:lnSpc>
                <a:spcPct val="200000"/>
              </a:lnSpc>
              <a:spcBef>
                <a:spcPts val="0"/>
              </a:spcBef>
              <a:spcAft>
                <a:spcPts val="0"/>
              </a:spcAft>
              <a:buClr>
                <a:srgbClr val="000000"/>
              </a:buClr>
              <a:buSzPts val="1800"/>
            </a:pPr>
            <a:r>
              <a:rPr lang="en-GB" sz="2000">
                <a:solidFill>
                  <a:srgbClr val="000000"/>
                </a:solidFill>
              </a:rPr>
              <a:t>Kiểu tấn công này xảy ra khi hacker không thể trực tiếp tấn công và thu nhập kết quả trực tiếp trên cùng một kênh (In-band SQLi), và đặc biệt là phản hồi từ server không ổn định</a:t>
            </a:r>
            <a:endParaRPr lang="en-GB" sz="2000">
              <a:solidFill>
                <a:srgbClr val="000000"/>
              </a:solidFill>
            </a:endParaRPr>
          </a:p>
          <a:p>
            <a:pPr lvl="0" algn="l" rtl="0">
              <a:lnSpc>
                <a:spcPct val="200000"/>
              </a:lnSpc>
              <a:spcBef>
                <a:spcPts val="0"/>
              </a:spcBef>
              <a:spcAft>
                <a:spcPts val="0"/>
              </a:spcAft>
              <a:buClr>
                <a:srgbClr val="000000"/>
              </a:buClr>
              <a:buSzPts val="1800"/>
            </a:pPr>
            <a:r>
              <a:rPr lang="en-GB" sz="2000">
                <a:solidFill>
                  <a:srgbClr val="000000"/>
                </a:solidFill>
              </a:rPr>
              <a:t>Kiểu tấn công này phụ thuộc vào khả năng server thực hiện các request DNS hoặc HTTP để chuyển dữ liệu cho kẻ tấn công</a:t>
            </a:r>
            <a:endParaRPr lang="en-GB" sz="2000">
              <a:solidFill>
                <a:srgbClr val="000000"/>
              </a:solidFill>
            </a:endParaRPr>
          </a:p>
          <a:p>
            <a:pPr lvl="0" algn="l" rtl="0">
              <a:lnSpc>
                <a:spcPct val="200000"/>
              </a:lnSpc>
              <a:spcBef>
                <a:spcPts val="0"/>
              </a:spcBef>
              <a:spcAft>
                <a:spcPts val="0"/>
              </a:spcAft>
              <a:buClr>
                <a:srgbClr val="000000"/>
              </a:buClr>
              <a:buSzPts val="1800"/>
            </a:pPr>
            <a:endParaRPr lang="en-GB" sz="2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Cách ngăn chặn </a:t>
            </a:r>
            <a:endParaRPr b="1"/>
          </a:p>
        </p:txBody>
      </p:sp>
      <p:sp>
        <p:nvSpPr>
          <p:cNvPr id="154" name="Google Shape;154;p3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spcBef>
                <a:spcPts val="0"/>
              </a:spcBef>
              <a:spcAft>
                <a:spcPts val="0"/>
              </a:spcAft>
              <a:buClr>
                <a:schemeClr val="dk1"/>
              </a:buClr>
              <a:buSzPts val="1800"/>
            </a:pPr>
            <a:r>
              <a:rPr lang="en-GB" sz="2000">
                <a:solidFill>
                  <a:schemeClr val="dk1"/>
                </a:solidFill>
              </a:rPr>
              <a:t>Dữ liệu nhập vào từ form giao diện người dùng phải được “làm sạch” trước khi tạo ra câu lệnh truy vấn</a:t>
            </a:r>
            <a:endParaRPr lang="en-GB" sz="2000">
              <a:solidFill>
                <a:schemeClr val="dk1"/>
              </a:solidFill>
            </a:endParaRPr>
          </a:p>
          <a:p>
            <a:pPr lvl="0" algn="l" rtl="0">
              <a:spcBef>
                <a:spcPts val="0"/>
              </a:spcBef>
              <a:spcAft>
                <a:spcPts val="0"/>
              </a:spcAft>
              <a:buClr>
                <a:schemeClr val="dk1"/>
              </a:buClr>
              <a:buSzPts val="1800"/>
            </a:pPr>
            <a:r>
              <a:rPr lang="en-GB" sz="2000">
                <a:solidFill>
                  <a:schemeClr val="dk1"/>
                </a:solidFill>
              </a:rPr>
              <a:t>Đảm bảo dữ liệu đầu vào được lọc mà không ảnh hưởng đến cấu trúc của câu lệnh truy vấn</a:t>
            </a:r>
            <a:endParaRPr lang="en-GB" sz="2000">
              <a:solidFill>
                <a:schemeClr val="dk1"/>
              </a:solidFill>
            </a:endParaRPr>
          </a:p>
          <a:p>
            <a:pPr lvl="0" algn="l" rtl="0">
              <a:spcBef>
                <a:spcPts val="0"/>
              </a:spcBef>
              <a:spcAft>
                <a:spcPts val="0"/>
              </a:spcAft>
              <a:buClr>
                <a:schemeClr val="dk1"/>
              </a:buClr>
              <a:buSzPts val="1800"/>
            </a:pPr>
            <a:r>
              <a:rPr lang="en-GB" sz="2000">
                <a:solidFill>
                  <a:schemeClr val="dk1"/>
                </a:solidFill>
              </a:rPr>
              <a:t>Phân quyền truy cập vào Database server với từng mức độ theo yêu cầu của từng chức năng</a:t>
            </a:r>
            <a:endParaRPr lang="en-GB" sz="2000">
              <a:solidFill>
                <a:schemeClr val="dk1"/>
              </a:solidFill>
            </a:endParaRPr>
          </a:p>
          <a:p>
            <a:pPr lvl="0" algn="l" rtl="0">
              <a:spcBef>
                <a:spcPts val="0"/>
              </a:spcBef>
              <a:spcAft>
                <a:spcPts val="0"/>
              </a:spcAft>
              <a:buClr>
                <a:schemeClr val="dk1"/>
              </a:buClr>
              <a:buSzPts val="1800"/>
            </a:pPr>
            <a:r>
              <a:rPr lang="en-GB" sz="2000">
                <a:solidFill>
                  <a:schemeClr val="dk1"/>
                </a:solidFill>
              </a:rPr>
              <a:t>Ngoài ra để tránh nguy cơ từ tấn công SQL Injection, nên chú í loại bỏ bất kì thông tin nào chứa trong thông điệp chuyển tới người dùng khi ứng dụng có lỗi. Các thông báo lỗi thông thường tiết lộ các chi tiết kĩ thuật có thể cho phép kẻ tấn công biết được điểm yếu của hệ thống</a:t>
            </a:r>
            <a:endParaRPr lang="en-GB"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Định nghĩa</a:t>
            </a:r>
            <a:r>
              <a:rPr lang="en-GB"/>
              <a:t> </a:t>
            </a:r>
            <a:endParaRPr lang="en-GB"/>
          </a:p>
        </p:txBody>
      </p:sp>
      <p:sp>
        <p:nvSpPr>
          <p:cNvPr id="62" name="Google Shape;62;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body" idx="1"/>
          </p:nvPr>
        </p:nvSpPr>
        <p:spPr>
          <a:xfrm>
            <a:off x="311700" y="183400"/>
            <a:ext cx="8520600" cy="3416400"/>
          </a:xfrm>
          <a:prstGeom prst="rect">
            <a:avLst/>
          </a:prstGeom>
        </p:spPr>
        <p:txBody>
          <a:bodyPr spcFirstLastPara="1" wrap="square" lIns="91425" tIns="91425" rIns="91425" bIns="91425" anchor="t" anchorCtr="0">
            <a:normAutofit lnSpcReduction="10000"/>
          </a:bodyPr>
          <a:lstStyle/>
          <a:p>
            <a:pPr marL="457200" lvl="0" indent="-387350" algn="l" rtl="0">
              <a:spcBef>
                <a:spcPts val="0"/>
              </a:spcBef>
              <a:spcAft>
                <a:spcPts val="0"/>
              </a:spcAft>
              <a:buClr>
                <a:schemeClr val="dk1"/>
              </a:buClr>
              <a:buSzPts val="2500"/>
              <a:buChar char="-"/>
            </a:pPr>
            <a:r>
              <a:rPr lang="en-GB" sz="2500">
                <a:solidFill>
                  <a:schemeClr val="dk1"/>
                </a:solidFill>
              </a:rPr>
              <a:t>SQL Injection là một kỹ thuật cho phép kẻ tấn công lợi dụng lỗ hổng của việc kiểm tra dữ liệu đầu vào trong các ứng dụng web và các thông báo lỗi của hệ thống quản trị cơ sở dữ liệu trả về để inject và thi hành các câu lệnh SQL bất hợp pháp.</a:t>
            </a:r>
            <a:endParaRPr lang="en-GB" sz="2500">
              <a:solidFill>
                <a:schemeClr val="dk1"/>
              </a:solidFill>
            </a:endParaRPr>
          </a:p>
          <a:p>
            <a:pPr marL="457200" lvl="0" indent="-387350" algn="l" rtl="0">
              <a:spcBef>
                <a:spcPts val="0"/>
              </a:spcBef>
              <a:spcAft>
                <a:spcPts val="0"/>
              </a:spcAft>
              <a:buClr>
                <a:schemeClr val="dk1"/>
              </a:buClr>
              <a:buSzPts val="2500"/>
              <a:buChar char="-"/>
            </a:pPr>
            <a:r>
              <a:rPr lang="en-GB" sz="2500">
                <a:solidFill>
                  <a:schemeClr val="dk1"/>
                </a:solidFill>
              </a:rPr>
              <a:t>SQL Injection có thể cho phép những kẻ tấn công thực hiện các thao tác trên cơ sở dữ liệu của ứng dụng, thậm chí là server mà ứng dụng đó đang chạy.</a:t>
            </a:r>
            <a:endParaRPr lang="en-GB" sz="2500">
              <a:solidFill>
                <a:schemeClr val="dk1"/>
              </a:solidFill>
            </a:endParaRPr>
          </a:p>
        </p:txBody>
      </p:sp>
      <p:pic>
        <p:nvPicPr>
          <p:cNvPr id="100" name="Picture 99"/>
          <p:cNvPicPr/>
          <p:nvPr/>
        </p:nvPicPr>
        <p:blipFill>
          <a:blip r:embed="rId1"/>
          <a:stretch>
            <a:fillRect/>
          </a:stretch>
        </p:blipFill>
        <p:spPr>
          <a:xfrm>
            <a:off x="2692400" y="3693795"/>
            <a:ext cx="3759200" cy="124015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Nguyên nhân</a:t>
            </a:r>
            <a:endParaRPr lang="en-US" altLang="en-GB" b="1"/>
          </a:p>
        </p:txBody>
      </p:sp>
      <p:sp>
        <p:nvSpPr>
          <p:cNvPr id="74" name="Google Shape;74;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body" idx="1"/>
          </p:nvPr>
        </p:nvSpPr>
        <p:spPr>
          <a:xfrm>
            <a:off x="311700" y="1086250"/>
            <a:ext cx="8520600" cy="3416400"/>
          </a:xfrm>
          <a:prstGeom prst="rect">
            <a:avLst/>
          </a:prstGeom>
        </p:spPr>
        <p:txBody>
          <a:bodyPr spcFirstLastPara="1" wrap="square" lIns="91425" tIns="91425" rIns="91425" bIns="91425" anchor="t" anchorCtr="0">
            <a:normAutofit fontScale="80000"/>
          </a:bodyPr>
          <a:lstStyle/>
          <a:p>
            <a:pPr marL="0" lvl="0" indent="0" algn="l" rtl="0">
              <a:spcBef>
                <a:spcPts val="0"/>
              </a:spcBef>
              <a:spcAft>
                <a:spcPts val="0"/>
              </a:spcAft>
              <a:buNone/>
            </a:pPr>
            <a:r>
              <a:rPr lang="en-GB" sz="2500">
                <a:solidFill>
                  <a:schemeClr val="dk1"/>
                </a:solidFill>
              </a:rPr>
              <a:t>Phụ thuộc </a:t>
            </a:r>
            <a:r>
              <a:rPr lang="en-GB" sz="2500" b="1">
                <a:solidFill>
                  <a:schemeClr val="dk1"/>
                </a:solidFill>
              </a:rPr>
              <a:t>2 </a:t>
            </a:r>
            <a:r>
              <a:rPr lang="en-US" altLang="en-GB" sz="2500" b="1">
                <a:solidFill>
                  <a:schemeClr val="dk1"/>
                </a:solidFill>
              </a:rPr>
              <a:t>nguyên nhân</a:t>
            </a:r>
            <a:r>
              <a:rPr lang="en-GB" sz="2500" b="1">
                <a:solidFill>
                  <a:schemeClr val="dk1"/>
                </a:solidFill>
              </a:rPr>
              <a:t> chính</a:t>
            </a:r>
            <a:endParaRPr sz="2500" b="1">
              <a:solidFill>
                <a:schemeClr val="dk1"/>
              </a:solidFill>
            </a:endParaRPr>
          </a:p>
          <a:p>
            <a:pPr marL="914400" lvl="0" indent="-387350" algn="l" rtl="0">
              <a:lnSpc>
                <a:spcPct val="200000"/>
              </a:lnSpc>
              <a:spcBef>
                <a:spcPts val="0"/>
              </a:spcBef>
              <a:spcAft>
                <a:spcPts val="0"/>
              </a:spcAft>
              <a:buClr>
                <a:schemeClr val="dk1"/>
              </a:buClr>
              <a:buSzPts val="2500"/>
              <a:buChar char="●"/>
            </a:pPr>
            <a:r>
              <a:rPr lang="en-US" sz="2500">
                <a:solidFill>
                  <a:schemeClr val="dk1"/>
                </a:solidFill>
              </a:rPr>
              <a:t>Dữ liệu đầy vào từ người dùng hoặc từ các nguồn khác không được kiểm tra hoặc không kỹ lưỡng</a:t>
            </a:r>
            <a:endParaRPr lang="en-US" sz="2500">
              <a:solidFill>
                <a:schemeClr val="dk1"/>
              </a:solidFill>
            </a:endParaRPr>
          </a:p>
          <a:p>
            <a:pPr marL="914400" lvl="0" indent="-387350" algn="l" rtl="0">
              <a:lnSpc>
                <a:spcPct val="200000"/>
              </a:lnSpc>
              <a:spcBef>
                <a:spcPts val="0"/>
              </a:spcBef>
              <a:spcAft>
                <a:spcPts val="0"/>
              </a:spcAft>
              <a:buClr>
                <a:schemeClr val="dk1"/>
              </a:buClr>
              <a:buSzPts val="2500"/>
              <a:buChar char="●"/>
            </a:pPr>
            <a:r>
              <a:rPr lang="en-US" altLang="en-GB" sz="2500">
                <a:solidFill>
                  <a:schemeClr val="dk1"/>
                </a:solidFill>
              </a:rPr>
              <a:t>Ứng dụng sử dụng các câu lệnh SQL động, trong đó dữ liệu được kết nối với mã SQL gốc để tạo câu lệnh SQL hoàn chỉnh</a:t>
            </a:r>
            <a:endParaRPr lang="en-US" altLang="en-GB"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b="1"/>
              <a:t>Tính nguy hiểm của tấn công SQL Injection</a:t>
            </a:r>
            <a:endParaRPr lang="en-US" altLang="en-GB" b="1"/>
          </a:p>
        </p:txBody>
      </p:sp>
      <p:sp>
        <p:nvSpPr>
          <p:cNvPr id="85" name="Google Shape;85;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US">
                <a:solidFill>
                  <a:schemeClr val="dk1"/>
                </a:solidFill>
              </a:rPr>
              <a:t>Vượt qua các khâu xác thực người dùng</a:t>
            </a:r>
            <a:endParaRPr lang="en-US">
              <a:solidFill>
                <a:schemeClr val="dk1"/>
              </a:solidFill>
            </a:endParaRPr>
          </a:p>
          <a:p>
            <a:pPr marL="457200" lvl="0" indent="-342900" algn="l" rtl="0">
              <a:spcBef>
                <a:spcPts val="0"/>
              </a:spcBef>
              <a:spcAft>
                <a:spcPts val="0"/>
              </a:spcAft>
              <a:buClr>
                <a:schemeClr val="dk1"/>
              </a:buClr>
              <a:buSzPts val="1800"/>
              <a:buChar char="-"/>
            </a:pPr>
            <a:r>
              <a:rPr lang="en-US">
                <a:solidFill>
                  <a:schemeClr val="dk1"/>
                </a:solidFill>
              </a:rPr>
              <a:t>Chèn, xóa hoặc sử đổi dữ liệu</a:t>
            </a:r>
            <a:endParaRPr lang="en-US">
              <a:solidFill>
                <a:schemeClr val="dk1"/>
              </a:solidFill>
            </a:endParaRPr>
          </a:p>
          <a:p>
            <a:pPr marL="457200" lvl="0" indent="-342900" algn="l" rtl="0">
              <a:spcBef>
                <a:spcPts val="0"/>
              </a:spcBef>
              <a:spcAft>
                <a:spcPts val="0"/>
              </a:spcAft>
              <a:buClr>
                <a:schemeClr val="dk1"/>
              </a:buClr>
              <a:buSzPts val="1800"/>
              <a:buChar char="-"/>
            </a:pPr>
            <a:r>
              <a:rPr lang="en-US">
                <a:solidFill>
                  <a:schemeClr val="dk1"/>
                </a:solidFill>
              </a:rPr>
              <a:t>Đánh cắp các thông tin trong CSDL</a:t>
            </a:r>
            <a:endParaRPr lang="en-US">
              <a:solidFill>
                <a:schemeClr val="dk1"/>
              </a:solidFill>
            </a:endParaRPr>
          </a:p>
          <a:p>
            <a:pPr marL="457200" lvl="0" indent="-342900" algn="l" rtl="0">
              <a:spcBef>
                <a:spcPts val="0"/>
              </a:spcBef>
              <a:spcAft>
                <a:spcPts val="0"/>
              </a:spcAft>
              <a:buClr>
                <a:schemeClr val="dk1"/>
              </a:buClr>
              <a:buSzPts val="1800"/>
              <a:buChar char="-"/>
            </a:pPr>
            <a:r>
              <a:rPr lang="en-US">
                <a:solidFill>
                  <a:schemeClr val="dk1"/>
                </a:solidFill>
              </a:rPr>
              <a:t>Chiếm quyền điều khiển hệ thống</a:t>
            </a:r>
            <a:endParaRPr lang="en-US">
              <a:solidFill>
                <a:schemeClr val="dk1"/>
              </a:solidFill>
            </a:endParaRPr>
          </a:p>
        </p:txBody>
      </p:sp>
      <p:pic>
        <p:nvPicPr>
          <p:cNvPr id="1" name="Picture 0"/>
          <p:cNvPicPr>
            <a:picLocks noChangeAspect="1"/>
          </p:cNvPicPr>
          <p:nvPr/>
        </p:nvPicPr>
        <p:blipFill>
          <a:blip r:embed="rId1"/>
          <a:stretch>
            <a:fillRect/>
          </a:stretch>
        </p:blipFill>
        <p:spPr>
          <a:xfrm>
            <a:off x="1278255" y="2571750"/>
            <a:ext cx="6587490" cy="2419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Phân loại</a:t>
            </a:r>
            <a:endParaRPr lang="en-US" altLang="en-GB"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flipH="1">
            <a:off x="3393440" y="2445385"/>
            <a:ext cx="1833245" cy="37846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lang="en-US" altLang="en-GB" b="1"/>
          </a:p>
        </p:txBody>
      </p:sp>
      <p:pic>
        <p:nvPicPr>
          <p:cNvPr id="1" name="Picture 0"/>
          <p:cNvPicPr>
            <a:picLocks noChangeAspect="1"/>
          </p:cNvPicPr>
          <p:nvPr/>
        </p:nvPicPr>
        <p:blipFill>
          <a:blip r:embed="rId1"/>
          <a:stretch>
            <a:fillRect/>
          </a:stretch>
        </p:blipFill>
        <p:spPr>
          <a:xfrm>
            <a:off x="693420" y="414020"/>
            <a:ext cx="7723505" cy="4436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In-Band SQLi</a:t>
            </a:r>
            <a:endParaRPr lang="en-US" altLang="en-GB"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3962</Words>
  <Application>WPS Presentation</Application>
  <PresentationFormat/>
  <Paragraphs>71</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SimSun</vt:lpstr>
      <vt:lpstr>Wingdings</vt:lpstr>
      <vt:lpstr>Arial</vt:lpstr>
      <vt:lpstr>Microsoft YaHei</vt:lpstr>
      <vt:lpstr>Arial Unicode MS</vt:lpstr>
      <vt:lpstr>Simple Light</vt:lpstr>
      <vt:lpstr>File Upload </vt:lpstr>
      <vt:lpstr>Definition </vt:lpstr>
      <vt:lpstr>PowerPoint 演示文稿</vt:lpstr>
      <vt:lpstr>Impact </vt:lpstr>
      <vt:lpstr>PowerPoint 演示文稿</vt:lpstr>
      <vt:lpstr>Impact dựa trên CIA</vt:lpstr>
      <vt:lpstr>Nguyên nhân</vt:lpstr>
      <vt:lpstr>Phân loại</vt:lpstr>
      <vt:lpstr>Phân loại</vt:lpstr>
      <vt:lpstr>PowerPoint 演示文稿</vt:lpstr>
      <vt:lpstr>PowerPoint 演示文稿</vt:lpstr>
      <vt:lpstr>PowerPoint 演示文稿</vt:lpstr>
      <vt:lpstr>In-Band SQLi</vt:lpstr>
      <vt:lpstr>PowerPoint 演示文稿</vt:lpstr>
      <vt:lpstr>PowerPoint 演示文稿</vt:lpstr>
      <vt:lpstr>PowerPoint 演示文稿</vt:lpstr>
      <vt:lpstr>Blind SQLi</vt:lpstr>
      <vt:lpstr>PowerPoint 演示文稿</vt:lpstr>
      <vt:lpstr>Cách ngăn chặn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dc:title>
  <dc:creator/>
  <cp:lastModifiedBy>nguye</cp:lastModifiedBy>
  <cp:revision>1</cp:revision>
  <dcterms:created xsi:type="dcterms:W3CDTF">2024-10-25T03:24:44Z</dcterms:created>
  <dcterms:modified xsi:type="dcterms:W3CDTF">2024-10-25T03:24:44Z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BD2AC30306BD4787A3502A17C3D0415D_12</vt:lpwstr>
  </property>
  <property fmtid="{D5CDD505-2E9C-101B-9397-08002B2CF9AE}" pid="3" name="KSOProductBuildVer">
    <vt:lpwstr>1033-12.2.0.13472</vt:lpwstr>
  </property>
</Properties>
</file>