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74" r:id="rId12"/>
    <p:sldId id="264" r:id="rId13"/>
    <p:sldId id="276" r:id="rId14"/>
    <p:sldId id="277" r:id="rId15"/>
    <p:sldId id="278" r:id="rId16"/>
    <p:sldId id="279" r:id="rId17"/>
    <p:sldId id="273" r:id="rId18"/>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2dae0b2ef3c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dae0b2ef3c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dae0b2ef3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ae0b2ef3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dae0b2ef3c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ae0b2ef3c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2dae0b2ef3c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dae0b2ef3c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2dae0b2ef3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dae0b2ef3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2dae0b2ef3c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dae0b2ef3c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dae0b2ef3c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dae0b2ef3c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dae0b2ef3c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ae0b2ef3c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dae0b2ef3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ae0b2ef3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dae0b2ef3c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dae0b2ef3c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dae0b2ef3c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ae0b2ef3c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Cross-Site Scripting (XSS)</a:t>
            </a:r>
            <a:endParaRPr lang="en-US" altLang="en-GB" b="1"/>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t>vulnerability</a:t>
            </a:r>
            <a:endParaRPr b="1"/>
          </a:p>
        </p:txBody>
      </p:sp>
      <p:sp>
        <p:nvSpPr>
          <p:cNvPr id="56" name="Google Shape;56;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21"/>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b="1"/>
          </a:p>
        </p:txBody>
      </p:sp>
      <p:sp>
        <p:nvSpPr>
          <p:cNvPr id="101" name="Google Shape;101;p21"/>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b="1"/>
          </a:p>
        </p:txBody>
      </p:sp>
      <p:pic>
        <p:nvPicPr>
          <p:cNvPr id="1" name="Picture 0"/>
          <p:cNvPicPr>
            <a:picLocks noChangeAspect="1"/>
          </p:cNvPicPr>
          <p:nvPr/>
        </p:nvPicPr>
        <p:blipFill>
          <a:blip r:embed="rId1"/>
          <a:stretch>
            <a:fillRect/>
          </a:stretch>
        </p:blipFill>
        <p:spPr>
          <a:xfrm>
            <a:off x="785495" y="542925"/>
            <a:ext cx="7572375" cy="4057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XSS Based DOM</a:t>
            </a:r>
            <a:endParaRPr lang="en-US" altLang="en-GB"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b="1"/>
              <a:t>DOM</a:t>
            </a:r>
            <a:endParaRPr lang="en-US" b="1"/>
          </a:p>
        </p:txBody>
      </p:sp>
      <p:sp>
        <p:nvSpPr>
          <p:cNvPr id="3" name="Text Placeholder 2"/>
          <p:cNvSpPr/>
          <p:nvPr>
            <p:ph type="body" idx="1"/>
          </p:nvPr>
        </p:nvSpPr>
        <p:spPr/>
        <p:txBody>
          <a:bodyPr/>
          <a:p>
            <a:pPr marL="114300" indent="0">
              <a:buNone/>
            </a:pPr>
            <a:endParaRPr lang="en-US"/>
          </a:p>
        </p:txBody>
      </p:sp>
      <p:pic>
        <p:nvPicPr>
          <p:cNvPr id="4" name="Picture 3"/>
          <p:cNvPicPr>
            <a:picLocks noChangeAspect="1"/>
          </p:cNvPicPr>
          <p:nvPr/>
        </p:nvPicPr>
        <p:blipFill>
          <a:blip r:embed="rId1"/>
          <a:stretch>
            <a:fillRect/>
          </a:stretch>
        </p:blipFill>
        <p:spPr>
          <a:xfrm>
            <a:off x="1002030" y="1152525"/>
            <a:ext cx="6838950" cy="3590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b="1">
                <a:sym typeface="+mn-ea"/>
              </a:rPr>
              <a:t>XSS Based DOM</a:t>
            </a:r>
            <a:endParaRPr lang="en-US"/>
          </a:p>
        </p:txBody>
      </p:sp>
      <p:sp>
        <p:nvSpPr>
          <p:cNvPr id="3" name="Text Placeholder 2"/>
          <p:cNvSpPr/>
          <p:nvPr>
            <p:ph type="body" idx="1"/>
          </p:nvPr>
        </p:nvSpPr>
        <p:spPr/>
        <p:txBody>
          <a:bodyPr/>
          <a:p>
            <a:r>
              <a:rPr lang="en-US" sz="2000"/>
              <a:t>Là một kiểu tấn công XSS xảy ra khi một ứng dụng web dễ bị tấn công sửa đổi DOM (Mô hình đối tượng tài liệu) trong trình duyệt của người dùng, phát sinh khi một ứng dụng chứa một số JavaScript phía máy khách xử lý dữ liệu từ nguồn không đáng tin cậy theo cách không an toàn, thường bằng cách ghi dữ liệu trở lại DOM. </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b="1"/>
              <a:t>Tác động của lỗ hổng XSS</a:t>
            </a:r>
            <a:endParaRPr lang="en-US" b="1"/>
          </a:p>
        </p:txBody>
      </p:sp>
      <p:sp>
        <p:nvSpPr>
          <p:cNvPr id="3" name="Text Placeholder 2"/>
          <p:cNvSpPr/>
          <p:nvPr>
            <p:ph type="body" idx="1"/>
          </p:nvPr>
        </p:nvSpPr>
        <p:spPr/>
        <p:txBody>
          <a:bodyPr>
            <a:noAutofit/>
          </a:bodyPr>
          <a:p>
            <a:r>
              <a:rPr lang="en-US" sz="2000"/>
              <a:t>Trong một ứng dụng phần mềm quảng cáo, nơi tất cả người dùng đều ẩn danh và tất cả thông tin đều được công khai, tác động thường sẽ rất nhỏ.</a:t>
            </a:r>
            <a:endParaRPr lang="en-US" sz="2000"/>
          </a:p>
          <a:p>
            <a:r>
              <a:rPr lang="en-US" sz="2000"/>
              <a:t>Trong một ứng dụng chứa dữ liệu nhạy cảm, chẳng hạn như giao dịch ngân hàng, email hoặc hồ sơ chăm sóc sức khỏe, tác động thường sẽ nghiêm trọng.</a:t>
            </a:r>
            <a:endParaRPr lang="en-US" sz="2000"/>
          </a:p>
          <a:p>
            <a:r>
              <a:rPr lang="en-US" sz="2000"/>
              <a:t>Nếu người dùng bị xâm nhập có đặc quyền nâng cao trong ứng dụng thì tác động nhìn chung sẽ rất nghiêm trọng, cho phép kẻ tấn công có toàn quyền kiểm soát ứng dụng dễ bị tấn công và xâm phạm tất cả người dùng cũng như dữ liệu của họ.</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Cách ngăn chặn </a:t>
            </a:r>
            <a:endParaRPr b="1"/>
          </a:p>
        </p:txBody>
      </p:sp>
      <p:sp>
        <p:nvSpPr>
          <p:cNvPr id="154" name="Google Shape;154;p3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lvl="0" algn="l" rtl="0">
              <a:spcBef>
                <a:spcPts val="0"/>
              </a:spcBef>
              <a:spcAft>
                <a:spcPts val="0"/>
              </a:spcAft>
              <a:buClr>
                <a:schemeClr val="dk1"/>
              </a:buClr>
              <a:buSzPts val="1800"/>
            </a:pPr>
            <a:r>
              <a:rPr lang="en-GB" sz="2400">
                <a:solidFill>
                  <a:schemeClr val="dk1"/>
                </a:solidFill>
              </a:rPr>
              <a:t>Lọc đầu vào khi đến</a:t>
            </a:r>
            <a:endParaRPr lang="en-GB" sz="2400">
              <a:solidFill>
                <a:schemeClr val="dk1"/>
              </a:solidFill>
            </a:endParaRPr>
          </a:p>
          <a:p>
            <a:pPr lvl="0" algn="l" rtl="0">
              <a:spcBef>
                <a:spcPts val="0"/>
              </a:spcBef>
              <a:spcAft>
                <a:spcPts val="0"/>
              </a:spcAft>
              <a:buClr>
                <a:schemeClr val="dk1"/>
              </a:buClr>
              <a:buSzPts val="1800"/>
            </a:pPr>
            <a:r>
              <a:rPr lang="en-GB" sz="2400">
                <a:solidFill>
                  <a:schemeClr val="dk1"/>
                </a:solidFill>
              </a:rPr>
              <a:t>Mã hóa dữ liệu trên đầu ra</a:t>
            </a:r>
            <a:endParaRPr lang="en-GB" sz="2400">
              <a:solidFill>
                <a:schemeClr val="dk1"/>
              </a:solidFill>
            </a:endParaRPr>
          </a:p>
          <a:p>
            <a:pPr lvl="0" algn="l" rtl="0">
              <a:spcBef>
                <a:spcPts val="0"/>
              </a:spcBef>
              <a:spcAft>
                <a:spcPts val="0"/>
              </a:spcAft>
              <a:buClr>
                <a:schemeClr val="dk1"/>
              </a:buClr>
              <a:buSzPts val="1800"/>
            </a:pPr>
            <a:r>
              <a:rPr lang="en-GB" sz="2400">
                <a:solidFill>
                  <a:schemeClr val="dk1"/>
                </a:solidFill>
              </a:rPr>
              <a:t>Sử dụng tiêu đề phản hồi thích hợp</a:t>
            </a:r>
            <a:endParaRPr lang="en-GB" sz="2400">
              <a:solidFill>
                <a:schemeClr val="dk1"/>
              </a:solidFill>
            </a:endParaRPr>
          </a:p>
          <a:p>
            <a:pPr lvl="0" algn="l" rtl="0">
              <a:spcBef>
                <a:spcPts val="0"/>
              </a:spcBef>
              <a:spcAft>
                <a:spcPts val="0"/>
              </a:spcAft>
              <a:buClr>
                <a:schemeClr val="dk1"/>
              </a:buClr>
              <a:buSzPts val="1800"/>
            </a:pPr>
            <a:r>
              <a:rPr lang="en-GB" sz="2400">
                <a:solidFill>
                  <a:schemeClr val="dk1"/>
                </a:solidFill>
              </a:rPr>
              <a:t>Chính sách bảo mật nội dung</a:t>
            </a:r>
            <a:endParaRPr lang="en-GB"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Định nghĩa</a:t>
            </a:r>
            <a:endParaRPr lang="en-US" altLang="en-GB" b="1"/>
          </a:p>
        </p:txBody>
      </p:sp>
      <p:sp>
        <p:nvSpPr>
          <p:cNvPr id="62" name="Google Shape;62;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ph type="body" idx="1"/>
          </p:nvPr>
        </p:nvSpPr>
        <p:spPr>
          <a:xfrm>
            <a:off x="311700" y="183400"/>
            <a:ext cx="8520600" cy="34164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Clr>
                <a:schemeClr val="dk1"/>
              </a:buClr>
              <a:buSzPts val="2500"/>
              <a:buChar char="-"/>
            </a:pPr>
            <a:r>
              <a:rPr lang="en-US" sz="2500">
                <a:solidFill>
                  <a:schemeClr val="dk1"/>
                </a:solidFill>
              </a:rPr>
              <a:t>Cho phép kẻ tấn công tiêm mã độc vào một trang web, mã này sau đó được thực thi trong trình duyệt của bất kỳ ai truy cập trang web.</a:t>
            </a:r>
            <a:endParaRPr sz="2500">
              <a:solidFill>
                <a:schemeClr val="dk1"/>
              </a:solidFill>
            </a:endParaRPr>
          </a:p>
          <a:p>
            <a:pPr marL="457200" lvl="0" indent="-387350" algn="l" rtl="0">
              <a:spcBef>
                <a:spcPts val="0"/>
              </a:spcBef>
              <a:spcAft>
                <a:spcPts val="0"/>
              </a:spcAft>
              <a:buClr>
                <a:schemeClr val="dk1"/>
              </a:buClr>
              <a:buSzPts val="2500"/>
              <a:buChar char="-"/>
            </a:pPr>
            <a:r>
              <a:rPr lang="en-GB" sz="2500">
                <a:solidFill>
                  <a:schemeClr val="dk1"/>
                </a:solidFill>
              </a:rPr>
              <a:t>Dẫn đến </a:t>
            </a:r>
            <a:r>
              <a:rPr lang="en-US" altLang="en-GB" sz="2500">
                <a:solidFill>
                  <a:schemeClr val="dk1"/>
                </a:solidFill>
              </a:rPr>
              <a:t>kẻ tấn công đánh cắp thông tin nhạy cảm, chẳng hạn như thông tin đăng nhập của người dùng,...</a:t>
            </a:r>
            <a:endParaRPr lang="en-US" altLang="en-GB" sz="2500">
              <a:solidFill>
                <a:schemeClr val="dk1"/>
              </a:solidFill>
            </a:endParaRPr>
          </a:p>
        </p:txBody>
      </p:sp>
      <p:pic>
        <p:nvPicPr>
          <p:cNvPr id="1" name="Picture 0"/>
          <p:cNvPicPr>
            <a:picLocks noChangeAspect="1"/>
          </p:cNvPicPr>
          <p:nvPr/>
        </p:nvPicPr>
        <p:blipFill>
          <a:blip r:embed="rId1"/>
          <a:stretch>
            <a:fillRect/>
          </a:stretch>
        </p:blipFill>
        <p:spPr>
          <a:xfrm>
            <a:off x="1758315" y="2707640"/>
            <a:ext cx="5627370" cy="24149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Nguyên nhân</a:t>
            </a:r>
            <a:r>
              <a:rPr lang="en-GB" b="1"/>
              <a:t> </a:t>
            </a:r>
            <a:endParaRPr b="1"/>
          </a:p>
        </p:txBody>
      </p:sp>
      <p:sp>
        <p:nvSpPr>
          <p:cNvPr id="74" name="Google Shape;74;p1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body" idx="1"/>
          </p:nvPr>
        </p:nvSpPr>
        <p:spPr>
          <a:xfrm>
            <a:off x="311700" y="1086250"/>
            <a:ext cx="8520600" cy="3416400"/>
          </a:xfrm>
          <a:prstGeom prst="rect">
            <a:avLst/>
          </a:prstGeom>
        </p:spPr>
        <p:txBody>
          <a:bodyPr spcFirstLastPara="1" wrap="square" lIns="91425" tIns="91425" rIns="91425" bIns="91425" anchor="t" anchorCtr="0">
            <a:normAutofit fontScale="80000"/>
          </a:bodyPr>
          <a:lstStyle/>
          <a:p>
            <a:pPr marL="0" lvl="0" indent="0" algn="l" rtl="0">
              <a:spcBef>
                <a:spcPts val="0"/>
              </a:spcBef>
              <a:spcAft>
                <a:spcPts val="0"/>
              </a:spcAft>
              <a:buNone/>
            </a:pPr>
            <a:r>
              <a:rPr lang="en-GB" sz="2500">
                <a:solidFill>
                  <a:schemeClr val="dk1"/>
                </a:solidFill>
              </a:rPr>
              <a:t>Phụ thuộc </a:t>
            </a:r>
            <a:r>
              <a:rPr lang="en-GB" sz="2500" b="1">
                <a:solidFill>
                  <a:schemeClr val="dk1"/>
                </a:solidFill>
              </a:rPr>
              <a:t>2 </a:t>
            </a:r>
            <a:r>
              <a:rPr lang="en-US" altLang="en-GB" sz="2500" b="1">
                <a:solidFill>
                  <a:schemeClr val="dk1"/>
                </a:solidFill>
              </a:rPr>
              <a:t>nguyên nhân</a:t>
            </a:r>
            <a:r>
              <a:rPr lang="en-GB" sz="2500" b="1">
                <a:solidFill>
                  <a:schemeClr val="dk1"/>
                </a:solidFill>
              </a:rPr>
              <a:t> chính</a:t>
            </a:r>
            <a:endParaRPr sz="2500" b="1">
              <a:solidFill>
                <a:schemeClr val="dk1"/>
              </a:solidFill>
            </a:endParaRPr>
          </a:p>
          <a:p>
            <a:pPr marL="914400" lvl="0" indent="-387350" algn="l" rtl="0">
              <a:lnSpc>
                <a:spcPct val="200000"/>
              </a:lnSpc>
              <a:spcBef>
                <a:spcPts val="1200"/>
              </a:spcBef>
              <a:spcAft>
                <a:spcPts val="0"/>
              </a:spcAft>
              <a:buClr>
                <a:schemeClr val="dk1"/>
              </a:buClr>
              <a:buSzPts val="2500"/>
              <a:buChar char="●"/>
            </a:pPr>
            <a:r>
              <a:rPr lang="en-US" altLang="en-GB" sz="2500">
                <a:solidFill>
                  <a:schemeClr val="dk1"/>
                </a:solidFill>
              </a:rPr>
              <a:t>Dữ liệu đi vào ứng dụng Web thông qua một nguồn không đáng tin cậy</a:t>
            </a:r>
            <a:endParaRPr lang="en-US" altLang="en-GB" sz="2500">
              <a:solidFill>
                <a:schemeClr val="dk1"/>
              </a:solidFill>
            </a:endParaRPr>
          </a:p>
          <a:p>
            <a:pPr marL="914400" lvl="0" indent="-387350" algn="l" rtl="0">
              <a:lnSpc>
                <a:spcPct val="200000"/>
              </a:lnSpc>
              <a:spcBef>
                <a:spcPts val="1200"/>
              </a:spcBef>
              <a:spcAft>
                <a:spcPts val="0"/>
              </a:spcAft>
              <a:buClr>
                <a:schemeClr val="dk1"/>
              </a:buClr>
              <a:buSzPts val="2500"/>
              <a:buChar char="●"/>
            </a:pPr>
            <a:r>
              <a:rPr lang="en-US" sz="2500">
                <a:solidFill>
                  <a:schemeClr val="dk1"/>
                </a:solidFill>
              </a:rPr>
              <a:t>Dữ liệu được gửi bao gồm trong nội dụng động được gửi tới người dùng web mà không được xác thực nội dung độc hại</a:t>
            </a:r>
            <a:endParaRPr lang="en-US" sz="2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b="1"/>
          </a:p>
        </p:txBody>
      </p:sp>
      <p:sp>
        <p:nvSpPr>
          <p:cNvPr id="85" name="Google Shape;85;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endParaRPr>
              <a:solidFill>
                <a:schemeClr val="dk1"/>
              </a:solidFill>
            </a:endParaRPr>
          </a:p>
        </p:txBody>
      </p:sp>
      <p:pic>
        <p:nvPicPr>
          <p:cNvPr id="1" name="Picture 0"/>
          <p:cNvPicPr>
            <a:picLocks noChangeAspect="1"/>
          </p:cNvPicPr>
          <p:nvPr/>
        </p:nvPicPr>
        <p:blipFill>
          <a:blip r:embed="rId1"/>
          <a:stretch>
            <a:fillRect/>
          </a:stretch>
        </p:blipFill>
        <p:spPr>
          <a:xfrm>
            <a:off x="575945" y="299720"/>
            <a:ext cx="7992110" cy="4544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Stored XSS</a:t>
            </a:r>
            <a:endParaRPr lang="en-US" altLang="en-GB"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20"/>
          <p:cNvSpPr txBox="1"/>
          <p:nvPr>
            <p:ph type="body" idx="1"/>
          </p:nvPr>
        </p:nvSpPr>
        <p:spPr>
          <a:xfrm>
            <a:off x="311700" y="550900"/>
            <a:ext cx="85206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rgbClr val="000000"/>
              </a:buClr>
              <a:buSzPts val="1800"/>
              <a:buChar char="-"/>
            </a:pPr>
            <a:endParaRPr>
              <a:solidFill>
                <a:srgbClr val="000000"/>
              </a:solidFill>
            </a:endParaRPr>
          </a:p>
        </p:txBody>
      </p:sp>
      <p:pic>
        <p:nvPicPr>
          <p:cNvPr id="1" name="Picture 0"/>
          <p:cNvPicPr>
            <a:picLocks noChangeAspect="1"/>
          </p:cNvPicPr>
          <p:nvPr/>
        </p:nvPicPr>
        <p:blipFill>
          <a:blip r:embed="rId1"/>
          <a:stretch>
            <a:fillRect/>
          </a:stretch>
        </p:blipFill>
        <p:spPr>
          <a:xfrm>
            <a:off x="781685" y="551180"/>
            <a:ext cx="7703185" cy="381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b="1"/>
              <a:t>Reflected XSS</a:t>
            </a:r>
            <a:endParaRPr lang="en-US" altLang="en-GB"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1531</Words>
  <Application>WPS Presentation</Application>
  <PresentationFormat/>
  <Paragraphs>40</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Arial</vt:lpstr>
      <vt:lpstr>Microsoft YaHei</vt:lpstr>
      <vt:lpstr>Arial Unicode MS</vt:lpstr>
      <vt:lpstr>Simple Light</vt:lpstr>
      <vt:lpstr>File Upload </vt:lpstr>
      <vt:lpstr>Definition </vt:lpstr>
      <vt:lpstr>PowerPoint 演示文稿</vt:lpstr>
      <vt:lpstr>Impact </vt:lpstr>
      <vt:lpstr>PowerPoint 演示文稿</vt:lpstr>
      <vt:lpstr>Impact dựa trên CIA</vt:lpstr>
      <vt:lpstr>Nguyên nhân</vt:lpstr>
      <vt:lpstr>PowerPoint 演示文稿</vt:lpstr>
      <vt:lpstr>Stored XSS</vt:lpstr>
      <vt:lpstr>Cách khai thác lỗ hổng</vt:lpstr>
      <vt:lpstr>Reflected XSS</vt:lpstr>
      <vt:lpstr>PowerPoint 演示文稿</vt:lpstr>
      <vt:lpstr>PowerPoint 演示文稿</vt:lpstr>
      <vt:lpstr>PowerPoint 演示文稿</vt:lpstr>
      <vt:lpstr>Cách ngăn chặn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Cross-Site Scripting (XSS)</dc:title>
  <dc:creator/>
  <cp:lastModifiedBy>nguye</cp:lastModifiedBy>
  <cp:revision>2</cp:revision>
  <dcterms:created xsi:type="dcterms:W3CDTF">2024-10-25T04:04:16Z</dcterms:created>
  <dcterms:modified xsi:type="dcterms:W3CDTF">2024-10-25T04:06:14Z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6A59C61B9CA042EEA21AD55B491FAA3F_12</vt:lpwstr>
  </property>
  <property fmtid="{D5CDD505-2E9C-101B-9397-08002B2CF9AE}" pid="3" name="KSOProductBuildVer">
    <vt:lpwstr>1033-12.2.0.13472</vt:lpwstr>
  </property>
</Properties>
</file>