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56" r:id="rId5"/>
    <p:sldId id="3849" r:id="rId6"/>
    <p:sldId id="3846" r:id="rId7"/>
    <p:sldId id="261" r:id="rId8"/>
    <p:sldId id="3852" r:id="rId9"/>
    <p:sldId id="3853" r:id="rId10"/>
    <p:sldId id="3854" r:id="rId11"/>
    <p:sldId id="3850" r:id="rId12"/>
    <p:sldId id="3851" r:id="rId13"/>
    <p:sldId id="3848" r:id="rId14"/>
    <p:sldId id="263" r:id="rId15"/>
    <p:sldId id="3855" r:id="rId16"/>
    <p:sldId id="3857" r:id="rId17"/>
    <p:sldId id="3856" r:id="rId18"/>
    <p:sldId id="3858" r:id="rId19"/>
    <p:sldId id="3859" r:id="rId20"/>
    <p:sldId id="268" r:id="rId21"/>
    <p:sldId id="384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B8D95-FA08-4EDD-8314-A47D5ACBAF41}" v="318" dt="2024-05-25T11:13:52.729"/>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74" d="100"/>
          <a:sy n="74" d="100"/>
        </p:scale>
        <p:origin x="1042" y="72"/>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5/25/2024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5/25/2024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273744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1947792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14</a:t>
            </a:fld>
            <a:endParaRPr lang="en-US" dirty="0"/>
          </a:p>
        </p:txBody>
      </p:sp>
    </p:spTree>
    <p:extLst>
      <p:ext uri="{BB962C8B-B14F-4D97-AF65-F5344CB8AC3E}">
        <p14:creationId xmlns:p14="http://schemas.microsoft.com/office/powerpoint/2010/main" val="1728632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3789854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16</a:t>
            </a:fld>
            <a:endParaRPr lang="en-US" dirty="0"/>
          </a:p>
        </p:txBody>
      </p:sp>
    </p:spTree>
    <p:extLst>
      <p:ext uri="{BB962C8B-B14F-4D97-AF65-F5344CB8AC3E}">
        <p14:creationId xmlns:p14="http://schemas.microsoft.com/office/powerpoint/2010/main" val="2185812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17</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18</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lnSpc>
                <a:spcPct val="107000"/>
              </a:lnSpc>
              <a:spcBef>
                <a:spcPts val="1200"/>
              </a:spcBef>
            </a:pP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kỳ</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vọng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cao</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sáng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spcBef>
                <a:spcPts val="1200"/>
              </a:spcBef>
            </a:pP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linh</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khả</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quốc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ổn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nền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tảng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spcBef>
                <a:spcPts val="1200"/>
              </a:spcBef>
            </a:pP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ổn</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bảo</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ổn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bởi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môi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spcBef>
                <a:spcPts val="1200"/>
              </a:spcBef>
            </a:pP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b="1"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cậy</a:t>
            </a:r>
            <a:r>
              <a:rPr lang="en-US" sz="12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đợi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số</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xe</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cậy</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đáng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cậy</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giúp</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cải</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ninh</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200" b="0" kern="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tế</a:t>
            </a:r>
            <a:r>
              <a:rPr lang="en-US" sz="1200" b="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376091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68222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2226157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5/25/2024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5/25/2024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440784" y="2963855"/>
            <a:ext cx="6751216" cy="930289"/>
          </a:xfrm>
          <a:noFill/>
        </p:spPr>
        <p:txBody>
          <a:bodyPr anchor="b">
            <a:noAutofit/>
          </a:bodyPr>
          <a:lstStyle/>
          <a:p>
            <a:pPr algn="l"/>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3200" dirty="0">
                <a:effectLst/>
                <a:latin typeface="Times New Roman" panose="02020603050405020304" pitchFamily="18" charset="0"/>
                <a:ea typeface="Calibri" panose="020F0502020204030204" pitchFamily="34" charset="0"/>
                <a:cs typeface="Times New Roman" panose="02020603050405020304" pitchFamily="18" charset="0"/>
              </a:rPr>
            </a:b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ô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tô</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C640F7C-E2AB-F576-1D1D-40D710A4E230}"/>
              </a:ext>
            </a:extLst>
          </p:cNvPr>
          <p:cNvSpPr txBox="1"/>
          <p:nvPr/>
        </p:nvSpPr>
        <p:spPr>
          <a:xfrm>
            <a:off x="6096000" y="5164281"/>
            <a:ext cx="5344391" cy="1200329"/>
          </a:xfrm>
          <a:prstGeom prst="rect">
            <a:avLst/>
          </a:prstGeom>
          <a:noFill/>
        </p:spPr>
        <p:txBody>
          <a:bodyPr wrap="squar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Học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phần</a:t>
            </a:r>
            <a:r>
              <a:rPr lang="en-US" sz="2400" dirty="0">
                <a:solidFill>
                  <a:schemeClr val="bg1"/>
                </a:solidFill>
                <a:latin typeface="Times New Roman" panose="02020603050405020304" pitchFamily="18" charset="0"/>
                <a:cs typeface="Times New Roman" panose="02020603050405020304" pitchFamily="18" charset="0"/>
              </a:rPr>
              <a:t> : </a:t>
            </a:r>
            <a:r>
              <a:rPr lang="en-US" sz="2400" dirty="0" err="1">
                <a:solidFill>
                  <a:schemeClr val="bg1"/>
                </a:solidFill>
                <a:latin typeface="Times New Roman" panose="02020603050405020304" pitchFamily="18" charset="0"/>
                <a:cs typeface="Times New Roman" panose="02020603050405020304" pitchFamily="18" charset="0"/>
              </a:rPr>
              <a:t>Xử</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lý</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ảnh</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GV </a:t>
            </a:r>
            <a:r>
              <a:rPr lang="en-US" sz="2400" dirty="0" err="1">
                <a:solidFill>
                  <a:schemeClr val="bg1"/>
                </a:solidFill>
                <a:latin typeface="Times New Roman" panose="02020603050405020304" pitchFamily="18" charset="0"/>
                <a:cs typeface="Times New Roman" panose="02020603050405020304" pitchFamily="18" charset="0"/>
              </a:rPr>
              <a:t>hướng</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dẫn</a:t>
            </a:r>
            <a:r>
              <a:rPr lang="en-US" sz="2400" dirty="0">
                <a:solidFill>
                  <a:schemeClr val="bg1"/>
                </a:solidFill>
                <a:latin typeface="Times New Roman" panose="02020603050405020304" pitchFamily="18" charset="0"/>
                <a:cs typeface="Times New Roman" panose="02020603050405020304" pitchFamily="18" charset="0"/>
              </a:rPr>
              <a:t> : </a:t>
            </a:r>
            <a:r>
              <a:rPr lang="en-US" sz="2400" dirty="0" err="1">
                <a:solidFill>
                  <a:schemeClr val="bg1"/>
                </a:solidFill>
                <a:latin typeface="Times New Roman" panose="02020603050405020304" pitchFamily="18" charset="0"/>
                <a:cs typeface="Times New Roman" panose="02020603050405020304" pitchFamily="18" charset="0"/>
              </a:rPr>
              <a:t>Ts.Nguyễn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Hữu</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Tuân</a:t>
            </a:r>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SV </a:t>
            </a:r>
            <a:r>
              <a:rPr lang="en-US" sz="2400" dirty="0" err="1">
                <a:solidFill>
                  <a:schemeClr val="bg1"/>
                </a:solidFill>
                <a:latin typeface="Times New Roman" panose="02020603050405020304" pitchFamily="18" charset="0"/>
                <a:cs typeface="Times New Roman" panose="02020603050405020304" pitchFamily="18" charset="0"/>
              </a:rPr>
              <a:t>thực</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hiện</a:t>
            </a:r>
            <a:r>
              <a:rPr lang="en-US" sz="2400" dirty="0">
                <a:solidFill>
                  <a:schemeClr val="bg1"/>
                </a:solidFill>
                <a:latin typeface="Times New Roman" panose="02020603050405020304" pitchFamily="18" charset="0"/>
                <a:cs typeface="Times New Roman" panose="02020603050405020304" pitchFamily="18" charset="0"/>
              </a:rPr>
              <a:t> : </a:t>
            </a:r>
            <a:r>
              <a:rPr lang="en-US" sz="2400" dirty="0" err="1">
                <a:solidFill>
                  <a:schemeClr val="bg1"/>
                </a:solidFill>
                <a:latin typeface="Times New Roman" panose="02020603050405020304" pitchFamily="18" charset="0"/>
                <a:cs typeface="Times New Roman" panose="02020603050405020304" pitchFamily="18" charset="0"/>
              </a:rPr>
              <a:t>Nguyễn</a:t>
            </a:r>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Tuấn</a:t>
            </a:r>
            <a:r>
              <a:rPr lang="en-US" sz="2400" dirty="0">
                <a:solidFill>
                  <a:schemeClr val="bg1"/>
                </a:solidFill>
                <a:latin typeface="Times New Roman" panose="02020603050405020304" pitchFamily="18" charset="0"/>
                <a:cs typeface="Times New Roman" panose="02020603050405020304" pitchFamily="18" charset="0"/>
              </a:rPr>
              <a:t> Minh-90504</a:t>
            </a:r>
          </a:p>
        </p:txBody>
      </p:sp>
      <p:cxnSp>
        <p:nvCxnSpPr>
          <p:cNvPr id="5" name="Straight Connector 4">
            <a:extLst>
              <a:ext uri="{FF2B5EF4-FFF2-40B4-BE49-F238E27FC236}">
                <a16:creationId xmlns:a16="http://schemas.microsoft.com/office/drawing/2014/main" id="{411098FF-D3CE-8356-2591-50BC7FCCD656}"/>
              </a:ext>
            </a:extLst>
          </p:cNvPr>
          <p:cNvCxnSpPr/>
          <p:nvPr/>
        </p:nvCxnSpPr>
        <p:spPr>
          <a:xfrm>
            <a:off x="4177145" y="4644736"/>
            <a:ext cx="8014855"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99839E0-886C-F5A5-F4B7-670307BC97CD}"/>
              </a:ext>
            </a:extLst>
          </p:cNvPr>
          <p:cNvSpPr>
            <a:spLocks noGrp="1"/>
          </p:cNvSpPr>
          <p:nvPr>
            <p:ph type="title"/>
          </p:nvPr>
        </p:nvSpPr>
        <p:spPr>
          <a:xfrm>
            <a:off x="711777" y="0"/>
            <a:ext cx="10515600" cy="1325563"/>
          </a:xfrm>
          <a:noFill/>
        </p:spPr>
        <p:txBody>
          <a:bodyPr anchor="ctr"/>
          <a:lstStyle/>
          <a:p>
            <a:r>
              <a:rPr lang="en-US" dirty="0"/>
              <a:t>Libraries</a:t>
            </a:r>
          </a:p>
        </p:txBody>
      </p:sp>
      <p:graphicFrame>
        <p:nvGraphicFramePr>
          <p:cNvPr id="12" name="Table 11">
            <a:extLst>
              <a:ext uri="{FF2B5EF4-FFF2-40B4-BE49-F238E27FC236}">
                <a16:creationId xmlns:a16="http://schemas.microsoft.com/office/drawing/2014/main" id="{C18BA49A-45AC-E362-AF5B-4D90FD093CBC}"/>
              </a:ext>
            </a:extLst>
          </p:cNvPr>
          <p:cNvGraphicFramePr>
            <a:graphicFrameLocks noGrp="1"/>
          </p:cNvGraphicFramePr>
          <p:nvPr>
            <p:extLst>
              <p:ext uri="{D42A27DB-BD31-4B8C-83A1-F6EECF244321}">
                <p14:modId xmlns:p14="http://schemas.microsoft.com/office/powerpoint/2010/main" val="1938054557"/>
              </p:ext>
            </p:extLst>
          </p:nvPr>
        </p:nvGraphicFramePr>
        <p:xfrm>
          <a:off x="711777" y="1005357"/>
          <a:ext cx="11050732" cy="5300806"/>
        </p:xfrm>
        <a:graphic>
          <a:graphicData uri="http://schemas.openxmlformats.org/drawingml/2006/table">
            <a:tbl>
              <a:tblPr firstRow="1" bandRow="1">
                <a:tableStyleId>{16D9F66E-5EB9-4882-86FB-DCBF35E3C3E4}</a:tableStyleId>
              </a:tblPr>
              <a:tblGrid>
                <a:gridCol w="5000765">
                  <a:extLst>
                    <a:ext uri="{9D8B030D-6E8A-4147-A177-3AD203B41FA5}">
                      <a16:colId xmlns:a16="http://schemas.microsoft.com/office/drawing/2014/main" val="3269110774"/>
                    </a:ext>
                  </a:extLst>
                </a:gridCol>
                <a:gridCol w="6049967">
                  <a:extLst>
                    <a:ext uri="{9D8B030D-6E8A-4147-A177-3AD203B41FA5}">
                      <a16:colId xmlns:a16="http://schemas.microsoft.com/office/drawing/2014/main" val="1091641551"/>
                    </a:ext>
                  </a:extLst>
                </a:gridCol>
              </a:tblGrid>
              <a:tr h="393698">
                <a:tc>
                  <a:txBody>
                    <a:bodyPr/>
                    <a:lstStyle/>
                    <a:p>
                      <a:r>
                        <a:rPr lang="en-US" b="0" dirty="0" err="1">
                          <a:latin typeface="Times New Roman" panose="02020603050405020304" pitchFamily="18" charset="0"/>
                          <a:cs typeface="Times New Roman" panose="02020603050405020304" pitchFamily="18" charset="0"/>
                        </a:rPr>
                        <a:t>Tên</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thư</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viện</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err="1">
                          <a:latin typeface="Times New Roman" panose="02020603050405020304" pitchFamily="18" charset="0"/>
                          <a:cs typeface="Times New Roman" panose="02020603050405020304" pitchFamily="18" charset="0"/>
                        </a:rPr>
                        <a:t>Chức</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năng</a:t>
                      </a:r>
                      <a:endParaRPr lang="en-US"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7267710"/>
                  </a:ext>
                </a:extLst>
              </a:tr>
              <a:tr h="1279518">
                <a:tc>
                  <a:txBody>
                    <a:bodyPr/>
                    <a:lstStyle/>
                    <a:p>
                      <a:pPr algn="ctr"/>
                      <a:r>
                        <a:rPr lang="en-US" b="0" dirty="0">
                          <a:latin typeface="Times New Roman" panose="02020603050405020304" pitchFamily="18" charset="0"/>
                          <a:cs typeface="Times New Roman" panose="02020603050405020304" pitchFamily="18" charset="0"/>
                        </a:rPr>
                        <a:t>Open CV (‘cv2’)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kern="1200" dirty="0">
                          <a:solidFill>
                            <a:schemeClr val="tx1"/>
                          </a:solidFill>
                          <a:effectLst/>
                          <a:latin typeface="Times New Roman" panose="02020603050405020304" pitchFamily="18" charset="0"/>
                          <a:cs typeface="Times New Roman" panose="02020603050405020304" pitchFamily="18" charset="0"/>
                        </a:rPr>
                        <a:t>Thư viện này được sử dụng để xử lý và phân tích hình ảnh và video. Nó hỗ trợ nhiều chức năng liên quan đến việc thao tác ảnh như đọc, ghi, và biến đổi ảnh.</a:t>
                      </a:r>
                      <a:endParaRPr lang="vi-VN"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978156808"/>
                  </a:ext>
                </a:extLst>
              </a:tr>
              <a:tr h="1279518">
                <a:tc>
                  <a:txBody>
                    <a:bodyPr/>
                    <a:lstStyle/>
                    <a:p>
                      <a:pPr algn="ctr"/>
                      <a:r>
                        <a:rPr lang="en-US" b="0" dirty="0">
                          <a:latin typeface="Times New Roman" panose="02020603050405020304" pitchFamily="18" charset="0"/>
                          <a:cs typeface="Times New Roman" panose="02020603050405020304" pitchFamily="18" charset="0"/>
                        </a:rPr>
                        <a:t>Pillow (‘PIL’)</a:t>
                      </a:r>
                    </a:p>
                  </a:txBody>
                  <a:tcPr anchor="ctr"/>
                </a:tc>
                <a:tc>
                  <a:txBody>
                    <a:bodyPr/>
                    <a:lstStyle/>
                    <a:p>
                      <a:r>
                        <a:rPr lang="vi-VN" sz="1800" b="0" kern="1200" dirty="0">
                          <a:solidFill>
                            <a:schemeClr val="tx1"/>
                          </a:solidFill>
                          <a:effectLst/>
                          <a:latin typeface="Times New Roman" panose="02020603050405020304" pitchFamily="18" charset="0"/>
                          <a:cs typeface="Times New Roman" panose="02020603050405020304" pitchFamily="18" charset="0"/>
                        </a:rPr>
                        <a:t>Thư viện này cung cấp các công cụ để mở, xử lý và lưu trữ các file ảnh ở nhiều định dạng khác nhau. Nó cũng hỗ trợ các phép biến đổi ảnh và xử lý văn bản trên ảnh.</a:t>
                      </a:r>
                      <a:endParaRPr lang="en-US"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9593721"/>
                  </a:ext>
                </a:extLst>
              </a:tr>
              <a:tr h="1068554">
                <a:tc>
                  <a:txBody>
                    <a:bodyPr/>
                    <a:lstStyle/>
                    <a:p>
                      <a:pPr algn="ctr"/>
                      <a:r>
                        <a:rPr lang="en-US" sz="1800" b="0" kern="1200" dirty="0" err="1">
                          <a:solidFill>
                            <a:schemeClr val="tx1"/>
                          </a:solidFill>
                          <a:effectLst/>
                          <a:latin typeface="Times New Roman" panose="02020603050405020304" pitchFamily="18" charset="0"/>
                          <a:cs typeface="Times New Roman" panose="02020603050405020304" pitchFamily="18" charset="0"/>
                        </a:rPr>
                        <a:t>EasyOCR</a:t>
                      </a:r>
                      <a:endParaRPr lang="en-US" b="0" dirty="0">
                        <a:latin typeface="Times New Roman" panose="02020603050405020304" pitchFamily="18" charset="0"/>
                        <a:cs typeface="Times New Roman" panose="02020603050405020304" pitchFamily="18" charset="0"/>
                      </a:endParaRPr>
                    </a:p>
                  </a:txBody>
                  <a:tcPr anchor="ctr"/>
                </a:tc>
                <a:tc>
                  <a:txBody>
                    <a:bodyPr/>
                    <a:lstStyle/>
                    <a:p>
                      <a:r>
                        <a:rPr lang="vi-VN" sz="1800" b="0" kern="1200" dirty="0">
                          <a:solidFill>
                            <a:schemeClr val="tx1"/>
                          </a:solidFill>
                          <a:effectLst/>
                          <a:latin typeface="Times New Roman" panose="02020603050405020304" pitchFamily="18" charset="0"/>
                          <a:cs typeface="Times New Roman" panose="02020603050405020304" pitchFamily="18" charset="0"/>
                        </a:rPr>
                        <a:t>Thư viện này được sử dụng để nhận diện ký tự quang học (OCR) từ các hình ảnh. Nó hỗ trợ nhận diện văn bản từ nhiều ngôn ngữ khác nhau.</a:t>
                      </a:r>
                      <a:endParaRPr lang="en-US"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13225166"/>
                  </a:ext>
                </a:extLst>
              </a:tr>
              <a:tr h="1279518">
                <a:tc>
                  <a:txBody>
                    <a:bodyPr/>
                    <a:lstStyle/>
                    <a:p>
                      <a:pPr algn="ctr"/>
                      <a:r>
                        <a:rPr lang="en-US" sz="1800" b="0" kern="1200" dirty="0" err="1">
                          <a:solidFill>
                            <a:schemeClr val="tx1"/>
                          </a:solidFill>
                          <a:effectLst/>
                          <a:latin typeface="Times New Roman" panose="02020603050405020304" pitchFamily="18" charset="0"/>
                          <a:cs typeface="Times New Roman" panose="02020603050405020304" pitchFamily="18" charset="0"/>
                        </a:rPr>
                        <a:t>Tkinter</a:t>
                      </a:r>
                      <a:endParaRPr lang="en-US" b="0" dirty="0">
                        <a:latin typeface="Times New Roman" panose="02020603050405020304" pitchFamily="18" charset="0"/>
                        <a:cs typeface="Times New Roman" panose="02020603050405020304" pitchFamily="18" charset="0"/>
                      </a:endParaRPr>
                    </a:p>
                  </a:txBody>
                  <a:tcPr anchor="ctr"/>
                </a:tc>
                <a:tc>
                  <a:txBody>
                    <a:bodyPr/>
                    <a:lstStyle/>
                    <a:p>
                      <a:r>
                        <a:rPr lang="vi-VN" sz="1800" b="0" kern="1200" dirty="0">
                          <a:solidFill>
                            <a:schemeClr val="tx1"/>
                          </a:solidFill>
                          <a:effectLst/>
                          <a:latin typeface="Times New Roman" panose="02020603050405020304" pitchFamily="18" charset="0"/>
                          <a:cs typeface="Times New Roman" panose="02020603050405020304" pitchFamily="18" charset="0"/>
                        </a:rPr>
                        <a:t>Đây là thư viện chuẩn của Python cho việc tạo giao diện người dùng (GUI). Nó hỗ trợ tạo các cửa sổ, hộp thoại, nhãn, và nhiều thành phần giao diện khác.</a:t>
                      </a:r>
                      <a:endParaRPr lang="en-US"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34260491"/>
                  </a:ext>
                </a:extLst>
              </a:tr>
            </a:tbl>
          </a:graphicData>
        </a:graphic>
      </p:graphicFrame>
    </p:spTree>
    <p:extLst>
      <p:ext uri="{BB962C8B-B14F-4D97-AF65-F5344CB8AC3E}">
        <p14:creationId xmlns:p14="http://schemas.microsoft.com/office/powerpoint/2010/main" val="414613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22823"/>
            <a:ext cx="4254910" cy="752677"/>
          </a:xfrm>
          <a:noFill/>
        </p:spPr>
        <p:txBody>
          <a:bodyPr anchor="b"/>
          <a:lstStyle/>
          <a:p>
            <a:r>
              <a:rPr lang="en-US" dirty="0">
                <a:latin typeface="Times New Roman" panose="02020603050405020304" pitchFamily="18" charset="0"/>
                <a:cs typeface="Times New Roman" panose="02020603050405020304" pitchFamily="18" charset="0"/>
              </a:rPr>
              <a:t>4.Sơ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E91F499-E874-C66F-21E4-D667F9F02215}"/>
              </a:ext>
            </a:extLst>
          </p:cNvPr>
          <p:cNvSpPr/>
          <p:nvPr/>
        </p:nvSpPr>
        <p:spPr>
          <a:xfrm>
            <a:off x="56535" y="347274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file</a:t>
            </a:r>
          </a:p>
        </p:txBody>
      </p:sp>
      <p:sp>
        <p:nvSpPr>
          <p:cNvPr id="12" name="Rectangle: Rounded Corners 11">
            <a:extLst>
              <a:ext uri="{FF2B5EF4-FFF2-40B4-BE49-F238E27FC236}">
                <a16:creationId xmlns:a16="http://schemas.microsoft.com/office/drawing/2014/main" id="{27801644-A699-B545-C83D-1964845144FF}"/>
              </a:ext>
            </a:extLst>
          </p:cNvPr>
          <p:cNvSpPr/>
          <p:nvPr/>
        </p:nvSpPr>
        <p:spPr>
          <a:xfrm>
            <a:off x="1909916" y="5228470"/>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F617AC-310D-811A-5372-502FF8B3DB56}"/>
              </a:ext>
            </a:extLst>
          </p:cNvPr>
          <p:cNvSpPr/>
          <p:nvPr/>
        </p:nvSpPr>
        <p:spPr>
          <a:xfrm>
            <a:off x="3861619" y="522846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EB83184-2598-CADD-7836-577E9DCA2EDF}"/>
              </a:ext>
            </a:extLst>
          </p:cNvPr>
          <p:cNvSpPr/>
          <p:nvPr/>
        </p:nvSpPr>
        <p:spPr>
          <a:xfrm>
            <a:off x="5813322" y="523440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45C4CB7-FB01-E7DC-C13B-FF1655C7A18D}"/>
              </a:ext>
            </a:extLst>
          </p:cNvPr>
          <p:cNvSpPr/>
          <p:nvPr/>
        </p:nvSpPr>
        <p:spPr>
          <a:xfrm>
            <a:off x="7765025" y="522846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95D6D848-DE6C-D31E-4CC0-6520D14FFC38}"/>
              </a:ext>
            </a:extLst>
          </p:cNvPr>
          <p:cNvSpPr/>
          <p:nvPr/>
        </p:nvSpPr>
        <p:spPr>
          <a:xfrm>
            <a:off x="1841089" y="3421376"/>
            <a:ext cx="1700981" cy="96551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file</a:t>
            </a:r>
          </a:p>
        </p:txBody>
      </p:sp>
      <p:sp>
        <p:nvSpPr>
          <p:cNvPr id="17" name="Rectangle: Rounded Corners 16">
            <a:extLst>
              <a:ext uri="{FF2B5EF4-FFF2-40B4-BE49-F238E27FC236}">
                <a16:creationId xmlns:a16="http://schemas.microsoft.com/office/drawing/2014/main" id="{49EBACDC-68D8-2D8A-6F5C-309C1F88C825}"/>
              </a:ext>
            </a:extLst>
          </p:cNvPr>
          <p:cNvSpPr/>
          <p:nvPr/>
        </p:nvSpPr>
        <p:spPr>
          <a:xfrm>
            <a:off x="1909916" y="180689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8" name="Rectangle: Rounded Corners 17">
            <a:extLst>
              <a:ext uri="{FF2B5EF4-FFF2-40B4-BE49-F238E27FC236}">
                <a16:creationId xmlns:a16="http://schemas.microsoft.com/office/drawing/2014/main" id="{43DF8CF4-0244-8012-8CC2-5A7C4C963EA2}"/>
              </a:ext>
            </a:extLst>
          </p:cNvPr>
          <p:cNvSpPr/>
          <p:nvPr/>
        </p:nvSpPr>
        <p:spPr>
          <a:xfrm>
            <a:off x="3861619" y="180689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9" name="Rectangle: Rounded Corners 18">
            <a:extLst>
              <a:ext uri="{FF2B5EF4-FFF2-40B4-BE49-F238E27FC236}">
                <a16:creationId xmlns:a16="http://schemas.microsoft.com/office/drawing/2014/main" id="{5FB23981-D92F-4F46-E9D6-B63AEE1B1E13}"/>
              </a:ext>
            </a:extLst>
          </p:cNvPr>
          <p:cNvSpPr/>
          <p:nvPr/>
        </p:nvSpPr>
        <p:spPr>
          <a:xfrm>
            <a:off x="5813322" y="181283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42FBA8-A705-4419-DAF9-D8C49ED8175D}"/>
              </a:ext>
            </a:extLst>
          </p:cNvPr>
          <p:cNvSpPr/>
          <p:nvPr/>
        </p:nvSpPr>
        <p:spPr>
          <a:xfrm>
            <a:off x="9716728" y="522846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OCR</a:t>
            </a:r>
          </a:p>
        </p:txBody>
      </p:sp>
      <p:sp>
        <p:nvSpPr>
          <p:cNvPr id="22" name="Rectangle: Rounded Corners 21">
            <a:extLst>
              <a:ext uri="{FF2B5EF4-FFF2-40B4-BE49-F238E27FC236}">
                <a16:creationId xmlns:a16="http://schemas.microsoft.com/office/drawing/2014/main" id="{34F6EEBF-B3DA-ED55-3D4B-A26E278F8AA4}"/>
              </a:ext>
            </a:extLst>
          </p:cNvPr>
          <p:cNvSpPr/>
          <p:nvPr/>
        </p:nvSpPr>
        <p:spPr>
          <a:xfrm>
            <a:off x="9716727" y="346511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C18E26FE-4A07-72E3-ECD6-5F3581BB5033}"/>
              </a:ext>
            </a:extLst>
          </p:cNvPr>
          <p:cNvCxnSpPr>
            <a:cxnSpLocks/>
            <a:stCxn id="10" idx="3"/>
            <a:endCxn id="16" idx="1"/>
          </p:cNvCxnSpPr>
          <p:nvPr/>
        </p:nvCxnSpPr>
        <p:spPr>
          <a:xfrm>
            <a:off x="1619864" y="3904132"/>
            <a:ext cx="221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D1A3963-FE96-6164-276F-B9D9507C3DA0}"/>
              </a:ext>
            </a:extLst>
          </p:cNvPr>
          <p:cNvCxnSpPr>
            <a:cxnSpLocks/>
            <a:stCxn id="16" idx="0"/>
            <a:endCxn id="17" idx="2"/>
          </p:cNvCxnSpPr>
          <p:nvPr/>
        </p:nvCxnSpPr>
        <p:spPr>
          <a:xfrm flipV="1">
            <a:off x="2691580" y="2669673"/>
            <a:ext cx="1" cy="751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C98C351-FC15-9E47-A33E-560DF34A1BE7}"/>
              </a:ext>
            </a:extLst>
          </p:cNvPr>
          <p:cNvCxnSpPr>
            <a:stCxn id="16" idx="2"/>
            <a:endCxn id="12" idx="0"/>
          </p:cNvCxnSpPr>
          <p:nvPr/>
        </p:nvCxnSpPr>
        <p:spPr>
          <a:xfrm>
            <a:off x="2691580" y="4386887"/>
            <a:ext cx="1" cy="841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E4E468-5F27-8DBA-484F-84DBC514ADAB}"/>
              </a:ext>
            </a:extLst>
          </p:cNvPr>
          <p:cNvCxnSpPr>
            <a:cxnSpLocks/>
            <a:stCxn id="17" idx="3"/>
            <a:endCxn id="18" idx="1"/>
          </p:cNvCxnSpPr>
          <p:nvPr/>
        </p:nvCxnSpPr>
        <p:spPr>
          <a:xfrm flipV="1">
            <a:off x="3473245" y="2238282"/>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18FEE9A-C300-CF94-1ED5-F71EEDA9E6F1}"/>
              </a:ext>
            </a:extLst>
          </p:cNvPr>
          <p:cNvCxnSpPr/>
          <p:nvPr/>
        </p:nvCxnSpPr>
        <p:spPr>
          <a:xfrm flipV="1">
            <a:off x="5424948" y="2238280"/>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0222E0C-5160-9742-E2AC-4B7E593D6F3F}"/>
              </a:ext>
            </a:extLst>
          </p:cNvPr>
          <p:cNvCxnSpPr/>
          <p:nvPr/>
        </p:nvCxnSpPr>
        <p:spPr>
          <a:xfrm flipV="1">
            <a:off x="3473245" y="566452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B0AEB44-BF63-4EF2-1F08-24D9A0981E9D}"/>
              </a:ext>
            </a:extLst>
          </p:cNvPr>
          <p:cNvCxnSpPr/>
          <p:nvPr/>
        </p:nvCxnSpPr>
        <p:spPr>
          <a:xfrm flipV="1">
            <a:off x="5424948" y="565985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6AA3587-EEF3-7438-A237-CCCF751AF902}"/>
              </a:ext>
            </a:extLst>
          </p:cNvPr>
          <p:cNvCxnSpPr/>
          <p:nvPr/>
        </p:nvCxnSpPr>
        <p:spPr>
          <a:xfrm flipV="1">
            <a:off x="7398773" y="565985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B361E6-2C25-07AE-557F-331EE8554045}"/>
              </a:ext>
            </a:extLst>
          </p:cNvPr>
          <p:cNvCxnSpPr/>
          <p:nvPr/>
        </p:nvCxnSpPr>
        <p:spPr>
          <a:xfrm flipV="1">
            <a:off x="9330812" y="565985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279BD7-CD1B-AB73-0049-D4C548DC0E76}"/>
              </a:ext>
            </a:extLst>
          </p:cNvPr>
          <p:cNvCxnSpPr>
            <a:stCxn id="21" idx="0"/>
            <a:endCxn id="22" idx="2"/>
          </p:cNvCxnSpPr>
          <p:nvPr/>
        </p:nvCxnSpPr>
        <p:spPr>
          <a:xfrm flipH="1" flipV="1">
            <a:off x="10498392" y="4327892"/>
            <a:ext cx="1" cy="900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E0FA25A-6448-B0DC-13A3-6350F4D8987D}"/>
              </a:ext>
            </a:extLst>
          </p:cNvPr>
          <p:cNvCxnSpPr>
            <a:cxnSpLocks/>
            <a:stCxn id="19" idx="3"/>
          </p:cNvCxnSpPr>
          <p:nvPr/>
        </p:nvCxnSpPr>
        <p:spPr>
          <a:xfrm flipV="1">
            <a:off x="7376651" y="2238280"/>
            <a:ext cx="3121740" cy="59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8C1812E-DCFA-C636-C29F-5673DABEB80A}"/>
              </a:ext>
            </a:extLst>
          </p:cNvPr>
          <p:cNvCxnSpPr>
            <a:cxnSpLocks/>
            <a:endCxn id="22" idx="0"/>
          </p:cNvCxnSpPr>
          <p:nvPr/>
        </p:nvCxnSpPr>
        <p:spPr>
          <a:xfrm>
            <a:off x="10498392" y="2238280"/>
            <a:ext cx="0" cy="1226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C609985-65AF-2CA6-1C86-E04D5A6C96F8}"/>
              </a:ext>
            </a:extLst>
          </p:cNvPr>
          <p:cNvCxnSpPr>
            <a:cxnSpLocks/>
          </p:cNvCxnSpPr>
          <p:nvPr/>
        </p:nvCxnSpPr>
        <p:spPr>
          <a:xfrm>
            <a:off x="4643283" y="2671251"/>
            <a:ext cx="0" cy="898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37AA2A-C67B-6291-01AC-29F18C59EDAB}"/>
              </a:ext>
            </a:extLst>
          </p:cNvPr>
          <p:cNvCxnSpPr>
            <a:cxnSpLocks/>
          </p:cNvCxnSpPr>
          <p:nvPr/>
        </p:nvCxnSpPr>
        <p:spPr>
          <a:xfrm>
            <a:off x="4643283" y="3570247"/>
            <a:ext cx="5073444" cy="41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CC176D0-C16E-2840-7082-AFB1E408AE58}"/>
              </a:ext>
            </a:extLst>
          </p:cNvPr>
          <p:cNvCxnSpPr>
            <a:cxnSpLocks/>
          </p:cNvCxnSpPr>
          <p:nvPr/>
        </p:nvCxnSpPr>
        <p:spPr>
          <a:xfrm>
            <a:off x="8546689" y="4174693"/>
            <a:ext cx="0" cy="1053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F69B07-949C-9182-16C6-49119ED7357F}"/>
              </a:ext>
            </a:extLst>
          </p:cNvPr>
          <p:cNvCxnSpPr>
            <a:cxnSpLocks/>
          </p:cNvCxnSpPr>
          <p:nvPr/>
        </p:nvCxnSpPr>
        <p:spPr>
          <a:xfrm flipV="1">
            <a:off x="8546689" y="4174693"/>
            <a:ext cx="1170038" cy="3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FA8721C-972B-3F5B-35EF-8617C9BFB721}"/>
              </a:ext>
            </a:extLst>
          </p:cNvPr>
          <p:cNvSpPr txBox="1"/>
          <p:nvPr/>
        </p:nvSpPr>
        <p:spPr>
          <a:xfrm>
            <a:off x="2659590" y="4587201"/>
            <a:ext cx="1189646" cy="38195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18F3C9B-E0AF-EF54-8939-F810BA42FB1D}"/>
              </a:ext>
            </a:extLst>
          </p:cNvPr>
          <p:cNvSpPr txBox="1"/>
          <p:nvPr/>
        </p:nvSpPr>
        <p:spPr>
          <a:xfrm>
            <a:off x="2671973" y="2856533"/>
            <a:ext cx="118964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a:t>
            </a:r>
          </a:p>
        </p:txBody>
      </p:sp>
      <p:sp>
        <p:nvSpPr>
          <p:cNvPr id="70" name="TextBox 69">
            <a:extLst>
              <a:ext uri="{FF2B5EF4-FFF2-40B4-BE49-F238E27FC236}">
                <a16:creationId xmlns:a16="http://schemas.microsoft.com/office/drawing/2014/main" id="{07EB871D-224D-8B31-F011-147C7EF1D542}"/>
              </a:ext>
            </a:extLst>
          </p:cNvPr>
          <p:cNvSpPr txBox="1"/>
          <p:nvPr/>
        </p:nvSpPr>
        <p:spPr>
          <a:xfrm>
            <a:off x="9339928" y="5275203"/>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1" name="TextBox 70">
            <a:extLst>
              <a:ext uri="{FF2B5EF4-FFF2-40B4-BE49-F238E27FC236}">
                <a16:creationId xmlns:a16="http://schemas.microsoft.com/office/drawing/2014/main" id="{4CB4EA6C-65DA-029E-7F46-CDCBF119DB6F}"/>
              </a:ext>
            </a:extLst>
          </p:cNvPr>
          <p:cNvSpPr txBox="1"/>
          <p:nvPr/>
        </p:nvSpPr>
        <p:spPr>
          <a:xfrm>
            <a:off x="8546689" y="4565174"/>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2" name="TextBox 71">
            <a:extLst>
              <a:ext uri="{FF2B5EF4-FFF2-40B4-BE49-F238E27FC236}">
                <a16:creationId xmlns:a16="http://schemas.microsoft.com/office/drawing/2014/main" id="{6C3B9BCB-8C64-5A6F-1397-8477DB29B2AB}"/>
              </a:ext>
            </a:extLst>
          </p:cNvPr>
          <p:cNvSpPr txBox="1"/>
          <p:nvPr/>
        </p:nvSpPr>
        <p:spPr>
          <a:xfrm>
            <a:off x="5424947" y="1908891"/>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3" name="TextBox 72">
            <a:extLst>
              <a:ext uri="{FF2B5EF4-FFF2-40B4-BE49-F238E27FC236}">
                <a16:creationId xmlns:a16="http://schemas.microsoft.com/office/drawing/2014/main" id="{D76FC710-0E81-CB43-1451-4E9496C23324}"/>
              </a:ext>
            </a:extLst>
          </p:cNvPr>
          <p:cNvSpPr txBox="1"/>
          <p:nvPr/>
        </p:nvSpPr>
        <p:spPr>
          <a:xfrm>
            <a:off x="7067429" y="3238491"/>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5" name="TextBox 74">
            <a:extLst>
              <a:ext uri="{FF2B5EF4-FFF2-40B4-BE49-F238E27FC236}">
                <a16:creationId xmlns:a16="http://schemas.microsoft.com/office/drawing/2014/main" id="{6CAA5933-7896-1ADF-681A-E27F0EE93BBA}"/>
              </a:ext>
            </a:extLst>
          </p:cNvPr>
          <p:cNvSpPr txBox="1"/>
          <p:nvPr/>
        </p:nvSpPr>
        <p:spPr>
          <a:xfrm>
            <a:off x="6274334" y="3708689"/>
            <a:ext cx="2637251" cy="369332"/>
          </a:xfrm>
          <a:prstGeom prst="rect">
            <a:avLst/>
          </a:prstGeom>
          <a:noFill/>
        </p:spPr>
        <p:txBody>
          <a:bodyPr wrap="square">
            <a:spAutoFit/>
          </a:bodyPr>
          <a:lstStyle/>
          <a:p>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Thông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báo</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không</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tìm</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thấy</a:t>
            </a:r>
            <a:endParaRPr lang="en-US"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38385DAA-4D8E-8783-E350-B636FC3A6B3A}"/>
              </a:ext>
            </a:extLst>
          </p:cNvPr>
          <p:cNvSpPr txBox="1"/>
          <p:nvPr/>
        </p:nvSpPr>
        <p:spPr>
          <a:xfrm>
            <a:off x="1424713" y="9328460"/>
            <a:ext cx="8623732"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độ phức tạp</a:t>
            </a:r>
            <a:r>
              <a:rPr lang="vi-VN" sz="2000" b="0" i="0" dirty="0">
                <a:solidFill>
                  <a:srgbClr val="0D0D0D"/>
                </a:solidFill>
                <a:effectLst/>
                <a:highlight>
                  <a:srgbClr val="FFFFFF"/>
                </a:highlight>
                <a:latin typeface="ui-sans-serif"/>
              </a:rPr>
              <a:t>: Ảnh màu thông thường có ba kênh màu (Red, Green, Blue) và mỗi kênh chứa thông tin về độ sáng của màu đó. Khi chuyển sang ảnh xám, chỉ còn một kênh, giúp giảm lượng dữ liệu cần xử lý.</a:t>
            </a:r>
          </a:p>
          <a:p>
            <a:pPr algn="l">
              <a:buFont typeface="+mj-lt"/>
              <a:buAutoNum type="arabicPeriod"/>
            </a:pPr>
            <a:r>
              <a:rPr lang="vi-VN" sz="2000" b="1" i="0" dirty="0">
                <a:solidFill>
                  <a:srgbClr val="0D0D0D"/>
                </a:solidFill>
                <a:effectLst/>
                <a:highlight>
                  <a:srgbClr val="FFFFFF"/>
                </a:highlight>
                <a:latin typeface="ui-sans-serif"/>
              </a:rPr>
              <a:t>Tăng hiệu quả xử lý</a:t>
            </a:r>
            <a:r>
              <a:rPr lang="vi-VN" sz="2000" b="0" i="0" dirty="0">
                <a:solidFill>
                  <a:srgbClr val="0D0D0D"/>
                </a:solidFill>
                <a:effectLst/>
                <a:highlight>
                  <a:srgbClr val="FFFFFF"/>
                </a:highlight>
                <a:latin typeface="ui-sans-serif"/>
              </a:rPr>
              <a:t>: Các thuật toán xử lý ảnh, như phát hiện cạnh hoặc tìm đường viền, thường hoạt động hiệu quả hơn trên ảnh xám vì chỉ cần làm việc với một kênh duy nhất.</a:t>
            </a:r>
          </a:p>
          <a:p>
            <a:pPr algn="l">
              <a:buFont typeface="+mj-lt"/>
              <a:buAutoNum type="arabicPeriod"/>
            </a:pPr>
            <a:r>
              <a:rPr lang="vi-VN" sz="2000" b="1" i="0" dirty="0">
                <a:solidFill>
                  <a:srgbClr val="0D0D0D"/>
                </a:solidFill>
                <a:effectLst/>
                <a:highlight>
                  <a:srgbClr val="FFFFFF"/>
                </a:highlight>
                <a:latin typeface="ui-sans-serif"/>
              </a:rPr>
              <a:t>Tập trung vào đặc trưng hình học</a:t>
            </a:r>
            <a:r>
              <a:rPr lang="vi-VN" sz="2000" b="0" i="0" dirty="0">
                <a:solidFill>
                  <a:srgbClr val="0D0D0D"/>
                </a:solidFill>
                <a:effectLst/>
                <a:highlight>
                  <a:srgbClr val="FFFFFF"/>
                </a:highlight>
                <a:latin typeface="ui-sans-serif"/>
              </a:rPr>
              <a:t>: Ảnh xám giúp các thuật toán tập trung vào đặc trưng hình học và độ tương phản, thay vì bị ảnh hưởng bởi thông tin màu sắc.</a:t>
            </a:r>
          </a:p>
        </p:txBody>
      </p:sp>
      <p:pic>
        <p:nvPicPr>
          <p:cNvPr id="78" name="Picture 77">
            <a:extLst>
              <a:ext uri="{FF2B5EF4-FFF2-40B4-BE49-F238E27FC236}">
                <a16:creationId xmlns:a16="http://schemas.microsoft.com/office/drawing/2014/main" id="{CFDCB390-894C-C718-7726-2CAD1FEC42F8}"/>
              </a:ext>
            </a:extLst>
          </p:cNvPr>
          <p:cNvPicPr>
            <a:picLocks noChangeAspect="1"/>
          </p:cNvPicPr>
          <p:nvPr/>
        </p:nvPicPr>
        <p:blipFill>
          <a:blip r:embed="rId3"/>
          <a:stretch>
            <a:fillRect/>
          </a:stretch>
        </p:blipFill>
        <p:spPr>
          <a:xfrm>
            <a:off x="2320770" y="8517280"/>
            <a:ext cx="6655546" cy="818737"/>
          </a:xfrm>
          <a:prstGeom prst="rect">
            <a:avLst/>
          </a:prstGeom>
        </p:spPr>
      </p:pic>
    </p:spTree>
    <p:extLst>
      <p:ext uri="{BB962C8B-B14F-4D97-AF65-F5344CB8AC3E}">
        <p14:creationId xmlns:p14="http://schemas.microsoft.com/office/powerpoint/2010/main" val="27372412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22823"/>
            <a:ext cx="4254910" cy="752677"/>
          </a:xfrm>
          <a:noFill/>
        </p:spPr>
        <p:txBody>
          <a:bodyPr anchor="b"/>
          <a:lstStyle/>
          <a:p>
            <a:r>
              <a:rPr lang="en-US" dirty="0">
                <a:latin typeface="Times New Roman" panose="02020603050405020304" pitchFamily="18" charset="0"/>
                <a:cs typeface="Times New Roman" panose="02020603050405020304" pitchFamily="18" charset="0"/>
              </a:rPr>
              <a:t>4.Sơ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E91F499-E874-C66F-21E4-D667F9F02215}"/>
              </a:ext>
            </a:extLst>
          </p:cNvPr>
          <p:cNvSpPr/>
          <p:nvPr/>
        </p:nvSpPr>
        <p:spPr>
          <a:xfrm>
            <a:off x="56535" y="-377301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file</a:t>
            </a:r>
          </a:p>
        </p:txBody>
      </p:sp>
      <p:sp>
        <p:nvSpPr>
          <p:cNvPr id="12" name="Rectangle: Rounded Corners 11">
            <a:extLst>
              <a:ext uri="{FF2B5EF4-FFF2-40B4-BE49-F238E27FC236}">
                <a16:creationId xmlns:a16="http://schemas.microsoft.com/office/drawing/2014/main" id="{27801644-A699-B545-C83D-1964845144FF}"/>
              </a:ext>
            </a:extLst>
          </p:cNvPr>
          <p:cNvSpPr/>
          <p:nvPr/>
        </p:nvSpPr>
        <p:spPr>
          <a:xfrm>
            <a:off x="-2453742" y="1756060"/>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F617AC-310D-811A-5372-502FF8B3DB56}"/>
              </a:ext>
            </a:extLst>
          </p:cNvPr>
          <p:cNvSpPr/>
          <p:nvPr/>
        </p:nvSpPr>
        <p:spPr>
          <a:xfrm>
            <a:off x="1424713" y="1638271"/>
            <a:ext cx="2218763" cy="1260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EB83184-2598-CADD-7836-577E9DCA2EDF}"/>
              </a:ext>
            </a:extLst>
          </p:cNvPr>
          <p:cNvSpPr/>
          <p:nvPr/>
        </p:nvSpPr>
        <p:spPr>
          <a:xfrm>
            <a:off x="4053972" y="184302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45C4CB7-FB01-E7DC-C13B-FF1655C7A18D}"/>
              </a:ext>
            </a:extLst>
          </p:cNvPr>
          <p:cNvSpPr/>
          <p:nvPr/>
        </p:nvSpPr>
        <p:spPr>
          <a:xfrm>
            <a:off x="6005675" y="183708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95D6D848-DE6C-D31E-4CC0-6520D14FFC38}"/>
              </a:ext>
            </a:extLst>
          </p:cNvPr>
          <p:cNvSpPr/>
          <p:nvPr/>
        </p:nvSpPr>
        <p:spPr>
          <a:xfrm>
            <a:off x="1841089" y="-3824382"/>
            <a:ext cx="1700981" cy="96551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file</a:t>
            </a:r>
          </a:p>
        </p:txBody>
      </p:sp>
      <p:sp>
        <p:nvSpPr>
          <p:cNvPr id="17" name="Rectangle: Rounded Corners 16">
            <a:extLst>
              <a:ext uri="{FF2B5EF4-FFF2-40B4-BE49-F238E27FC236}">
                <a16:creationId xmlns:a16="http://schemas.microsoft.com/office/drawing/2014/main" id="{49EBACDC-68D8-2D8A-6F5C-309C1F88C825}"/>
              </a:ext>
            </a:extLst>
          </p:cNvPr>
          <p:cNvSpPr/>
          <p:nvPr/>
        </p:nvSpPr>
        <p:spPr>
          <a:xfrm>
            <a:off x="1909916" y="-5438866"/>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8" name="Rectangle: Rounded Corners 17">
            <a:extLst>
              <a:ext uri="{FF2B5EF4-FFF2-40B4-BE49-F238E27FC236}">
                <a16:creationId xmlns:a16="http://schemas.microsoft.com/office/drawing/2014/main" id="{43DF8CF4-0244-8012-8CC2-5A7C4C963EA2}"/>
              </a:ext>
            </a:extLst>
          </p:cNvPr>
          <p:cNvSpPr/>
          <p:nvPr/>
        </p:nvSpPr>
        <p:spPr>
          <a:xfrm>
            <a:off x="3861619" y="-543886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9" name="Rectangle: Rounded Corners 18">
            <a:extLst>
              <a:ext uri="{FF2B5EF4-FFF2-40B4-BE49-F238E27FC236}">
                <a16:creationId xmlns:a16="http://schemas.microsoft.com/office/drawing/2014/main" id="{5FB23981-D92F-4F46-E9D6-B63AEE1B1E13}"/>
              </a:ext>
            </a:extLst>
          </p:cNvPr>
          <p:cNvSpPr/>
          <p:nvPr/>
        </p:nvSpPr>
        <p:spPr>
          <a:xfrm>
            <a:off x="5813322" y="-543292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42FBA8-A705-4419-DAF9-D8C49ED8175D}"/>
              </a:ext>
            </a:extLst>
          </p:cNvPr>
          <p:cNvSpPr/>
          <p:nvPr/>
        </p:nvSpPr>
        <p:spPr>
          <a:xfrm>
            <a:off x="7957378" y="183708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OCR</a:t>
            </a:r>
          </a:p>
        </p:txBody>
      </p:sp>
      <p:sp>
        <p:nvSpPr>
          <p:cNvPr id="22" name="Rectangle: Rounded Corners 21">
            <a:extLst>
              <a:ext uri="{FF2B5EF4-FFF2-40B4-BE49-F238E27FC236}">
                <a16:creationId xmlns:a16="http://schemas.microsoft.com/office/drawing/2014/main" id="{34F6EEBF-B3DA-ED55-3D4B-A26E278F8AA4}"/>
              </a:ext>
            </a:extLst>
          </p:cNvPr>
          <p:cNvSpPr/>
          <p:nvPr/>
        </p:nvSpPr>
        <p:spPr>
          <a:xfrm>
            <a:off x="9716727" y="-378064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C18E26FE-4A07-72E3-ECD6-5F3581BB5033}"/>
              </a:ext>
            </a:extLst>
          </p:cNvPr>
          <p:cNvCxnSpPr>
            <a:cxnSpLocks/>
            <a:stCxn id="10" idx="3"/>
            <a:endCxn id="16" idx="1"/>
          </p:cNvCxnSpPr>
          <p:nvPr/>
        </p:nvCxnSpPr>
        <p:spPr>
          <a:xfrm>
            <a:off x="1619864" y="-3341626"/>
            <a:ext cx="221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D1A3963-FE96-6164-276F-B9D9507C3DA0}"/>
              </a:ext>
            </a:extLst>
          </p:cNvPr>
          <p:cNvCxnSpPr>
            <a:cxnSpLocks/>
            <a:stCxn id="16" idx="0"/>
            <a:endCxn id="17" idx="2"/>
          </p:cNvCxnSpPr>
          <p:nvPr/>
        </p:nvCxnSpPr>
        <p:spPr>
          <a:xfrm flipV="1">
            <a:off x="2691580" y="-4576085"/>
            <a:ext cx="1" cy="751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C98C351-FC15-9E47-A33E-560DF34A1BE7}"/>
              </a:ext>
            </a:extLst>
          </p:cNvPr>
          <p:cNvCxnSpPr>
            <a:cxnSpLocks/>
            <a:stCxn id="16" idx="2"/>
          </p:cNvCxnSpPr>
          <p:nvPr/>
        </p:nvCxnSpPr>
        <p:spPr>
          <a:xfrm>
            <a:off x="2691580" y="-2858871"/>
            <a:ext cx="1" cy="841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E4E468-5F27-8DBA-484F-84DBC514ADAB}"/>
              </a:ext>
            </a:extLst>
          </p:cNvPr>
          <p:cNvCxnSpPr>
            <a:cxnSpLocks/>
            <a:stCxn id="17" idx="3"/>
            <a:endCxn id="18" idx="1"/>
          </p:cNvCxnSpPr>
          <p:nvPr/>
        </p:nvCxnSpPr>
        <p:spPr>
          <a:xfrm flipV="1">
            <a:off x="3473245" y="-5007476"/>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18FEE9A-C300-CF94-1ED5-F71EEDA9E6F1}"/>
              </a:ext>
            </a:extLst>
          </p:cNvPr>
          <p:cNvCxnSpPr/>
          <p:nvPr/>
        </p:nvCxnSpPr>
        <p:spPr>
          <a:xfrm flipV="1">
            <a:off x="5424948" y="-500747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0222E0C-5160-9742-E2AC-4B7E593D6F3F}"/>
              </a:ext>
            </a:extLst>
          </p:cNvPr>
          <p:cNvCxnSpPr/>
          <p:nvPr/>
        </p:nvCxnSpPr>
        <p:spPr>
          <a:xfrm flipV="1">
            <a:off x="-890413" y="219211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B0AEB44-BF63-4EF2-1F08-24D9A0981E9D}"/>
              </a:ext>
            </a:extLst>
          </p:cNvPr>
          <p:cNvCxnSpPr/>
          <p:nvPr/>
        </p:nvCxnSpPr>
        <p:spPr>
          <a:xfrm flipV="1">
            <a:off x="3665598"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6AA3587-EEF3-7438-A237-CCCF751AF902}"/>
              </a:ext>
            </a:extLst>
          </p:cNvPr>
          <p:cNvCxnSpPr/>
          <p:nvPr/>
        </p:nvCxnSpPr>
        <p:spPr>
          <a:xfrm flipV="1">
            <a:off x="5639423"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B361E6-2C25-07AE-557F-331EE8554045}"/>
              </a:ext>
            </a:extLst>
          </p:cNvPr>
          <p:cNvCxnSpPr/>
          <p:nvPr/>
        </p:nvCxnSpPr>
        <p:spPr>
          <a:xfrm flipV="1">
            <a:off x="7571462"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279BD7-CD1B-AB73-0049-D4C548DC0E76}"/>
              </a:ext>
            </a:extLst>
          </p:cNvPr>
          <p:cNvCxnSpPr>
            <a:cxnSpLocks/>
            <a:endCxn id="22" idx="2"/>
          </p:cNvCxnSpPr>
          <p:nvPr/>
        </p:nvCxnSpPr>
        <p:spPr>
          <a:xfrm flipH="1" flipV="1">
            <a:off x="10498392" y="-2917866"/>
            <a:ext cx="1" cy="900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E0FA25A-6448-B0DC-13A3-6350F4D8987D}"/>
              </a:ext>
            </a:extLst>
          </p:cNvPr>
          <p:cNvCxnSpPr>
            <a:cxnSpLocks/>
            <a:stCxn id="19" idx="3"/>
          </p:cNvCxnSpPr>
          <p:nvPr/>
        </p:nvCxnSpPr>
        <p:spPr>
          <a:xfrm flipV="1">
            <a:off x="7376651" y="-5007478"/>
            <a:ext cx="3121740" cy="59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8C1812E-DCFA-C636-C29F-5673DABEB80A}"/>
              </a:ext>
            </a:extLst>
          </p:cNvPr>
          <p:cNvCxnSpPr>
            <a:cxnSpLocks/>
            <a:endCxn id="22" idx="0"/>
          </p:cNvCxnSpPr>
          <p:nvPr/>
        </p:nvCxnSpPr>
        <p:spPr>
          <a:xfrm>
            <a:off x="10498392" y="-5007478"/>
            <a:ext cx="0" cy="1226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C609985-65AF-2CA6-1C86-E04D5A6C96F8}"/>
              </a:ext>
            </a:extLst>
          </p:cNvPr>
          <p:cNvCxnSpPr>
            <a:cxnSpLocks/>
          </p:cNvCxnSpPr>
          <p:nvPr/>
        </p:nvCxnSpPr>
        <p:spPr>
          <a:xfrm>
            <a:off x="4643283" y="-4574507"/>
            <a:ext cx="0" cy="898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37AA2A-C67B-6291-01AC-29F18C59EDAB}"/>
              </a:ext>
            </a:extLst>
          </p:cNvPr>
          <p:cNvCxnSpPr>
            <a:cxnSpLocks/>
          </p:cNvCxnSpPr>
          <p:nvPr/>
        </p:nvCxnSpPr>
        <p:spPr>
          <a:xfrm>
            <a:off x="4643283" y="-3675511"/>
            <a:ext cx="5073444" cy="41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CC176D0-C16E-2840-7082-AFB1E408AE58}"/>
              </a:ext>
            </a:extLst>
          </p:cNvPr>
          <p:cNvCxnSpPr>
            <a:cxnSpLocks/>
          </p:cNvCxnSpPr>
          <p:nvPr/>
        </p:nvCxnSpPr>
        <p:spPr>
          <a:xfrm>
            <a:off x="8546689" y="-3071065"/>
            <a:ext cx="0" cy="1053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F69B07-949C-9182-16C6-49119ED7357F}"/>
              </a:ext>
            </a:extLst>
          </p:cNvPr>
          <p:cNvCxnSpPr>
            <a:cxnSpLocks/>
          </p:cNvCxnSpPr>
          <p:nvPr/>
        </p:nvCxnSpPr>
        <p:spPr>
          <a:xfrm flipV="1">
            <a:off x="8546689" y="-3071065"/>
            <a:ext cx="1170038" cy="3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FA8721C-972B-3F5B-35EF-8617C9BFB721}"/>
              </a:ext>
            </a:extLst>
          </p:cNvPr>
          <p:cNvSpPr txBox="1"/>
          <p:nvPr/>
        </p:nvSpPr>
        <p:spPr>
          <a:xfrm>
            <a:off x="2659590" y="-2658557"/>
            <a:ext cx="1189646" cy="38195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18F3C9B-E0AF-EF54-8939-F810BA42FB1D}"/>
              </a:ext>
            </a:extLst>
          </p:cNvPr>
          <p:cNvSpPr txBox="1"/>
          <p:nvPr/>
        </p:nvSpPr>
        <p:spPr>
          <a:xfrm>
            <a:off x="2671973" y="-4389225"/>
            <a:ext cx="118964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a:t>
            </a:r>
          </a:p>
        </p:txBody>
      </p:sp>
      <p:sp>
        <p:nvSpPr>
          <p:cNvPr id="70" name="TextBox 69">
            <a:extLst>
              <a:ext uri="{FF2B5EF4-FFF2-40B4-BE49-F238E27FC236}">
                <a16:creationId xmlns:a16="http://schemas.microsoft.com/office/drawing/2014/main" id="{07EB871D-224D-8B31-F011-147C7EF1D542}"/>
              </a:ext>
            </a:extLst>
          </p:cNvPr>
          <p:cNvSpPr txBox="1"/>
          <p:nvPr/>
        </p:nvSpPr>
        <p:spPr>
          <a:xfrm>
            <a:off x="9339928" y="-1970555"/>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1" name="TextBox 70">
            <a:extLst>
              <a:ext uri="{FF2B5EF4-FFF2-40B4-BE49-F238E27FC236}">
                <a16:creationId xmlns:a16="http://schemas.microsoft.com/office/drawing/2014/main" id="{4CB4EA6C-65DA-029E-7F46-CDCBF119DB6F}"/>
              </a:ext>
            </a:extLst>
          </p:cNvPr>
          <p:cNvSpPr txBox="1"/>
          <p:nvPr/>
        </p:nvSpPr>
        <p:spPr>
          <a:xfrm>
            <a:off x="8546689" y="-2680584"/>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2" name="TextBox 71">
            <a:extLst>
              <a:ext uri="{FF2B5EF4-FFF2-40B4-BE49-F238E27FC236}">
                <a16:creationId xmlns:a16="http://schemas.microsoft.com/office/drawing/2014/main" id="{6C3B9BCB-8C64-5A6F-1397-8477DB29B2AB}"/>
              </a:ext>
            </a:extLst>
          </p:cNvPr>
          <p:cNvSpPr txBox="1"/>
          <p:nvPr/>
        </p:nvSpPr>
        <p:spPr>
          <a:xfrm>
            <a:off x="5424947" y="-53368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3" name="TextBox 72">
            <a:extLst>
              <a:ext uri="{FF2B5EF4-FFF2-40B4-BE49-F238E27FC236}">
                <a16:creationId xmlns:a16="http://schemas.microsoft.com/office/drawing/2014/main" id="{D76FC710-0E81-CB43-1451-4E9496C23324}"/>
              </a:ext>
            </a:extLst>
          </p:cNvPr>
          <p:cNvSpPr txBox="1"/>
          <p:nvPr/>
        </p:nvSpPr>
        <p:spPr>
          <a:xfrm>
            <a:off x="7067429" y="-40072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5" name="TextBox 74">
            <a:extLst>
              <a:ext uri="{FF2B5EF4-FFF2-40B4-BE49-F238E27FC236}">
                <a16:creationId xmlns:a16="http://schemas.microsoft.com/office/drawing/2014/main" id="{6CAA5933-7896-1ADF-681A-E27F0EE93BBA}"/>
              </a:ext>
            </a:extLst>
          </p:cNvPr>
          <p:cNvSpPr txBox="1"/>
          <p:nvPr/>
        </p:nvSpPr>
        <p:spPr>
          <a:xfrm>
            <a:off x="6274334" y="-3537069"/>
            <a:ext cx="2637251" cy="369332"/>
          </a:xfrm>
          <a:prstGeom prst="rect">
            <a:avLst/>
          </a:prstGeom>
          <a:noFill/>
        </p:spPr>
        <p:txBody>
          <a:bodyPr wrap="square">
            <a:spAutoFit/>
          </a:bodyPr>
          <a:lstStyle/>
          <a:p>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Thông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báo</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không</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tìm</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thấy</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54F3B0-FD9E-3CD9-7C17-E72357C60583}"/>
              </a:ext>
            </a:extLst>
          </p:cNvPr>
          <p:cNvSpPr txBox="1"/>
          <p:nvPr/>
        </p:nvSpPr>
        <p:spPr>
          <a:xfrm>
            <a:off x="1424713" y="3798710"/>
            <a:ext cx="8623732"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độ phức tạp</a:t>
            </a:r>
            <a:r>
              <a:rPr lang="vi-VN" sz="2000" b="0" i="0" dirty="0">
                <a:solidFill>
                  <a:srgbClr val="0D0D0D"/>
                </a:solidFill>
                <a:effectLst/>
                <a:highlight>
                  <a:srgbClr val="FFFFFF"/>
                </a:highlight>
                <a:latin typeface="ui-sans-serif"/>
              </a:rPr>
              <a:t>: Ảnh màu thông thường có ba kênh màu (Red, Green, Blue) và mỗi kênh chứa thông tin về độ sáng của màu đó. Khi chuyển sang ảnh xám, chỉ còn một kênh, giúp giảm lượng dữ liệu cần xử lý.</a:t>
            </a:r>
          </a:p>
          <a:p>
            <a:pPr algn="l">
              <a:buFont typeface="+mj-lt"/>
              <a:buAutoNum type="arabicPeriod"/>
            </a:pPr>
            <a:r>
              <a:rPr lang="vi-VN" sz="2000" b="1" i="0" dirty="0">
                <a:solidFill>
                  <a:srgbClr val="0D0D0D"/>
                </a:solidFill>
                <a:effectLst/>
                <a:highlight>
                  <a:srgbClr val="FFFFFF"/>
                </a:highlight>
                <a:latin typeface="ui-sans-serif"/>
              </a:rPr>
              <a:t>Tăng hiệu quả xử lý</a:t>
            </a:r>
            <a:r>
              <a:rPr lang="vi-VN" sz="2000" b="0" i="0" dirty="0">
                <a:solidFill>
                  <a:srgbClr val="0D0D0D"/>
                </a:solidFill>
                <a:effectLst/>
                <a:highlight>
                  <a:srgbClr val="FFFFFF"/>
                </a:highlight>
                <a:latin typeface="ui-sans-serif"/>
              </a:rPr>
              <a:t>: Các thuật toán xử lý ảnh, như phát hiện cạnh hoặc tìm đường viền, thường hoạt động hiệu quả hơn trên ảnh xám vì chỉ cần làm việc với một kênh duy nhất.</a:t>
            </a:r>
          </a:p>
          <a:p>
            <a:pPr algn="l">
              <a:buFont typeface="+mj-lt"/>
              <a:buAutoNum type="arabicPeriod"/>
            </a:pPr>
            <a:r>
              <a:rPr lang="vi-VN" sz="2000" b="1" i="0" dirty="0">
                <a:solidFill>
                  <a:srgbClr val="0D0D0D"/>
                </a:solidFill>
                <a:effectLst/>
                <a:highlight>
                  <a:srgbClr val="FFFFFF"/>
                </a:highlight>
                <a:latin typeface="ui-sans-serif"/>
              </a:rPr>
              <a:t>Tập trung vào đặc trưng hình học</a:t>
            </a:r>
            <a:r>
              <a:rPr lang="vi-VN" sz="2000" b="0" i="0" dirty="0">
                <a:solidFill>
                  <a:srgbClr val="0D0D0D"/>
                </a:solidFill>
                <a:effectLst/>
                <a:highlight>
                  <a:srgbClr val="FFFFFF"/>
                </a:highlight>
                <a:latin typeface="ui-sans-serif"/>
              </a:rPr>
              <a:t>: Ảnh xám giúp các thuật toán tập trung vào đặc trưng hình học và độ tương phản, thay vì bị ảnh hưởng bởi thông tin màu sắc.</a:t>
            </a:r>
          </a:p>
        </p:txBody>
      </p:sp>
      <p:pic>
        <p:nvPicPr>
          <p:cNvPr id="6" name="Picture 5">
            <a:extLst>
              <a:ext uri="{FF2B5EF4-FFF2-40B4-BE49-F238E27FC236}">
                <a16:creationId xmlns:a16="http://schemas.microsoft.com/office/drawing/2014/main" id="{3CF4CD46-A718-41A4-A6B4-C72EE6D90DCF}"/>
              </a:ext>
            </a:extLst>
          </p:cNvPr>
          <p:cNvPicPr>
            <a:picLocks noChangeAspect="1"/>
          </p:cNvPicPr>
          <p:nvPr/>
        </p:nvPicPr>
        <p:blipFill>
          <a:blip r:embed="rId3"/>
          <a:stretch>
            <a:fillRect/>
          </a:stretch>
        </p:blipFill>
        <p:spPr>
          <a:xfrm>
            <a:off x="2320770" y="2987530"/>
            <a:ext cx="6655546" cy="818737"/>
          </a:xfrm>
          <a:prstGeom prst="rect">
            <a:avLst/>
          </a:prstGeom>
        </p:spPr>
      </p:pic>
      <p:sp>
        <p:nvSpPr>
          <p:cNvPr id="7" name="TextBox 6">
            <a:extLst>
              <a:ext uri="{FF2B5EF4-FFF2-40B4-BE49-F238E27FC236}">
                <a16:creationId xmlns:a16="http://schemas.microsoft.com/office/drawing/2014/main" id="{A84ED8F6-7251-4663-1963-8F1FF8E8BFDE}"/>
              </a:ext>
            </a:extLst>
          </p:cNvPr>
          <p:cNvSpPr txBox="1"/>
          <p:nvPr/>
        </p:nvSpPr>
        <p:spPr>
          <a:xfrm>
            <a:off x="13162030" y="3683149"/>
            <a:ext cx="8852105"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nhiễu</a:t>
            </a:r>
            <a:r>
              <a:rPr lang="vi-VN" sz="2000" b="0" i="0" dirty="0">
                <a:solidFill>
                  <a:srgbClr val="0D0D0D"/>
                </a:solidFill>
                <a:effectLst/>
                <a:highlight>
                  <a:srgbClr val="FFFFFF"/>
                </a:highlight>
                <a:latin typeface="ui-sans-serif"/>
              </a:rPr>
              <a:t>: Làm mờ ảnh giúp giảm nhiễu (noise) trong ảnh, là những điểm ảnh có giá trị không nhất quán với các điểm ảnh lân cận. Nhiễu thường xuất hiện do cảm biến máy ảnh hoặc điều kiện chụp không lý tưởng.</a:t>
            </a:r>
          </a:p>
          <a:p>
            <a:pPr algn="l">
              <a:buFont typeface="+mj-lt"/>
              <a:buAutoNum type="arabicPeriod"/>
            </a:pPr>
            <a:r>
              <a:rPr lang="vi-VN" sz="2000" b="1" i="0" dirty="0">
                <a:solidFill>
                  <a:srgbClr val="0D0D0D"/>
                </a:solidFill>
                <a:effectLst/>
                <a:highlight>
                  <a:srgbClr val="FFFFFF"/>
                </a:highlight>
                <a:latin typeface="ui-sans-serif"/>
              </a:rPr>
              <a:t>Làm mềm các chi tiết nhỏ</a:t>
            </a:r>
            <a:r>
              <a:rPr lang="vi-VN" sz="2000" b="0" i="0" dirty="0">
                <a:solidFill>
                  <a:srgbClr val="0D0D0D"/>
                </a:solidFill>
                <a:effectLst/>
                <a:highlight>
                  <a:srgbClr val="FFFFFF"/>
                </a:highlight>
                <a:latin typeface="ui-sans-serif"/>
              </a:rPr>
              <a:t>: Các chi tiết nhỏ không cần thiết có thể gây khó khăn cho các thuật toán xử lý ảnh. Làm mờ giúp làm mềm các chi tiết này, giúp các thuật toán tập trung vào các đặc trưng lớn hơn và quan trọng hơn.</a:t>
            </a:r>
          </a:p>
          <a:p>
            <a:pPr algn="l">
              <a:buFont typeface="+mj-lt"/>
              <a:buAutoNum type="arabicPeriod"/>
            </a:pPr>
            <a:r>
              <a:rPr lang="vi-VN" sz="2000" b="1" i="0" dirty="0">
                <a:solidFill>
                  <a:srgbClr val="0D0D0D"/>
                </a:solidFill>
                <a:effectLst/>
                <a:highlight>
                  <a:srgbClr val="FFFFFF"/>
                </a:highlight>
                <a:latin typeface="ui-sans-serif"/>
              </a:rPr>
              <a:t>Chuẩn bị cho các bước xử lý tiếp theo</a:t>
            </a:r>
            <a:r>
              <a:rPr lang="vi-VN" sz="2000" b="0" i="0" dirty="0">
                <a:solidFill>
                  <a:srgbClr val="0D0D0D"/>
                </a:solidFill>
                <a:effectLst/>
                <a:highlight>
                  <a:srgbClr val="FFFFFF"/>
                </a:highlight>
                <a:latin typeface="ui-sans-serif"/>
              </a:rPr>
              <a:t>: Làm mờ ảnh là một bước tiền xử lý phổ biến trước khi thực hiện các bước xử lý ảnh tiếp theo như phát hiện cạnh hay phân đoạn ảnh.</a:t>
            </a:r>
          </a:p>
        </p:txBody>
      </p:sp>
      <p:pic>
        <p:nvPicPr>
          <p:cNvPr id="8" name="Picture 7">
            <a:extLst>
              <a:ext uri="{FF2B5EF4-FFF2-40B4-BE49-F238E27FC236}">
                <a16:creationId xmlns:a16="http://schemas.microsoft.com/office/drawing/2014/main" id="{5DCCD3FF-1307-46A1-8D07-67437B683933}"/>
              </a:ext>
            </a:extLst>
          </p:cNvPr>
          <p:cNvPicPr>
            <a:picLocks noChangeAspect="1"/>
          </p:cNvPicPr>
          <p:nvPr/>
        </p:nvPicPr>
        <p:blipFill>
          <a:blip r:embed="rId4"/>
          <a:stretch>
            <a:fillRect/>
          </a:stretch>
        </p:blipFill>
        <p:spPr>
          <a:xfrm>
            <a:off x="13718105" y="3072592"/>
            <a:ext cx="7516359" cy="442140"/>
          </a:xfrm>
          <a:prstGeom prst="rect">
            <a:avLst/>
          </a:prstGeom>
        </p:spPr>
      </p:pic>
    </p:spTree>
    <p:extLst>
      <p:ext uri="{BB962C8B-B14F-4D97-AF65-F5344CB8AC3E}">
        <p14:creationId xmlns:p14="http://schemas.microsoft.com/office/powerpoint/2010/main" val="2623000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a:extLst>
              <a:ext uri="{FF2B5EF4-FFF2-40B4-BE49-F238E27FC236}">
                <a16:creationId xmlns:a16="http://schemas.microsoft.com/office/drawing/2014/main" id="{991827CA-7320-8C51-6708-419C1B8CA1E7}"/>
              </a:ext>
            </a:extLst>
          </p:cNvPr>
          <p:cNvSpPr>
            <a:spLocks noChangeArrowheads="1"/>
          </p:cNvSpPr>
          <p:nvPr/>
        </p:nvSpPr>
        <p:spPr bwMode="auto">
          <a:xfrm>
            <a:off x="14463892" y="2699861"/>
            <a:ext cx="5246613" cy="37861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rgbClr val="0D0D0D"/>
                </a:solidFill>
                <a:effectLst/>
                <a:latin typeface="ui-sans-serif"/>
              </a:rPr>
              <a:t>Phát</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hiện</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Sử</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dụng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thuật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toán</a:t>
            </a:r>
            <a:r>
              <a:rPr kumimoji="0" lang="en-US" altLang="en-US" sz="2000" b="0" i="0" u="none" strike="noStrike" cap="none" normalizeH="0" baseline="0" dirty="0">
                <a:ln>
                  <a:noFill/>
                </a:ln>
                <a:solidFill>
                  <a:srgbClr val="0D0D0D"/>
                </a:solidFill>
                <a:effectLst/>
                <a:latin typeface="ui-sans-serif"/>
              </a:rPr>
              <a:t> Canny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phát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hiện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trong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ảnh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rgbClr val="0D0D0D"/>
                </a:solidFill>
                <a:effectLst/>
                <a:latin typeface="ui-sans-serif"/>
              </a:rPr>
              <a:t>Tìm</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đường</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viền</a:t>
            </a:r>
            <a:r>
              <a:rPr kumimoji="0" lang="en-US" altLang="en-US" sz="2000" b="1" i="0" u="none" strike="noStrike" cap="none" normalizeH="0" baseline="0" dirty="0">
                <a:ln>
                  <a:noFill/>
                </a:ln>
                <a:solidFill>
                  <a:srgbClr val="0D0D0D"/>
                </a:solidFill>
                <a:effectLst/>
                <a:latin typeface="ui-sans-serif"/>
              </a:rPr>
              <a:t> (contour)</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Sử</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dụng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hàm</a:t>
            </a:r>
            <a:r>
              <a:rPr kumimoji="0" lang="en-US" altLang="en-US" sz="2000" b="0"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monospace"/>
              </a:rPr>
              <a:t>findContours</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tìm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trong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ảnh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đã</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phát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hiện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a:ln>
                  <a:noFill/>
                </a:ln>
                <a:solidFill>
                  <a:srgbClr val="0D0D0D"/>
                </a:solidFill>
                <a:effectLst/>
                <a:latin typeface="ui-sans-serif"/>
              </a:rPr>
              <a:t>Lọc</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các</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đường</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Sắp</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xếp</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và</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lọc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tìm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khả</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năng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là</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biển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số</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xe</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a:ln>
                  <a:noFill/>
                </a:ln>
                <a:solidFill>
                  <a:srgbClr val="0D0D0D"/>
                </a:solidFill>
                <a:effectLst/>
                <a:latin typeface="ui-sans-serif"/>
              </a:rPr>
              <a:t>Kiểm</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tra</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hình</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chữ</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nhật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Kiểm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tra</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xem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dạng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hình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chữ</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nhật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không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4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22823"/>
            <a:ext cx="4254910" cy="752677"/>
          </a:xfrm>
          <a:noFill/>
        </p:spPr>
        <p:txBody>
          <a:bodyPr anchor="b"/>
          <a:lstStyle/>
          <a:p>
            <a:r>
              <a:rPr lang="en-US" dirty="0">
                <a:latin typeface="Times New Roman" panose="02020603050405020304" pitchFamily="18" charset="0"/>
                <a:cs typeface="Times New Roman" panose="02020603050405020304" pitchFamily="18" charset="0"/>
              </a:rPr>
              <a:t>4.Sơ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E91F499-E874-C66F-21E4-D667F9F02215}"/>
              </a:ext>
            </a:extLst>
          </p:cNvPr>
          <p:cNvSpPr/>
          <p:nvPr/>
        </p:nvSpPr>
        <p:spPr>
          <a:xfrm>
            <a:off x="56535" y="-377301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file</a:t>
            </a:r>
          </a:p>
        </p:txBody>
      </p:sp>
      <p:sp>
        <p:nvSpPr>
          <p:cNvPr id="12" name="Rectangle: Rounded Corners 11">
            <a:extLst>
              <a:ext uri="{FF2B5EF4-FFF2-40B4-BE49-F238E27FC236}">
                <a16:creationId xmlns:a16="http://schemas.microsoft.com/office/drawing/2014/main" id="{27801644-A699-B545-C83D-1964845144FF}"/>
              </a:ext>
            </a:extLst>
          </p:cNvPr>
          <p:cNvSpPr/>
          <p:nvPr/>
        </p:nvSpPr>
        <p:spPr>
          <a:xfrm>
            <a:off x="-2453742" y="1756060"/>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F617AC-310D-811A-5372-502FF8B3DB56}"/>
              </a:ext>
            </a:extLst>
          </p:cNvPr>
          <p:cNvSpPr/>
          <p:nvPr/>
        </p:nvSpPr>
        <p:spPr>
          <a:xfrm>
            <a:off x="1373232" y="1865620"/>
            <a:ext cx="1563329" cy="818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EB83184-2598-CADD-7836-577E9DCA2EDF}"/>
              </a:ext>
            </a:extLst>
          </p:cNvPr>
          <p:cNvSpPr/>
          <p:nvPr/>
        </p:nvSpPr>
        <p:spPr>
          <a:xfrm>
            <a:off x="3305380" y="1508465"/>
            <a:ext cx="2344742" cy="15082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45C4CB7-FB01-E7DC-C13B-FF1655C7A18D}"/>
              </a:ext>
            </a:extLst>
          </p:cNvPr>
          <p:cNvSpPr/>
          <p:nvPr/>
        </p:nvSpPr>
        <p:spPr>
          <a:xfrm>
            <a:off x="6029630" y="1837080"/>
            <a:ext cx="1563329" cy="8627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95D6D848-DE6C-D31E-4CC0-6520D14FFC38}"/>
              </a:ext>
            </a:extLst>
          </p:cNvPr>
          <p:cNvSpPr/>
          <p:nvPr/>
        </p:nvSpPr>
        <p:spPr>
          <a:xfrm>
            <a:off x="1841089" y="-3824382"/>
            <a:ext cx="1700981" cy="96551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file</a:t>
            </a:r>
          </a:p>
        </p:txBody>
      </p:sp>
      <p:sp>
        <p:nvSpPr>
          <p:cNvPr id="17" name="Rectangle: Rounded Corners 16">
            <a:extLst>
              <a:ext uri="{FF2B5EF4-FFF2-40B4-BE49-F238E27FC236}">
                <a16:creationId xmlns:a16="http://schemas.microsoft.com/office/drawing/2014/main" id="{49EBACDC-68D8-2D8A-6F5C-309C1F88C825}"/>
              </a:ext>
            </a:extLst>
          </p:cNvPr>
          <p:cNvSpPr/>
          <p:nvPr/>
        </p:nvSpPr>
        <p:spPr>
          <a:xfrm>
            <a:off x="1909916" y="-5438866"/>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8" name="Rectangle: Rounded Corners 17">
            <a:extLst>
              <a:ext uri="{FF2B5EF4-FFF2-40B4-BE49-F238E27FC236}">
                <a16:creationId xmlns:a16="http://schemas.microsoft.com/office/drawing/2014/main" id="{43DF8CF4-0244-8012-8CC2-5A7C4C963EA2}"/>
              </a:ext>
            </a:extLst>
          </p:cNvPr>
          <p:cNvSpPr/>
          <p:nvPr/>
        </p:nvSpPr>
        <p:spPr>
          <a:xfrm>
            <a:off x="3861619" y="-543886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9" name="Rectangle: Rounded Corners 18">
            <a:extLst>
              <a:ext uri="{FF2B5EF4-FFF2-40B4-BE49-F238E27FC236}">
                <a16:creationId xmlns:a16="http://schemas.microsoft.com/office/drawing/2014/main" id="{5FB23981-D92F-4F46-E9D6-B63AEE1B1E13}"/>
              </a:ext>
            </a:extLst>
          </p:cNvPr>
          <p:cNvSpPr/>
          <p:nvPr/>
        </p:nvSpPr>
        <p:spPr>
          <a:xfrm>
            <a:off x="5813322" y="-543292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42FBA8-A705-4419-DAF9-D8C49ED8175D}"/>
              </a:ext>
            </a:extLst>
          </p:cNvPr>
          <p:cNvSpPr/>
          <p:nvPr/>
        </p:nvSpPr>
        <p:spPr>
          <a:xfrm>
            <a:off x="7957378" y="183708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OCR</a:t>
            </a:r>
          </a:p>
        </p:txBody>
      </p:sp>
      <p:sp>
        <p:nvSpPr>
          <p:cNvPr id="22" name="Rectangle: Rounded Corners 21">
            <a:extLst>
              <a:ext uri="{FF2B5EF4-FFF2-40B4-BE49-F238E27FC236}">
                <a16:creationId xmlns:a16="http://schemas.microsoft.com/office/drawing/2014/main" id="{34F6EEBF-B3DA-ED55-3D4B-A26E278F8AA4}"/>
              </a:ext>
            </a:extLst>
          </p:cNvPr>
          <p:cNvSpPr/>
          <p:nvPr/>
        </p:nvSpPr>
        <p:spPr>
          <a:xfrm>
            <a:off x="9716727" y="-378064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C18E26FE-4A07-72E3-ECD6-5F3581BB5033}"/>
              </a:ext>
            </a:extLst>
          </p:cNvPr>
          <p:cNvCxnSpPr>
            <a:cxnSpLocks/>
            <a:stCxn id="10" idx="3"/>
            <a:endCxn id="16" idx="1"/>
          </p:cNvCxnSpPr>
          <p:nvPr/>
        </p:nvCxnSpPr>
        <p:spPr>
          <a:xfrm>
            <a:off x="1619864" y="-3341626"/>
            <a:ext cx="221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D1A3963-FE96-6164-276F-B9D9507C3DA0}"/>
              </a:ext>
            </a:extLst>
          </p:cNvPr>
          <p:cNvCxnSpPr>
            <a:cxnSpLocks/>
            <a:stCxn id="16" idx="0"/>
            <a:endCxn id="17" idx="2"/>
          </p:cNvCxnSpPr>
          <p:nvPr/>
        </p:nvCxnSpPr>
        <p:spPr>
          <a:xfrm flipV="1">
            <a:off x="2691580" y="-4576085"/>
            <a:ext cx="1" cy="751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C98C351-FC15-9E47-A33E-560DF34A1BE7}"/>
              </a:ext>
            </a:extLst>
          </p:cNvPr>
          <p:cNvCxnSpPr>
            <a:cxnSpLocks/>
            <a:stCxn id="16" idx="2"/>
          </p:cNvCxnSpPr>
          <p:nvPr/>
        </p:nvCxnSpPr>
        <p:spPr>
          <a:xfrm>
            <a:off x="2691580" y="-2858871"/>
            <a:ext cx="1" cy="841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E4E468-5F27-8DBA-484F-84DBC514ADAB}"/>
              </a:ext>
            </a:extLst>
          </p:cNvPr>
          <p:cNvCxnSpPr>
            <a:cxnSpLocks/>
            <a:stCxn id="17" idx="3"/>
            <a:endCxn id="18" idx="1"/>
          </p:cNvCxnSpPr>
          <p:nvPr/>
        </p:nvCxnSpPr>
        <p:spPr>
          <a:xfrm flipV="1">
            <a:off x="3473245" y="-5007476"/>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18FEE9A-C300-CF94-1ED5-F71EEDA9E6F1}"/>
              </a:ext>
            </a:extLst>
          </p:cNvPr>
          <p:cNvCxnSpPr/>
          <p:nvPr/>
        </p:nvCxnSpPr>
        <p:spPr>
          <a:xfrm flipV="1">
            <a:off x="5424948" y="-500747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0222E0C-5160-9742-E2AC-4B7E593D6F3F}"/>
              </a:ext>
            </a:extLst>
          </p:cNvPr>
          <p:cNvCxnSpPr/>
          <p:nvPr/>
        </p:nvCxnSpPr>
        <p:spPr>
          <a:xfrm flipV="1">
            <a:off x="-890413" y="219211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B0AEB44-BF63-4EF2-1F08-24D9A0981E9D}"/>
              </a:ext>
            </a:extLst>
          </p:cNvPr>
          <p:cNvCxnSpPr/>
          <p:nvPr/>
        </p:nvCxnSpPr>
        <p:spPr>
          <a:xfrm flipV="1">
            <a:off x="2936561"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6AA3587-EEF3-7438-A237-CCCF751AF902}"/>
              </a:ext>
            </a:extLst>
          </p:cNvPr>
          <p:cNvCxnSpPr/>
          <p:nvPr/>
        </p:nvCxnSpPr>
        <p:spPr>
          <a:xfrm flipV="1">
            <a:off x="5635000"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B361E6-2C25-07AE-557F-331EE8554045}"/>
              </a:ext>
            </a:extLst>
          </p:cNvPr>
          <p:cNvCxnSpPr/>
          <p:nvPr/>
        </p:nvCxnSpPr>
        <p:spPr>
          <a:xfrm flipV="1">
            <a:off x="7571462"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279BD7-CD1B-AB73-0049-D4C548DC0E76}"/>
              </a:ext>
            </a:extLst>
          </p:cNvPr>
          <p:cNvCxnSpPr>
            <a:cxnSpLocks/>
            <a:endCxn id="22" idx="2"/>
          </p:cNvCxnSpPr>
          <p:nvPr/>
        </p:nvCxnSpPr>
        <p:spPr>
          <a:xfrm flipH="1" flipV="1">
            <a:off x="10498392" y="-2917866"/>
            <a:ext cx="1" cy="900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E0FA25A-6448-B0DC-13A3-6350F4D8987D}"/>
              </a:ext>
            </a:extLst>
          </p:cNvPr>
          <p:cNvCxnSpPr>
            <a:cxnSpLocks/>
            <a:stCxn id="19" idx="3"/>
          </p:cNvCxnSpPr>
          <p:nvPr/>
        </p:nvCxnSpPr>
        <p:spPr>
          <a:xfrm flipV="1">
            <a:off x="7376651" y="-5007478"/>
            <a:ext cx="3121740" cy="59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8C1812E-DCFA-C636-C29F-5673DABEB80A}"/>
              </a:ext>
            </a:extLst>
          </p:cNvPr>
          <p:cNvCxnSpPr>
            <a:cxnSpLocks/>
            <a:endCxn id="22" idx="0"/>
          </p:cNvCxnSpPr>
          <p:nvPr/>
        </p:nvCxnSpPr>
        <p:spPr>
          <a:xfrm>
            <a:off x="10498392" y="-5007478"/>
            <a:ext cx="0" cy="1226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C609985-65AF-2CA6-1C86-E04D5A6C96F8}"/>
              </a:ext>
            </a:extLst>
          </p:cNvPr>
          <p:cNvCxnSpPr>
            <a:cxnSpLocks/>
          </p:cNvCxnSpPr>
          <p:nvPr/>
        </p:nvCxnSpPr>
        <p:spPr>
          <a:xfrm>
            <a:off x="4643283" y="-4574507"/>
            <a:ext cx="0" cy="898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37AA2A-C67B-6291-01AC-29F18C59EDAB}"/>
              </a:ext>
            </a:extLst>
          </p:cNvPr>
          <p:cNvCxnSpPr>
            <a:cxnSpLocks/>
          </p:cNvCxnSpPr>
          <p:nvPr/>
        </p:nvCxnSpPr>
        <p:spPr>
          <a:xfrm>
            <a:off x="4643283" y="-3675511"/>
            <a:ext cx="5073444" cy="41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CC176D0-C16E-2840-7082-AFB1E408AE58}"/>
              </a:ext>
            </a:extLst>
          </p:cNvPr>
          <p:cNvCxnSpPr>
            <a:cxnSpLocks/>
          </p:cNvCxnSpPr>
          <p:nvPr/>
        </p:nvCxnSpPr>
        <p:spPr>
          <a:xfrm>
            <a:off x="8546689" y="-3071065"/>
            <a:ext cx="0" cy="1053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F69B07-949C-9182-16C6-49119ED7357F}"/>
              </a:ext>
            </a:extLst>
          </p:cNvPr>
          <p:cNvCxnSpPr>
            <a:cxnSpLocks/>
          </p:cNvCxnSpPr>
          <p:nvPr/>
        </p:nvCxnSpPr>
        <p:spPr>
          <a:xfrm flipV="1">
            <a:off x="8546689" y="-3071065"/>
            <a:ext cx="1170038" cy="3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FA8721C-972B-3F5B-35EF-8617C9BFB721}"/>
              </a:ext>
            </a:extLst>
          </p:cNvPr>
          <p:cNvSpPr txBox="1"/>
          <p:nvPr/>
        </p:nvSpPr>
        <p:spPr>
          <a:xfrm>
            <a:off x="2659590" y="-2658557"/>
            <a:ext cx="1189646" cy="38195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18F3C9B-E0AF-EF54-8939-F810BA42FB1D}"/>
              </a:ext>
            </a:extLst>
          </p:cNvPr>
          <p:cNvSpPr txBox="1"/>
          <p:nvPr/>
        </p:nvSpPr>
        <p:spPr>
          <a:xfrm>
            <a:off x="2671973" y="-4389225"/>
            <a:ext cx="118964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a:t>
            </a:r>
          </a:p>
        </p:txBody>
      </p:sp>
      <p:sp>
        <p:nvSpPr>
          <p:cNvPr id="70" name="TextBox 69">
            <a:extLst>
              <a:ext uri="{FF2B5EF4-FFF2-40B4-BE49-F238E27FC236}">
                <a16:creationId xmlns:a16="http://schemas.microsoft.com/office/drawing/2014/main" id="{07EB871D-224D-8B31-F011-147C7EF1D542}"/>
              </a:ext>
            </a:extLst>
          </p:cNvPr>
          <p:cNvSpPr txBox="1"/>
          <p:nvPr/>
        </p:nvSpPr>
        <p:spPr>
          <a:xfrm>
            <a:off x="9339928" y="-1970555"/>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1" name="TextBox 70">
            <a:extLst>
              <a:ext uri="{FF2B5EF4-FFF2-40B4-BE49-F238E27FC236}">
                <a16:creationId xmlns:a16="http://schemas.microsoft.com/office/drawing/2014/main" id="{4CB4EA6C-65DA-029E-7F46-CDCBF119DB6F}"/>
              </a:ext>
            </a:extLst>
          </p:cNvPr>
          <p:cNvSpPr txBox="1"/>
          <p:nvPr/>
        </p:nvSpPr>
        <p:spPr>
          <a:xfrm>
            <a:off x="8546689" y="-2680584"/>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2" name="TextBox 71">
            <a:extLst>
              <a:ext uri="{FF2B5EF4-FFF2-40B4-BE49-F238E27FC236}">
                <a16:creationId xmlns:a16="http://schemas.microsoft.com/office/drawing/2014/main" id="{6C3B9BCB-8C64-5A6F-1397-8477DB29B2AB}"/>
              </a:ext>
            </a:extLst>
          </p:cNvPr>
          <p:cNvSpPr txBox="1"/>
          <p:nvPr/>
        </p:nvSpPr>
        <p:spPr>
          <a:xfrm>
            <a:off x="5424947" y="-53368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3" name="TextBox 72">
            <a:extLst>
              <a:ext uri="{FF2B5EF4-FFF2-40B4-BE49-F238E27FC236}">
                <a16:creationId xmlns:a16="http://schemas.microsoft.com/office/drawing/2014/main" id="{D76FC710-0E81-CB43-1451-4E9496C23324}"/>
              </a:ext>
            </a:extLst>
          </p:cNvPr>
          <p:cNvSpPr txBox="1"/>
          <p:nvPr/>
        </p:nvSpPr>
        <p:spPr>
          <a:xfrm>
            <a:off x="7067429" y="-40072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5" name="TextBox 74">
            <a:extLst>
              <a:ext uri="{FF2B5EF4-FFF2-40B4-BE49-F238E27FC236}">
                <a16:creationId xmlns:a16="http://schemas.microsoft.com/office/drawing/2014/main" id="{6CAA5933-7896-1ADF-681A-E27F0EE93BBA}"/>
              </a:ext>
            </a:extLst>
          </p:cNvPr>
          <p:cNvSpPr txBox="1"/>
          <p:nvPr/>
        </p:nvSpPr>
        <p:spPr>
          <a:xfrm>
            <a:off x="6274334" y="-3537069"/>
            <a:ext cx="2637251" cy="369332"/>
          </a:xfrm>
          <a:prstGeom prst="rect">
            <a:avLst/>
          </a:prstGeom>
          <a:noFill/>
        </p:spPr>
        <p:txBody>
          <a:bodyPr wrap="square">
            <a:spAutoFit/>
          </a:bodyPr>
          <a:lstStyle/>
          <a:p>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Thông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báo</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không</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tìm</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thấy</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54F3B0-FD9E-3CD9-7C17-E72357C60583}"/>
              </a:ext>
            </a:extLst>
          </p:cNvPr>
          <p:cNvSpPr txBox="1"/>
          <p:nvPr/>
        </p:nvSpPr>
        <p:spPr>
          <a:xfrm>
            <a:off x="1424713" y="9041270"/>
            <a:ext cx="8623732"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độ phức tạp</a:t>
            </a:r>
            <a:r>
              <a:rPr lang="vi-VN" sz="2000" b="0" i="0" dirty="0">
                <a:solidFill>
                  <a:srgbClr val="0D0D0D"/>
                </a:solidFill>
                <a:effectLst/>
                <a:highlight>
                  <a:srgbClr val="FFFFFF"/>
                </a:highlight>
                <a:latin typeface="ui-sans-serif"/>
              </a:rPr>
              <a:t>: Ảnh màu thông thường có ba kênh màu (Red, Green, Blue) và mỗi kênh chứa thông tin về độ sáng của màu đó. Khi chuyển sang ảnh xám, chỉ còn một kênh, giúp giảm lượng dữ liệu cần xử lý.</a:t>
            </a:r>
          </a:p>
          <a:p>
            <a:pPr algn="l">
              <a:buFont typeface="+mj-lt"/>
              <a:buAutoNum type="arabicPeriod"/>
            </a:pPr>
            <a:r>
              <a:rPr lang="vi-VN" sz="2000" b="1" i="0" dirty="0">
                <a:solidFill>
                  <a:srgbClr val="0D0D0D"/>
                </a:solidFill>
                <a:effectLst/>
                <a:highlight>
                  <a:srgbClr val="FFFFFF"/>
                </a:highlight>
                <a:latin typeface="ui-sans-serif"/>
              </a:rPr>
              <a:t>Tăng hiệu quả xử lý</a:t>
            </a:r>
            <a:r>
              <a:rPr lang="vi-VN" sz="2000" b="0" i="0" dirty="0">
                <a:solidFill>
                  <a:srgbClr val="0D0D0D"/>
                </a:solidFill>
                <a:effectLst/>
                <a:highlight>
                  <a:srgbClr val="FFFFFF"/>
                </a:highlight>
                <a:latin typeface="ui-sans-serif"/>
              </a:rPr>
              <a:t>: Các thuật toán xử lý ảnh, như phát hiện cạnh hoặc tìm đường viền, thường hoạt động hiệu quả hơn trên ảnh xám vì chỉ cần làm việc với một kênh duy nhất.</a:t>
            </a:r>
          </a:p>
          <a:p>
            <a:pPr algn="l">
              <a:buFont typeface="+mj-lt"/>
              <a:buAutoNum type="arabicPeriod"/>
            </a:pPr>
            <a:r>
              <a:rPr lang="vi-VN" sz="2000" b="1" i="0" dirty="0">
                <a:solidFill>
                  <a:srgbClr val="0D0D0D"/>
                </a:solidFill>
                <a:effectLst/>
                <a:highlight>
                  <a:srgbClr val="FFFFFF"/>
                </a:highlight>
                <a:latin typeface="ui-sans-serif"/>
              </a:rPr>
              <a:t>Tập trung vào đặc trưng hình học</a:t>
            </a:r>
            <a:r>
              <a:rPr lang="vi-VN" sz="2000" b="0" i="0" dirty="0">
                <a:solidFill>
                  <a:srgbClr val="0D0D0D"/>
                </a:solidFill>
                <a:effectLst/>
                <a:highlight>
                  <a:srgbClr val="FFFFFF"/>
                </a:highlight>
                <a:latin typeface="ui-sans-serif"/>
              </a:rPr>
              <a:t>: Ảnh xám giúp các thuật toán tập trung vào đặc trưng hình học và độ tương phản, thay vì bị ảnh hưởng bởi thông tin màu sắc.</a:t>
            </a:r>
          </a:p>
        </p:txBody>
      </p:sp>
      <p:pic>
        <p:nvPicPr>
          <p:cNvPr id="6" name="Picture 5">
            <a:extLst>
              <a:ext uri="{FF2B5EF4-FFF2-40B4-BE49-F238E27FC236}">
                <a16:creationId xmlns:a16="http://schemas.microsoft.com/office/drawing/2014/main" id="{3CF4CD46-A718-41A4-A6B4-C72EE6D90DCF}"/>
              </a:ext>
            </a:extLst>
          </p:cNvPr>
          <p:cNvPicPr>
            <a:picLocks noChangeAspect="1"/>
          </p:cNvPicPr>
          <p:nvPr/>
        </p:nvPicPr>
        <p:blipFill>
          <a:blip r:embed="rId3"/>
          <a:stretch>
            <a:fillRect/>
          </a:stretch>
        </p:blipFill>
        <p:spPr>
          <a:xfrm>
            <a:off x="2320770" y="8230090"/>
            <a:ext cx="6655546" cy="818737"/>
          </a:xfrm>
          <a:prstGeom prst="rect">
            <a:avLst/>
          </a:prstGeom>
        </p:spPr>
      </p:pic>
      <p:sp>
        <p:nvSpPr>
          <p:cNvPr id="5" name="TextBox 4">
            <a:extLst>
              <a:ext uri="{FF2B5EF4-FFF2-40B4-BE49-F238E27FC236}">
                <a16:creationId xmlns:a16="http://schemas.microsoft.com/office/drawing/2014/main" id="{9434C466-3081-D80E-F03B-7FB2E5FFA7E0}"/>
              </a:ext>
            </a:extLst>
          </p:cNvPr>
          <p:cNvSpPr txBox="1"/>
          <p:nvPr/>
        </p:nvSpPr>
        <p:spPr>
          <a:xfrm>
            <a:off x="1764695" y="3800379"/>
            <a:ext cx="8852105"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nhiễu</a:t>
            </a:r>
            <a:r>
              <a:rPr lang="vi-VN" sz="2000" b="0" i="0" dirty="0">
                <a:solidFill>
                  <a:srgbClr val="0D0D0D"/>
                </a:solidFill>
                <a:effectLst/>
                <a:highlight>
                  <a:srgbClr val="FFFFFF"/>
                </a:highlight>
                <a:latin typeface="ui-sans-serif"/>
              </a:rPr>
              <a:t>: Làm mờ ảnh giúp giảm nhiễu (noise) trong ảnh, là những điểm ảnh có giá trị không nhất quán với các điểm ảnh lân cận. Nhiễu thường xuất hiện do cảm biến máy ảnh hoặc điều kiện chụp không lý tưởng.</a:t>
            </a:r>
          </a:p>
          <a:p>
            <a:pPr algn="l">
              <a:buFont typeface="+mj-lt"/>
              <a:buAutoNum type="arabicPeriod"/>
            </a:pPr>
            <a:r>
              <a:rPr lang="vi-VN" sz="2000" b="1" i="0" dirty="0">
                <a:solidFill>
                  <a:srgbClr val="0D0D0D"/>
                </a:solidFill>
                <a:effectLst/>
                <a:highlight>
                  <a:srgbClr val="FFFFFF"/>
                </a:highlight>
                <a:latin typeface="ui-sans-serif"/>
              </a:rPr>
              <a:t>Làm mềm các chi tiết nhỏ</a:t>
            </a:r>
            <a:r>
              <a:rPr lang="vi-VN" sz="2000" b="0" i="0" dirty="0">
                <a:solidFill>
                  <a:srgbClr val="0D0D0D"/>
                </a:solidFill>
                <a:effectLst/>
                <a:highlight>
                  <a:srgbClr val="FFFFFF"/>
                </a:highlight>
                <a:latin typeface="ui-sans-serif"/>
              </a:rPr>
              <a:t>: Các chi tiết nhỏ không cần thiết có thể gây khó khăn cho các thuật toán xử lý ảnh. Làm mờ giúp làm mềm các chi tiết này, giúp các thuật toán tập trung vào các đặc trưng lớn hơn và quan trọng hơn.</a:t>
            </a:r>
          </a:p>
          <a:p>
            <a:pPr algn="l">
              <a:buFont typeface="+mj-lt"/>
              <a:buAutoNum type="arabicPeriod"/>
            </a:pPr>
            <a:r>
              <a:rPr lang="vi-VN" sz="2000" b="1" i="0" dirty="0">
                <a:solidFill>
                  <a:srgbClr val="0D0D0D"/>
                </a:solidFill>
                <a:effectLst/>
                <a:highlight>
                  <a:srgbClr val="FFFFFF"/>
                </a:highlight>
                <a:latin typeface="ui-sans-serif"/>
              </a:rPr>
              <a:t>Chuẩn bị cho các bước xử lý tiếp theo</a:t>
            </a:r>
            <a:r>
              <a:rPr lang="vi-VN" sz="2000" b="0" i="0" dirty="0">
                <a:solidFill>
                  <a:srgbClr val="0D0D0D"/>
                </a:solidFill>
                <a:effectLst/>
                <a:highlight>
                  <a:srgbClr val="FFFFFF"/>
                </a:highlight>
                <a:latin typeface="ui-sans-serif"/>
              </a:rPr>
              <a:t>: Làm mờ ảnh là một bước tiền xử lý phổ biến trước khi thực hiện các bước xử lý ảnh tiếp theo như phát hiện cạnh hay phân đoạn ảnh.</a:t>
            </a:r>
          </a:p>
        </p:txBody>
      </p:sp>
      <p:pic>
        <p:nvPicPr>
          <p:cNvPr id="8" name="Picture 7">
            <a:extLst>
              <a:ext uri="{FF2B5EF4-FFF2-40B4-BE49-F238E27FC236}">
                <a16:creationId xmlns:a16="http://schemas.microsoft.com/office/drawing/2014/main" id="{4592B6C6-1EDC-783C-42C2-08E8240CD2D7}"/>
              </a:ext>
            </a:extLst>
          </p:cNvPr>
          <p:cNvPicPr>
            <a:picLocks noChangeAspect="1"/>
          </p:cNvPicPr>
          <p:nvPr/>
        </p:nvPicPr>
        <p:blipFill>
          <a:blip r:embed="rId4"/>
          <a:stretch>
            <a:fillRect/>
          </a:stretch>
        </p:blipFill>
        <p:spPr>
          <a:xfrm>
            <a:off x="2320770" y="3189822"/>
            <a:ext cx="7516359" cy="442140"/>
          </a:xfrm>
          <a:prstGeom prst="rect">
            <a:avLst/>
          </a:prstGeom>
        </p:spPr>
      </p:pic>
      <p:pic>
        <p:nvPicPr>
          <p:cNvPr id="11" name="Picture 10">
            <a:extLst>
              <a:ext uri="{FF2B5EF4-FFF2-40B4-BE49-F238E27FC236}">
                <a16:creationId xmlns:a16="http://schemas.microsoft.com/office/drawing/2014/main" id="{275218ED-4B7F-2045-F1FC-0ACE2767499A}"/>
              </a:ext>
            </a:extLst>
          </p:cNvPr>
          <p:cNvPicPr>
            <a:picLocks noChangeAspect="1"/>
          </p:cNvPicPr>
          <p:nvPr/>
        </p:nvPicPr>
        <p:blipFill>
          <a:blip r:embed="rId5"/>
          <a:stretch>
            <a:fillRect/>
          </a:stretch>
        </p:blipFill>
        <p:spPr>
          <a:xfrm>
            <a:off x="19851571" y="3410892"/>
            <a:ext cx="5785279" cy="2302305"/>
          </a:xfrm>
          <a:prstGeom prst="rect">
            <a:avLst/>
          </a:prstGeom>
        </p:spPr>
      </p:pic>
    </p:spTree>
    <p:extLst>
      <p:ext uri="{BB962C8B-B14F-4D97-AF65-F5344CB8AC3E}">
        <p14:creationId xmlns:p14="http://schemas.microsoft.com/office/powerpoint/2010/main" val="964492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a:extLst>
              <a:ext uri="{FF2B5EF4-FFF2-40B4-BE49-F238E27FC236}">
                <a16:creationId xmlns:a16="http://schemas.microsoft.com/office/drawing/2014/main" id="{991827CA-7320-8C51-6708-419C1B8CA1E7}"/>
              </a:ext>
            </a:extLst>
          </p:cNvPr>
          <p:cNvSpPr>
            <a:spLocks noChangeArrowheads="1"/>
          </p:cNvSpPr>
          <p:nvPr/>
        </p:nvSpPr>
        <p:spPr bwMode="auto">
          <a:xfrm>
            <a:off x="489966" y="2699861"/>
            <a:ext cx="5246613" cy="37861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rgbClr val="0D0D0D"/>
                </a:solidFill>
                <a:effectLst/>
                <a:latin typeface="ui-sans-serif"/>
              </a:rPr>
              <a:t>Phát</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hiện</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Sử</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dụng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thuật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toán</a:t>
            </a:r>
            <a:r>
              <a:rPr kumimoji="0" lang="en-US" altLang="en-US" sz="2000" b="0" i="0" u="none" strike="noStrike" cap="none" normalizeH="0" baseline="0" dirty="0">
                <a:ln>
                  <a:noFill/>
                </a:ln>
                <a:solidFill>
                  <a:srgbClr val="0D0D0D"/>
                </a:solidFill>
                <a:effectLst/>
                <a:latin typeface="ui-sans-serif"/>
              </a:rPr>
              <a:t> Canny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phát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hiện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trong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ảnh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rgbClr val="0D0D0D"/>
                </a:solidFill>
                <a:effectLst/>
                <a:latin typeface="ui-sans-serif"/>
              </a:rPr>
              <a:t>Tìm</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đường</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viền</a:t>
            </a:r>
            <a:r>
              <a:rPr kumimoji="0" lang="en-US" altLang="en-US" sz="2000" b="1" i="0" u="none" strike="noStrike" cap="none" normalizeH="0" baseline="0" dirty="0">
                <a:ln>
                  <a:noFill/>
                </a:ln>
                <a:solidFill>
                  <a:srgbClr val="0D0D0D"/>
                </a:solidFill>
                <a:effectLst/>
                <a:latin typeface="ui-sans-serif"/>
              </a:rPr>
              <a:t> (contour)</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Sử</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dụng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hàm</a:t>
            </a:r>
            <a:r>
              <a:rPr kumimoji="0" lang="en-US" altLang="en-US" sz="2000" b="0"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monospace"/>
              </a:rPr>
              <a:t>findContours</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tìm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trong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ảnh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đã</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phát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hiện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a:ln>
                  <a:noFill/>
                </a:ln>
                <a:solidFill>
                  <a:srgbClr val="0D0D0D"/>
                </a:solidFill>
                <a:effectLst/>
                <a:latin typeface="ui-sans-serif"/>
              </a:rPr>
              <a:t>Lọc</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các</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đường</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Sắp</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xếp</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và</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lọc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tìm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khả</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năng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là</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biển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số</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xe</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a:ln>
                  <a:noFill/>
                </a:ln>
                <a:solidFill>
                  <a:srgbClr val="0D0D0D"/>
                </a:solidFill>
                <a:effectLst/>
                <a:latin typeface="ui-sans-serif"/>
              </a:rPr>
              <a:t>Kiểm</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tra</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hình</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chữ</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nhật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Kiểm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tra</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xem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dạng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hình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chữ</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nhật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không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4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22823"/>
            <a:ext cx="4254910" cy="752677"/>
          </a:xfrm>
          <a:noFill/>
        </p:spPr>
        <p:txBody>
          <a:bodyPr anchor="b"/>
          <a:lstStyle/>
          <a:p>
            <a:r>
              <a:rPr lang="en-US" dirty="0">
                <a:latin typeface="Times New Roman" panose="02020603050405020304" pitchFamily="18" charset="0"/>
                <a:cs typeface="Times New Roman" panose="02020603050405020304" pitchFamily="18" charset="0"/>
              </a:rPr>
              <a:t>4.Sơ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E91F499-E874-C66F-21E4-D667F9F02215}"/>
              </a:ext>
            </a:extLst>
          </p:cNvPr>
          <p:cNvSpPr/>
          <p:nvPr/>
        </p:nvSpPr>
        <p:spPr>
          <a:xfrm>
            <a:off x="56535" y="-377301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file</a:t>
            </a:r>
          </a:p>
        </p:txBody>
      </p:sp>
      <p:sp>
        <p:nvSpPr>
          <p:cNvPr id="12" name="Rectangle: Rounded Corners 11">
            <a:extLst>
              <a:ext uri="{FF2B5EF4-FFF2-40B4-BE49-F238E27FC236}">
                <a16:creationId xmlns:a16="http://schemas.microsoft.com/office/drawing/2014/main" id="{27801644-A699-B545-C83D-1964845144FF}"/>
              </a:ext>
            </a:extLst>
          </p:cNvPr>
          <p:cNvSpPr/>
          <p:nvPr/>
        </p:nvSpPr>
        <p:spPr>
          <a:xfrm>
            <a:off x="-2453742" y="1756060"/>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F617AC-310D-811A-5372-502FF8B3DB56}"/>
              </a:ext>
            </a:extLst>
          </p:cNvPr>
          <p:cNvSpPr/>
          <p:nvPr/>
        </p:nvSpPr>
        <p:spPr>
          <a:xfrm>
            <a:off x="1203109" y="1865620"/>
            <a:ext cx="1563329" cy="818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EB83184-2598-CADD-7836-577E9DCA2EDF}"/>
              </a:ext>
            </a:extLst>
          </p:cNvPr>
          <p:cNvSpPr/>
          <p:nvPr/>
        </p:nvSpPr>
        <p:spPr>
          <a:xfrm>
            <a:off x="3177672" y="1837082"/>
            <a:ext cx="1563329" cy="862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45C4CB7-FB01-E7DC-C13B-FF1655C7A18D}"/>
              </a:ext>
            </a:extLst>
          </p:cNvPr>
          <p:cNvSpPr/>
          <p:nvPr/>
        </p:nvSpPr>
        <p:spPr>
          <a:xfrm>
            <a:off x="5164281" y="1557296"/>
            <a:ext cx="2382601" cy="136593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95D6D848-DE6C-D31E-4CC0-6520D14FFC38}"/>
              </a:ext>
            </a:extLst>
          </p:cNvPr>
          <p:cNvSpPr/>
          <p:nvPr/>
        </p:nvSpPr>
        <p:spPr>
          <a:xfrm>
            <a:off x="1841089" y="-3824382"/>
            <a:ext cx="1700981" cy="96551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file</a:t>
            </a:r>
          </a:p>
        </p:txBody>
      </p:sp>
      <p:sp>
        <p:nvSpPr>
          <p:cNvPr id="17" name="Rectangle: Rounded Corners 16">
            <a:extLst>
              <a:ext uri="{FF2B5EF4-FFF2-40B4-BE49-F238E27FC236}">
                <a16:creationId xmlns:a16="http://schemas.microsoft.com/office/drawing/2014/main" id="{49EBACDC-68D8-2D8A-6F5C-309C1F88C825}"/>
              </a:ext>
            </a:extLst>
          </p:cNvPr>
          <p:cNvSpPr/>
          <p:nvPr/>
        </p:nvSpPr>
        <p:spPr>
          <a:xfrm>
            <a:off x="1909916" y="-5438866"/>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8" name="Rectangle: Rounded Corners 17">
            <a:extLst>
              <a:ext uri="{FF2B5EF4-FFF2-40B4-BE49-F238E27FC236}">
                <a16:creationId xmlns:a16="http://schemas.microsoft.com/office/drawing/2014/main" id="{43DF8CF4-0244-8012-8CC2-5A7C4C963EA2}"/>
              </a:ext>
            </a:extLst>
          </p:cNvPr>
          <p:cNvSpPr/>
          <p:nvPr/>
        </p:nvSpPr>
        <p:spPr>
          <a:xfrm>
            <a:off x="3861619" y="-543886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9" name="Rectangle: Rounded Corners 18">
            <a:extLst>
              <a:ext uri="{FF2B5EF4-FFF2-40B4-BE49-F238E27FC236}">
                <a16:creationId xmlns:a16="http://schemas.microsoft.com/office/drawing/2014/main" id="{5FB23981-D92F-4F46-E9D6-B63AEE1B1E13}"/>
              </a:ext>
            </a:extLst>
          </p:cNvPr>
          <p:cNvSpPr/>
          <p:nvPr/>
        </p:nvSpPr>
        <p:spPr>
          <a:xfrm>
            <a:off x="5813322" y="-543292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42FBA8-A705-4419-DAF9-D8C49ED8175D}"/>
              </a:ext>
            </a:extLst>
          </p:cNvPr>
          <p:cNvSpPr/>
          <p:nvPr/>
        </p:nvSpPr>
        <p:spPr>
          <a:xfrm>
            <a:off x="7957378" y="183708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OCR</a:t>
            </a:r>
          </a:p>
        </p:txBody>
      </p:sp>
      <p:sp>
        <p:nvSpPr>
          <p:cNvPr id="22" name="Rectangle: Rounded Corners 21">
            <a:extLst>
              <a:ext uri="{FF2B5EF4-FFF2-40B4-BE49-F238E27FC236}">
                <a16:creationId xmlns:a16="http://schemas.microsoft.com/office/drawing/2014/main" id="{34F6EEBF-B3DA-ED55-3D4B-A26E278F8AA4}"/>
              </a:ext>
            </a:extLst>
          </p:cNvPr>
          <p:cNvSpPr/>
          <p:nvPr/>
        </p:nvSpPr>
        <p:spPr>
          <a:xfrm>
            <a:off x="9716727" y="-378064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C18E26FE-4A07-72E3-ECD6-5F3581BB5033}"/>
              </a:ext>
            </a:extLst>
          </p:cNvPr>
          <p:cNvCxnSpPr>
            <a:cxnSpLocks/>
            <a:stCxn id="10" idx="3"/>
            <a:endCxn id="16" idx="1"/>
          </p:cNvCxnSpPr>
          <p:nvPr/>
        </p:nvCxnSpPr>
        <p:spPr>
          <a:xfrm>
            <a:off x="1619864" y="-3341626"/>
            <a:ext cx="221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D1A3963-FE96-6164-276F-B9D9507C3DA0}"/>
              </a:ext>
            </a:extLst>
          </p:cNvPr>
          <p:cNvCxnSpPr>
            <a:cxnSpLocks/>
            <a:stCxn id="16" idx="0"/>
            <a:endCxn id="17" idx="2"/>
          </p:cNvCxnSpPr>
          <p:nvPr/>
        </p:nvCxnSpPr>
        <p:spPr>
          <a:xfrm flipV="1">
            <a:off x="2691580" y="-4576085"/>
            <a:ext cx="1" cy="751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C98C351-FC15-9E47-A33E-560DF34A1BE7}"/>
              </a:ext>
            </a:extLst>
          </p:cNvPr>
          <p:cNvCxnSpPr>
            <a:cxnSpLocks/>
            <a:stCxn id="16" idx="2"/>
          </p:cNvCxnSpPr>
          <p:nvPr/>
        </p:nvCxnSpPr>
        <p:spPr>
          <a:xfrm>
            <a:off x="2691580" y="-2858871"/>
            <a:ext cx="1" cy="841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E4E468-5F27-8DBA-484F-84DBC514ADAB}"/>
              </a:ext>
            </a:extLst>
          </p:cNvPr>
          <p:cNvCxnSpPr>
            <a:cxnSpLocks/>
            <a:stCxn id="17" idx="3"/>
            <a:endCxn id="18" idx="1"/>
          </p:cNvCxnSpPr>
          <p:nvPr/>
        </p:nvCxnSpPr>
        <p:spPr>
          <a:xfrm flipV="1">
            <a:off x="3473245" y="-5007476"/>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18FEE9A-C300-CF94-1ED5-F71EEDA9E6F1}"/>
              </a:ext>
            </a:extLst>
          </p:cNvPr>
          <p:cNvCxnSpPr/>
          <p:nvPr/>
        </p:nvCxnSpPr>
        <p:spPr>
          <a:xfrm flipV="1">
            <a:off x="5424948" y="-500747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0222E0C-5160-9742-E2AC-4B7E593D6F3F}"/>
              </a:ext>
            </a:extLst>
          </p:cNvPr>
          <p:cNvCxnSpPr/>
          <p:nvPr/>
        </p:nvCxnSpPr>
        <p:spPr>
          <a:xfrm flipV="1">
            <a:off x="-890413" y="219211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B0AEB44-BF63-4EF2-1F08-24D9A0981E9D}"/>
              </a:ext>
            </a:extLst>
          </p:cNvPr>
          <p:cNvCxnSpPr/>
          <p:nvPr/>
        </p:nvCxnSpPr>
        <p:spPr>
          <a:xfrm flipV="1">
            <a:off x="2766438"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6AA3587-EEF3-7438-A237-CCCF751AF902}"/>
              </a:ext>
            </a:extLst>
          </p:cNvPr>
          <p:cNvCxnSpPr/>
          <p:nvPr/>
        </p:nvCxnSpPr>
        <p:spPr>
          <a:xfrm flipV="1">
            <a:off x="4763123"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B361E6-2C25-07AE-557F-331EE8554045}"/>
              </a:ext>
            </a:extLst>
          </p:cNvPr>
          <p:cNvCxnSpPr/>
          <p:nvPr/>
        </p:nvCxnSpPr>
        <p:spPr>
          <a:xfrm flipV="1">
            <a:off x="7571462"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279BD7-CD1B-AB73-0049-D4C548DC0E76}"/>
              </a:ext>
            </a:extLst>
          </p:cNvPr>
          <p:cNvCxnSpPr>
            <a:cxnSpLocks/>
            <a:endCxn id="22" idx="2"/>
          </p:cNvCxnSpPr>
          <p:nvPr/>
        </p:nvCxnSpPr>
        <p:spPr>
          <a:xfrm flipH="1" flipV="1">
            <a:off x="10498392" y="-2917866"/>
            <a:ext cx="1" cy="900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E0FA25A-6448-B0DC-13A3-6350F4D8987D}"/>
              </a:ext>
            </a:extLst>
          </p:cNvPr>
          <p:cNvCxnSpPr>
            <a:cxnSpLocks/>
            <a:stCxn id="19" idx="3"/>
          </p:cNvCxnSpPr>
          <p:nvPr/>
        </p:nvCxnSpPr>
        <p:spPr>
          <a:xfrm flipV="1">
            <a:off x="7376651" y="-5007478"/>
            <a:ext cx="3121740" cy="59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8C1812E-DCFA-C636-C29F-5673DABEB80A}"/>
              </a:ext>
            </a:extLst>
          </p:cNvPr>
          <p:cNvCxnSpPr>
            <a:cxnSpLocks/>
            <a:endCxn id="22" idx="0"/>
          </p:cNvCxnSpPr>
          <p:nvPr/>
        </p:nvCxnSpPr>
        <p:spPr>
          <a:xfrm>
            <a:off x="10498392" y="-5007478"/>
            <a:ext cx="0" cy="1226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C609985-65AF-2CA6-1C86-E04D5A6C96F8}"/>
              </a:ext>
            </a:extLst>
          </p:cNvPr>
          <p:cNvCxnSpPr>
            <a:cxnSpLocks/>
          </p:cNvCxnSpPr>
          <p:nvPr/>
        </p:nvCxnSpPr>
        <p:spPr>
          <a:xfrm>
            <a:off x="4643283" y="-4574507"/>
            <a:ext cx="0" cy="898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37AA2A-C67B-6291-01AC-29F18C59EDAB}"/>
              </a:ext>
            </a:extLst>
          </p:cNvPr>
          <p:cNvCxnSpPr>
            <a:cxnSpLocks/>
          </p:cNvCxnSpPr>
          <p:nvPr/>
        </p:nvCxnSpPr>
        <p:spPr>
          <a:xfrm>
            <a:off x="4643283" y="-3675511"/>
            <a:ext cx="5073444" cy="41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CC176D0-C16E-2840-7082-AFB1E408AE58}"/>
              </a:ext>
            </a:extLst>
          </p:cNvPr>
          <p:cNvCxnSpPr>
            <a:cxnSpLocks/>
          </p:cNvCxnSpPr>
          <p:nvPr/>
        </p:nvCxnSpPr>
        <p:spPr>
          <a:xfrm>
            <a:off x="8546689" y="-3071065"/>
            <a:ext cx="0" cy="1053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F69B07-949C-9182-16C6-49119ED7357F}"/>
              </a:ext>
            </a:extLst>
          </p:cNvPr>
          <p:cNvCxnSpPr>
            <a:cxnSpLocks/>
          </p:cNvCxnSpPr>
          <p:nvPr/>
        </p:nvCxnSpPr>
        <p:spPr>
          <a:xfrm flipV="1">
            <a:off x="8546689" y="-3071065"/>
            <a:ext cx="1170038" cy="3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FA8721C-972B-3F5B-35EF-8617C9BFB721}"/>
              </a:ext>
            </a:extLst>
          </p:cNvPr>
          <p:cNvSpPr txBox="1"/>
          <p:nvPr/>
        </p:nvSpPr>
        <p:spPr>
          <a:xfrm>
            <a:off x="2659590" y="-2658557"/>
            <a:ext cx="1189646" cy="38195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18F3C9B-E0AF-EF54-8939-F810BA42FB1D}"/>
              </a:ext>
            </a:extLst>
          </p:cNvPr>
          <p:cNvSpPr txBox="1"/>
          <p:nvPr/>
        </p:nvSpPr>
        <p:spPr>
          <a:xfrm>
            <a:off x="2671973" y="-4389225"/>
            <a:ext cx="118964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a:t>
            </a:r>
          </a:p>
        </p:txBody>
      </p:sp>
      <p:sp>
        <p:nvSpPr>
          <p:cNvPr id="70" name="TextBox 69">
            <a:extLst>
              <a:ext uri="{FF2B5EF4-FFF2-40B4-BE49-F238E27FC236}">
                <a16:creationId xmlns:a16="http://schemas.microsoft.com/office/drawing/2014/main" id="{07EB871D-224D-8B31-F011-147C7EF1D542}"/>
              </a:ext>
            </a:extLst>
          </p:cNvPr>
          <p:cNvSpPr txBox="1"/>
          <p:nvPr/>
        </p:nvSpPr>
        <p:spPr>
          <a:xfrm>
            <a:off x="9339928" y="-1970555"/>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1" name="TextBox 70">
            <a:extLst>
              <a:ext uri="{FF2B5EF4-FFF2-40B4-BE49-F238E27FC236}">
                <a16:creationId xmlns:a16="http://schemas.microsoft.com/office/drawing/2014/main" id="{4CB4EA6C-65DA-029E-7F46-CDCBF119DB6F}"/>
              </a:ext>
            </a:extLst>
          </p:cNvPr>
          <p:cNvSpPr txBox="1"/>
          <p:nvPr/>
        </p:nvSpPr>
        <p:spPr>
          <a:xfrm>
            <a:off x="8546689" y="-2680584"/>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2" name="TextBox 71">
            <a:extLst>
              <a:ext uri="{FF2B5EF4-FFF2-40B4-BE49-F238E27FC236}">
                <a16:creationId xmlns:a16="http://schemas.microsoft.com/office/drawing/2014/main" id="{6C3B9BCB-8C64-5A6F-1397-8477DB29B2AB}"/>
              </a:ext>
            </a:extLst>
          </p:cNvPr>
          <p:cNvSpPr txBox="1"/>
          <p:nvPr/>
        </p:nvSpPr>
        <p:spPr>
          <a:xfrm>
            <a:off x="5424947" y="-53368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3" name="TextBox 72">
            <a:extLst>
              <a:ext uri="{FF2B5EF4-FFF2-40B4-BE49-F238E27FC236}">
                <a16:creationId xmlns:a16="http://schemas.microsoft.com/office/drawing/2014/main" id="{D76FC710-0E81-CB43-1451-4E9496C23324}"/>
              </a:ext>
            </a:extLst>
          </p:cNvPr>
          <p:cNvSpPr txBox="1"/>
          <p:nvPr/>
        </p:nvSpPr>
        <p:spPr>
          <a:xfrm>
            <a:off x="7067429" y="-40072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5" name="TextBox 74">
            <a:extLst>
              <a:ext uri="{FF2B5EF4-FFF2-40B4-BE49-F238E27FC236}">
                <a16:creationId xmlns:a16="http://schemas.microsoft.com/office/drawing/2014/main" id="{6CAA5933-7896-1ADF-681A-E27F0EE93BBA}"/>
              </a:ext>
            </a:extLst>
          </p:cNvPr>
          <p:cNvSpPr txBox="1"/>
          <p:nvPr/>
        </p:nvSpPr>
        <p:spPr>
          <a:xfrm>
            <a:off x="6274334" y="-3537069"/>
            <a:ext cx="2637251" cy="369332"/>
          </a:xfrm>
          <a:prstGeom prst="rect">
            <a:avLst/>
          </a:prstGeom>
          <a:noFill/>
        </p:spPr>
        <p:txBody>
          <a:bodyPr wrap="square">
            <a:spAutoFit/>
          </a:bodyPr>
          <a:lstStyle/>
          <a:p>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Thông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báo</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không</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tìm</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thấy</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54F3B0-FD9E-3CD9-7C17-E72357C60583}"/>
              </a:ext>
            </a:extLst>
          </p:cNvPr>
          <p:cNvSpPr txBox="1"/>
          <p:nvPr/>
        </p:nvSpPr>
        <p:spPr>
          <a:xfrm>
            <a:off x="1424713" y="9041270"/>
            <a:ext cx="8623732"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độ phức tạp</a:t>
            </a:r>
            <a:r>
              <a:rPr lang="vi-VN" sz="2000" b="0" i="0" dirty="0">
                <a:solidFill>
                  <a:srgbClr val="0D0D0D"/>
                </a:solidFill>
                <a:effectLst/>
                <a:highlight>
                  <a:srgbClr val="FFFFFF"/>
                </a:highlight>
                <a:latin typeface="ui-sans-serif"/>
              </a:rPr>
              <a:t>: Ảnh màu thông thường có ba kênh màu (Red, Green, Blue) và mỗi kênh chứa thông tin về độ sáng của màu đó. Khi chuyển sang ảnh xám, chỉ còn một kênh, giúp giảm lượng dữ liệu cần xử lý.</a:t>
            </a:r>
          </a:p>
          <a:p>
            <a:pPr algn="l">
              <a:buFont typeface="+mj-lt"/>
              <a:buAutoNum type="arabicPeriod"/>
            </a:pPr>
            <a:r>
              <a:rPr lang="vi-VN" sz="2000" b="1" i="0" dirty="0">
                <a:solidFill>
                  <a:srgbClr val="0D0D0D"/>
                </a:solidFill>
                <a:effectLst/>
                <a:highlight>
                  <a:srgbClr val="FFFFFF"/>
                </a:highlight>
                <a:latin typeface="ui-sans-serif"/>
              </a:rPr>
              <a:t>Tăng hiệu quả xử lý</a:t>
            </a:r>
            <a:r>
              <a:rPr lang="vi-VN" sz="2000" b="0" i="0" dirty="0">
                <a:solidFill>
                  <a:srgbClr val="0D0D0D"/>
                </a:solidFill>
                <a:effectLst/>
                <a:highlight>
                  <a:srgbClr val="FFFFFF"/>
                </a:highlight>
                <a:latin typeface="ui-sans-serif"/>
              </a:rPr>
              <a:t>: Các thuật toán xử lý ảnh, như phát hiện cạnh hoặc tìm đường viền, thường hoạt động hiệu quả hơn trên ảnh xám vì chỉ cần làm việc với một kênh duy nhất.</a:t>
            </a:r>
          </a:p>
          <a:p>
            <a:pPr algn="l">
              <a:buFont typeface="+mj-lt"/>
              <a:buAutoNum type="arabicPeriod"/>
            </a:pPr>
            <a:r>
              <a:rPr lang="vi-VN" sz="2000" b="1" i="0" dirty="0">
                <a:solidFill>
                  <a:srgbClr val="0D0D0D"/>
                </a:solidFill>
                <a:effectLst/>
                <a:highlight>
                  <a:srgbClr val="FFFFFF"/>
                </a:highlight>
                <a:latin typeface="ui-sans-serif"/>
              </a:rPr>
              <a:t>Tập trung vào đặc trưng hình học</a:t>
            </a:r>
            <a:r>
              <a:rPr lang="vi-VN" sz="2000" b="0" i="0" dirty="0">
                <a:solidFill>
                  <a:srgbClr val="0D0D0D"/>
                </a:solidFill>
                <a:effectLst/>
                <a:highlight>
                  <a:srgbClr val="FFFFFF"/>
                </a:highlight>
                <a:latin typeface="ui-sans-serif"/>
              </a:rPr>
              <a:t>: Ảnh xám giúp các thuật toán tập trung vào đặc trưng hình học và độ tương phản, thay vì bị ảnh hưởng bởi thông tin màu sắc.</a:t>
            </a:r>
          </a:p>
        </p:txBody>
      </p:sp>
      <p:pic>
        <p:nvPicPr>
          <p:cNvPr id="6" name="Picture 5">
            <a:extLst>
              <a:ext uri="{FF2B5EF4-FFF2-40B4-BE49-F238E27FC236}">
                <a16:creationId xmlns:a16="http://schemas.microsoft.com/office/drawing/2014/main" id="{3CF4CD46-A718-41A4-A6B4-C72EE6D90DCF}"/>
              </a:ext>
            </a:extLst>
          </p:cNvPr>
          <p:cNvPicPr>
            <a:picLocks noChangeAspect="1"/>
          </p:cNvPicPr>
          <p:nvPr/>
        </p:nvPicPr>
        <p:blipFill>
          <a:blip r:embed="rId3"/>
          <a:stretch>
            <a:fillRect/>
          </a:stretch>
        </p:blipFill>
        <p:spPr>
          <a:xfrm>
            <a:off x="2320770" y="8230090"/>
            <a:ext cx="6655546" cy="818737"/>
          </a:xfrm>
          <a:prstGeom prst="rect">
            <a:avLst/>
          </a:prstGeom>
        </p:spPr>
      </p:pic>
      <p:sp>
        <p:nvSpPr>
          <p:cNvPr id="5" name="TextBox 4">
            <a:extLst>
              <a:ext uri="{FF2B5EF4-FFF2-40B4-BE49-F238E27FC236}">
                <a16:creationId xmlns:a16="http://schemas.microsoft.com/office/drawing/2014/main" id="{9434C466-3081-D80E-F03B-7FB2E5FFA7E0}"/>
              </a:ext>
            </a:extLst>
          </p:cNvPr>
          <p:cNvSpPr txBox="1"/>
          <p:nvPr/>
        </p:nvSpPr>
        <p:spPr>
          <a:xfrm>
            <a:off x="-9785908" y="3800379"/>
            <a:ext cx="8852105"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nhiễu</a:t>
            </a:r>
            <a:r>
              <a:rPr lang="vi-VN" sz="2000" b="0" i="0" dirty="0">
                <a:solidFill>
                  <a:srgbClr val="0D0D0D"/>
                </a:solidFill>
                <a:effectLst/>
                <a:highlight>
                  <a:srgbClr val="FFFFFF"/>
                </a:highlight>
                <a:latin typeface="ui-sans-serif"/>
              </a:rPr>
              <a:t>: Làm mờ ảnh giúp giảm nhiễu (noise) trong ảnh, là những điểm ảnh có giá trị không nhất quán với các điểm ảnh lân cận. Nhiễu thường xuất hiện do cảm biến máy ảnh hoặc điều kiện chụp không lý tưởng.</a:t>
            </a:r>
          </a:p>
          <a:p>
            <a:pPr algn="l">
              <a:buFont typeface="+mj-lt"/>
              <a:buAutoNum type="arabicPeriod"/>
            </a:pPr>
            <a:r>
              <a:rPr lang="vi-VN" sz="2000" b="1" i="0" dirty="0">
                <a:solidFill>
                  <a:srgbClr val="0D0D0D"/>
                </a:solidFill>
                <a:effectLst/>
                <a:highlight>
                  <a:srgbClr val="FFFFFF"/>
                </a:highlight>
                <a:latin typeface="ui-sans-serif"/>
              </a:rPr>
              <a:t>Làm mềm các chi tiết nhỏ</a:t>
            </a:r>
            <a:r>
              <a:rPr lang="vi-VN" sz="2000" b="0" i="0" dirty="0">
                <a:solidFill>
                  <a:srgbClr val="0D0D0D"/>
                </a:solidFill>
                <a:effectLst/>
                <a:highlight>
                  <a:srgbClr val="FFFFFF"/>
                </a:highlight>
                <a:latin typeface="ui-sans-serif"/>
              </a:rPr>
              <a:t>: Các chi tiết nhỏ không cần thiết có thể gây khó khăn cho các thuật toán xử lý ảnh. Làm mờ giúp làm mềm các chi tiết này, giúp các thuật toán tập trung vào các đặc trưng lớn hơn và quan trọng hơn.</a:t>
            </a:r>
          </a:p>
          <a:p>
            <a:pPr algn="l">
              <a:buFont typeface="+mj-lt"/>
              <a:buAutoNum type="arabicPeriod"/>
            </a:pPr>
            <a:r>
              <a:rPr lang="vi-VN" sz="2000" b="1" i="0" dirty="0">
                <a:solidFill>
                  <a:srgbClr val="0D0D0D"/>
                </a:solidFill>
                <a:effectLst/>
                <a:highlight>
                  <a:srgbClr val="FFFFFF"/>
                </a:highlight>
                <a:latin typeface="ui-sans-serif"/>
              </a:rPr>
              <a:t>Chuẩn bị cho các bước xử lý tiếp theo</a:t>
            </a:r>
            <a:r>
              <a:rPr lang="vi-VN" sz="2000" b="0" i="0" dirty="0">
                <a:solidFill>
                  <a:srgbClr val="0D0D0D"/>
                </a:solidFill>
                <a:effectLst/>
                <a:highlight>
                  <a:srgbClr val="FFFFFF"/>
                </a:highlight>
                <a:latin typeface="ui-sans-serif"/>
              </a:rPr>
              <a:t>: Làm mờ ảnh là một bước tiền xử lý phổ biến trước khi thực hiện các bước xử lý ảnh tiếp theo như phát hiện cạnh hay phân đoạn ảnh.</a:t>
            </a:r>
          </a:p>
        </p:txBody>
      </p:sp>
      <p:pic>
        <p:nvPicPr>
          <p:cNvPr id="8" name="Picture 7">
            <a:extLst>
              <a:ext uri="{FF2B5EF4-FFF2-40B4-BE49-F238E27FC236}">
                <a16:creationId xmlns:a16="http://schemas.microsoft.com/office/drawing/2014/main" id="{4592B6C6-1EDC-783C-42C2-08E8240CD2D7}"/>
              </a:ext>
            </a:extLst>
          </p:cNvPr>
          <p:cNvPicPr>
            <a:picLocks noChangeAspect="1"/>
          </p:cNvPicPr>
          <p:nvPr/>
        </p:nvPicPr>
        <p:blipFill>
          <a:blip r:embed="rId4"/>
          <a:stretch>
            <a:fillRect/>
          </a:stretch>
        </p:blipFill>
        <p:spPr>
          <a:xfrm>
            <a:off x="-9229833" y="3189822"/>
            <a:ext cx="7516359" cy="442140"/>
          </a:xfrm>
          <a:prstGeom prst="rect">
            <a:avLst/>
          </a:prstGeom>
        </p:spPr>
      </p:pic>
      <p:pic>
        <p:nvPicPr>
          <p:cNvPr id="11" name="Picture 10">
            <a:extLst>
              <a:ext uri="{FF2B5EF4-FFF2-40B4-BE49-F238E27FC236}">
                <a16:creationId xmlns:a16="http://schemas.microsoft.com/office/drawing/2014/main" id="{275218ED-4B7F-2045-F1FC-0ACE2767499A}"/>
              </a:ext>
            </a:extLst>
          </p:cNvPr>
          <p:cNvPicPr>
            <a:picLocks noChangeAspect="1"/>
          </p:cNvPicPr>
          <p:nvPr/>
        </p:nvPicPr>
        <p:blipFill>
          <a:blip r:embed="rId5"/>
          <a:stretch>
            <a:fillRect/>
          </a:stretch>
        </p:blipFill>
        <p:spPr>
          <a:xfrm>
            <a:off x="5877645" y="3410892"/>
            <a:ext cx="5785279" cy="2302305"/>
          </a:xfrm>
          <a:prstGeom prst="rect">
            <a:avLst/>
          </a:prstGeom>
        </p:spPr>
      </p:pic>
    </p:spTree>
    <p:extLst>
      <p:ext uri="{BB962C8B-B14F-4D97-AF65-F5344CB8AC3E}">
        <p14:creationId xmlns:p14="http://schemas.microsoft.com/office/powerpoint/2010/main" val="29225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5">
            <a:extLst>
              <a:ext uri="{FF2B5EF4-FFF2-40B4-BE49-F238E27FC236}">
                <a16:creationId xmlns:a16="http://schemas.microsoft.com/office/drawing/2014/main" id="{991827CA-7320-8C51-6708-419C1B8CA1E7}"/>
              </a:ext>
            </a:extLst>
          </p:cNvPr>
          <p:cNvSpPr>
            <a:spLocks noChangeArrowheads="1"/>
          </p:cNvSpPr>
          <p:nvPr/>
        </p:nvSpPr>
        <p:spPr bwMode="auto">
          <a:xfrm>
            <a:off x="-11801314" y="2699861"/>
            <a:ext cx="5246613" cy="37861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rgbClr val="0D0D0D"/>
                </a:solidFill>
                <a:effectLst/>
                <a:latin typeface="ui-sans-serif"/>
              </a:rPr>
              <a:t>Phát</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hiện</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Sử</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dụng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thuật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toán</a:t>
            </a:r>
            <a:r>
              <a:rPr kumimoji="0" lang="en-US" altLang="en-US" sz="2000" b="0" i="0" u="none" strike="noStrike" cap="none" normalizeH="0" baseline="0" dirty="0">
                <a:ln>
                  <a:noFill/>
                </a:ln>
                <a:solidFill>
                  <a:srgbClr val="0D0D0D"/>
                </a:solidFill>
                <a:effectLst/>
                <a:latin typeface="ui-sans-serif"/>
              </a:rPr>
              <a:t> Canny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phát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hiện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trong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ảnh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rgbClr val="0D0D0D"/>
                </a:solidFill>
                <a:effectLst/>
                <a:latin typeface="ui-sans-serif"/>
              </a:rPr>
              <a:t>Tìm</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đường</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viền</a:t>
            </a:r>
            <a:r>
              <a:rPr kumimoji="0" lang="en-US" altLang="en-US" sz="2000" b="1" i="0" u="none" strike="noStrike" cap="none" normalizeH="0" baseline="0" dirty="0">
                <a:ln>
                  <a:noFill/>
                </a:ln>
                <a:solidFill>
                  <a:srgbClr val="0D0D0D"/>
                </a:solidFill>
                <a:effectLst/>
                <a:latin typeface="ui-sans-serif"/>
              </a:rPr>
              <a:t> (contour)</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Sử</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dụng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hàm</a:t>
            </a:r>
            <a:r>
              <a:rPr kumimoji="0" lang="en-US" altLang="en-US" sz="2000" b="0"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monospace"/>
              </a:rPr>
              <a:t>findContours</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tìm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trong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ảnh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đã</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phát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hiện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a:ln>
                  <a:noFill/>
                </a:ln>
                <a:solidFill>
                  <a:srgbClr val="0D0D0D"/>
                </a:solidFill>
                <a:effectLst/>
                <a:latin typeface="ui-sans-serif"/>
              </a:rPr>
              <a:t>Lọc</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các</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đường</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Sắp</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xếp</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và</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lọc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các</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để</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tìm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khả</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năng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là</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biển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số</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xe</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a:ln>
                  <a:noFill/>
                </a:ln>
                <a:solidFill>
                  <a:srgbClr val="0D0D0D"/>
                </a:solidFill>
                <a:effectLst/>
                <a:latin typeface="ui-sans-serif"/>
              </a:rPr>
              <a:t>Kiểm</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tra</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hình</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chữ</a:t>
            </a:r>
            <a:r>
              <a:rPr kumimoji="0" lang="en-US" altLang="en-US" sz="2000" b="1" i="0" u="none" strike="noStrike" cap="none" normalizeH="0" baseline="0" dirty="0">
                <a:ln>
                  <a:noFill/>
                </a:ln>
                <a:solidFill>
                  <a:srgbClr val="0D0D0D"/>
                </a:solidFill>
                <a:effectLst/>
                <a:latin typeface="ui-sans-serif"/>
              </a:rPr>
              <a:t> </a:t>
            </a:r>
            <a:r>
              <a:rPr kumimoji="0" lang="en-US" altLang="en-US" sz="2000" b="1" i="0" u="none" strike="noStrike" cap="none" normalizeH="0" baseline="0" dirty="0" err="1">
                <a:ln>
                  <a:noFill/>
                </a:ln>
                <a:solidFill>
                  <a:srgbClr val="0D0D0D"/>
                </a:solidFill>
                <a:effectLst/>
                <a:latin typeface="ui-sans-serif"/>
              </a:rPr>
              <a:t>nhật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Kiểm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tra</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xem</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đường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viền</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dạng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hình</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chữ</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nhật</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không</a:t>
            </a:r>
            <a:r>
              <a:rPr kumimoji="0" lang="en-US" altLang="en-US" sz="2000" b="0" i="0" u="none" strike="noStrike" cap="none" normalizeH="0" baseline="0" dirty="0">
                <a:ln>
                  <a:noFill/>
                </a:ln>
                <a:solidFill>
                  <a:srgbClr val="0D0D0D"/>
                </a:solidFill>
                <a:effectLst/>
                <a:latin typeface="ui-sans-serif"/>
              </a:rPr>
              <a:t> (</a:t>
            </a:r>
            <a:r>
              <a:rPr kumimoji="0" lang="en-US" altLang="en-US" sz="2000" b="0" i="0" u="none" strike="noStrike" cap="none" normalizeH="0" baseline="0" dirty="0" err="1">
                <a:ln>
                  <a:noFill/>
                </a:ln>
                <a:solidFill>
                  <a:srgbClr val="0D0D0D"/>
                </a:solidFill>
                <a:effectLst/>
                <a:latin typeface="ui-sans-serif"/>
              </a:rPr>
              <a:t>có</a:t>
            </a:r>
            <a:r>
              <a:rPr kumimoji="0" lang="en-US" altLang="en-US" sz="2000" b="0" i="0" u="none" strike="noStrike" cap="none" normalizeH="0" baseline="0" dirty="0">
                <a:ln>
                  <a:noFill/>
                </a:ln>
                <a:solidFill>
                  <a:srgbClr val="0D0D0D"/>
                </a:solidFill>
                <a:effectLst/>
                <a:latin typeface="ui-sans-serif"/>
              </a:rPr>
              <a:t> 4 </a:t>
            </a:r>
            <a:r>
              <a:rPr kumimoji="0" lang="en-US" altLang="en-US" sz="2000" b="0" i="0" u="none" strike="noStrike" cap="none" normalizeH="0" baseline="0" dirty="0" err="1">
                <a:ln>
                  <a:noFill/>
                </a:ln>
                <a:solidFill>
                  <a:srgbClr val="0D0D0D"/>
                </a:solidFill>
                <a:effectLst/>
                <a:latin typeface="ui-sans-serif"/>
              </a:rPr>
              <a:t>cạnh</a:t>
            </a:r>
            <a:r>
              <a:rPr kumimoji="0" lang="en-US" altLang="en-US" sz="2000" b="0" i="0" u="none" strike="noStrike" cap="none" normalizeH="0" baseline="0" dirty="0">
                <a:ln>
                  <a:noFill/>
                </a:ln>
                <a:solidFill>
                  <a:srgbClr val="0D0D0D"/>
                </a:solidFill>
                <a:effectLst/>
                <a:latin typeface="ui-sans-serif"/>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22823"/>
            <a:ext cx="4254910" cy="752677"/>
          </a:xfrm>
          <a:noFill/>
        </p:spPr>
        <p:txBody>
          <a:bodyPr anchor="b"/>
          <a:lstStyle/>
          <a:p>
            <a:r>
              <a:rPr lang="en-US" dirty="0">
                <a:latin typeface="Times New Roman" panose="02020603050405020304" pitchFamily="18" charset="0"/>
                <a:cs typeface="Times New Roman" panose="02020603050405020304" pitchFamily="18" charset="0"/>
              </a:rPr>
              <a:t>4.Sơ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E91F499-E874-C66F-21E4-D667F9F02215}"/>
              </a:ext>
            </a:extLst>
          </p:cNvPr>
          <p:cNvSpPr/>
          <p:nvPr/>
        </p:nvSpPr>
        <p:spPr>
          <a:xfrm>
            <a:off x="56535" y="-377301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file</a:t>
            </a:r>
          </a:p>
        </p:txBody>
      </p:sp>
      <p:sp>
        <p:nvSpPr>
          <p:cNvPr id="12" name="Rectangle: Rounded Corners 11">
            <a:extLst>
              <a:ext uri="{FF2B5EF4-FFF2-40B4-BE49-F238E27FC236}">
                <a16:creationId xmlns:a16="http://schemas.microsoft.com/office/drawing/2014/main" id="{27801644-A699-B545-C83D-1964845144FF}"/>
              </a:ext>
            </a:extLst>
          </p:cNvPr>
          <p:cNvSpPr/>
          <p:nvPr/>
        </p:nvSpPr>
        <p:spPr>
          <a:xfrm>
            <a:off x="-2453742" y="1756060"/>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F617AC-310D-811A-5372-502FF8B3DB56}"/>
              </a:ext>
            </a:extLst>
          </p:cNvPr>
          <p:cNvSpPr/>
          <p:nvPr/>
        </p:nvSpPr>
        <p:spPr>
          <a:xfrm>
            <a:off x="1203109" y="1865620"/>
            <a:ext cx="1563329" cy="8187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EB83184-2598-CADD-7836-577E9DCA2EDF}"/>
              </a:ext>
            </a:extLst>
          </p:cNvPr>
          <p:cNvSpPr/>
          <p:nvPr/>
        </p:nvSpPr>
        <p:spPr>
          <a:xfrm>
            <a:off x="3177672" y="1865619"/>
            <a:ext cx="1563329" cy="8342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45C4CB7-FB01-E7DC-C13B-FF1655C7A18D}"/>
              </a:ext>
            </a:extLst>
          </p:cNvPr>
          <p:cNvSpPr/>
          <p:nvPr/>
        </p:nvSpPr>
        <p:spPr>
          <a:xfrm>
            <a:off x="5169319" y="1865619"/>
            <a:ext cx="1563329" cy="8187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95D6D848-DE6C-D31E-4CC0-6520D14FFC38}"/>
              </a:ext>
            </a:extLst>
          </p:cNvPr>
          <p:cNvSpPr/>
          <p:nvPr/>
        </p:nvSpPr>
        <p:spPr>
          <a:xfrm>
            <a:off x="1841089" y="-3824382"/>
            <a:ext cx="1700981" cy="96551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file</a:t>
            </a:r>
          </a:p>
        </p:txBody>
      </p:sp>
      <p:sp>
        <p:nvSpPr>
          <p:cNvPr id="17" name="Rectangle: Rounded Corners 16">
            <a:extLst>
              <a:ext uri="{FF2B5EF4-FFF2-40B4-BE49-F238E27FC236}">
                <a16:creationId xmlns:a16="http://schemas.microsoft.com/office/drawing/2014/main" id="{49EBACDC-68D8-2D8A-6F5C-309C1F88C825}"/>
              </a:ext>
            </a:extLst>
          </p:cNvPr>
          <p:cNvSpPr/>
          <p:nvPr/>
        </p:nvSpPr>
        <p:spPr>
          <a:xfrm>
            <a:off x="1909916" y="-5438866"/>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8" name="Rectangle: Rounded Corners 17">
            <a:extLst>
              <a:ext uri="{FF2B5EF4-FFF2-40B4-BE49-F238E27FC236}">
                <a16:creationId xmlns:a16="http://schemas.microsoft.com/office/drawing/2014/main" id="{43DF8CF4-0244-8012-8CC2-5A7C4C963EA2}"/>
              </a:ext>
            </a:extLst>
          </p:cNvPr>
          <p:cNvSpPr/>
          <p:nvPr/>
        </p:nvSpPr>
        <p:spPr>
          <a:xfrm>
            <a:off x="3861619" y="-543886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9" name="Rectangle: Rounded Corners 18">
            <a:extLst>
              <a:ext uri="{FF2B5EF4-FFF2-40B4-BE49-F238E27FC236}">
                <a16:creationId xmlns:a16="http://schemas.microsoft.com/office/drawing/2014/main" id="{5FB23981-D92F-4F46-E9D6-B63AEE1B1E13}"/>
              </a:ext>
            </a:extLst>
          </p:cNvPr>
          <p:cNvSpPr/>
          <p:nvPr/>
        </p:nvSpPr>
        <p:spPr>
          <a:xfrm>
            <a:off x="5813322" y="-543292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42FBA8-A705-4419-DAF9-D8C49ED8175D}"/>
              </a:ext>
            </a:extLst>
          </p:cNvPr>
          <p:cNvSpPr/>
          <p:nvPr/>
        </p:nvSpPr>
        <p:spPr>
          <a:xfrm>
            <a:off x="7151834" y="1556498"/>
            <a:ext cx="2297810" cy="14239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OCR</a:t>
            </a:r>
          </a:p>
        </p:txBody>
      </p:sp>
      <p:sp>
        <p:nvSpPr>
          <p:cNvPr id="22" name="Rectangle: Rounded Corners 21">
            <a:extLst>
              <a:ext uri="{FF2B5EF4-FFF2-40B4-BE49-F238E27FC236}">
                <a16:creationId xmlns:a16="http://schemas.microsoft.com/office/drawing/2014/main" id="{34F6EEBF-B3DA-ED55-3D4B-A26E278F8AA4}"/>
              </a:ext>
            </a:extLst>
          </p:cNvPr>
          <p:cNvSpPr/>
          <p:nvPr/>
        </p:nvSpPr>
        <p:spPr>
          <a:xfrm>
            <a:off x="9716727" y="-3780647"/>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C18E26FE-4A07-72E3-ECD6-5F3581BB5033}"/>
              </a:ext>
            </a:extLst>
          </p:cNvPr>
          <p:cNvCxnSpPr>
            <a:cxnSpLocks/>
            <a:stCxn id="10" idx="3"/>
            <a:endCxn id="16" idx="1"/>
          </p:cNvCxnSpPr>
          <p:nvPr/>
        </p:nvCxnSpPr>
        <p:spPr>
          <a:xfrm>
            <a:off x="1619864" y="-3341626"/>
            <a:ext cx="221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D1A3963-FE96-6164-276F-B9D9507C3DA0}"/>
              </a:ext>
            </a:extLst>
          </p:cNvPr>
          <p:cNvCxnSpPr>
            <a:cxnSpLocks/>
            <a:stCxn id="16" idx="0"/>
            <a:endCxn id="17" idx="2"/>
          </p:cNvCxnSpPr>
          <p:nvPr/>
        </p:nvCxnSpPr>
        <p:spPr>
          <a:xfrm flipV="1">
            <a:off x="2691580" y="-4576085"/>
            <a:ext cx="1" cy="751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C98C351-FC15-9E47-A33E-560DF34A1BE7}"/>
              </a:ext>
            </a:extLst>
          </p:cNvPr>
          <p:cNvCxnSpPr>
            <a:cxnSpLocks/>
            <a:stCxn id="16" idx="2"/>
          </p:cNvCxnSpPr>
          <p:nvPr/>
        </p:nvCxnSpPr>
        <p:spPr>
          <a:xfrm>
            <a:off x="2691580" y="-2858871"/>
            <a:ext cx="1" cy="841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E4E468-5F27-8DBA-484F-84DBC514ADAB}"/>
              </a:ext>
            </a:extLst>
          </p:cNvPr>
          <p:cNvCxnSpPr>
            <a:cxnSpLocks/>
            <a:stCxn id="17" idx="3"/>
            <a:endCxn id="18" idx="1"/>
          </p:cNvCxnSpPr>
          <p:nvPr/>
        </p:nvCxnSpPr>
        <p:spPr>
          <a:xfrm flipV="1">
            <a:off x="3473245" y="-5007476"/>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18FEE9A-C300-CF94-1ED5-F71EEDA9E6F1}"/>
              </a:ext>
            </a:extLst>
          </p:cNvPr>
          <p:cNvCxnSpPr/>
          <p:nvPr/>
        </p:nvCxnSpPr>
        <p:spPr>
          <a:xfrm flipV="1">
            <a:off x="5424948" y="-500747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0222E0C-5160-9742-E2AC-4B7E593D6F3F}"/>
              </a:ext>
            </a:extLst>
          </p:cNvPr>
          <p:cNvCxnSpPr/>
          <p:nvPr/>
        </p:nvCxnSpPr>
        <p:spPr>
          <a:xfrm flipV="1">
            <a:off x="-890413" y="219211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B0AEB44-BF63-4EF2-1F08-24D9A0981E9D}"/>
              </a:ext>
            </a:extLst>
          </p:cNvPr>
          <p:cNvCxnSpPr/>
          <p:nvPr/>
        </p:nvCxnSpPr>
        <p:spPr>
          <a:xfrm flipV="1">
            <a:off x="2766438"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6AA3587-EEF3-7438-A237-CCCF751AF902}"/>
              </a:ext>
            </a:extLst>
          </p:cNvPr>
          <p:cNvCxnSpPr/>
          <p:nvPr/>
        </p:nvCxnSpPr>
        <p:spPr>
          <a:xfrm flipV="1">
            <a:off x="4763123"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B361E6-2C25-07AE-557F-331EE8554045}"/>
              </a:ext>
            </a:extLst>
          </p:cNvPr>
          <p:cNvCxnSpPr/>
          <p:nvPr/>
        </p:nvCxnSpPr>
        <p:spPr>
          <a:xfrm flipV="1">
            <a:off x="6742121" y="226847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279BD7-CD1B-AB73-0049-D4C548DC0E76}"/>
              </a:ext>
            </a:extLst>
          </p:cNvPr>
          <p:cNvCxnSpPr>
            <a:cxnSpLocks/>
            <a:endCxn id="22" idx="2"/>
          </p:cNvCxnSpPr>
          <p:nvPr/>
        </p:nvCxnSpPr>
        <p:spPr>
          <a:xfrm flipH="1" flipV="1">
            <a:off x="10498392" y="-2917866"/>
            <a:ext cx="1" cy="900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E0FA25A-6448-B0DC-13A3-6350F4D8987D}"/>
              </a:ext>
            </a:extLst>
          </p:cNvPr>
          <p:cNvCxnSpPr>
            <a:cxnSpLocks/>
            <a:stCxn id="19" idx="3"/>
          </p:cNvCxnSpPr>
          <p:nvPr/>
        </p:nvCxnSpPr>
        <p:spPr>
          <a:xfrm flipV="1">
            <a:off x="7376651" y="-5007478"/>
            <a:ext cx="3121740" cy="59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8C1812E-DCFA-C636-C29F-5673DABEB80A}"/>
              </a:ext>
            </a:extLst>
          </p:cNvPr>
          <p:cNvCxnSpPr>
            <a:cxnSpLocks/>
            <a:endCxn id="22" idx="0"/>
          </p:cNvCxnSpPr>
          <p:nvPr/>
        </p:nvCxnSpPr>
        <p:spPr>
          <a:xfrm>
            <a:off x="10498392" y="-5007478"/>
            <a:ext cx="0" cy="1226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C609985-65AF-2CA6-1C86-E04D5A6C96F8}"/>
              </a:ext>
            </a:extLst>
          </p:cNvPr>
          <p:cNvCxnSpPr>
            <a:cxnSpLocks/>
          </p:cNvCxnSpPr>
          <p:nvPr/>
        </p:nvCxnSpPr>
        <p:spPr>
          <a:xfrm>
            <a:off x="4643283" y="-4574507"/>
            <a:ext cx="0" cy="898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37AA2A-C67B-6291-01AC-29F18C59EDAB}"/>
              </a:ext>
            </a:extLst>
          </p:cNvPr>
          <p:cNvCxnSpPr>
            <a:cxnSpLocks/>
          </p:cNvCxnSpPr>
          <p:nvPr/>
        </p:nvCxnSpPr>
        <p:spPr>
          <a:xfrm>
            <a:off x="4643283" y="-3675511"/>
            <a:ext cx="5073444" cy="41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CC176D0-C16E-2840-7082-AFB1E408AE58}"/>
              </a:ext>
            </a:extLst>
          </p:cNvPr>
          <p:cNvCxnSpPr>
            <a:cxnSpLocks/>
          </p:cNvCxnSpPr>
          <p:nvPr/>
        </p:nvCxnSpPr>
        <p:spPr>
          <a:xfrm>
            <a:off x="8546689" y="-3071065"/>
            <a:ext cx="0" cy="1053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F69B07-949C-9182-16C6-49119ED7357F}"/>
              </a:ext>
            </a:extLst>
          </p:cNvPr>
          <p:cNvCxnSpPr>
            <a:cxnSpLocks/>
          </p:cNvCxnSpPr>
          <p:nvPr/>
        </p:nvCxnSpPr>
        <p:spPr>
          <a:xfrm flipV="1">
            <a:off x="8546689" y="-3071065"/>
            <a:ext cx="1170038" cy="3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FA8721C-972B-3F5B-35EF-8617C9BFB721}"/>
              </a:ext>
            </a:extLst>
          </p:cNvPr>
          <p:cNvSpPr txBox="1"/>
          <p:nvPr/>
        </p:nvSpPr>
        <p:spPr>
          <a:xfrm>
            <a:off x="2659590" y="-2658557"/>
            <a:ext cx="1189646" cy="38195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18F3C9B-E0AF-EF54-8939-F810BA42FB1D}"/>
              </a:ext>
            </a:extLst>
          </p:cNvPr>
          <p:cNvSpPr txBox="1"/>
          <p:nvPr/>
        </p:nvSpPr>
        <p:spPr>
          <a:xfrm>
            <a:off x="2671973" y="-4389225"/>
            <a:ext cx="118964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a:t>
            </a:r>
          </a:p>
        </p:txBody>
      </p:sp>
      <p:sp>
        <p:nvSpPr>
          <p:cNvPr id="70" name="TextBox 69">
            <a:extLst>
              <a:ext uri="{FF2B5EF4-FFF2-40B4-BE49-F238E27FC236}">
                <a16:creationId xmlns:a16="http://schemas.microsoft.com/office/drawing/2014/main" id="{07EB871D-224D-8B31-F011-147C7EF1D542}"/>
              </a:ext>
            </a:extLst>
          </p:cNvPr>
          <p:cNvSpPr txBox="1"/>
          <p:nvPr/>
        </p:nvSpPr>
        <p:spPr>
          <a:xfrm>
            <a:off x="9339928" y="-1970555"/>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1" name="TextBox 70">
            <a:extLst>
              <a:ext uri="{FF2B5EF4-FFF2-40B4-BE49-F238E27FC236}">
                <a16:creationId xmlns:a16="http://schemas.microsoft.com/office/drawing/2014/main" id="{4CB4EA6C-65DA-029E-7F46-CDCBF119DB6F}"/>
              </a:ext>
            </a:extLst>
          </p:cNvPr>
          <p:cNvSpPr txBox="1"/>
          <p:nvPr/>
        </p:nvSpPr>
        <p:spPr>
          <a:xfrm>
            <a:off x="8546689" y="-2680584"/>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2" name="TextBox 71">
            <a:extLst>
              <a:ext uri="{FF2B5EF4-FFF2-40B4-BE49-F238E27FC236}">
                <a16:creationId xmlns:a16="http://schemas.microsoft.com/office/drawing/2014/main" id="{6C3B9BCB-8C64-5A6F-1397-8477DB29B2AB}"/>
              </a:ext>
            </a:extLst>
          </p:cNvPr>
          <p:cNvSpPr txBox="1"/>
          <p:nvPr/>
        </p:nvSpPr>
        <p:spPr>
          <a:xfrm>
            <a:off x="5424947" y="-53368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3" name="TextBox 72">
            <a:extLst>
              <a:ext uri="{FF2B5EF4-FFF2-40B4-BE49-F238E27FC236}">
                <a16:creationId xmlns:a16="http://schemas.microsoft.com/office/drawing/2014/main" id="{D76FC710-0E81-CB43-1451-4E9496C23324}"/>
              </a:ext>
            </a:extLst>
          </p:cNvPr>
          <p:cNvSpPr txBox="1"/>
          <p:nvPr/>
        </p:nvSpPr>
        <p:spPr>
          <a:xfrm>
            <a:off x="7067429" y="-4007267"/>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5" name="TextBox 74">
            <a:extLst>
              <a:ext uri="{FF2B5EF4-FFF2-40B4-BE49-F238E27FC236}">
                <a16:creationId xmlns:a16="http://schemas.microsoft.com/office/drawing/2014/main" id="{6CAA5933-7896-1ADF-681A-E27F0EE93BBA}"/>
              </a:ext>
            </a:extLst>
          </p:cNvPr>
          <p:cNvSpPr txBox="1"/>
          <p:nvPr/>
        </p:nvSpPr>
        <p:spPr>
          <a:xfrm>
            <a:off x="6274334" y="-3537069"/>
            <a:ext cx="2637251" cy="369332"/>
          </a:xfrm>
          <a:prstGeom prst="rect">
            <a:avLst/>
          </a:prstGeom>
          <a:noFill/>
        </p:spPr>
        <p:txBody>
          <a:bodyPr wrap="square">
            <a:spAutoFit/>
          </a:bodyPr>
          <a:lstStyle/>
          <a:p>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Thông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báo</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không</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tìm</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thấy</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154F3B0-FD9E-3CD9-7C17-E72357C60583}"/>
              </a:ext>
            </a:extLst>
          </p:cNvPr>
          <p:cNvSpPr txBox="1"/>
          <p:nvPr/>
        </p:nvSpPr>
        <p:spPr>
          <a:xfrm>
            <a:off x="1424713" y="9041270"/>
            <a:ext cx="8623732"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độ phức tạp</a:t>
            </a:r>
            <a:r>
              <a:rPr lang="vi-VN" sz="2000" b="0" i="0" dirty="0">
                <a:solidFill>
                  <a:srgbClr val="0D0D0D"/>
                </a:solidFill>
                <a:effectLst/>
                <a:highlight>
                  <a:srgbClr val="FFFFFF"/>
                </a:highlight>
                <a:latin typeface="ui-sans-serif"/>
              </a:rPr>
              <a:t>: Ảnh màu thông thường có ba kênh màu (Red, Green, Blue) và mỗi kênh chứa thông tin về độ sáng của màu đó. Khi chuyển sang ảnh xám, chỉ còn một kênh, giúp giảm lượng dữ liệu cần xử lý.</a:t>
            </a:r>
          </a:p>
          <a:p>
            <a:pPr algn="l">
              <a:buFont typeface="+mj-lt"/>
              <a:buAutoNum type="arabicPeriod"/>
            </a:pPr>
            <a:r>
              <a:rPr lang="vi-VN" sz="2000" b="1" i="0" dirty="0">
                <a:solidFill>
                  <a:srgbClr val="0D0D0D"/>
                </a:solidFill>
                <a:effectLst/>
                <a:highlight>
                  <a:srgbClr val="FFFFFF"/>
                </a:highlight>
                <a:latin typeface="ui-sans-serif"/>
              </a:rPr>
              <a:t>Tăng hiệu quả xử lý</a:t>
            </a:r>
            <a:r>
              <a:rPr lang="vi-VN" sz="2000" b="0" i="0" dirty="0">
                <a:solidFill>
                  <a:srgbClr val="0D0D0D"/>
                </a:solidFill>
                <a:effectLst/>
                <a:highlight>
                  <a:srgbClr val="FFFFFF"/>
                </a:highlight>
                <a:latin typeface="ui-sans-serif"/>
              </a:rPr>
              <a:t>: Các thuật toán xử lý ảnh, như phát hiện cạnh hoặc tìm đường viền, thường hoạt động hiệu quả hơn trên ảnh xám vì chỉ cần làm việc với một kênh duy nhất.</a:t>
            </a:r>
          </a:p>
          <a:p>
            <a:pPr algn="l">
              <a:buFont typeface="+mj-lt"/>
              <a:buAutoNum type="arabicPeriod"/>
            </a:pPr>
            <a:r>
              <a:rPr lang="vi-VN" sz="2000" b="1" i="0" dirty="0">
                <a:solidFill>
                  <a:srgbClr val="0D0D0D"/>
                </a:solidFill>
                <a:effectLst/>
                <a:highlight>
                  <a:srgbClr val="FFFFFF"/>
                </a:highlight>
                <a:latin typeface="ui-sans-serif"/>
              </a:rPr>
              <a:t>Tập trung vào đặc trưng hình học</a:t>
            </a:r>
            <a:r>
              <a:rPr lang="vi-VN" sz="2000" b="0" i="0" dirty="0">
                <a:solidFill>
                  <a:srgbClr val="0D0D0D"/>
                </a:solidFill>
                <a:effectLst/>
                <a:highlight>
                  <a:srgbClr val="FFFFFF"/>
                </a:highlight>
                <a:latin typeface="ui-sans-serif"/>
              </a:rPr>
              <a:t>: Ảnh xám giúp các thuật toán tập trung vào đặc trưng hình học và độ tương phản, thay vì bị ảnh hưởng bởi thông tin màu sắc.</a:t>
            </a:r>
          </a:p>
        </p:txBody>
      </p:sp>
      <p:pic>
        <p:nvPicPr>
          <p:cNvPr id="6" name="Picture 5">
            <a:extLst>
              <a:ext uri="{FF2B5EF4-FFF2-40B4-BE49-F238E27FC236}">
                <a16:creationId xmlns:a16="http://schemas.microsoft.com/office/drawing/2014/main" id="{3CF4CD46-A718-41A4-A6B4-C72EE6D90DCF}"/>
              </a:ext>
            </a:extLst>
          </p:cNvPr>
          <p:cNvPicPr>
            <a:picLocks noChangeAspect="1"/>
          </p:cNvPicPr>
          <p:nvPr/>
        </p:nvPicPr>
        <p:blipFill>
          <a:blip r:embed="rId3"/>
          <a:stretch>
            <a:fillRect/>
          </a:stretch>
        </p:blipFill>
        <p:spPr>
          <a:xfrm>
            <a:off x="2320770" y="8230090"/>
            <a:ext cx="6655546" cy="818737"/>
          </a:xfrm>
          <a:prstGeom prst="rect">
            <a:avLst/>
          </a:prstGeom>
        </p:spPr>
      </p:pic>
      <p:sp>
        <p:nvSpPr>
          <p:cNvPr id="5" name="TextBox 4">
            <a:extLst>
              <a:ext uri="{FF2B5EF4-FFF2-40B4-BE49-F238E27FC236}">
                <a16:creationId xmlns:a16="http://schemas.microsoft.com/office/drawing/2014/main" id="{9434C466-3081-D80E-F03B-7FB2E5FFA7E0}"/>
              </a:ext>
            </a:extLst>
          </p:cNvPr>
          <p:cNvSpPr txBox="1"/>
          <p:nvPr/>
        </p:nvSpPr>
        <p:spPr>
          <a:xfrm>
            <a:off x="-9785908" y="3800379"/>
            <a:ext cx="8852105"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nhiễu</a:t>
            </a:r>
            <a:r>
              <a:rPr lang="vi-VN" sz="2000" b="0" i="0" dirty="0">
                <a:solidFill>
                  <a:srgbClr val="0D0D0D"/>
                </a:solidFill>
                <a:effectLst/>
                <a:highlight>
                  <a:srgbClr val="FFFFFF"/>
                </a:highlight>
                <a:latin typeface="ui-sans-serif"/>
              </a:rPr>
              <a:t>: Làm mờ ảnh giúp giảm nhiễu (noise) trong ảnh, là những điểm ảnh có giá trị không nhất quán với các điểm ảnh lân cận. Nhiễu thường xuất hiện do cảm biến máy ảnh hoặc điều kiện chụp không lý tưởng.</a:t>
            </a:r>
          </a:p>
          <a:p>
            <a:pPr algn="l">
              <a:buFont typeface="+mj-lt"/>
              <a:buAutoNum type="arabicPeriod"/>
            </a:pPr>
            <a:r>
              <a:rPr lang="vi-VN" sz="2000" b="1" i="0" dirty="0">
                <a:solidFill>
                  <a:srgbClr val="0D0D0D"/>
                </a:solidFill>
                <a:effectLst/>
                <a:highlight>
                  <a:srgbClr val="FFFFFF"/>
                </a:highlight>
                <a:latin typeface="ui-sans-serif"/>
              </a:rPr>
              <a:t>Làm mềm các chi tiết nhỏ</a:t>
            </a:r>
            <a:r>
              <a:rPr lang="vi-VN" sz="2000" b="0" i="0" dirty="0">
                <a:solidFill>
                  <a:srgbClr val="0D0D0D"/>
                </a:solidFill>
                <a:effectLst/>
                <a:highlight>
                  <a:srgbClr val="FFFFFF"/>
                </a:highlight>
                <a:latin typeface="ui-sans-serif"/>
              </a:rPr>
              <a:t>: Các chi tiết nhỏ không cần thiết có thể gây khó khăn cho các thuật toán xử lý ảnh. Làm mờ giúp làm mềm các chi tiết này, giúp các thuật toán tập trung vào các đặc trưng lớn hơn và quan trọng hơn.</a:t>
            </a:r>
          </a:p>
          <a:p>
            <a:pPr algn="l">
              <a:buFont typeface="+mj-lt"/>
              <a:buAutoNum type="arabicPeriod"/>
            </a:pPr>
            <a:r>
              <a:rPr lang="vi-VN" sz="2000" b="1" i="0" dirty="0">
                <a:solidFill>
                  <a:srgbClr val="0D0D0D"/>
                </a:solidFill>
                <a:effectLst/>
                <a:highlight>
                  <a:srgbClr val="FFFFFF"/>
                </a:highlight>
                <a:latin typeface="ui-sans-serif"/>
              </a:rPr>
              <a:t>Chuẩn bị cho các bước xử lý tiếp theo</a:t>
            </a:r>
            <a:r>
              <a:rPr lang="vi-VN" sz="2000" b="0" i="0" dirty="0">
                <a:solidFill>
                  <a:srgbClr val="0D0D0D"/>
                </a:solidFill>
                <a:effectLst/>
                <a:highlight>
                  <a:srgbClr val="FFFFFF"/>
                </a:highlight>
                <a:latin typeface="ui-sans-serif"/>
              </a:rPr>
              <a:t>: Làm mờ ảnh là một bước tiền xử lý phổ biến trước khi thực hiện các bước xử lý ảnh tiếp theo như phát hiện cạnh hay phân đoạn ảnh.</a:t>
            </a:r>
          </a:p>
        </p:txBody>
      </p:sp>
      <p:pic>
        <p:nvPicPr>
          <p:cNvPr id="8" name="Picture 7">
            <a:extLst>
              <a:ext uri="{FF2B5EF4-FFF2-40B4-BE49-F238E27FC236}">
                <a16:creationId xmlns:a16="http://schemas.microsoft.com/office/drawing/2014/main" id="{4592B6C6-1EDC-783C-42C2-08E8240CD2D7}"/>
              </a:ext>
            </a:extLst>
          </p:cNvPr>
          <p:cNvPicPr>
            <a:picLocks noChangeAspect="1"/>
          </p:cNvPicPr>
          <p:nvPr/>
        </p:nvPicPr>
        <p:blipFill>
          <a:blip r:embed="rId4"/>
          <a:stretch>
            <a:fillRect/>
          </a:stretch>
        </p:blipFill>
        <p:spPr>
          <a:xfrm>
            <a:off x="-9229833" y="3189822"/>
            <a:ext cx="7516359" cy="442140"/>
          </a:xfrm>
          <a:prstGeom prst="rect">
            <a:avLst/>
          </a:prstGeom>
        </p:spPr>
      </p:pic>
      <p:pic>
        <p:nvPicPr>
          <p:cNvPr id="11" name="Picture 10">
            <a:extLst>
              <a:ext uri="{FF2B5EF4-FFF2-40B4-BE49-F238E27FC236}">
                <a16:creationId xmlns:a16="http://schemas.microsoft.com/office/drawing/2014/main" id="{275218ED-4B7F-2045-F1FC-0ACE2767499A}"/>
              </a:ext>
            </a:extLst>
          </p:cNvPr>
          <p:cNvPicPr>
            <a:picLocks noChangeAspect="1"/>
          </p:cNvPicPr>
          <p:nvPr/>
        </p:nvPicPr>
        <p:blipFill>
          <a:blip r:embed="rId5"/>
          <a:stretch>
            <a:fillRect/>
          </a:stretch>
        </p:blipFill>
        <p:spPr>
          <a:xfrm>
            <a:off x="-6413635" y="3410892"/>
            <a:ext cx="5785279" cy="2302305"/>
          </a:xfrm>
          <a:prstGeom prst="rect">
            <a:avLst/>
          </a:prstGeom>
        </p:spPr>
      </p:pic>
      <p:pic>
        <p:nvPicPr>
          <p:cNvPr id="7" name="Picture 6">
            <a:extLst>
              <a:ext uri="{FF2B5EF4-FFF2-40B4-BE49-F238E27FC236}">
                <a16:creationId xmlns:a16="http://schemas.microsoft.com/office/drawing/2014/main" id="{AB5DE648-5598-B134-10D1-73809E746B72}"/>
              </a:ext>
            </a:extLst>
          </p:cNvPr>
          <p:cNvPicPr>
            <a:picLocks noChangeAspect="1"/>
          </p:cNvPicPr>
          <p:nvPr/>
        </p:nvPicPr>
        <p:blipFill>
          <a:blip r:embed="rId6"/>
          <a:stretch>
            <a:fillRect/>
          </a:stretch>
        </p:blipFill>
        <p:spPr>
          <a:xfrm>
            <a:off x="965431" y="3599220"/>
            <a:ext cx="6411220" cy="2400635"/>
          </a:xfrm>
          <a:prstGeom prst="rect">
            <a:avLst/>
          </a:prstGeom>
        </p:spPr>
      </p:pic>
      <p:sp>
        <p:nvSpPr>
          <p:cNvPr id="26" name="TextBox 25">
            <a:extLst>
              <a:ext uri="{FF2B5EF4-FFF2-40B4-BE49-F238E27FC236}">
                <a16:creationId xmlns:a16="http://schemas.microsoft.com/office/drawing/2014/main" id="{E6E667BD-EAAA-26D1-6075-3205ECFBB7E1}"/>
              </a:ext>
            </a:extLst>
          </p:cNvPr>
          <p:cNvSpPr txBox="1"/>
          <p:nvPr/>
        </p:nvSpPr>
        <p:spPr>
          <a:xfrm>
            <a:off x="7592959" y="3920507"/>
            <a:ext cx="4386097" cy="1938992"/>
          </a:xfrm>
          <a:prstGeom prst="rect">
            <a:avLst/>
          </a:prstGeom>
          <a:noFill/>
        </p:spPr>
        <p:txBody>
          <a:bodyPr wrap="square">
            <a:spAutoFit/>
          </a:bodyPr>
          <a:lstStyle/>
          <a:p>
            <a:pPr algn="l">
              <a:buFont typeface="Arial" panose="020B0604020202020204" pitchFamily="34" charset="0"/>
              <a:buChar char="•"/>
            </a:pPr>
            <a:r>
              <a:rPr lang="vi-VN" sz="2000" b="1" i="0" dirty="0">
                <a:solidFill>
                  <a:srgbClr val="0D0D0D"/>
                </a:solidFill>
                <a:effectLst/>
                <a:highlight>
                  <a:srgbClr val="FFFFFF"/>
                </a:highlight>
                <a:latin typeface="ui-sans-serif"/>
              </a:rPr>
              <a:t>Cắt khu vực biển số</a:t>
            </a:r>
            <a:r>
              <a:rPr lang="vi-VN" sz="2000" b="0" i="0" dirty="0">
                <a:solidFill>
                  <a:srgbClr val="0D0D0D"/>
                </a:solidFill>
                <a:effectLst/>
                <a:highlight>
                  <a:srgbClr val="FFFFFF"/>
                </a:highlight>
                <a:latin typeface="ui-sans-serif"/>
              </a:rPr>
              <a:t>: Dùng tọa độ phát hiện được để cắt lấy vùng chứa biển số.</a:t>
            </a:r>
          </a:p>
          <a:p>
            <a:pPr algn="l">
              <a:buFont typeface="Arial" panose="020B0604020202020204" pitchFamily="34" charset="0"/>
              <a:buChar char="•"/>
            </a:pPr>
            <a:r>
              <a:rPr lang="vi-VN" sz="2000" b="1" i="0" dirty="0">
                <a:solidFill>
                  <a:srgbClr val="0D0D0D"/>
                </a:solidFill>
                <a:effectLst/>
                <a:highlight>
                  <a:srgbClr val="FFFFFF"/>
                </a:highlight>
                <a:latin typeface="ui-sans-serif"/>
              </a:rPr>
              <a:t>Sử dụng EasyOCR</a:t>
            </a:r>
            <a:r>
              <a:rPr lang="vi-VN" sz="2000" b="0" i="0" dirty="0">
                <a:solidFill>
                  <a:srgbClr val="0D0D0D"/>
                </a:solidFill>
                <a:effectLst/>
                <a:highlight>
                  <a:srgbClr val="FFFFFF"/>
                </a:highlight>
                <a:latin typeface="ui-sans-serif"/>
              </a:rPr>
              <a:t>: Nhận diện ký tự từ vùng biển số.</a:t>
            </a:r>
          </a:p>
          <a:p>
            <a:pPr algn="l">
              <a:buFont typeface="Arial" panose="020B0604020202020204" pitchFamily="34" charset="0"/>
              <a:buChar char="•"/>
            </a:pPr>
            <a:r>
              <a:rPr lang="vi-VN" sz="2000" b="1" i="0" dirty="0">
                <a:solidFill>
                  <a:srgbClr val="0D0D0D"/>
                </a:solidFill>
                <a:effectLst/>
                <a:highlight>
                  <a:srgbClr val="FFFFFF"/>
                </a:highlight>
                <a:latin typeface="ui-sans-serif"/>
              </a:rPr>
              <a:t>Xử lý kết quả</a:t>
            </a:r>
            <a:r>
              <a:rPr lang="vi-VN" sz="2000" b="0" i="0" dirty="0">
                <a:solidFill>
                  <a:srgbClr val="0D0D0D"/>
                </a:solidFill>
                <a:effectLst/>
                <a:highlight>
                  <a:srgbClr val="FFFFFF"/>
                </a:highlight>
                <a:latin typeface="ui-sans-serif"/>
              </a:rPr>
              <a:t>: Kiểm tra kết quả và hiển thị.</a:t>
            </a:r>
          </a:p>
        </p:txBody>
      </p:sp>
    </p:spTree>
    <p:extLst>
      <p:ext uri="{BB962C8B-B14F-4D97-AF65-F5344CB8AC3E}">
        <p14:creationId xmlns:p14="http://schemas.microsoft.com/office/powerpoint/2010/main" val="1173814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199" y="622823"/>
            <a:ext cx="4254910" cy="752677"/>
          </a:xfrm>
          <a:noFill/>
        </p:spPr>
        <p:txBody>
          <a:bodyPr anchor="b"/>
          <a:lstStyle/>
          <a:p>
            <a:r>
              <a:rPr lang="en-US" dirty="0">
                <a:latin typeface="Times New Roman" panose="02020603050405020304" pitchFamily="18" charset="0"/>
                <a:cs typeface="Times New Roman" panose="02020603050405020304" pitchFamily="18" charset="0"/>
              </a:rPr>
              <a:t>4.Sơ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endParaRPr lang="en-US"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AE91F499-E874-C66F-21E4-D667F9F02215}"/>
              </a:ext>
            </a:extLst>
          </p:cNvPr>
          <p:cNvSpPr/>
          <p:nvPr/>
        </p:nvSpPr>
        <p:spPr>
          <a:xfrm>
            <a:off x="56535" y="347274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 file</a:t>
            </a:r>
          </a:p>
        </p:txBody>
      </p:sp>
      <p:sp>
        <p:nvSpPr>
          <p:cNvPr id="12" name="Rectangle: Rounded Corners 11">
            <a:extLst>
              <a:ext uri="{FF2B5EF4-FFF2-40B4-BE49-F238E27FC236}">
                <a16:creationId xmlns:a16="http://schemas.microsoft.com/office/drawing/2014/main" id="{27801644-A699-B545-C83D-1964845144FF}"/>
              </a:ext>
            </a:extLst>
          </p:cNvPr>
          <p:cNvSpPr/>
          <p:nvPr/>
        </p:nvSpPr>
        <p:spPr>
          <a:xfrm>
            <a:off x="1909916" y="5228470"/>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57F617AC-310D-811A-5372-502FF8B3DB56}"/>
              </a:ext>
            </a:extLst>
          </p:cNvPr>
          <p:cNvSpPr/>
          <p:nvPr/>
        </p:nvSpPr>
        <p:spPr>
          <a:xfrm>
            <a:off x="3861619" y="522846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xám</a:t>
            </a:r>
            <a:endParaRPr lang="en-US" dirty="0">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7EB83184-2598-CADD-7836-577E9DCA2EDF}"/>
              </a:ext>
            </a:extLst>
          </p:cNvPr>
          <p:cNvSpPr/>
          <p:nvPr/>
        </p:nvSpPr>
        <p:spPr>
          <a:xfrm>
            <a:off x="5813322" y="523440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245C4CB7-FB01-E7DC-C13B-FF1655C7A18D}"/>
              </a:ext>
            </a:extLst>
          </p:cNvPr>
          <p:cNvSpPr/>
          <p:nvPr/>
        </p:nvSpPr>
        <p:spPr>
          <a:xfrm>
            <a:off x="7765025" y="522846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endParaRPr lang="en-US" dirty="0">
              <a:latin typeface="Times New Roman" panose="02020603050405020304" pitchFamily="18" charset="0"/>
              <a:cs typeface="Times New Roman" panose="02020603050405020304" pitchFamily="18" charset="0"/>
            </a:endParaRPr>
          </a:p>
        </p:txBody>
      </p:sp>
      <p:sp>
        <p:nvSpPr>
          <p:cNvPr id="16" name="Diamond 15">
            <a:extLst>
              <a:ext uri="{FF2B5EF4-FFF2-40B4-BE49-F238E27FC236}">
                <a16:creationId xmlns:a16="http://schemas.microsoft.com/office/drawing/2014/main" id="{95D6D848-DE6C-D31E-4CC0-6520D14FFC38}"/>
              </a:ext>
            </a:extLst>
          </p:cNvPr>
          <p:cNvSpPr/>
          <p:nvPr/>
        </p:nvSpPr>
        <p:spPr>
          <a:xfrm>
            <a:off x="1841089" y="3421376"/>
            <a:ext cx="1700981" cy="96551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file</a:t>
            </a:r>
          </a:p>
        </p:txBody>
      </p:sp>
      <p:sp>
        <p:nvSpPr>
          <p:cNvPr id="17" name="Rectangle: Rounded Corners 16">
            <a:extLst>
              <a:ext uri="{FF2B5EF4-FFF2-40B4-BE49-F238E27FC236}">
                <a16:creationId xmlns:a16="http://schemas.microsoft.com/office/drawing/2014/main" id="{49EBACDC-68D8-2D8A-6F5C-309C1F88C825}"/>
              </a:ext>
            </a:extLst>
          </p:cNvPr>
          <p:cNvSpPr/>
          <p:nvPr/>
        </p:nvSpPr>
        <p:spPr>
          <a:xfrm>
            <a:off x="1909916" y="1806892"/>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8" name="Rectangle: Rounded Corners 17">
            <a:extLst>
              <a:ext uri="{FF2B5EF4-FFF2-40B4-BE49-F238E27FC236}">
                <a16:creationId xmlns:a16="http://schemas.microsoft.com/office/drawing/2014/main" id="{43DF8CF4-0244-8012-8CC2-5A7C4C963EA2}"/>
              </a:ext>
            </a:extLst>
          </p:cNvPr>
          <p:cNvSpPr/>
          <p:nvPr/>
        </p:nvSpPr>
        <p:spPr>
          <a:xfrm>
            <a:off x="3861619" y="180689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frame</a:t>
            </a:r>
          </a:p>
        </p:txBody>
      </p:sp>
      <p:sp>
        <p:nvSpPr>
          <p:cNvPr id="19" name="Rectangle: Rounded Corners 18">
            <a:extLst>
              <a:ext uri="{FF2B5EF4-FFF2-40B4-BE49-F238E27FC236}">
                <a16:creationId xmlns:a16="http://schemas.microsoft.com/office/drawing/2014/main" id="{5FB23981-D92F-4F46-E9D6-B63AEE1B1E13}"/>
              </a:ext>
            </a:extLst>
          </p:cNvPr>
          <p:cNvSpPr/>
          <p:nvPr/>
        </p:nvSpPr>
        <p:spPr>
          <a:xfrm>
            <a:off x="5813322" y="181283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D842FBA8-A705-4419-DAF9-D8C49ED8175D}"/>
              </a:ext>
            </a:extLst>
          </p:cNvPr>
          <p:cNvSpPr/>
          <p:nvPr/>
        </p:nvSpPr>
        <p:spPr>
          <a:xfrm>
            <a:off x="9716728" y="5228469"/>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OCR</a:t>
            </a:r>
          </a:p>
        </p:txBody>
      </p:sp>
      <p:sp>
        <p:nvSpPr>
          <p:cNvPr id="22" name="Rectangle: Rounded Corners 21">
            <a:extLst>
              <a:ext uri="{FF2B5EF4-FFF2-40B4-BE49-F238E27FC236}">
                <a16:creationId xmlns:a16="http://schemas.microsoft.com/office/drawing/2014/main" id="{34F6EEBF-B3DA-ED55-3D4B-A26E278F8AA4}"/>
              </a:ext>
            </a:extLst>
          </p:cNvPr>
          <p:cNvSpPr/>
          <p:nvPr/>
        </p:nvSpPr>
        <p:spPr>
          <a:xfrm>
            <a:off x="9716727" y="3465111"/>
            <a:ext cx="1563329" cy="862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C18E26FE-4A07-72E3-ECD6-5F3581BB5033}"/>
              </a:ext>
            </a:extLst>
          </p:cNvPr>
          <p:cNvCxnSpPr>
            <a:cxnSpLocks/>
            <a:stCxn id="10" idx="3"/>
            <a:endCxn id="16" idx="1"/>
          </p:cNvCxnSpPr>
          <p:nvPr/>
        </p:nvCxnSpPr>
        <p:spPr>
          <a:xfrm>
            <a:off x="1619864" y="3904132"/>
            <a:ext cx="2212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3D1A3963-FE96-6164-276F-B9D9507C3DA0}"/>
              </a:ext>
            </a:extLst>
          </p:cNvPr>
          <p:cNvCxnSpPr>
            <a:cxnSpLocks/>
            <a:stCxn id="16" idx="0"/>
            <a:endCxn id="17" idx="2"/>
          </p:cNvCxnSpPr>
          <p:nvPr/>
        </p:nvCxnSpPr>
        <p:spPr>
          <a:xfrm flipV="1">
            <a:off x="2691580" y="2669673"/>
            <a:ext cx="1" cy="751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C98C351-FC15-9E47-A33E-560DF34A1BE7}"/>
              </a:ext>
            </a:extLst>
          </p:cNvPr>
          <p:cNvCxnSpPr>
            <a:stCxn id="16" idx="2"/>
            <a:endCxn id="12" idx="0"/>
          </p:cNvCxnSpPr>
          <p:nvPr/>
        </p:nvCxnSpPr>
        <p:spPr>
          <a:xfrm>
            <a:off x="2691580" y="4386887"/>
            <a:ext cx="1" cy="841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E4E468-5F27-8DBA-484F-84DBC514ADAB}"/>
              </a:ext>
            </a:extLst>
          </p:cNvPr>
          <p:cNvCxnSpPr>
            <a:cxnSpLocks/>
            <a:stCxn id="17" idx="3"/>
            <a:endCxn id="18" idx="1"/>
          </p:cNvCxnSpPr>
          <p:nvPr/>
        </p:nvCxnSpPr>
        <p:spPr>
          <a:xfrm flipV="1">
            <a:off x="3473245" y="2238282"/>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18FEE9A-C300-CF94-1ED5-F71EEDA9E6F1}"/>
              </a:ext>
            </a:extLst>
          </p:cNvPr>
          <p:cNvCxnSpPr/>
          <p:nvPr/>
        </p:nvCxnSpPr>
        <p:spPr>
          <a:xfrm flipV="1">
            <a:off x="5424948" y="2238280"/>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30222E0C-5160-9742-E2AC-4B7E593D6F3F}"/>
              </a:ext>
            </a:extLst>
          </p:cNvPr>
          <p:cNvCxnSpPr/>
          <p:nvPr/>
        </p:nvCxnSpPr>
        <p:spPr>
          <a:xfrm flipV="1">
            <a:off x="3473245" y="5664521"/>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B0AEB44-BF63-4EF2-1F08-24D9A0981E9D}"/>
              </a:ext>
            </a:extLst>
          </p:cNvPr>
          <p:cNvCxnSpPr/>
          <p:nvPr/>
        </p:nvCxnSpPr>
        <p:spPr>
          <a:xfrm flipV="1">
            <a:off x="5424948" y="565985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6AA3587-EEF3-7438-A237-CCCF751AF902}"/>
              </a:ext>
            </a:extLst>
          </p:cNvPr>
          <p:cNvCxnSpPr/>
          <p:nvPr/>
        </p:nvCxnSpPr>
        <p:spPr>
          <a:xfrm flipV="1">
            <a:off x="7398773" y="565985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B361E6-2C25-07AE-557F-331EE8554045}"/>
              </a:ext>
            </a:extLst>
          </p:cNvPr>
          <p:cNvCxnSpPr/>
          <p:nvPr/>
        </p:nvCxnSpPr>
        <p:spPr>
          <a:xfrm flipV="1">
            <a:off x="9330812" y="5659858"/>
            <a:ext cx="3883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F279BD7-CD1B-AB73-0049-D4C548DC0E76}"/>
              </a:ext>
            </a:extLst>
          </p:cNvPr>
          <p:cNvCxnSpPr>
            <a:stCxn id="21" idx="0"/>
            <a:endCxn id="22" idx="2"/>
          </p:cNvCxnSpPr>
          <p:nvPr/>
        </p:nvCxnSpPr>
        <p:spPr>
          <a:xfrm flipH="1" flipV="1">
            <a:off x="10498392" y="4327892"/>
            <a:ext cx="1" cy="9005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E0FA25A-6448-B0DC-13A3-6350F4D8987D}"/>
              </a:ext>
            </a:extLst>
          </p:cNvPr>
          <p:cNvCxnSpPr>
            <a:cxnSpLocks/>
            <a:stCxn id="19" idx="3"/>
          </p:cNvCxnSpPr>
          <p:nvPr/>
        </p:nvCxnSpPr>
        <p:spPr>
          <a:xfrm flipV="1">
            <a:off x="7376651" y="2238280"/>
            <a:ext cx="3121740" cy="5942"/>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E8C1812E-DCFA-C636-C29F-5673DABEB80A}"/>
              </a:ext>
            </a:extLst>
          </p:cNvPr>
          <p:cNvCxnSpPr>
            <a:cxnSpLocks/>
            <a:endCxn id="22" idx="0"/>
          </p:cNvCxnSpPr>
          <p:nvPr/>
        </p:nvCxnSpPr>
        <p:spPr>
          <a:xfrm>
            <a:off x="10498392" y="2238280"/>
            <a:ext cx="0" cy="1226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C609985-65AF-2CA6-1C86-E04D5A6C96F8}"/>
              </a:ext>
            </a:extLst>
          </p:cNvPr>
          <p:cNvCxnSpPr>
            <a:cxnSpLocks/>
          </p:cNvCxnSpPr>
          <p:nvPr/>
        </p:nvCxnSpPr>
        <p:spPr>
          <a:xfrm>
            <a:off x="4643283" y="2671251"/>
            <a:ext cx="0" cy="8989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37AA2A-C67B-6291-01AC-29F18C59EDAB}"/>
              </a:ext>
            </a:extLst>
          </p:cNvPr>
          <p:cNvCxnSpPr>
            <a:cxnSpLocks/>
          </p:cNvCxnSpPr>
          <p:nvPr/>
        </p:nvCxnSpPr>
        <p:spPr>
          <a:xfrm>
            <a:off x="4643283" y="3570247"/>
            <a:ext cx="5073444" cy="417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CC176D0-C16E-2840-7082-AFB1E408AE58}"/>
              </a:ext>
            </a:extLst>
          </p:cNvPr>
          <p:cNvCxnSpPr>
            <a:cxnSpLocks/>
          </p:cNvCxnSpPr>
          <p:nvPr/>
        </p:nvCxnSpPr>
        <p:spPr>
          <a:xfrm>
            <a:off x="8546689" y="4174693"/>
            <a:ext cx="0" cy="10537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B3F69B07-949C-9182-16C6-49119ED7357F}"/>
              </a:ext>
            </a:extLst>
          </p:cNvPr>
          <p:cNvCxnSpPr>
            <a:cxnSpLocks/>
          </p:cNvCxnSpPr>
          <p:nvPr/>
        </p:nvCxnSpPr>
        <p:spPr>
          <a:xfrm flipV="1">
            <a:off x="8546689" y="4174693"/>
            <a:ext cx="1170038" cy="3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3FA8721C-972B-3F5B-35EF-8617C9BFB721}"/>
              </a:ext>
            </a:extLst>
          </p:cNvPr>
          <p:cNvSpPr txBox="1"/>
          <p:nvPr/>
        </p:nvSpPr>
        <p:spPr>
          <a:xfrm>
            <a:off x="2659590" y="4587201"/>
            <a:ext cx="1189646" cy="38195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Ảnh</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18F3C9B-E0AF-EF54-8939-F810BA42FB1D}"/>
              </a:ext>
            </a:extLst>
          </p:cNvPr>
          <p:cNvSpPr txBox="1"/>
          <p:nvPr/>
        </p:nvSpPr>
        <p:spPr>
          <a:xfrm>
            <a:off x="2671973" y="2856533"/>
            <a:ext cx="118964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Video</a:t>
            </a:r>
          </a:p>
        </p:txBody>
      </p:sp>
      <p:sp>
        <p:nvSpPr>
          <p:cNvPr id="70" name="TextBox 69">
            <a:extLst>
              <a:ext uri="{FF2B5EF4-FFF2-40B4-BE49-F238E27FC236}">
                <a16:creationId xmlns:a16="http://schemas.microsoft.com/office/drawing/2014/main" id="{07EB871D-224D-8B31-F011-147C7EF1D542}"/>
              </a:ext>
            </a:extLst>
          </p:cNvPr>
          <p:cNvSpPr txBox="1"/>
          <p:nvPr/>
        </p:nvSpPr>
        <p:spPr>
          <a:xfrm>
            <a:off x="9339928" y="5275203"/>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1" name="TextBox 70">
            <a:extLst>
              <a:ext uri="{FF2B5EF4-FFF2-40B4-BE49-F238E27FC236}">
                <a16:creationId xmlns:a16="http://schemas.microsoft.com/office/drawing/2014/main" id="{4CB4EA6C-65DA-029E-7F46-CDCBF119DB6F}"/>
              </a:ext>
            </a:extLst>
          </p:cNvPr>
          <p:cNvSpPr txBox="1"/>
          <p:nvPr/>
        </p:nvSpPr>
        <p:spPr>
          <a:xfrm>
            <a:off x="8546689" y="4565174"/>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2" name="TextBox 71">
            <a:extLst>
              <a:ext uri="{FF2B5EF4-FFF2-40B4-BE49-F238E27FC236}">
                <a16:creationId xmlns:a16="http://schemas.microsoft.com/office/drawing/2014/main" id="{6C3B9BCB-8C64-5A6F-1397-8477DB29B2AB}"/>
              </a:ext>
            </a:extLst>
          </p:cNvPr>
          <p:cNvSpPr txBox="1"/>
          <p:nvPr/>
        </p:nvSpPr>
        <p:spPr>
          <a:xfrm>
            <a:off x="5424947" y="1908891"/>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Đ</a:t>
            </a:r>
          </a:p>
        </p:txBody>
      </p:sp>
      <p:sp>
        <p:nvSpPr>
          <p:cNvPr id="73" name="TextBox 72">
            <a:extLst>
              <a:ext uri="{FF2B5EF4-FFF2-40B4-BE49-F238E27FC236}">
                <a16:creationId xmlns:a16="http://schemas.microsoft.com/office/drawing/2014/main" id="{D76FC710-0E81-CB43-1451-4E9496C23324}"/>
              </a:ext>
            </a:extLst>
          </p:cNvPr>
          <p:cNvSpPr txBox="1"/>
          <p:nvPr/>
        </p:nvSpPr>
        <p:spPr>
          <a:xfrm>
            <a:off x="7067429" y="3238491"/>
            <a:ext cx="223596" cy="38195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a:t>
            </a:r>
          </a:p>
        </p:txBody>
      </p:sp>
      <p:sp>
        <p:nvSpPr>
          <p:cNvPr id="75" name="TextBox 74">
            <a:extLst>
              <a:ext uri="{FF2B5EF4-FFF2-40B4-BE49-F238E27FC236}">
                <a16:creationId xmlns:a16="http://schemas.microsoft.com/office/drawing/2014/main" id="{6CAA5933-7896-1ADF-681A-E27F0EE93BBA}"/>
              </a:ext>
            </a:extLst>
          </p:cNvPr>
          <p:cNvSpPr txBox="1"/>
          <p:nvPr/>
        </p:nvSpPr>
        <p:spPr>
          <a:xfrm>
            <a:off x="6274334" y="3708689"/>
            <a:ext cx="2637251" cy="369332"/>
          </a:xfrm>
          <a:prstGeom prst="rect">
            <a:avLst/>
          </a:prstGeom>
          <a:noFill/>
        </p:spPr>
        <p:txBody>
          <a:bodyPr wrap="square">
            <a:spAutoFit/>
          </a:bodyPr>
          <a:lstStyle/>
          <a:p>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Thông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báo</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không</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tìm</a:t>
            </a:r>
            <a:r>
              <a:rPr lang="en-US" b="0" i="0" dirty="0">
                <a:solidFill>
                  <a:srgbClr val="000000"/>
                </a:solidFill>
                <a:effectLst/>
                <a:highlight>
                  <a:srgbClr val="FBFBFB"/>
                </a:highlight>
                <a:latin typeface="Times New Roman" panose="02020603050405020304" pitchFamily="18" charset="0"/>
                <a:cs typeface="Times New Roman" panose="02020603050405020304" pitchFamily="18" charset="0"/>
              </a:rPr>
              <a:t> </a:t>
            </a:r>
            <a:r>
              <a:rPr lang="en-US" b="0" i="0" dirty="0" err="1">
                <a:solidFill>
                  <a:srgbClr val="000000"/>
                </a:solidFill>
                <a:effectLst/>
                <a:highlight>
                  <a:srgbClr val="FBFBFB"/>
                </a:highlight>
                <a:latin typeface="Times New Roman" panose="02020603050405020304" pitchFamily="18" charset="0"/>
                <a:cs typeface="Times New Roman" panose="02020603050405020304" pitchFamily="18" charset="0"/>
              </a:rPr>
              <a:t>thấy</a:t>
            </a:r>
            <a:endParaRPr lang="en-US"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38385DAA-4D8E-8783-E350-B636FC3A6B3A}"/>
              </a:ext>
            </a:extLst>
          </p:cNvPr>
          <p:cNvSpPr txBox="1"/>
          <p:nvPr/>
        </p:nvSpPr>
        <p:spPr>
          <a:xfrm>
            <a:off x="1424713" y="9328460"/>
            <a:ext cx="8623732" cy="2862322"/>
          </a:xfrm>
          <a:prstGeom prst="rect">
            <a:avLst/>
          </a:prstGeom>
          <a:noFill/>
        </p:spPr>
        <p:txBody>
          <a:bodyPr wrap="square">
            <a:spAutoFit/>
          </a:bodyPr>
          <a:lstStyle/>
          <a:p>
            <a:pPr algn="l">
              <a:buFont typeface="+mj-lt"/>
              <a:buAutoNum type="arabicPeriod"/>
            </a:pPr>
            <a:r>
              <a:rPr lang="vi-VN" sz="2000" b="1" i="0" dirty="0">
                <a:solidFill>
                  <a:srgbClr val="0D0D0D"/>
                </a:solidFill>
                <a:effectLst/>
                <a:highlight>
                  <a:srgbClr val="FFFFFF"/>
                </a:highlight>
                <a:latin typeface="ui-sans-serif"/>
              </a:rPr>
              <a:t>Giảm độ phức tạp</a:t>
            </a:r>
            <a:r>
              <a:rPr lang="vi-VN" sz="2000" b="0" i="0" dirty="0">
                <a:solidFill>
                  <a:srgbClr val="0D0D0D"/>
                </a:solidFill>
                <a:effectLst/>
                <a:highlight>
                  <a:srgbClr val="FFFFFF"/>
                </a:highlight>
                <a:latin typeface="ui-sans-serif"/>
              </a:rPr>
              <a:t>: Ảnh màu thông thường có ba kênh màu (Red, Green, Blue) và mỗi kênh chứa thông tin về độ sáng của màu đó. Khi chuyển sang ảnh xám, chỉ còn một kênh, giúp giảm lượng dữ liệu cần xử lý.</a:t>
            </a:r>
          </a:p>
          <a:p>
            <a:pPr algn="l">
              <a:buFont typeface="+mj-lt"/>
              <a:buAutoNum type="arabicPeriod"/>
            </a:pPr>
            <a:r>
              <a:rPr lang="vi-VN" sz="2000" b="1" i="0" dirty="0">
                <a:solidFill>
                  <a:srgbClr val="0D0D0D"/>
                </a:solidFill>
                <a:effectLst/>
                <a:highlight>
                  <a:srgbClr val="FFFFFF"/>
                </a:highlight>
                <a:latin typeface="ui-sans-serif"/>
              </a:rPr>
              <a:t>Tăng hiệu quả xử lý</a:t>
            </a:r>
            <a:r>
              <a:rPr lang="vi-VN" sz="2000" b="0" i="0" dirty="0">
                <a:solidFill>
                  <a:srgbClr val="0D0D0D"/>
                </a:solidFill>
                <a:effectLst/>
                <a:highlight>
                  <a:srgbClr val="FFFFFF"/>
                </a:highlight>
                <a:latin typeface="ui-sans-serif"/>
              </a:rPr>
              <a:t>: Các thuật toán xử lý ảnh, như phát hiện cạnh hoặc tìm đường viền, thường hoạt động hiệu quả hơn trên ảnh xám vì chỉ cần làm việc với một kênh duy nhất.</a:t>
            </a:r>
          </a:p>
          <a:p>
            <a:pPr algn="l">
              <a:buFont typeface="+mj-lt"/>
              <a:buAutoNum type="arabicPeriod"/>
            </a:pPr>
            <a:r>
              <a:rPr lang="vi-VN" sz="2000" b="1" i="0" dirty="0">
                <a:solidFill>
                  <a:srgbClr val="0D0D0D"/>
                </a:solidFill>
                <a:effectLst/>
                <a:highlight>
                  <a:srgbClr val="FFFFFF"/>
                </a:highlight>
                <a:latin typeface="ui-sans-serif"/>
              </a:rPr>
              <a:t>Tập trung vào đặc trưng hình học</a:t>
            </a:r>
            <a:r>
              <a:rPr lang="vi-VN" sz="2000" b="0" i="0" dirty="0">
                <a:solidFill>
                  <a:srgbClr val="0D0D0D"/>
                </a:solidFill>
                <a:effectLst/>
                <a:highlight>
                  <a:srgbClr val="FFFFFF"/>
                </a:highlight>
                <a:latin typeface="ui-sans-serif"/>
              </a:rPr>
              <a:t>: Ảnh xám giúp các thuật toán tập trung vào đặc trưng hình học và độ tương phản, thay vì bị ảnh hưởng bởi thông tin màu sắc.</a:t>
            </a:r>
          </a:p>
        </p:txBody>
      </p:sp>
      <p:pic>
        <p:nvPicPr>
          <p:cNvPr id="78" name="Picture 77">
            <a:extLst>
              <a:ext uri="{FF2B5EF4-FFF2-40B4-BE49-F238E27FC236}">
                <a16:creationId xmlns:a16="http://schemas.microsoft.com/office/drawing/2014/main" id="{CFDCB390-894C-C718-7726-2CAD1FEC42F8}"/>
              </a:ext>
            </a:extLst>
          </p:cNvPr>
          <p:cNvPicPr>
            <a:picLocks noChangeAspect="1"/>
          </p:cNvPicPr>
          <p:nvPr/>
        </p:nvPicPr>
        <p:blipFill>
          <a:blip r:embed="rId3"/>
          <a:stretch>
            <a:fillRect/>
          </a:stretch>
        </p:blipFill>
        <p:spPr>
          <a:xfrm>
            <a:off x="2320770" y="8517280"/>
            <a:ext cx="6655546" cy="818737"/>
          </a:xfrm>
          <a:prstGeom prst="rect">
            <a:avLst/>
          </a:prstGeom>
        </p:spPr>
      </p:pic>
    </p:spTree>
    <p:extLst>
      <p:ext uri="{BB962C8B-B14F-4D97-AF65-F5344CB8AC3E}">
        <p14:creationId xmlns:p14="http://schemas.microsoft.com/office/powerpoint/2010/main" val="2786811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694898" y="-178885"/>
            <a:ext cx="10515600" cy="1325563"/>
          </a:xfrm>
          <a:noFill/>
        </p:spPr>
        <p:txBody>
          <a:bodyPr anchor="ctr">
            <a:noAutofit/>
          </a:bodyPr>
          <a:lstStyle/>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861166" y="1167719"/>
            <a:ext cx="3857081" cy="5138375"/>
          </a:xfrm>
          <a:prstGeom prst="round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Sau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file input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r>
              <a:rPr lang="en-US" sz="2400" b="1" dirty="0" err="1">
                <a:latin typeface="Times New Roman" panose="02020603050405020304" pitchFamily="18" charset="0"/>
                <a:cs typeface="Times New Roman" panose="02020603050405020304" pitchFamily="18" charset="0"/>
              </a:rPr>
              <a:t>Nhược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điểm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còn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tồn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tại</a:t>
            </a:r>
            <a:r>
              <a:rPr lang="en-US" sz="2400" b="1"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file </a:t>
            </a:r>
            <a:r>
              <a:rPr lang="en-US" sz="2400" dirty="0" err="1">
                <a:latin typeface="Times New Roman" panose="02020603050405020304" pitchFamily="18" charset="0"/>
                <a:cs typeface="Times New Roman" panose="02020603050405020304" pitchFamily="18" charset="0"/>
              </a:rPr>
              <a:t>kém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xe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p:txBody>
      </p:sp>
      <p:pic>
        <p:nvPicPr>
          <p:cNvPr id="7" name="Picture 6">
            <a:extLst>
              <a:ext uri="{FF2B5EF4-FFF2-40B4-BE49-F238E27FC236}">
                <a16:creationId xmlns:a16="http://schemas.microsoft.com/office/drawing/2014/main" id="{91DC5FB2-6B05-AA0D-3EEF-E7812C6EE891}"/>
              </a:ext>
            </a:extLst>
          </p:cNvPr>
          <p:cNvPicPr>
            <a:picLocks noChangeAspect="1"/>
          </p:cNvPicPr>
          <p:nvPr/>
        </p:nvPicPr>
        <p:blipFill>
          <a:blip r:embed="rId3"/>
          <a:stretch>
            <a:fillRect/>
          </a:stretch>
        </p:blipFill>
        <p:spPr>
          <a:xfrm>
            <a:off x="4884517" y="356415"/>
            <a:ext cx="6612585" cy="2259473"/>
          </a:xfrm>
          <a:prstGeom prst="rect">
            <a:avLst/>
          </a:prstGeom>
        </p:spPr>
      </p:pic>
      <p:pic>
        <p:nvPicPr>
          <p:cNvPr id="10" name="Picture 9">
            <a:extLst>
              <a:ext uri="{FF2B5EF4-FFF2-40B4-BE49-F238E27FC236}">
                <a16:creationId xmlns:a16="http://schemas.microsoft.com/office/drawing/2014/main" id="{35DDC009-A00B-1CA4-8CB0-FD8F6AF9226B}"/>
              </a:ext>
            </a:extLst>
          </p:cNvPr>
          <p:cNvPicPr>
            <a:picLocks noChangeAspect="1"/>
          </p:cNvPicPr>
          <p:nvPr/>
        </p:nvPicPr>
        <p:blipFill>
          <a:blip r:embed="rId4"/>
          <a:stretch>
            <a:fillRect/>
          </a:stretch>
        </p:blipFill>
        <p:spPr>
          <a:xfrm>
            <a:off x="4884517" y="2720051"/>
            <a:ext cx="6617042" cy="2033712"/>
          </a:xfrm>
          <a:prstGeom prst="rect">
            <a:avLst/>
          </a:prstGeom>
        </p:spPr>
      </p:pic>
      <p:pic>
        <p:nvPicPr>
          <p:cNvPr id="12" name="Picture 11">
            <a:extLst>
              <a:ext uri="{FF2B5EF4-FFF2-40B4-BE49-F238E27FC236}">
                <a16:creationId xmlns:a16="http://schemas.microsoft.com/office/drawing/2014/main" id="{954D9CA8-F6D0-395C-D4F2-7A8FFEBB4FE0}"/>
              </a:ext>
            </a:extLst>
          </p:cNvPr>
          <p:cNvPicPr>
            <a:picLocks noChangeAspect="1"/>
          </p:cNvPicPr>
          <p:nvPr/>
        </p:nvPicPr>
        <p:blipFill>
          <a:blip r:embed="rId5"/>
          <a:stretch>
            <a:fillRect/>
          </a:stretch>
        </p:blipFill>
        <p:spPr>
          <a:xfrm>
            <a:off x="4884517" y="4857926"/>
            <a:ext cx="4213184" cy="1983112"/>
          </a:xfrm>
          <a:prstGeom prst="rect">
            <a:avLst/>
          </a:prstGeom>
        </p:spPr>
      </p:pic>
      <p:sp>
        <p:nvSpPr>
          <p:cNvPr id="13" name="TextBox 12">
            <a:extLst>
              <a:ext uri="{FF2B5EF4-FFF2-40B4-BE49-F238E27FC236}">
                <a16:creationId xmlns:a16="http://schemas.microsoft.com/office/drawing/2014/main" id="{54C20CDF-2769-49ED-7BE2-DA65EED6DCD7}"/>
              </a:ext>
            </a:extLst>
          </p:cNvPr>
          <p:cNvSpPr txBox="1"/>
          <p:nvPr/>
        </p:nvSpPr>
        <p:spPr>
          <a:xfrm>
            <a:off x="11497102" y="2615888"/>
            <a:ext cx="461665" cy="2604303"/>
          </a:xfrm>
          <a:prstGeom prst="rect">
            <a:avLst/>
          </a:prstGeom>
          <a:noFill/>
        </p:spPr>
        <p:txBody>
          <a:bodyPr vert="vert" wrap="square" rtlCol="0">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97713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383876" y="741352"/>
            <a:ext cx="5315035" cy="5328996"/>
          </a:xfrm>
          <a:noFill/>
        </p:spPr>
        <p:txBody>
          <a:bodyPr/>
          <a:lstStyle/>
          <a:p>
            <a:r>
              <a:rPr lang="en-US" dirty="0">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605455" y="755171"/>
            <a:ext cx="4619937" cy="5315035"/>
          </a:xfrm>
          <a:noFill/>
        </p:spPr>
        <p:txBody>
          <a:bodyPr>
            <a:normAutofit/>
          </a:bodyPr>
          <a:lstStyle/>
          <a:p>
            <a:r>
              <a:rPr lang="en-US" dirty="0"/>
              <a:t>Nguyen Tuan Minh</a:t>
            </a:r>
          </a:p>
          <a:p>
            <a:r>
              <a:rPr lang="en-US" dirty="0"/>
              <a:t>90504</a:t>
            </a:r>
          </a:p>
          <a:p>
            <a:r>
              <a:rPr lang="en-US" dirty="0"/>
              <a:t>0343523200</a:t>
            </a:r>
          </a:p>
          <a:p>
            <a:r>
              <a:rPr lang="en-US" dirty="0"/>
              <a:t>nguyentuanminhk3@gmail.com</a:t>
            </a:r>
          </a:p>
        </p:txBody>
      </p:sp>
    </p:spTree>
    <p:extLst>
      <p:ext uri="{BB962C8B-B14F-4D97-AF65-F5344CB8AC3E}">
        <p14:creationId xmlns:p14="http://schemas.microsoft.com/office/powerpoint/2010/main" val="156248483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7EB9D65-D0D4-4D77-8769-BE46627DBDA4}"/>
              </a:ext>
            </a:extLst>
          </p:cNvPr>
          <p:cNvSpPr txBox="1"/>
          <p:nvPr/>
        </p:nvSpPr>
        <p:spPr>
          <a:xfrm>
            <a:off x="5288972" y="2307149"/>
            <a:ext cx="42291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7CAE3B2-8B2E-EB54-0612-89F1CB9A925C}"/>
              </a:ext>
            </a:extLst>
          </p:cNvPr>
          <p:cNvSpPr txBox="1"/>
          <p:nvPr/>
        </p:nvSpPr>
        <p:spPr>
          <a:xfrm>
            <a:off x="5288972" y="2734269"/>
            <a:ext cx="42291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hướng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dựng</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7FA302-F0EE-FDB8-8DB3-8A88D23F9494}"/>
              </a:ext>
            </a:extLst>
          </p:cNvPr>
          <p:cNvSpPr txBox="1"/>
          <p:nvPr/>
        </p:nvSpPr>
        <p:spPr>
          <a:xfrm>
            <a:off x="5288972" y="3161389"/>
            <a:ext cx="42291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D726C7-64F2-21AD-9663-3BC0DC7E939A}"/>
              </a:ext>
            </a:extLst>
          </p:cNvPr>
          <p:cNvSpPr txBox="1"/>
          <p:nvPr/>
        </p:nvSpPr>
        <p:spPr>
          <a:xfrm>
            <a:off x="5288972" y="3588509"/>
            <a:ext cx="4229100" cy="461665"/>
          </a:xfrm>
          <a:prstGeom prst="rect">
            <a:avLst/>
          </a:prstGeom>
          <a:noFill/>
        </p:spPr>
        <p:txBody>
          <a:bodyPr wrap="square" rtlCol="0">
            <a:spAutoFit/>
          </a:bodyPr>
          <a:lstStyle/>
          <a:p>
            <a:pPr marL="457200" indent="-457200">
              <a:buAutoNum type="arabicPeriod" startAt="4"/>
            </a:pP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8EEB17-8687-DFC0-5148-EC9D45049F7E}"/>
              </a:ext>
            </a:extLst>
          </p:cNvPr>
          <p:cNvSpPr txBox="1"/>
          <p:nvPr/>
        </p:nvSpPr>
        <p:spPr>
          <a:xfrm>
            <a:off x="5288972" y="4015629"/>
            <a:ext cx="42291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7244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6133905" y="847600"/>
            <a:ext cx="5595634" cy="717867"/>
          </a:xfrm>
        </p:spPr>
        <p:txBody>
          <a:bodyPr anchor="b">
            <a:normAutofit fontScale="90000"/>
          </a:bodyPr>
          <a:lstStyle/>
          <a:p>
            <a:r>
              <a:rPr lang="en-US" sz="4800">
                <a:latin typeface="Times New Roman" panose="02020603050405020304" pitchFamily="18" charset="0"/>
                <a:cs typeface="Times New Roman" panose="02020603050405020304" pitchFamily="18" charset="0"/>
              </a:rPr>
              <a:t>1. Mục tiêu bài toán</a:t>
            </a:r>
            <a:endParaRPr lang="en-US" sz="4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5C37F52-5C08-7C02-C9CA-E2AD930A95FB}"/>
              </a:ext>
            </a:extLst>
          </p:cNvPr>
          <p:cNvSpPr>
            <a:spLocks noGrp="1"/>
          </p:cNvSpPr>
          <p:nvPr>
            <p:ph idx="1"/>
          </p:nvPr>
        </p:nvSpPr>
        <p:spPr>
          <a:xfrm>
            <a:off x="5631873" y="1565467"/>
            <a:ext cx="6097666" cy="4225472"/>
          </a:xfrm>
        </p:spPr>
        <p:txBody>
          <a:bodyPr>
            <a:normAutofit/>
          </a:bodyPr>
          <a:lstStyle/>
          <a:p>
            <a:pPr marL="0" marR="0" algn="just">
              <a:lnSpc>
                <a:spcPct val="107000"/>
              </a:lnSpc>
              <a:spcBef>
                <a:spcPts val="1200"/>
              </a:spcBef>
              <a:spcAft>
                <a:spcPts val="0"/>
              </a:spcAft>
            </a:pPr>
            <a:r>
              <a:rPr lang="en-US"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X</a:t>
            </a:r>
            <a:r>
              <a:rPr lang="en-US" b="0"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ây dựng thành công một hệ thống nhận diện biển số xe đơn giản nhưng mạnh mẽ và hiệu quả. Dưới đây là những kết quả mà em mong đợi:</a:t>
            </a:r>
            <a:endParaRPr lang="en-US"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3" algn="just">
              <a:lnSpc>
                <a:spcPct val="107000"/>
              </a:lnSpc>
              <a:spcBef>
                <a:spcPts val="1200"/>
              </a:spcBef>
            </a:pPr>
            <a:r>
              <a:rPr lang="en-US" sz="2400" b="1"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 chính xác cao</a:t>
            </a:r>
            <a:endParaRPr lang="en-US" sz="2400" b="1" ker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3" algn="just">
              <a:lnSpc>
                <a:spcPct val="107000"/>
              </a:lnSpc>
              <a:spcBef>
                <a:spcPts val="1200"/>
              </a:spcBef>
            </a:pPr>
            <a:r>
              <a:rPr lang="en-US" sz="2400" b="1"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 linh hoạt</a:t>
            </a:r>
          </a:p>
          <a:p>
            <a:pPr lvl="3" algn="just">
              <a:lnSpc>
                <a:spcPct val="107000"/>
              </a:lnSpc>
              <a:spcBef>
                <a:spcPts val="1200"/>
              </a:spcBef>
            </a:pPr>
            <a:r>
              <a:rPr lang="en-US" sz="2400" b="1"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Tính ổn định</a:t>
            </a:r>
          </a:p>
          <a:p>
            <a:pPr lvl="3" algn="just">
              <a:lnSpc>
                <a:spcPct val="107000"/>
              </a:lnSpc>
              <a:spcBef>
                <a:spcPts val="1200"/>
              </a:spcBef>
            </a:pPr>
            <a:r>
              <a:rPr lang="en-US" sz="2400" b="1" ker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Độ tin cậy</a:t>
            </a:r>
            <a:endParaRPr lang="en-US" sz="6000" dirty="0">
              <a:latin typeface="Times New Roman" panose="02020603050405020304" pitchFamily="18" charset="0"/>
              <a:cs typeface="Times New Roman" panose="02020603050405020304" pitchFamily="18" charset="0"/>
            </a:endParaRPr>
          </a:p>
        </p:txBody>
      </p:sp>
      <p:pic>
        <p:nvPicPr>
          <p:cNvPr id="7" name="Picture Placeholder 6" descr="A red car on the road&#10;&#10;Description automatically generated">
            <a:extLst>
              <a:ext uri="{FF2B5EF4-FFF2-40B4-BE49-F238E27FC236}">
                <a16:creationId xmlns:a16="http://schemas.microsoft.com/office/drawing/2014/main" id="{901B99AA-EDE7-5BCB-A435-C860E4A568EF}"/>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8149" r="19491"/>
          <a:stretch/>
        </p:blipFill>
        <p:spPr>
          <a:xfrm>
            <a:off x="462461" y="847600"/>
            <a:ext cx="4619625" cy="4617720"/>
          </a:xfrm>
        </p:spPr>
      </p:pic>
    </p:spTree>
    <p:extLst>
      <p:ext uri="{BB962C8B-B14F-4D97-AF65-F5344CB8AC3E}">
        <p14:creationId xmlns:p14="http://schemas.microsoft.com/office/powerpoint/2010/main" val="32939243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95EA05-6DCA-4303-1A36-A492991235FF}"/>
              </a:ext>
            </a:extLst>
          </p:cNvPr>
          <p:cNvSpPr txBox="1"/>
          <p:nvPr/>
        </p:nvSpPr>
        <p:spPr>
          <a:xfrm>
            <a:off x="4527239" y="-2418177"/>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chụp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4891FE6B-4521-7F86-E062-5E7B974D4474}"/>
              </a:ext>
            </a:extLst>
          </p:cNvPr>
          <p:cNvSpPr txBox="1"/>
          <p:nvPr/>
        </p:nvSpPr>
        <p:spPr>
          <a:xfrm>
            <a:off x="-8497730" y="1534223"/>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F4CE53FB-4A81-B2C9-5AA2-CBACA244A0DA}"/>
              </a:ext>
            </a:extLst>
          </p:cNvPr>
          <p:cNvSpPr txBox="1"/>
          <p:nvPr/>
        </p:nvSpPr>
        <p:spPr>
          <a:xfrm>
            <a:off x="4775200" y="7187971"/>
            <a:ext cx="8133080" cy="1200329"/>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p>
        </p:txBody>
      </p:sp>
      <p:sp>
        <p:nvSpPr>
          <p:cNvPr id="13" name="TextBox 12">
            <a:extLst>
              <a:ext uri="{FF2B5EF4-FFF2-40B4-BE49-F238E27FC236}">
                <a16:creationId xmlns:a16="http://schemas.microsoft.com/office/drawing/2014/main" id="{87A7DC99-DB49-7708-E501-C900D0B46583}"/>
              </a:ext>
            </a:extLst>
          </p:cNvPr>
          <p:cNvSpPr txBox="1"/>
          <p:nvPr/>
        </p:nvSpPr>
        <p:spPr>
          <a:xfrm>
            <a:off x="1411286" y="1547329"/>
            <a:ext cx="2896553"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Thu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thập</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448C0500-58AF-CDA9-FEC2-0F9905C6FC41}"/>
              </a:ext>
            </a:extLst>
          </p:cNvPr>
          <p:cNvSpPr txBox="1"/>
          <p:nvPr/>
        </p:nvSpPr>
        <p:spPr>
          <a:xfrm>
            <a:off x="1411286" y="2269442"/>
            <a:ext cx="31699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Tiền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xử</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lý</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3F178D5-36DB-BEFE-4E2B-E5D895605FA4}"/>
              </a:ext>
            </a:extLst>
          </p:cNvPr>
          <p:cNvSpPr txBox="1"/>
          <p:nvPr/>
        </p:nvSpPr>
        <p:spPr>
          <a:xfrm>
            <a:off x="1367479" y="2936775"/>
            <a:ext cx="63195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Phát</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triển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mô</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hình</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nhận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diện</a:t>
            </a:r>
            <a:endParaRPr kumimoji="0" 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667467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95EA05-6DCA-4303-1A36-A492991235FF}"/>
              </a:ext>
            </a:extLst>
          </p:cNvPr>
          <p:cNvSpPr txBox="1"/>
          <p:nvPr/>
        </p:nvSpPr>
        <p:spPr>
          <a:xfrm>
            <a:off x="1487486" y="1764787"/>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chụp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4891FE6B-4521-7F86-E062-5E7B974D4474}"/>
              </a:ext>
            </a:extLst>
          </p:cNvPr>
          <p:cNvSpPr txBox="1"/>
          <p:nvPr/>
        </p:nvSpPr>
        <p:spPr>
          <a:xfrm>
            <a:off x="-8497730" y="1534223"/>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F4CE53FB-4A81-B2C9-5AA2-CBACA244A0DA}"/>
              </a:ext>
            </a:extLst>
          </p:cNvPr>
          <p:cNvSpPr txBox="1"/>
          <p:nvPr/>
        </p:nvSpPr>
        <p:spPr>
          <a:xfrm>
            <a:off x="4775200" y="7187971"/>
            <a:ext cx="8133080" cy="1200329"/>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p>
        </p:txBody>
      </p:sp>
      <p:sp>
        <p:nvSpPr>
          <p:cNvPr id="13" name="TextBox 12">
            <a:extLst>
              <a:ext uri="{FF2B5EF4-FFF2-40B4-BE49-F238E27FC236}">
                <a16:creationId xmlns:a16="http://schemas.microsoft.com/office/drawing/2014/main" id="{87A7DC99-DB49-7708-E501-C900D0B46583}"/>
              </a:ext>
            </a:extLst>
          </p:cNvPr>
          <p:cNvSpPr txBox="1"/>
          <p:nvPr/>
        </p:nvSpPr>
        <p:spPr>
          <a:xfrm>
            <a:off x="1380806" y="1734616"/>
            <a:ext cx="2896553"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Thu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thập</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448C0500-58AF-CDA9-FEC2-0F9905C6FC41}"/>
              </a:ext>
            </a:extLst>
          </p:cNvPr>
          <p:cNvSpPr txBox="1"/>
          <p:nvPr/>
        </p:nvSpPr>
        <p:spPr>
          <a:xfrm>
            <a:off x="-5492434" y="2934831"/>
            <a:ext cx="31699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Tiền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xử</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lý</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3F178D5-36DB-BEFE-4E2B-E5D895605FA4}"/>
              </a:ext>
            </a:extLst>
          </p:cNvPr>
          <p:cNvSpPr txBox="1"/>
          <p:nvPr/>
        </p:nvSpPr>
        <p:spPr>
          <a:xfrm>
            <a:off x="559759" y="7542330"/>
            <a:ext cx="63195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Phát</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triển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mô</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hình</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nhận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diện</a:t>
            </a:r>
            <a:endParaRPr kumimoji="0" 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9402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95EA05-6DCA-4303-1A36-A492991235FF}"/>
              </a:ext>
            </a:extLst>
          </p:cNvPr>
          <p:cNvSpPr txBox="1"/>
          <p:nvPr/>
        </p:nvSpPr>
        <p:spPr>
          <a:xfrm>
            <a:off x="1822766" y="-1695971"/>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chụp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4891FE6B-4521-7F86-E062-5E7B974D4474}"/>
              </a:ext>
            </a:extLst>
          </p:cNvPr>
          <p:cNvSpPr txBox="1"/>
          <p:nvPr/>
        </p:nvSpPr>
        <p:spPr>
          <a:xfrm>
            <a:off x="1417648" y="1545336"/>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F4CE53FB-4A81-B2C9-5AA2-CBACA244A0DA}"/>
              </a:ext>
            </a:extLst>
          </p:cNvPr>
          <p:cNvSpPr txBox="1"/>
          <p:nvPr/>
        </p:nvSpPr>
        <p:spPr>
          <a:xfrm>
            <a:off x="1168798" y="7294656"/>
            <a:ext cx="8133080" cy="1200329"/>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p>
        </p:txBody>
      </p:sp>
      <p:sp>
        <p:nvSpPr>
          <p:cNvPr id="13" name="TextBox 12">
            <a:extLst>
              <a:ext uri="{FF2B5EF4-FFF2-40B4-BE49-F238E27FC236}">
                <a16:creationId xmlns:a16="http://schemas.microsoft.com/office/drawing/2014/main" id="{87A7DC99-DB49-7708-E501-C900D0B46583}"/>
              </a:ext>
            </a:extLst>
          </p:cNvPr>
          <p:cNvSpPr txBox="1"/>
          <p:nvPr/>
        </p:nvSpPr>
        <p:spPr>
          <a:xfrm>
            <a:off x="1716086" y="-1726142"/>
            <a:ext cx="2896553"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Thu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thập</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448C0500-58AF-CDA9-FEC2-0F9905C6FC41}"/>
              </a:ext>
            </a:extLst>
          </p:cNvPr>
          <p:cNvSpPr txBox="1"/>
          <p:nvPr/>
        </p:nvSpPr>
        <p:spPr>
          <a:xfrm>
            <a:off x="1314937" y="1514955"/>
            <a:ext cx="31699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Tiền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xử</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lý</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3F178D5-36DB-BEFE-4E2B-E5D895605FA4}"/>
              </a:ext>
            </a:extLst>
          </p:cNvPr>
          <p:cNvSpPr txBox="1"/>
          <p:nvPr/>
        </p:nvSpPr>
        <p:spPr>
          <a:xfrm>
            <a:off x="1162702" y="7276757"/>
            <a:ext cx="63195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Phát</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triển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mô</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hình</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nhận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diện</a:t>
            </a:r>
            <a:endParaRPr kumimoji="0" 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9955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04803"/>
            <a:ext cx="10515600" cy="1472974"/>
          </a:xfrm>
          <a:noFill/>
        </p:spPr>
        <p:txBody>
          <a:bodyPr anchor="ct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sz="4300"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95EA05-6DCA-4303-1A36-A492991235FF}"/>
              </a:ext>
            </a:extLst>
          </p:cNvPr>
          <p:cNvSpPr txBox="1"/>
          <p:nvPr/>
        </p:nvSpPr>
        <p:spPr>
          <a:xfrm>
            <a:off x="1822766" y="-1695971"/>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góc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chụp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7" name="TextBox 6">
            <a:extLst>
              <a:ext uri="{FF2B5EF4-FFF2-40B4-BE49-F238E27FC236}">
                <a16:creationId xmlns:a16="http://schemas.microsoft.com/office/drawing/2014/main" id="{4891FE6B-4521-7F86-E062-5E7B974D4474}"/>
              </a:ext>
            </a:extLst>
          </p:cNvPr>
          <p:cNvSpPr txBox="1"/>
          <p:nvPr/>
        </p:nvSpPr>
        <p:spPr>
          <a:xfrm>
            <a:off x="-8747432" y="1724919"/>
            <a:ext cx="8012113" cy="164641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9" name="TextBox 8">
            <a:extLst>
              <a:ext uri="{FF2B5EF4-FFF2-40B4-BE49-F238E27FC236}">
                <a16:creationId xmlns:a16="http://schemas.microsoft.com/office/drawing/2014/main" id="{F4CE53FB-4A81-B2C9-5AA2-CBACA244A0DA}"/>
              </a:ext>
            </a:extLst>
          </p:cNvPr>
          <p:cNvSpPr txBox="1"/>
          <p:nvPr/>
        </p:nvSpPr>
        <p:spPr>
          <a:xfrm>
            <a:off x="1351678" y="1671096"/>
            <a:ext cx="8133080" cy="1200329"/>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p>
        </p:txBody>
      </p:sp>
      <p:sp>
        <p:nvSpPr>
          <p:cNvPr id="13" name="TextBox 12">
            <a:extLst>
              <a:ext uri="{FF2B5EF4-FFF2-40B4-BE49-F238E27FC236}">
                <a16:creationId xmlns:a16="http://schemas.microsoft.com/office/drawing/2014/main" id="{87A7DC99-DB49-7708-E501-C900D0B46583}"/>
              </a:ext>
            </a:extLst>
          </p:cNvPr>
          <p:cNvSpPr txBox="1"/>
          <p:nvPr/>
        </p:nvSpPr>
        <p:spPr>
          <a:xfrm>
            <a:off x="1716086" y="-1726142"/>
            <a:ext cx="2896553"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Thu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thập</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448C0500-58AF-CDA9-FEC2-0F9905C6FC41}"/>
              </a:ext>
            </a:extLst>
          </p:cNvPr>
          <p:cNvSpPr txBox="1"/>
          <p:nvPr/>
        </p:nvSpPr>
        <p:spPr>
          <a:xfrm>
            <a:off x="-8850143" y="1694538"/>
            <a:ext cx="31699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Tiền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xử</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lý</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dữ</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liệu</a:t>
            </a:r>
            <a:endPar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A3F178D5-36DB-BEFE-4E2B-E5D895605FA4}"/>
              </a:ext>
            </a:extLst>
          </p:cNvPr>
          <p:cNvSpPr txBox="1"/>
          <p:nvPr/>
        </p:nvSpPr>
        <p:spPr>
          <a:xfrm>
            <a:off x="1345582" y="1653197"/>
            <a:ext cx="6319520" cy="491609"/>
          </a:xfrm>
          <a:prstGeom prst="rect">
            <a:avLst/>
          </a:prstGeom>
          <a:noFill/>
        </p:spPr>
        <p:txBody>
          <a:bodyPr wrap="square">
            <a:spAutoFit/>
          </a:bodyPr>
          <a:lstStyle/>
          <a:p>
            <a:pPr marL="0" marR="0" lvl="0" indent="-228600" algn="just" defTabSz="914400" rtl="0" eaLnBrk="1" fontAlgn="auto" latinLnBrk="0" hangingPunct="1">
              <a:lnSpc>
                <a:spcPct val="107000"/>
              </a:lnSpc>
              <a:spcBef>
                <a:spcPts val="0"/>
              </a:spcBef>
              <a:spcAft>
                <a:spcPts val="800"/>
              </a:spcAft>
              <a:buClr>
                <a:srgbClr val="4D90EF"/>
              </a:buClr>
              <a:buSzTx/>
              <a:buFont typeface="Arial" panose="020B0604020202020204" pitchFamily="34" charset="0"/>
              <a:buChar char="•"/>
              <a:tabLst/>
              <a:defRPr/>
            </a:pP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Phát</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triển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mô</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hình</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nhận</a:t>
            </a:r>
            <a:r>
              <a:rPr kumimoji="0" 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600" b="1" i="0" u="none" strike="noStrike" kern="1200" cap="none" spc="0" normalizeH="0" baseline="0" noProof="0" dirty="0" err="1">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diện</a:t>
            </a:r>
            <a:endParaRPr kumimoji="0" lang="en-US" sz="26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38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815929" y="1349825"/>
            <a:ext cx="6560142" cy="3063149"/>
          </a:xfrm>
          <a:noFill/>
        </p:spPr>
        <p:txBody>
          <a:bodyPr/>
          <a:lstStyle/>
          <a:p>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815929" y="4412973"/>
            <a:ext cx="6560142" cy="1935571"/>
          </a:xfrm>
          <a:noFill/>
        </p:spPr>
        <p:txBody>
          <a:bodyPr/>
          <a:lstStyle/>
          <a:p>
            <a:r>
              <a:rPr lang="en-US" dirty="0"/>
              <a:t>APP &amp; LIBRARIES</a:t>
            </a:r>
          </a:p>
        </p:txBody>
      </p:sp>
    </p:spTree>
    <p:extLst>
      <p:ext uri="{BB962C8B-B14F-4D97-AF65-F5344CB8AC3E}">
        <p14:creationId xmlns:p14="http://schemas.microsoft.com/office/powerpoint/2010/main" val="3630989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PyCharm : The Python IDE</a:t>
            </a:r>
          </a:p>
        </p:txBody>
      </p:sp>
      <p:pic>
        <p:nvPicPr>
          <p:cNvPr id="11" name="Picture 10" descr="A logo with colorful squares&#10;&#10;Description automatically generated with medium confidence">
            <a:extLst>
              <a:ext uri="{FF2B5EF4-FFF2-40B4-BE49-F238E27FC236}">
                <a16:creationId xmlns:a16="http://schemas.microsoft.com/office/drawing/2014/main" id="{FA693E12-7D00-E2F6-2112-3E030F80A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769" y="216083"/>
            <a:ext cx="1623646" cy="1623646"/>
          </a:xfrm>
          <a:prstGeom prst="rect">
            <a:avLst/>
          </a:prstGeom>
        </p:spPr>
      </p:pic>
      <p:sp>
        <p:nvSpPr>
          <p:cNvPr id="13" name="TextBox 12">
            <a:extLst>
              <a:ext uri="{FF2B5EF4-FFF2-40B4-BE49-F238E27FC236}">
                <a16:creationId xmlns:a16="http://schemas.microsoft.com/office/drawing/2014/main" id="{546AF242-74F4-A06D-28FD-25D140752963}"/>
              </a:ext>
            </a:extLst>
          </p:cNvPr>
          <p:cNvSpPr txBox="1"/>
          <p:nvPr/>
        </p:nvSpPr>
        <p:spPr>
          <a:xfrm>
            <a:off x="838200" y="2128900"/>
            <a:ext cx="10515600" cy="2600199"/>
          </a:xfrm>
          <a:prstGeom prst="rect">
            <a:avLst/>
          </a:prstGeom>
          <a:noFill/>
        </p:spPr>
        <p:txBody>
          <a:bodyPr wrap="square">
            <a:spAutoFit/>
          </a:bodyPr>
          <a:lstStyle/>
          <a:p>
            <a:pPr marL="0" indent="0">
              <a:lnSpc>
                <a:spcPct val="150000"/>
              </a:lnSpc>
              <a:buNone/>
            </a:pPr>
            <a:r>
              <a:rPr lang="en-US" altLang="en-US" sz="2800" dirty="0" err="1">
                <a:latin typeface="Times New Roman" panose="02020603050405020304" pitchFamily="18" charset="0"/>
                <a:cs typeface="Times New Roman" panose="02020603050405020304" pitchFamily="18" charset="0"/>
              </a:rPr>
              <a:t>Đây</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môi</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trường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phát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triển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tích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hợp</a:t>
            </a:r>
            <a:r>
              <a:rPr lang="en-US" altLang="en-US" sz="2800" dirty="0">
                <a:latin typeface="Times New Roman" panose="02020603050405020304" pitchFamily="18" charset="0"/>
                <a:cs typeface="Times New Roman" panose="02020603050405020304" pitchFamily="18" charset="0"/>
              </a:rPr>
              <a:t> (IDE)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thiết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kế</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đặc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biệt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việc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phát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triển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ứng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Python. </a:t>
            </a:r>
            <a:r>
              <a:rPr lang="en-US" altLang="en-US" sz="2800" dirty="0" err="1">
                <a:latin typeface="Times New Roman" panose="02020603050405020304" pitchFamily="18" charset="0"/>
                <a:cs typeface="Times New Roman" panose="02020603050405020304" pitchFamily="18" charset="0"/>
              </a:rPr>
              <a:t>Được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phát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triển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bởi</a:t>
            </a:r>
            <a:r>
              <a:rPr lang="en-US" altLang="en-US" sz="2800" dirty="0">
                <a:latin typeface="Times New Roman" panose="02020603050405020304" pitchFamily="18" charset="0"/>
                <a:cs typeface="Times New Roman" panose="02020603050405020304" pitchFamily="18" charset="0"/>
              </a:rPr>
              <a:t> JetBrains, PyCharm </a:t>
            </a:r>
            <a:r>
              <a:rPr lang="en-US" altLang="en-US" sz="2800" dirty="0" err="1">
                <a:latin typeface="Times New Roman" panose="02020603050405020304" pitchFamily="18" charset="0"/>
                <a:cs typeface="Times New Roman" panose="02020603050405020304" pitchFamily="18" charset="0"/>
              </a:rPr>
              <a:t>cung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cấp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loạt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tính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năng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công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cụ</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giúp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lập</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trình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viên</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tạo</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ra</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ứng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dụng</a:t>
            </a:r>
            <a:r>
              <a:rPr lang="en-US" altLang="en-US" sz="2800" dirty="0">
                <a:latin typeface="Times New Roman" panose="02020603050405020304" pitchFamily="18" charset="0"/>
                <a:cs typeface="Times New Roman" panose="02020603050405020304" pitchFamily="18" charset="0"/>
              </a:rPr>
              <a:t> Python </a:t>
            </a:r>
            <a:r>
              <a:rPr lang="en-US" altLang="en-US" sz="2800" dirty="0" err="1">
                <a:latin typeface="Times New Roman" panose="02020603050405020304" pitchFamily="18" charset="0"/>
                <a:cs typeface="Times New Roman" panose="02020603050405020304" pitchFamily="18" charset="0"/>
              </a:rPr>
              <a:t>một</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cách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nhanh</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chóng</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và</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hiệu</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quả</a:t>
            </a:r>
            <a:r>
              <a:rPr lang="en-US" alt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7649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{1994FE9C-E099-4F75-8CBE-6D30FA91B37E}tf78504181_win32</Template>
  <TotalTime>1491</TotalTime>
  <Words>3268</Words>
  <Application>Microsoft Office PowerPoint</Application>
  <PresentationFormat>Widescreen</PresentationFormat>
  <Paragraphs>253</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Aptos</vt:lpstr>
      <vt:lpstr>Arial</vt:lpstr>
      <vt:lpstr>Avenir Next LT Pro</vt:lpstr>
      <vt:lpstr>Avenir Next LT Pro Light</vt:lpstr>
      <vt:lpstr>Calibri</vt:lpstr>
      <vt:lpstr>Times New Roman</vt:lpstr>
      <vt:lpstr>Tw Cen MT</vt:lpstr>
      <vt:lpstr>ui-monospace</vt:lpstr>
      <vt:lpstr>ui-sans-serif</vt:lpstr>
      <vt:lpstr>Custom</vt:lpstr>
      <vt:lpstr>Đề tài : Xây dựng chương trình nhận                dạng biến số xe ô tô đơn giản     </vt:lpstr>
      <vt:lpstr>Các nội dung chính</vt:lpstr>
      <vt:lpstr>1. Mục tiêu bài toán</vt:lpstr>
      <vt:lpstr>2. Phương hướng xây dựng</vt:lpstr>
      <vt:lpstr>2. Phương hướng xây dựng</vt:lpstr>
      <vt:lpstr>2. Phương hướng xây dựng</vt:lpstr>
      <vt:lpstr>2. Phương hướng xây dựng</vt:lpstr>
      <vt:lpstr>Công nghệ sử dụng</vt:lpstr>
      <vt:lpstr>PyCharm : The Python IDE</vt:lpstr>
      <vt:lpstr>Libraries</vt:lpstr>
      <vt:lpstr>4.Sơ đồ hệ thống</vt:lpstr>
      <vt:lpstr>4.Sơ đồ hệ thống</vt:lpstr>
      <vt:lpstr>4.Sơ đồ hệ thống</vt:lpstr>
      <vt:lpstr>4.Sơ đồ hệ thống</vt:lpstr>
      <vt:lpstr>4.Sơ đồ hệ thống</vt:lpstr>
      <vt:lpstr>4.Sơ đồ hệ thống</vt:lpstr>
      <vt:lpstr>5. Kết quả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Xây dựng chương trình nhận                dạng biến số xe đơn giản</dc:title>
  <dc:creator>Nguyễn Minh</dc:creator>
  <cp:lastModifiedBy>Nguyễn Minh</cp:lastModifiedBy>
  <cp:revision>2</cp:revision>
  <dcterms:created xsi:type="dcterms:W3CDTF">2024-05-19T08:40:32Z</dcterms:created>
  <dcterms:modified xsi:type="dcterms:W3CDTF">2024-05-25T11:15:23Z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