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9" r:id="rId3"/>
    <p:sldId id="258" r:id="rId4"/>
    <p:sldId id="260" r:id="rId5"/>
    <p:sldId id="261" r:id="rId6"/>
    <p:sldId id="265" r:id="rId7"/>
    <p:sldId id="262" r:id="rId8"/>
    <p:sldId id="263" r:id="rId9"/>
    <p:sldId id="264" r:id="rId10"/>
    <p:sldId id="266" r:id="rId11"/>
    <p:sldId id="267" r:id="rId12"/>
    <p:sldId id="269" r:id="rId13"/>
    <p:sldId id="270"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6666FF"/>
    <a:srgbClr val="F6BA6F"/>
    <a:srgbClr val="6DA9E4"/>
    <a:srgbClr val="ADE4DB"/>
    <a:srgbClr val="FFEBEB"/>
    <a:srgbClr val="F8CBAD"/>
    <a:srgbClr val="00FFCA"/>
    <a:srgbClr val="F6E1C3"/>
    <a:srgbClr val="CDF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5499" autoAdjust="0"/>
  </p:normalViewPr>
  <p:slideViewPr>
    <p:cSldViewPr snapToGrid="0" showGuides="1">
      <p:cViewPr varScale="1">
        <p:scale>
          <a:sx n="68" d="100"/>
          <a:sy n="68" d="100"/>
        </p:scale>
        <p:origin x="780" y="72"/>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40FE3-9A24-493E-B16E-C0934D4CF14F}" type="datetimeFigureOut">
              <a:rPr lang="vi-VN" smtClean="0"/>
              <a:t>27/05/2025</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548E7-BFE4-4E80-8E99-3D8C065550F1}"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B39548E7-BFE4-4E80-8E99-3D8C065550F1}" type="slidenum">
              <a:rPr lang="vi-VN" smtClean="0"/>
              <a:t>10</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p:cNvSpPr>
            <a:spLocks noGrp="1"/>
          </p:cNvSpPr>
          <p:nvPr>
            <p:ph type="dt" sz="half" idx="10"/>
          </p:nvPr>
        </p:nvSpPr>
        <p:spPr/>
        <p:txBody>
          <a:bodyPr/>
          <a:lstStyle/>
          <a:p>
            <a:fld id="{DDC41982-734B-49F4-ABD1-251F8C94952B}" type="datetimeFigureOut">
              <a:rPr lang="vi-VN" smtClean="0"/>
              <a:t>27/05/2025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DDC41982-734B-49F4-ABD1-251F8C94952B}" type="datetimeFigureOut">
              <a:rPr lang="vi-VN" smtClean="0"/>
              <a:t>27/05/2025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DDC41982-734B-49F4-ABD1-251F8C94952B}" type="datetimeFigureOut">
              <a:rPr lang="vi-VN" smtClean="0"/>
              <a:t>27/05/2025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DDC41982-734B-49F4-ABD1-251F8C94952B}" type="datetimeFigureOut">
              <a:rPr lang="vi-VN" smtClean="0"/>
              <a:t>27/05/2025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p:cNvSpPr>
            <a:spLocks noGrp="1"/>
          </p:cNvSpPr>
          <p:nvPr>
            <p:ph type="dt" sz="half" idx="10"/>
          </p:nvPr>
        </p:nvSpPr>
        <p:spPr/>
        <p:txBody>
          <a:bodyPr/>
          <a:lstStyle/>
          <a:p>
            <a:fld id="{DDC41982-734B-49F4-ABD1-251F8C94952B}" type="datetimeFigureOut">
              <a:rPr lang="vi-VN" smtClean="0"/>
              <a:t>27/05/2025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p:cNvSpPr>
            <a:spLocks noGrp="1"/>
          </p:cNvSpPr>
          <p:nvPr>
            <p:ph type="dt" sz="half" idx="10"/>
          </p:nvPr>
        </p:nvSpPr>
        <p:spPr/>
        <p:txBody>
          <a:bodyPr/>
          <a:lstStyle/>
          <a:p>
            <a:fld id="{DDC41982-734B-49F4-ABD1-251F8C94952B}" type="datetimeFigureOut">
              <a:rPr lang="vi-VN" smtClean="0"/>
              <a:t>27/05/2025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p:cNvSpPr>
            <a:spLocks noGrp="1"/>
          </p:cNvSpPr>
          <p:nvPr>
            <p:ph type="dt" sz="half" idx="10"/>
          </p:nvPr>
        </p:nvSpPr>
        <p:spPr/>
        <p:txBody>
          <a:bodyPr/>
          <a:lstStyle/>
          <a:p>
            <a:fld id="{DDC41982-734B-49F4-ABD1-251F8C94952B}" type="datetimeFigureOut">
              <a:rPr lang="vi-VN" smtClean="0"/>
              <a:t>27/05/2025</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DDC41982-734B-49F4-ABD1-251F8C94952B}" type="datetimeFigureOut">
              <a:rPr lang="vi-VN" smtClean="0"/>
              <a:t>27/05/2025</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DDC41982-734B-49F4-ABD1-251F8C94952B}" type="datetimeFigureOut">
              <a:rPr lang="vi-VN" smtClean="0"/>
              <a:t>27/05/2025</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DDC41982-734B-49F4-ABD1-251F8C94952B}" type="datetimeFigureOut">
              <a:rPr lang="vi-VN" smtClean="0"/>
              <a:t>27/05/2025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DDC41982-734B-49F4-ABD1-251F8C94952B}" type="datetimeFigureOut">
              <a:rPr lang="vi-VN" smtClean="0"/>
              <a:t>27/05/2025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BD72254-A94B-4428-8647-252AA0CA8F62}" type="slidenum">
              <a:rPr lang="vi-VN" smtClean="0"/>
              <a:t>‹#›</a:t>
            </a:fld>
            <a:endParaRPr lang="vi-V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41982-734B-49F4-ABD1-251F8C94952B}" type="datetimeFigureOut">
              <a:rPr lang="vi-VN" smtClean="0"/>
              <a:t>27/05/2025</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72254-A94B-4428-8647-252AA0CA8F62}"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nh chữ nhật 15"/>
          <p:cNvSpPr/>
          <p:nvPr/>
        </p:nvSpPr>
        <p:spPr>
          <a:xfrm>
            <a:off x="0" y="0"/>
            <a:ext cx="12192000" cy="6858000"/>
          </a:xfrm>
          <a:prstGeom prst="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highlight>
                <a:srgbClr val="00FFFF"/>
              </a:highlight>
            </a:endParaRPr>
          </a:p>
        </p:txBody>
      </p:sp>
      <p:sp>
        <p:nvSpPr>
          <p:cNvPr id="4" name="Hộp Văn bản 3"/>
          <p:cNvSpPr txBox="1"/>
          <p:nvPr/>
        </p:nvSpPr>
        <p:spPr>
          <a:xfrm>
            <a:off x="2620281" y="3529274"/>
            <a:ext cx="7077076" cy="707886"/>
          </a:xfrm>
          <a:prstGeom prst="rect">
            <a:avLst/>
          </a:prstGeom>
          <a:noFill/>
        </p:spPr>
        <p:txBody>
          <a:bodyPr wrap="square" rtlCol="0">
            <a:spAutoFit/>
          </a:bodyPr>
          <a:lstStyle/>
          <a:p>
            <a:pPr algn="ctr"/>
            <a:r>
              <a:rPr lang="vi-VN" sz="4000" dirty="0">
                <a:solidFill>
                  <a:srgbClr val="D61C4E"/>
                </a:solidFill>
                <a:latin typeface="iCiel Cadena" panose="02000503000000020004" pitchFamily="2" charset="0"/>
                <a:cs typeface="Forte Forward" panose="020B0604020202020204" pitchFamily="2" charset="0"/>
              </a:rPr>
              <a:t>ĐỒ ÁN TỐT NGHIỆP</a:t>
            </a:r>
          </a:p>
        </p:txBody>
      </p:sp>
      <p:sp>
        <p:nvSpPr>
          <p:cNvPr id="2" name="Hộp Văn bản 1"/>
          <p:cNvSpPr txBox="1"/>
          <p:nvPr/>
        </p:nvSpPr>
        <p:spPr>
          <a:xfrm>
            <a:off x="3834331" y="4491141"/>
            <a:ext cx="2747444" cy="1200329"/>
          </a:xfrm>
          <a:prstGeom prst="rect">
            <a:avLst/>
          </a:prstGeom>
          <a:noFill/>
        </p:spPr>
        <p:txBody>
          <a:bodyPr wrap="square" rtlCol="0">
            <a:spAutoFit/>
          </a:bodyPr>
          <a:lstStyle/>
          <a:p>
            <a:pPr algn="just"/>
            <a:r>
              <a:rPr lang="vi-VN" dirty="0">
                <a:solidFill>
                  <a:srgbClr val="1F4E79"/>
                </a:solidFill>
                <a:latin typeface="iCiel Cadena" panose="02000503000000020004" pitchFamily="2" charset="0"/>
              </a:rPr>
              <a:t>Giáo viên hướng dẫn:</a:t>
            </a:r>
          </a:p>
          <a:p>
            <a:pPr algn="just"/>
            <a:r>
              <a:rPr lang="vi-VN" dirty="0">
                <a:solidFill>
                  <a:srgbClr val="1F4E79"/>
                </a:solidFill>
                <a:latin typeface="iCiel Cadena" panose="02000503000000020004" pitchFamily="2" charset="0"/>
              </a:rPr>
              <a:t>Sinh viên thực hiện:</a:t>
            </a:r>
          </a:p>
          <a:p>
            <a:pPr algn="just"/>
            <a:r>
              <a:rPr lang="vi-VN" dirty="0">
                <a:solidFill>
                  <a:srgbClr val="1F4E79"/>
                </a:solidFill>
                <a:latin typeface="iCiel Cadena" panose="02000503000000020004" pitchFamily="2" charset="0"/>
              </a:rPr>
              <a:t>Mã sinh viên:</a:t>
            </a:r>
          </a:p>
          <a:p>
            <a:pPr algn="just"/>
            <a:r>
              <a:rPr lang="vi-VN" dirty="0">
                <a:solidFill>
                  <a:srgbClr val="1F4E79"/>
                </a:solidFill>
                <a:latin typeface="iCiel Cadena" panose="02000503000000020004" pitchFamily="2" charset="0"/>
              </a:rPr>
              <a:t>Lớp:</a:t>
            </a:r>
          </a:p>
        </p:txBody>
      </p:sp>
      <p:sp>
        <p:nvSpPr>
          <p:cNvPr id="3" name="Hộp Văn bản 2"/>
          <p:cNvSpPr txBox="1"/>
          <p:nvPr/>
        </p:nvSpPr>
        <p:spPr>
          <a:xfrm>
            <a:off x="6257925" y="4491141"/>
            <a:ext cx="4025774" cy="1200329"/>
          </a:xfrm>
          <a:prstGeom prst="rect">
            <a:avLst/>
          </a:prstGeom>
          <a:noFill/>
        </p:spPr>
        <p:txBody>
          <a:bodyPr wrap="square" rtlCol="0">
            <a:spAutoFit/>
          </a:bodyPr>
          <a:lstStyle/>
          <a:p>
            <a:r>
              <a:rPr lang="vi-VN" dirty="0" err="1">
                <a:solidFill>
                  <a:srgbClr val="1F4E79"/>
                </a:solidFill>
                <a:latin typeface="iCiel Cadena" panose="02000503000000020004" pitchFamily="2" charset="0"/>
              </a:rPr>
              <a:t>Th.S</a:t>
            </a:r>
            <a:r>
              <a:rPr lang="vi-VN" dirty="0">
                <a:solidFill>
                  <a:srgbClr val="1F4E79"/>
                </a:solidFill>
                <a:latin typeface="iCiel Cadena" panose="02000503000000020004" pitchFamily="2" charset="0"/>
              </a:rPr>
              <a:t> Lê Văn Vinh</a:t>
            </a:r>
          </a:p>
          <a:p>
            <a:r>
              <a:rPr lang="vi-VN" dirty="0">
                <a:solidFill>
                  <a:srgbClr val="1F4E79"/>
                </a:solidFill>
                <a:latin typeface="iCiel Cadena" panose="02000503000000020004" pitchFamily="2" charset="0"/>
              </a:rPr>
              <a:t>Phạm Danh Vinh</a:t>
            </a:r>
          </a:p>
          <a:p>
            <a:r>
              <a:rPr lang="vi-VN" dirty="0">
                <a:solidFill>
                  <a:srgbClr val="1F4E79"/>
                </a:solidFill>
                <a:latin typeface="iCiel Cadena" panose="02000503000000020004" pitchFamily="2" charset="0"/>
              </a:rPr>
              <a:t>1405190720</a:t>
            </a:r>
          </a:p>
          <a:p>
            <a:r>
              <a:rPr lang="vi-VN" dirty="0">
                <a:solidFill>
                  <a:srgbClr val="1F4E79"/>
                </a:solidFill>
                <a:latin typeface="iCiel Cadena" panose="02000503000000020004" pitchFamily="2" charset="0"/>
              </a:rPr>
              <a:t>DHCTTCK14A</a:t>
            </a:r>
          </a:p>
        </p:txBody>
      </p:sp>
      <p:sp>
        <p:nvSpPr>
          <p:cNvPr id="5" name="Hộp Văn bản 4"/>
          <p:cNvSpPr txBox="1"/>
          <p:nvPr/>
        </p:nvSpPr>
        <p:spPr>
          <a:xfrm>
            <a:off x="4476750" y="6525195"/>
            <a:ext cx="3238500" cy="306705"/>
          </a:xfrm>
          <a:prstGeom prst="rect">
            <a:avLst/>
          </a:prstGeom>
          <a:noFill/>
        </p:spPr>
        <p:txBody>
          <a:bodyPr wrap="square" rtlCol="0">
            <a:spAutoFit/>
          </a:bodyPr>
          <a:lstStyle/>
          <a:p>
            <a:r>
              <a:rPr lang="vi-VN" sz="1400" i="1" dirty="0"/>
              <a:t>Nghệ An, ngày 28 tháng 0</a:t>
            </a:r>
            <a:r>
              <a:rPr lang="en-US" altLang="vi-VN" sz="1400" i="1" dirty="0"/>
              <a:t>7</a:t>
            </a:r>
            <a:r>
              <a:rPr lang="vi-VN" sz="1400" i="1" dirty="0"/>
              <a:t> năm 2023</a:t>
            </a:r>
          </a:p>
        </p:txBody>
      </p:sp>
      <p:sp>
        <p:nvSpPr>
          <p:cNvPr id="10" name="Hộp Văn bản 9"/>
          <p:cNvSpPr txBox="1"/>
          <p:nvPr/>
        </p:nvSpPr>
        <p:spPr>
          <a:xfrm>
            <a:off x="2494005" y="309561"/>
            <a:ext cx="7202717" cy="829945"/>
          </a:xfrm>
          <a:prstGeom prst="rect">
            <a:avLst/>
          </a:prstGeom>
          <a:noFill/>
        </p:spPr>
        <p:txBody>
          <a:bodyPr wrap="square" rtlCol="0">
            <a:spAutoFit/>
          </a:bodyPr>
          <a:lstStyle/>
          <a:p>
            <a:pPr algn="ctr"/>
            <a:r>
              <a:rPr lang="vi-VN" sz="2400" dirty="0">
                <a:solidFill>
                  <a:srgbClr val="1F4E79"/>
                </a:solidFill>
                <a:latin typeface="iCiel Cadena" panose="02000503000000020004" pitchFamily="2" charset="0"/>
                <a:cs typeface="Aharoni" panose="02010803020104030203" pitchFamily="2" charset="-79"/>
              </a:rPr>
              <a:t>TRƯỜNG ĐẠI HỌC CẦN THƠ</a:t>
            </a:r>
          </a:p>
          <a:p>
            <a:pPr algn="ctr"/>
            <a:r>
              <a:rPr lang="vi-VN" sz="2400" dirty="0">
                <a:solidFill>
                  <a:srgbClr val="1F4E79"/>
                </a:solidFill>
                <a:latin typeface="iCiel Cadena" panose="02000503000000020004" pitchFamily="2" charset="0"/>
                <a:cs typeface="Aharoni" panose="02010803020104030203" pitchFamily="2" charset="-79"/>
              </a:rPr>
              <a:t>KHOA: CÔNG NGHỆ THÔNG TIN</a:t>
            </a:r>
          </a:p>
        </p:txBody>
      </p:sp>
      <p:pic>
        <p:nvPicPr>
          <p:cNvPr id="12" name="Hình ảnh 11" descr="Ảnh có chứa biểu tượng&#10;&#10;Mô tả được tạo tự độ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2940" y="1450119"/>
            <a:ext cx="1886119" cy="1882346"/>
          </a:xfrm>
          <a:prstGeom prst="rect">
            <a:avLst/>
          </a:prstGeom>
        </p:spPr>
      </p:pic>
      <p:pic>
        <p:nvPicPr>
          <p:cNvPr id="6" name="Hình ảnh 5"/>
          <p:cNvPicPr>
            <a:picLocks noChangeAspect="1"/>
          </p:cNvPicPr>
          <p:nvPr/>
        </p:nvPicPr>
        <p:blipFill>
          <a:blip r:embed="rId3"/>
          <a:stretch>
            <a:fillRect/>
          </a:stretch>
        </p:blipFill>
        <p:spPr>
          <a:xfrm>
            <a:off x="11338033" y="6086551"/>
            <a:ext cx="793534" cy="750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13055" y="0"/>
            <a:ext cx="12192000" cy="6875220"/>
          </a:xfrm>
          <a:prstGeom prst="rect">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32" name="Nhóm 31"/>
          <p:cNvGrpSpPr/>
          <p:nvPr/>
        </p:nvGrpSpPr>
        <p:grpSpPr>
          <a:xfrm>
            <a:off x="6175024" y="605929"/>
            <a:ext cx="4603753" cy="5435636"/>
            <a:chOff x="6829873" y="402729"/>
            <a:chExt cx="4603753" cy="5435636"/>
          </a:xfrm>
        </p:grpSpPr>
        <p:sp>
          <p:nvSpPr>
            <p:cNvPr id="16" name="Hộp Văn bản 15"/>
            <p:cNvSpPr txBox="1"/>
            <p:nvPr/>
          </p:nvSpPr>
          <p:spPr>
            <a:xfrm>
              <a:off x="6829873" y="4761147"/>
              <a:ext cx="4603753" cy="1077218"/>
            </a:xfrm>
            <a:prstGeom prst="rect">
              <a:avLst/>
            </a:prstGeom>
            <a:noFill/>
            <a:ln>
              <a:noFill/>
            </a:ln>
          </p:spPr>
          <p:txBody>
            <a:bodyPr wrap="square" rtlCol="0">
              <a:spAutoFit/>
            </a:bodyPr>
            <a:lstStyle/>
            <a:p>
              <a:pPr algn="ctr"/>
              <a:r>
                <a:rPr lang="vi-VN" sz="3200" dirty="0">
                  <a:solidFill>
                    <a:srgbClr val="002060"/>
                  </a:solidFill>
                  <a:latin typeface="iCiel Cadena" panose="02000503000000020004" pitchFamily="2" charset="0"/>
                </a:rPr>
                <a:t>KIẾN </a:t>
              </a:r>
              <a:r>
                <a:rPr lang="vi-VN" sz="3200">
                  <a:solidFill>
                    <a:srgbClr val="002060"/>
                  </a:solidFill>
                  <a:latin typeface="iCiel Cadena" panose="02000503000000020004" pitchFamily="2" charset="0"/>
                </a:rPr>
                <a:t>THỨC CƠ </a:t>
              </a:r>
              <a:r>
                <a:rPr lang="vi-VN" sz="3200" dirty="0">
                  <a:solidFill>
                    <a:srgbClr val="002060"/>
                  </a:solidFill>
                  <a:latin typeface="iCiel Cadena" panose="02000503000000020004" pitchFamily="2" charset="0"/>
                </a:rPr>
                <a:t>BẢN</a:t>
              </a:r>
            </a:p>
            <a:p>
              <a:pPr algn="ctr"/>
              <a:r>
                <a:rPr lang="vi-VN" sz="3200" dirty="0">
                  <a:solidFill>
                    <a:srgbClr val="002060"/>
                  </a:solidFill>
                  <a:latin typeface="iCiel Cadena" panose="02000503000000020004" pitchFamily="2" charset="0"/>
                </a:rPr>
                <a:t> VỀ LẬP TRÌNH WEBSITE</a:t>
              </a:r>
            </a:p>
          </p:txBody>
        </p:sp>
        <p:sp>
          <p:nvSpPr>
            <p:cNvPr id="15" name="Hộp Văn bản 14"/>
            <p:cNvSpPr txBox="1"/>
            <p:nvPr/>
          </p:nvSpPr>
          <p:spPr>
            <a:xfrm>
              <a:off x="7746545" y="402729"/>
              <a:ext cx="2853313" cy="1015663"/>
            </a:xfrm>
            <a:prstGeom prst="rect">
              <a:avLst/>
            </a:prstGeom>
            <a:noFill/>
            <a:ln>
              <a:noFill/>
            </a:ln>
          </p:spPr>
          <p:txBody>
            <a:bodyPr wrap="square" rtlCol="0">
              <a:spAutoFit/>
            </a:bodyPr>
            <a:lstStyle/>
            <a:p>
              <a:pPr algn="ctr"/>
              <a:r>
                <a:rPr lang="vi-VN" sz="6000" dirty="0">
                  <a:latin typeface="iCiel Cadena" panose="02000503000000020004" pitchFamily="2" charset="0"/>
                </a:rPr>
                <a:t>PHẦN 3</a:t>
              </a:r>
            </a:p>
          </p:txBody>
        </p:sp>
        <p:pic>
          <p:nvPicPr>
            <p:cNvPr id="14" name="Hình ảnh 13"/>
            <p:cNvPicPr>
              <a:picLocks noChangeAspect="1"/>
            </p:cNvPicPr>
            <p:nvPr/>
          </p:nvPicPr>
          <p:blipFill>
            <a:blip r:embed="rId3"/>
            <a:stretch>
              <a:fillRect/>
            </a:stretch>
          </p:blipFill>
          <p:spPr>
            <a:xfrm>
              <a:off x="7622715" y="1677081"/>
              <a:ext cx="2691950" cy="2691950"/>
            </a:xfrm>
            <a:prstGeom prst="rect">
              <a:avLst/>
            </a:prstGeom>
            <a:ln>
              <a:noFill/>
            </a:ln>
          </p:spPr>
        </p:pic>
      </p:grpSp>
      <p:grpSp>
        <p:nvGrpSpPr>
          <p:cNvPr id="56" name="Nhóm 55"/>
          <p:cNvGrpSpPr/>
          <p:nvPr/>
        </p:nvGrpSpPr>
        <p:grpSpPr>
          <a:xfrm>
            <a:off x="-9381702" y="15565"/>
            <a:ext cx="13017780" cy="6890538"/>
            <a:chOff x="-1128584" y="-32538"/>
            <a:chExt cx="13017780" cy="6890538"/>
          </a:xfrm>
          <a:solidFill>
            <a:srgbClr val="FFEBEB"/>
          </a:solidFill>
        </p:grpSpPr>
        <p:grpSp>
          <p:nvGrpSpPr>
            <p:cNvPr id="27" name="Nhóm 26"/>
            <p:cNvGrpSpPr/>
            <p:nvPr/>
          </p:nvGrpSpPr>
          <p:grpSpPr>
            <a:xfrm>
              <a:off x="-1128584" y="-32538"/>
              <a:ext cx="13017780" cy="6890538"/>
              <a:chOff x="-10154556" y="0"/>
              <a:chExt cx="12925873" cy="6858000"/>
            </a:xfrm>
            <a:grpFill/>
            <a:effectLst>
              <a:outerShdw blurRad="63500" sx="101000" sy="101000" algn="ctr" rotWithShape="0">
                <a:prstClr val="black">
                  <a:alpha val="25000"/>
                </a:prstClr>
              </a:outerShdw>
            </a:effectLst>
          </p:grpSpPr>
          <p:sp>
            <p:nvSpPr>
              <p:cNvPr id="19" name="Hình chữ nhật 18"/>
              <p:cNvSpPr/>
              <p:nvPr/>
            </p:nvSpPr>
            <p:spPr>
              <a:xfrm>
                <a:off x="-10154556" y="0"/>
                <a:ext cx="12192000" cy="685800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3" name="Hình tự do: Hình 22"/>
              <p:cNvSpPr/>
              <p:nvPr/>
            </p:nvSpPr>
            <p:spPr>
              <a:xfrm>
                <a:off x="2023831" y="2126573"/>
                <a:ext cx="747486" cy="1494972"/>
              </a:xfrm>
              <a:custGeom>
                <a:avLst/>
                <a:gdLst>
                  <a:gd name="connsiteX0" fmla="*/ 0 w 747486"/>
                  <a:gd name="connsiteY0" fmla="*/ 0 h 1494972"/>
                  <a:gd name="connsiteX1" fmla="*/ 747486 w 747486"/>
                  <a:gd name="connsiteY1" fmla="*/ 747486 h 1494972"/>
                  <a:gd name="connsiteX2" fmla="*/ 0 w 747486"/>
                  <a:gd name="connsiteY2" fmla="*/ 1494972 h 1494972"/>
                </a:gdLst>
                <a:ahLst/>
                <a:cxnLst>
                  <a:cxn ang="0">
                    <a:pos x="connsiteX0" y="connsiteY0"/>
                  </a:cxn>
                  <a:cxn ang="0">
                    <a:pos x="connsiteX1" y="connsiteY1"/>
                  </a:cxn>
                  <a:cxn ang="0">
                    <a:pos x="connsiteX2" y="connsiteY2"/>
                  </a:cxn>
                </a:cxnLst>
                <a:rect l="l" t="t" r="r" b="b"/>
                <a:pathLst>
                  <a:path w="747486" h="1494972">
                    <a:moveTo>
                      <a:pt x="0" y="0"/>
                    </a:moveTo>
                    <a:cubicBezTo>
                      <a:pt x="412825" y="0"/>
                      <a:pt x="747486" y="334661"/>
                      <a:pt x="747486" y="747486"/>
                    </a:cubicBezTo>
                    <a:cubicBezTo>
                      <a:pt x="747486" y="1160311"/>
                      <a:pt x="412825" y="1494972"/>
                      <a:pt x="0" y="14949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4000" b="1" dirty="0">
                    <a:solidFill>
                      <a:schemeClr val="tx1">
                        <a:lumMod val="65000"/>
                        <a:lumOff val="35000"/>
                      </a:schemeClr>
                    </a:solidFill>
                    <a:latin typeface="Bahnschrift Light SemiCondensed" panose="020B0502040204020203" pitchFamily="34" charset="0"/>
                    <a:cs typeface="Forte Forward" panose="020B0604020202020204" pitchFamily="2" charset="0"/>
                  </a:rPr>
                  <a:t>01</a:t>
                </a:r>
              </a:p>
            </p:txBody>
          </p:sp>
        </p:grpSp>
        <p:sp>
          <p:nvSpPr>
            <p:cNvPr id="34" name="Hộp Văn bản 33"/>
            <p:cNvSpPr txBox="1"/>
            <p:nvPr/>
          </p:nvSpPr>
          <p:spPr>
            <a:xfrm>
              <a:off x="4429747" y="652379"/>
              <a:ext cx="6263943" cy="646331"/>
            </a:xfrm>
            <a:prstGeom prst="rect">
              <a:avLst/>
            </a:prstGeom>
            <a:grpFill/>
          </p:spPr>
          <p:txBody>
            <a:bodyPr wrap="square" rtlCol="0">
              <a:spAutoFit/>
            </a:bodyPr>
            <a:lstStyle/>
            <a:p>
              <a:r>
                <a:rPr lang="vi-VN" sz="3600" dirty="0">
                  <a:solidFill>
                    <a:srgbClr val="C00000"/>
                  </a:solidFill>
                  <a:latin typeface="iCiel Cadena" panose="02000503000000020004" pitchFamily="2" charset="0"/>
                </a:rPr>
                <a:t>TỔNG QUAN NGÔN NGỮ HTML </a:t>
              </a:r>
            </a:p>
          </p:txBody>
        </p:sp>
        <p:pic>
          <p:nvPicPr>
            <p:cNvPr id="38" name="Hình ảnh 37"/>
            <p:cNvPicPr>
              <a:picLocks noChangeAspect="1"/>
            </p:cNvPicPr>
            <p:nvPr/>
          </p:nvPicPr>
          <p:blipFill>
            <a:blip r:embed="rId4"/>
            <a:stretch>
              <a:fillRect/>
            </a:stretch>
          </p:blipFill>
          <p:spPr>
            <a:xfrm>
              <a:off x="3890621" y="2038292"/>
              <a:ext cx="1709680" cy="1709680"/>
            </a:xfrm>
            <a:prstGeom prst="rect">
              <a:avLst/>
            </a:prstGeom>
            <a:grpFill/>
          </p:spPr>
        </p:pic>
        <p:sp>
          <p:nvSpPr>
            <p:cNvPr id="39" name="Hộp Văn bản 38"/>
            <p:cNvSpPr txBox="1"/>
            <p:nvPr/>
          </p:nvSpPr>
          <p:spPr>
            <a:xfrm>
              <a:off x="5643449" y="2707692"/>
              <a:ext cx="5018894" cy="1015663"/>
            </a:xfrm>
            <a:prstGeom prst="rect">
              <a:avLst/>
            </a:prstGeom>
            <a:grpFill/>
          </p:spPr>
          <p:txBody>
            <a:bodyPr wrap="square" rtlCol="0">
              <a:spAutoFit/>
            </a:bodyPr>
            <a:lstStyle/>
            <a:p>
              <a:r>
                <a:rPr lang="vi-VN" sz="20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HTML là: Ngôn ngữ đánh dấu siêu văn bản, được sử dụng để tạo cấu trúc và các thành phần trong trang </a:t>
              </a:r>
              <a:r>
                <a:rPr lang="vi-VN" sz="20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web</a:t>
              </a:r>
              <a:r>
                <a:rPr lang="vi-VN" sz="20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hoặc ứng dụng</a:t>
              </a:r>
              <a:endParaRPr lang="vi-VN" sz="2000" dirty="0">
                <a:solidFill>
                  <a:srgbClr val="0070C0"/>
                </a:solidFill>
                <a:latin typeface="iCiel Cadena" panose="02000503000000020004" pitchFamily="2" charset="0"/>
              </a:endParaRPr>
            </a:p>
          </p:txBody>
        </p:sp>
        <p:pic>
          <p:nvPicPr>
            <p:cNvPr id="45" name="Hình ảnh 44"/>
            <p:cNvPicPr>
              <a:picLocks noChangeAspect="1"/>
            </p:cNvPicPr>
            <p:nvPr/>
          </p:nvPicPr>
          <p:blipFill>
            <a:blip r:embed="rId5"/>
            <a:stretch>
              <a:fillRect/>
            </a:stretch>
          </p:blipFill>
          <p:spPr>
            <a:xfrm>
              <a:off x="4216695" y="4600704"/>
              <a:ext cx="1426579" cy="1426579"/>
            </a:xfrm>
            <a:prstGeom prst="rect">
              <a:avLst/>
            </a:prstGeom>
            <a:grpFill/>
          </p:spPr>
        </p:pic>
        <p:sp>
          <p:nvSpPr>
            <p:cNvPr id="48" name="Hộp Văn bản 47"/>
            <p:cNvSpPr txBox="1"/>
            <p:nvPr/>
          </p:nvSpPr>
          <p:spPr>
            <a:xfrm>
              <a:off x="5625774" y="2079445"/>
              <a:ext cx="3803490" cy="646331"/>
            </a:xfrm>
            <a:prstGeom prst="rect">
              <a:avLst/>
            </a:prstGeom>
            <a:grpFill/>
          </p:spPr>
          <p:txBody>
            <a:bodyPr wrap="square" rtlCol="0">
              <a:spAutoFit/>
            </a:bodyPr>
            <a:lstStyle/>
            <a:p>
              <a:r>
                <a:rPr lang="vi-VN" sz="3600" dirty="0">
                  <a:latin typeface="iCiel Cadena" panose="02000503000000020004" pitchFamily="2" charset="0"/>
                </a:rPr>
                <a:t>HTML LÀ GÌ?</a:t>
              </a:r>
            </a:p>
          </p:txBody>
        </p:sp>
        <p:sp>
          <p:nvSpPr>
            <p:cNvPr id="51" name="Hộp Văn bản 50"/>
            <p:cNvSpPr txBox="1"/>
            <p:nvPr/>
          </p:nvSpPr>
          <p:spPr>
            <a:xfrm>
              <a:off x="5693391" y="4486006"/>
              <a:ext cx="3803490" cy="646331"/>
            </a:xfrm>
            <a:prstGeom prst="rect">
              <a:avLst/>
            </a:prstGeom>
            <a:grpFill/>
          </p:spPr>
          <p:txBody>
            <a:bodyPr wrap="square" rtlCol="0">
              <a:spAutoFit/>
            </a:bodyPr>
            <a:lstStyle/>
            <a:p>
              <a:r>
                <a:rPr lang="vi-VN" sz="3600" dirty="0">
                  <a:solidFill>
                    <a:schemeClr val="tx1">
                      <a:lumMod val="95000"/>
                      <a:lumOff val="5000"/>
                    </a:schemeClr>
                  </a:solidFill>
                  <a:latin typeface="iCiel Cadena" panose="02000503000000020004" pitchFamily="2" charset="0"/>
                </a:rPr>
                <a:t>HTML?</a:t>
              </a:r>
            </a:p>
          </p:txBody>
        </p:sp>
        <p:sp>
          <p:nvSpPr>
            <p:cNvPr id="55" name="Hộp Văn bản 54"/>
            <p:cNvSpPr txBox="1"/>
            <p:nvPr/>
          </p:nvSpPr>
          <p:spPr>
            <a:xfrm>
              <a:off x="5625774" y="5098343"/>
              <a:ext cx="4659670" cy="923330"/>
            </a:xfrm>
            <a:prstGeom prst="rect">
              <a:avLst/>
            </a:prstGeom>
            <a:grpFill/>
          </p:spPr>
          <p:txBody>
            <a:bodyPr wrap="square">
              <a:spAutoFit/>
            </a:bodyPr>
            <a:lstStyle/>
            <a:p>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HTML còn được dùng để phân chia các đoạn văn, </a:t>
              </a:r>
              <a:r>
                <a:rPr lang="vi-VN" sz="18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heading</a:t>
              </a:r>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a:t>
              </a:r>
              <a:r>
                <a:rPr lang="vi-VN" sz="18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titles</a:t>
              </a:r>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và nó không phải là ngôn ngữ lập trình</a:t>
              </a:r>
              <a:endParaRPr lang="vi-VN" sz="1800" dirty="0">
                <a:solidFill>
                  <a:srgbClr val="0070C0"/>
                </a:solidFill>
                <a:latin typeface="iCiel Cadena" panose="02000503000000020004" pitchFamily="2" charset="0"/>
              </a:endParaRPr>
            </a:p>
          </p:txBody>
        </p:sp>
      </p:grpSp>
      <p:grpSp>
        <p:nvGrpSpPr>
          <p:cNvPr id="69" name="Nhóm 68"/>
          <p:cNvGrpSpPr/>
          <p:nvPr/>
        </p:nvGrpSpPr>
        <p:grpSpPr>
          <a:xfrm>
            <a:off x="-11203851" y="318971"/>
            <a:ext cx="12920893" cy="6890539"/>
            <a:chOff x="-1534506" y="11282"/>
            <a:chExt cx="12920893" cy="6890539"/>
          </a:xfrm>
          <a:solidFill>
            <a:srgbClr val="ADE4DB"/>
          </a:solidFill>
        </p:grpSpPr>
        <p:grpSp>
          <p:nvGrpSpPr>
            <p:cNvPr id="28" name="Nhóm 27"/>
            <p:cNvGrpSpPr/>
            <p:nvPr/>
          </p:nvGrpSpPr>
          <p:grpSpPr>
            <a:xfrm>
              <a:off x="-1534506" y="11282"/>
              <a:ext cx="12920893" cy="6890539"/>
              <a:chOff x="-9196162" y="-36513"/>
              <a:chExt cx="12920893" cy="6890539"/>
            </a:xfrm>
            <a:grpFill/>
            <a:effectLst>
              <a:outerShdw blurRad="63500" sx="101000" sy="101000" algn="ctr" rotWithShape="0">
                <a:prstClr val="black">
                  <a:alpha val="25000"/>
                </a:prstClr>
              </a:outerShdw>
            </a:effectLst>
          </p:grpSpPr>
          <p:sp>
            <p:nvSpPr>
              <p:cNvPr id="18" name="Hình chữ nhật 17"/>
              <p:cNvSpPr/>
              <p:nvPr/>
            </p:nvSpPr>
            <p:spPr>
              <a:xfrm>
                <a:off x="-9196162" y="-36513"/>
                <a:ext cx="12226754" cy="6890539"/>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4" name="Hình tự do: Hình 23"/>
              <p:cNvSpPr/>
              <p:nvPr/>
            </p:nvSpPr>
            <p:spPr>
              <a:xfrm>
                <a:off x="2977245" y="2874059"/>
                <a:ext cx="747486" cy="1494972"/>
              </a:xfrm>
              <a:custGeom>
                <a:avLst/>
                <a:gdLst>
                  <a:gd name="connsiteX0" fmla="*/ 0 w 747486"/>
                  <a:gd name="connsiteY0" fmla="*/ 0 h 1494972"/>
                  <a:gd name="connsiteX1" fmla="*/ 747486 w 747486"/>
                  <a:gd name="connsiteY1" fmla="*/ 747486 h 1494972"/>
                  <a:gd name="connsiteX2" fmla="*/ 0 w 747486"/>
                  <a:gd name="connsiteY2" fmla="*/ 1494972 h 1494972"/>
                </a:gdLst>
                <a:ahLst/>
                <a:cxnLst>
                  <a:cxn ang="0">
                    <a:pos x="connsiteX0" y="connsiteY0"/>
                  </a:cxn>
                  <a:cxn ang="0">
                    <a:pos x="connsiteX1" y="connsiteY1"/>
                  </a:cxn>
                  <a:cxn ang="0">
                    <a:pos x="connsiteX2" y="connsiteY2"/>
                  </a:cxn>
                </a:cxnLst>
                <a:rect l="l" t="t" r="r" b="b"/>
                <a:pathLst>
                  <a:path w="747486" h="1494972">
                    <a:moveTo>
                      <a:pt x="0" y="0"/>
                    </a:moveTo>
                    <a:cubicBezTo>
                      <a:pt x="412825" y="0"/>
                      <a:pt x="747486" y="334661"/>
                      <a:pt x="747486" y="747486"/>
                    </a:cubicBezTo>
                    <a:cubicBezTo>
                      <a:pt x="747486" y="1160311"/>
                      <a:pt x="412825" y="1494972"/>
                      <a:pt x="0" y="14949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600" b="1" dirty="0">
                    <a:solidFill>
                      <a:schemeClr val="tx1">
                        <a:lumMod val="65000"/>
                        <a:lumOff val="35000"/>
                      </a:schemeClr>
                    </a:solidFill>
                    <a:latin typeface="Bahnschrift Light SemiCondensed" panose="020B0502040204020203" pitchFamily="34" charset="0"/>
                  </a:rPr>
                  <a:t>02</a:t>
                </a:r>
              </a:p>
            </p:txBody>
          </p:sp>
        </p:grpSp>
        <p:sp>
          <p:nvSpPr>
            <p:cNvPr id="57" name="Hộp Văn bản 56"/>
            <p:cNvSpPr txBox="1"/>
            <p:nvPr/>
          </p:nvSpPr>
          <p:spPr>
            <a:xfrm>
              <a:off x="5827371" y="804556"/>
              <a:ext cx="3265559" cy="646331"/>
            </a:xfrm>
            <a:prstGeom prst="rect">
              <a:avLst/>
            </a:prstGeom>
            <a:grpFill/>
          </p:spPr>
          <p:txBody>
            <a:bodyPr wrap="square" rtlCol="0">
              <a:spAutoFit/>
            </a:bodyPr>
            <a:lstStyle/>
            <a:p>
              <a:r>
                <a:rPr lang="vi-VN" sz="3600" dirty="0">
                  <a:solidFill>
                    <a:srgbClr val="0070C0"/>
                  </a:solidFill>
                  <a:latin typeface="iCiel Cadena" panose="02000503000000020004" pitchFamily="2" charset="0"/>
                </a:rPr>
                <a:t>NGÔN NGỮ CSS</a:t>
              </a:r>
            </a:p>
          </p:txBody>
        </p:sp>
        <p:pic>
          <p:nvPicPr>
            <p:cNvPr id="59" name="Hình ảnh 58"/>
            <p:cNvPicPr>
              <a:picLocks noChangeAspect="1"/>
            </p:cNvPicPr>
            <p:nvPr/>
          </p:nvPicPr>
          <p:blipFill>
            <a:blip r:embed="rId6"/>
            <a:stretch>
              <a:fillRect/>
            </a:stretch>
          </p:blipFill>
          <p:spPr>
            <a:xfrm>
              <a:off x="4788818" y="1975015"/>
              <a:ext cx="1275170" cy="1275170"/>
            </a:xfrm>
            <a:prstGeom prst="rect">
              <a:avLst/>
            </a:prstGeom>
            <a:grpFill/>
          </p:spPr>
        </p:pic>
        <p:pic>
          <p:nvPicPr>
            <p:cNvPr id="63" name="Hình ảnh 62"/>
            <p:cNvPicPr>
              <a:picLocks noChangeAspect="1"/>
            </p:cNvPicPr>
            <p:nvPr/>
          </p:nvPicPr>
          <p:blipFill>
            <a:blip r:embed="rId7"/>
            <a:stretch>
              <a:fillRect/>
            </a:stretch>
          </p:blipFill>
          <p:spPr>
            <a:xfrm>
              <a:off x="4917527" y="4550606"/>
              <a:ext cx="1123806" cy="1123806"/>
            </a:xfrm>
            <a:prstGeom prst="rect">
              <a:avLst/>
            </a:prstGeom>
            <a:grpFill/>
          </p:spPr>
        </p:pic>
        <p:sp>
          <p:nvSpPr>
            <p:cNvPr id="64" name="Hộp Văn bản 63"/>
            <p:cNvSpPr txBox="1"/>
            <p:nvPr/>
          </p:nvSpPr>
          <p:spPr>
            <a:xfrm>
              <a:off x="6012653" y="1847270"/>
              <a:ext cx="2095499" cy="523220"/>
            </a:xfrm>
            <a:prstGeom prst="rect">
              <a:avLst/>
            </a:prstGeom>
            <a:grpFill/>
          </p:spPr>
          <p:txBody>
            <a:bodyPr wrap="square" rtlCol="0">
              <a:spAutoFit/>
            </a:bodyPr>
            <a:lstStyle/>
            <a:p>
              <a:r>
                <a:rPr lang="vi-VN" sz="2800" dirty="0">
                  <a:latin typeface="iCiel Cadena" panose="02000503000000020004" pitchFamily="2" charset="0"/>
                </a:rPr>
                <a:t>CSS LÀ GÌ?</a:t>
              </a:r>
            </a:p>
          </p:txBody>
        </p:sp>
        <p:sp>
          <p:nvSpPr>
            <p:cNvPr id="66" name="Hộp Văn bản 65"/>
            <p:cNvSpPr txBox="1"/>
            <p:nvPr/>
          </p:nvSpPr>
          <p:spPr>
            <a:xfrm>
              <a:off x="6004258" y="4269135"/>
              <a:ext cx="3769143" cy="523220"/>
            </a:xfrm>
            <a:prstGeom prst="rect">
              <a:avLst/>
            </a:prstGeom>
            <a:grpFill/>
          </p:spPr>
          <p:txBody>
            <a:bodyPr wrap="square" rtlCol="0">
              <a:spAutoFit/>
            </a:bodyPr>
            <a:lstStyle/>
            <a:p>
              <a:r>
                <a:rPr lang="vi-VN" sz="2800" dirty="0">
                  <a:latin typeface="iCiel Cadena" panose="02000503000000020004" pitchFamily="2" charset="0"/>
                </a:rPr>
                <a:t>TÁC DỤNG CỦA CSS?</a:t>
              </a:r>
            </a:p>
          </p:txBody>
        </p:sp>
        <p:sp>
          <p:nvSpPr>
            <p:cNvPr id="67" name="Hộp Văn bản 66"/>
            <p:cNvSpPr txBox="1"/>
            <p:nvPr/>
          </p:nvSpPr>
          <p:spPr>
            <a:xfrm>
              <a:off x="6028611" y="2291827"/>
              <a:ext cx="3538777" cy="923330"/>
            </a:xfrm>
            <a:prstGeom prst="rect">
              <a:avLst/>
            </a:prstGeom>
            <a:grpFill/>
          </p:spPr>
          <p:txBody>
            <a:bodyPr wrap="square" rtlCol="0">
              <a:spAutoFit/>
            </a:bodyPr>
            <a:lstStyle/>
            <a:p>
              <a:r>
                <a:rPr lang="vi-VN" dirty="0">
                  <a:solidFill>
                    <a:srgbClr val="002060"/>
                  </a:solidFill>
                  <a:latin typeface="iCiel Cadena" panose="02000503000000020004" pitchFamily="2" charset="0"/>
                </a:rPr>
                <a:t>Là ngôn ngữ sử dụng để định dạng lại các phần tử được tạo ra bởi (HTML)</a:t>
              </a:r>
            </a:p>
          </p:txBody>
        </p:sp>
        <p:sp>
          <p:nvSpPr>
            <p:cNvPr id="68" name="Hộp Văn bản 67"/>
            <p:cNvSpPr txBox="1"/>
            <p:nvPr/>
          </p:nvSpPr>
          <p:spPr>
            <a:xfrm>
              <a:off x="6027530" y="4743120"/>
              <a:ext cx="3719437" cy="1200329"/>
            </a:xfrm>
            <a:prstGeom prst="rect">
              <a:avLst/>
            </a:prstGeom>
            <a:grpFill/>
          </p:spPr>
          <p:txBody>
            <a:bodyPr wrap="square" rtlCol="0">
              <a:spAutoFit/>
            </a:bodyPr>
            <a:lstStyle/>
            <a:p>
              <a:r>
                <a:rPr lang="vi-VN" sz="1800" dirty="0">
                  <a:solidFill>
                    <a:srgbClr val="002060"/>
                  </a:solidFill>
                  <a:effectLst/>
                  <a:latin typeface="iCiel Cadena" panose="02000503000000020004" pitchFamily="2" charset="0"/>
                  <a:ea typeface="Arial" panose="020B0604020202020204" pitchFamily="34" charset="0"/>
                  <a:cs typeface="Times New Roman" panose="02020603050405020304" pitchFamily="18" charset="0"/>
                </a:rPr>
                <a:t>CSS sẽ giúp chúng ta có thể thêm </a:t>
              </a:r>
              <a:r>
                <a:rPr lang="vi-VN" sz="1800" dirty="0" err="1">
                  <a:solidFill>
                    <a:srgbClr val="002060"/>
                  </a:solidFill>
                  <a:effectLst/>
                  <a:latin typeface="iCiel Cadena" panose="02000503000000020004" pitchFamily="2" charset="0"/>
                  <a:ea typeface="Arial" panose="020B0604020202020204" pitchFamily="34" charset="0"/>
                  <a:cs typeface="Times New Roman" panose="02020603050405020304" pitchFamily="18" charset="0"/>
                </a:rPr>
                <a:t>style</a:t>
              </a:r>
              <a:r>
                <a:rPr lang="vi-VN" sz="1800" dirty="0">
                  <a:solidFill>
                    <a:srgbClr val="002060"/>
                  </a:solidFill>
                  <a:effectLst/>
                  <a:latin typeface="iCiel Cadena" panose="02000503000000020004" pitchFamily="2" charset="0"/>
                  <a:ea typeface="Arial" panose="020B0604020202020204" pitchFamily="34" charset="0"/>
                  <a:cs typeface="Times New Roman" panose="02020603050405020304" pitchFamily="18" charset="0"/>
                </a:rPr>
                <a:t> vào các phần tử HTML đó như đổi bố cục, màu sắc trang, đổi màu chữ, </a:t>
              </a:r>
              <a:r>
                <a:rPr lang="vi-VN" sz="1800" dirty="0" err="1">
                  <a:solidFill>
                    <a:srgbClr val="002060"/>
                  </a:solidFill>
                  <a:effectLst/>
                  <a:latin typeface="iCiel Cadena" panose="02000503000000020004" pitchFamily="2" charset="0"/>
                  <a:ea typeface="Arial" panose="020B0604020202020204" pitchFamily="34" charset="0"/>
                  <a:cs typeface="Times New Roman" panose="02020603050405020304" pitchFamily="18" charset="0"/>
                </a:rPr>
                <a:t>font</a:t>
              </a:r>
              <a:r>
                <a:rPr lang="vi-VN" sz="1800" dirty="0">
                  <a:solidFill>
                    <a:srgbClr val="002060"/>
                  </a:solidFill>
                  <a:effectLst/>
                  <a:latin typeface="iCiel Cadena" panose="02000503000000020004" pitchFamily="2" charset="0"/>
                  <a:ea typeface="Arial" panose="020B0604020202020204" pitchFamily="34" charset="0"/>
                  <a:cs typeface="Times New Roman" panose="02020603050405020304" pitchFamily="18" charset="0"/>
                </a:rPr>
                <a:t> chữ, thay đổi cấu trúc</a:t>
              </a:r>
              <a:endParaRPr lang="vi-VN" dirty="0">
                <a:solidFill>
                  <a:srgbClr val="002060"/>
                </a:solidFill>
                <a:latin typeface="iCiel Cadena" panose="02000503000000020004" pitchFamily="2" charset="0"/>
              </a:endParaRPr>
            </a:p>
          </p:txBody>
        </p:sp>
      </p:grpSp>
      <p:grpSp>
        <p:nvGrpSpPr>
          <p:cNvPr id="79" name="Nhóm 78"/>
          <p:cNvGrpSpPr/>
          <p:nvPr/>
        </p:nvGrpSpPr>
        <p:grpSpPr>
          <a:xfrm>
            <a:off x="-11999878" y="88144"/>
            <a:ext cx="13015424" cy="6904823"/>
            <a:chOff x="-2420863" y="6307"/>
            <a:chExt cx="13015424" cy="6904823"/>
          </a:xfrm>
          <a:solidFill>
            <a:srgbClr val="6DA9E4"/>
          </a:solidFill>
        </p:grpSpPr>
        <p:grpSp>
          <p:nvGrpSpPr>
            <p:cNvPr id="31" name="Nhóm 30"/>
            <p:cNvGrpSpPr/>
            <p:nvPr/>
          </p:nvGrpSpPr>
          <p:grpSpPr>
            <a:xfrm>
              <a:off x="-2420863" y="6307"/>
              <a:ext cx="13015424" cy="6904823"/>
              <a:chOff x="-7922535" y="-36512"/>
              <a:chExt cx="12936875" cy="6858000"/>
            </a:xfrm>
            <a:grpFill/>
            <a:effectLst>
              <a:outerShdw blurRad="63500" sx="101000" sy="101000" algn="ctr" rotWithShape="0">
                <a:prstClr val="black">
                  <a:alpha val="25000"/>
                </a:prstClr>
              </a:outerShdw>
            </a:effectLst>
          </p:grpSpPr>
          <p:sp>
            <p:nvSpPr>
              <p:cNvPr id="17" name="Hình chữ nhật 16"/>
              <p:cNvSpPr/>
              <p:nvPr/>
            </p:nvSpPr>
            <p:spPr>
              <a:xfrm>
                <a:off x="-7922535" y="-36512"/>
                <a:ext cx="12192000" cy="685800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5" name="Hình tự do: Hình 24"/>
              <p:cNvSpPr/>
              <p:nvPr/>
            </p:nvSpPr>
            <p:spPr>
              <a:xfrm>
                <a:off x="4266854" y="3621545"/>
                <a:ext cx="747486" cy="1494972"/>
              </a:xfrm>
              <a:custGeom>
                <a:avLst/>
                <a:gdLst>
                  <a:gd name="connsiteX0" fmla="*/ 0 w 747486"/>
                  <a:gd name="connsiteY0" fmla="*/ 0 h 1494972"/>
                  <a:gd name="connsiteX1" fmla="*/ 747486 w 747486"/>
                  <a:gd name="connsiteY1" fmla="*/ 747486 h 1494972"/>
                  <a:gd name="connsiteX2" fmla="*/ 0 w 747486"/>
                  <a:gd name="connsiteY2" fmla="*/ 1494972 h 1494972"/>
                </a:gdLst>
                <a:ahLst/>
                <a:cxnLst>
                  <a:cxn ang="0">
                    <a:pos x="connsiteX0" y="connsiteY0"/>
                  </a:cxn>
                  <a:cxn ang="0">
                    <a:pos x="connsiteX1" y="connsiteY1"/>
                  </a:cxn>
                  <a:cxn ang="0">
                    <a:pos x="connsiteX2" y="connsiteY2"/>
                  </a:cxn>
                </a:cxnLst>
                <a:rect l="l" t="t" r="r" b="b"/>
                <a:pathLst>
                  <a:path w="747486" h="1494972">
                    <a:moveTo>
                      <a:pt x="0" y="0"/>
                    </a:moveTo>
                    <a:cubicBezTo>
                      <a:pt x="412825" y="0"/>
                      <a:pt x="747486" y="334661"/>
                      <a:pt x="747486" y="747486"/>
                    </a:cubicBezTo>
                    <a:cubicBezTo>
                      <a:pt x="747486" y="1160311"/>
                      <a:pt x="412825" y="1494972"/>
                      <a:pt x="0" y="14949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600" b="1" dirty="0">
                    <a:solidFill>
                      <a:schemeClr val="tx1">
                        <a:lumMod val="65000"/>
                        <a:lumOff val="35000"/>
                      </a:schemeClr>
                    </a:solidFill>
                    <a:latin typeface="Bahnschrift Light SemiCondensed" panose="020B0502040204020203" pitchFamily="34" charset="0"/>
                  </a:rPr>
                  <a:t>03</a:t>
                </a:r>
              </a:p>
            </p:txBody>
          </p:sp>
        </p:grpSp>
        <p:sp>
          <p:nvSpPr>
            <p:cNvPr id="70" name="Hộp Văn bản 69"/>
            <p:cNvSpPr txBox="1"/>
            <p:nvPr/>
          </p:nvSpPr>
          <p:spPr>
            <a:xfrm>
              <a:off x="4000997" y="559864"/>
              <a:ext cx="4210500" cy="1077218"/>
            </a:xfrm>
            <a:prstGeom prst="rect">
              <a:avLst/>
            </a:prstGeom>
            <a:grpFill/>
          </p:spPr>
          <p:txBody>
            <a:bodyPr wrap="square" rtlCol="0">
              <a:spAutoFit/>
            </a:bodyPr>
            <a:lstStyle/>
            <a:p>
              <a:pPr algn="ctr"/>
              <a:r>
                <a:rPr lang="vi-VN" sz="3200" dirty="0">
                  <a:solidFill>
                    <a:srgbClr val="C00000"/>
                  </a:solidFill>
                  <a:latin typeface="iCiel Cadena" panose="02000503000000020004" pitchFamily="2" charset="0"/>
                </a:rPr>
                <a:t>PHP FRAMEWORD CODEIGNITER</a:t>
              </a:r>
            </a:p>
          </p:txBody>
        </p:sp>
        <p:sp>
          <p:nvSpPr>
            <p:cNvPr id="71" name="Hộp Văn bản 70"/>
            <p:cNvSpPr txBox="1"/>
            <p:nvPr/>
          </p:nvSpPr>
          <p:spPr>
            <a:xfrm>
              <a:off x="4937133" y="1863362"/>
              <a:ext cx="3538777" cy="523220"/>
            </a:xfrm>
            <a:prstGeom prst="rect">
              <a:avLst/>
            </a:prstGeom>
            <a:grpFill/>
          </p:spPr>
          <p:txBody>
            <a:bodyPr wrap="square" rtlCol="0">
              <a:spAutoFit/>
            </a:bodyPr>
            <a:lstStyle/>
            <a:p>
              <a:r>
                <a:rPr lang="vi-VN" sz="2800" dirty="0">
                  <a:latin typeface="iCiel Cadena" panose="02000503000000020004" pitchFamily="2" charset="0"/>
                </a:rPr>
                <a:t>CODEIGNITER LÀ GÌ?</a:t>
              </a:r>
            </a:p>
          </p:txBody>
        </p:sp>
        <p:sp>
          <p:nvSpPr>
            <p:cNvPr id="72" name="Hộp Văn bản 71"/>
            <p:cNvSpPr txBox="1"/>
            <p:nvPr/>
          </p:nvSpPr>
          <p:spPr>
            <a:xfrm>
              <a:off x="4896619" y="2336206"/>
              <a:ext cx="4000638" cy="1477328"/>
            </a:xfrm>
            <a:prstGeom prst="rect">
              <a:avLst/>
            </a:prstGeom>
            <a:grpFill/>
          </p:spPr>
          <p:txBody>
            <a:bodyPr wrap="square" rtlCol="0">
              <a:spAutoFit/>
            </a:bodyPr>
            <a:lstStyle/>
            <a:p>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Là </a:t>
              </a:r>
              <a:r>
                <a:rPr lang="vi-VN" sz="18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framework</a:t>
              </a:r>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PHP mạnh mẽ với </a:t>
              </a:r>
              <a:r>
                <a:rPr lang="vi-VN" sz="18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footprint</a:t>
              </a:r>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rất nhỏ, dành cho các lập trình viên cần một bộ công cụ đơn giản và thông minh để tạo ra các ứng dụng </a:t>
              </a:r>
              <a:r>
                <a:rPr lang="vi-VN" sz="18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web</a:t>
              </a:r>
              <a:r>
                <a:rPr lang="vi-VN" sz="18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với đầy đủ các tính năng</a:t>
              </a:r>
              <a:endParaRPr lang="vi-VN" dirty="0">
                <a:solidFill>
                  <a:srgbClr val="0070C0"/>
                </a:solidFill>
                <a:latin typeface="iCiel Cadena" panose="02000503000000020004" pitchFamily="2" charset="0"/>
              </a:endParaRPr>
            </a:p>
          </p:txBody>
        </p:sp>
        <p:sp>
          <p:nvSpPr>
            <p:cNvPr id="73" name="Hộp Văn bản 72"/>
            <p:cNvSpPr txBox="1"/>
            <p:nvPr/>
          </p:nvSpPr>
          <p:spPr>
            <a:xfrm>
              <a:off x="4998000" y="4341868"/>
              <a:ext cx="4612325" cy="954107"/>
            </a:xfrm>
            <a:prstGeom prst="rect">
              <a:avLst/>
            </a:prstGeom>
            <a:grpFill/>
          </p:spPr>
          <p:txBody>
            <a:bodyPr wrap="square" rtlCol="0">
              <a:spAutoFit/>
            </a:bodyPr>
            <a:lstStyle/>
            <a:p>
              <a:r>
                <a:rPr lang="vi-VN" sz="2800" dirty="0">
                  <a:solidFill>
                    <a:schemeClr val="tx1">
                      <a:lumMod val="95000"/>
                      <a:lumOff val="5000"/>
                    </a:schemeClr>
                  </a:solidFill>
                  <a:latin typeface="iCiel Cadena" panose="02000503000000020004" pitchFamily="2" charset="0"/>
                  <a:ea typeface="Arial" panose="020B0604020202020204" pitchFamily="34" charset="0"/>
                  <a:cs typeface="Times New Roman" panose="02020603050405020304" pitchFamily="18" charset="0"/>
                </a:rPr>
                <a:t>CODEIGNITER </a:t>
              </a:r>
              <a:r>
                <a:rPr lang="vi-VN" sz="2800" dirty="0">
                  <a:solidFill>
                    <a:schemeClr val="tx1">
                      <a:lumMod val="95000"/>
                      <a:lumOff val="5000"/>
                    </a:schemeClr>
                  </a:solidFill>
                  <a:effectLst/>
                  <a:latin typeface="iCiel Cadena" panose="02000503000000020004" pitchFamily="2" charset="0"/>
                  <a:ea typeface="Arial" panose="020B0604020202020204" pitchFamily="34" charset="0"/>
                  <a:cs typeface="Times New Roman" panose="02020603050405020304" pitchFamily="18" charset="0"/>
                </a:rPr>
                <a:t> !</a:t>
              </a:r>
            </a:p>
            <a:p>
              <a:endParaRPr lang="vi-VN" sz="2800" dirty="0">
                <a:latin typeface="iCiel Cadena" panose="02000503000000020004" pitchFamily="2" charset="0"/>
              </a:endParaRPr>
            </a:p>
          </p:txBody>
        </p:sp>
        <p:sp>
          <p:nvSpPr>
            <p:cNvPr id="74" name="Hộp Văn bản 73"/>
            <p:cNvSpPr txBox="1"/>
            <p:nvPr/>
          </p:nvSpPr>
          <p:spPr>
            <a:xfrm>
              <a:off x="4955626" y="4863441"/>
              <a:ext cx="3501154" cy="1477328"/>
            </a:xfrm>
            <a:prstGeom prst="rect">
              <a:avLst/>
            </a:prstGeom>
            <a:grpFill/>
          </p:spPr>
          <p:txBody>
            <a:bodyPr wrap="square" rtlCol="0">
              <a:spAutoFit/>
            </a:bodyPr>
            <a:lstStyle/>
            <a:p>
              <a:r>
                <a:rPr lang="vi-VN" sz="1800" kern="1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Được đánh giá là </a:t>
              </a:r>
              <a:r>
                <a:rPr lang="vi-VN" sz="1800" kern="1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Framework</a:t>
              </a:r>
              <a:r>
                <a:rPr lang="vi-VN" sz="1800" kern="1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có tốc độ hoạt động nhanh, hiệu quả. Đây cũng là ưu điểm rất lớn của </a:t>
              </a:r>
              <a:r>
                <a:rPr lang="vi-VN" sz="1800" kern="100" dirty="0" err="1">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Framework</a:t>
              </a:r>
              <a:r>
                <a:rPr lang="vi-VN" sz="1800" kern="100" dirty="0">
                  <a:solidFill>
                    <a:srgbClr val="0070C0"/>
                  </a:solidFill>
                  <a:effectLst/>
                  <a:latin typeface="iCiel Cadena" panose="02000503000000020004" pitchFamily="2" charset="0"/>
                  <a:ea typeface="Arial" panose="020B0604020202020204" pitchFamily="34" charset="0"/>
                  <a:cs typeface="Times New Roman" panose="02020603050405020304" pitchFamily="18" charset="0"/>
                </a:rPr>
                <a:t> này. </a:t>
              </a:r>
            </a:p>
            <a:p>
              <a:endParaRPr lang="vi-VN" dirty="0">
                <a:solidFill>
                  <a:srgbClr val="0070C0"/>
                </a:solidFill>
                <a:latin typeface="iCiel Cadena" panose="02000503000000020004" pitchFamily="2" charset="0"/>
              </a:endParaRPr>
            </a:p>
          </p:txBody>
        </p:sp>
        <p:pic>
          <p:nvPicPr>
            <p:cNvPr id="76" name="Hình ảnh 75"/>
            <p:cNvPicPr>
              <a:picLocks noChangeAspect="1"/>
            </p:cNvPicPr>
            <p:nvPr/>
          </p:nvPicPr>
          <p:blipFill>
            <a:blip r:embed="rId8"/>
            <a:stretch>
              <a:fillRect/>
            </a:stretch>
          </p:blipFill>
          <p:spPr>
            <a:xfrm>
              <a:off x="3696711" y="2195552"/>
              <a:ext cx="1168680" cy="1168680"/>
            </a:xfrm>
            <a:prstGeom prst="rect">
              <a:avLst/>
            </a:prstGeom>
            <a:grpFill/>
          </p:spPr>
        </p:pic>
        <p:pic>
          <p:nvPicPr>
            <p:cNvPr id="78" name="Hình ảnh 77"/>
            <p:cNvPicPr>
              <a:picLocks noChangeAspect="1"/>
            </p:cNvPicPr>
            <p:nvPr/>
          </p:nvPicPr>
          <p:blipFill>
            <a:blip r:embed="rId9"/>
            <a:stretch>
              <a:fillRect/>
            </a:stretch>
          </p:blipFill>
          <p:spPr>
            <a:xfrm>
              <a:off x="3518147" y="4441928"/>
              <a:ext cx="1435723" cy="1435723"/>
            </a:xfrm>
            <a:prstGeom prst="rect">
              <a:avLst/>
            </a:prstGeom>
            <a:grpFill/>
          </p:spPr>
        </p:pic>
      </p:grpSp>
      <p:grpSp>
        <p:nvGrpSpPr>
          <p:cNvPr id="91" name="Nhóm 90"/>
          <p:cNvGrpSpPr/>
          <p:nvPr/>
        </p:nvGrpSpPr>
        <p:grpSpPr>
          <a:xfrm>
            <a:off x="-12352865" y="111556"/>
            <a:ext cx="12843936" cy="6858000"/>
            <a:chOff x="-3165173" y="32895"/>
            <a:chExt cx="12923505" cy="6858000"/>
          </a:xfrm>
        </p:grpSpPr>
        <p:grpSp>
          <p:nvGrpSpPr>
            <p:cNvPr id="30" name="Nhóm 29"/>
            <p:cNvGrpSpPr/>
            <p:nvPr/>
          </p:nvGrpSpPr>
          <p:grpSpPr>
            <a:xfrm>
              <a:off x="-3165173" y="32895"/>
              <a:ext cx="12923505" cy="6858000"/>
              <a:chOff x="-6806525" y="-56600"/>
              <a:chExt cx="12923505" cy="6858000"/>
            </a:xfrm>
            <a:effectLst>
              <a:outerShdw blurRad="63500" sx="101000" sy="101000" algn="ctr" rotWithShape="0">
                <a:prstClr val="black">
                  <a:alpha val="25000"/>
                </a:prstClr>
              </a:outerShdw>
            </a:effectLst>
          </p:grpSpPr>
          <p:sp>
            <p:nvSpPr>
              <p:cNvPr id="9" name="Hình chữ nhật 8"/>
              <p:cNvSpPr/>
              <p:nvPr/>
            </p:nvSpPr>
            <p:spPr>
              <a:xfrm>
                <a:off x="-6806525" y="-56600"/>
                <a:ext cx="12192000" cy="6858000"/>
              </a:xfrm>
              <a:prstGeom prst="rect">
                <a:avLst/>
              </a:prstGeom>
              <a:solidFill>
                <a:srgbClr val="F6BA6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6" name="Hình tự do: Hình 25"/>
              <p:cNvSpPr/>
              <p:nvPr/>
            </p:nvSpPr>
            <p:spPr>
              <a:xfrm>
                <a:off x="5369494" y="4367804"/>
                <a:ext cx="747486" cy="1494972"/>
              </a:xfrm>
              <a:custGeom>
                <a:avLst/>
                <a:gdLst>
                  <a:gd name="connsiteX0" fmla="*/ 0 w 747486"/>
                  <a:gd name="connsiteY0" fmla="*/ 0 h 1494972"/>
                  <a:gd name="connsiteX1" fmla="*/ 747486 w 747486"/>
                  <a:gd name="connsiteY1" fmla="*/ 747486 h 1494972"/>
                  <a:gd name="connsiteX2" fmla="*/ 0 w 747486"/>
                  <a:gd name="connsiteY2" fmla="*/ 1494972 h 1494972"/>
                </a:gdLst>
                <a:ahLst/>
                <a:cxnLst>
                  <a:cxn ang="0">
                    <a:pos x="connsiteX0" y="connsiteY0"/>
                  </a:cxn>
                  <a:cxn ang="0">
                    <a:pos x="connsiteX1" y="connsiteY1"/>
                  </a:cxn>
                  <a:cxn ang="0">
                    <a:pos x="connsiteX2" y="connsiteY2"/>
                  </a:cxn>
                </a:cxnLst>
                <a:rect l="l" t="t" r="r" b="b"/>
                <a:pathLst>
                  <a:path w="747486" h="1494972">
                    <a:moveTo>
                      <a:pt x="0" y="0"/>
                    </a:moveTo>
                    <a:cubicBezTo>
                      <a:pt x="412825" y="0"/>
                      <a:pt x="747486" y="334661"/>
                      <a:pt x="747486" y="747486"/>
                    </a:cubicBezTo>
                    <a:cubicBezTo>
                      <a:pt x="747486" y="1160311"/>
                      <a:pt x="412825" y="1494972"/>
                      <a:pt x="0" y="1494972"/>
                    </a:cubicBezTo>
                    <a:close/>
                  </a:path>
                </a:pathLst>
              </a:custGeom>
              <a:solidFill>
                <a:srgbClr val="F6BA6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200" b="1" dirty="0">
                    <a:solidFill>
                      <a:schemeClr val="tx1">
                        <a:lumMod val="65000"/>
                        <a:lumOff val="35000"/>
                      </a:schemeClr>
                    </a:solidFill>
                    <a:latin typeface="Bahnschrift Light SemiCondensed" panose="020B0502040204020203" pitchFamily="34" charset="0"/>
                  </a:rPr>
                  <a:t>04</a:t>
                </a:r>
              </a:p>
            </p:txBody>
          </p:sp>
        </p:grpSp>
        <p:sp>
          <p:nvSpPr>
            <p:cNvPr id="80" name="Hộp Văn bản 79"/>
            <p:cNvSpPr txBox="1"/>
            <p:nvPr/>
          </p:nvSpPr>
          <p:spPr>
            <a:xfrm>
              <a:off x="3308523" y="971468"/>
              <a:ext cx="4210500" cy="584775"/>
            </a:xfrm>
            <a:prstGeom prst="rect">
              <a:avLst/>
            </a:prstGeom>
            <a:noFill/>
          </p:spPr>
          <p:txBody>
            <a:bodyPr wrap="square" rtlCol="0">
              <a:spAutoFit/>
            </a:bodyPr>
            <a:lstStyle/>
            <a:p>
              <a:r>
                <a:rPr lang="vi-VN" sz="3200" dirty="0">
                  <a:solidFill>
                    <a:srgbClr val="002060"/>
                  </a:solidFill>
                  <a:latin typeface="iCiel Cadena" panose="02000503000000020004" pitchFamily="2" charset="0"/>
                </a:rPr>
                <a:t>CƠ SỞ DỮ LIỆU MYSQL</a:t>
              </a:r>
            </a:p>
          </p:txBody>
        </p:sp>
        <p:sp>
          <p:nvSpPr>
            <p:cNvPr id="81" name="Hộp Văn bản 80"/>
            <p:cNvSpPr txBox="1"/>
            <p:nvPr/>
          </p:nvSpPr>
          <p:spPr>
            <a:xfrm>
              <a:off x="3899628" y="2010440"/>
              <a:ext cx="2908227" cy="523220"/>
            </a:xfrm>
            <a:prstGeom prst="rect">
              <a:avLst/>
            </a:prstGeom>
            <a:noFill/>
          </p:spPr>
          <p:txBody>
            <a:bodyPr wrap="square" rtlCol="0">
              <a:spAutoFit/>
            </a:bodyPr>
            <a:lstStyle/>
            <a:p>
              <a:r>
                <a:rPr lang="vi-VN" sz="2800" dirty="0">
                  <a:latin typeface="iCiel Cadena" panose="02000503000000020004" pitchFamily="2" charset="0"/>
                </a:rPr>
                <a:t>MYSQL LÀ GÌ?</a:t>
              </a:r>
            </a:p>
          </p:txBody>
        </p:sp>
        <p:sp>
          <p:nvSpPr>
            <p:cNvPr id="82" name="Hộp Văn bản 81"/>
            <p:cNvSpPr txBox="1"/>
            <p:nvPr/>
          </p:nvSpPr>
          <p:spPr>
            <a:xfrm>
              <a:off x="3924152" y="2523926"/>
              <a:ext cx="3803490" cy="1477328"/>
            </a:xfrm>
            <a:prstGeom prst="rect">
              <a:avLst/>
            </a:prstGeom>
            <a:noFill/>
          </p:spPr>
          <p:txBody>
            <a:bodyPr wrap="square" rtlCol="0">
              <a:spAutoFit/>
            </a:bodyPr>
            <a:lstStyle/>
            <a:p>
              <a:r>
                <a:rPr lang="vi-VN" sz="1800" dirty="0">
                  <a:solidFill>
                    <a:srgbClr val="C00000"/>
                  </a:solidFill>
                  <a:effectLst/>
                  <a:latin typeface="iCiel Cadena" panose="02000503000000020004" pitchFamily="2" charset="0"/>
                  <a:ea typeface="Arial" panose="020B0604020202020204" pitchFamily="34" charset="0"/>
                  <a:cs typeface="Times New Roman" panose="02020603050405020304" pitchFamily="18" charset="0"/>
                </a:rPr>
                <a:t>Là hệ quản trị cơ sở dữ liệu tự do nguồn mở phổ biến nhất thế giới và được các nhà phát triển rất ưa chuộng trong quá trình phát triển ứng dụng.</a:t>
              </a:r>
              <a:endParaRPr lang="vi-VN" dirty="0">
                <a:solidFill>
                  <a:srgbClr val="C00000"/>
                </a:solidFill>
                <a:latin typeface="iCiel Cadena" panose="02000503000000020004" pitchFamily="2" charset="0"/>
              </a:endParaRPr>
            </a:p>
          </p:txBody>
        </p:sp>
        <p:sp>
          <p:nvSpPr>
            <p:cNvPr id="83" name="Hộp Văn bản 82"/>
            <p:cNvSpPr txBox="1"/>
            <p:nvPr/>
          </p:nvSpPr>
          <p:spPr>
            <a:xfrm>
              <a:off x="4000997" y="4562696"/>
              <a:ext cx="3341747" cy="523220"/>
            </a:xfrm>
            <a:prstGeom prst="rect">
              <a:avLst/>
            </a:prstGeom>
            <a:noFill/>
          </p:spPr>
          <p:txBody>
            <a:bodyPr wrap="square" rtlCol="0">
              <a:spAutoFit/>
            </a:bodyPr>
            <a:lstStyle/>
            <a:p>
              <a:r>
                <a:rPr lang="vi-VN" sz="2800" dirty="0">
                  <a:latin typeface="iCiel Cadena" panose="02000503000000020004" pitchFamily="2" charset="0"/>
                </a:rPr>
                <a:t>MYSQL !</a:t>
              </a:r>
            </a:p>
          </p:txBody>
        </p:sp>
        <p:sp>
          <p:nvSpPr>
            <p:cNvPr id="84" name="Hộp Văn bản 83"/>
            <p:cNvSpPr txBox="1"/>
            <p:nvPr/>
          </p:nvSpPr>
          <p:spPr>
            <a:xfrm>
              <a:off x="3951157" y="5091203"/>
              <a:ext cx="4352264" cy="1200329"/>
            </a:xfrm>
            <a:prstGeom prst="rect">
              <a:avLst/>
            </a:prstGeom>
            <a:noFill/>
          </p:spPr>
          <p:txBody>
            <a:bodyPr wrap="square" rtlCol="0">
              <a:spAutoFit/>
            </a:bodyPr>
            <a:lstStyle/>
            <a:p>
              <a:r>
                <a:rPr lang="vi-VN" sz="1800" dirty="0">
                  <a:solidFill>
                    <a:srgbClr val="C00000"/>
                  </a:solidFill>
                  <a:effectLst/>
                  <a:latin typeface="iCiel Cadena" panose="02000503000000020004" pitchFamily="2" charset="0"/>
                  <a:ea typeface="Arial" panose="020B0604020202020204" pitchFamily="34" charset="0"/>
                  <a:cs typeface="Times New Roman" panose="02020603050405020304" pitchFamily="18" charset="0"/>
                </a:rPr>
                <a:t>Dữ liệu tốc độ cao, ổn định và dễ sử dụng, có tính khả chuyển, hoạt động trên nhiều hệ điều hành cung cấp một hệ thống lớn các hàm tiện ích rất mạnh. </a:t>
              </a:r>
              <a:endParaRPr lang="vi-VN" dirty="0">
                <a:solidFill>
                  <a:srgbClr val="C00000"/>
                </a:solidFill>
                <a:latin typeface="iCiel Cadena" panose="02000503000000020004" pitchFamily="2" charset="0"/>
              </a:endParaRPr>
            </a:p>
          </p:txBody>
        </p:sp>
        <p:pic>
          <p:nvPicPr>
            <p:cNvPr id="86" name="Hình ảnh 85"/>
            <p:cNvPicPr>
              <a:picLocks noChangeAspect="1"/>
            </p:cNvPicPr>
            <p:nvPr/>
          </p:nvPicPr>
          <p:blipFill>
            <a:blip r:embed="rId10"/>
            <a:stretch>
              <a:fillRect/>
            </a:stretch>
          </p:blipFill>
          <p:spPr>
            <a:xfrm>
              <a:off x="2543270" y="2242712"/>
              <a:ext cx="1257442" cy="1257442"/>
            </a:xfrm>
            <a:prstGeom prst="rect">
              <a:avLst/>
            </a:prstGeom>
          </p:spPr>
        </p:pic>
        <p:pic>
          <p:nvPicPr>
            <p:cNvPr id="90" name="Hình ảnh 89"/>
            <p:cNvPicPr>
              <a:picLocks noChangeAspect="1"/>
            </p:cNvPicPr>
            <p:nvPr/>
          </p:nvPicPr>
          <p:blipFill>
            <a:blip r:embed="rId11"/>
            <a:stretch>
              <a:fillRect/>
            </a:stretch>
          </p:blipFill>
          <p:spPr>
            <a:xfrm>
              <a:off x="2222830" y="4332981"/>
              <a:ext cx="1796289" cy="1796289"/>
            </a:xfrm>
            <a:prstGeom prst="rect">
              <a:avLst/>
            </a:prstGeom>
          </p:spPr>
        </p:pic>
      </p:grpSp>
      <p:pic>
        <p:nvPicPr>
          <p:cNvPr id="5" name="Hình ảnh 4"/>
          <p:cNvPicPr>
            <a:picLocks noChangeAspect="1"/>
          </p:cNvPicPr>
          <p:nvPr/>
        </p:nvPicPr>
        <p:blipFill>
          <a:blip r:embed="rId12"/>
          <a:stretch>
            <a:fillRect/>
          </a:stretch>
        </p:blipFill>
        <p:spPr>
          <a:xfrm>
            <a:off x="11459808" y="42934"/>
            <a:ext cx="661675" cy="625714"/>
          </a:xfrm>
          <a:prstGeom prst="rect">
            <a:avLst/>
          </a:prstGeom>
        </p:spPr>
      </p:pic>
      <p:grpSp>
        <p:nvGrpSpPr>
          <p:cNvPr id="40" name="Nhóm 39"/>
          <p:cNvGrpSpPr/>
          <p:nvPr/>
        </p:nvGrpSpPr>
        <p:grpSpPr>
          <a:xfrm>
            <a:off x="-12580901" y="38976"/>
            <a:ext cx="12855271" cy="6858000"/>
            <a:chOff x="-12016618" y="21875"/>
            <a:chExt cx="12855271" cy="6858000"/>
          </a:xfrm>
        </p:grpSpPr>
        <p:grpSp>
          <p:nvGrpSpPr>
            <p:cNvPr id="2" name="Nhóm 1"/>
            <p:cNvGrpSpPr/>
            <p:nvPr/>
          </p:nvGrpSpPr>
          <p:grpSpPr>
            <a:xfrm>
              <a:off x="-12016618" y="21875"/>
              <a:ext cx="12855271" cy="6858000"/>
              <a:chOff x="-3103884" y="135028"/>
              <a:chExt cx="12934911" cy="6858000"/>
            </a:xfrm>
            <a:solidFill>
              <a:schemeClr val="accent6">
                <a:lumMod val="60000"/>
                <a:lumOff val="40000"/>
              </a:schemeClr>
            </a:solidFill>
          </p:grpSpPr>
          <p:grpSp>
            <p:nvGrpSpPr>
              <p:cNvPr id="3" name="Nhóm 2"/>
              <p:cNvGrpSpPr/>
              <p:nvPr/>
            </p:nvGrpSpPr>
            <p:grpSpPr>
              <a:xfrm>
                <a:off x="-3103884" y="135028"/>
                <a:ext cx="12934911" cy="6858000"/>
                <a:chOff x="-6745236" y="45533"/>
                <a:chExt cx="12934911" cy="6858000"/>
              </a:xfrm>
              <a:grpFill/>
              <a:effectLst>
                <a:outerShdw blurRad="63500" sx="101000" sy="101000" algn="ctr" rotWithShape="0">
                  <a:prstClr val="black">
                    <a:alpha val="25000"/>
                  </a:prstClr>
                </a:outerShdw>
              </a:effectLst>
            </p:grpSpPr>
            <p:sp>
              <p:nvSpPr>
                <p:cNvPr id="20" name="Hình chữ nhật 19"/>
                <p:cNvSpPr/>
                <p:nvPr/>
              </p:nvSpPr>
              <p:spPr>
                <a:xfrm>
                  <a:off x="-6745236" y="45533"/>
                  <a:ext cx="12192000" cy="685800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1" name="Hình tự do: Hình 20"/>
                <p:cNvSpPr/>
                <p:nvPr/>
              </p:nvSpPr>
              <p:spPr>
                <a:xfrm>
                  <a:off x="5442189" y="5304143"/>
                  <a:ext cx="747486" cy="1494972"/>
                </a:xfrm>
                <a:custGeom>
                  <a:avLst/>
                  <a:gdLst>
                    <a:gd name="connsiteX0" fmla="*/ 0 w 747486"/>
                    <a:gd name="connsiteY0" fmla="*/ 0 h 1494972"/>
                    <a:gd name="connsiteX1" fmla="*/ 747486 w 747486"/>
                    <a:gd name="connsiteY1" fmla="*/ 747486 h 1494972"/>
                    <a:gd name="connsiteX2" fmla="*/ 0 w 747486"/>
                    <a:gd name="connsiteY2" fmla="*/ 1494972 h 1494972"/>
                  </a:gdLst>
                  <a:ahLst/>
                  <a:cxnLst>
                    <a:cxn ang="0">
                      <a:pos x="connsiteX0" y="connsiteY0"/>
                    </a:cxn>
                    <a:cxn ang="0">
                      <a:pos x="connsiteX1" y="connsiteY1"/>
                    </a:cxn>
                    <a:cxn ang="0">
                      <a:pos x="connsiteX2" y="connsiteY2"/>
                    </a:cxn>
                  </a:cxnLst>
                  <a:rect l="l" t="t" r="r" b="b"/>
                  <a:pathLst>
                    <a:path w="747486" h="1494972">
                      <a:moveTo>
                        <a:pt x="0" y="0"/>
                      </a:moveTo>
                      <a:cubicBezTo>
                        <a:pt x="412825" y="0"/>
                        <a:pt x="747486" y="334661"/>
                        <a:pt x="747486" y="747486"/>
                      </a:cubicBezTo>
                      <a:cubicBezTo>
                        <a:pt x="747486" y="1160311"/>
                        <a:pt x="412825" y="1494972"/>
                        <a:pt x="0" y="14949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200" b="1" dirty="0">
                      <a:solidFill>
                        <a:schemeClr val="tx1">
                          <a:lumMod val="65000"/>
                          <a:lumOff val="35000"/>
                        </a:schemeClr>
                      </a:solidFill>
                      <a:latin typeface="Bahnschrift Light SemiCondensed" panose="020B0502040204020203" pitchFamily="34" charset="0"/>
                    </a:rPr>
                    <a:t>05</a:t>
                  </a:r>
                </a:p>
              </p:txBody>
            </p:sp>
          </p:grpSp>
          <p:sp>
            <p:nvSpPr>
              <p:cNvPr id="6" name="Hộp Văn bản 5"/>
              <p:cNvSpPr txBox="1"/>
              <p:nvPr/>
            </p:nvSpPr>
            <p:spPr>
              <a:xfrm>
                <a:off x="3002403" y="999947"/>
                <a:ext cx="4627152" cy="584775"/>
              </a:xfrm>
              <a:prstGeom prst="rect">
                <a:avLst/>
              </a:prstGeom>
              <a:grpFill/>
            </p:spPr>
            <p:txBody>
              <a:bodyPr wrap="square" rtlCol="0">
                <a:spAutoFit/>
              </a:bodyPr>
              <a:lstStyle/>
              <a:p>
                <a:r>
                  <a:rPr lang="vi-VN" sz="3200" dirty="0">
                    <a:solidFill>
                      <a:srgbClr val="002060"/>
                    </a:solidFill>
                    <a:latin typeface="iCiel Cadena" panose="02000503000000020004" pitchFamily="2" charset="0"/>
                  </a:rPr>
                  <a:t>XAMPP VÀ BOOTSTRAP</a:t>
                </a:r>
              </a:p>
            </p:txBody>
          </p:sp>
          <p:sp>
            <p:nvSpPr>
              <p:cNvPr id="7" name="Hộp Văn bản 6"/>
              <p:cNvSpPr txBox="1"/>
              <p:nvPr/>
            </p:nvSpPr>
            <p:spPr>
              <a:xfrm>
                <a:off x="3928694" y="2039612"/>
                <a:ext cx="3215314" cy="523220"/>
              </a:xfrm>
              <a:prstGeom prst="rect">
                <a:avLst/>
              </a:prstGeom>
              <a:grpFill/>
            </p:spPr>
            <p:txBody>
              <a:bodyPr wrap="square" rtlCol="0">
                <a:spAutoFit/>
              </a:bodyPr>
              <a:lstStyle/>
              <a:p>
                <a:r>
                  <a:rPr lang="vi-VN" sz="2800" dirty="0">
                    <a:latin typeface="iCiel Cadena" panose="02000503000000020004" pitchFamily="2" charset="0"/>
                  </a:rPr>
                  <a:t>BOOTSTRAP LÀ GÌ?</a:t>
                </a:r>
              </a:p>
            </p:txBody>
          </p:sp>
          <p:sp>
            <p:nvSpPr>
              <p:cNvPr id="8" name="Hộp Văn bản 7"/>
              <p:cNvSpPr txBox="1"/>
              <p:nvPr/>
            </p:nvSpPr>
            <p:spPr>
              <a:xfrm>
                <a:off x="3924151" y="2523926"/>
                <a:ext cx="5033153" cy="1477328"/>
              </a:xfrm>
              <a:prstGeom prst="rect">
                <a:avLst/>
              </a:prstGeom>
              <a:grpFill/>
            </p:spPr>
            <p:txBody>
              <a:bodyPr wrap="square" rtlCol="0">
                <a:spAutoFit/>
              </a:bodyPr>
              <a:lstStyle/>
              <a:p>
                <a:r>
                  <a:rPr lang="vi-VN" dirty="0">
                    <a:solidFill>
                      <a:srgbClr val="C00000"/>
                    </a:solidFill>
                    <a:latin typeface="iCiel Cadena" panose="02000503000000020004" pitchFamily="2" charset="0"/>
                  </a:rPr>
                  <a:t>L</a:t>
                </a:r>
                <a:r>
                  <a:rPr lang="vi-VN" b="0" dirty="0">
                    <a:solidFill>
                      <a:srgbClr val="C00000"/>
                    </a:solidFill>
                    <a:effectLst/>
                    <a:latin typeface="iCiel Cadena" panose="02000503000000020004" pitchFamily="2" charset="0"/>
                  </a:rPr>
                  <a:t>à một bộ sưu tập miễn phí của các </a:t>
                </a:r>
                <a:r>
                  <a:rPr lang="vi-VN" b="1" dirty="0">
                    <a:solidFill>
                      <a:srgbClr val="C00000"/>
                    </a:solidFill>
                    <a:effectLst/>
                    <a:latin typeface="iCiel Cadena" panose="02000503000000020004" pitchFamily="2" charset="0"/>
                  </a:rPr>
                  <a:t>mã nguồn mở</a:t>
                </a:r>
                <a:r>
                  <a:rPr lang="vi-VN" b="0" dirty="0">
                    <a:solidFill>
                      <a:srgbClr val="C00000"/>
                    </a:solidFill>
                    <a:effectLst/>
                    <a:latin typeface="iCiel Cadena" panose="02000503000000020004" pitchFamily="2" charset="0"/>
                  </a:rPr>
                  <a:t> và công cụ dùng để tạo ra một mẫu </a:t>
                </a:r>
                <a:r>
                  <a:rPr lang="vi-VN" b="0" dirty="0" err="1">
                    <a:solidFill>
                      <a:srgbClr val="C00000"/>
                    </a:solidFill>
                    <a:effectLst/>
                    <a:latin typeface="iCiel Cadena" panose="02000503000000020004" pitchFamily="2" charset="0"/>
                  </a:rPr>
                  <a:t>webiste</a:t>
                </a:r>
                <a:r>
                  <a:rPr lang="vi-VN" b="0" dirty="0">
                    <a:solidFill>
                      <a:srgbClr val="C00000"/>
                    </a:solidFill>
                    <a:effectLst/>
                    <a:latin typeface="iCiel Cadena" panose="02000503000000020004" pitchFamily="2" charset="0"/>
                  </a:rPr>
                  <a:t> hoàn chỉnh. Với các thuộc tính về giao diện được quy định sẵn như kích thước, màu sắc, độ cao, độ rộng</a:t>
                </a:r>
                <a:endParaRPr lang="vi-VN" dirty="0">
                  <a:solidFill>
                    <a:srgbClr val="C00000"/>
                  </a:solidFill>
                  <a:latin typeface="iCiel Cadena" panose="02000503000000020004" pitchFamily="2" charset="0"/>
                </a:endParaRPr>
              </a:p>
            </p:txBody>
          </p:sp>
          <p:sp>
            <p:nvSpPr>
              <p:cNvPr id="10" name="Hộp Văn bản 9"/>
              <p:cNvSpPr txBox="1"/>
              <p:nvPr/>
            </p:nvSpPr>
            <p:spPr>
              <a:xfrm>
                <a:off x="3958336" y="4548039"/>
                <a:ext cx="3341747" cy="523220"/>
              </a:xfrm>
              <a:prstGeom prst="rect">
                <a:avLst/>
              </a:prstGeom>
              <a:grpFill/>
            </p:spPr>
            <p:txBody>
              <a:bodyPr wrap="square" rtlCol="0">
                <a:spAutoFit/>
              </a:bodyPr>
              <a:lstStyle/>
              <a:p>
                <a:r>
                  <a:rPr lang="vi-VN" sz="2800" dirty="0">
                    <a:latin typeface="iCiel Cadena" panose="02000503000000020004" pitchFamily="2" charset="0"/>
                  </a:rPr>
                  <a:t>XAMPP LÀ GÌ?</a:t>
                </a:r>
              </a:p>
            </p:txBody>
          </p:sp>
          <p:sp>
            <p:nvSpPr>
              <p:cNvPr id="11" name="Hộp Văn bản 10"/>
              <p:cNvSpPr txBox="1"/>
              <p:nvPr/>
            </p:nvSpPr>
            <p:spPr>
              <a:xfrm>
                <a:off x="3951157" y="5091203"/>
                <a:ext cx="4352264" cy="1200329"/>
              </a:xfrm>
              <a:prstGeom prst="rect">
                <a:avLst/>
              </a:prstGeom>
              <a:grpFill/>
            </p:spPr>
            <p:txBody>
              <a:bodyPr wrap="square" rtlCol="0">
                <a:spAutoFit/>
              </a:bodyPr>
              <a:lstStyle/>
              <a:p>
                <a:r>
                  <a:rPr lang="vi-VN" dirty="0">
                    <a:solidFill>
                      <a:srgbClr val="C00000"/>
                    </a:solidFill>
                    <a:latin typeface="iCiel Cadena" panose="02000503000000020004" pitchFamily="2" charset="0"/>
                  </a:rPr>
                  <a:t>Ra đời để tạo môi trường giả lập Server </a:t>
                </a:r>
                <a:r>
                  <a:rPr lang="vi-VN" dirty="0" err="1">
                    <a:solidFill>
                      <a:srgbClr val="C00000"/>
                    </a:solidFill>
                    <a:latin typeface="iCiel Cadena" panose="02000503000000020004" pitchFamily="2" charset="0"/>
                  </a:rPr>
                  <a:t>hosting</a:t>
                </a:r>
                <a:r>
                  <a:rPr lang="vi-VN" dirty="0">
                    <a:solidFill>
                      <a:srgbClr val="C00000"/>
                    </a:solidFill>
                    <a:latin typeface="iCiel Cadena" panose="02000503000000020004" pitchFamily="2" charset="0"/>
                  </a:rPr>
                  <a:t> ngay trên chính máy tính của mình, dùng nó để chạy </a:t>
                </a:r>
                <a:r>
                  <a:rPr lang="vi-VN" dirty="0" err="1">
                    <a:solidFill>
                      <a:srgbClr val="C00000"/>
                    </a:solidFill>
                    <a:latin typeface="iCiel Cadena" panose="02000503000000020004" pitchFamily="2" charset="0"/>
                  </a:rPr>
                  <a:t>demo</a:t>
                </a:r>
                <a:r>
                  <a:rPr lang="vi-VN" dirty="0">
                    <a:solidFill>
                      <a:srgbClr val="C00000"/>
                    </a:solidFill>
                    <a:latin typeface="iCiel Cadena" panose="02000503000000020004" pitchFamily="2" charset="0"/>
                  </a:rPr>
                  <a:t> </a:t>
                </a:r>
                <a:r>
                  <a:rPr lang="vi-VN" dirty="0" err="1">
                    <a:solidFill>
                      <a:srgbClr val="C00000"/>
                    </a:solidFill>
                    <a:latin typeface="iCiel Cadena" panose="02000503000000020004" pitchFamily="2" charset="0"/>
                  </a:rPr>
                  <a:t>website</a:t>
                </a:r>
                <a:r>
                  <a:rPr lang="vi-VN" dirty="0">
                    <a:solidFill>
                      <a:srgbClr val="C00000"/>
                    </a:solidFill>
                    <a:latin typeface="iCiel Cadena" panose="02000503000000020004" pitchFamily="2" charset="0"/>
                  </a:rPr>
                  <a:t> mà không cần mua VPS hoặc </a:t>
                </a:r>
                <a:r>
                  <a:rPr lang="vi-VN" dirty="0" err="1">
                    <a:solidFill>
                      <a:srgbClr val="C00000"/>
                    </a:solidFill>
                    <a:latin typeface="iCiel Cadena" panose="02000503000000020004" pitchFamily="2" charset="0"/>
                  </a:rPr>
                  <a:t>Hotsting</a:t>
                </a:r>
                <a:endParaRPr lang="vi-VN" dirty="0">
                  <a:solidFill>
                    <a:srgbClr val="C00000"/>
                  </a:solidFill>
                  <a:latin typeface="iCiel Cadena" panose="02000503000000020004" pitchFamily="2" charset="0"/>
                </a:endParaRPr>
              </a:p>
            </p:txBody>
          </p:sp>
        </p:grpSp>
        <p:pic>
          <p:nvPicPr>
            <p:cNvPr id="29" name="Hình ảnh 28"/>
            <p:cNvPicPr>
              <a:picLocks noChangeAspect="1"/>
            </p:cNvPicPr>
            <p:nvPr/>
          </p:nvPicPr>
          <p:blipFill>
            <a:blip r:embed="rId13"/>
            <a:stretch>
              <a:fillRect/>
            </a:stretch>
          </p:blipFill>
          <p:spPr>
            <a:xfrm>
              <a:off x="-6422302" y="2180062"/>
              <a:ext cx="1183645" cy="1183645"/>
            </a:xfrm>
            <a:prstGeom prst="rect">
              <a:avLst/>
            </a:prstGeom>
          </p:spPr>
        </p:pic>
        <p:pic>
          <p:nvPicPr>
            <p:cNvPr id="37" name="Hình ảnh 36"/>
            <p:cNvPicPr>
              <a:picLocks noChangeAspect="1"/>
            </p:cNvPicPr>
            <p:nvPr/>
          </p:nvPicPr>
          <p:blipFill>
            <a:blip r:embed="rId14"/>
            <a:stretch>
              <a:fillRect/>
            </a:stretch>
          </p:blipFill>
          <p:spPr>
            <a:xfrm>
              <a:off x="-6632865" y="4595741"/>
              <a:ext cx="1608717" cy="1608717"/>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58333E-6 2.96296E-6 L 0.66576 0 " pathEditMode="relative" rAng="0" ptsTypes="AA">
                                      <p:cBhvr>
                                        <p:cTn id="6" dur="2000" fill="hold"/>
                                        <p:tgtEl>
                                          <p:spTgt spid="56"/>
                                        </p:tgtEl>
                                        <p:attrNameLst>
                                          <p:attrName>ppt_x</p:attrName>
                                          <p:attrName>ppt_y</p:attrName>
                                        </p:attrNameLst>
                                      </p:cBhvr>
                                      <p:rCtr x="32526" y="23"/>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58333E-6 2.96296E-6 L 0.66576 0 " pathEditMode="relative" rAng="0" ptsTypes="AA">
                                      <p:cBhvr>
                                        <p:cTn id="10" dur="2000" fill="hold"/>
                                        <p:tgtEl>
                                          <p:spTgt spid="69"/>
                                        </p:tgtEl>
                                        <p:attrNameLst>
                                          <p:attrName>ppt_x</p:attrName>
                                          <p:attrName>ppt_y</p:attrName>
                                        </p:attrNameLst>
                                      </p:cBhvr>
                                      <p:rCtr x="32526" y="23"/>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5.55112E-17 -3.33333E-6 L 0.66576 -3.33333E-6 " pathEditMode="relative" rAng="0" ptsTypes="AA">
                                      <p:cBhvr>
                                        <p:cTn id="14" dur="2000" fill="hold"/>
                                        <p:tgtEl>
                                          <p:spTgt spid="79"/>
                                        </p:tgtEl>
                                        <p:attrNameLst>
                                          <p:attrName>ppt_x</p:attrName>
                                          <p:attrName>ppt_y</p:attrName>
                                        </p:attrNameLst>
                                      </p:cBhvr>
                                      <p:rCtr x="33294"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875E-6 4.07407E-6 L 0.66575 4.07407E-6 " pathEditMode="relative" rAng="0" ptsTypes="AA">
                                      <p:cBhvr>
                                        <p:cTn id="18" dur="2000" fill="hold"/>
                                        <p:tgtEl>
                                          <p:spTgt spid="91"/>
                                        </p:tgtEl>
                                        <p:attrNameLst>
                                          <p:attrName>ppt_x</p:attrName>
                                          <p:attrName>ppt_y</p:attrName>
                                        </p:attrNameLst>
                                      </p:cBhvr>
                                      <p:rCtr x="33294"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54167E-6 2.59259E-6 L 0.66575 2.59259E-6 " pathEditMode="relative" rAng="0" ptsTypes="AA">
                                      <p:cBhvr>
                                        <p:cTn id="22" dur="2000" fill="hold"/>
                                        <p:tgtEl>
                                          <p:spTgt spid="40"/>
                                        </p:tgtEl>
                                        <p:attrNameLst>
                                          <p:attrName>ppt_x</p:attrName>
                                          <p:attrName>ppt_y</p:attrName>
                                        </p:attrNameLst>
                                      </p:cBhvr>
                                      <p:rCtr x="332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a:p>
        </p:txBody>
      </p:sp>
      <p:pic>
        <p:nvPicPr>
          <p:cNvPr id="9" name="Chỗ dành sẵn cho Nội dung 8" descr="Ảnh có chứa biểu tượ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2629" y="3248714"/>
            <a:ext cx="3886742" cy="1505160"/>
          </a:xfrm>
        </p:spPr>
      </p:pic>
      <p:sp>
        <p:nvSpPr>
          <p:cNvPr id="4" name="Hình chữ nhật 3"/>
          <p:cNvSpPr/>
          <p:nvPr/>
        </p:nvSpPr>
        <p:spPr>
          <a:xfrm>
            <a:off x="0" y="0"/>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6" name="Hình ảnh 5"/>
          <p:cNvPicPr>
            <a:picLocks noChangeAspect="1"/>
          </p:cNvPicPr>
          <p:nvPr/>
        </p:nvPicPr>
        <p:blipFill>
          <a:blip r:embed="rId3"/>
          <a:stretch>
            <a:fillRect/>
          </a:stretch>
        </p:blipFill>
        <p:spPr>
          <a:xfrm>
            <a:off x="4857749" y="250134"/>
            <a:ext cx="2476501" cy="2476501"/>
          </a:xfrm>
          <a:prstGeom prst="rect">
            <a:avLst/>
          </a:prstGeom>
        </p:spPr>
      </p:pic>
      <p:pic>
        <p:nvPicPr>
          <p:cNvPr id="13" name="Hình ảnh 12"/>
          <p:cNvPicPr>
            <a:picLocks noChangeAspect="1"/>
          </p:cNvPicPr>
          <p:nvPr/>
        </p:nvPicPr>
        <p:blipFill>
          <a:blip r:embed="rId4"/>
          <a:stretch>
            <a:fillRect/>
          </a:stretch>
        </p:blipFill>
        <p:spPr>
          <a:xfrm>
            <a:off x="4700497" y="3968546"/>
            <a:ext cx="2791005" cy="2639320"/>
          </a:xfrm>
          <a:prstGeom prst="rect">
            <a:avLst/>
          </a:prstGeom>
        </p:spPr>
      </p:pic>
      <p:sp>
        <p:nvSpPr>
          <p:cNvPr id="17" name="Hộp Văn bản 16"/>
          <p:cNvSpPr txBox="1"/>
          <p:nvPr/>
        </p:nvSpPr>
        <p:spPr>
          <a:xfrm>
            <a:off x="3221470" y="2663939"/>
            <a:ext cx="6486796" cy="584775"/>
          </a:xfrm>
          <a:prstGeom prst="rect">
            <a:avLst/>
          </a:prstGeom>
          <a:noFill/>
        </p:spPr>
        <p:txBody>
          <a:bodyPr wrap="square" rtlCol="0">
            <a:spAutoFit/>
          </a:bodyPr>
          <a:lstStyle/>
          <a:p>
            <a:r>
              <a:rPr lang="vi-VN" sz="3200" dirty="0">
                <a:solidFill>
                  <a:srgbClr val="C00000"/>
                </a:solidFill>
                <a:latin typeface="iCiel Cadena" panose="02000503000000020004" pitchFamily="2" charset="0"/>
              </a:rPr>
              <a:t>WEBSITE THƯƠNG MẠI ĐIỆN TỬ</a:t>
            </a:r>
          </a:p>
        </p:txBody>
      </p:sp>
      <p:sp>
        <p:nvSpPr>
          <p:cNvPr id="18" name="Hộp Văn bản 17"/>
          <p:cNvSpPr txBox="1"/>
          <p:nvPr/>
        </p:nvSpPr>
        <p:spPr>
          <a:xfrm>
            <a:off x="2752725" y="3154079"/>
            <a:ext cx="6686550" cy="584775"/>
          </a:xfrm>
          <a:prstGeom prst="rect">
            <a:avLst/>
          </a:prstGeom>
          <a:noFill/>
        </p:spPr>
        <p:txBody>
          <a:bodyPr wrap="square" rtlCol="0">
            <a:spAutoFit/>
          </a:bodyPr>
          <a:lstStyle/>
          <a:p>
            <a:pPr algn="ctr"/>
            <a:r>
              <a:rPr lang="vi-VN" sz="3200" dirty="0">
                <a:solidFill>
                  <a:schemeClr val="accent5">
                    <a:lumMod val="50000"/>
                  </a:schemeClr>
                </a:solidFill>
                <a:latin typeface="iCiel Cadena" panose="02000503000000020004" pitchFamily="2" charset="0"/>
              </a:rPr>
              <a:t>CHUYÊN BUÔN BÁN ĐỒ CÔNG NGHỆ</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barn(inVertical)">
                                      <p:cBhvr>
                                        <p:cTn id="19" dur="500"/>
                                        <p:tgtEl>
                                          <p:spTgt spid="1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a:p>
        </p:txBody>
      </p:sp>
      <p:pic>
        <p:nvPicPr>
          <p:cNvPr id="9" name="Chỗ dành sẵn cho Nội dung 8" descr="Ảnh có chứa biểu tượ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2629" y="3248714"/>
            <a:ext cx="3886742" cy="1505160"/>
          </a:xfrm>
        </p:spPr>
      </p:pic>
      <p:sp>
        <p:nvSpPr>
          <p:cNvPr id="4" name="Hình chữ nhật 3"/>
          <p:cNvSpPr/>
          <p:nvPr/>
        </p:nvSpPr>
        <p:spPr>
          <a:xfrm>
            <a:off x="0" y="14645"/>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 name="Hình chữ nhật: Góc Tròn 11"/>
          <p:cNvSpPr/>
          <p:nvPr/>
        </p:nvSpPr>
        <p:spPr>
          <a:xfrm>
            <a:off x="5223192" y="3044512"/>
            <a:ext cx="1648879" cy="720694"/>
          </a:xfrm>
          <a:prstGeom prst="roundRect">
            <a:avLst/>
          </a:prstGeom>
          <a:solidFill>
            <a:schemeClr val="accent3">
              <a:lumMod val="20000"/>
              <a:lumOff val="80000"/>
            </a:schemeClr>
          </a:solidFill>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2400" dirty="0">
                <a:solidFill>
                  <a:srgbClr val="C00000"/>
                </a:solidFill>
                <a:latin typeface="iCiel Cadena" panose="02000503000000020004" pitchFamily="2" charset="0"/>
              </a:rPr>
              <a:t>KẾT LUẬN</a:t>
            </a:r>
          </a:p>
        </p:txBody>
      </p:sp>
      <p:grpSp>
        <p:nvGrpSpPr>
          <p:cNvPr id="32" name="Nhóm 31"/>
          <p:cNvGrpSpPr/>
          <p:nvPr/>
        </p:nvGrpSpPr>
        <p:grpSpPr>
          <a:xfrm>
            <a:off x="702514" y="113084"/>
            <a:ext cx="10996342" cy="3090062"/>
            <a:chOff x="757508" y="97097"/>
            <a:chExt cx="10996342" cy="3090062"/>
          </a:xfrm>
        </p:grpSpPr>
        <p:grpSp>
          <p:nvGrpSpPr>
            <p:cNvPr id="30" name="Nhóm 29"/>
            <p:cNvGrpSpPr/>
            <p:nvPr/>
          </p:nvGrpSpPr>
          <p:grpSpPr>
            <a:xfrm>
              <a:off x="757508" y="97097"/>
              <a:ext cx="10996342" cy="3090062"/>
              <a:chOff x="757508" y="97097"/>
              <a:chExt cx="10996342" cy="3090062"/>
            </a:xfrm>
          </p:grpSpPr>
          <p:sp>
            <p:nvSpPr>
              <p:cNvPr id="14" name="Hình chữ nhật: Góc Tròn 13"/>
              <p:cNvSpPr/>
              <p:nvPr/>
            </p:nvSpPr>
            <p:spPr>
              <a:xfrm>
                <a:off x="757508" y="97097"/>
                <a:ext cx="10996342" cy="280302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rgbClr val="0070C0"/>
                  </a:solidFill>
                </a:endParaRPr>
              </a:p>
            </p:txBody>
          </p:sp>
          <p:sp>
            <p:nvSpPr>
              <p:cNvPr id="15" name="Hình Bầu dục 14"/>
              <p:cNvSpPr/>
              <p:nvPr/>
            </p:nvSpPr>
            <p:spPr>
              <a:xfrm>
                <a:off x="1030857" y="365125"/>
                <a:ext cx="1087710" cy="1087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vi-VN"/>
              </a:p>
            </p:txBody>
          </p:sp>
          <p:grpSp>
            <p:nvGrpSpPr>
              <p:cNvPr id="3" name="Nhóm 2"/>
              <p:cNvGrpSpPr/>
              <p:nvPr/>
            </p:nvGrpSpPr>
            <p:grpSpPr>
              <a:xfrm>
                <a:off x="1132009" y="543408"/>
                <a:ext cx="10414447" cy="2643751"/>
                <a:chOff x="-2237371" y="1352713"/>
                <a:chExt cx="10669719" cy="3830722"/>
              </a:xfrm>
            </p:grpSpPr>
            <p:sp>
              <p:nvSpPr>
                <p:cNvPr id="11" name="Hộp Văn bản 10"/>
                <p:cNvSpPr txBox="1"/>
                <p:nvPr/>
              </p:nvSpPr>
              <p:spPr>
                <a:xfrm>
                  <a:off x="-1145572" y="1437374"/>
                  <a:ext cx="9577920" cy="3746061"/>
                </a:xfrm>
                <a:prstGeom prst="rect">
                  <a:avLst/>
                </a:prstGeom>
                <a:noFill/>
              </p:spPr>
              <p:txBody>
                <a:bodyPr wrap="square" rtlCol="0">
                  <a:spAutoFit/>
                </a:bodyPr>
                <a:lstStyle/>
                <a:p>
                  <a:r>
                    <a:rPr lang="vi-VN" kern="100" dirty="0">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Tìm hiểu, nắm bắt và làm chủ được phương pháp phát triển một </a:t>
                  </a:r>
                  <a:r>
                    <a:rPr lang="vi-VN" kern="100" dirty="0" err="1">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website</a:t>
                  </a:r>
                  <a:r>
                    <a:rPr lang="vi-VN" kern="100" dirty="0">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 áp dụng trong bán hàng trên </a:t>
                  </a:r>
                  <a:r>
                    <a:rPr lang="vi-VN" kern="100" dirty="0" err="1">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Internet</a:t>
                  </a:r>
                  <a:r>
                    <a:rPr lang="vi-VN" kern="100" dirty="0">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 </a:t>
                  </a:r>
                  <a:r>
                    <a:rPr lang="vi-VN" kern="100" dirty="0">
                      <a:solidFill>
                        <a:srgbClr val="FFFF00"/>
                      </a:solidFill>
                      <a:latin typeface="iCiel Cadena" panose="02000503000000020004" pitchFamily="2" charset="0"/>
                      <a:ea typeface="Times New Roman" panose="02020603050405020304" pitchFamily="18" charset="0"/>
                      <a:cs typeface="Times New Roman" panose="02020603050405020304" pitchFamily="18" charset="0"/>
                    </a:rPr>
                    <a:t>T</a:t>
                  </a:r>
                  <a:r>
                    <a:rPr lang="vi-VN" dirty="0">
                      <a:solidFill>
                        <a:srgbClr val="FFFF00"/>
                      </a:solidFill>
                      <a:effectLst/>
                      <a:latin typeface="iCiel Cadena" panose="02000503000000020004" pitchFamily="2" charset="0"/>
                      <a:ea typeface="Arial" panose="020B0604020202020204" pitchFamily="34" charset="0"/>
                    </a:rPr>
                    <a:t>hể hiện được các yêu cầu của </a:t>
                  </a:r>
                  <a:r>
                    <a:rPr lang="vi-VN" dirty="0" err="1">
                      <a:solidFill>
                        <a:srgbClr val="FFFF00"/>
                      </a:solidFill>
                      <a:effectLst/>
                      <a:latin typeface="iCiel Cadena" panose="02000503000000020004" pitchFamily="2" charset="0"/>
                      <a:ea typeface="Arial" panose="020B0604020202020204" pitchFamily="34" charset="0"/>
                    </a:rPr>
                    <a:t>website</a:t>
                  </a:r>
                  <a:r>
                    <a:rPr lang="vi-VN" dirty="0">
                      <a:solidFill>
                        <a:srgbClr val="FFFF00"/>
                      </a:solidFill>
                      <a:effectLst/>
                      <a:latin typeface="iCiel Cadena" panose="02000503000000020004" pitchFamily="2" charset="0"/>
                      <a:ea typeface="Arial" panose="020B0604020202020204" pitchFamily="34" charset="0"/>
                    </a:rPr>
                    <a:t> thương mại điện tử: người mua hàng có thể lựa chọn hàng, thay đổi hàng theo sở thích. </a:t>
                  </a:r>
                </a:p>
                <a:p>
                  <a:endParaRPr lang="vi-VN" dirty="0">
                    <a:solidFill>
                      <a:srgbClr val="FFFF00"/>
                    </a:solidFill>
                    <a:effectLst/>
                    <a:latin typeface="iCiel Cadena" panose="02000503000000020004" pitchFamily="2" charset="0"/>
                    <a:ea typeface="Arial" panose="020B0604020202020204" pitchFamily="34" charset="0"/>
                  </a:endParaRPr>
                </a:p>
                <a:p>
                  <a:r>
                    <a:rPr lang="vi-VN" dirty="0">
                      <a:solidFill>
                        <a:srgbClr val="FFFF00"/>
                      </a:solidFill>
                      <a:effectLst/>
                      <a:latin typeface="iCiel Cadena" panose="02000503000000020004" pitchFamily="2" charset="0"/>
                      <a:ea typeface="Arial" panose="020B0604020202020204" pitchFamily="34" charset="0"/>
                    </a:rPr>
                    <a:t>Người mua hàng có thể sửa đơn hàng đã đặt. Ngoài ra khách hàng có thể đóng góp ý kiến, kiến nghị với </a:t>
                  </a:r>
                  <a:r>
                    <a:rPr lang="vi-VN" dirty="0" err="1">
                      <a:solidFill>
                        <a:srgbClr val="FFFF00"/>
                      </a:solidFill>
                      <a:effectLst/>
                      <a:latin typeface="iCiel Cadena" panose="02000503000000020004" pitchFamily="2" charset="0"/>
                      <a:ea typeface="Arial" panose="020B0604020202020204" pitchFamily="34" charset="0"/>
                    </a:rPr>
                    <a:t>admin</a:t>
                  </a:r>
                  <a:r>
                    <a:rPr lang="vi-VN" dirty="0">
                      <a:solidFill>
                        <a:srgbClr val="FFFF00"/>
                      </a:solidFill>
                      <a:effectLst/>
                      <a:latin typeface="iCiel Cadena" panose="02000503000000020004" pitchFamily="2" charset="0"/>
                      <a:ea typeface="Arial" panose="020B0604020202020204" pitchFamily="34" charset="0"/>
                    </a:rPr>
                    <a:t>, </a:t>
                  </a:r>
                  <a:r>
                    <a:rPr lang="vi-VN" kern="100" dirty="0" err="1">
                      <a:solidFill>
                        <a:srgbClr val="FFFF00"/>
                      </a:solidFill>
                      <a:latin typeface="iCiel Cadena" panose="02000503000000020004" pitchFamily="2" charset="0"/>
                      <a:ea typeface="Arial" panose="020B0604020202020204" pitchFamily="34" charset="0"/>
                      <a:cs typeface="Times New Roman" panose="02020603050405020304" pitchFamily="18" charset="0"/>
                    </a:rPr>
                    <a:t>W</a:t>
                  </a:r>
                  <a:r>
                    <a:rPr lang="vi-VN" kern="100" dirty="0" err="1">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ebsite</a:t>
                  </a:r>
                  <a:r>
                    <a:rPr lang="vi-VN" kern="100" dirty="0">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rPr>
                    <a:t> có thể theo dõi được đơn đặt hàng của khách hàng, Đơn hàng của khách hàng cũng như dữ liệu của hệ thống được bảo mật.</a:t>
                  </a:r>
                </a:p>
                <a:p>
                  <a:endParaRPr lang="vi-VN" kern="100" dirty="0">
                    <a:solidFill>
                      <a:srgbClr val="FFFF00"/>
                    </a:solidFill>
                    <a:effectLst/>
                    <a:latin typeface="iCiel Cadena" panose="02000503000000020004" pitchFamily="2" charset="0"/>
                    <a:ea typeface="Times New Roman" panose="02020603050405020304" pitchFamily="18" charset="0"/>
                    <a:cs typeface="Times New Roman" panose="02020603050405020304" pitchFamily="18" charset="0"/>
                  </a:endParaRPr>
                </a:p>
                <a:p>
                  <a:endParaRPr lang="vi-VN" dirty="0">
                    <a:solidFill>
                      <a:srgbClr val="FFFF00"/>
                    </a:solidFill>
                    <a:latin typeface="iCiel Cadena" panose="02000503000000020004" pitchFamily="2" charset="0"/>
                  </a:endParaRPr>
                </a:p>
              </p:txBody>
            </p:sp>
            <p:pic>
              <p:nvPicPr>
                <p:cNvPr id="7" name="Hình ảnh 6"/>
                <p:cNvPicPr>
                  <a:picLocks noChangeAspect="1"/>
                </p:cNvPicPr>
                <p:nvPr/>
              </p:nvPicPr>
              <p:blipFill>
                <a:blip r:embed="rId3"/>
                <a:stretch>
                  <a:fillRect/>
                </a:stretch>
              </p:blipFill>
              <p:spPr>
                <a:xfrm>
                  <a:off x="-2237371" y="1352713"/>
                  <a:ext cx="842663" cy="1059406"/>
                </a:xfrm>
                <a:prstGeom prst="rect">
                  <a:avLst/>
                </a:prstGeom>
              </p:spPr>
            </p:pic>
          </p:grpSp>
        </p:grpSp>
        <p:sp>
          <p:nvSpPr>
            <p:cNvPr id="16" name="Hộp Văn bản 15"/>
            <p:cNvSpPr txBox="1"/>
            <p:nvPr/>
          </p:nvSpPr>
          <p:spPr>
            <a:xfrm>
              <a:off x="2161905" y="114305"/>
              <a:ext cx="1781175" cy="646331"/>
            </a:xfrm>
            <a:prstGeom prst="rect">
              <a:avLst/>
            </a:prstGeom>
            <a:noFill/>
          </p:spPr>
          <p:txBody>
            <a:bodyPr wrap="square" rtlCol="0">
              <a:spAutoFit/>
            </a:bodyPr>
            <a:lstStyle/>
            <a:p>
              <a:r>
                <a:rPr lang="vi-VN" sz="1800" dirty="0">
                  <a:solidFill>
                    <a:srgbClr val="00B0F0"/>
                  </a:solidFill>
                  <a:effectLst/>
                  <a:latin typeface="iCiel Cadena" panose="02000503000000020004" pitchFamily="2" charset="0"/>
                  <a:ea typeface="Arial" panose="020B0604020202020204" pitchFamily="34" charset="0"/>
                  <a:cs typeface="Times New Roman" panose="02020603050405020304" pitchFamily="18" charset="0"/>
                </a:rPr>
                <a:t>ĐẠT ĐƯỢC</a:t>
              </a:r>
              <a:r>
                <a:rPr lang="vi-VN" sz="1400" dirty="0">
                  <a:solidFill>
                    <a:srgbClr val="00B0F0"/>
                  </a:solidFill>
                  <a:effectLst/>
                  <a:latin typeface="iCiel Cadena" panose="02000503000000020004" pitchFamily="2" charset="0"/>
                  <a:ea typeface="Arial" panose="020B0604020202020204" pitchFamily="34" charset="0"/>
                  <a:cs typeface="Times New Roman" panose="02020603050405020304" pitchFamily="18" charset="0"/>
                </a:rPr>
                <a:t>: </a:t>
              </a:r>
            </a:p>
            <a:p>
              <a:endParaRPr lang="vi-VN" dirty="0">
                <a:solidFill>
                  <a:srgbClr val="00B0F0"/>
                </a:solidFill>
              </a:endParaRPr>
            </a:p>
          </p:txBody>
        </p:sp>
      </p:grpSp>
      <p:grpSp>
        <p:nvGrpSpPr>
          <p:cNvPr id="34" name="Nhóm 33"/>
          <p:cNvGrpSpPr/>
          <p:nvPr/>
        </p:nvGrpSpPr>
        <p:grpSpPr>
          <a:xfrm>
            <a:off x="361950" y="3922162"/>
            <a:ext cx="11336906" cy="2803023"/>
            <a:chOff x="361950" y="3922162"/>
            <a:chExt cx="11336906" cy="2803023"/>
          </a:xfrm>
        </p:grpSpPr>
        <p:sp>
          <p:nvSpPr>
            <p:cNvPr id="22" name="Hình chữ nhật: Góc Tròn 21"/>
            <p:cNvSpPr/>
            <p:nvPr/>
          </p:nvSpPr>
          <p:spPr>
            <a:xfrm>
              <a:off x="702514" y="3922162"/>
              <a:ext cx="10996342" cy="280302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0" lvl="4" indent="-228600">
                <a:spcBef>
                  <a:spcPts val="600"/>
                </a:spcBef>
                <a:spcAft>
                  <a:spcPts val="600"/>
                </a:spcAft>
                <a:buFont typeface="Symbol" panose="05050102010706020507" pitchFamily="18" charset="2"/>
                <a:buChar char="-"/>
              </a:pPr>
              <a:endParaRPr lang="vi-VN" sz="1800" kern="100" dirty="0">
                <a:solidFill>
                  <a:srgbClr val="C00000"/>
                </a:solidFill>
                <a:effectLst/>
                <a:latin typeface="iCiel Cadena" panose="02000503000000020004" pitchFamily="2" charset="0"/>
                <a:ea typeface="Times New Roman" panose="02020603050405020304" pitchFamily="18" charset="0"/>
                <a:cs typeface="Times New Roman" panose="02020603050405020304" pitchFamily="18" charset="0"/>
              </a:endParaRPr>
            </a:p>
          </p:txBody>
        </p:sp>
        <p:sp>
          <p:nvSpPr>
            <p:cNvPr id="23" name="Hình Bầu dục 22"/>
            <p:cNvSpPr/>
            <p:nvPr/>
          </p:nvSpPr>
          <p:spPr>
            <a:xfrm>
              <a:off x="975863" y="4175642"/>
              <a:ext cx="1087710" cy="108771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vi-VN"/>
            </a:p>
          </p:txBody>
        </p:sp>
        <p:sp>
          <p:nvSpPr>
            <p:cNvPr id="27" name="Hộp Văn bản 26"/>
            <p:cNvSpPr txBox="1"/>
            <p:nvPr/>
          </p:nvSpPr>
          <p:spPr>
            <a:xfrm>
              <a:off x="2106911" y="3924822"/>
              <a:ext cx="1911604" cy="646331"/>
            </a:xfrm>
            <a:prstGeom prst="rect">
              <a:avLst/>
            </a:prstGeom>
            <a:noFill/>
          </p:spPr>
          <p:txBody>
            <a:bodyPr wrap="square" rtlCol="0">
              <a:spAutoFit/>
            </a:bodyPr>
            <a:lstStyle/>
            <a:p>
              <a:r>
                <a:rPr lang="vi-VN" dirty="0">
                  <a:solidFill>
                    <a:srgbClr val="00B0F0"/>
                  </a:solidFill>
                  <a:effectLst/>
                  <a:latin typeface="iCiel Cadena" panose="02000503000000020004" pitchFamily="2" charset="0"/>
                  <a:ea typeface="Arial" panose="020B0604020202020204" pitchFamily="34" charset="0"/>
                  <a:cs typeface="Times New Roman" panose="02020603050405020304" pitchFamily="18" charset="0"/>
                </a:rPr>
                <a:t>CHƯA ĐẠT ĐƯỢC: </a:t>
              </a:r>
            </a:p>
            <a:p>
              <a:endParaRPr lang="vi-VN" dirty="0">
                <a:solidFill>
                  <a:srgbClr val="00B0F0"/>
                </a:solidFill>
              </a:endParaRPr>
            </a:p>
          </p:txBody>
        </p:sp>
        <p:pic>
          <p:nvPicPr>
            <p:cNvPr id="29" name="Hình ảnh 28"/>
            <p:cNvPicPr>
              <a:picLocks noChangeAspect="1"/>
            </p:cNvPicPr>
            <p:nvPr/>
          </p:nvPicPr>
          <p:blipFill>
            <a:blip r:embed="rId4"/>
            <a:stretch>
              <a:fillRect/>
            </a:stretch>
          </p:blipFill>
          <p:spPr>
            <a:xfrm>
              <a:off x="1186343" y="4343204"/>
              <a:ext cx="666750" cy="666750"/>
            </a:xfrm>
            <a:prstGeom prst="rect">
              <a:avLst/>
            </a:prstGeom>
          </p:spPr>
        </p:pic>
        <p:sp>
          <p:nvSpPr>
            <p:cNvPr id="31" name="Hộp Văn bản 30"/>
            <p:cNvSpPr txBox="1"/>
            <p:nvPr/>
          </p:nvSpPr>
          <p:spPr>
            <a:xfrm>
              <a:off x="361950" y="4333488"/>
              <a:ext cx="11184506" cy="2262158"/>
            </a:xfrm>
            <a:prstGeom prst="rect">
              <a:avLst/>
            </a:prstGeom>
            <a:noFill/>
          </p:spPr>
          <p:txBody>
            <a:bodyPr wrap="square" rtlCol="0">
              <a:spAutoFit/>
            </a:bodyPr>
            <a:lstStyle/>
            <a:p>
              <a:pPr lvl="4">
                <a:spcBef>
                  <a:spcPts val="600"/>
                </a:spcBef>
                <a:spcAft>
                  <a:spcPts val="600"/>
                </a:spcAft>
              </a:pPr>
              <a:r>
                <a:rPr lang="vi-VN" kern="100" dirty="0">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Hệ thống được xây dựng trong đồ án chỉ là phần mềm thử nghiệm, do đó để áp dụng vào thực tế cần có thời gian và công sức để hoàn thiện. Tuy nhiên các chức năng chính của một </a:t>
              </a:r>
              <a:r>
                <a:rPr lang="vi-VN" kern="100" dirty="0" err="1">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website</a:t>
              </a:r>
              <a:r>
                <a:rPr lang="vi-VN" kern="100" dirty="0">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 thương mại điện tử cho các mặt hàng đã được xây dựng.</a:t>
              </a:r>
              <a:endParaRPr lang="vi-VN" kern="100" dirty="0">
                <a:solidFill>
                  <a:srgbClr val="FF6699"/>
                </a:solidFill>
                <a:latin typeface="iCiel Cadena" panose="02000503000000020004" pitchFamily="2" charset="0"/>
                <a:ea typeface="Times New Roman" panose="02020603050405020304" pitchFamily="18" charset="0"/>
                <a:cs typeface="Times New Roman" panose="02020603050405020304" pitchFamily="18" charset="0"/>
              </a:endParaRPr>
            </a:p>
            <a:p>
              <a:pPr lvl="4">
                <a:spcBef>
                  <a:spcPts val="600"/>
                </a:spcBef>
                <a:spcAft>
                  <a:spcPts val="600"/>
                </a:spcAft>
              </a:pPr>
              <a:r>
                <a:rPr lang="vi-VN" kern="100" dirty="0">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Chưa áp dụng hệ thanh toán điện tử. Việc thanh toán tiền mặt rất khó khăn (đặc biệt là kiểm tra tính đúng đắn của đơn hàng), Chưa áp dụng được phương pháp tìm kiếm và lọc trong phần </a:t>
              </a:r>
              <a:r>
                <a:rPr lang="vi-VN" kern="100" dirty="0" err="1">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admin</a:t>
              </a:r>
              <a:r>
                <a:rPr lang="vi-VN" kern="100" dirty="0">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 </a:t>
              </a:r>
              <a:r>
                <a:rPr lang="vi-VN" kern="100" dirty="0" err="1">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rPr>
                <a:t>user</a:t>
              </a:r>
              <a:endParaRPr lang="vi-VN" kern="100" dirty="0">
                <a:solidFill>
                  <a:srgbClr val="FF6699"/>
                </a:solidFill>
                <a:effectLst/>
                <a:latin typeface="iCiel Cadena" panose="02000503000000020004" pitchFamily="2" charset="0"/>
                <a:ea typeface="Times New Roman" panose="02020603050405020304" pitchFamily="18" charset="0"/>
                <a:cs typeface="Times New Roman" panose="02020603050405020304" pitchFamily="18" charset="0"/>
              </a:endParaRPr>
            </a:p>
            <a:p>
              <a:endParaRPr lang="vi-VN" dirty="0">
                <a:solidFill>
                  <a:srgbClr val="FF6699"/>
                </a:solidFill>
                <a:latin typeface="iCiel Cadena" panose="02000503000000020004" pitchFamily="2"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a:p>
        </p:txBody>
      </p:sp>
      <p:sp>
        <p:nvSpPr>
          <p:cNvPr id="3" name="Chỗ dành sẵn cho Nội dung 2"/>
          <p:cNvSpPr>
            <a:spLocks noGrp="1"/>
          </p:cNvSpPr>
          <p:nvPr>
            <p:ph idx="1"/>
          </p:nvPr>
        </p:nvSpPr>
        <p:spPr/>
        <p:txBody>
          <a:bodyPr/>
          <a:lstStyle/>
          <a:p>
            <a:endParaRPr lang="vi-VN"/>
          </a:p>
        </p:txBody>
      </p:sp>
      <p:sp>
        <p:nvSpPr>
          <p:cNvPr id="4" name="Hình chữ nhật 3"/>
          <p:cNvSpPr/>
          <p:nvPr/>
        </p:nvSpPr>
        <p:spPr>
          <a:xfrm>
            <a:off x="0" y="0"/>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6" name="Hình ảnh 5"/>
          <p:cNvPicPr>
            <a:picLocks noChangeAspect="1"/>
          </p:cNvPicPr>
          <p:nvPr/>
        </p:nvPicPr>
        <p:blipFill>
          <a:blip r:embed="rId2"/>
          <a:stretch>
            <a:fillRect/>
          </a:stretch>
        </p:blipFill>
        <p:spPr>
          <a:xfrm>
            <a:off x="4167187" y="798513"/>
            <a:ext cx="3857625" cy="3857625"/>
          </a:xfrm>
          <a:prstGeom prst="rect">
            <a:avLst/>
          </a:prstGeom>
        </p:spPr>
      </p:pic>
      <p:sp>
        <p:nvSpPr>
          <p:cNvPr id="7" name="Hộp Văn bản 6"/>
          <p:cNvSpPr txBox="1"/>
          <p:nvPr/>
        </p:nvSpPr>
        <p:spPr>
          <a:xfrm>
            <a:off x="1114425" y="5474712"/>
            <a:ext cx="10725150" cy="584775"/>
          </a:xfrm>
          <a:prstGeom prst="rect">
            <a:avLst/>
          </a:prstGeom>
          <a:noFill/>
        </p:spPr>
        <p:txBody>
          <a:bodyPr wrap="square" rtlCol="0">
            <a:spAutoFit/>
          </a:bodyPr>
          <a:lstStyle/>
          <a:p>
            <a:r>
              <a:rPr lang="vi-VN" sz="3200" dirty="0">
                <a:solidFill>
                  <a:srgbClr val="002060"/>
                </a:solidFill>
                <a:latin typeface="iCiel Cadena" panose="02000503000000020004" pitchFamily="2" charset="0"/>
              </a:rPr>
              <a:t>CÁM ƠN QUÝ THẦY CÔ GIÁO VÀ CÁC BẠN ĐÃ LẮNG NGHE</a:t>
            </a:r>
          </a:p>
        </p:txBody>
      </p:sp>
      <p:pic>
        <p:nvPicPr>
          <p:cNvPr id="9" name="Hình ảnh 8"/>
          <p:cNvPicPr>
            <a:picLocks noChangeAspect="1"/>
          </p:cNvPicPr>
          <p:nvPr/>
        </p:nvPicPr>
        <p:blipFill>
          <a:blip r:embed="rId3"/>
          <a:stretch>
            <a:fillRect/>
          </a:stretch>
        </p:blipFill>
        <p:spPr>
          <a:xfrm>
            <a:off x="676275" y="934463"/>
            <a:ext cx="2581275" cy="2581275"/>
          </a:xfrm>
          <a:prstGeom prst="rect">
            <a:avLst/>
          </a:prstGeom>
        </p:spPr>
      </p:pic>
      <p:pic>
        <p:nvPicPr>
          <p:cNvPr id="11" name="Hình ảnh 10"/>
          <p:cNvPicPr>
            <a:picLocks noChangeAspect="1"/>
          </p:cNvPicPr>
          <p:nvPr/>
        </p:nvPicPr>
        <p:blipFill>
          <a:blip r:embed="rId4"/>
          <a:stretch>
            <a:fillRect/>
          </a:stretch>
        </p:blipFill>
        <p:spPr>
          <a:xfrm>
            <a:off x="8934449" y="934463"/>
            <a:ext cx="2629475" cy="2629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par>
                                <p:cTn id="19" presetID="3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fltVal val="0"/>
                                          </p:val>
                                        </p:tav>
                                        <p:tav tm="100000">
                                          <p:val>
                                            <p:strVal val="#ppt_w"/>
                                          </p:val>
                                        </p:tav>
                                      </p:tavLst>
                                    </p:anim>
                                    <p:anim calcmode="lin" valueType="num">
                                      <p:cBhvr>
                                        <p:cTn id="22" dur="1000" fill="hold"/>
                                        <p:tgtEl>
                                          <p:spTgt spid="11"/>
                                        </p:tgtEl>
                                        <p:attrNameLst>
                                          <p:attrName>ppt_h</p:attrName>
                                        </p:attrNameLst>
                                      </p:cBhvr>
                                      <p:tavLst>
                                        <p:tav tm="0">
                                          <p:val>
                                            <p:fltVal val="0"/>
                                          </p:val>
                                        </p:tav>
                                        <p:tav tm="100000">
                                          <p:val>
                                            <p:strVal val="#ppt_h"/>
                                          </p:val>
                                        </p:tav>
                                      </p:tavLst>
                                    </p:anim>
                                    <p:anim calcmode="lin" valueType="num">
                                      <p:cBhvr>
                                        <p:cTn id="23" dur="1000" fill="hold"/>
                                        <p:tgtEl>
                                          <p:spTgt spid="11"/>
                                        </p:tgtEl>
                                        <p:attrNameLst>
                                          <p:attrName>style.rotation</p:attrName>
                                        </p:attrNameLst>
                                      </p:cBhvr>
                                      <p:tavLst>
                                        <p:tav tm="0">
                                          <p:val>
                                            <p:fltVal val="90"/>
                                          </p:val>
                                        </p:tav>
                                        <p:tav tm="100000">
                                          <p:val>
                                            <p:fltVal val="0"/>
                                          </p:val>
                                        </p:tav>
                                      </p:tavLst>
                                    </p:anim>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nh chữ nhật 15"/>
          <p:cNvSpPr/>
          <p:nvPr/>
        </p:nvSpPr>
        <p:spPr>
          <a:xfrm>
            <a:off x="0" y="0"/>
            <a:ext cx="12192000" cy="6858000"/>
          </a:xfrm>
          <a:prstGeom prst="rect">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 name="Hộp Văn bản 3"/>
          <p:cNvSpPr txBox="1"/>
          <p:nvPr/>
        </p:nvSpPr>
        <p:spPr>
          <a:xfrm>
            <a:off x="862636" y="3429000"/>
            <a:ext cx="10171908" cy="1200329"/>
          </a:xfrm>
          <a:prstGeom prst="rect">
            <a:avLst/>
          </a:prstGeom>
          <a:noFill/>
        </p:spPr>
        <p:txBody>
          <a:bodyPr wrap="square" rtlCol="0">
            <a:spAutoFit/>
          </a:bodyPr>
          <a:lstStyle/>
          <a:p>
            <a:pPr algn="ctr"/>
            <a:r>
              <a:rPr lang="vi-VN" sz="3600" dirty="0">
                <a:solidFill>
                  <a:srgbClr val="D61C4E"/>
                </a:solidFill>
                <a:latin typeface="iCiel Cadena" panose="02000503000000020004" pitchFamily="2" charset="0"/>
                <a:cs typeface="Forte Forward" panose="020B0604020202020204" pitchFamily="2" charset="0"/>
              </a:rPr>
              <a:t>ĐỀ TÀI: XÂY DỰNG WEBSITE THƯƠNG MẠI ĐIỆN TỬ VÀ ĐỒ </a:t>
            </a:r>
            <a:r>
              <a:rPr lang="vi-VN" sz="3600">
                <a:solidFill>
                  <a:srgbClr val="D61C4E"/>
                </a:solidFill>
                <a:latin typeface="iCiel Cadena" panose="02000503000000020004" pitchFamily="2" charset="0"/>
                <a:cs typeface="Forte Forward" panose="020B0604020202020204" pitchFamily="2" charset="0"/>
              </a:rPr>
              <a:t>CÔNG NGHỆ</a:t>
            </a:r>
            <a:endParaRPr lang="vi-VN" sz="3600" dirty="0">
              <a:solidFill>
                <a:srgbClr val="D61C4E"/>
              </a:solidFill>
              <a:latin typeface="iCiel Cadena" panose="02000503000000020004" pitchFamily="2" charset="0"/>
              <a:cs typeface="Forte Forward" panose="020B0604020202020204" pitchFamily="2" charset="0"/>
            </a:endParaRPr>
          </a:p>
        </p:txBody>
      </p:sp>
      <p:sp>
        <p:nvSpPr>
          <p:cNvPr id="2" name="Hộp Văn bản 1"/>
          <p:cNvSpPr txBox="1"/>
          <p:nvPr/>
        </p:nvSpPr>
        <p:spPr>
          <a:xfrm>
            <a:off x="3779218" y="4807083"/>
            <a:ext cx="2747444" cy="1200329"/>
          </a:xfrm>
          <a:prstGeom prst="rect">
            <a:avLst/>
          </a:prstGeom>
          <a:noFill/>
        </p:spPr>
        <p:txBody>
          <a:bodyPr wrap="square" rtlCol="0">
            <a:spAutoFit/>
          </a:bodyPr>
          <a:lstStyle/>
          <a:p>
            <a:pPr algn="just"/>
            <a:r>
              <a:rPr lang="vi-VN" dirty="0">
                <a:solidFill>
                  <a:srgbClr val="1F4E79"/>
                </a:solidFill>
                <a:latin typeface="iCiel Cadena" panose="02000503000000020004" pitchFamily="2" charset="0"/>
              </a:rPr>
              <a:t>Giáo viên hướng dẫn:</a:t>
            </a:r>
          </a:p>
          <a:p>
            <a:pPr algn="just"/>
            <a:r>
              <a:rPr lang="vi-VN" dirty="0">
                <a:solidFill>
                  <a:srgbClr val="1F4E79"/>
                </a:solidFill>
                <a:latin typeface="iCiel Cadena" panose="02000503000000020004" pitchFamily="2" charset="0"/>
              </a:rPr>
              <a:t>Sinh viên thực hiện:</a:t>
            </a:r>
          </a:p>
          <a:p>
            <a:pPr algn="just"/>
            <a:r>
              <a:rPr lang="vi-VN" dirty="0">
                <a:solidFill>
                  <a:srgbClr val="1F4E79"/>
                </a:solidFill>
                <a:latin typeface="iCiel Cadena" panose="02000503000000020004" pitchFamily="2" charset="0"/>
              </a:rPr>
              <a:t>Mã sinh viên:</a:t>
            </a:r>
          </a:p>
          <a:p>
            <a:pPr algn="just"/>
            <a:r>
              <a:rPr lang="vi-VN" dirty="0">
                <a:solidFill>
                  <a:srgbClr val="1F4E79"/>
                </a:solidFill>
                <a:latin typeface="iCiel Cadena" panose="02000503000000020004" pitchFamily="2" charset="0"/>
              </a:rPr>
              <a:t>Lớp:</a:t>
            </a:r>
          </a:p>
        </p:txBody>
      </p:sp>
      <p:sp>
        <p:nvSpPr>
          <p:cNvPr id="3" name="Hộp Văn bản 2"/>
          <p:cNvSpPr txBox="1"/>
          <p:nvPr/>
        </p:nvSpPr>
        <p:spPr>
          <a:xfrm>
            <a:off x="6280106" y="4841826"/>
            <a:ext cx="4025774" cy="1200329"/>
          </a:xfrm>
          <a:prstGeom prst="rect">
            <a:avLst/>
          </a:prstGeom>
          <a:noFill/>
        </p:spPr>
        <p:txBody>
          <a:bodyPr wrap="square" rtlCol="0">
            <a:spAutoFit/>
          </a:bodyPr>
          <a:lstStyle/>
          <a:p>
            <a:r>
              <a:rPr lang="vi-VN" dirty="0" err="1">
                <a:solidFill>
                  <a:srgbClr val="1F4E79"/>
                </a:solidFill>
                <a:latin typeface="iCiel Cadena" panose="02000503000000020004" pitchFamily="2" charset="0"/>
              </a:rPr>
              <a:t>Th.S</a:t>
            </a:r>
            <a:r>
              <a:rPr lang="vi-VN" dirty="0">
                <a:solidFill>
                  <a:srgbClr val="1F4E79"/>
                </a:solidFill>
                <a:latin typeface="iCiel Cadena" panose="02000503000000020004" pitchFamily="2" charset="0"/>
              </a:rPr>
              <a:t> Lê Văn Vinh</a:t>
            </a:r>
          </a:p>
          <a:p>
            <a:r>
              <a:rPr lang="vi-VN" dirty="0">
                <a:solidFill>
                  <a:srgbClr val="1F4E79"/>
                </a:solidFill>
                <a:latin typeface="iCiel Cadena" panose="02000503000000020004" pitchFamily="2" charset="0"/>
              </a:rPr>
              <a:t>Phạm Danh Vinh</a:t>
            </a:r>
          </a:p>
          <a:p>
            <a:r>
              <a:rPr lang="vi-VN" dirty="0">
                <a:solidFill>
                  <a:srgbClr val="1F4E79"/>
                </a:solidFill>
                <a:latin typeface="iCiel Cadena" panose="02000503000000020004" pitchFamily="2" charset="0"/>
              </a:rPr>
              <a:t>1405190720</a:t>
            </a:r>
          </a:p>
          <a:p>
            <a:r>
              <a:rPr lang="vi-VN" dirty="0">
                <a:solidFill>
                  <a:srgbClr val="1F4E79"/>
                </a:solidFill>
                <a:latin typeface="iCiel Cadena" panose="02000503000000020004" pitchFamily="2" charset="0"/>
              </a:rPr>
              <a:t>DHCTTCK14A</a:t>
            </a:r>
          </a:p>
        </p:txBody>
      </p:sp>
      <p:sp>
        <p:nvSpPr>
          <p:cNvPr id="5" name="Hộp Văn bản 4"/>
          <p:cNvSpPr txBox="1"/>
          <p:nvPr/>
        </p:nvSpPr>
        <p:spPr>
          <a:xfrm>
            <a:off x="4476750" y="6525195"/>
            <a:ext cx="3238500" cy="307777"/>
          </a:xfrm>
          <a:prstGeom prst="rect">
            <a:avLst/>
          </a:prstGeom>
          <a:noFill/>
        </p:spPr>
        <p:txBody>
          <a:bodyPr wrap="square" rtlCol="0">
            <a:spAutoFit/>
          </a:bodyPr>
          <a:lstStyle/>
          <a:p>
            <a:r>
              <a:rPr lang="vi-VN" sz="1400" i="1" dirty="0"/>
              <a:t>Nghệ An, ngày 28 tháng 04 năm 2023</a:t>
            </a:r>
          </a:p>
        </p:txBody>
      </p:sp>
      <p:sp>
        <p:nvSpPr>
          <p:cNvPr id="10" name="Hộp Văn bản 9"/>
          <p:cNvSpPr txBox="1"/>
          <p:nvPr/>
        </p:nvSpPr>
        <p:spPr>
          <a:xfrm>
            <a:off x="2494640" y="309561"/>
            <a:ext cx="7202717" cy="829945"/>
          </a:xfrm>
          <a:prstGeom prst="rect">
            <a:avLst/>
          </a:prstGeom>
          <a:noFill/>
        </p:spPr>
        <p:txBody>
          <a:bodyPr wrap="square" rtlCol="0">
            <a:spAutoFit/>
          </a:bodyPr>
          <a:lstStyle/>
          <a:p>
            <a:pPr algn="ctr"/>
            <a:r>
              <a:rPr lang="vi-VN" sz="2400" dirty="0">
                <a:solidFill>
                  <a:srgbClr val="1F4E79"/>
                </a:solidFill>
                <a:latin typeface="iCiel Cadena" panose="02000503000000020004" pitchFamily="2" charset="0"/>
                <a:cs typeface="Aharoni" panose="02010803020104030203" pitchFamily="2" charset="-79"/>
              </a:rPr>
              <a:t>TRƯỜNG ĐẠI HỌC CẦN THƠ</a:t>
            </a:r>
          </a:p>
          <a:p>
            <a:pPr algn="ctr"/>
            <a:r>
              <a:rPr lang="vi-VN" sz="2400" dirty="0">
                <a:solidFill>
                  <a:srgbClr val="1F4E79"/>
                </a:solidFill>
                <a:latin typeface="iCiel Cadena" panose="02000503000000020004" pitchFamily="2" charset="0"/>
                <a:cs typeface="Aharoni" panose="02010803020104030203" pitchFamily="2" charset="-79"/>
              </a:rPr>
              <a:t>KHOA: CÔNG NGHỆ THÔNG TIN</a:t>
            </a:r>
          </a:p>
        </p:txBody>
      </p:sp>
      <p:pic>
        <p:nvPicPr>
          <p:cNvPr id="12" name="Hình ảnh 11" descr="Ảnh có chứa biểu tượng&#10;&#10;Mô tả được tạo tự độ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2940" y="1450119"/>
            <a:ext cx="1886119" cy="1882346"/>
          </a:xfrm>
          <a:prstGeom prst="rect">
            <a:avLst/>
          </a:prstGeom>
        </p:spPr>
      </p:pic>
      <p:pic>
        <p:nvPicPr>
          <p:cNvPr id="6" name="Hình ảnh 5"/>
          <p:cNvPicPr>
            <a:picLocks noChangeAspect="1"/>
          </p:cNvPicPr>
          <p:nvPr/>
        </p:nvPicPr>
        <p:blipFill>
          <a:blip r:embed="rId3"/>
          <a:stretch>
            <a:fillRect/>
          </a:stretch>
        </p:blipFill>
        <p:spPr>
          <a:xfrm>
            <a:off x="107758" y="6230915"/>
            <a:ext cx="622384" cy="5885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p:cNvSpPr/>
          <p:nvPr/>
        </p:nvSpPr>
        <p:spPr>
          <a:xfrm>
            <a:off x="0" y="0"/>
            <a:ext cx="12192000" cy="6858000"/>
          </a:xfrm>
          <a:prstGeom prst="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24" name="Hình ảnh 23" descr="Ảnh có chứa biểu tượng&#10;&#10;Mô tả được tạo tự độ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821" y="1473351"/>
            <a:ext cx="2157583" cy="2153267"/>
          </a:xfrm>
          <a:prstGeom prst="rect">
            <a:avLst/>
          </a:prstGeom>
        </p:spPr>
      </p:pic>
      <p:sp>
        <p:nvSpPr>
          <p:cNvPr id="23" name="Hộp Văn bản 22"/>
          <p:cNvSpPr txBox="1"/>
          <p:nvPr/>
        </p:nvSpPr>
        <p:spPr>
          <a:xfrm>
            <a:off x="599350" y="4505633"/>
            <a:ext cx="4734523" cy="584775"/>
          </a:xfrm>
          <a:prstGeom prst="rect">
            <a:avLst/>
          </a:prstGeom>
          <a:noFill/>
        </p:spPr>
        <p:txBody>
          <a:bodyPr wrap="square" rtlCol="0">
            <a:spAutoFit/>
          </a:bodyPr>
          <a:lstStyle/>
          <a:p>
            <a:pPr algn="ctr"/>
            <a:r>
              <a:rPr lang="vi-VN" sz="3200" dirty="0">
                <a:solidFill>
                  <a:srgbClr val="C00000"/>
                </a:solidFill>
                <a:latin typeface="iCiel Cadena" panose="02000503000000020004" pitchFamily="2" charset="0"/>
              </a:rPr>
              <a:t>BẢO VỆ ĐỒ ÁN</a:t>
            </a:r>
          </a:p>
        </p:txBody>
      </p:sp>
      <p:sp>
        <p:nvSpPr>
          <p:cNvPr id="21" name="Hộp Văn bản 20"/>
          <p:cNvSpPr txBox="1"/>
          <p:nvPr/>
        </p:nvSpPr>
        <p:spPr>
          <a:xfrm>
            <a:off x="82798" y="3920858"/>
            <a:ext cx="6013202" cy="584775"/>
          </a:xfrm>
          <a:prstGeom prst="rect">
            <a:avLst/>
          </a:prstGeom>
          <a:noFill/>
        </p:spPr>
        <p:txBody>
          <a:bodyPr wrap="square" rtlCol="0">
            <a:spAutoFit/>
          </a:bodyPr>
          <a:lstStyle/>
          <a:p>
            <a:pPr algn="ctr"/>
            <a:r>
              <a:rPr lang="vi-VN" sz="3200" dirty="0">
                <a:solidFill>
                  <a:srgbClr val="1F4E79"/>
                </a:solidFill>
                <a:latin typeface="iCiel Cadena" panose="02000503000000020004" pitchFamily="2" charset="0"/>
              </a:rPr>
              <a:t>NỘI DUNG THUYẾT TRÌNH</a:t>
            </a:r>
          </a:p>
        </p:txBody>
      </p:sp>
      <p:sp>
        <p:nvSpPr>
          <p:cNvPr id="30" name="Hình chữ nhật: Góc Tròn 29"/>
          <p:cNvSpPr/>
          <p:nvPr/>
        </p:nvSpPr>
        <p:spPr>
          <a:xfrm>
            <a:off x="6437009" y="414263"/>
            <a:ext cx="5232903" cy="697117"/>
          </a:xfrm>
          <a:prstGeom prst="roundRect">
            <a:avLst/>
          </a:prstGeom>
          <a:solidFill>
            <a:srgbClr val="1CD6CE"/>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D61C4E"/>
                </a:solidFill>
                <a:latin typeface="iCiel Cadena" panose="02000503000000020004" pitchFamily="2" charset="0"/>
              </a:rPr>
              <a:t>PHẦN 1: LÝ DO CHỌN ĐỀ TÀI</a:t>
            </a:r>
          </a:p>
        </p:txBody>
      </p:sp>
      <p:sp>
        <p:nvSpPr>
          <p:cNvPr id="31" name="Hình chữ nhật: Góc Tròn 30"/>
          <p:cNvSpPr/>
          <p:nvPr/>
        </p:nvSpPr>
        <p:spPr>
          <a:xfrm>
            <a:off x="6437007" y="4472482"/>
            <a:ext cx="5232903" cy="697117"/>
          </a:xfrm>
          <a:prstGeom prst="roundRect">
            <a:avLst/>
          </a:prstGeom>
          <a:solidFill>
            <a:srgbClr val="F6BA6F"/>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D61C4E"/>
                </a:solidFill>
                <a:latin typeface="iCiel Cadena" panose="02000503000000020004" pitchFamily="2" charset="0"/>
              </a:rPr>
              <a:t>PHẦN 4: DEMO SẢN PHẨM WEBSITE BÁN HÀNG</a:t>
            </a:r>
          </a:p>
        </p:txBody>
      </p:sp>
      <p:sp>
        <p:nvSpPr>
          <p:cNvPr id="32" name="Hình chữ nhật: Góc Tròn 31"/>
          <p:cNvSpPr/>
          <p:nvPr/>
        </p:nvSpPr>
        <p:spPr>
          <a:xfrm>
            <a:off x="6437005" y="3125319"/>
            <a:ext cx="5232903" cy="697117"/>
          </a:xfrm>
          <a:prstGeom prst="roundRect">
            <a:avLst/>
          </a:prstGeom>
          <a:solidFill>
            <a:srgbClr val="E6E6E6"/>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D61C4E"/>
                </a:solidFill>
                <a:latin typeface="iCiel Cadena" panose="02000503000000020004" pitchFamily="2" charset="0"/>
              </a:rPr>
              <a:t>PHẦN 3: KIẾN THỨC LẬP TRÌNH CƠ BẢN</a:t>
            </a:r>
          </a:p>
        </p:txBody>
      </p:sp>
      <p:sp>
        <p:nvSpPr>
          <p:cNvPr id="33" name="Hình chữ nhật: Góc Tròn 32"/>
          <p:cNvSpPr/>
          <p:nvPr/>
        </p:nvSpPr>
        <p:spPr>
          <a:xfrm>
            <a:off x="6437006" y="1769791"/>
            <a:ext cx="5232903" cy="697117"/>
          </a:xfrm>
          <a:prstGeom prst="roundRect">
            <a:avLst/>
          </a:prstGeom>
          <a:solidFill>
            <a:srgbClr val="FEDB39"/>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D61C4E"/>
                </a:solidFill>
                <a:latin typeface="iCiel Cadena" panose="02000503000000020004" pitchFamily="2" charset="0"/>
              </a:rPr>
              <a:t>PHẦN 2: TÌM HIỂU THƯƠNG MẠI ĐIỆN TỬ</a:t>
            </a:r>
          </a:p>
        </p:txBody>
      </p:sp>
      <p:sp>
        <p:nvSpPr>
          <p:cNvPr id="34" name="Hình chữ nhật: Góc Tròn 33"/>
          <p:cNvSpPr/>
          <p:nvPr/>
        </p:nvSpPr>
        <p:spPr>
          <a:xfrm>
            <a:off x="6437010" y="5828010"/>
            <a:ext cx="5232903" cy="697117"/>
          </a:xfrm>
          <a:prstGeom prst="roundRect">
            <a:avLst/>
          </a:prstGeom>
          <a:solidFill>
            <a:srgbClr val="ADE4DB"/>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D61C4E"/>
                </a:solidFill>
                <a:latin typeface="iCiel Cadena" panose="02000503000000020004" pitchFamily="2" charset="0"/>
              </a:rPr>
              <a:t>PHẦN 5: KẾT LUẬN</a:t>
            </a:r>
          </a:p>
        </p:txBody>
      </p:sp>
      <p:pic>
        <p:nvPicPr>
          <p:cNvPr id="2" name="Hình ảnh 1"/>
          <p:cNvPicPr>
            <a:picLocks noChangeAspect="1"/>
          </p:cNvPicPr>
          <p:nvPr/>
        </p:nvPicPr>
        <p:blipFill>
          <a:blip r:embed="rId3"/>
          <a:stretch>
            <a:fillRect/>
          </a:stretch>
        </p:blipFill>
        <p:spPr>
          <a:xfrm>
            <a:off x="82073" y="124113"/>
            <a:ext cx="793534" cy="750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0" y="14"/>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3" name="Nhóm 2"/>
          <p:cNvGrpSpPr/>
          <p:nvPr/>
        </p:nvGrpSpPr>
        <p:grpSpPr>
          <a:xfrm>
            <a:off x="176544" y="108641"/>
            <a:ext cx="2992169" cy="760491"/>
            <a:chOff x="176544" y="108641"/>
            <a:chExt cx="2992169" cy="760491"/>
          </a:xfrm>
        </p:grpSpPr>
        <p:sp>
          <p:nvSpPr>
            <p:cNvPr id="7" name="Hình chữ nhật: Góc Tròn 6"/>
            <p:cNvSpPr/>
            <p:nvPr/>
          </p:nvSpPr>
          <p:spPr>
            <a:xfrm>
              <a:off x="461727" y="230863"/>
              <a:ext cx="2706986" cy="516048"/>
            </a:xfrm>
            <a:prstGeom prst="roundRect">
              <a:avLst/>
            </a:prstGeom>
            <a:solidFill>
              <a:srgbClr val="FF99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5" name="Hình thoi 4"/>
            <p:cNvSpPr/>
            <p:nvPr/>
          </p:nvSpPr>
          <p:spPr>
            <a:xfrm>
              <a:off x="176544" y="108641"/>
              <a:ext cx="760491" cy="760491"/>
            </a:xfrm>
            <a:prstGeom prst="diamond">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1</a:t>
              </a:r>
            </a:p>
          </p:txBody>
        </p:sp>
        <p:sp>
          <p:nvSpPr>
            <p:cNvPr id="6" name="Hộp Văn bản 5"/>
            <p:cNvSpPr txBox="1"/>
            <p:nvPr/>
          </p:nvSpPr>
          <p:spPr>
            <a:xfrm>
              <a:off x="699382" y="304220"/>
              <a:ext cx="2342582" cy="369332"/>
            </a:xfrm>
            <a:prstGeom prst="rect">
              <a:avLst/>
            </a:prstGeom>
            <a:noFill/>
          </p:spPr>
          <p:txBody>
            <a:bodyPr wrap="square" rtlCol="0">
              <a:spAutoFit/>
            </a:bodyPr>
            <a:lstStyle/>
            <a:p>
              <a:pPr algn="r"/>
              <a:r>
                <a:rPr lang="vi-VN" dirty="0">
                  <a:solidFill>
                    <a:srgbClr val="C00000"/>
                  </a:solidFill>
                  <a:latin typeface="iCiel Cadena" panose="02000503000000020004" pitchFamily="2" charset="0"/>
                </a:rPr>
                <a:t>LÝ DO CHỌN ĐỀ TÀI:</a:t>
              </a:r>
            </a:p>
          </p:txBody>
        </p:sp>
      </p:grpSp>
      <p:grpSp>
        <p:nvGrpSpPr>
          <p:cNvPr id="25" name="Nhóm 24"/>
          <p:cNvGrpSpPr/>
          <p:nvPr/>
        </p:nvGrpSpPr>
        <p:grpSpPr>
          <a:xfrm>
            <a:off x="1141354" y="992280"/>
            <a:ext cx="4420353" cy="2254376"/>
            <a:chOff x="1011726" y="1032031"/>
            <a:chExt cx="3967681" cy="1984974"/>
          </a:xfrm>
          <a:solidFill>
            <a:srgbClr val="E6E6E6"/>
          </a:solidFill>
          <a:effectLst>
            <a:outerShdw blurRad="63500" sx="102000" sy="102000" algn="ctr" rotWithShape="0">
              <a:prstClr val="black">
                <a:alpha val="40000"/>
              </a:prstClr>
            </a:outerShdw>
          </a:effectLst>
        </p:grpSpPr>
        <p:grpSp>
          <p:nvGrpSpPr>
            <p:cNvPr id="24" name="Nhóm 23"/>
            <p:cNvGrpSpPr/>
            <p:nvPr/>
          </p:nvGrpSpPr>
          <p:grpSpPr>
            <a:xfrm>
              <a:off x="1011726" y="1032031"/>
              <a:ext cx="3967681" cy="1984974"/>
              <a:chOff x="984565" y="977772"/>
              <a:chExt cx="3967681" cy="1984974"/>
            </a:xfrm>
            <a:grpFill/>
          </p:grpSpPr>
          <p:sp>
            <p:nvSpPr>
              <p:cNvPr id="13" name="Hình chữ nhật: Một Góc Tròn 12"/>
              <p:cNvSpPr/>
              <p:nvPr/>
            </p:nvSpPr>
            <p:spPr>
              <a:xfrm>
                <a:off x="984565" y="977772"/>
                <a:ext cx="3967681" cy="1984974"/>
              </a:xfrm>
              <a:prstGeom prst="round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ộp Văn bản 13"/>
              <p:cNvSpPr txBox="1"/>
              <p:nvPr/>
            </p:nvSpPr>
            <p:spPr>
              <a:xfrm>
                <a:off x="2075200" y="1107566"/>
                <a:ext cx="2720062" cy="731691"/>
              </a:xfrm>
              <a:prstGeom prst="rect">
                <a:avLst/>
              </a:prstGeom>
              <a:grpFill/>
            </p:spPr>
            <p:txBody>
              <a:bodyPr wrap="square" rtlCol="0">
                <a:spAutoFit/>
              </a:bodyPr>
              <a:lstStyle/>
              <a:p>
                <a:r>
                  <a:rPr lang="vi-VN" sz="1600" dirty="0">
                    <a:solidFill>
                      <a:srgbClr val="C00000"/>
                    </a:solidFill>
                    <a:latin typeface="iCiel Cadena" panose="02000503000000020004" pitchFamily="2" charset="0"/>
                  </a:rPr>
                  <a:t>ĐẠI DỊCH COVID XUẤT HIỆN </a:t>
                </a:r>
              </a:p>
              <a:p>
                <a:r>
                  <a:rPr lang="vi-VN" sz="1600" dirty="0">
                    <a:solidFill>
                      <a:srgbClr val="C00000"/>
                    </a:solidFill>
                    <a:latin typeface="iCiel Cadena" panose="02000503000000020004" pitchFamily="2" charset="0"/>
                  </a:rPr>
                  <a:t>VÀ PHÁT TÁN MẠNH MẼ TRÊN CỘNG ĐỒNG</a:t>
                </a:r>
              </a:p>
            </p:txBody>
          </p:sp>
          <p:pic>
            <p:nvPicPr>
              <p:cNvPr id="16" name="Hình ảnh 15"/>
              <p:cNvPicPr>
                <a:picLocks noChangeAspect="1"/>
              </p:cNvPicPr>
              <p:nvPr/>
            </p:nvPicPr>
            <p:blipFill>
              <a:blip r:embed="rId2"/>
              <a:stretch>
                <a:fillRect/>
              </a:stretch>
            </p:blipFill>
            <p:spPr>
              <a:xfrm>
                <a:off x="1281382" y="1121747"/>
                <a:ext cx="670833" cy="670833"/>
              </a:xfrm>
              <a:prstGeom prst="rect">
                <a:avLst/>
              </a:prstGeom>
              <a:grpFill/>
            </p:spPr>
          </p:pic>
          <p:pic>
            <p:nvPicPr>
              <p:cNvPr id="18" name="Hình ảnh 17"/>
              <p:cNvPicPr>
                <a:picLocks noChangeAspect="1"/>
              </p:cNvPicPr>
              <p:nvPr/>
            </p:nvPicPr>
            <p:blipFill>
              <a:blip r:embed="rId3"/>
              <a:stretch>
                <a:fillRect/>
              </a:stretch>
            </p:blipFill>
            <p:spPr>
              <a:xfrm>
                <a:off x="1197608" y="2023441"/>
                <a:ext cx="838379" cy="838379"/>
              </a:xfrm>
              <a:prstGeom prst="rect">
                <a:avLst/>
              </a:prstGeom>
              <a:grpFill/>
            </p:spPr>
          </p:pic>
          <p:sp>
            <p:nvSpPr>
              <p:cNvPr id="21" name="Hộp Văn bản 20"/>
              <p:cNvSpPr txBox="1"/>
              <p:nvPr/>
            </p:nvSpPr>
            <p:spPr>
              <a:xfrm>
                <a:off x="2038914" y="2051005"/>
                <a:ext cx="2831593" cy="830997"/>
              </a:xfrm>
              <a:prstGeom prst="rect">
                <a:avLst/>
              </a:prstGeom>
              <a:grpFill/>
            </p:spPr>
            <p:txBody>
              <a:bodyPr wrap="square" rtlCol="0">
                <a:spAutoFit/>
              </a:bodyPr>
              <a:lstStyle/>
              <a:p>
                <a:r>
                  <a:rPr lang="vi-VN" sz="1600" dirty="0">
                    <a:solidFill>
                      <a:srgbClr val="C00000"/>
                    </a:solidFill>
                    <a:latin typeface="iCiel Cadena" panose="02000503000000020004" pitchFamily="2" charset="0"/>
                  </a:rPr>
                  <a:t>NHÀ NƯỚC RA CHỈ THỊ GIỮ KHOẢNG CÁCH VÀ HẠN CHẾ RA NGOÀI </a:t>
                </a:r>
              </a:p>
            </p:txBody>
          </p:sp>
        </p:grpSp>
        <p:cxnSp>
          <p:nvCxnSpPr>
            <p:cNvPr id="23" name="Đường nối Thẳng 22"/>
            <p:cNvCxnSpPr>
              <a:stCxn id="13" idx="1"/>
              <a:endCxn id="13" idx="3"/>
            </p:cNvCxnSpPr>
            <p:nvPr/>
          </p:nvCxnSpPr>
          <p:spPr>
            <a:xfrm>
              <a:off x="1011726" y="2024518"/>
              <a:ext cx="3967681" cy="0"/>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74" name="Nhóm 73"/>
          <p:cNvGrpSpPr/>
          <p:nvPr/>
        </p:nvGrpSpPr>
        <p:grpSpPr>
          <a:xfrm>
            <a:off x="6836510" y="4158955"/>
            <a:ext cx="4420353" cy="2254377"/>
            <a:chOff x="1141353" y="4000037"/>
            <a:chExt cx="4420353" cy="2254377"/>
          </a:xfrm>
        </p:grpSpPr>
        <p:grpSp>
          <p:nvGrpSpPr>
            <p:cNvPr id="40" name="Nhóm 39"/>
            <p:cNvGrpSpPr/>
            <p:nvPr/>
          </p:nvGrpSpPr>
          <p:grpSpPr>
            <a:xfrm>
              <a:off x="1141353" y="4000037"/>
              <a:ext cx="4420353" cy="2254377"/>
              <a:chOff x="1011726" y="1032031"/>
              <a:chExt cx="3967681" cy="1984974"/>
            </a:xfrm>
          </p:grpSpPr>
          <p:grpSp>
            <p:nvGrpSpPr>
              <p:cNvPr id="41" name="Nhóm 40"/>
              <p:cNvGrpSpPr/>
              <p:nvPr/>
            </p:nvGrpSpPr>
            <p:grpSpPr>
              <a:xfrm>
                <a:off x="1011726" y="1032031"/>
                <a:ext cx="3967681" cy="1984974"/>
                <a:chOff x="984565" y="977772"/>
                <a:chExt cx="3967681" cy="1984974"/>
              </a:xfrm>
            </p:grpSpPr>
            <p:sp>
              <p:nvSpPr>
                <p:cNvPr id="43" name="Hình chữ nhật: Một Góc Tròn 42"/>
                <p:cNvSpPr/>
                <p:nvPr/>
              </p:nvSpPr>
              <p:spPr>
                <a:xfrm>
                  <a:off x="984565" y="977772"/>
                  <a:ext cx="3967681" cy="1984974"/>
                </a:xfrm>
                <a:prstGeom prst="round1Rect">
                  <a:avLst/>
                </a:prstGeom>
                <a:solidFill>
                  <a:srgbClr val="66FF9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Hộp Văn bản 43"/>
                <p:cNvSpPr txBox="1"/>
                <p:nvPr/>
              </p:nvSpPr>
              <p:spPr>
                <a:xfrm>
                  <a:off x="2027875" y="1248587"/>
                  <a:ext cx="2831593" cy="514893"/>
                </a:xfrm>
                <a:prstGeom prst="rect">
                  <a:avLst/>
                </a:prstGeom>
                <a:noFill/>
              </p:spPr>
              <p:txBody>
                <a:bodyPr wrap="square" rtlCol="0">
                  <a:spAutoFit/>
                </a:bodyPr>
                <a:lstStyle/>
                <a:p>
                  <a:r>
                    <a:rPr lang="vi-VN" sz="1600" dirty="0">
                      <a:solidFill>
                        <a:srgbClr val="C00000"/>
                      </a:solidFill>
                      <a:latin typeface="iCiel Cadena" panose="02000503000000020004" pitchFamily="2" charset="0"/>
                    </a:rPr>
                    <a:t>MỘT ĐẤT NƯỚC PHÁT TRIỂN CÀNG MẠNH MẼ, </a:t>
                  </a:r>
                </a:p>
              </p:txBody>
            </p:sp>
            <p:sp>
              <p:nvSpPr>
                <p:cNvPr id="45" name="Hộp Văn bản 44"/>
                <p:cNvSpPr txBox="1"/>
                <p:nvPr/>
              </p:nvSpPr>
              <p:spPr>
                <a:xfrm>
                  <a:off x="2019614" y="2241073"/>
                  <a:ext cx="2831593" cy="514893"/>
                </a:xfrm>
                <a:prstGeom prst="rect">
                  <a:avLst/>
                </a:prstGeom>
                <a:noFill/>
              </p:spPr>
              <p:txBody>
                <a:bodyPr wrap="square" rtlCol="0">
                  <a:spAutoFit/>
                </a:bodyPr>
                <a:lstStyle/>
                <a:p>
                  <a:r>
                    <a:rPr lang="vi-VN" sz="1600" dirty="0">
                      <a:solidFill>
                        <a:srgbClr val="C00000"/>
                      </a:solidFill>
                      <a:latin typeface="iCiel Cadena" panose="02000503000000020004" pitchFamily="2" charset="0"/>
                    </a:rPr>
                    <a:t>NHU CẦU CỦA CON NGƯỜI CŨNG THEO ĐÓ MÀ TĂNG VỌT</a:t>
                  </a:r>
                </a:p>
              </p:txBody>
            </p:sp>
          </p:grpSp>
          <p:cxnSp>
            <p:nvCxnSpPr>
              <p:cNvPr id="42" name="Đường nối Thẳng 41"/>
              <p:cNvCxnSpPr>
                <a:stCxn id="43" idx="1"/>
                <a:endCxn id="43" idx="3"/>
              </p:cNvCxnSpPr>
              <p:nvPr/>
            </p:nvCxnSpPr>
            <p:spPr>
              <a:xfrm>
                <a:off x="1011726" y="2024518"/>
                <a:ext cx="396768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0" name="Hình ảnh 59"/>
            <p:cNvPicPr>
              <a:picLocks noChangeAspect="1"/>
            </p:cNvPicPr>
            <p:nvPr/>
          </p:nvPicPr>
          <p:blipFill>
            <a:blip r:embed="rId4"/>
            <a:stretch>
              <a:fillRect/>
            </a:stretch>
          </p:blipFill>
          <p:spPr>
            <a:xfrm>
              <a:off x="1368994" y="4146411"/>
              <a:ext cx="832919" cy="832919"/>
            </a:xfrm>
            <a:prstGeom prst="rect">
              <a:avLst/>
            </a:prstGeom>
          </p:spPr>
        </p:pic>
        <p:pic>
          <p:nvPicPr>
            <p:cNvPr id="62" name="Hình ảnh 61"/>
            <p:cNvPicPr>
              <a:picLocks noChangeAspect="1"/>
            </p:cNvPicPr>
            <p:nvPr/>
          </p:nvPicPr>
          <p:blipFill>
            <a:blip r:embed="rId5"/>
            <a:stretch>
              <a:fillRect/>
            </a:stretch>
          </p:blipFill>
          <p:spPr>
            <a:xfrm>
              <a:off x="1412023" y="5306381"/>
              <a:ext cx="796705" cy="796705"/>
            </a:xfrm>
            <a:prstGeom prst="rect">
              <a:avLst/>
            </a:prstGeom>
          </p:spPr>
        </p:pic>
      </p:grpSp>
      <p:grpSp>
        <p:nvGrpSpPr>
          <p:cNvPr id="75" name="Nhóm 74"/>
          <p:cNvGrpSpPr/>
          <p:nvPr/>
        </p:nvGrpSpPr>
        <p:grpSpPr>
          <a:xfrm>
            <a:off x="1167219" y="4122722"/>
            <a:ext cx="4420353" cy="2254377"/>
            <a:chOff x="6937972" y="4114997"/>
            <a:chExt cx="4420353" cy="2254377"/>
          </a:xfrm>
          <a:solidFill>
            <a:srgbClr val="CDFCF6"/>
          </a:solidFill>
          <a:effectLst>
            <a:outerShdw blurRad="63500" sx="102000" sy="102000" algn="ctr" rotWithShape="0">
              <a:prstClr val="black">
                <a:alpha val="40000"/>
              </a:prstClr>
            </a:outerShdw>
          </a:effectLst>
        </p:grpSpPr>
        <p:grpSp>
          <p:nvGrpSpPr>
            <p:cNvPr id="47" name="Nhóm 46"/>
            <p:cNvGrpSpPr/>
            <p:nvPr/>
          </p:nvGrpSpPr>
          <p:grpSpPr>
            <a:xfrm>
              <a:off x="6937972" y="4114997"/>
              <a:ext cx="4420353" cy="2254377"/>
              <a:chOff x="1011726" y="1032031"/>
              <a:chExt cx="3967681" cy="1984974"/>
            </a:xfrm>
            <a:grpFill/>
          </p:grpSpPr>
          <p:grpSp>
            <p:nvGrpSpPr>
              <p:cNvPr id="48" name="Nhóm 47"/>
              <p:cNvGrpSpPr/>
              <p:nvPr/>
            </p:nvGrpSpPr>
            <p:grpSpPr>
              <a:xfrm>
                <a:off x="1011726" y="1032031"/>
                <a:ext cx="3967681" cy="1984974"/>
                <a:chOff x="984565" y="977772"/>
                <a:chExt cx="3967681" cy="1984974"/>
              </a:xfrm>
              <a:grpFill/>
            </p:grpSpPr>
            <p:sp>
              <p:nvSpPr>
                <p:cNvPr id="50" name="Hình chữ nhật: Một Góc Tròn 49"/>
                <p:cNvSpPr/>
                <p:nvPr/>
              </p:nvSpPr>
              <p:spPr>
                <a:xfrm>
                  <a:off x="984565" y="977772"/>
                  <a:ext cx="3967681" cy="1984974"/>
                </a:xfrm>
                <a:prstGeom prst="round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ộp Văn bản 50"/>
                <p:cNvSpPr txBox="1"/>
                <p:nvPr/>
              </p:nvSpPr>
              <p:spPr>
                <a:xfrm>
                  <a:off x="2027876" y="1121747"/>
                  <a:ext cx="2831593" cy="731691"/>
                </a:xfrm>
                <a:prstGeom prst="rect">
                  <a:avLst/>
                </a:prstGeom>
                <a:grpFill/>
              </p:spPr>
              <p:txBody>
                <a:bodyPr wrap="square" rtlCol="0">
                  <a:spAutoFit/>
                </a:bodyPr>
                <a:lstStyle/>
                <a:p>
                  <a:r>
                    <a:rPr lang="vi-VN" sz="1600" dirty="0">
                      <a:solidFill>
                        <a:srgbClr val="C00000"/>
                      </a:solidFill>
                      <a:latin typeface="iCiel Cadena" panose="02000503000000020004" pitchFamily="2" charset="0"/>
                    </a:rPr>
                    <a:t>TRAO ĐỔI MUA BÁN, QUẢN LÝ HÀNG HÓA TỪ THỦ CÔNG DẦN CHUYỂN SANG MÁY MÓC</a:t>
                  </a:r>
                </a:p>
              </p:txBody>
            </p:sp>
            <p:sp>
              <p:nvSpPr>
                <p:cNvPr id="52" name="Hộp Văn bản 51"/>
                <p:cNvSpPr txBox="1"/>
                <p:nvPr/>
              </p:nvSpPr>
              <p:spPr>
                <a:xfrm>
                  <a:off x="2027875" y="2106107"/>
                  <a:ext cx="2831593" cy="731691"/>
                </a:xfrm>
                <a:prstGeom prst="rect">
                  <a:avLst/>
                </a:prstGeom>
                <a:grpFill/>
              </p:spPr>
              <p:txBody>
                <a:bodyPr wrap="square" rtlCol="0">
                  <a:spAutoFit/>
                </a:bodyPr>
                <a:lstStyle/>
                <a:p>
                  <a:r>
                    <a:rPr lang="vi-VN" sz="1600" dirty="0">
                      <a:solidFill>
                        <a:srgbClr val="C00000"/>
                      </a:solidFill>
                      <a:latin typeface="iCiel Cadena" panose="02000503000000020004" pitchFamily="2" charset="0"/>
                    </a:rPr>
                    <a:t>ĐÓ CŨNG CHÍNH LÀ MỤC ĐÍCH CHỌN ĐỀ TÀI XÂY DỰNG WEBSITE CỦA EM</a:t>
                  </a:r>
                </a:p>
              </p:txBody>
            </p:sp>
          </p:grpSp>
          <p:cxnSp>
            <p:nvCxnSpPr>
              <p:cNvPr id="49" name="Đường nối Thẳng 48"/>
              <p:cNvCxnSpPr>
                <a:stCxn id="50" idx="1"/>
                <a:endCxn id="50" idx="3"/>
              </p:cNvCxnSpPr>
              <p:nvPr/>
            </p:nvCxnSpPr>
            <p:spPr>
              <a:xfrm>
                <a:off x="1011726" y="2024518"/>
                <a:ext cx="3967681" cy="0"/>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64" name="Hình ảnh 63"/>
            <p:cNvPicPr>
              <a:picLocks noChangeAspect="1"/>
            </p:cNvPicPr>
            <p:nvPr/>
          </p:nvPicPr>
          <p:blipFill>
            <a:blip r:embed="rId6"/>
            <a:stretch>
              <a:fillRect/>
            </a:stretch>
          </p:blipFill>
          <p:spPr>
            <a:xfrm>
              <a:off x="7084578" y="4217432"/>
              <a:ext cx="869133" cy="869133"/>
            </a:xfrm>
            <a:prstGeom prst="rect">
              <a:avLst/>
            </a:prstGeom>
            <a:grpFill/>
          </p:spPr>
        </p:pic>
        <p:pic>
          <p:nvPicPr>
            <p:cNvPr id="66" name="Hình ảnh 65"/>
            <p:cNvPicPr>
              <a:picLocks noChangeAspect="1"/>
            </p:cNvPicPr>
            <p:nvPr/>
          </p:nvPicPr>
          <p:blipFill>
            <a:blip r:embed="rId7"/>
            <a:stretch>
              <a:fillRect/>
            </a:stretch>
          </p:blipFill>
          <p:spPr>
            <a:xfrm>
              <a:off x="7102684" y="5312070"/>
              <a:ext cx="832919" cy="832919"/>
            </a:xfrm>
            <a:prstGeom prst="rect">
              <a:avLst/>
            </a:prstGeom>
            <a:grpFill/>
          </p:spPr>
        </p:pic>
      </p:grpSp>
      <p:grpSp>
        <p:nvGrpSpPr>
          <p:cNvPr id="2" name="Nhóm 1"/>
          <p:cNvGrpSpPr/>
          <p:nvPr/>
        </p:nvGrpSpPr>
        <p:grpSpPr>
          <a:xfrm>
            <a:off x="5758914" y="991232"/>
            <a:ext cx="5497950" cy="2254377"/>
            <a:chOff x="5758914" y="991232"/>
            <a:chExt cx="5497950" cy="2254377"/>
          </a:xfrm>
        </p:grpSpPr>
        <p:grpSp>
          <p:nvGrpSpPr>
            <p:cNvPr id="72" name="Nhóm 71"/>
            <p:cNvGrpSpPr/>
            <p:nvPr/>
          </p:nvGrpSpPr>
          <p:grpSpPr>
            <a:xfrm>
              <a:off x="6836511" y="991232"/>
              <a:ext cx="4420353" cy="2254377"/>
              <a:chOff x="6937974" y="977772"/>
              <a:chExt cx="4420353" cy="2254377"/>
            </a:xfrm>
            <a:effectLst>
              <a:outerShdw blurRad="63500" sx="102000" sy="102000" algn="ctr" rotWithShape="0">
                <a:prstClr val="black">
                  <a:alpha val="40000"/>
                </a:prstClr>
              </a:outerShdw>
            </a:effectLst>
          </p:grpSpPr>
          <p:grpSp>
            <p:nvGrpSpPr>
              <p:cNvPr id="26" name="Nhóm 25"/>
              <p:cNvGrpSpPr/>
              <p:nvPr/>
            </p:nvGrpSpPr>
            <p:grpSpPr>
              <a:xfrm>
                <a:off x="6937974" y="977772"/>
                <a:ext cx="4420353" cy="2254377"/>
                <a:chOff x="1011726" y="1032031"/>
                <a:chExt cx="3967681" cy="1984974"/>
              </a:xfrm>
            </p:grpSpPr>
            <p:grpSp>
              <p:nvGrpSpPr>
                <p:cNvPr id="27" name="Nhóm 26"/>
                <p:cNvGrpSpPr/>
                <p:nvPr/>
              </p:nvGrpSpPr>
              <p:grpSpPr>
                <a:xfrm>
                  <a:off x="1011726" y="1032031"/>
                  <a:ext cx="3967681" cy="1984974"/>
                  <a:chOff x="984565" y="977772"/>
                  <a:chExt cx="3967681" cy="1984974"/>
                </a:xfrm>
              </p:grpSpPr>
              <p:sp>
                <p:nvSpPr>
                  <p:cNvPr id="29" name="Hình chữ nhật: Một Góc Tròn 28"/>
                  <p:cNvSpPr/>
                  <p:nvPr/>
                </p:nvSpPr>
                <p:spPr>
                  <a:xfrm>
                    <a:off x="984565" y="977772"/>
                    <a:ext cx="3967681" cy="1984974"/>
                  </a:xfrm>
                  <a:prstGeom prst="round1Rect">
                    <a:avLst/>
                  </a:prstGeom>
                  <a:solidFill>
                    <a:srgbClr val="FEDB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ộp Văn bản 29"/>
                  <p:cNvSpPr txBox="1"/>
                  <p:nvPr/>
                </p:nvSpPr>
                <p:spPr>
                  <a:xfrm>
                    <a:off x="2027876" y="1121747"/>
                    <a:ext cx="2831593" cy="731691"/>
                  </a:xfrm>
                  <a:prstGeom prst="rect">
                    <a:avLst/>
                  </a:prstGeom>
                  <a:noFill/>
                </p:spPr>
                <p:txBody>
                  <a:bodyPr wrap="square" rtlCol="0">
                    <a:spAutoFit/>
                  </a:bodyPr>
                  <a:lstStyle/>
                  <a:p>
                    <a:r>
                      <a:rPr lang="vi-VN" sz="1600" dirty="0">
                        <a:solidFill>
                          <a:srgbClr val="C00000"/>
                        </a:solidFill>
                        <a:latin typeface="iCiel Cadena" panose="02000503000000020004" pitchFamily="2" charset="0"/>
                      </a:rPr>
                      <a:t>VIỆC MUA SẮM CÁC NHU YẾU PHẨM VÀ CÁC ĐỒ DÙNG TRỞ NÊN KHÓ KHĂN CHO CON NGƯỜI</a:t>
                    </a:r>
                  </a:p>
                </p:txBody>
              </p:sp>
              <p:sp>
                <p:nvSpPr>
                  <p:cNvPr id="33" name="Hộp Văn bản 32"/>
                  <p:cNvSpPr txBox="1"/>
                  <p:nvPr/>
                </p:nvSpPr>
                <p:spPr>
                  <a:xfrm>
                    <a:off x="2027875" y="2106107"/>
                    <a:ext cx="2831593" cy="731691"/>
                  </a:xfrm>
                  <a:prstGeom prst="rect">
                    <a:avLst/>
                  </a:prstGeom>
                  <a:noFill/>
                </p:spPr>
                <p:txBody>
                  <a:bodyPr wrap="square" rtlCol="0">
                    <a:spAutoFit/>
                  </a:bodyPr>
                  <a:lstStyle/>
                  <a:p>
                    <a:r>
                      <a:rPr lang="vi-VN" sz="1600" dirty="0">
                        <a:solidFill>
                          <a:srgbClr val="C00000"/>
                        </a:solidFill>
                        <a:latin typeface="iCiel Cadena" panose="02000503000000020004" pitchFamily="2" charset="0"/>
                      </a:rPr>
                      <a:t>MUA SẮM TRỰC TUYẾN PHÁT TRIỂN VƯỢT BẬC CHO TỚI BÂY GIỜ</a:t>
                    </a:r>
                  </a:p>
                </p:txBody>
              </p:sp>
            </p:grpSp>
            <p:cxnSp>
              <p:nvCxnSpPr>
                <p:cNvPr id="28" name="Đường nối Thẳng 27"/>
                <p:cNvCxnSpPr>
                  <a:stCxn id="29" idx="1"/>
                  <a:endCxn id="29" idx="3"/>
                </p:cNvCxnSpPr>
                <p:nvPr/>
              </p:nvCxnSpPr>
              <p:spPr>
                <a:xfrm>
                  <a:off x="1011726" y="2024518"/>
                  <a:ext cx="396768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5" name="Hình ảnh 34"/>
              <p:cNvPicPr>
                <a:picLocks noChangeAspect="1"/>
              </p:cNvPicPr>
              <p:nvPr/>
            </p:nvPicPr>
            <p:blipFill>
              <a:blip r:embed="rId8"/>
              <a:stretch>
                <a:fillRect/>
              </a:stretch>
            </p:blipFill>
            <p:spPr>
              <a:xfrm>
                <a:off x="7149139" y="1114178"/>
                <a:ext cx="843375" cy="843375"/>
              </a:xfrm>
              <a:prstGeom prst="rect">
                <a:avLst/>
              </a:prstGeom>
            </p:spPr>
          </p:pic>
          <p:pic>
            <p:nvPicPr>
              <p:cNvPr id="37" name="Hình ảnh 36"/>
              <p:cNvPicPr>
                <a:picLocks noChangeAspect="1"/>
              </p:cNvPicPr>
              <p:nvPr/>
            </p:nvPicPr>
            <p:blipFill>
              <a:blip r:embed="rId9"/>
              <a:stretch>
                <a:fillRect/>
              </a:stretch>
            </p:blipFill>
            <p:spPr>
              <a:xfrm>
                <a:off x="7077411" y="2246868"/>
                <a:ext cx="843375" cy="843375"/>
              </a:xfrm>
              <a:prstGeom prst="rect">
                <a:avLst/>
              </a:prstGeom>
            </p:spPr>
          </p:pic>
        </p:grpSp>
        <p:sp>
          <p:nvSpPr>
            <p:cNvPr id="67" name="Mũi tên: Phải 66"/>
            <p:cNvSpPr/>
            <p:nvPr/>
          </p:nvSpPr>
          <p:spPr>
            <a:xfrm>
              <a:off x="5758914" y="1800741"/>
              <a:ext cx="925661" cy="458505"/>
            </a:xfrm>
            <a:prstGeom prst="rightArrow">
              <a:avLst/>
            </a:prstGeom>
            <a:solidFill>
              <a:srgbClr val="E6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70" name="Mũi tên: Phải 69"/>
          <p:cNvSpPr/>
          <p:nvPr/>
        </p:nvSpPr>
        <p:spPr>
          <a:xfrm rot="10800000">
            <a:off x="5695600" y="5012933"/>
            <a:ext cx="925661" cy="458505"/>
          </a:xfrm>
          <a:prstGeom prst="rightArrow">
            <a:avLst/>
          </a:prstGeom>
          <a:solidFill>
            <a:srgbClr val="66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Mũi tên: Phải 70"/>
          <p:cNvSpPr/>
          <p:nvPr/>
        </p:nvSpPr>
        <p:spPr>
          <a:xfrm rot="5400000">
            <a:off x="8973341" y="3530712"/>
            <a:ext cx="692754" cy="34314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8" name="Hình ảnh 7"/>
          <p:cNvPicPr>
            <a:picLocks noChangeAspect="1"/>
          </p:cNvPicPr>
          <p:nvPr/>
        </p:nvPicPr>
        <p:blipFill>
          <a:blip r:embed="rId10"/>
          <a:stretch>
            <a:fillRect/>
          </a:stretch>
        </p:blipFill>
        <p:spPr>
          <a:xfrm>
            <a:off x="11472112" y="6152714"/>
            <a:ext cx="636350" cy="60176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par>
                                <p:cTn id="18" presetID="10" presetClass="entr" presetSubtype="0" fill="hold"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Nhóm 1"/>
          <p:cNvGrpSpPr/>
          <p:nvPr/>
        </p:nvGrpSpPr>
        <p:grpSpPr>
          <a:xfrm>
            <a:off x="0" y="0"/>
            <a:ext cx="12192000" cy="6858000"/>
            <a:chOff x="0" y="0"/>
            <a:chExt cx="12192000" cy="6858000"/>
          </a:xfrm>
          <a:solidFill>
            <a:schemeClr val="accent1">
              <a:lumMod val="20000"/>
              <a:lumOff val="80000"/>
            </a:schemeClr>
          </a:solidFill>
        </p:grpSpPr>
        <p:sp>
          <p:nvSpPr>
            <p:cNvPr id="5" name="Hình chữ nhật 4"/>
            <p:cNvSpPr/>
            <p:nvPr/>
          </p:nvSpPr>
          <p:spPr>
            <a:xfrm>
              <a:off x="0" y="0"/>
              <a:ext cx="12192000" cy="6858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Hình chữ nhật: Góc Tròn 6"/>
            <p:cNvSpPr/>
            <p:nvPr/>
          </p:nvSpPr>
          <p:spPr>
            <a:xfrm>
              <a:off x="461727" y="230863"/>
              <a:ext cx="4237022" cy="516048"/>
            </a:xfrm>
            <a:prstGeom prst="round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vi-VN" dirty="0">
                  <a:solidFill>
                    <a:srgbClr val="C00000"/>
                  </a:solidFill>
                  <a:latin typeface="iCiel Cadena" panose="02000503000000020004" pitchFamily="2" charset="0"/>
                </a:rPr>
                <a:t>TÌM HIỂU VỀ THƯƠNG MẠI ĐIỆN TỬ:</a:t>
              </a:r>
            </a:p>
          </p:txBody>
        </p:sp>
        <p:sp>
          <p:nvSpPr>
            <p:cNvPr id="6" name="Hình thoi 5"/>
            <p:cNvSpPr/>
            <p:nvPr/>
          </p:nvSpPr>
          <p:spPr>
            <a:xfrm>
              <a:off x="176544" y="108641"/>
              <a:ext cx="760491" cy="760491"/>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2</a:t>
              </a:r>
            </a:p>
          </p:txBody>
        </p:sp>
      </p:grpSp>
      <p:grpSp>
        <p:nvGrpSpPr>
          <p:cNvPr id="3" name="Nhóm 2"/>
          <p:cNvGrpSpPr/>
          <p:nvPr/>
        </p:nvGrpSpPr>
        <p:grpSpPr>
          <a:xfrm>
            <a:off x="1352754" y="1548885"/>
            <a:ext cx="10037055" cy="2251992"/>
            <a:chOff x="1352754" y="1548885"/>
            <a:chExt cx="10037055" cy="2251992"/>
          </a:xfrm>
        </p:grpSpPr>
        <p:sp>
          <p:nvSpPr>
            <p:cNvPr id="77" name="Hình chữ nhật: Cắt Góc Chéo 76"/>
            <p:cNvSpPr/>
            <p:nvPr/>
          </p:nvSpPr>
          <p:spPr>
            <a:xfrm>
              <a:off x="1352754" y="1548885"/>
              <a:ext cx="10037055" cy="2251992"/>
            </a:xfrm>
            <a:prstGeom prst="snip2DiagRect">
              <a:avLst/>
            </a:prstGeom>
            <a:solidFill>
              <a:srgbClr val="CDFCF6"/>
            </a:solidFill>
            <a:ln w="9525">
              <a:solidFill>
                <a:srgbClr val="0070C0"/>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a:t>
              </a:r>
            </a:p>
          </p:txBody>
        </p:sp>
        <p:grpSp>
          <p:nvGrpSpPr>
            <p:cNvPr id="17" name="Nhóm 16"/>
            <p:cNvGrpSpPr/>
            <p:nvPr/>
          </p:nvGrpSpPr>
          <p:grpSpPr>
            <a:xfrm>
              <a:off x="10121284" y="2362051"/>
              <a:ext cx="883021" cy="888006"/>
              <a:chOff x="8410668" y="1439501"/>
              <a:chExt cx="2018923" cy="1892174"/>
            </a:xfrm>
            <a:solidFill>
              <a:srgbClr val="E6E6E6"/>
            </a:solidFill>
          </p:grpSpPr>
          <p:sp>
            <p:nvSpPr>
              <p:cNvPr id="10" name="Hình chữ nhật: Góc Tròn 9"/>
              <p:cNvSpPr/>
              <p:nvPr/>
            </p:nvSpPr>
            <p:spPr>
              <a:xfrm>
                <a:off x="8410668" y="1439501"/>
                <a:ext cx="2018923" cy="189217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9" name="Hình ảnh 8"/>
              <p:cNvPicPr>
                <a:picLocks noChangeAspect="1"/>
              </p:cNvPicPr>
              <p:nvPr/>
            </p:nvPicPr>
            <p:blipFill>
              <a:blip r:embed="rId2"/>
              <a:stretch>
                <a:fillRect/>
              </a:stretch>
            </p:blipFill>
            <p:spPr>
              <a:xfrm>
                <a:off x="8609844" y="1593484"/>
                <a:ext cx="1620569" cy="1620569"/>
              </a:xfrm>
              <a:prstGeom prst="rect">
                <a:avLst/>
              </a:prstGeom>
              <a:grpFill/>
            </p:spPr>
          </p:pic>
        </p:grpSp>
        <p:pic>
          <p:nvPicPr>
            <p:cNvPr id="16" name="Hình ảnh 15"/>
            <p:cNvPicPr>
              <a:picLocks noChangeAspect="1"/>
            </p:cNvPicPr>
            <p:nvPr/>
          </p:nvPicPr>
          <p:blipFill>
            <a:blip r:embed="rId3"/>
            <a:stretch>
              <a:fillRect/>
            </a:stretch>
          </p:blipFill>
          <p:spPr>
            <a:xfrm>
              <a:off x="1817454" y="1792840"/>
              <a:ext cx="932543" cy="932543"/>
            </a:xfrm>
            <a:prstGeom prst="rect">
              <a:avLst/>
            </a:prstGeom>
          </p:spPr>
        </p:pic>
        <p:cxnSp>
          <p:nvCxnSpPr>
            <p:cNvPr id="21" name="Đường kết nối Mũi tên Thẳng 20"/>
            <p:cNvCxnSpPr/>
            <p:nvPr/>
          </p:nvCxnSpPr>
          <p:spPr>
            <a:xfrm>
              <a:off x="1652257" y="2838339"/>
              <a:ext cx="834729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Hình Bầu dục 23"/>
            <p:cNvSpPr/>
            <p:nvPr/>
          </p:nvSpPr>
          <p:spPr>
            <a:xfrm>
              <a:off x="2186392" y="2725383"/>
              <a:ext cx="194669" cy="1946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ình Bầu dục 24"/>
            <p:cNvSpPr/>
            <p:nvPr/>
          </p:nvSpPr>
          <p:spPr>
            <a:xfrm>
              <a:off x="4150234" y="2725383"/>
              <a:ext cx="194669" cy="1946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p:cNvSpPr/>
            <p:nvPr/>
          </p:nvSpPr>
          <p:spPr>
            <a:xfrm>
              <a:off x="6274814" y="2725383"/>
              <a:ext cx="194669" cy="19466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ình Bầu dục 26"/>
            <p:cNvSpPr/>
            <p:nvPr/>
          </p:nvSpPr>
          <p:spPr>
            <a:xfrm>
              <a:off x="8423001" y="2733915"/>
              <a:ext cx="194669" cy="194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Hình ảnh 28"/>
            <p:cNvPicPr>
              <a:picLocks noChangeAspect="1"/>
            </p:cNvPicPr>
            <p:nvPr/>
          </p:nvPicPr>
          <p:blipFill>
            <a:blip r:embed="rId4"/>
            <a:stretch>
              <a:fillRect/>
            </a:stretch>
          </p:blipFill>
          <p:spPr>
            <a:xfrm>
              <a:off x="3901832" y="2069319"/>
              <a:ext cx="610573" cy="610573"/>
            </a:xfrm>
            <a:prstGeom prst="rect">
              <a:avLst/>
            </a:prstGeom>
          </p:spPr>
        </p:pic>
        <p:pic>
          <p:nvPicPr>
            <p:cNvPr id="31" name="Hình ảnh 30"/>
            <p:cNvPicPr>
              <a:picLocks noChangeAspect="1"/>
            </p:cNvPicPr>
            <p:nvPr/>
          </p:nvPicPr>
          <p:blipFill>
            <a:blip r:embed="rId5"/>
            <a:stretch>
              <a:fillRect/>
            </a:stretch>
          </p:blipFill>
          <p:spPr>
            <a:xfrm>
              <a:off x="6066862" y="2066142"/>
              <a:ext cx="610574" cy="610574"/>
            </a:xfrm>
            <a:prstGeom prst="rect">
              <a:avLst/>
            </a:prstGeom>
          </p:spPr>
        </p:pic>
        <p:pic>
          <p:nvPicPr>
            <p:cNvPr id="33" name="Hình ảnh 32"/>
            <p:cNvPicPr>
              <a:picLocks noChangeAspect="1"/>
            </p:cNvPicPr>
            <p:nvPr/>
          </p:nvPicPr>
          <p:blipFill>
            <a:blip r:embed="rId6"/>
            <a:stretch>
              <a:fillRect/>
            </a:stretch>
          </p:blipFill>
          <p:spPr>
            <a:xfrm>
              <a:off x="8186114" y="2037873"/>
              <a:ext cx="712260" cy="712260"/>
            </a:xfrm>
            <a:prstGeom prst="rect">
              <a:avLst/>
            </a:prstGeom>
          </p:spPr>
        </p:pic>
        <p:sp>
          <p:nvSpPr>
            <p:cNvPr id="34" name="Hộp Văn bản 33"/>
            <p:cNvSpPr txBox="1"/>
            <p:nvPr/>
          </p:nvSpPr>
          <p:spPr>
            <a:xfrm>
              <a:off x="1652257" y="2959527"/>
              <a:ext cx="1262959" cy="369332"/>
            </a:xfrm>
            <a:prstGeom prst="rect">
              <a:avLst/>
            </a:prstGeom>
            <a:noFill/>
          </p:spPr>
          <p:txBody>
            <a:bodyPr wrap="square" rtlCol="0">
              <a:spAutoFit/>
            </a:bodyPr>
            <a:lstStyle/>
            <a:p>
              <a:pPr algn="ctr"/>
              <a:r>
                <a:rPr lang="vi-VN" dirty="0">
                  <a:solidFill>
                    <a:srgbClr val="C00000"/>
                  </a:solidFill>
                  <a:latin typeface="iCiel Cadena" panose="02000503000000020004" pitchFamily="2" charset="0"/>
                </a:rPr>
                <a:t>Giảng viên</a:t>
              </a:r>
            </a:p>
          </p:txBody>
        </p:sp>
        <p:sp>
          <p:nvSpPr>
            <p:cNvPr id="37" name="Hộp Văn bản 36"/>
            <p:cNvSpPr txBox="1"/>
            <p:nvPr/>
          </p:nvSpPr>
          <p:spPr>
            <a:xfrm>
              <a:off x="3616088" y="2959527"/>
              <a:ext cx="1262959" cy="369332"/>
            </a:xfrm>
            <a:prstGeom prst="rect">
              <a:avLst/>
            </a:prstGeom>
            <a:noFill/>
          </p:spPr>
          <p:txBody>
            <a:bodyPr wrap="square" rtlCol="0">
              <a:spAutoFit/>
            </a:bodyPr>
            <a:lstStyle/>
            <a:p>
              <a:pPr algn="ctr"/>
              <a:r>
                <a:rPr lang="vi-VN" dirty="0">
                  <a:solidFill>
                    <a:srgbClr val="FFC000"/>
                  </a:solidFill>
                  <a:latin typeface="iCiel Cadena" panose="02000503000000020004" pitchFamily="2" charset="0"/>
                </a:rPr>
                <a:t>Trả phí</a:t>
              </a:r>
            </a:p>
          </p:txBody>
        </p:sp>
        <p:sp>
          <p:nvSpPr>
            <p:cNvPr id="38" name="Hộp Văn bản 37"/>
            <p:cNvSpPr txBox="1"/>
            <p:nvPr/>
          </p:nvSpPr>
          <p:spPr>
            <a:xfrm>
              <a:off x="5185866" y="2959527"/>
              <a:ext cx="2423538" cy="369332"/>
            </a:xfrm>
            <a:prstGeom prst="rect">
              <a:avLst/>
            </a:prstGeom>
            <a:noFill/>
          </p:spPr>
          <p:txBody>
            <a:bodyPr wrap="square" rtlCol="0">
              <a:spAutoFit/>
            </a:bodyPr>
            <a:lstStyle/>
            <a:p>
              <a:r>
                <a:rPr lang="vi-VN" dirty="0">
                  <a:solidFill>
                    <a:srgbClr val="00B050"/>
                  </a:solidFill>
                  <a:latin typeface="iCiel Cadena" panose="02000503000000020004" pitchFamily="2" charset="0"/>
                </a:rPr>
                <a:t>Các phần mềm hỗ trợ</a:t>
              </a:r>
            </a:p>
          </p:txBody>
        </p:sp>
        <p:sp>
          <p:nvSpPr>
            <p:cNvPr id="39" name="Hộp Văn bản 38"/>
            <p:cNvSpPr txBox="1"/>
            <p:nvPr/>
          </p:nvSpPr>
          <p:spPr>
            <a:xfrm>
              <a:off x="7679519" y="2945735"/>
              <a:ext cx="1852674" cy="369332"/>
            </a:xfrm>
            <a:prstGeom prst="rect">
              <a:avLst/>
            </a:prstGeom>
            <a:noFill/>
          </p:spPr>
          <p:txBody>
            <a:bodyPr wrap="square" rtlCol="0">
              <a:spAutoFit/>
            </a:bodyPr>
            <a:lstStyle/>
            <a:p>
              <a:r>
                <a:rPr lang="vi-VN" dirty="0">
                  <a:solidFill>
                    <a:srgbClr val="0070C0"/>
                  </a:solidFill>
                  <a:latin typeface="iCiel Cadena" panose="02000503000000020004" pitchFamily="2" charset="0"/>
                </a:rPr>
                <a:t>Cấp quyền </a:t>
              </a:r>
              <a:r>
                <a:rPr lang="vi-VN" dirty="0" err="1">
                  <a:solidFill>
                    <a:srgbClr val="0070C0"/>
                  </a:solidFill>
                  <a:latin typeface="iCiel Cadena" panose="02000503000000020004" pitchFamily="2" charset="0"/>
                </a:rPr>
                <a:t>User</a:t>
              </a:r>
              <a:endParaRPr lang="vi-VN" dirty="0">
                <a:solidFill>
                  <a:srgbClr val="0070C0"/>
                </a:solidFill>
                <a:latin typeface="iCiel Cadena" panose="02000503000000020004" pitchFamily="2" charset="0"/>
              </a:endParaRPr>
            </a:p>
          </p:txBody>
        </p:sp>
      </p:grpSp>
      <p:sp>
        <p:nvSpPr>
          <p:cNvPr id="43" name="Mũi tên: Phải Có Khía 42"/>
          <p:cNvSpPr/>
          <p:nvPr/>
        </p:nvSpPr>
        <p:spPr>
          <a:xfrm>
            <a:off x="161367" y="4884575"/>
            <a:ext cx="1519842" cy="788132"/>
          </a:xfrm>
          <a:prstGeom prst="notchedRightArrow">
            <a:avLst>
              <a:gd name="adj1" fmla="val 50000"/>
              <a:gd name="adj2" fmla="val 47850"/>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TÓM LẠI</a:t>
            </a:r>
          </a:p>
        </p:txBody>
      </p:sp>
      <p:sp>
        <p:nvSpPr>
          <p:cNvPr id="44" name="Hình chữ nhật: Góc Tròn 43"/>
          <p:cNvSpPr/>
          <p:nvPr/>
        </p:nvSpPr>
        <p:spPr>
          <a:xfrm>
            <a:off x="2325993" y="4788122"/>
            <a:ext cx="2282221" cy="968237"/>
          </a:xfrm>
          <a:prstGeom prst="roundRect">
            <a:avLst/>
          </a:prstGeom>
          <a:solidFill>
            <a:srgbClr val="1CD6C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2" name="Hộp Văn bản 51"/>
          <p:cNvSpPr txBox="1"/>
          <p:nvPr/>
        </p:nvSpPr>
        <p:spPr>
          <a:xfrm>
            <a:off x="3249446" y="5093975"/>
            <a:ext cx="1262959" cy="369332"/>
          </a:xfrm>
          <a:prstGeom prst="rect">
            <a:avLst/>
          </a:prstGeom>
          <a:noFill/>
          <a:effectLst>
            <a:outerShdw blurRad="63500" sx="102000" sy="102000" algn="ctr" rotWithShape="0">
              <a:prstClr val="black">
                <a:alpha val="40000"/>
              </a:prstClr>
            </a:outerShdw>
          </a:effectLst>
        </p:spPr>
        <p:txBody>
          <a:bodyPr wrap="square" rtlCol="0">
            <a:spAutoFit/>
          </a:bodyPr>
          <a:lstStyle/>
          <a:p>
            <a:r>
              <a:rPr lang="vi-VN" dirty="0">
                <a:solidFill>
                  <a:srgbClr val="C00000"/>
                </a:solidFill>
                <a:latin typeface="iCiel Cadena" panose="02000503000000020004" pitchFamily="2" charset="0"/>
              </a:rPr>
              <a:t>MUA BÁN</a:t>
            </a:r>
          </a:p>
        </p:txBody>
      </p:sp>
      <p:sp>
        <p:nvSpPr>
          <p:cNvPr id="53" name="Hình chữ nhật: Góc Tròn 52"/>
          <p:cNvSpPr/>
          <p:nvPr/>
        </p:nvSpPr>
        <p:spPr>
          <a:xfrm>
            <a:off x="5397298" y="4768144"/>
            <a:ext cx="2282221" cy="968237"/>
          </a:xfrm>
          <a:prstGeom prst="roundRect">
            <a:avLst/>
          </a:prstGeom>
          <a:solidFill>
            <a:srgbClr val="FFFF0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5" name="Hình ảnh 54"/>
          <p:cNvPicPr>
            <a:picLocks noChangeAspect="1"/>
          </p:cNvPicPr>
          <p:nvPr/>
        </p:nvPicPr>
        <p:blipFill>
          <a:blip r:embed="rId7"/>
          <a:stretch>
            <a:fillRect/>
          </a:stretch>
        </p:blipFill>
        <p:spPr>
          <a:xfrm>
            <a:off x="5515900" y="4903345"/>
            <a:ext cx="758914" cy="758914"/>
          </a:xfrm>
          <a:prstGeom prst="rect">
            <a:avLst/>
          </a:prstGeom>
        </p:spPr>
      </p:pic>
      <p:sp>
        <p:nvSpPr>
          <p:cNvPr id="56" name="Hộp Văn bản 55"/>
          <p:cNvSpPr txBox="1"/>
          <p:nvPr/>
        </p:nvSpPr>
        <p:spPr>
          <a:xfrm>
            <a:off x="6371282" y="5067596"/>
            <a:ext cx="1211769" cy="369332"/>
          </a:xfrm>
          <a:prstGeom prst="rect">
            <a:avLst/>
          </a:prstGeom>
          <a:noFill/>
        </p:spPr>
        <p:txBody>
          <a:bodyPr wrap="square" rtlCol="0">
            <a:spAutoFit/>
          </a:bodyPr>
          <a:lstStyle/>
          <a:p>
            <a:r>
              <a:rPr lang="vi-VN" dirty="0">
                <a:solidFill>
                  <a:srgbClr val="C00000"/>
                </a:solidFill>
                <a:latin typeface="iCiel Cadena" panose="02000503000000020004" pitchFamily="2" charset="0"/>
              </a:rPr>
              <a:t>INTERNET</a:t>
            </a:r>
          </a:p>
        </p:txBody>
      </p:sp>
      <p:pic>
        <p:nvPicPr>
          <p:cNvPr id="58" name="Hình ảnh 57"/>
          <p:cNvPicPr>
            <a:picLocks noChangeAspect="1"/>
          </p:cNvPicPr>
          <p:nvPr/>
        </p:nvPicPr>
        <p:blipFill>
          <a:blip r:embed="rId8"/>
          <a:stretch>
            <a:fillRect/>
          </a:stretch>
        </p:blipFill>
        <p:spPr>
          <a:xfrm>
            <a:off x="2385894" y="4853840"/>
            <a:ext cx="836799" cy="836799"/>
          </a:xfrm>
          <a:prstGeom prst="rect">
            <a:avLst/>
          </a:prstGeom>
        </p:spPr>
      </p:pic>
      <p:sp>
        <p:nvSpPr>
          <p:cNvPr id="59" name="Hình chữ nhật: Góc Tròn 58"/>
          <p:cNvSpPr/>
          <p:nvPr/>
        </p:nvSpPr>
        <p:spPr>
          <a:xfrm>
            <a:off x="8468603" y="4775768"/>
            <a:ext cx="3364276" cy="968237"/>
          </a:xfrm>
          <a:prstGeom prst="roundRect">
            <a:avLst/>
          </a:prstGeom>
          <a:solidFill>
            <a:srgbClr val="00B0F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63" name="Hình ảnh 62"/>
          <p:cNvPicPr>
            <a:picLocks noChangeAspect="1"/>
          </p:cNvPicPr>
          <p:nvPr/>
        </p:nvPicPr>
        <p:blipFill>
          <a:blip r:embed="rId9"/>
          <a:stretch>
            <a:fillRect/>
          </a:stretch>
        </p:blipFill>
        <p:spPr>
          <a:xfrm>
            <a:off x="8605856" y="4921555"/>
            <a:ext cx="814826" cy="814826"/>
          </a:xfrm>
          <a:prstGeom prst="rect">
            <a:avLst/>
          </a:prstGeom>
        </p:spPr>
      </p:pic>
      <p:sp>
        <p:nvSpPr>
          <p:cNvPr id="64" name="Hộp Văn bản 63"/>
          <p:cNvSpPr txBox="1"/>
          <p:nvPr/>
        </p:nvSpPr>
        <p:spPr>
          <a:xfrm>
            <a:off x="9310325" y="5093975"/>
            <a:ext cx="2659807" cy="369332"/>
          </a:xfrm>
          <a:prstGeom prst="rect">
            <a:avLst/>
          </a:prstGeom>
          <a:noFill/>
        </p:spPr>
        <p:txBody>
          <a:bodyPr wrap="square" rtlCol="0">
            <a:spAutoFit/>
          </a:bodyPr>
          <a:lstStyle/>
          <a:p>
            <a:r>
              <a:rPr lang="vi-VN" dirty="0">
                <a:solidFill>
                  <a:srgbClr val="C00000"/>
                </a:solidFill>
                <a:latin typeface="iCiel Cadena" panose="02000503000000020004" pitchFamily="2" charset="0"/>
              </a:rPr>
              <a:t>THƯƠNG MẠI ĐIỆN TỬ </a:t>
            </a:r>
          </a:p>
        </p:txBody>
      </p:sp>
      <p:cxnSp>
        <p:nvCxnSpPr>
          <p:cNvPr id="66" name="Đường kết nối: Cong 65"/>
          <p:cNvCxnSpPr/>
          <p:nvPr/>
        </p:nvCxnSpPr>
        <p:spPr>
          <a:xfrm flipV="1">
            <a:off x="4649658" y="5093975"/>
            <a:ext cx="704350" cy="342953"/>
          </a:xfrm>
          <a:prstGeom prst="curvedConnector3">
            <a:avLst>
              <a:gd name="adj1" fmla="val 5257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Đường kết nối: Cong 70"/>
          <p:cNvCxnSpPr/>
          <p:nvPr/>
        </p:nvCxnSpPr>
        <p:spPr>
          <a:xfrm>
            <a:off x="7720304" y="5067596"/>
            <a:ext cx="663684" cy="369332"/>
          </a:xfrm>
          <a:prstGeom prst="curvedConnector3">
            <a:avLst/>
          </a:prstGeom>
          <a:ln w="19050">
            <a:tailEnd type="triangle"/>
          </a:ln>
        </p:spPr>
        <p:style>
          <a:lnRef idx="1">
            <a:schemeClr val="accent4"/>
          </a:lnRef>
          <a:fillRef idx="0">
            <a:schemeClr val="accent4"/>
          </a:fillRef>
          <a:effectRef idx="0">
            <a:schemeClr val="accent4"/>
          </a:effectRef>
          <a:fontRef idx="minor">
            <a:schemeClr val="tx1"/>
          </a:fontRef>
        </p:style>
      </p:cxnSp>
      <p:pic>
        <p:nvPicPr>
          <p:cNvPr id="4" name="Hình ảnh 3"/>
          <p:cNvPicPr>
            <a:picLocks noChangeAspect="1"/>
          </p:cNvPicPr>
          <p:nvPr/>
        </p:nvPicPr>
        <p:blipFill>
          <a:blip r:embed="rId10"/>
          <a:stretch>
            <a:fillRect/>
          </a:stretch>
        </p:blipFill>
        <p:spPr>
          <a:xfrm>
            <a:off x="169848" y="5998951"/>
            <a:ext cx="793534" cy="750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500"/>
                                        <p:tgtEl>
                                          <p:spTgt spid="66"/>
                                        </p:tgtEl>
                                      </p:cBhvr>
                                    </p:animEffect>
                                  </p:childTnLst>
                                </p:cTn>
                              </p:par>
                              <p:par>
                                <p:cTn id="33" presetID="10"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par>
                                <p:cTn id="53" presetID="10"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2" grpId="0"/>
      <p:bldP spid="53" grpId="0" animBg="1"/>
      <p:bldP spid="56" grpId="0"/>
      <p:bldP spid="59"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21" y="0"/>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iCiel Cadena" panose="02000503000000020004" pitchFamily="2" charset="0"/>
            </a:endParaRPr>
          </a:p>
        </p:txBody>
      </p:sp>
      <p:sp>
        <p:nvSpPr>
          <p:cNvPr id="14" name="Hình chữ nhật: Góc Tròn 13"/>
          <p:cNvSpPr/>
          <p:nvPr/>
        </p:nvSpPr>
        <p:spPr>
          <a:xfrm>
            <a:off x="385157" y="361431"/>
            <a:ext cx="6015644" cy="369333"/>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iCiel Cadena" panose="02000503000000020004" pitchFamily="2" charset="0"/>
            </a:endParaRPr>
          </a:p>
        </p:txBody>
      </p:sp>
      <p:pic>
        <p:nvPicPr>
          <p:cNvPr id="9" name="Hình ảnh 8"/>
          <p:cNvPicPr>
            <a:picLocks noChangeAspect="1"/>
          </p:cNvPicPr>
          <p:nvPr/>
        </p:nvPicPr>
        <p:blipFill>
          <a:blip r:embed="rId2"/>
          <a:stretch>
            <a:fillRect/>
          </a:stretch>
        </p:blipFill>
        <p:spPr>
          <a:xfrm rot="15300000">
            <a:off x="241818" y="166732"/>
            <a:ext cx="758732" cy="758732"/>
          </a:xfrm>
          <a:prstGeom prst="rect">
            <a:avLst/>
          </a:prstGeom>
        </p:spPr>
      </p:pic>
      <p:sp>
        <p:nvSpPr>
          <p:cNvPr id="15" name="Hộp Văn bản 14"/>
          <p:cNvSpPr txBox="1"/>
          <p:nvPr/>
        </p:nvSpPr>
        <p:spPr>
          <a:xfrm>
            <a:off x="973589" y="364604"/>
            <a:ext cx="5427211" cy="369332"/>
          </a:xfrm>
          <a:prstGeom prst="rect">
            <a:avLst/>
          </a:prstGeom>
          <a:noFill/>
        </p:spPr>
        <p:txBody>
          <a:bodyPr wrap="square" rtlCol="0">
            <a:spAutoFit/>
          </a:bodyPr>
          <a:lstStyle/>
          <a:p>
            <a:pPr algn="ctr"/>
            <a:r>
              <a:rPr lang="vi-VN" dirty="0">
                <a:solidFill>
                  <a:srgbClr val="FFFF00"/>
                </a:solidFill>
                <a:latin typeface="iCiel Cadena" panose="02000503000000020004" pitchFamily="2" charset="0"/>
              </a:rPr>
              <a:t>CÁC HÌNH THỨC THƯƠNG MẠI ĐIỆN TỬ TRỌNG ĐIỂM</a:t>
            </a:r>
          </a:p>
        </p:txBody>
      </p:sp>
      <p:grpSp>
        <p:nvGrpSpPr>
          <p:cNvPr id="3" name="Nhóm 2"/>
          <p:cNvGrpSpPr/>
          <p:nvPr/>
        </p:nvGrpSpPr>
        <p:grpSpPr>
          <a:xfrm>
            <a:off x="572808" y="1633914"/>
            <a:ext cx="1381125" cy="4661230"/>
            <a:chOff x="304800" y="2084388"/>
            <a:chExt cx="1381125" cy="4661230"/>
          </a:xfrm>
          <a:effectLst>
            <a:outerShdw blurRad="63500" sx="102000" sy="102000" algn="ctr" rotWithShape="0">
              <a:prstClr val="black">
                <a:alpha val="40000"/>
              </a:prstClr>
            </a:outerShdw>
          </a:effectLst>
        </p:grpSpPr>
        <p:sp>
          <p:nvSpPr>
            <p:cNvPr id="25" name="Hình chữ nhật 24"/>
            <p:cNvSpPr/>
            <p:nvPr/>
          </p:nvSpPr>
          <p:spPr>
            <a:xfrm rot="5400000">
              <a:off x="-992209" y="4098443"/>
              <a:ext cx="3980931" cy="13134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iCiel Cadena" panose="02000503000000020004" pitchFamily="2" charset="0"/>
              </a:endParaRPr>
            </a:p>
          </p:txBody>
        </p:sp>
        <p:sp>
          <p:nvSpPr>
            <p:cNvPr id="19" name="Hình thoi 18"/>
            <p:cNvSpPr/>
            <p:nvPr/>
          </p:nvSpPr>
          <p:spPr>
            <a:xfrm>
              <a:off x="304800" y="2084388"/>
              <a:ext cx="1381125" cy="138112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pic>
          <p:nvPicPr>
            <p:cNvPr id="33" name="Hình ảnh 32"/>
            <p:cNvPicPr>
              <a:picLocks noChangeAspect="1"/>
            </p:cNvPicPr>
            <p:nvPr/>
          </p:nvPicPr>
          <p:blipFill>
            <a:blip r:embed="rId3"/>
            <a:stretch>
              <a:fillRect/>
            </a:stretch>
          </p:blipFill>
          <p:spPr>
            <a:xfrm>
              <a:off x="708024" y="2487612"/>
              <a:ext cx="574675" cy="574675"/>
            </a:xfrm>
            <a:prstGeom prst="rect">
              <a:avLst/>
            </a:prstGeom>
          </p:spPr>
        </p:pic>
        <p:sp>
          <p:nvSpPr>
            <p:cNvPr id="44" name="Hộp Văn bản 43"/>
            <p:cNvSpPr txBox="1"/>
            <p:nvPr/>
          </p:nvSpPr>
          <p:spPr>
            <a:xfrm>
              <a:off x="521233" y="4337091"/>
              <a:ext cx="948256" cy="1200329"/>
            </a:xfrm>
            <a:prstGeom prst="rect">
              <a:avLst/>
            </a:prstGeom>
            <a:noFill/>
          </p:spPr>
          <p:txBody>
            <a:bodyPr wrap="square" rtlCol="0">
              <a:spAutoFit/>
            </a:bodyPr>
            <a:lstStyle/>
            <a:p>
              <a:pPr algn="ctr"/>
              <a:r>
                <a:rPr lang="vi-VN" dirty="0">
                  <a:solidFill>
                    <a:schemeClr val="accent1">
                      <a:lumMod val="40000"/>
                      <a:lumOff val="60000"/>
                    </a:schemeClr>
                  </a:solidFill>
                  <a:latin typeface="iCiel Cadena" panose="02000503000000020004" pitchFamily="2" charset="0"/>
                </a:rPr>
                <a:t>THƯ ĐIỆN TỬ</a:t>
              </a:r>
            </a:p>
            <a:p>
              <a:pPr algn="ctr"/>
              <a:r>
                <a:rPr lang="vi-VN" dirty="0">
                  <a:solidFill>
                    <a:schemeClr val="accent1">
                      <a:lumMod val="40000"/>
                      <a:lumOff val="60000"/>
                    </a:schemeClr>
                  </a:solidFill>
                  <a:latin typeface="iCiel Cadena" panose="02000503000000020004" pitchFamily="2" charset="0"/>
                </a:rPr>
                <a:t>ONLINE</a:t>
              </a:r>
            </a:p>
          </p:txBody>
        </p:sp>
      </p:grpSp>
      <p:grpSp>
        <p:nvGrpSpPr>
          <p:cNvPr id="13" name="Nhóm 12"/>
          <p:cNvGrpSpPr/>
          <p:nvPr/>
        </p:nvGrpSpPr>
        <p:grpSpPr>
          <a:xfrm>
            <a:off x="2357157" y="1677373"/>
            <a:ext cx="1381125" cy="4033844"/>
            <a:chOff x="2137113" y="2738437"/>
            <a:chExt cx="1381125" cy="4033844"/>
          </a:xfrm>
          <a:effectLst>
            <a:outerShdw blurRad="63500" sx="102000" sy="102000" algn="ctr" rotWithShape="0">
              <a:prstClr val="black">
                <a:alpha val="40000"/>
              </a:prstClr>
            </a:outerShdw>
          </a:effectLst>
        </p:grpSpPr>
        <p:sp>
          <p:nvSpPr>
            <p:cNvPr id="26" name="Hình chữ nhật 25"/>
            <p:cNvSpPr/>
            <p:nvPr/>
          </p:nvSpPr>
          <p:spPr>
            <a:xfrm rot="5400000">
              <a:off x="1156628" y="4444526"/>
              <a:ext cx="3342093" cy="131341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sp>
          <p:nvSpPr>
            <p:cNvPr id="20" name="Hình thoi 19"/>
            <p:cNvSpPr/>
            <p:nvPr/>
          </p:nvSpPr>
          <p:spPr>
            <a:xfrm>
              <a:off x="2137113" y="2738437"/>
              <a:ext cx="1381125" cy="1381125"/>
            </a:xfrm>
            <a:prstGeom prst="diamon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pic>
          <p:nvPicPr>
            <p:cNvPr id="35" name="Hình ảnh 34"/>
            <p:cNvPicPr>
              <a:picLocks noChangeAspect="1"/>
            </p:cNvPicPr>
            <p:nvPr/>
          </p:nvPicPr>
          <p:blipFill>
            <a:blip r:embed="rId4"/>
            <a:stretch>
              <a:fillRect/>
            </a:stretch>
          </p:blipFill>
          <p:spPr>
            <a:xfrm>
              <a:off x="2495142" y="3136537"/>
              <a:ext cx="657951" cy="657951"/>
            </a:xfrm>
            <a:prstGeom prst="rect">
              <a:avLst/>
            </a:prstGeom>
          </p:spPr>
        </p:pic>
        <p:sp>
          <p:nvSpPr>
            <p:cNvPr id="45" name="Hộp Văn bản 44"/>
            <p:cNvSpPr txBox="1"/>
            <p:nvPr/>
          </p:nvSpPr>
          <p:spPr>
            <a:xfrm>
              <a:off x="2402148" y="4337091"/>
              <a:ext cx="927388" cy="1477328"/>
            </a:xfrm>
            <a:prstGeom prst="rect">
              <a:avLst/>
            </a:prstGeom>
            <a:noFill/>
          </p:spPr>
          <p:txBody>
            <a:bodyPr wrap="square" rtlCol="0">
              <a:spAutoFit/>
            </a:bodyPr>
            <a:lstStyle/>
            <a:p>
              <a:pPr algn="ctr"/>
              <a:r>
                <a:rPr lang="vi-VN" dirty="0">
                  <a:solidFill>
                    <a:srgbClr val="F6E1C3"/>
                  </a:solidFill>
                  <a:latin typeface="iCiel Cadena" panose="02000503000000020004" pitchFamily="2" charset="0"/>
                </a:rPr>
                <a:t>TRAO ĐỔI DỮ LIỆU ĐIỆN TỬ</a:t>
              </a:r>
            </a:p>
          </p:txBody>
        </p:sp>
      </p:grpSp>
      <p:grpSp>
        <p:nvGrpSpPr>
          <p:cNvPr id="7" name="Nhóm 6"/>
          <p:cNvGrpSpPr/>
          <p:nvPr/>
        </p:nvGrpSpPr>
        <p:grpSpPr>
          <a:xfrm>
            <a:off x="4252303" y="1342198"/>
            <a:ext cx="1381125" cy="5207006"/>
            <a:chOff x="3885169" y="1565275"/>
            <a:chExt cx="1381125" cy="5207006"/>
          </a:xfrm>
          <a:effectLst>
            <a:outerShdw blurRad="63500" sx="102000" sy="102000" algn="ctr" rotWithShape="0">
              <a:prstClr val="black">
                <a:alpha val="40000"/>
              </a:prstClr>
            </a:outerShdw>
          </a:effectLst>
        </p:grpSpPr>
        <p:sp>
          <p:nvSpPr>
            <p:cNvPr id="27" name="Hình chữ nhật 26"/>
            <p:cNvSpPr/>
            <p:nvPr/>
          </p:nvSpPr>
          <p:spPr>
            <a:xfrm rot="5400000">
              <a:off x="2317509" y="3857351"/>
              <a:ext cx="4516443" cy="13134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sp>
          <p:nvSpPr>
            <p:cNvPr id="21" name="Hình thoi 20"/>
            <p:cNvSpPr/>
            <p:nvPr/>
          </p:nvSpPr>
          <p:spPr>
            <a:xfrm>
              <a:off x="3885169" y="1565275"/>
              <a:ext cx="1381125" cy="1381125"/>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pic>
          <p:nvPicPr>
            <p:cNvPr id="37" name="Hình ảnh 36"/>
            <p:cNvPicPr>
              <a:picLocks noChangeAspect="1"/>
            </p:cNvPicPr>
            <p:nvPr/>
          </p:nvPicPr>
          <p:blipFill>
            <a:blip r:embed="rId5"/>
            <a:stretch>
              <a:fillRect/>
            </a:stretch>
          </p:blipFill>
          <p:spPr>
            <a:xfrm>
              <a:off x="4215302" y="1807325"/>
              <a:ext cx="725589" cy="725589"/>
            </a:xfrm>
            <a:prstGeom prst="rect">
              <a:avLst/>
            </a:prstGeom>
          </p:spPr>
        </p:pic>
        <p:sp>
          <p:nvSpPr>
            <p:cNvPr id="46" name="Hộp Văn bản 45"/>
            <p:cNvSpPr txBox="1"/>
            <p:nvPr/>
          </p:nvSpPr>
          <p:spPr>
            <a:xfrm>
              <a:off x="4106340" y="3825310"/>
              <a:ext cx="937735" cy="1200329"/>
            </a:xfrm>
            <a:prstGeom prst="rect">
              <a:avLst/>
            </a:prstGeom>
            <a:noFill/>
          </p:spPr>
          <p:txBody>
            <a:bodyPr wrap="square" rtlCol="0">
              <a:spAutoFit/>
            </a:bodyPr>
            <a:lstStyle/>
            <a:p>
              <a:pPr algn="ctr"/>
              <a:r>
                <a:rPr lang="vi-VN" dirty="0">
                  <a:solidFill>
                    <a:srgbClr val="FFFF00"/>
                  </a:solidFill>
                  <a:latin typeface="iCiel Cadena" panose="02000503000000020004" pitchFamily="2" charset="0"/>
                </a:rPr>
                <a:t>THANH TOÁN ĐIỆN TỬ</a:t>
              </a:r>
            </a:p>
          </p:txBody>
        </p:sp>
      </p:grpSp>
      <p:grpSp>
        <p:nvGrpSpPr>
          <p:cNvPr id="17" name="Nhóm 16"/>
          <p:cNvGrpSpPr/>
          <p:nvPr/>
        </p:nvGrpSpPr>
        <p:grpSpPr>
          <a:xfrm>
            <a:off x="6226190" y="1717230"/>
            <a:ext cx="1381125" cy="4360610"/>
            <a:chOff x="5964515" y="2411669"/>
            <a:chExt cx="1381125" cy="4360610"/>
          </a:xfrm>
          <a:effectLst>
            <a:outerShdw blurRad="63500" sx="102000" sy="102000" algn="ctr" rotWithShape="0">
              <a:prstClr val="black">
                <a:alpha val="40000"/>
              </a:prstClr>
            </a:outerShdw>
          </a:effectLst>
        </p:grpSpPr>
        <p:sp>
          <p:nvSpPr>
            <p:cNvPr id="28" name="Hình chữ nhật 27"/>
            <p:cNvSpPr/>
            <p:nvPr/>
          </p:nvSpPr>
          <p:spPr>
            <a:xfrm rot="5400000">
              <a:off x="4820054" y="4280547"/>
              <a:ext cx="3670046" cy="131341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iCiel Cadena" panose="02000503000000020004" pitchFamily="2" charset="0"/>
              </a:endParaRPr>
            </a:p>
          </p:txBody>
        </p:sp>
        <p:sp>
          <p:nvSpPr>
            <p:cNvPr id="22" name="Hình thoi 21"/>
            <p:cNvSpPr/>
            <p:nvPr/>
          </p:nvSpPr>
          <p:spPr>
            <a:xfrm>
              <a:off x="5964515" y="2411669"/>
              <a:ext cx="1381125" cy="1381125"/>
            </a:xfrm>
            <a:prstGeom prst="diamond">
              <a:avLst/>
            </a:prstGeom>
            <a:solidFill>
              <a:srgbClr val="F6E1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pic>
          <p:nvPicPr>
            <p:cNvPr id="39" name="Hình ảnh 38"/>
            <p:cNvPicPr>
              <a:picLocks noChangeAspect="1"/>
            </p:cNvPicPr>
            <p:nvPr/>
          </p:nvPicPr>
          <p:blipFill>
            <a:blip r:embed="rId6"/>
            <a:stretch>
              <a:fillRect/>
            </a:stretch>
          </p:blipFill>
          <p:spPr>
            <a:xfrm>
              <a:off x="6288266" y="2714678"/>
              <a:ext cx="695218" cy="695218"/>
            </a:xfrm>
            <a:prstGeom prst="rect">
              <a:avLst/>
            </a:prstGeom>
          </p:spPr>
        </p:pic>
        <p:sp>
          <p:nvSpPr>
            <p:cNvPr id="47" name="Hộp Văn bản 46"/>
            <p:cNvSpPr txBox="1"/>
            <p:nvPr/>
          </p:nvSpPr>
          <p:spPr>
            <a:xfrm>
              <a:off x="6202074" y="4337090"/>
              <a:ext cx="936304" cy="1200329"/>
            </a:xfrm>
            <a:prstGeom prst="rect">
              <a:avLst/>
            </a:prstGeom>
            <a:noFill/>
          </p:spPr>
          <p:txBody>
            <a:bodyPr wrap="square" rtlCol="0">
              <a:spAutoFit/>
            </a:bodyPr>
            <a:lstStyle/>
            <a:p>
              <a:pPr algn="ctr"/>
              <a:r>
                <a:rPr lang="vi-VN" dirty="0">
                  <a:solidFill>
                    <a:srgbClr val="F6E1C3"/>
                  </a:solidFill>
                  <a:latin typeface="iCiel Cadena" panose="02000503000000020004" pitchFamily="2" charset="0"/>
                </a:rPr>
                <a:t>BÁN LẺ HÀNG HÓA ONLINE</a:t>
              </a:r>
            </a:p>
          </p:txBody>
        </p:sp>
      </p:grpSp>
      <p:grpSp>
        <p:nvGrpSpPr>
          <p:cNvPr id="11" name="Nhóm 10"/>
          <p:cNvGrpSpPr/>
          <p:nvPr/>
        </p:nvGrpSpPr>
        <p:grpSpPr>
          <a:xfrm>
            <a:off x="8260928" y="1472456"/>
            <a:ext cx="1381125" cy="5051176"/>
            <a:chOff x="8210593" y="1721106"/>
            <a:chExt cx="1381125" cy="5051176"/>
          </a:xfrm>
          <a:effectLst>
            <a:outerShdw blurRad="63500" sx="102000" sy="102000" algn="ctr" rotWithShape="0">
              <a:prstClr val="black">
                <a:alpha val="40000"/>
              </a:prstClr>
            </a:outerShdw>
          </a:effectLst>
        </p:grpSpPr>
        <p:sp>
          <p:nvSpPr>
            <p:cNvPr id="29" name="Hình chữ nhật 28"/>
            <p:cNvSpPr/>
            <p:nvPr/>
          </p:nvSpPr>
          <p:spPr>
            <a:xfrm rot="5400000">
              <a:off x="6700474" y="3914892"/>
              <a:ext cx="4401362" cy="131341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iCiel Cadena" panose="02000503000000020004" pitchFamily="2" charset="0"/>
              </a:endParaRPr>
            </a:p>
          </p:txBody>
        </p:sp>
        <p:sp>
          <p:nvSpPr>
            <p:cNvPr id="23" name="Hình thoi 22"/>
            <p:cNvSpPr/>
            <p:nvPr/>
          </p:nvSpPr>
          <p:spPr>
            <a:xfrm>
              <a:off x="8210593" y="1721106"/>
              <a:ext cx="1381125" cy="1381125"/>
            </a:xfrm>
            <a:prstGeom prst="diamond">
              <a:avLst/>
            </a:prstGeom>
            <a:solidFill>
              <a:srgbClr val="E9A1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pic>
          <p:nvPicPr>
            <p:cNvPr id="41" name="Hình ảnh 40"/>
            <p:cNvPicPr>
              <a:picLocks noChangeAspect="1"/>
            </p:cNvPicPr>
            <p:nvPr/>
          </p:nvPicPr>
          <p:blipFill>
            <a:blip r:embed="rId7"/>
            <a:stretch>
              <a:fillRect/>
            </a:stretch>
          </p:blipFill>
          <p:spPr>
            <a:xfrm>
              <a:off x="8562545" y="2089857"/>
              <a:ext cx="674831" cy="674831"/>
            </a:xfrm>
            <a:prstGeom prst="rect">
              <a:avLst/>
            </a:prstGeom>
          </p:spPr>
        </p:pic>
        <p:sp>
          <p:nvSpPr>
            <p:cNvPr id="48" name="Hộp Văn bản 47"/>
            <p:cNvSpPr txBox="1"/>
            <p:nvPr/>
          </p:nvSpPr>
          <p:spPr>
            <a:xfrm>
              <a:off x="8392211" y="3792794"/>
              <a:ext cx="1015497" cy="1477328"/>
            </a:xfrm>
            <a:prstGeom prst="rect">
              <a:avLst/>
            </a:prstGeom>
            <a:noFill/>
          </p:spPr>
          <p:txBody>
            <a:bodyPr wrap="square" rtlCol="0">
              <a:spAutoFit/>
            </a:bodyPr>
            <a:lstStyle/>
            <a:p>
              <a:pPr algn="ctr"/>
              <a:r>
                <a:rPr lang="vi-VN" dirty="0">
                  <a:solidFill>
                    <a:schemeClr val="accent2">
                      <a:lumMod val="60000"/>
                      <a:lumOff val="40000"/>
                    </a:schemeClr>
                  </a:solidFill>
                  <a:latin typeface="iCiel Cadena" panose="02000503000000020004" pitchFamily="2" charset="0"/>
                </a:rPr>
                <a:t>QUẢNG CÁO, GIẢI TRÍ TRỰC TUYẾN</a:t>
              </a:r>
            </a:p>
          </p:txBody>
        </p:sp>
      </p:grpSp>
      <p:grpSp>
        <p:nvGrpSpPr>
          <p:cNvPr id="12" name="Nhóm 11"/>
          <p:cNvGrpSpPr/>
          <p:nvPr/>
        </p:nvGrpSpPr>
        <p:grpSpPr>
          <a:xfrm>
            <a:off x="10268669" y="394492"/>
            <a:ext cx="1381125" cy="6069016"/>
            <a:chOff x="10115571" y="703263"/>
            <a:chExt cx="1381125" cy="6069016"/>
          </a:xfrm>
          <a:effectLst>
            <a:outerShdw blurRad="63500" sx="102000" sy="102000" algn="ctr" rotWithShape="0">
              <a:prstClr val="black">
                <a:alpha val="40000"/>
              </a:prstClr>
            </a:outerShdw>
          </a:effectLst>
        </p:grpSpPr>
        <p:sp>
          <p:nvSpPr>
            <p:cNvPr id="30" name="Hình chữ nhật 29"/>
            <p:cNvSpPr/>
            <p:nvPr/>
          </p:nvSpPr>
          <p:spPr>
            <a:xfrm rot="5400000">
              <a:off x="8114832" y="3426344"/>
              <a:ext cx="5378453" cy="13134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iCiel Cadena" panose="02000503000000020004" pitchFamily="2" charset="0"/>
              </a:endParaRPr>
            </a:p>
          </p:txBody>
        </p:sp>
        <p:sp>
          <p:nvSpPr>
            <p:cNvPr id="24" name="Hình thoi 23"/>
            <p:cNvSpPr/>
            <p:nvPr/>
          </p:nvSpPr>
          <p:spPr>
            <a:xfrm>
              <a:off x="10115571" y="703263"/>
              <a:ext cx="1381125" cy="1381125"/>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iCiel Cadena" panose="02000503000000020004" pitchFamily="2" charset="0"/>
              </a:endParaRPr>
            </a:p>
          </p:txBody>
        </p:sp>
        <p:pic>
          <p:nvPicPr>
            <p:cNvPr id="43" name="Hình ảnh 42"/>
            <p:cNvPicPr>
              <a:picLocks noChangeAspect="1"/>
            </p:cNvPicPr>
            <p:nvPr/>
          </p:nvPicPr>
          <p:blipFill>
            <a:blip r:embed="rId8"/>
            <a:stretch>
              <a:fillRect/>
            </a:stretch>
          </p:blipFill>
          <p:spPr>
            <a:xfrm>
              <a:off x="10479919" y="1066485"/>
              <a:ext cx="648277" cy="648277"/>
            </a:xfrm>
            <a:prstGeom prst="rect">
              <a:avLst/>
            </a:prstGeom>
          </p:spPr>
        </p:pic>
        <p:sp>
          <p:nvSpPr>
            <p:cNvPr id="49" name="Hộp Văn bản 48"/>
            <p:cNvSpPr txBox="1"/>
            <p:nvPr/>
          </p:nvSpPr>
          <p:spPr>
            <a:xfrm>
              <a:off x="10341441" y="2946400"/>
              <a:ext cx="925232" cy="1754326"/>
            </a:xfrm>
            <a:prstGeom prst="rect">
              <a:avLst/>
            </a:prstGeom>
            <a:noFill/>
          </p:spPr>
          <p:txBody>
            <a:bodyPr wrap="square" rtlCol="0">
              <a:spAutoFit/>
            </a:bodyPr>
            <a:lstStyle/>
            <a:p>
              <a:pPr algn="ctr"/>
              <a:r>
                <a:rPr lang="vi-VN" dirty="0">
                  <a:solidFill>
                    <a:srgbClr val="FFC000"/>
                  </a:solidFill>
                  <a:latin typeface="iCiel Cadena" panose="02000503000000020004" pitchFamily="2" charset="0"/>
                </a:rPr>
                <a:t>ĐÀO TẠO, DẠY HỌC TRƯỢC TUYẾN</a:t>
              </a:r>
            </a:p>
          </p:txBody>
        </p:sp>
      </p:grpSp>
      <p:pic>
        <p:nvPicPr>
          <p:cNvPr id="18" name="Hình ảnh 17"/>
          <p:cNvPicPr>
            <a:picLocks noChangeAspect="1"/>
          </p:cNvPicPr>
          <p:nvPr/>
        </p:nvPicPr>
        <p:blipFill>
          <a:blip r:embed="rId9"/>
          <a:stretch>
            <a:fillRect/>
          </a:stretch>
        </p:blipFill>
        <p:spPr>
          <a:xfrm>
            <a:off x="11688351" y="6346275"/>
            <a:ext cx="429184" cy="4058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dirty="0"/>
          </a:p>
        </p:txBody>
      </p:sp>
      <p:sp>
        <p:nvSpPr>
          <p:cNvPr id="3" name="Chỗ dành sẵn cho Nội dung 2"/>
          <p:cNvSpPr>
            <a:spLocks noGrp="1"/>
          </p:cNvSpPr>
          <p:nvPr>
            <p:ph idx="1"/>
          </p:nvPr>
        </p:nvSpPr>
        <p:spPr/>
        <p:txBody>
          <a:bodyPr/>
          <a:lstStyle/>
          <a:p>
            <a:endParaRPr lang="vi-VN"/>
          </a:p>
        </p:txBody>
      </p:sp>
      <p:sp>
        <p:nvSpPr>
          <p:cNvPr id="4" name="Hình chữ nhật 3"/>
          <p:cNvSpPr/>
          <p:nvPr/>
        </p:nvSpPr>
        <p:spPr>
          <a:xfrm>
            <a:off x="4526" y="0"/>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Hình chữ nhật: Góc Tròn 7"/>
          <p:cNvSpPr/>
          <p:nvPr/>
        </p:nvSpPr>
        <p:spPr>
          <a:xfrm>
            <a:off x="461727" y="230863"/>
            <a:ext cx="4237022" cy="516048"/>
          </a:xfrm>
          <a:prstGeom prst="roundRect">
            <a:avLst/>
          </a:prstGeom>
          <a:solidFill>
            <a:srgbClr val="F6BA6F"/>
          </a:solidFill>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vi-VN" dirty="0">
                <a:solidFill>
                  <a:srgbClr val="C00000"/>
                </a:solidFill>
                <a:latin typeface="iCiel Cadena" panose="02000503000000020004" pitchFamily="2" charset="0"/>
              </a:rPr>
              <a:t>TÌM HIỂU VỀ THƯƠNG MẠI ĐIỆN TỬ:</a:t>
            </a:r>
          </a:p>
        </p:txBody>
      </p:sp>
      <p:sp>
        <p:nvSpPr>
          <p:cNvPr id="9" name="Hình chữ nhật: Cắt Góc Chéo 8"/>
          <p:cNvSpPr/>
          <p:nvPr/>
        </p:nvSpPr>
        <p:spPr>
          <a:xfrm>
            <a:off x="296007" y="963997"/>
            <a:ext cx="11455392" cy="5509432"/>
          </a:xfrm>
          <a:prstGeom prst="snip2DiagRect">
            <a:avLst>
              <a:gd name="adj1" fmla="val 0"/>
              <a:gd name="adj2" fmla="val 8174"/>
            </a:avLst>
          </a:prstGeom>
          <a:solidFill>
            <a:srgbClr val="EAFDFC"/>
          </a:solidFill>
          <a:ln w="12700"/>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thoi 5"/>
          <p:cNvSpPr/>
          <p:nvPr/>
        </p:nvSpPr>
        <p:spPr>
          <a:xfrm>
            <a:off x="176544" y="108641"/>
            <a:ext cx="760491" cy="760491"/>
          </a:xfrm>
          <a:prstGeom prst="diamond">
            <a:avLst/>
          </a:prstGeom>
          <a:solidFill>
            <a:srgbClr val="1F4E7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2</a:t>
            </a:r>
          </a:p>
        </p:txBody>
      </p:sp>
      <p:grpSp>
        <p:nvGrpSpPr>
          <p:cNvPr id="5" name="Nhóm 4"/>
          <p:cNvGrpSpPr/>
          <p:nvPr/>
        </p:nvGrpSpPr>
        <p:grpSpPr>
          <a:xfrm>
            <a:off x="3304515" y="1119471"/>
            <a:ext cx="7767873" cy="2058492"/>
            <a:chOff x="3304515" y="1119471"/>
            <a:chExt cx="7767873" cy="2058492"/>
          </a:xfrm>
        </p:grpSpPr>
        <p:cxnSp>
          <p:nvCxnSpPr>
            <p:cNvPr id="60" name="Đường kết nối: Cong 59"/>
            <p:cNvCxnSpPr/>
            <p:nvPr/>
          </p:nvCxnSpPr>
          <p:spPr>
            <a:xfrm flipV="1">
              <a:off x="3304515" y="1448784"/>
              <a:ext cx="2308634" cy="1729179"/>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Hình chữ nhật: Góc Tròn 14"/>
            <p:cNvSpPr/>
            <p:nvPr/>
          </p:nvSpPr>
          <p:spPr>
            <a:xfrm>
              <a:off x="5868678" y="1206654"/>
              <a:ext cx="5203710" cy="640248"/>
            </a:xfrm>
            <a:prstGeom prst="roundRect">
              <a:avLst/>
            </a:prstGeom>
            <a:solidFill>
              <a:srgbClr val="0070C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rgbClr val="C00000"/>
                </a:solidFill>
              </a:endParaRPr>
            </a:p>
          </p:txBody>
        </p:sp>
        <p:sp>
          <p:nvSpPr>
            <p:cNvPr id="12" name="Hộp Văn bản 11"/>
            <p:cNvSpPr txBox="1"/>
            <p:nvPr/>
          </p:nvSpPr>
          <p:spPr>
            <a:xfrm>
              <a:off x="6259723" y="1244522"/>
              <a:ext cx="4722130" cy="584775"/>
            </a:xfrm>
            <a:prstGeom prst="rect">
              <a:avLst/>
            </a:prstGeom>
            <a:noFill/>
          </p:spPr>
          <p:txBody>
            <a:bodyPr wrap="square" rtlCol="0">
              <a:spAutoFit/>
            </a:bodyPr>
            <a:lstStyle/>
            <a:p>
              <a:r>
                <a:rPr lang="vi-VN" sz="1600" dirty="0">
                  <a:solidFill>
                    <a:schemeClr val="bg1"/>
                  </a:solidFill>
                  <a:latin typeface="iCiel Cadena" panose="02000503000000020004" pitchFamily="2" charset="0"/>
                </a:rPr>
                <a:t>Biên lợi nhuận cao với chi phí sản xuất giữ nguyên dù bán nhiều hay ít</a:t>
              </a:r>
            </a:p>
          </p:txBody>
        </p:sp>
        <p:sp>
          <p:nvSpPr>
            <p:cNvPr id="52" name="Một phần Hình tròn 51"/>
            <p:cNvSpPr/>
            <p:nvPr/>
          </p:nvSpPr>
          <p:spPr>
            <a:xfrm rot="2738780">
              <a:off x="5666718" y="1136851"/>
              <a:ext cx="809537" cy="774778"/>
            </a:xfrm>
            <a:prstGeom prst="pie">
              <a:avLst/>
            </a:prstGeom>
            <a:solidFill>
              <a:srgbClr val="FFFF0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rgbClr val="C00000"/>
                </a:solidFill>
              </a:endParaRPr>
            </a:p>
          </p:txBody>
        </p:sp>
      </p:grpSp>
      <p:grpSp>
        <p:nvGrpSpPr>
          <p:cNvPr id="18" name="Nhóm 17"/>
          <p:cNvGrpSpPr/>
          <p:nvPr/>
        </p:nvGrpSpPr>
        <p:grpSpPr>
          <a:xfrm>
            <a:off x="3404103" y="4427145"/>
            <a:ext cx="7665904" cy="1890809"/>
            <a:chOff x="3404103" y="4427145"/>
            <a:chExt cx="7665904" cy="1890809"/>
          </a:xfrm>
        </p:grpSpPr>
        <p:cxnSp>
          <p:nvCxnSpPr>
            <p:cNvPr id="69" name="Đường kết nối: Cong 68"/>
            <p:cNvCxnSpPr/>
            <p:nvPr/>
          </p:nvCxnSpPr>
          <p:spPr>
            <a:xfrm>
              <a:off x="3404103" y="4427145"/>
              <a:ext cx="2209046" cy="1527928"/>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2" name="Nhóm 41"/>
            <p:cNvGrpSpPr/>
            <p:nvPr/>
          </p:nvGrpSpPr>
          <p:grpSpPr>
            <a:xfrm>
              <a:off x="5868676" y="5587476"/>
              <a:ext cx="5201331" cy="640248"/>
              <a:chOff x="5632577" y="1292510"/>
              <a:chExt cx="5052491" cy="663229"/>
            </a:xfrm>
            <a:effectLst>
              <a:outerShdw blurRad="63500" sx="102000" sy="102000" algn="ctr" rotWithShape="0">
                <a:prstClr val="black">
                  <a:alpha val="40000"/>
                </a:prstClr>
              </a:outerShdw>
            </a:effectLst>
          </p:grpSpPr>
          <p:sp>
            <p:nvSpPr>
              <p:cNvPr id="43" name="Hình chữ nhật: Góc Tròn 42"/>
              <p:cNvSpPr/>
              <p:nvPr/>
            </p:nvSpPr>
            <p:spPr>
              <a:xfrm>
                <a:off x="5632577" y="1292510"/>
                <a:ext cx="5052491" cy="66322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4" name="Hộp Văn bản 43"/>
              <p:cNvSpPr txBox="1"/>
              <p:nvPr/>
            </p:nvSpPr>
            <p:spPr>
              <a:xfrm>
                <a:off x="5996132" y="1331736"/>
                <a:ext cx="4603303" cy="605765"/>
              </a:xfrm>
              <a:prstGeom prst="rect">
                <a:avLst/>
              </a:prstGeom>
              <a:noFill/>
            </p:spPr>
            <p:txBody>
              <a:bodyPr wrap="square" rtlCol="0">
                <a:spAutoFit/>
              </a:bodyPr>
              <a:lstStyle/>
              <a:p>
                <a:r>
                  <a:rPr lang="vi-VN" sz="1600" dirty="0">
                    <a:solidFill>
                      <a:schemeClr val="bg1"/>
                    </a:solidFill>
                    <a:latin typeface="iCiel Cadena" panose="02000503000000020004" pitchFamily="2" charset="0"/>
                    <a:ea typeface="Arial" panose="020B0604020202020204" pitchFamily="34" charset="0"/>
                    <a:cs typeface="Times New Roman" panose="02020603050405020304" pitchFamily="18" charset="0"/>
                  </a:rPr>
                  <a:t>C</a:t>
                </a:r>
                <a:r>
                  <a:rPr lang="vi-VN" sz="1600" dirty="0">
                    <a:solidFill>
                      <a:schemeClr val="bg1"/>
                    </a:solidFill>
                    <a:effectLst/>
                    <a:latin typeface="iCiel Cadena" panose="02000503000000020004" pitchFamily="2" charset="0"/>
                    <a:ea typeface="Arial" panose="020B0604020202020204" pitchFamily="34" charset="0"/>
                    <a:cs typeface="Times New Roman" panose="02020603050405020304" pitchFamily="18" charset="0"/>
                  </a:rPr>
                  <a:t>ó chi phí hoạt động thấp hơn so với hình thức bán hàng trực tiếp</a:t>
                </a:r>
                <a:endParaRPr lang="vi-VN" sz="1600" dirty="0">
                  <a:solidFill>
                    <a:schemeClr val="bg1"/>
                  </a:solidFill>
                  <a:latin typeface="iCiel Cadena" panose="02000503000000020004" pitchFamily="2" charset="0"/>
                </a:endParaRPr>
              </a:p>
            </p:txBody>
          </p:sp>
        </p:grpSp>
        <p:sp>
          <p:nvSpPr>
            <p:cNvPr id="56" name="Một phần Hình tròn 55"/>
            <p:cNvSpPr/>
            <p:nvPr/>
          </p:nvSpPr>
          <p:spPr>
            <a:xfrm rot="2738780">
              <a:off x="5665579" y="5525797"/>
              <a:ext cx="809537" cy="774778"/>
            </a:xfrm>
            <a:prstGeom prst="pie">
              <a:avLst/>
            </a:prstGeom>
            <a:solidFill>
              <a:srgbClr val="FF99FF"/>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grpSp>
      <p:sp>
        <p:nvSpPr>
          <p:cNvPr id="10" name="Hình chữ nhật: Góc Tròn 9"/>
          <p:cNvSpPr/>
          <p:nvPr/>
        </p:nvSpPr>
        <p:spPr>
          <a:xfrm>
            <a:off x="2275166" y="3073479"/>
            <a:ext cx="1797113" cy="1424315"/>
          </a:xfrm>
          <a:prstGeom prst="roundRect">
            <a:avLst/>
          </a:prstGeom>
          <a:solidFill>
            <a:srgbClr val="C0000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ƯU ĐIỂM CỦA THƯƠNG MẠI ĐIỆN TỬ</a:t>
            </a:r>
          </a:p>
        </p:txBody>
      </p:sp>
      <p:grpSp>
        <p:nvGrpSpPr>
          <p:cNvPr id="7" name="Nhóm 6"/>
          <p:cNvGrpSpPr/>
          <p:nvPr/>
        </p:nvGrpSpPr>
        <p:grpSpPr>
          <a:xfrm>
            <a:off x="4072279" y="2212951"/>
            <a:ext cx="6997728" cy="1252562"/>
            <a:chOff x="4072279" y="2212951"/>
            <a:chExt cx="6997728" cy="1252562"/>
          </a:xfrm>
        </p:grpSpPr>
        <p:grpSp>
          <p:nvGrpSpPr>
            <p:cNvPr id="45" name="Nhóm 44"/>
            <p:cNvGrpSpPr/>
            <p:nvPr/>
          </p:nvGrpSpPr>
          <p:grpSpPr>
            <a:xfrm>
              <a:off x="5868675" y="2289378"/>
              <a:ext cx="5201332" cy="640248"/>
              <a:chOff x="5632577" y="1292510"/>
              <a:chExt cx="5052491" cy="663229"/>
            </a:xfrm>
            <a:solidFill>
              <a:srgbClr val="00B050"/>
            </a:solidFill>
            <a:effectLst>
              <a:outerShdw blurRad="63500" sx="102000" sy="102000" algn="ctr" rotWithShape="0">
                <a:prstClr val="black">
                  <a:alpha val="40000"/>
                </a:prstClr>
              </a:outerShdw>
            </a:effectLst>
          </p:grpSpPr>
          <p:sp>
            <p:nvSpPr>
              <p:cNvPr id="46" name="Hình chữ nhật: Góc Tròn 45"/>
              <p:cNvSpPr/>
              <p:nvPr/>
            </p:nvSpPr>
            <p:spPr>
              <a:xfrm>
                <a:off x="5632577" y="1292510"/>
                <a:ext cx="5052491" cy="66322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7" name="Hộp Văn bản 46"/>
              <p:cNvSpPr txBox="1"/>
              <p:nvPr/>
            </p:nvSpPr>
            <p:spPr>
              <a:xfrm>
                <a:off x="5996133" y="1331736"/>
                <a:ext cx="4603304" cy="605765"/>
              </a:xfrm>
              <a:prstGeom prst="rect">
                <a:avLst/>
              </a:prstGeom>
              <a:grpFill/>
            </p:spPr>
            <p:txBody>
              <a:bodyPr wrap="square" rtlCol="0">
                <a:spAutoFit/>
              </a:bodyPr>
              <a:lstStyle/>
              <a:p>
                <a:r>
                  <a:rPr lang="vi-VN" sz="1600" dirty="0">
                    <a:solidFill>
                      <a:schemeClr val="bg1"/>
                    </a:solidFill>
                    <a:latin typeface="iCiel Cadena" panose="02000503000000020004" pitchFamily="2" charset="0"/>
                  </a:rPr>
                  <a:t>Tìm kiếm được rất nhiều mặt hàng trên sàn thương mại mà các nơi bán trực tiếp không có</a:t>
                </a:r>
              </a:p>
            </p:txBody>
          </p:sp>
        </p:grpSp>
        <p:sp>
          <p:nvSpPr>
            <p:cNvPr id="53" name="Một phần Hình tròn 52"/>
            <p:cNvSpPr/>
            <p:nvPr/>
          </p:nvSpPr>
          <p:spPr>
            <a:xfrm rot="2738780">
              <a:off x="5651041" y="2230331"/>
              <a:ext cx="809537" cy="774778"/>
            </a:xfrm>
            <a:prstGeom prst="pie">
              <a:avLst/>
            </a:prstGeom>
            <a:solidFill>
              <a:srgbClr val="E6E6E6"/>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cxnSp>
          <p:nvCxnSpPr>
            <p:cNvPr id="62" name="Đường kết nối: Cong 61"/>
            <p:cNvCxnSpPr/>
            <p:nvPr/>
          </p:nvCxnSpPr>
          <p:spPr>
            <a:xfrm flipV="1">
              <a:off x="4072279" y="2617720"/>
              <a:ext cx="1512603" cy="847793"/>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4072279" y="3380868"/>
            <a:ext cx="6997729" cy="809537"/>
            <a:chOff x="4072279" y="3380868"/>
            <a:chExt cx="6997729" cy="809537"/>
          </a:xfrm>
        </p:grpSpPr>
        <p:grpSp>
          <p:nvGrpSpPr>
            <p:cNvPr id="36" name="Nhóm 35"/>
            <p:cNvGrpSpPr/>
            <p:nvPr/>
          </p:nvGrpSpPr>
          <p:grpSpPr>
            <a:xfrm>
              <a:off x="5868676" y="3465513"/>
              <a:ext cx="5201332" cy="640248"/>
              <a:chOff x="5632577" y="1292510"/>
              <a:chExt cx="5052491" cy="663229"/>
            </a:xfrm>
            <a:solidFill>
              <a:srgbClr val="FF0000"/>
            </a:solidFill>
            <a:effectLst>
              <a:outerShdw blurRad="63500" sx="102000" sy="102000" algn="ctr" rotWithShape="0">
                <a:prstClr val="black">
                  <a:alpha val="40000"/>
                </a:prstClr>
              </a:outerShdw>
            </a:effectLst>
          </p:grpSpPr>
          <p:sp>
            <p:nvSpPr>
              <p:cNvPr id="37" name="Hình chữ nhật: Góc Tròn 36"/>
              <p:cNvSpPr/>
              <p:nvPr/>
            </p:nvSpPr>
            <p:spPr>
              <a:xfrm>
                <a:off x="5632577" y="1292510"/>
                <a:ext cx="5052491" cy="66322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bg1"/>
                  </a:solidFill>
                </a:endParaRPr>
              </a:p>
            </p:txBody>
          </p:sp>
          <p:sp>
            <p:nvSpPr>
              <p:cNvPr id="38" name="Hộp Văn bản 37"/>
              <p:cNvSpPr txBox="1"/>
              <p:nvPr/>
            </p:nvSpPr>
            <p:spPr>
              <a:xfrm>
                <a:off x="5996133" y="1331736"/>
                <a:ext cx="4603303" cy="605765"/>
              </a:xfrm>
              <a:prstGeom prst="rect">
                <a:avLst/>
              </a:prstGeom>
              <a:grpFill/>
            </p:spPr>
            <p:txBody>
              <a:bodyPr wrap="square" rtlCol="0">
                <a:spAutoFit/>
              </a:bodyPr>
              <a:lstStyle/>
              <a:p>
                <a:r>
                  <a:rPr lang="vi-VN" sz="1600" dirty="0">
                    <a:solidFill>
                      <a:schemeClr val="bg1"/>
                    </a:solidFill>
                    <a:latin typeface="iCiel Cadena" panose="02000503000000020004" pitchFamily="2" charset="0"/>
                  </a:rPr>
                  <a:t>Việc  đặt mua các sản phẩm trực tuyến ngày càng đơn giản và giao diện dễ tiếp cận người dùng</a:t>
                </a:r>
              </a:p>
            </p:txBody>
          </p:sp>
        </p:grpSp>
        <p:sp>
          <p:nvSpPr>
            <p:cNvPr id="54" name="Một phần Hình tròn 53"/>
            <p:cNvSpPr/>
            <p:nvPr/>
          </p:nvSpPr>
          <p:spPr>
            <a:xfrm rot="2738780">
              <a:off x="5665580" y="3398248"/>
              <a:ext cx="809537" cy="774778"/>
            </a:xfrm>
            <a:prstGeom prst="pie">
              <a:avLst/>
            </a:prstGeom>
            <a:solidFill>
              <a:srgbClr val="00B0F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cxnSp>
          <p:nvCxnSpPr>
            <p:cNvPr id="64" name="Đường kết nối Mũi tên Thẳng 63"/>
            <p:cNvCxnSpPr/>
            <p:nvPr/>
          </p:nvCxnSpPr>
          <p:spPr>
            <a:xfrm>
              <a:off x="4072279" y="3785636"/>
              <a:ext cx="15126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9" name="Nhóm 18"/>
          <p:cNvGrpSpPr/>
          <p:nvPr/>
        </p:nvGrpSpPr>
        <p:grpSpPr>
          <a:xfrm>
            <a:off x="4072279" y="4105761"/>
            <a:ext cx="6997728" cy="1147980"/>
            <a:chOff x="4072279" y="4105761"/>
            <a:chExt cx="6997728" cy="1147980"/>
          </a:xfrm>
        </p:grpSpPr>
        <p:sp>
          <p:nvSpPr>
            <p:cNvPr id="40" name="Hình chữ nhật: Góc Tròn 39"/>
            <p:cNvSpPr/>
            <p:nvPr/>
          </p:nvSpPr>
          <p:spPr>
            <a:xfrm>
              <a:off x="5868676" y="4537437"/>
              <a:ext cx="5201331" cy="640248"/>
            </a:xfrm>
            <a:prstGeom prst="roundRect">
              <a:avLst/>
            </a:prstGeom>
            <a:solidFill>
              <a:srgbClr val="00206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1" name="Hộp Văn bản 50"/>
            <p:cNvSpPr txBox="1"/>
            <p:nvPr/>
          </p:nvSpPr>
          <p:spPr>
            <a:xfrm>
              <a:off x="6259723" y="4556586"/>
              <a:ext cx="4622542" cy="584775"/>
            </a:xfrm>
            <a:prstGeom prst="rect">
              <a:avLst/>
            </a:prstGeom>
            <a:noFill/>
          </p:spPr>
          <p:txBody>
            <a:bodyPr wrap="square">
              <a:spAutoFit/>
            </a:bodyPr>
            <a:lstStyle/>
            <a:p>
              <a:r>
                <a:rPr lang="vi-VN" sz="1600" dirty="0">
                  <a:solidFill>
                    <a:schemeClr val="bg1"/>
                  </a:solidFill>
                  <a:effectLst/>
                  <a:latin typeface="iCiel Cadena" panose="02000503000000020004" pitchFamily="2" charset="0"/>
                  <a:ea typeface="Arial" panose="020B0604020202020204" pitchFamily="34" charset="0"/>
                  <a:cs typeface="Times New Roman" panose="02020603050405020304" pitchFamily="18" charset="0"/>
                </a:rPr>
                <a:t>Sàn thương mại điện tử có thể hoạt động 24/7 và người mua có thể truy cập bất cứ lúc nào họ muốn</a:t>
              </a:r>
              <a:endParaRPr lang="vi-VN" sz="1600" dirty="0">
                <a:solidFill>
                  <a:schemeClr val="bg1"/>
                </a:solidFill>
                <a:latin typeface="iCiel Cadena" panose="02000503000000020004" pitchFamily="2" charset="0"/>
              </a:endParaRPr>
            </a:p>
          </p:txBody>
        </p:sp>
        <p:sp>
          <p:nvSpPr>
            <p:cNvPr id="55" name="Một phần Hình tròn 54"/>
            <p:cNvSpPr/>
            <p:nvPr/>
          </p:nvSpPr>
          <p:spPr>
            <a:xfrm rot="2738780">
              <a:off x="5666718" y="4461584"/>
              <a:ext cx="809537" cy="774778"/>
            </a:xfrm>
            <a:prstGeom prst="pie">
              <a:avLst/>
            </a:prstGeom>
            <a:solidFill>
              <a:srgbClr val="00FFCA"/>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cxnSp>
          <p:nvCxnSpPr>
            <p:cNvPr id="66" name="Đường kết nối: Cong 65"/>
            <p:cNvCxnSpPr/>
            <p:nvPr/>
          </p:nvCxnSpPr>
          <p:spPr>
            <a:xfrm>
              <a:off x="4072279" y="4105761"/>
              <a:ext cx="1512603" cy="751800"/>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pic>
        <p:nvPicPr>
          <p:cNvPr id="20" name="Hình ảnh 19"/>
          <p:cNvPicPr>
            <a:picLocks noChangeAspect="1"/>
          </p:cNvPicPr>
          <p:nvPr/>
        </p:nvPicPr>
        <p:blipFill>
          <a:blip r:embed="rId2"/>
          <a:stretch>
            <a:fillRect/>
          </a:stretch>
        </p:blipFill>
        <p:spPr>
          <a:xfrm>
            <a:off x="11287865" y="37377"/>
            <a:ext cx="793534" cy="750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4526" y="0"/>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 name="Hình chữ nhật: Góc Tròn 9"/>
          <p:cNvSpPr/>
          <p:nvPr/>
        </p:nvSpPr>
        <p:spPr>
          <a:xfrm>
            <a:off x="461727" y="230863"/>
            <a:ext cx="4237022" cy="516048"/>
          </a:xfrm>
          <a:prstGeom prst="roundRect">
            <a:avLst/>
          </a:prstGeom>
          <a:solidFill>
            <a:srgbClr val="F6BA6F"/>
          </a:solidFill>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vi-VN" dirty="0">
                <a:solidFill>
                  <a:srgbClr val="C00000"/>
                </a:solidFill>
                <a:latin typeface="iCiel Cadena" panose="02000503000000020004" pitchFamily="2" charset="0"/>
              </a:rPr>
              <a:t>TÌM HIỂU VỀ THƯƠNG MẠI ĐIỆN TỬ:</a:t>
            </a:r>
          </a:p>
        </p:txBody>
      </p:sp>
      <p:sp>
        <p:nvSpPr>
          <p:cNvPr id="9" name="Hình thoi 8"/>
          <p:cNvSpPr/>
          <p:nvPr/>
        </p:nvSpPr>
        <p:spPr>
          <a:xfrm>
            <a:off x="176544" y="108641"/>
            <a:ext cx="760491" cy="760491"/>
          </a:xfrm>
          <a:prstGeom prst="diamond">
            <a:avLst/>
          </a:prstGeom>
          <a:solidFill>
            <a:srgbClr val="1F4E79"/>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2</a:t>
            </a:r>
          </a:p>
        </p:txBody>
      </p:sp>
      <p:sp>
        <p:nvSpPr>
          <p:cNvPr id="11" name="Hình chữ nhật: Cắt Góc Chéo 10"/>
          <p:cNvSpPr/>
          <p:nvPr/>
        </p:nvSpPr>
        <p:spPr>
          <a:xfrm>
            <a:off x="605570" y="1008191"/>
            <a:ext cx="11129230" cy="5509432"/>
          </a:xfrm>
          <a:prstGeom prst="snip2DiagRect">
            <a:avLst>
              <a:gd name="adj1" fmla="val 0"/>
              <a:gd name="adj2" fmla="val 8174"/>
            </a:avLst>
          </a:prstGeom>
          <a:solidFill>
            <a:srgbClr val="E6E6E6"/>
          </a:solidFill>
          <a:ln w="1270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Hình chữ nhật: Góc Tròn 12"/>
          <p:cNvSpPr/>
          <p:nvPr/>
        </p:nvSpPr>
        <p:spPr>
          <a:xfrm>
            <a:off x="1696971" y="3073477"/>
            <a:ext cx="2613434" cy="1424315"/>
          </a:xfrm>
          <a:prstGeom prst="roundRect">
            <a:avLst/>
          </a:prstGeom>
          <a:solidFill>
            <a:schemeClr val="tx2">
              <a:lumMod val="7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iCiel Cadena" panose="02000503000000020004" pitchFamily="2" charset="0"/>
              </a:rPr>
              <a:t>NHƯỢC ĐIỂM CỦA THƯƠNG MẠI ĐIỆN TỬ</a:t>
            </a:r>
          </a:p>
        </p:txBody>
      </p:sp>
      <p:grpSp>
        <p:nvGrpSpPr>
          <p:cNvPr id="12" name="Nhóm 11"/>
          <p:cNvGrpSpPr/>
          <p:nvPr/>
        </p:nvGrpSpPr>
        <p:grpSpPr>
          <a:xfrm>
            <a:off x="5441364" y="2089374"/>
            <a:ext cx="4946005" cy="706547"/>
            <a:chOff x="5441364" y="2089374"/>
            <a:chExt cx="4946005" cy="706547"/>
          </a:xfrm>
        </p:grpSpPr>
        <p:grpSp>
          <p:nvGrpSpPr>
            <p:cNvPr id="6" name="Nhóm 5"/>
            <p:cNvGrpSpPr/>
            <p:nvPr/>
          </p:nvGrpSpPr>
          <p:grpSpPr>
            <a:xfrm>
              <a:off x="6091594" y="2089374"/>
              <a:ext cx="4295775" cy="688069"/>
              <a:chOff x="6096000" y="1298126"/>
              <a:chExt cx="4295775" cy="688069"/>
            </a:xfrm>
            <a:effectLst>
              <a:outerShdw blurRad="63500" sx="102000" sy="102000" algn="ctr" rotWithShape="0">
                <a:prstClr val="black">
                  <a:alpha val="40000"/>
                </a:prstClr>
              </a:outerShdw>
            </a:effectLst>
          </p:grpSpPr>
          <p:sp>
            <p:nvSpPr>
              <p:cNvPr id="17" name="Hộp chú thích: Đường Cong Đôi 16"/>
              <p:cNvSpPr/>
              <p:nvPr/>
            </p:nvSpPr>
            <p:spPr>
              <a:xfrm>
                <a:off x="6096000" y="1298126"/>
                <a:ext cx="4086225" cy="688069"/>
              </a:xfrm>
              <a:prstGeom prst="borderCallout3">
                <a:avLst>
                  <a:gd name="adj1" fmla="val 19442"/>
                  <a:gd name="adj2" fmla="val -163"/>
                  <a:gd name="adj3" fmla="val 18750"/>
                  <a:gd name="adj4" fmla="val -16667"/>
                  <a:gd name="adj5" fmla="val 48685"/>
                  <a:gd name="adj6" fmla="val -17332"/>
                  <a:gd name="adj7" fmla="val 194302"/>
                  <a:gd name="adj8" fmla="val -4343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4" name="Hộp Văn bản 23"/>
              <p:cNvSpPr txBox="1"/>
              <p:nvPr/>
            </p:nvSpPr>
            <p:spPr>
              <a:xfrm>
                <a:off x="6373492" y="1318994"/>
                <a:ext cx="4018283" cy="646331"/>
              </a:xfrm>
              <a:prstGeom prst="rect">
                <a:avLst/>
              </a:prstGeom>
              <a:noFill/>
            </p:spPr>
            <p:txBody>
              <a:bodyPr wrap="square" rtlCol="0">
                <a:spAutoFit/>
              </a:bodyPr>
              <a:lstStyle/>
              <a:p>
                <a:r>
                  <a:rPr lang="vi-VN" sz="1800" dirty="0">
                    <a:solidFill>
                      <a:srgbClr val="FF0000"/>
                    </a:solidFill>
                    <a:effectLst/>
                    <a:latin typeface="iCiel Cadena" panose="02000503000000020004" pitchFamily="2" charset="0"/>
                    <a:ea typeface="Arial" panose="020B0604020202020204" pitchFamily="34" charset="0"/>
                    <a:cs typeface="Times New Roman" panose="02020603050405020304" pitchFamily="18" charset="0"/>
                  </a:rPr>
                  <a:t>Vận chuyển và hoàn thiện đơn hàng trên quy mô lớn rất khó khăn</a:t>
                </a:r>
                <a:endParaRPr lang="vi-VN" dirty="0">
                  <a:solidFill>
                    <a:srgbClr val="FF0000"/>
                  </a:solidFill>
                  <a:latin typeface="iCiel Cadena" panose="02000503000000020004" pitchFamily="2" charset="0"/>
                </a:endParaRPr>
              </a:p>
            </p:txBody>
          </p:sp>
        </p:grpSp>
        <p:pic>
          <p:nvPicPr>
            <p:cNvPr id="16" name="Hình ảnh 15"/>
            <p:cNvPicPr>
              <a:picLocks noChangeAspect="1"/>
            </p:cNvPicPr>
            <p:nvPr/>
          </p:nvPicPr>
          <p:blipFill>
            <a:blip r:embed="rId2"/>
            <a:stretch>
              <a:fillRect/>
            </a:stretch>
          </p:blipFill>
          <p:spPr>
            <a:xfrm>
              <a:off x="5441364" y="2168721"/>
              <a:ext cx="627200" cy="627200"/>
            </a:xfrm>
            <a:prstGeom prst="rect">
              <a:avLst/>
            </a:prstGeom>
          </p:spPr>
        </p:pic>
      </p:grpSp>
      <p:grpSp>
        <p:nvGrpSpPr>
          <p:cNvPr id="8" name="Nhóm 7"/>
          <p:cNvGrpSpPr/>
          <p:nvPr/>
        </p:nvGrpSpPr>
        <p:grpSpPr>
          <a:xfrm>
            <a:off x="5535013" y="3441599"/>
            <a:ext cx="4647212" cy="972130"/>
            <a:chOff x="5535013" y="3441599"/>
            <a:chExt cx="4647212" cy="972130"/>
          </a:xfrm>
        </p:grpSpPr>
        <p:sp>
          <p:nvSpPr>
            <p:cNvPr id="18" name="Hộp chú thích: Đường Cong Đôi 17"/>
            <p:cNvSpPr/>
            <p:nvPr/>
          </p:nvSpPr>
          <p:spPr>
            <a:xfrm>
              <a:off x="6096000" y="3441599"/>
              <a:ext cx="4086225" cy="688069"/>
            </a:xfrm>
            <a:prstGeom prst="borderCallout3">
              <a:avLst>
                <a:gd name="adj1" fmla="val 18750"/>
                <a:gd name="adj2" fmla="val -117"/>
                <a:gd name="adj3" fmla="val 18750"/>
                <a:gd name="adj4" fmla="val -16667"/>
                <a:gd name="adj5" fmla="val 51316"/>
                <a:gd name="adj6" fmla="val -18218"/>
                <a:gd name="adj7" fmla="val 49635"/>
                <a:gd name="adj8" fmla="val -43712"/>
              </a:avLst>
            </a:prstGeom>
            <a:solidFill>
              <a:srgbClr val="CDFCF6"/>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 name="Hộp Văn bản 2"/>
            <p:cNvSpPr txBox="1"/>
            <p:nvPr/>
          </p:nvSpPr>
          <p:spPr>
            <a:xfrm>
              <a:off x="6378139" y="3490399"/>
              <a:ext cx="3725528" cy="923330"/>
            </a:xfrm>
            <a:prstGeom prst="rect">
              <a:avLst/>
            </a:prstGeom>
            <a:noFill/>
          </p:spPr>
          <p:txBody>
            <a:bodyPr wrap="square" rtlCol="0">
              <a:spAutoFit/>
            </a:bodyPr>
            <a:lstStyle/>
            <a:p>
              <a:r>
                <a:rPr lang="vi-VN" kern="100" dirty="0">
                  <a:solidFill>
                    <a:srgbClr val="FF0000"/>
                  </a:solidFill>
                  <a:latin typeface="iCiel Cadena" panose="02000503000000020004" pitchFamily="2" charset="0"/>
                  <a:ea typeface="Arial" panose="020B0604020202020204" pitchFamily="34" charset="0"/>
                  <a:cs typeface="Times New Roman" panose="02020603050405020304" pitchFamily="18" charset="0"/>
                </a:rPr>
                <a:t>V</a:t>
              </a:r>
              <a:r>
                <a:rPr lang="vi-VN" sz="1800" kern="100" dirty="0">
                  <a:solidFill>
                    <a:srgbClr val="FF0000"/>
                  </a:solidFill>
                  <a:effectLst/>
                  <a:latin typeface="iCiel Cadena" panose="02000503000000020004" pitchFamily="2" charset="0"/>
                  <a:ea typeface="Arial" panose="020B0604020202020204" pitchFamily="34" charset="0"/>
                  <a:cs typeface="Times New Roman" panose="02020603050405020304" pitchFamily="18" charset="0"/>
                </a:rPr>
                <a:t>iệc kinh doanh </a:t>
              </a:r>
              <a:r>
                <a:rPr lang="vi-VN" sz="1800" kern="100" dirty="0" err="1">
                  <a:solidFill>
                    <a:srgbClr val="FF0000"/>
                  </a:solidFill>
                  <a:effectLst/>
                  <a:latin typeface="iCiel Cadena" panose="02000503000000020004" pitchFamily="2" charset="0"/>
                  <a:ea typeface="Arial" panose="020B0604020202020204" pitchFamily="34" charset="0"/>
                  <a:cs typeface="Times New Roman" panose="02020603050405020304" pitchFamily="18" charset="0"/>
                </a:rPr>
                <a:t>online</a:t>
              </a:r>
              <a:r>
                <a:rPr lang="vi-VN" sz="1800" kern="100" dirty="0">
                  <a:solidFill>
                    <a:srgbClr val="FF0000"/>
                  </a:solidFill>
                  <a:effectLst/>
                  <a:latin typeface="iCiel Cadena" panose="02000503000000020004" pitchFamily="2" charset="0"/>
                  <a:ea typeface="Arial" panose="020B0604020202020204" pitchFamily="34" charset="0"/>
                  <a:cs typeface="Times New Roman" panose="02020603050405020304" pitchFamily="18" charset="0"/>
                </a:rPr>
                <a:t> luôn có tính cạnh tranh cao</a:t>
              </a:r>
            </a:p>
            <a:p>
              <a:endParaRPr lang="vi-VN" dirty="0">
                <a:solidFill>
                  <a:srgbClr val="FF0000"/>
                </a:solidFill>
                <a:latin typeface="iCiel Cadena" panose="02000503000000020004" pitchFamily="2" charset="0"/>
              </a:endParaRPr>
            </a:p>
          </p:txBody>
        </p:sp>
        <p:pic>
          <p:nvPicPr>
            <p:cNvPr id="23" name="Hình ảnh 22"/>
            <p:cNvPicPr>
              <a:picLocks noChangeAspect="1"/>
            </p:cNvPicPr>
            <p:nvPr/>
          </p:nvPicPr>
          <p:blipFill>
            <a:blip r:embed="rId3"/>
            <a:stretch>
              <a:fillRect/>
            </a:stretch>
          </p:blipFill>
          <p:spPr>
            <a:xfrm>
              <a:off x="5535013" y="3594450"/>
              <a:ext cx="468038" cy="468038"/>
            </a:xfrm>
            <a:prstGeom prst="rect">
              <a:avLst/>
            </a:prstGeom>
          </p:spPr>
        </p:pic>
      </p:grpSp>
      <p:grpSp>
        <p:nvGrpSpPr>
          <p:cNvPr id="14" name="Nhóm 13"/>
          <p:cNvGrpSpPr/>
          <p:nvPr/>
        </p:nvGrpSpPr>
        <p:grpSpPr>
          <a:xfrm>
            <a:off x="5535013" y="4793824"/>
            <a:ext cx="4642806" cy="688069"/>
            <a:chOff x="5535013" y="4793824"/>
            <a:chExt cx="4642806" cy="688069"/>
          </a:xfrm>
        </p:grpSpPr>
        <p:grpSp>
          <p:nvGrpSpPr>
            <p:cNvPr id="4" name="Nhóm 3"/>
            <p:cNvGrpSpPr/>
            <p:nvPr/>
          </p:nvGrpSpPr>
          <p:grpSpPr>
            <a:xfrm>
              <a:off x="6091594" y="4793824"/>
              <a:ext cx="4086225" cy="688069"/>
              <a:chOff x="6096000" y="2320323"/>
              <a:chExt cx="4086225" cy="688069"/>
            </a:xfrm>
          </p:grpSpPr>
          <p:sp>
            <p:nvSpPr>
              <p:cNvPr id="20" name="Hộp chú thích: Đường Cong Đôi 19"/>
              <p:cNvSpPr/>
              <p:nvPr/>
            </p:nvSpPr>
            <p:spPr>
              <a:xfrm>
                <a:off x="6096000" y="2320323"/>
                <a:ext cx="4086225" cy="688069"/>
              </a:xfrm>
              <a:prstGeom prst="borderCallout3">
                <a:avLst>
                  <a:gd name="adj1" fmla="val 18750"/>
                  <a:gd name="adj2" fmla="val -71"/>
                  <a:gd name="adj3" fmla="val 18750"/>
                  <a:gd name="adj4" fmla="val -16667"/>
                  <a:gd name="adj5" fmla="val 52631"/>
                  <a:gd name="adj6" fmla="val -17997"/>
                  <a:gd name="adj7" fmla="val -93853"/>
                  <a:gd name="adj8" fmla="val -43919"/>
                </a:avLst>
              </a:prstGeom>
              <a:solidFill>
                <a:srgbClr val="00FFCA"/>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Hộp Văn bản 1"/>
              <p:cNvSpPr txBox="1"/>
              <p:nvPr/>
            </p:nvSpPr>
            <p:spPr>
              <a:xfrm>
                <a:off x="6373492" y="2339766"/>
                <a:ext cx="3808733" cy="646331"/>
              </a:xfrm>
              <a:prstGeom prst="rect">
                <a:avLst/>
              </a:prstGeom>
              <a:noFill/>
            </p:spPr>
            <p:txBody>
              <a:bodyPr wrap="square" rtlCol="0">
                <a:spAutoFit/>
              </a:bodyPr>
              <a:lstStyle/>
              <a:p>
                <a:r>
                  <a:rPr lang="vi-VN" sz="1800" b="1" dirty="0">
                    <a:solidFill>
                      <a:srgbClr val="FF0000"/>
                    </a:solidFill>
                    <a:effectLst/>
                    <a:latin typeface="iCiel Cadena" panose="02000503000000020004" pitchFamily="2" charset="0"/>
                    <a:ea typeface="Arial" panose="020B0604020202020204" pitchFamily="34" charset="0"/>
                    <a:cs typeface="Times New Roman" panose="02020603050405020304" pitchFamily="18" charset="0"/>
                  </a:rPr>
                  <a:t>Bảo mật và bảo vệ chống gian lận của cửa hàng thương mại điện tử</a:t>
                </a:r>
                <a:endParaRPr lang="vi-VN" b="1" dirty="0">
                  <a:solidFill>
                    <a:srgbClr val="FF0000"/>
                  </a:solidFill>
                  <a:latin typeface="iCiel Cadena" panose="02000503000000020004" pitchFamily="2" charset="0"/>
                </a:endParaRPr>
              </a:p>
            </p:txBody>
          </p:sp>
        </p:grpSp>
        <p:pic>
          <p:nvPicPr>
            <p:cNvPr id="26" name="Hình ảnh 25"/>
            <p:cNvPicPr>
              <a:picLocks noChangeAspect="1"/>
            </p:cNvPicPr>
            <p:nvPr/>
          </p:nvPicPr>
          <p:blipFill>
            <a:blip r:embed="rId4"/>
            <a:stretch>
              <a:fillRect/>
            </a:stretch>
          </p:blipFill>
          <p:spPr>
            <a:xfrm rot="10800000" flipV="1">
              <a:off x="5535013" y="4956722"/>
              <a:ext cx="502876" cy="502876"/>
            </a:xfrm>
            <a:prstGeom prst="rect">
              <a:avLst/>
            </a:prstGeom>
          </p:spPr>
        </p:pic>
      </p:grpSp>
      <p:pic>
        <p:nvPicPr>
          <p:cNvPr id="15" name="Hình ảnh 14"/>
          <p:cNvPicPr>
            <a:picLocks noChangeAspect="1"/>
          </p:cNvPicPr>
          <p:nvPr/>
        </p:nvPicPr>
        <p:blipFill>
          <a:blip r:embed="rId5"/>
          <a:stretch>
            <a:fillRect/>
          </a:stretch>
        </p:blipFill>
        <p:spPr>
          <a:xfrm>
            <a:off x="11333506" y="92114"/>
            <a:ext cx="793534" cy="750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216" y="0"/>
            <a:ext cx="12192000" cy="685800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 name="Hình chữ nhật: Góc Tròn 5"/>
          <p:cNvSpPr/>
          <p:nvPr/>
        </p:nvSpPr>
        <p:spPr>
          <a:xfrm>
            <a:off x="1694396" y="264271"/>
            <a:ext cx="8803207" cy="720694"/>
          </a:xfrm>
          <a:prstGeom prst="roundRect">
            <a:avLst/>
          </a:prstGeom>
          <a:solidFill>
            <a:schemeClr val="accent3">
              <a:lumMod val="20000"/>
              <a:lumOff val="80000"/>
            </a:schemeClr>
          </a:solidFill>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2400" dirty="0">
                <a:solidFill>
                  <a:srgbClr val="C00000"/>
                </a:solidFill>
                <a:latin typeface="iCiel Cadena" panose="02000503000000020004" pitchFamily="2" charset="0"/>
              </a:rPr>
              <a:t>CÁCH XÂY DỰNG MỘT SÀN THƯƠNG MẠI ĐIỆN TỬ CHUẨN SEO</a:t>
            </a:r>
          </a:p>
        </p:txBody>
      </p:sp>
      <p:grpSp>
        <p:nvGrpSpPr>
          <p:cNvPr id="3" name="Nhóm 2"/>
          <p:cNvGrpSpPr/>
          <p:nvPr/>
        </p:nvGrpSpPr>
        <p:grpSpPr>
          <a:xfrm>
            <a:off x="1253810" y="1401283"/>
            <a:ext cx="7166290" cy="1486578"/>
            <a:chOff x="1253810" y="1401283"/>
            <a:chExt cx="7166290" cy="1486578"/>
          </a:xfrm>
        </p:grpSpPr>
        <p:grpSp>
          <p:nvGrpSpPr>
            <p:cNvPr id="2" name="Nhóm 1"/>
            <p:cNvGrpSpPr/>
            <p:nvPr/>
          </p:nvGrpSpPr>
          <p:grpSpPr>
            <a:xfrm>
              <a:off x="1253810" y="1401283"/>
              <a:ext cx="7166290" cy="1486578"/>
              <a:chOff x="1253810" y="1401283"/>
              <a:chExt cx="7166290" cy="1486578"/>
            </a:xfrm>
          </p:grpSpPr>
          <p:sp>
            <p:nvSpPr>
              <p:cNvPr id="24" name="Hình chữ nhật: Góc Tròn 23"/>
              <p:cNvSpPr/>
              <p:nvPr/>
            </p:nvSpPr>
            <p:spPr>
              <a:xfrm>
                <a:off x="1253810" y="1401283"/>
                <a:ext cx="7166290" cy="1486578"/>
              </a:xfrm>
              <a:prstGeom prst="roundRect">
                <a:avLst>
                  <a:gd name="adj" fmla="val 50000"/>
                </a:avLst>
              </a:prstGeom>
              <a:solidFill>
                <a:srgbClr val="00206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 name="Hình Bầu dục 15"/>
              <p:cNvSpPr/>
              <p:nvPr/>
            </p:nvSpPr>
            <p:spPr>
              <a:xfrm>
                <a:off x="1378821" y="1472831"/>
                <a:ext cx="1288159" cy="12881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ộp Văn bản 27"/>
              <p:cNvSpPr txBox="1"/>
              <p:nvPr/>
            </p:nvSpPr>
            <p:spPr>
              <a:xfrm>
                <a:off x="2794000" y="1740031"/>
                <a:ext cx="5549900" cy="707886"/>
              </a:xfrm>
              <a:prstGeom prst="rect">
                <a:avLst/>
              </a:prstGeom>
              <a:noFill/>
            </p:spPr>
            <p:txBody>
              <a:bodyPr wrap="square" rtlCol="0">
                <a:spAutoFit/>
              </a:bodyPr>
              <a:lstStyle/>
              <a:p>
                <a:r>
                  <a:rPr lang="vi-VN" sz="2000" dirty="0">
                    <a:solidFill>
                      <a:srgbClr val="FFC000"/>
                    </a:solidFill>
                    <a:effectLst/>
                    <a:latin typeface="iCiel Cadena" panose="02000503000000020004" pitchFamily="2" charset="0"/>
                    <a:ea typeface="Arial" panose="020B0604020202020204" pitchFamily="34" charset="0"/>
                    <a:cs typeface="Times New Roman" panose="02020603050405020304" pitchFamily="18" charset="0"/>
                  </a:rPr>
                  <a:t>Tập trung vào việc cung cấp các sản phẩm chất lượng cao và dịch vụ xuất sắc ngay từ đầu</a:t>
                </a:r>
                <a:endParaRPr lang="vi-VN" sz="2000" dirty="0">
                  <a:solidFill>
                    <a:srgbClr val="FFC000"/>
                  </a:solidFill>
                  <a:latin typeface="iCiel Cadena" panose="02000503000000020004" pitchFamily="2" charset="0"/>
                </a:endParaRPr>
              </a:p>
            </p:txBody>
          </p:sp>
        </p:grpSp>
        <p:pic>
          <p:nvPicPr>
            <p:cNvPr id="8" name="Hình ảnh 7"/>
            <p:cNvPicPr>
              <a:picLocks noChangeAspect="1"/>
            </p:cNvPicPr>
            <p:nvPr/>
          </p:nvPicPr>
          <p:blipFill>
            <a:blip r:embed="rId2"/>
            <a:stretch>
              <a:fillRect/>
            </a:stretch>
          </p:blipFill>
          <p:spPr>
            <a:xfrm>
              <a:off x="1601568" y="1740031"/>
              <a:ext cx="842663" cy="842663"/>
            </a:xfrm>
            <a:prstGeom prst="rect">
              <a:avLst/>
            </a:prstGeom>
          </p:spPr>
        </p:pic>
      </p:grpSp>
      <p:grpSp>
        <p:nvGrpSpPr>
          <p:cNvPr id="5" name="Nhóm 4"/>
          <p:cNvGrpSpPr/>
          <p:nvPr/>
        </p:nvGrpSpPr>
        <p:grpSpPr>
          <a:xfrm>
            <a:off x="4879534" y="3267385"/>
            <a:ext cx="6928731" cy="1486578"/>
            <a:chOff x="4879534" y="3267385"/>
            <a:chExt cx="6928731" cy="1486578"/>
          </a:xfrm>
        </p:grpSpPr>
        <p:sp>
          <p:nvSpPr>
            <p:cNvPr id="29" name="Hình chữ nhật: Góc Tròn 28"/>
            <p:cNvSpPr/>
            <p:nvPr/>
          </p:nvSpPr>
          <p:spPr>
            <a:xfrm>
              <a:off x="4879534" y="3267385"/>
              <a:ext cx="6928731" cy="1486578"/>
            </a:xfrm>
            <a:prstGeom prst="roundRect">
              <a:avLst>
                <a:gd name="adj" fmla="val 50000"/>
              </a:avLst>
            </a:prstGeom>
            <a:solidFill>
              <a:srgbClr val="CDFCF6"/>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5" name="Hình Bầu dục 24"/>
            <p:cNvSpPr/>
            <p:nvPr/>
          </p:nvSpPr>
          <p:spPr>
            <a:xfrm>
              <a:off x="10350547" y="3318547"/>
              <a:ext cx="1384253" cy="1384253"/>
            </a:xfrm>
            <a:prstGeom prst="ellipse">
              <a:avLst/>
            </a:prstGeom>
            <a:solidFill>
              <a:srgbClr val="00FF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33" name="Hình ảnh 32"/>
            <p:cNvPicPr>
              <a:picLocks noChangeAspect="1"/>
            </p:cNvPicPr>
            <p:nvPr/>
          </p:nvPicPr>
          <p:blipFill>
            <a:blip r:embed="rId3"/>
            <a:stretch>
              <a:fillRect/>
            </a:stretch>
          </p:blipFill>
          <p:spPr>
            <a:xfrm>
              <a:off x="10575709" y="3465513"/>
              <a:ext cx="1149611" cy="1149611"/>
            </a:xfrm>
            <a:prstGeom prst="rect">
              <a:avLst/>
            </a:prstGeom>
          </p:spPr>
        </p:pic>
        <p:sp>
          <p:nvSpPr>
            <p:cNvPr id="34" name="Hộp Văn bản 33"/>
            <p:cNvSpPr txBox="1"/>
            <p:nvPr/>
          </p:nvSpPr>
          <p:spPr>
            <a:xfrm>
              <a:off x="5158803" y="3656730"/>
              <a:ext cx="5812681" cy="707886"/>
            </a:xfrm>
            <a:prstGeom prst="rect">
              <a:avLst/>
            </a:prstGeom>
            <a:noFill/>
          </p:spPr>
          <p:txBody>
            <a:bodyPr wrap="square" rtlCol="0">
              <a:spAutoFit/>
            </a:bodyPr>
            <a:lstStyle/>
            <a:p>
              <a:r>
                <a:rPr lang="vi-VN" sz="2000" dirty="0">
                  <a:solidFill>
                    <a:srgbClr val="FF0000"/>
                  </a:solidFill>
                  <a:latin typeface="iCiel Cadena" panose="02000503000000020004" pitchFamily="2" charset="0"/>
                </a:rPr>
                <a:t>Truyền bá các thông tin và sử dụng kế hoạch </a:t>
              </a:r>
              <a:r>
                <a:rPr lang="vi-VN" sz="2000" dirty="0" err="1">
                  <a:solidFill>
                    <a:srgbClr val="FF0000"/>
                  </a:solidFill>
                  <a:latin typeface="iCiel Cadena" panose="02000503000000020004" pitchFamily="2" charset="0"/>
                </a:rPr>
                <a:t>maketting</a:t>
              </a:r>
              <a:r>
                <a:rPr lang="vi-VN" sz="2000" dirty="0">
                  <a:solidFill>
                    <a:srgbClr val="FF0000"/>
                  </a:solidFill>
                  <a:latin typeface="iCiel Cadena" panose="02000503000000020004" pitchFamily="2" charset="0"/>
                </a:rPr>
                <a:t> phù với </a:t>
              </a:r>
              <a:r>
                <a:rPr lang="vi-VN" sz="2000" dirty="0" err="1">
                  <a:solidFill>
                    <a:srgbClr val="FF0000"/>
                  </a:solidFill>
                  <a:latin typeface="iCiel Cadena" panose="02000503000000020004" pitchFamily="2" charset="0"/>
                </a:rPr>
                <a:t>với</a:t>
              </a:r>
              <a:r>
                <a:rPr lang="vi-VN" sz="2000" dirty="0">
                  <a:solidFill>
                    <a:srgbClr val="FF0000"/>
                  </a:solidFill>
                  <a:latin typeface="iCiel Cadena" panose="02000503000000020004" pitchFamily="2" charset="0"/>
                </a:rPr>
                <a:t> các hướng đối tượng</a:t>
              </a:r>
            </a:p>
          </p:txBody>
        </p:sp>
      </p:grpSp>
      <p:grpSp>
        <p:nvGrpSpPr>
          <p:cNvPr id="7" name="Nhóm 6"/>
          <p:cNvGrpSpPr/>
          <p:nvPr/>
        </p:nvGrpSpPr>
        <p:grpSpPr>
          <a:xfrm>
            <a:off x="434094" y="5114306"/>
            <a:ext cx="6928731" cy="1553098"/>
            <a:chOff x="434094" y="5114306"/>
            <a:chExt cx="6928731" cy="1553098"/>
          </a:xfrm>
        </p:grpSpPr>
        <p:sp>
          <p:nvSpPr>
            <p:cNvPr id="39" name="Hình chữ nhật: Góc Tròn 38"/>
            <p:cNvSpPr/>
            <p:nvPr/>
          </p:nvSpPr>
          <p:spPr>
            <a:xfrm>
              <a:off x="434094" y="5114306"/>
              <a:ext cx="6928731" cy="1553098"/>
            </a:xfrm>
            <a:prstGeom prst="roundRect">
              <a:avLst>
                <a:gd name="adj" fmla="val 50000"/>
              </a:avLst>
            </a:prstGeom>
            <a:solidFill>
              <a:srgbClr val="FFFF0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1" name="Hình Bầu dục 20"/>
            <p:cNvSpPr/>
            <p:nvPr/>
          </p:nvSpPr>
          <p:spPr>
            <a:xfrm>
              <a:off x="532201" y="5195529"/>
              <a:ext cx="1398200" cy="1398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8" name="Hình ảnh 37"/>
            <p:cNvPicPr>
              <a:picLocks noChangeAspect="1"/>
            </p:cNvPicPr>
            <p:nvPr/>
          </p:nvPicPr>
          <p:blipFill>
            <a:blip r:embed="rId4"/>
            <a:stretch>
              <a:fillRect/>
            </a:stretch>
          </p:blipFill>
          <p:spPr>
            <a:xfrm>
              <a:off x="680280" y="5344393"/>
              <a:ext cx="1102041" cy="1102041"/>
            </a:xfrm>
            <a:prstGeom prst="rect">
              <a:avLst/>
            </a:prstGeom>
          </p:spPr>
        </p:pic>
        <p:sp>
          <p:nvSpPr>
            <p:cNvPr id="40" name="Hộp Văn bản 39"/>
            <p:cNvSpPr txBox="1"/>
            <p:nvPr/>
          </p:nvSpPr>
          <p:spPr>
            <a:xfrm>
              <a:off x="2078480" y="5423654"/>
              <a:ext cx="5208145" cy="1015663"/>
            </a:xfrm>
            <a:prstGeom prst="rect">
              <a:avLst/>
            </a:prstGeom>
            <a:noFill/>
          </p:spPr>
          <p:txBody>
            <a:bodyPr wrap="square" rtlCol="0">
              <a:spAutoFit/>
            </a:bodyPr>
            <a:lstStyle/>
            <a:p>
              <a:r>
                <a:rPr lang="vi-VN" sz="2000" dirty="0">
                  <a:solidFill>
                    <a:srgbClr val="CC0066"/>
                  </a:solidFill>
                  <a:latin typeface="iCiel Cadena" panose="02000503000000020004" pitchFamily="2" charset="0"/>
                </a:rPr>
                <a:t>Xây dựng thương hiệu trên </a:t>
              </a:r>
              <a:r>
                <a:rPr lang="vi-VN" sz="2000" dirty="0" err="1">
                  <a:solidFill>
                    <a:srgbClr val="CC0066"/>
                  </a:solidFill>
                  <a:latin typeface="iCiel Cadena" panose="02000503000000020004" pitchFamily="2" charset="0"/>
                </a:rPr>
                <a:t>Internet</a:t>
              </a:r>
              <a:r>
                <a:rPr lang="vi-VN" sz="2000" dirty="0">
                  <a:solidFill>
                    <a:srgbClr val="CC0066"/>
                  </a:solidFill>
                  <a:latin typeface="iCiel Cadena" panose="02000503000000020004" pitchFamily="2" charset="0"/>
                </a:rPr>
                <a:t> một cách chỉnh chu và làm việc với khẩu hiểu “ Hài lòng khách đến – Vừa lòng khách đi “</a:t>
              </a:r>
            </a:p>
          </p:txBody>
        </p:sp>
      </p:grpSp>
      <p:pic>
        <p:nvPicPr>
          <p:cNvPr id="10" name="Hình ảnh 9"/>
          <p:cNvPicPr>
            <a:picLocks noChangeAspect="1"/>
          </p:cNvPicPr>
          <p:nvPr/>
        </p:nvPicPr>
        <p:blipFill>
          <a:blip r:embed="rId5"/>
          <a:stretch>
            <a:fillRect/>
          </a:stretch>
        </p:blipFill>
        <p:spPr>
          <a:xfrm>
            <a:off x="11338033" y="6086551"/>
            <a:ext cx="793534" cy="750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72</TotalTime>
  <Words>1221</Words>
  <Application>Microsoft Office PowerPoint</Application>
  <PresentationFormat>Widescreen</PresentationFormat>
  <Paragraphs>124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 SemiCondensed</vt:lpstr>
      <vt:lpstr>iCiel Cadena</vt:lpstr>
      <vt:lpstr>Symbol</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ALI Boss</dc:creator>
  <cp:lastModifiedBy>Tuấn Vũ Nguyễn</cp:lastModifiedBy>
  <cp:revision>82</cp:revision>
  <dcterms:created xsi:type="dcterms:W3CDTF">2023-04-26T02:11:00Z</dcterms:created>
  <dcterms:modified xsi:type="dcterms:W3CDTF">2025-05-27T09:15:09Z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4D02EED90B9B4C97BA284973367CC4DE</vt:lpwstr>
  </property>
  <property fmtid="{D5CDD505-2E9C-101B-9397-08002B2CF9AE}" pid="3" name="KSOProductBuildVer">
    <vt:lpwstr>1033-11.2.0.11537</vt:lpwstr>
  </property>
</Properties>
</file>