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4" r:id="rId7"/>
    <p:sldId id="262" r:id="rId8"/>
    <p:sldId id="266" r:id="rId9"/>
    <p:sldId id="277" r:id="rId10"/>
    <p:sldId id="263" r:id="rId11"/>
    <p:sldId id="267" r:id="rId12"/>
    <p:sldId id="268" r:id="rId13"/>
    <p:sldId id="269" r:id="rId14"/>
    <p:sldId id="270" r:id="rId15"/>
    <p:sldId id="279" r:id="rId16"/>
    <p:sldId id="280" r:id="rId17"/>
    <p:sldId id="281" r:id="rId18"/>
    <p:sldId id="282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train</a:t>
            </a:r>
            <a:r>
              <a:rPr lang="vi-VN" b="1" baseline="0" dirty="0"/>
              <a:t> </a:t>
            </a:r>
            <a:r>
              <a:rPr lang="vi-VN" b="1" baseline="0" dirty="0" err="1"/>
              <a:t>set</a:t>
            </a:r>
            <a:endParaRPr lang="vi-V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a=0.0001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h 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h=100</c:v>
                </c:pt>
              </c:strCache>
            </c:strRef>
          </c:cat>
          <c:val>
            <c:numRef>
              <c:f>Trang_tính1!$B$2:$B$6</c:f>
              <c:numCache>
                <c:formatCode>General</c:formatCode>
                <c:ptCount val="5"/>
                <c:pt idx="0">
                  <c:v>23.633099396115501</c:v>
                </c:pt>
                <c:pt idx="1">
                  <c:v>16.9740492900277</c:v>
                </c:pt>
                <c:pt idx="2">
                  <c:v>14.950220336216701</c:v>
                </c:pt>
                <c:pt idx="3">
                  <c:v>8.8134486698220993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03-408E-AF32-8ADC4CCAE723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a=0.001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h 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h=100</c:v>
                </c:pt>
              </c:strCache>
            </c:strRef>
          </c:cat>
          <c:val>
            <c:numRef>
              <c:f>Trang_tính1!$C$2:$C$6</c:f>
              <c:numCache>
                <c:formatCode>General</c:formatCode>
                <c:ptCount val="5"/>
                <c:pt idx="0">
                  <c:v>23.567814591153901</c:v>
                </c:pt>
                <c:pt idx="1">
                  <c:v>17.088297698710601</c:v>
                </c:pt>
                <c:pt idx="2">
                  <c:v>14.5421903052064</c:v>
                </c:pt>
                <c:pt idx="3">
                  <c:v>8.6339154561775704</c:v>
                </c:pt>
                <c:pt idx="4">
                  <c:v>3.2642402480820197E-2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03-408E-AF32-8ADC4CCAE723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a=0.01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h 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h=100</c:v>
                </c:pt>
              </c:strCache>
            </c:strRef>
          </c:cat>
          <c:val>
            <c:numRef>
              <c:f>Trang_tính1!$D$2:$D$6</c:f>
              <c:numCache>
                <c:formatCode>General</c:formatCode>
                <c:ptCount val="5"/>
                <c:pt idx="0">
                  <c:v>23.600456993634701</c:v>
                </c:pt>
                <c:pt idx="1">
                  <c:v>17.365758119797601</c:v>
                </c:pt>
                <c:pt idx="2">
                  <c:v>14.640117512648899</c:v>
                </c:pt>
                <c:pt idx="3">
                  <c:v>8.3238126326097603</c:v>
                </c:pt>
                <c:pt idx="4">
                  <c:v>3.2642402480820197E-2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03-408E-AF32-8ADC4CCAE723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a=0.1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h 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h=100</c:v>
                </c:pt>
              </c:strCache>
            </c:strRef>
          </c:cat>
          <c:val>
            <c:numRef>
              <c:f>Trang_tính1!$E$2:$E$6</c:f>
              <c:numCache>
                <c:formatCode>General</c:formatCode>
                <c:ptCount val="5"/>
                <c:pt idx="0">
                  <c:v>23.698384201077101</c:v>
                </c:pt>
                <c:pt idx="1">
                  <c:v>17.626897339644199</c:v>
                </c:pt>
                <c:pt idx="2">
                  <c:v>14.803329525053</c:v>
                </c:pt>
                <c:pt idx="3">
                  <c:v>9.2541211033131994</c:v>
                </c:pt>
                <c:pt idx="4">
                  <c:v>0.50595723845274698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03-408E-AF32-8ADC4CCAE723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a=1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h 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h=100</c:v>
                </c:pt>
              </c:strCache>
            </c:strRef>
          </c:cat>
          <c:val>
            <c:numRef>
              <c:f>Trang_tính1!$F$2:$F$6</c:f>
              <c:numCache>
                <c:formatCode>General</c:formatCode>
                <c:ptCount val="5"/>
                <c:pt idx="0" formatCode="#,##0.00000">
                  <c:v>23.682062999836699</c:v>
                </c:pt>
                <c:pt idx="1">
                  <c:v>17.4963277297209</c:v>
                </c:pt>
                <c:pt idx="2">
                  <c:v>15.537783580871499</c:v>
                </c:pt>
                <c:pt idx="3">
                  <c:v>9.9069691529296495</c:v>
                </c:pt>
                <c:pt idx="4">
                  <c:v>5.01060878080626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03-408E-AF32-8ADC4CCAE723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a=10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h 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h=100</c:v>
                </c:pt>
              </c:strCache>
            </c:strRef>
          </c:cat>
          <c:val>
            <c:numRef>
              <c:f>Trang_tính1!$G$2:$G$6</c:f>
              <c:numCache>
                <c:formatCode>General</c:formatCode>
                <c:ptCount val="5"/>
                <c:pt idx="0">
                  <c:v>23.600456993634701</c:v>
                </c:pt>
                <c:pt idx="1">
                  <c:v>18.149175779337298</c:v>
                </c:pt>
                <c:pt idx="2">
                  <c:v>16.598661661498198</c:v>
                </c:pt>
                <c:pt idx="3">
                  <c:v>14.9828627386975</c:v>
                </c:pt>
                <c:pt idx="4">
                  <c:v>14.7870083238126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03-408E-AF32-8ADC4CCAE723}"/>
            </c:ext>
          </c:extLst>
        </c:ser>
        <c:ser>
          <c:idx val="6"/>
          <c:order val="6"/>
          <c:tx>
            <c:strRef>
              <c:f>Trang_tính1!$H$1</c:f>
              <c:strCache>
                <c:ptCount val="1"/>
                <c:pt idx="0">
                  <c:v>a=100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h 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h=100</c:v>
                </c:pt>
              </c:strCache>
            </c:strRef>
          </c:cat>
          <c:val>
            <c:numRef>
              <c:f>Trang_tính1!$H$2:$H$6</c:f>
              <c:numCache>
                <c:formatCode>General</c:formatCode>
                <c:ptCount val="5"/>
                <c:pt idx="0">
                  <c:v>24.1880202382895</c:v>
                </c:pt>
                <c:pt idx="1">
                  <c:v>20.5320711604374</c:v>
                </c:pt>
                <c:pt idx="2" formatCode="#,##0.000000">
                  <c:v>20.597355965399</c:v>
                </c:pt>
                <c:pt idx="3">
                  <c:v>20.5647135629182</c:v>
                </c:pt>
                <c:pt idx="4">
                  <c:v>20.548392361677799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D03-408E-AF32-8ADC4CCAE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974320"/>
        <c:axId val="375975960"/>
      </c:barChart>
      <c:catAx>
        <c:axId val="37597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75975960"/>
        <c:crosses val="autoZero"/>
        <c:auto val="1"/>
        <c:lblAlgn val="ctr"/>
        <c:lblOffset val="100"/>
        <c:noMultiLvlLbl val="0"/>
      </c:catAx>
      <c:valAx>
        <c:axId val="375975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7597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validation</a:t>
            </a:r>
            <a:endParaRPr lang="vi-V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a=0.0001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h=100</c:v>
                </c:pt>
              </c:strCache>
            </c:strRef>
          </c:cat>
          <c:val>
            <c:numRef>
              <c:f>Trang_tính1!$B$2:$B$6</c:f>
              <c:numCache>
                <c:formatCode>General</c:formatCode>
                <c:ptCount val="5"/>
                <c:pt idx="0" formatCode="#,##0.000000">
                  <c:v>23.955613577023399</c:v>
                </c:pt>
                <c:pt idx="1">
                  <c:v>22.1279373368146</c:v>
                </c:pt>
                <c:pt idx="2">
                  <c:v>22.519582245430801</c:v>
                </c:pt>
                <c:pt idx="3">
                  <c:v>23.890339425587399</c:v>
                </c:pt>
                <c:pt idx="4">
                  <c:v>27.4151436031331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96-4415-BD16-0B8CC58BEC75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a=0.001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h=100</c:v>
                </c:pt>
              </c:strCache>
            </c:strRef>
          </c:cat>
          <c:val>
            <c:numRef>
              <c:f>Trang_tính1!$C$2:$C$6</c:f>
              <c:numCache>
                <c:formatCode>General</c:formatCode>
                <c:ptCount val="5"/>
                <c:pt idx="0">
                  <c:v>24.216710182767599</c:v>
                </c:pt>
                <c:pt idx="1">
                  <c:v>21.018276762401999</c:v>
                </c:pt>
                <c:pt idx="2">
                  <c:v>21.083550913838099</c:v>
                </c:pt>
                <c:pt idx="3">
                  <c:v>24.281984334203599</c:v>
                </c:pt>
                <c:pt idx="4">
                  <c:v>28.0026109660574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96-4415-BD16-0B8CC58BEC75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a=0.01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h=100</c:v>
                </c:pt>
              </c:strCache>
            </c:strRef>
          </c:cat>
          <c:val>
            <c:numRef>
              <c:f>Trang_tính1!$D$2:$D$6</c:f>
              <c:numCache>
                <c:formatCode>General</c:formatCode>
                <c:ptCount val="5"/>
                <c:pt idx="0">
                  <c:v>24.086161879895499</c:v>
                </c:pt>
                <c:pt idx="1">
                  <c:v>21.148825065274099</c:v>
                </c:pt>
                <c:pt idx="2">
                  <c:v>21.8015665796344</c:v>
                </c:pt>
                <c:pt idx="3">
                  <c:v>24.412532637075699</c:v>
                </c:pt>
                <c:pt idx="4">
                  <c:v>25.783289817232301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96-4415-BD16-0B8CC58BEC75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a=1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h=100</c:v>
                </c:pt>
              </c:strCache>
            </c:strRef>
          </c:cat>
          <c:val>
            <c:numRef>
              <c:f>Trang_tính1!$E$2:$E$6</c:f>
              <c:numCache>
                <c:formatCode>General</c:formatCode>
                <c:ptCount val="5"/>
                <c:pt idx="0">
                  <c:v>24.281984334203599</c:v>
                </c:pt>
                <c:pt idx="1">
                  <c:v>20.365535248041699</c:v>
                </c:pt>
                <c:pt idx="2">
                  <c:v>20.430809399477798</c:v>
                </c:pt>
                <c:pt idx="3">
                  <c:v>21.6710182767624</c:v>
                </c:pt>
                <c:pt idx="4">
                  <c:v>22.584856396866801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96-4415-BD16-0B8CC58BEC75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a=10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h=100</c:v>
                </c:pt>
              </c:strCache>
            </c:strRef>
          </c:cat>
          <c:val>
            <c:numRef>
              <c:f>Trang_tính1!$F$2:$F$6</c:f>
              <c:numCache>
                <c:formatCode>General</c:formatCode>
                <c:ptCount val="5"/>
                <c:pt idx="0">
                  <c:v>24.216710182767599</c:v>
                </c:pt>
                <c:pt idx="1">
                  <c:v>20.039164490861602</c:v>
                </c:pt>
                <c:pt idx="2">
                  <c:v>20.039164490861602</c:v>
                </c:pt>
                <c:pt idx="3">
                  <c:v>19.582245430809301</c:v>
                </c:pt>
                <c:pt idx="4">
                  <c:v>19.908616187989502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96-4415-BD16-0B8CC58BEC75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a=20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h=100</c:v>
                </c:pt>
              </c:strCache>
            </c:strRef>
          </c:cat>
          <c:val>
            <c:numRef>
              <c:f>Trang_tính1!$G$2:$G$6</c:f>
              <c:numCache>
                <c:formatCode>General</c:formatCode>
                <c:ptCount val="5"/>
                <c:pt idx="0">
                  <c:v>24.086161879895499</c:v>
                </c:pt>
                <c:pt idx="1">
                  <c:v>20.300261096605698</c:v>
                </c:pt>
                <c:pt idx="2">
                  <c:v>20.104438642297598</c:v>
                </c:pt>
                <c:pt idx="3">
                  <c:v>20.430809399477798</c:v>
                </c:pt>
                <c:pt idx="4">
                  <c:v>19.582245430809301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096-4415-BD16-0B8CC58BEC75}"/>
            </c:ext>
          </c:extLst>
        </c:ser>
        <c:ser>
          <c:idx val="6"/>
          <c:order val="6"/>
          <c:tx>
            <c:strRef>
              <c:f>Trang_tính1!$H$1</c:f>
              <c:strCache>
                <c:ptCount val="1"/>
                <c:pt idx="0">
                  <c:v>a=100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h=100</c:v>
                </c:pt>
              </c:strCache>
            </c:strRef>
          </c:cat>
          <c:val>
            <c:numRef>
              <c:f>Trang_tính1!$H$2:$H$6</c:f>
              <c:numCache>
                <c:formatCode>General</c:formatCode>
                <c:ptCount val="5"/>
                <c:pt idx="0">
                  <c:v>23.825065274151399</c:v>
                </c:pt>
                <c:pt idx="1">
                  <c:v>22.193211488250601</c:v>
                </c:pt>
                <c:pt idx="2">
                  <c:v>22.389033942558701</c:v>
                </c:pt>
                <c:pt idx="3">
                  <c:v>22.258485639686601</c:v>
                </c:pt>
                <c:pt idx="4">
                  <c:v>22.258485639686601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096-4415-BD16-0B8CC58BE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750064"/>
        <c:axId val="376751704"/>
      </c:barChart>
      <c:catAx>
        <c:axId val="37675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76751704"/>
        <c:crosses val="autoZero"/>
        <c:auto val="1"/>
        <c:lblAlgn val="ctr"/>
        <c:lblOffset val="100"/>
        <c:noMultiLvlLbl val="0"/>
      </c:catAx>
      <c:valAx>
        <c:axId val="37675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7675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88206198192899"/>
          <c:y val="0.89935067862752882"/>
          <c:w val="0.57823587603614202"/>
          <c:h val="6.46574966951672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train</a:t>
            </a:r>
            <a:r>
              <a:rPr lang="vi-VN" b="1" baseline="0" dirty="0"/>
              <a:t> </a:t>
            </a:r>
            <a:r>
              <a:rPr lang="vi-VN" b="1" baseline="0" dirty="0" err="1"/>
              <a:t>set</a:t>
            </a:r>
            <a:endParaRPr lang="vi-V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c=0.1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Trang_tính1!$B$2:$B$6</c:f>
              <c:numCache>
                <c:formatCode>General</c:formatCode>
                <c:ptCount val="5"/>
                <c:pt idx="0">
                  <c:v>24.5797290680594</c:v>
                </c:pt>
                <c:pt idx="1">
                  <c:v>24.5797290680594</c:v>
                </c:pt>
                <c:pt idx="2">
                  <c:v>24.5797290680594</c:v>
                </c:pt>
                <c:pt idx="3">
                  <c:v>22.523257711767499</c:v>
                </c:pt>
                <c:pt idx="4">
                  <c:v>24.514444263097701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4-4B2B-90A0-55AE2B280937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c=1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Trang_tính1!$C$2:$C$6</c:f>
              <c:numCache>
                <c:formatCode>General</c:formatCode>
                <c:ptCount val="5"/>
                <c:pt idx="0">
                  <c:v>24.5797290680594</c:v>
                </c:pt>
                <c:pt idx="1">
                  <c:v>24.5797290680594</c:v>
                </c:pt>
                <c:pt idx="2">
                  <c:v>20.401501550514102</c:v>
                </c:pt>
                <c:pt idx="3">
                  <c:v>16.908764485066001</c:v>
                </c:pt>
                <c:pt idx="4">
                  <c:v>9.2541211033131994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74-4B2B-90A0-55AE2B280937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c=10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Trang_tính1!$D$2:$D$6</c:f>
              <c:numCache>
                <c:formatCode>General</c:formatCode>
                <c:ptCount val="5"/>
                <c:pt idx="0">
                  <c:v>24.5797290680594</c:v>
                </c:pt>
                <c:pt idx="1">
                  <c:v>24.563407866818999</c:v>
                </c:pt>
                <c:pt idx="2">
                  <c:v>18.8346662314346</c:v>
                </c:pt>
                <c:pt idx="3">
                  <c:v>11.7023012893748</c:v>
                </c:pt>
                <c:pt idx="4">
                  <c:v>1.24041129427125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74-4B2B-90A0-55AE2B280937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c=20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Trang_tính1!$E$2:$E$6</c:f>
              <c:numCache>
                <c:formatCode>General</c:formatCode>
                <c:ptCount val="5"/>
                <c:pt idx="0">
                  <c:v>24.5797290680594</c:v>
                </c:pt>
                <c:pt idx="1">
                  <c:v>23.698384201077101</c:v>
                </c:pt>
                <c:pt idx="2">
                  <c:v>18.296066590500999</c:v>
                </c:pt>
                <c:pt idx="3">
                  <c:v>10.151787171535799</c:v>
                </c:pt>
                <c:pt idx="4">
                  <c:v>0.50595723845274698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74-4B2B-90A0-55AE2B280937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c=50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Trang_tính1!$F$2:$F$6</c:f>
              <c:numCache>
                <c:formatCode>General</c:formatCode>
                <c:ptCount val="5"/>
                <c:pt idx="0">
                  <c:v>24.5797290680594</c:v>
                </c:pt>
                <c:pt idx="1">
                  <c:v>20.026113921984599</c:v>
                </c:pt>
                <c:pt idx="2">
                  <c:v>17.104618899950999</c:v>
                </c:pt>
                <c:pt idx="3">
                  <c:v>8.1606006202056491</c:v>
                </c:pt>
                <c:pt idx="4">
                  <c:v>0.130569609923292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74-4B2B-90A0-55AE2B280937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c=100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Trang_tính1!$G$2:$G$6</c:f>
              <c:numCache>
                <c:formatCode>General</c:formatCode>
                <c:ptCount val="5"/>
                <c:pt idx="0">
                  <c:v>24.5797290680594</c:v>
                </c:pt>
                <c:pt idx="1">
                  <c:v>19.667047494695598</c:v>
                </c:pt>
                <c:pt idx="2">
                  <c:v>16.076383221805099</c:v>
                </c:pt>
                <c:pt idx="3">
                  <c:v>7.1976497470213801</c:v>
                </c:pt>
                <c:pt idx="4">
                  <c:v>1.6321201240410099E-2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74-4B2B-90A0-55AE2B280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8014608"/>
        <c:axId val="388019528"/>
      </c:barChart>
      <c:catAx>
        <c:axId val="38801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88019528"/>
        <c:crosses val="autoZero"/>
        <c:auto val="1"/>
        <c:lblAlgn val="ctr"/>
        <c:lblOffset val="100"/>
        <c:noMultiLvlLbl val="0"/>
      </c:catAx>
      <c:valAx>
        <c:axId val="38801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8801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validation</a:t>
            </a:r>
            <a:endParaRPr lang="vi-V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c=0.1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Trang_tính1!$B$2:$B$6</c:f>
              <c:numCache>
                <c:formatCode>General</c:formatCode>
                <c:ptCount val="5"/>
                <c:pt idx="0">
                  <c:v>24.6083550913838</c:v>
                </c:pt>
                <c:pt idx="1">
                  <c:v>24.6083550913838</c:v>
                </c:pt>
                <c:pt idx="2">
                  <c:v>24.6083550913838</c:v>
                </c:pt>
                <c:pt idx="3">
                  <c:v>23.172323759791102</c:v>
                </c:pt>
                <c:pt idx="4">
                  <c:v>24.6083550913838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8C-4F95-B570-D832094B74DB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c=1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Trang_tính1!$C$2:$C$6</c:f>
              <c:numCache>
                <c:formatCode>General</c:formatCode>
                <c:ptCount val="5"/>
                <c:pt idx="0">
                  <c:v>24.6083550913838</c:v>
                </c:pt>
                <c:pt idx="1">
                  <c:v>24.6083550913838</c:v>
                </c:pt>
                <c:pt idx="2">
                  <c:v>21.4099216710182</c:v>
                </c:pt>
                <c:pt idx="3">
                  <c:v>20.822454308093899</c:v>
                </c:pt>
                <c:pt idx="4">
                  <c:v>20.365535248041699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8C-4F95-B570-D832094B74DB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c=10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Trang_tính1!$D$2:$D$6</c:f>
              <c:numCache>
                <c:formatCode>General</c:formatCode>
                <c:ptCount val="5"/>
                <c:pt idx="0">
                  <c:v>24.6083550913838</c:v>
                </c:pt>
                <c:pt idx="1">
                  <c:v>24.6083550913838</c:v>
                </c:pt>
                <c:pt idx="2">
                  <c:v>19.712793733681401</c:v>
                </c:pt>
                <c:pt idx="3">
                  <c:v>20.757180156657899</c:v>
                </c:pt>
                <c:pt idx="4">
                  <c:v>22.911227154046902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8C-4F95-B570-D832094B74DB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c=20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Trang_tính1!$E$2:$E$6</c:f>
              <c:numCache>
                <c:formatCode>General</c:formatCode>
                <c:ptCount val="5"/>
                <c:pt idx="0">
                  <c:v>24.6083550913838</c:v>
                </c:pt>
                <c:pt idx="1">
                  <c:v>23.955613577023399</c:v>
                </c:pt>
                <c:pt idx="2">
                  <c:v>19.973890339425498</c:v>
                </c:pt>
                <c:pt idx="3">
                  <c:v>21.148825065274099</c:v>
                </c:pt>
                <c:pt idx="4">
                  <c:v>23.237597911227098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8C-4F95-B570-D832094B74DB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c=50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Trang_tính1!$F$2:$F$6</c:f>
              <c:numCache>
                <c:formatCode>General</c:formatCode>
                <c:ptCount val="5"/>
                <c:pt idx="0">
                  <c:v>24.6083550913838</c:v>
                </c:pt>
                <c:pt idx="1">
                  <c:v>21.2140992167101</c:v>
                </c:pt>
                <c:pt idx="2">
                  <c:v>19.647519582245401</c:v>
                </c:pt>
                <c:pt idx="3">
                  <c:v>21.5404699738903</c:v>
                </c:pt>
                <c:pt idx="4">
                  <c:v>23.694516971279299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8C-4F95-B570-D832094B74DB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c=100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Trang_tính1!$G$2:$G$6</c:f>
              <c:numCache>
                <c:formatCode>General</c:formatCode>
                <c:ptCount val="5"/>
                <c:pt idx="0">
                  <c:v>24.6083550913838</c:v>
                </c:pt>
                <c:pt idx="1">
                  <c:v>20.561357702349799</c:v>
                </c:pt>
                <c:pt idx="2">
                  <c:v>20.104438642297598</c:v>
                </c:pt>
                <c:pt idx="3">
                  <c:v>22.193211488250601</c:v>
                </c:pt>
                <c:pt idx="4">
                  <c:v>24.020887728459499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A8C-4F95-B570-D832094B7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4698216"/>
        <c:axId val="434695920"/>
      </c:barChart>
      <c:catAx>
        <c:axId val="43469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34695920"/>
        <c:crosses val="autoZero"/>
        <c:auto val="1"/>
        <c:lblAlgn val="ctr"/>
        <c:lblOffset val="100"/>
        <c:noMultiLvlLbl val="0"/>
      </c:catAx>
      <c:valAx>
        <c:axId val="43469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34698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weatheronline.com/ho-chi-minh-city-weather-history/vn.aspx" TargetMode="External"/><Relationship Id="rId2" Type="http://schemas.openxmlformats.org/officeDocument/2006/relationships/hyperlink" Target="https://www.worldweatheronlin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648596-39AB-4D1D-B1D7-6BB7529F0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1405747"/>
            <a:ext cx="9342783" cy="202325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CUỐI KỲ</a:t>
            </a:r>
            <a:endParaRPr lang="vi-V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7D43173-1A9C-4B49-BA07-355F8051F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50833"/>
            <a:ext cx="8759687" cy="109689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1612579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1412403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vi-V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5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44E734-9C4D-43FA-A7CF-6B4A71DD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LOẠI BỎ CỘT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B6DAFB-04E0-485B-8876-74E321B1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đo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6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37C9D7-0EA4-4E16-B348-11C4354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THIẾU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795BC2A-EFF3-4840-B6A7-08558D36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89670"/>
          </a:xfrm>
        </p:spPr>
        <p:txBody>
          <a:bodyPr>
            <a:no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ghi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nên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thêm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thay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3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9FA51A-2E27-4F0A-9A95-0E3DA43D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2543C2B-FB5A-40B3-A07D-470C4869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4411B68-615B-4A73-B19A-63810128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77" y="3052543"/>
            <a:ext cx="8162925" cy="28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5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EA3DCB-DF04-42D0-92D3-1288942C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CHUẨN HÓA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4FC58C-6B8C-4A8D-87C1-D0266D74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StandarScaler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7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86E0A1-7F86-4294-89AE-43C9711A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 DỤNG MÔ HÌNH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B9EA34-DB30-4971-9BBF-278572DD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Multi-layer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/RBF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435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1AE93E-822D-45E0-92FA-92070C57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Multi-layer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b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218035B1-AC51-47EB-ADF7-9CF6C6F9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950941"/>
              </p:ext>
            </p:extLst>
          </p:nvPr>
        </p:nvGraphicFramePr>
        <p:xfrm>
          <a:off x="507216" y="127000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8650FA7-47F9-4150-AE03-29EB8863B1CD}"/>
              </a:ext>
            </a:extLst>
          </p:cNvPr>
          <p:cNvSpPr txBox="1"/>
          <p:nvPr/>
        </p:nvSpPr>
        <p:spPr>
          <a:xfrm>
            <a:off x="407963" y="5151437"/>
            <a:ext cx="9439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h = 100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khi a = 0.0001)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chiểu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tăng, khi 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1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hơn, nhưng khi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0.01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6480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A48BD4-4325-45C7-A80D-1AB293BA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8" y="243840"/>
            <a:ext cx="8596668" cy="1320800"/>
          </a:xfrm>
        </p:spPr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Multi-layer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vi-VN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75E3D917-A37B-4500-A3E3-E9006599D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207545"/>
              </p:ext>
            </p:extLst>
          </p:nvPr>
        </p:nvGraphicFramePr>
        <p:xfrm>
          <a:off x="676978" y="90424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19C499C-A9A3-4B1F-AC7C-18507D40C810}"/>
              </a:ext>
            </a:extLst>
          </p:cNvPr>
          <p:cNvSpPr txBox="1"/>
          <p:nvPr/>
        </p:nvSpPr>
        <p:spPr>
          <a:xfrm>
            <a:off x="393895" y="4785677"/>
            <a:ext cx="9439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&lt;=1 theo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tăng, trong khi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đây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tinh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=100 ta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lên cao hơn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83A155-7FDB-428D-96DD-4A615491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vi-VN" dirty="0">
              <a:solidFill>
                <a:srgbClr val="002060"/>
              </a:solidFill>
            </a:endParaRPr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12D11FB5-850A-46C4-BE7C-9C1D08A7C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018914"/>
              </p:ext>
            </p:extLst>
          </p:nvPr>
        </p:nvGraphicFramePr>
        <p:xfrm>
          <a:off x="677334" y="127000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2546BEB-F64E-499D-B90D-A19D56D1C85D}"/>
              </a:ext>
            </a:extLst>
          </p:cNvPr>
          <p:cNvSpPr txBox="1"/>
          <p:nvPr/>
        </p:nvSpPr>
        <p:spPr>
          <a:xfrm>
            <a:off x="407963" y="5151437"/>
            <a:ext cx="943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0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20D7A4-5404-424C-888E-D92DB3EF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b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A89ED7B1-2312-43B0-B6FE-04B7F967C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572761"/>
              </p:ext>
            </p:extLst>
          </p:nvPr>
        </p:nvGraphicFramePr>
        <p:xfrm>
          <a:off x="677690" y="1389185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3E64A5A-63E4-4EA7-8A8D-9179B08EC517}"/>
              </a:ext>
            </a:extLst>
          </p:cNvPr>
          <p:cNvSpPr txBox="1"/>
          <p:nvPr/>
        </p:nvSpPr>
        <p:spPr>
          <a:xfrm>
            <a:off x="407963" y="5151437"/>
            <a:ext cx="9439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=0.01 cho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g=1 ta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c=50,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125DA9-14D1-463E-BAFC-4A888D87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CUỐI CÙNG CỦA</a:t>
            </a:r>
            <a:b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MÔ HÌNH</a:t>
            </a:r>
            <a:endParaRPr lang="vi-VN" dirty="0"/>
          </a:p>
        </p:txBody>
      </p:sp>
      <p:graphicFrame>
        <p:nvGraphicFramePr>
          <p:cNvPr id="33" name="Bảng 33">
            <a:extLst>
              <a:ext uri="{FF2B5EF4-FFF2-40B4-BE49-F238E27FC236}">
                <a16:creationId xmlns:a16="http://schemas.microsoft.com/office/drawing/2014/main" id="{398CEA2E-2F4A-4E22-8188-EA9345035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903434"/>
              </p:ext>
            </p:extLst>
          </p:nvPr>
        </p:nvGraphicFramePr>
        <p:xfrm>
          <a:off x="677334" y="2730431"/>
          <a:ext cx="754066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553">
                  <a:extLst>
                    <a:ext uri="{9D8B030D-6E8A-4147-A177-3AD203B41FA5}">
                      <a16:colId xmlns:a16="http://schemas.microsoft.com/office/drawing/2014/main" val="1758943881"/>
                    </a:ext>
                  </a:extLst>
                </a:gridCol>
                <a:gridCol w="2270654">
                  <a:extLst>
                    <a:ext uri="{9D8B030D-6E8A-4147-A177-3AD203B41FA5}">
                      <a16:colId xmlns:a16="http://schemas.microsoft.com/office/drawing/2014/main" val="1088960341"/>
                    </a:ext>
                  </a:extLst>
                </a:gridCol>
                <a:gridCol w="2756453">
                  <a:extLst>
                    <a:ext uri="{9D8B030D-6E8A-4147-A177-3AD203B41FA5}">
                      <a16:colId xmlns:a16="http://schemas.microsoft.com/office/drawing/2014/main" val="174004004"/>
                    </a:ext>
                  </a:extLst>
                </a:gridCol>
              </a:tblGrid>
              <a:tr h="459146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lỗi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train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lỗi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validation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38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b="1" dirty="0" err="1"/>
                        <a:t>MLPClassification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solidFill>
                            <a:srgbClr val="FF0000"/>
                          </a:solidFill>
                        </a:rPr>
                        <a:t>14.9828627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solidFill>
                            <a:srgbClr val="FF0000"/>
                          </a:solidFill>
                        </a:rPr>
                        <a:t>19.5822454</a:t>
                      </a:r>
                      <a:endParaRPr lang="vi-VN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0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b="1" dirty="0"/>
                        <a:t>SVM </a:t>
                      </a:r>
                      <a:r>
                        <a:rPr lang="vi-VN" b="1" dirty="0" err="1"/>
                        <a:t>Gaussian</a:t>
                      </a:r>
                      <a:r>
                        <a:rPr lang="vi-VN" b="1" dirty="0"/>
                        <a:t>/RDF </a:t>
                      </a:r>
                      <a:r>
                        <a:rPr lang="vi-VN" b="1" dirty="0" err="1"/>
                        <a:t>kernel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17.1046189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19.6475196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2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7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252670-5660-4DFD-9D20-CCF1746E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HỎI ĐẶT RA:</a:t>
            </a:r>
            <a:endParaRPr lang="vi-V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B7C623-C509-4518-A65D-7A874857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hay không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40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hỗ dành sẵn cho Nội dung 12">
            <a:extLst>
              <a:ext uri="{FF2B5EF4-FFF2-40B4-BE49-F238E27FC236}">
                <a16:creationId xmlns:a16="http://schemas.microsoft.com/office/drawing/2014/main" id="{7D9ACE07-5A8D-4111-BDC2-614D6F798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107" y="2288450"/>
            <a:ext cx="3939209" cy="31242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F39A45DA-17A3-49DE-B1A8-51E789CC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MỨC ĐỘ DỰ ĐOÁN CỦA MÔ HÌNH TRÊN TẬP TRAIN + VAL</a:t>
            </a:r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889BD5E-482B-4005-9BA7-6B913D429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952" y="2288450"/>
            <a:ext cx="4210050" cy="3124200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D930640-8EE0-4644-AF50-9D964CCBF405}"/>
              </a:ext>
            </a:extLst>
          </p:cNvPr>
          <p:cNvSpPr/>
          <p:nvPr/>
        </p:nvSpPr>
        <p:spPr>
          <a:xfrm>
            <a:off x="2544417" y="2637183"/>
            <a:ext cx="609600" cy="2775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BF3AE22B-C172-4481-BFB9-D2AD3DF1E4B5}"/>
              </a:ext>
            </a:extLst>
          </p:cNvPr>
          <p:cNvSpPr/>
          <p:nvPr/>
        </p:nvSpPr>
        <p:spPr>
          <a:xfrm>
            <a:off x="6952193" y="2637183"/>
            <a:ext cx="609600" cy="2775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D2CF19EA-40E1-4B66-B22B-0A65C4490FCF}"/>
              </a:ext>
            </a:extLst>
          </p:cNvPr>
          <p:cNvSpPr/>
          <p:nvPr/>
        </p:nvSpPr>
        <p:spPr>
          <a:xfrm>
            <a:off x="3282513" y="4346713"/>
            <a:ext cx="609600" cy="278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6456328D-3E50-4224-AB10-6336EB276440}"/>
              </a:ext>
            </a:extLst>
          </p:cNvPr>
          <p:cNvSpPr/>
          <p:nvPr/>
        </p:nvSpPr>
        <p:spPr>
          <a:xfrm>
            <a:off x="7690736" y="4346713"/>
            <a:ext cx="609600" cy="278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05737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9D8CDC-1694-4D9C-8645-B06DAD14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MỨC ĐỘ DỰ ĐOÁN CỦA MÔ HÌNH TRÊN TẬP TRAIN + VAL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E11F9B-163C-45F1-A89B-216549BB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so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</a:t>
            </a: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MLP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SVM ở 2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ltrain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MLP cao hơn SVM ở 2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ltrain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 cao hơn SVM</a:t>
            </a: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MLP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trong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(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mong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so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 hơn SVM.</a:t>
            </a: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</a:t>
            </a:r>
          </a:p>
        </p:txBody>
      </p:sp>
    </p:spTree>
    <p:extLst>
      <p:ext uri="{BB962C8B-B14F-4D97-AF65-F5344CB8AC3E}">
        <p14:creationId xmlns:p14="http://schemas.microsoft.com/office/powerpoint/2010/main" val="2628784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F39A9C-059F-4C87-91AA-57BB9B3E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 NGHIỆM TRÊN TẬP TEST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6E7CF1C5-CD89-4FB6-B766-52B833A78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38" y="1930400"/>
            <a:ext cx="5849032" cy="42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80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6F3CC3-44B0-4177-B531-1E26365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D705FBB-EE1A-4E75-8372-252C0A83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ltran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Tuy nhiên,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yêu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mô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xem như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tin tham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43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A8F860-8D71-4DA2-A2BF-B8052D98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CFE361-469B-4DB0-AEA7-EFE1D871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006"/>
            <a:ext cx="8596668" cy="4591394"/>
          </a:xfrm>
        </p:spPr>
        <p:txBody>
          <a:bodyPr>
            <a:no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https://www.worldweatheronline.com</a:t>
            </a:r>
            <a:endParaRPr lang="vi-VN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/ho-chi-minh-city-weather-history/vn.aspx</a:t>
            </a:r>
            <a:endParaRPr lang="vi-VN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tinh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robots.txt</a:t>
            </a:r>
          </a:p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năm 2017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 năm 2019</a:t>
            </a:r>
          </a:p>
        </p:txBody>
      </p:sp>
    </p:spTree>
    <p:extLst>
      <p:ext uri="{BB962C8B-B14F-4D97-AF65-F5344CB8AC3E}">
        <p14:creationId xmlns:p14="http://schemas.microsoft.com/office/powerpoint/2010/main" val="9290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2832DA-AB52-4003-9121-FD143072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10871" cy="1320800"/>
          </a:xfrm>
        </p:spPr>
        <p:txBody>
          <a:bodyPr anchor="ctr">
            <a:normAutofit/>
          </a:bodyPr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B3C570B-CE83-40ED-A536-7C69E25F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5" y="2213598"/>
            <a:ext cx="8140781" cy="3560733"/>
          </a:xfrm>
        </p:spPr>
        <p:txBody>
          <a:bodyPr>
            <a:norm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requests_html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precipitaion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mưa),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5CC9B1BE-3431-4AF2-AFC4-2BB7BF7F6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38" y="448041"/>
            <a:ext cx="11269429" cy="5929899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0D9C063-1847-497E-8907-A512D4BFB739}"/>
              </a:ext>
            </a:extLst>
          </p:cNvPr>
          <p:cNvSpPr txBox="1"/>
          <p:nvPr/>
        </p:nvSpPr>
        <p:spPr>
          <a:xfrm>
            <a:off x="5539879" y="1382131"/>
            <a:ext cx="2789022" cy="923330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vi-VN" b="1" dirty="0" err="1">
                <a:solidFill>
                  <a:srgbClr val="FF0000"/>
                </a:solidFill>
              </a:rPr>
              <a:t>Dùng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Selenium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để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điền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ngày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tháng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và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bâm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nút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để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hiện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giá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trị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thời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tiết</a:t>
            </a:r>
            <a:endParaRPr lang="vi-VN" b="1" dirty="0">
              <a:solidFill>
                <a:srgbClr val="FF0000"/>
              </a:solidFill>
            </a:endParaRP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74DF9E5E-77D2-4452-B81F-C3868655F95C}"/>
              </a:ext>
            </a:extLst>
          </p:cNvPr>
          <p:cNvCxnSpPr/>
          <p:nvPr/>
        </p:nvCxnSpPr>
        <p:spPr>
          <a:xfrm flipH="1" flipV="1">
            <a:off x="4532243" y="1113183"/>
            <a:ext cx="967409" cy="50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E51EB108-170D-4B8A-A18E-956291ED2D6F}"/>
              </a:ext>
            </a:extLst>
          </p:cNvPr>
          <p:cNvCxnSpPr/>
          <p:nvPr/>
        </p:nvCxnSpPr>
        <p:spPr>
          <a:xfrm flipV="1">
            <a:off x="6094476" y="1113183"/>
            <a:ext cx="0" cy="252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6EFA9275-0AC7-4943-97AA-06BDB3FB833C}"/>
              </a:ext>
            </a:extLst>
          </p:cNvPr>
          <p:cNvSpPr/>
          <p:nvPr/>
        </p:nvSpPr>
        <p:spPr>
          <a:xfrm>
            <a:off x="757251" y="2610262"/>
            <a:ext cx="10825149" cy="37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8830BC35-DCE9-4CEE-B5A6-7B5C477BFADE}"/>
              </a:ext>
            </a:extLst>
          </p:cNvPr>
          <p:cNvSpPr txBox="1"/>
          <p:nvPr/>
        </p:nvSpPr>
        <p:spPr>
          <a:xfrm>
            <a:off x="8932333" y="2189259"/>
            <a:ext cx="1582544" cy="646331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vi-VN" b="1" dirty="0" err="1">
                <a:solidFill>
                  <a:srgbClr val="FF0000"/>
                </a:solidFill>
              </a:rPr>
              <a:t>Giá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trị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cần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lấy</a:t>
            </a:r>
            <a:endParaRPr lang="vi-V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6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567799-3F08-4759-9AF4-7C3F93E7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3460"/>
          </a:xfrm>
        </p:spPr>
        <p:txBody>
          <a:bodyPr>
            <a:normAutofit fontScale="90000"/>
          </a:bodyPr>
          <a:lstStyle/>
          <a:p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TẢ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68A88B-0507-4F55-A82C-754751FB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3060"/>
            <a:ext cx="8596668" cy="5386524"/>
          </a:xfrm>
        </p:spPr>
        <p:txBody>
          <a:bodyPr>
            <a:norm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8512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 trong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Feels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(trung binh)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mây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2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952D26-B1A7-4790-BE35-22E89B70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7A7C70B-5DB4-4F99-9FB2-6C440E5C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norain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ltrain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065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E93A86-8165-403F-B818-C9D06F34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BCA172-9140-45F0-A012-1E1B964D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tay do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tinh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vi-VN" dirty="0"/>
          </a:p>
          <a:p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D6A2FFA-DBEE-4B09-AA0D-E51786903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61101"/>
            <a:ext cx="8806375" cy="26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6D7D83-5E33-4E6D-A329-F407AE6D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190F714-432D-4B86-B7C8-7DA9E828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 – 10</a:t>
            </a: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 – 20</a:t>
            </a:r>
          </a:p>
        </p:txBody>
      </p:sp>
    </p:spTree>
    <p:extLst>
      <p:ext uri="{BB962C8B-B14F-4D97-AF65-F5344CB8AC3E}">
        <p14:creationId xmlns:p14="http://schemas.microsoft.com/office/powerpoint/2010/main" val="3866479107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1173</Words>
  <Application>Microsoft Office PowerPoint</Application>
  <PresentationFormat>Màn hình rộng</PresentationFormat>
  <Paragraphs>102</Paragraphs>
  <Slides>23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23</vt:i4>
      </vt:variant>
    </vt:vector>
  </HeadingPairs>
  <TitlesOfParts>
    <vt:vector size="29" baseType="lpstr">
      <vt:lpstr>Arial</vt:lpstr>
      <vt:lpstr>Tahoma</vt:lpstr>
      <vt:lpstr>Times New Roman</vt:lpstr>
      <vt:lpstr>Trebuchet MS</vt:lpstr>
      <vt:lpstr>Wingdings 3</vt:lpstr>
      <vt:lpstr>Mặt kim cương</vt:lpstr>
      <vt:lpstr>BÁO CÁO ĐỒ ÁN CUỐI KỲ</vt:lpstr>
      <vt:lpstr>CÂU HỎI ĐẶT RA:</vt:lpstr>
      <vt:lpstr>THU THẬP DỮ LIỆU</vt:lpstr>
      <vt:lpstr>THU THẬP DỮ LIỆU</vt:lpstr>
      <vt:lpstr>Bản trình bày PowerPoint</vt:lpstr>
      <vt:lpstr>MÔ TẢ DỮ LIỆU</vt:lpstr>
      <vt:lpstr>LABEL</vt:lpstr>
      <vt:lpstr>LABEL</vt:lpstr>
      <vt:lpstr>TIỀN XỬ LÝ</vt:lpstr>
      <vt:lpstr>TIỀN XỬ LÝ – LOẠI BỎ CỘT </vt:lpstr>
      <vt:lpstr>TIỀN XỬ LÝ – XỬ LÝ GIÁ TRỊ THIẾU</vt:lpstr>
      <vt:lpstr>TIỀN XỬ LÝ – XỬ LÝ GIÁ TRỊ CATEGORY</vt:lpstr>
      <vt:lpstr>TIỀN XỬ LÝ – CHUẨN HÓA</vt:lpstr>
      <vt:lpstr>ÁP DỤNG MÔ HÌNH</vt:lpstr>
      <vt:lpstr>Multi-layer perceptron </vt:lpstr>
      <vt:lpstr>Multi-layer perceptron</vt:lpstr>
      <vt:lpstr>Support vector machine</vt:lpstr>
      <vt:lpstr>Support vector machine </vt:lpstr>
      <vt:lpstr>KẾT QUẢ CUỐI CÙNG CỦA HAI MÔ HÌNH</vt:lpstr>
      <vt:lpstr>ĐÁNH GIÁ MỨC ĐỘ DỰ ĐOÁN CỦA MÔ HÌNH TRÊN TẬP TRAIN + VAL</vt:lpstr>
      <vt:lpstr>ĐÁNH GIÁ MỨC ĐỘ DỰ ĐOÁN CỦA MÔ HÌNH TRÊN TẬP TRAIN + VAL</vt:lpstr>
      <vt:lpstr>THỬ NGHIỆM TRÊN TẬP TEST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KỲ</dc:title>
  <dc:creator>Van Tai Nguyen</dc:creator>
  <cp:lastModifiedBy>Van Tai Nguyen</cp:lastModifiedBy>
  <cp:revision>26</cp:revision>
  <dcterms:created xsi:type="dcterms:W3CDTF">2020-01-06T11:24:41Z</dcterms:created>
  <dcterms:modified xsi:type="dcterms:W3CDTF">2020-01-06T20:12:59Z</dcterms:modified>
</cp:coreProperties>
</file>