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3"/>
  </p:notesMasterIdLst>
  <p:sldIdLst>
    <p:sldId id="530" r:id="rId3"/>
    <p:sldId id="576" r:id="rId4"/>
    <p:sldId id="531" r:id="rId5"/>
    <p:sldId id="534" r:id="rId6"/>
    <p:sldId id="540" r:id="rId7"/>
    <p:sldId id="562" r:id="rId8"/>
    <p:sldId id="542" r:id="rId9"/>
    <p:sldId id="544" r:id="rId10"/>
    <p:sldId id="545" r:id="rId11"/>
    <p:sldId id="596" r:id="rId12"/>
    <p:sldId id="546" r:id="rId13"/>
    <p:sldId id="547" r:id="rId14"/>
    <p:sldId id="548" r:id="rId15"/>
    <p:sldId id="549" r:id="rId16"/>
    <p:sldId id="550" r:id="rId17"/>
    <p:sldId id="551" r:id="rId18"/>
    <p:sldId id="552" r:id="rId19"/>
    <p:sldId id="553" r:id="rId20"/>
    <p:sldId id="594" r:id="rId21"/>
    <p:sldId id="55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4226C63-1296-40E4-B917-3219B3F81741}">
          <p14:sldIdLst>
            <p14:sldId id="530"/>
            <p14:sldId id="576"/>
            <p14:sldId id="531"/>
            <p14:sldId id="534"/>
            <p14:sldId id="540"/>
            <p14:sldId id="562"/>
            <p14:sldId id="542"/>
            <p14:sldId id="544"/>
            <p14:sldId id="545"/>
            <p14:sldId id="596"/>
            <p14:sldId id="546"/>
            <p14:sldId id="547"/>
            <p14:sldId id="548"/>
            <p14:sldId id="549"/>
            <p14:sldId id="550"/>
            <p14:sldId id="551"/>
            <p14:sldId id="552"/>
            <p14:sldId id="553"/>
            <p14:sldId id="594"/>
            <p14:sldId id="55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2"/>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cxnSp>
        <p:nvCxnSpPr>
          <p:cNvPr id="21" name="Straight Connector 20"/>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5" name="Content Placeholder 5"/>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5" name="Oval 4"/>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3" name="Text Placeholder 11"/>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14" name="Text Placeholder 11"/>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5" name="Text Placeholder 11"/>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16" name="Text Placeholder 11"/>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7" name="Text Placeholder 11"/>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18" name="Text Placeholder 11"/>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9" name="Text Placeholder 11"/>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21" name="Picture Placeholder 20"/>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56588" y="338328"/>
            <a:ext cx="8878824" cy="1069848"/>
          </a:xfrm>
        </p:spPr>
        <p:txBody>
          <a:bodyPr anchor="b"/>
          <a:lstStyle>
            <a:lvl1pPr algn="ctr">
              <a:defRPr/>
            </a:lvl1pPr>
          </a:lstStyle>
          <a:p>
            <a:r>
              <a:rPr lang="en-US"/>
              <a:t>Click to edit Master title style</a:t>
            </a:r>
            <a:endParaRPr lang="en-US"/>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12" name="Text Placeholder 11"/>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3" name="Text Placeholder 11"/>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14" name="Text Placeholder 11"/>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5" name="Text Placeholder 11"/>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16" name="Text Placeholder 11"/>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7" name="Text Placeholder 11"/>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18" name="Text Placeholder 11"/>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9" name="Text Placeholder 11"/>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21" name="Picture Placeholder 20"/>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34" name="Text Placeholder 11"/>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35" name="Text Placeholder 11"/>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36" name="Text Placeholder 11"/>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37" name="Text Placeholder 11"/>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38" name="Text Placeholder 11"/>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39" name="Text Placeholder 11"/>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40" name="Text Placeholder 11"/>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ummary">
    <p:spTree>
      <p:nvGrpSpPr>
        <p:cNvPr id="1" name=""/>
        <p:cNvGrpSpPr/>
        <p:nvPr/>
      </p:nvGrpSpPr>
      <p:grpSpPr>
        <a:xfrm>
          <a:off x="0" y="0"/>
          <a:ext cx="0" cy="0"/>
          <a:chOff x="0" y="0"/>
          <a:chExt cx="0" cy="0"/>
        </a:xfrm>
      </p:grpSpPr>
      <p:sp>
        <p:nvSpPr>
          <p:cNvPr id="24" name="Freeform: Shape 23"/>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losing">
    <p:spTree>
      <p:nvGrpSpPr>
        <p:cNvPr id="1" name=""/>
        <p:cNvGrpSpPr/>
        <p:nvPr/>
      </p:nvGrpSpPr>
      <p:grpSpPr>
        <a:xfrm>
          <a:off x="0" y="0"/>
          <a:ext cx="0" cy="0"/>
          <a:chOff x="0" y="0"/>
          <a:chExt cx="0" cy="0"/>
        </a:xfrm>
      </p:grpSpPr>
      <p:sp>
        <p:nvSpPr>
          <p:cNvPr id="2" name="Title 1"/>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Freeform 14"/>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Crypto: investing &amp; trading</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p:cNvSpPr>
            <a:spLocks noGrp="1"/>
          </p:cNvSpPr>
          <p:nvPr>
            <p:ph type="sldNum" sz="quarter" idx="11"/>
          </p:nvPr>
        </p:nvSpPr>
        <p:spPr/>
        <p:txBody>
          <a:bodyPr>
            <a:noAutofit/>
          </a:bodyPr>
          <a:lstStyle/>
          <a:p>
            <a:fld id="{294A09A9-5501-47C1-A89A-A340965A2BE2}" type="slidenum">
              <a:rPr lang="en-US" smtClean="0"/>
            </a:fld>
            <a:endParaRPr lang="en-US" dirty="0"/>
          </a:p>
        </p:txBody>
      </p:sp>
      <p:sp>
        <p:nvSpPr>
          <p:cNvPr id="7" name="Footer Placeholder 6"/>
          <p:cNvSpPr>
            <a:spLocks noGrp="1"/>
          </p:cNvSpPr>
          <p:nvPr>
            <p:ph type="ftr" sz="quarter" idx="10"/>
          </p:nvPr>
        </p:nvSpPr>
        <p:spPr/>
        <p:txBody>
          <a:bodyPr>
            <a:noAutofit/>
          </a:bodyPr>
          <a:lstStyle/>
          <a:p>
            <a:r>
              <a:rPr lang="en-US"/>
              <a:t>Crypto: investing &amp; trading</a:t>
            </a:r>
            <a:endParaRPr lang="en-US" dirty="0"/>
          </a:p>
        </p:txBody>
      </p:sp>
      <p:sp>
        <p:nvSpPr>
          <p:cNvPr id="2" name="Title 1"/>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536192" y="2212848"/>
            <a:ext cx="6422136" cy="3282696"/>
          </a:xfrm>
        </p:spPr>
        <p:txBody>
          <a:bodyPr>
            <a:noAutofit/>
          </a:bodyPr>
          <a:lstStyle>
            <a:lvl1pPr marL="347345">
              <a:lnSpc>
                <a:spcPct val="150000"/>
              </a:lnSpc>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Introduction">
    <p:spTree>
      <p:nvGrpSpPr>
        <p:cNvPr id="1" name=""/>
        <p:cNvGrpSpPr/>
        <p:nvPr/>
      </p:nvGrpSpPr>
      <p:grpSpPr>
        <a:xfrm>
          <a:off x="0" y="0"/>
          <a:ext cx="0" cy="0"/>
          <a:chOff x="0" y="0"/>
          <a:chExt cx="0" cy="0"/>
        </a:xfrm>
      </p:grpSpPr>
      <p:sp>
        <p:nvSpPr>
          <p:cNvPr id="25" name="Freeform: Shape 24"/>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Slide Number Placeholder 4"/>
          <p:cNvSpPr>
            <a:spLocks noGrp="1"/>
          </p:cNvSpPr>
          <p:nvPr>
            <p:ph type="sldNum" sz="quarter" idx="11"/>
          </p:nvPr>
        </p:nvSpPr>
        <p:spPr/>
        <p:txBody>
          <a:bodyPr>
            <a:noAutofit/>
          </a:bodyPr>
          <a:lstStyle/>
          <a:p>
            <a:fld id="{294A09A9-5501-47C1-A89A-A340965A2BE2}" type="slidenum">
              <a:rPr lang="en-US" smtClean="0"/>
            </a:fld>
            <a:endParaRPr lang="en-US" dirty="0"/>
          </a:p>
        </p:txBody>
      </p:sp>
      <p:sp>
        <p:nvSpPr>
          <p:cNvPr id="4" name="Footer Placeholder 3"/>
          <p:cNvSpPr>
            <a:spLocks noGrp="1"/>
          </p:cNvSpPr>
          <p:nvPr>
            <p:ph type="ftr" sz="quarter" idx="10"/>
          </p:nvPr>
        </p:nvSpPr>
        <p:spPr/>
        <p:txBody>
          <a:bodyPr>
            <a:noAutofit/>
          </a:bodyPr>
          <a:lstStyle/>
          <a:p>
            <a:r>
              <a:rPr lang="en-US"/>
              <a:t>Crypto: investing &amp; trading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sp>
        <p:nvSpPr>
          <p:cNvPr id="21" name="Freeform 6"/>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51" name="Text Placeholder 50"/>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 name="Title 1"/>
          <p:cNvSpPr>
            <a:spLocks noGrp="1"/>
          </p:cNvSpPr>
          <p:nvPr>
            <p:ph type="title"/>
          </p:nvPr>
        </p:nvSpPr>
        <p:spPr>
          <a:xfrm>
            <a:off x="1655064" y="832104"/>
            <a:ext cx="8878824" cy="1069848"/>
          </a:xfrm>
        </p:spPr>
        <p:txBody>
          <a:bodyPr anchor="b"/>
          <a:lstStyle>
            <a:lvl1pPr algn="ctr">
              <a:defRPr/>
            </a:lvl1pPr>
          </a:lstStyle>
          <a:p>
            <a:r>
              <a:rPr lang="en-US"/>
              <a:t>Click to edit Master title style</a:t>
            </a:r>
            <a:endParaRPr lang="en-US"/>
          </a:p>
        </p:txBody>
      </p:sp>
      <p:sp>
        <p:nvSpPr>
          <p:cNvPr id="57" name="Text Placeholder 56"/>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52" name="Text Placeholder 51"/>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1" name="Text Placeholder 11"/>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22" name="Text Placeholder 11"/>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3" name="Text Placeholder 11"/>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24" name="Text Placeholder 11"/>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5" name="Text Placeholder 11"/>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26" name="Text Placeholder 11"/>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55" name="Text Placeholder 54"/>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792224" y="832104"/>
            <a:ext cx="8878824" cy="1069848"/>
          </a:xfrm>
        </p:spPr>
        <p:txBody>
          <a:bodyPr anchor="b"/>
          <a:lstStyle>
            <a:lvl1pPr algn="ctr">
              <a:defRPr/>
            </a:lvl1pPr>
          </a:lstStyle>
          <a:p>
            <a:r>
              <a:rPr lang="en-US"/>
              <a:t>Click to edit Master title style</a:t>
            </a:r>
            <a:endParaRPr lang="en-US"/>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cxnSp>
        <p:nvCxnSpPr>
          <p:cNvPr id="5" name="Straight Connector 4"/>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0" name="Text Placeholder 11"/>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1" name="Text Placeholder 11"/>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2" name="Text Placeholder 11"/>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3" name="Text Placeholder 11"/>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4" name="Text Placeholder 11"/>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5" name="Text Placeholder 11"/>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6" name="Text Placeholder 11"/>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7" name="Text Placeholder 11"/>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8" name="Text Placeholder 11"/>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30" name="Picture Placeholder 29"/>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6" name="Text Placeholder 11"/>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7" name="Text Placeholder 11"/>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8" name="Text Placeholder 11"/>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9" name="Text Placeholder 11"/>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a:p>
        </p:txBody>
      </p:sp>
      <p:sp>
        <p:nvSpPr>
          <p:cNvPr id="3" name="Text Placeholder 2"/>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fld>
            <a:endParaRPr lang="en-US" dirty="0"/>
          </a:p>
        </p:txBody>
      </p:sp>
      <p:sp>
        <p:nvSpPr>
          <p:cNvPr id="5" name="Footer Placeholder 4"/>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345"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345"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345"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501" y="1269507"/>
            <a:ext cx="10330323" cy="3266982"/>
          </a:xfrm>
        </p:spPr>
        <p:txBody>
          <a:bodyPr/>
          <a:lstStyle/>
          <a:p>
            <a:r>
              <a:rPr lang="en-US" sz="4000">
                <a:solidFill>
                  <a:schemeClr val="tx1"/>
                </a:solidFill>
                <a:latin typeface="Times New Roman" panose="02020603050405020304" pitchFamily="18" charset="0"/>
                <a:cs typeface="Times New Roman" panose="02020603050405020304" pitchFamily="18" charset="0"/>
              </a:rPr>
              <a:t>ĐỀ TÀI: THIẾT KẾ ỨNG DỤNG DỰ BÁO THỜI TIẾT TRÊN ỨNG DỤNG DI ĐỘNG ANDROID.</a:t>
            </a:r>
            <a:br>
              <a:rPr lang="en-US" sz="4000">
                <a:solidFill>
                  <a:schemeClr val="tx1"/>
                </a:solidFill>
              </a:rPr>
            </a:br>
            <a:endParaRPr lang="en-US" sz="4000" dirty="0">
              <a:solidFill>
                <a:schemeClr val="tx1"/>
              </a:solidFill>
            </a:endParaRPr>
          </a:p>
        </p:txBody>
      </p:sp>
      <p:pic>
        <p:nvPicPr>
          <p:cNvPr id="3" name="Picture 2"/>
          <p:cNvPicPr>
            <a:picLocks noChangeAspect="1"/>
          </p:cNvPicPr>
          <p:nvPr/>
        </p:nvPicPr>
        <p:blipFill>
          <a:blip r:embed="rId1"/>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bg1"/>
                </a:solidFill>
              </a:rPr>
              <a:t>1</a:t>
            </a:r>
            <a:endParaRPr lang="en-US" sz="2000" b="1">
              <a:solidFill>
                <a:schemeClr val="bg1"/>
              </a:solidFill>
            </a:endParaRPr>
          </a:p>
        </p:txBody>
      </p:sp>
      <p:pic>
        <p:nvPicPr>
          <p:cNvPr id="9" name="Picture 8"/>
          <p:cNvPicPr>
            <a:picLocks noChangeAspect="1"/>
          </p:cNvPicPr>
          <p:nvPr/>
        </p:nvPicPr>
        <p:blipFill>
          <a:blip r:embed="rId3"/>
          <a:stretch>
            <a:fillRect/>
          </a:stretch>
        </p:blipFill>
        <p:spPr>
          <a:xfrm>
            <a:off x="5795010" y="3227070"/>
            <a:ext cx="601980" cy="403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5357" y="722376"/>
            <a:ext cx="186781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1"/>
          <a:srcRect r="8859"/>
          <a:stretch>
            <a:fillRect/>
          </a:stretch>
        </p:blipFill>
        <p:spPr>
          <a:xfrm>
            <a:off x="1452978" y="1245596"/>
            <a:ext cx="9333391" cy="5270614"/>
          </a:xfrm>
          <a:prstGeom prst="rect">
            <a:avLst/>
          </a:prstGeom>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10</a:t>
            </a:r>
            <a:endParaRPr lang="en-US" sz="2000"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5357" y="722376"/>
            <a:ext cx="186781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1"/>
          <a:srcRect r="8859"/>
          <a:stretch>
            <a:fillRect/>
          </a:stretch>
        </p:blipFill>
        <p:spPr>
          <a:xfrm>
            <a:off x="1452978" y="1245596"/>
            <a:ext cx="9333391" cy="5270614"/>
          </a:xfrm>
          <a:prstGeom prst="rect">
            <a:avLst/>
          </a:prstGeom>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11</a:t>
            </a:r>
            <a:endParaRPr lang="en-US" sz="20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566928"/>
            <a:ext cx="2763898"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thái</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976777" y="1176232"/>
            <a:ext cx="10238445" cy="4560400"/>
          </a:xfrm>
          <a:prstGeom prst="rect">
            <a:avLst/>
          </a:prstGeom>
          <a:noFill/>
          <a:ln>
            <a:noFill/>
          </a:ln>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7" name="Text Box 6"/>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12</a:t>
            </a:r>
            <a:endParaRPr lang="en-US" sz="2000" b="1">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566928"/>
            <a:ext cx="2824812"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212944" y="1090148"/>
            <a:ext cx="7766112" cy="5396313"/>
          </a:xfrm>
          <a:prstGeom prst="rect">
            <a:avLst/>
          </a:prstGeom>
          <a:noFill/>
          <a:ln>
            <a:noFill/>
          </a:ln>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7" name="Text Box 6"/>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13</a:t>
            </a:r>
            <a:endParaRPr lang="en-US" sz="2000" b="1">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566928"/>
            <a:ext cx="5803192"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Ch</a:t>
            </a:r>
            <a:r>
              <a:rPr lang="vi-VN" sz="3600" dirty="0">
                <a:latin typeface="Times New Roman" panose="02020603050405020304" pitchFamily="18" charset="0"/>
                <a:cs typeface="Times New Roman" panose="02020603050405020304" pitchFamily="18" charset="0"/>
              </a:rPr>
              <a:t>ư</a:t>
            </a:r>
            <a:r>
              <a:rPr lang="en-US" sz="3600" dirty="0" err="1">
                <a:latin typeface="Times New Roman" panose="02020603050405020304" pitchFamily="18" charset="0"/>
                <a:cs typeface="Times New Roman" panose="02020603050405020304" pitchFamily="18" charset="0"/>
              </a:rPr>
              <a:t>ơng</a:t>
            </a:r>
            <a:r>
              <a:rPr lang="en-US" sz="3600" dirty="0">
                <a:latin typeface="Times New Roman" panose="02020603050405020304" pitchFamily="18" charset="0"/>
                <a:cs typeface="Times New Roman" panose="02020603050405020304" pitchFamily="18" charset="0"/>
              </a:rPr>
              <a:t> III: </a:t>
            </a:r>
            <a:r>
              <a:rPr lang="en-US" sz="3600" dirty="0" err="1">
                <a:latin typeface="Times New Roman" panose="02020603050405020304" pitchFamily="18" charset="0"/>
                <a:cs typeface="Times New Roman" panose="02020603050405020304" pitchFamily="18" charset="0"/>
              </a:rPr>
              <a:t>Thiết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endParaRPr lang="en-US" sz="3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50392" y="1213259"/>
            <a:ext cx="11052699" cy="5139869"/>
          </a:xfrm>
          <a:prstGeom prst="rect">
            <a:avLst/>
          </a:prstGeom>
          <a:noFill/>
        </p:spPr>
        <p:txBody>
          <a:bodyPr wrap="square" rtlCol="0">
            <a:spAutoFit/>
          </a:bodyPr>
          <a:lstStyle/>
          <a:p>
            <a:pPr algn="just"/>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c</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342900" indent="-342900" algn="just">
              <a:buFontTx/>
              <a:buChar char="-"/>
            </a:pPr>
            <a:r>
              <a:rPr lang="vi-VN" sz="2400" dirty="0">
                <a:latin typeface="Times New Roman" panose="02020603050405020304" pitchFamily="18" charset="0"/>
                <a:cs typeface="Times New Roman" panose="02020603050405020304" pitchFamily="18" charset="0"/>
              </a:rPr>
              <a:t>Để khắc phục các hiện tượng dư thừa dữ liệu, dữ liệu không nhất quán, dữ liệu lặp, nhập nhằng dữ liệu thì cần phải kiểm tra, rà soát, thanh lọc dữ liệu trước khi đưa vào bảng.</a:t>
            </a:r>
            <a:endParaRPr lang="en-US" sz="2400" dirty="0">
              <a:latin typeface="Times New Roman" panose="02020603050405020304" pitchFamily="18" charset="0"/>
              <a:cs typeface="Times New Roman" panose="02020603050405020304" pitchFamily="18" charset="0"/>
            </a:endParaRPr>
          </a:p>
          <a:p>
            <a:pPr marL="342900" indent="-342900" algn="just">
              <a:buFontTx/>
              <a:buChar char="-"/>
            </a:pPr>
            <a:endParaRPr lang="vi-V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Quá trình đó gọi là quá trình chuẩn hoá mà nó sẽ được thực hiện qua ba bước lần lượt gọi là :</a:t>
            </a:r>
            <a:endParaRPr lang="vi-V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Dạng chuẩn 1: 1NF</a:t>
            </a:r>
            <a:endParaRPr lang="vi-V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Dạng chuẩn 2 : 2NF</a:t>
            </a:r>
            <a:endParaRPr lang="vi-V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Dạng chuẩn 3 : 3NF</a:t>
            </a:r>
            <a:endParaRPr lang="vi-VN" sz="24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14</a:t>
            </a:r>
            <a:endParaRPr lang="en-US" sz="2000" b="1">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722376"/>
            <a:ext cx="444063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c</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479675" y="1245596"/>
            <a:ext cx="7232650" cy="5099018"/>
          </a:xfrm>
          <a:prstGeom prst="rect">
            <a:avLst/>
          </a:prstGeom>
          <a:noFill/>
          <a:ln>
            <a:noFill/>
          </a:ln>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7" name="Text Box 6"/>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15</a:t>
            </a:r>
            <a:endParaRPr lang="en-US" sz="2000" b="1">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722376"/>
            <a:ext cx="5030544"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c</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269954" y="1470767"/>
            <a:ext cx="9652092" cy="3644158"/>
          </a:xfrm>
          <a:prstGeom prst="rect">
            <a:avLst/>
          </a:prstGeom>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7" name="Text Box 6"/>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16</a:t>
            </a:r>
            <a:endParaRPr lang="en-US" sz="2000" b="1">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132275" y="1305621"/>
            <a:ext cx="7927449" cy="5159187"/>
          </a:xfrm>
          <a:prstGeom prst="rect">
            <a:avLst/>
          </a:prstGeom>
        </p:spPr>
      </p:pic>
      <p:sp>
        <p:nvSpPr>
          <p:cNvPr id="7" name="Rectangle 6"/>
          <p:cNvSpPr/>
          <p:nvPr/>
        </p:nvSpPr>
        <p:spPr>
          <a:xfrm>
            <a:off x="850392" y="722376"/>
            <a:ext cx="4857420"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c</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2" name="Text Box 1"/>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17</a:t>
            </a:r>
            <a:endParaRPr lang="en-US" sz="2000" b="1">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0392" y="722376"/>
            <a:ext cx="356059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1"/>
          <a:srcRect t="11357" r="3651" b="10035"/>
          <a:stretch>
            <a:fillRect/>
          </a:stretch>
        </p:blipFill>
        <p:spPr>
          <a:xfrm>
            <a:off x="1711870" y="1467035"/>
            <a:ext cx="9163276" cy="4580750"/>
          </a:xfrm>
          <a:prstGeom prst="rect">
            <a:avLst/>
          </a:prstGeom>
          <a:noFill/>
          <a:ln>
            <a:noFill/>
          </a:ln>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2" name="Text Box 1"/>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18</a:t>
            </a:r>
            <a:endParaRPr lang="en-US" sz="2000" b="1">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50265" y="722630"/>
            <a:ext cx="8435340" cy="583565"/>
          </a:xfrm>
          <a:prstGeom prst="rect">
            <a:avLst/>
          </a:prstGeom>
          <a:noFill/>
        </p:spPr>
        <p:txBody>
          <a:bodyPr wrap="square" rtlCol="0">
            <a:spAutoFit/>
          </a:bodyPr>
          <a:p>
            <a:r>
              <a:rPr lang="en-US" sz="3200">
                <a:solidFill>
                  <a:schemeClr val="tx1"/>
                </a:solidFill>
                <a:latin typeface="Times New Roman" panose="02020603050405020304" pitchFamily="18" charset="0"/>
                <a:cs typeface="Times New Roman" panose="02020603050405020304" pitchFamily="18" charset="0"/>
              </a:rPr>
              <a:t>Chương IV: Cài đặt chương trình</a:t>
            </a:r>
            <a:endParaRPr lang="en-US" sz="320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1028680" y="5694680"/>
            <a:ext cx="1163320" cy="1163320"/>
          </a:xfrm>
          <a:prstGeom prst="rect">
            <a:avLst/>
          </a:prstGeom>
        </p:spPr>
      </p:pic>
      <p:sp>
        <p:nvSpPr>
          <p:cNvPr id="8" name="Text Box 7"/>
          <p:cNvSpPr txBox="1"/>
          <p:nvPr/>
        </p:nvSpPr>
        <p:spPr>
          <a:xfrm>
            <a:off x="850265" y="1403985"/>
            <a:ext cx="9832340" cy="521970"/>
          </a:xfrm>
          <a:prstGeom prst="rect">
            <a:avLst/>
          </a:prstGeom>
          <a:noFill/>
        </p:spPr>
        <p:txBody>
          <a:bodyPr wrap="square" rtlCol="0">
            <a:spAutoFit/>
          </a:bodyPr>
          <a:p>
            <a:r>
              <a:rPr lang="en-US" sz="2800">
                <a:solidFill>
                  <a:schemeClr val="tx1"/>
                </a:solidFill>
              </a:rPr>
              <a:t>Sử dụng ngôn ngữ : XML, Java.</a:t>
            </a:r>
            <a:endParaRPr lang="en-US" sz="2800">
              <a:solidFill>
                <a:schemeClr val="tx1"/>
              </a:solidFill>
            </a:endParaRPr>
          </a:p>
        </p:txBody>
      </p:sp>
      <p:sp>
        <p:nvSpPr>
          <p:cNvPr id="9" name="Text Box 8"/>
          <p:cNvSpPr txBox="1"/>
          <p:nvPr/>
        </p:nvSpPr>
        <p:spPr>
          <a:xfrm>
            <a:off x="956310" y="2274570"/>
            <a:ext cx="9725660" cy="3415030"/>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XML: </a:t>
            </a:r>
            <a:r>
              <a:rPr lang="en-US" sz="2400">
                <a:latin typeface="Times New Roman" panose="02020603050405020304" pitchFamily="18" charset="0"/>
                <a:cs typeface="Times New Roman" panose="02020603050405020304" pitchFamily="18" charset="0"/>
              </a:rPr>
              <a:t>Được dùng để thiết kế giao diện người dùng (UI) của ứng dụng. Với XML, chúng em có thể tạo bố cục màn hình, định dạng các thành phần giao diện như nút bấm, trường nhập liệu, bản đồ thời tiết, giúp ứng dụng có một giao diện trực quan và thân thiện.</a:t>
            </a:r>
            <a:endParaRPr lang="en-US" sz="2400">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Java: </a:t>
            </a:r>
            <a:r>
              <a:rPr lang="en-US" sz="2400">
                <a:latin typeface="Times New Roman" panose="02020603050405020304" pitchFamily="18" charset="0"/>
                <a:cs typeface="Times New Roman" panose="02020603050405020304" pitchFamily="18" charset="0"/>
              </a:rPr>
              <a:t>Được dùng để xử lý logic nghiệp vụ của ứng dụng. Java giúp tương tác với API thời tiết, quản lý dữ liệu thời gian thực, xử lý các sự kiện từ người dùng, và đảm bảo hoạt động của ứng dụng như dự báo thời tiết, tìm kiếm địa điểm, và hiển thị thông tin chi tiết.</a:t>
            </a:r>
            <a:endParaRPr lang="en-US" sz="2400">
              <a:latin typeface="Times New Roman" panose="02020603050405020304" pitchFamily="18" charset="0"/>
              <a:cs typeface="Times New Roman" panose="02020603050405020304" pitchFamily="18" charset="0"/>
            </a:endParaRPr>
          </a:p>
        </p:txBody>
      </p:sp>
      <p:pic>
        <p:nvPicPr>
          <p:cNvPr id="2" name="Picture 1"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3" name="Text Box 2"/>
          <p:cNvSpPr txBox="1"/>
          <p:nvPr/>
        </p:nvSpPr>
        <p:spPr>
          <a:xfrm>
            <a:off x="0" y="6489700"/>
            <a:ext cx="441960" cy="398780"/>
          </a:xfrm>
          <a:prstGeom prst="rect">
            <a:avLst/>
          </a:prstGeom>
          <a:noFill/>
        </p:spPr>
        <p:txBody>
          <a:bodyPr wrap="square" rtlCol="0">
            <a:spAutoFit/>
          </a:bodyPr>
          <a:p>
            <a:r>
              <a:rPr lang="en-US" sz="2000" b="1">
                <a:solidFill>
                  <a:schemeClr val="tx1"/>
                </a:solidFill>
              </a:rPr>
              <a:t>19</a:t>
            </a:r>
            <a:endParaRPr lang="en-US" sz="2000"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075055" y="1213485"/>
            <a:ext cx="9637395" cy="4796790"/>
          </a:xfrm>
          <a:prstGeom prst="rect">
            <a:avLst/>
          </a:prstGeom>
          <a:noFill/>
        </p:spPr>
        <p:txBody>
          <a:bodyPr wrap="square" rtlCol="0">
            <a:noAutofit/>
          </a:bodyPr>
          <a:p>
            <a:r>
              <a:rPr lang="en-US" sz="4000" b="1">
                <a:solidFill>
                  <a:schemeClr val="tx1"/>
                </a:solidFill>
                <a:latin typeface="Times New Roman" panose="02020603050405020304" pitchFamily="18" charset="0"/>
                <a:cs typeface="Times New Roman" panose="02020603050405020304" pitchFamily="18" charset="0"/>
              </a:rPr>
              <a:t>Thành viên nhóm:</a:t>
            </a:r>
            <a:endParaRPr lang="en-US" sz="4000" b="1">
              <a:solidFill>
                <a:schemeClr val="tx1"/>
              </a:solidFill>
              <a:latin typeface="Times New Roman" panose="02020603050405020304" pitchFamily="18" charset="0"/>
              <a:cs typeface="Times New Roman" panose="02020603050405020304" pitchFamily="18" charset="0"/>
            </a:endParaRPr>
          </a:p>
          <a:p>
            <a:endParaRPr lang="en-US" sz="4000" b="1">
              <a:solidFill>
                <a:schemeClr val="tx1"/>
              </a:solidFill>
              <a:latin typeface="Times New Roman" panose="02020603050405020304" pitchFamily="18" charset="0"/>
              <a:cs typeface="Times New Roman" panose="02020603050405020304" pitchFamily="18" charset="0"/>
            </a:endParaRPr>
          </a:p>
          <a:p>
            <a:r>
              <a:rPr lang="en-US" sz="4000" b="1">
                <a:solidFill>
                  <a:schemeClr val="tx1"/>
                </a:solidFill>
                <a:latin typeface="Times New Roman" panose="02020603050405020304" pitchFamily="18" charset="0"/>
                <a:cs typeface="Times New Roman" panose="02020603050405020304" pitchFamily="18" charset="0"/>
              </a:rPr>
              <a:t>Thành viên 1: Nguyễn Duy Quảng</a:t>
            </a:r>
            <a:endParaRPr lang="en-US" sz="4000" b="1">
              <a:solidFill>
                <a:schemeClr val="tx1"/>
              </a:solidFill>
              <a:latin typeface="Times New Roman" panose="02020603050405020304" pitchFamily="18" charset="0"/>
              <a:cs typeface="Times New Roman" panose="02020603050405020304" pitchFamily="18" charset="0"/>
            </a:endParaRPr>
          </a:p>
          <a:p>
            <a:endParaRPr lang="en-US" sz="4000" b="1">
              <a:solidFill>
                <a:schemeClr val="tx1"/>
              </a:solidFill>
              <a:latin typeface="Times New Roman" panose="02020603050405020304" pitchFamily="18" charset="0"/>
              <a:cs typeface="Times New Roman" panose="02020603050405020304" pitchFamily="18" charset="0"/>
            </a:endParaRPr>
          </a:p>
          <a:p>
            <a:r>
              <a:rPr lang="en-US" sz="4000" b="1">
                <a:solidFill>
                  <a:schemeClr val="tx1"/>
                </a:solidFill>
                <a:latin typeface="Times New Roman" panose="02020603050405020304" pitchFamily="18" charset="0"/>
                <a:cs typeface="Times New Roman" panose="02020603050405020304" pitchFamily="18" charset="0"/>
              </a:rPr>
              <a:t>Thành viên 2: Lại Chí Bảo</a:t>
            </a:r>
            <a:endParaRPr lang="en-US" sz="4000" b="1">
              <a:solidFill>
                <a:schemeClr val="tx1"/>
              </a:solidFill>
              <a:latin typeface="Times New Roman" panose="02020603050405020304" pitchFamily="18" charset="0"/>
              <a:cs typeface="Times New Roman" panose="02020603050405020304" pitchFamily="18" charset="0"/>
            </a:endParaRPr>
          </a:p>
          <a:p>
            <a:endParaRPr lang="en-US" sz="4000" b="1">
              <a:solidFill>
                <a:schemeClr val="tx1"/>
              </a:solidFill>
              <a:latin typeface="Times New Roman" panose="02020603050405020304" pitchFamily="18" charset="0"/>
              <a:cs typeface="Times New Roman" panose="02020603050405020304" pitchFamily="18" charset="0"/>
            </a:endParaRPr>
          </a:p>
          <a:p>
            <a:r>
              <a:rPr lang="en-US" sz="4000" b="1">
                <a:solidFill>
                  <a:schemeClr val="tx1"/>
                </a:solidFill>
                <a:latin typeface="Times New Roman" panose="02020603050405020304" pitchFamily="18" charset="0"/>
                <a:cs typeface="Times New Roman" panose="02020603050405020304" pitchFamily="18" charset="0"/>
              </a:rPr>
              <a:t>Thành viên 3: Nguyễn Văn Hải</a:t>
            </a:r>
            <a:endParaRPr lang="en-US" sz="4000" b="1">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2" name="Text Box 1"/>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2</a:t>
            </a:r>
            <a:endParaRPr lang="en-US" sz="2000"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0109" y="2574524"/>
            <a:ext cx="7942063" cy="1938992"/>
          </a:xfrm>
          <a:prstGeom prst="rect">
            <a:avLst/>
          </a:prstGeom>
          <a:noFill/>
        </p:spPr>
        <p:txBody>
          <a:bodyPr wrap="square" rtlCol="0">
            <a:spAutoFit/>
          </a:bodyPr>
          <a:lstStyle/>
          <a:p>
            <a:pPr algn="ctr"/>
            <a:r>
              <a:rPr lang="en-US" sz="4000" b="1" dirty="0" err="1">
                <a:latin typeface="Times New Roman" panose="02020603050405020304" pitchFamily="18" charset="0"/>
                <a:cs typeface="Times New Roman" panose="02020603050405020304" pitchFamily="18" charset="0"/>
              </a:rPr>
              <a:t>Cảm</a:t>
            </a:r>
            <a:r>
              <a:rPr lang="en-US" sz="4000" b="1" dirty="0">
                <a:latin typeface="Times New Roman" panose="02020603050405020304" pitchFamily="18" charset="0"/>
                <a:cs typeface="Times New Roman" panose="02020603050405020304" pitchFamily="18" charset="0"/>
              </a:rPr>
              <a:t> </a:t>
            </a:r>
            <a:r>
              <a:rPr lang="vi-VN" sz="4000" b="1" dirty="0">
                <a:latin typeface="Times New Roman" panose="02020603050405020304" pitchFamily="18" charset="0"/>
                <a:cs typeface="Times New Roman" panose="02020603050405020304" pitchFamily="18" charset="0"/>
              </a:rPr>
              <a:t>ơ</a:t>
            </a:r>
            <a:r>
              <a:rPr lang="en-US" sz="4000" b="1" dirty="0">
                <a:latin typeface="Times New Roman" panose="02020603050405020304" pitchFamily="18" charset="0"/>
                <a:cs typeface="Times New Roman" panose="02020603050405020304" pitchFamily="18" charset="0"/>
              </a:rPr>
              <a:t>n </a:t>
            </a:r>
            <a:r>
              <a:rPr lang="en-US" sz="4000" b="1" dirty="0" err="1">
                <a:latin typeface="Times New Roman" panose="02020603050405020304" pitchFamily="18" charset="0"/>
                <a:cs typeface="Times New Roman" panose="02020603050405020304" pitchFamily="18" charset="0"/>
              </a:rPr>
              <a:t>thầy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cô</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giáo</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bạn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đã</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lắng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nghe</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bài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thuyết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trình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chúng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em</a:t>
            </a:r>
            <a:endParaRPr lang="en-US" sz="4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solidFill>
                  <a:schemeClr val="bg1"/>
                </a:solidFill>
              </a:rPr>
              <a:t>Logo trường đại học kỹ thuật công nghiệp</a:t>
            </a:r>
            <a:endParaRPr lang="en-US">
              <a:solidFill>
                <a:schemeClr val="bg1"/>
              </a:solidFill>
            </a:endParaRPr>
          </a:p>
        </p:txBody>
      </p:sp>
      <p:sp>
        <p:nvSpPr>
          <p:cNvPr id="8" name="Text Box 7"/>
          <p:cNvSpPr txBox="1"/>
          <p:nvPr/>
        </p:nvSpPr>
        <p:spPr>
          <a:xfrm>
            <a:off x="0" y="6489700"/>
            <a:ext cx="617220" cy="398780"/>
          </a:xfrm>
          <a:prstGeom prst="rect">
            <a:avLst/>
          </a:prstGeom>
          <a:noFill/>
        </p:spPr>
        <p:txBody>
          <a:bodyPr wrap="square" rtlCol="0">
            <a:spAutoFit/>
          </a:bodyPr>
          <a:p>
            <a:r>
              <a:rPr lang="en-US" sz="2000" b="1">
                <a:solidFill>
                  <a:schemeClr val="bg1"/>
                </a:solidFill>
              </a:rPr>
              <a:t>20</a:t>
            </a:r>
            <a:endParaRPr lang="en-US" sz="20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391" y="722376"/>
            <a:ext cx="8995573" cy="5278928"/>
          </a:xfrm>
        </p:spPr>
        <p:txBody>
          <a:bodyPr/>
          <a:lstStyle/>
          <a:p>
            <a:pPr marL="0" indent="0" algn="l">
              <a:lnSpc>
                <a:spcPct val="150000"/>
              </a:lnSpc>
              <a:buClr>
                <a:schemeClr val="accent6"/>
              </a:buClr>
              <a:buNone/>
            </a:pPr>
            <a:r>
              <a:rPr lang="en-US" sz="3200" dirty="0" err="1">
                <a:solidFill>
                  <a:schemeClr val="tx1"/>
                </a:solidFill>
                <a:latin typeface="Times New Roman" panose="02020603050405020304" pitchFamily="18" charset="0"/>
                <a:cs typeface="Times New Roman" panose="02020603050405020304" pitchFamily="18" charset="0"/>
              </a:rPr>
              <a:t>Mục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lục</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3200" dirty="0">
                <a:solidFill>
                  <a:schemeClr val="tx1"/>
                </a:solidFill>
                <a:latin typeface="Times New Roman" panose="02020603050405020304" pitchFamily="18" charset="0"/>
                <a:cs typeface="Times New Roman" panose="02020603050405020304" pitchFamily="18" charset="0"/>
              </a:rPr>
              <a:t>Ch</a:t>
            </a:r>
            <a:r>
              <a:rPr lang="vi-VN" sz="3200" dirty="0">
                <a:solidFill>
                  <a:schemeClr val="tx1"/>
                </a:solidFill>
                <a:latin typeface="Times New Roman" panose="02020603050405020304" pitchFamily="18" charset="0"/>
                <a:cs typeface="Times New Roman" panose="02020603050405020304" pitchFamily="18" charset="0"/>
              </a:rPr>
              <a:t>ư</a:t>
            </a:r>
            <a:r>
              <a:rPr lang="en-US" sz="3200" dirty="0" err="1">
                <a:solidFill>
                  <a:schemeClr val="tx1"/>
                </a:solidFill>
                <a:latin typeface="Times New Roman" panose="02020603050405020304" pitchFamily="18" charset="0"/>
                <a:cs typeface="Times New Roman" panose="02020603050405020304" pitchFamily="18" charset="0"/>
              </a:rPr>
              <a:t>ơng</a:t>
            </a:r>
            <a:r>
              <a:rPr lang="en-US" sz="3200" dirty="0">
                <a:solidFill>
                  <a:schemeClr val="tx1"/>
                </a:solidFill>
                <a:latin typeface="Times New Roman" panose="02020603050405020304" pitchFamily="18" charset="0"/>
                <a:cs typeface="Times New Roman" panose="02020603050405020304" pitchFamily="18" charset="0"/>
              </a:rPr>
              <a:t> I: </a:t>
            </a:r>
            <a:r>
              <a:rPr lang="en-US" sz="3200" dirty="0" err="1">
                <a:solidFill>
                  <a:schemeClr val="tx1"/>
                </a:solidFill>
                <a:latin typeface="Times New Roman" panose="02020603050405020304" pitchFamily="18" charset="0"/>
                <a:cs typeface="Times New Roman" panose="02020603050405020304" pitchFamily="18" charset="0"/>
              </a:rPr>
              <a:t>Khảo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sát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hệ</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thống</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3200" dirty="0">
                <a:solidFill>
                  <a:schemeClr val="tx1"/>
                </a:solidFill>
                <a:latin typeface="Times New Roman" panose="02020603050405020304" pitchFamily="18" charset="0"/>
                <a:cs typeface="Times New Roman" panose="02020603050405020304" pitchFamily="18" charset="0"/>
              </a:rPr>
              <a:t>Ch</a:t>
            </a:r>
            <a:r>
              <a:rPr lang="vi-VN" sz="3200" dirty="0">
                <a:solidFill>
                  <a:schemeClr val="tx1"/>
                </a:solidFill>
                <a:latin typeface="Times New Roman" panose="02020603050405020304" pitchFamily="18" charset="0"/>
                <a:cs typeface="Times New Roman" panose="02020603050405020304" pitchFamily="18" charset="0"/>
              </a:rPr>
              <a:t>ư</a:t>
            </a:r>
            <a:r>
              <a:rPr lang="en-US" sz="3200" dirty="0" err="1">
                <a:solidFill>
                  <a:schemeClr val="tx1"/>
                </a:solidFill>
                <a:latin typeface="Times New Roman" panose="02020603050405020304" pitchFamily="18" charset="0"/>
                <a:cs typeface="Times New Roman" panose="02020603050405020304" pitchFamily="18" charset="0"/>
              </a:rPr>
              <a:t>ơng</a:t>
            </a:r>
            <a:r>
              <a:rPr lang="en-US" sz="3200" dirty="0">
                <a:solidFill>
                  <a:schemeClr val="tx1"/>
                </a:solidFill>
                <a:latin typeface="Times New Roman" panose="02020603050405020304" pitchFamily="18" charset="0"/>
                <a:cs typeface="Times New Roman" panose="02020603050405020304" pitchFamily="18" charset="0"/>
              </a:rPr>
              <a:t> II: </a:t>
            </a:r>
            <a:r>
              <a:rPr lang="en-US" sz="3200" dirty="0" err="1">
                <a:solidFill>
                  <a:schemeClr val="tx1"/>
                </a:solidFill>
                <a:latin typeface="Times New Roman" panose="02020603050405020304" pitchFamily="18" charset="0"/>
                <a:cs typeface="Times New Roman" panose="02020603050405020304" pitchFamily="18" charset="0"/>
              </a:rPr>
              <a:t>Phân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tích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hệ</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thống</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3200" dirty="0">
                <a:solidFill>
                  <a:schemeClr val="tx1"/>
                </a:solidFill>
                <a:latin typeface="Times New Roman" panose="02020603050405020304" pitchFamily="18" charset="0"/>
                <a:cs typeface="Times New Roman" panose="02020603050405020304" pitchFamily="18" charset="0"/>
              </a:rPr>
              <a:t>Ch</a:t>
            </a:r>
            <a:r>
              <a:rPr lang="vi-VN" sz="3200" dirty="0">
                <a:solidFill>
                  <a:schemeClr val="tx1"/>
                </a:solidFill>
                <a:latin typeface="Times New Roman" panose="02020603050405020304" pitchFamily="18" charset="0"/>
                <a:cs typeface="Times New Roman" panose="02020603050405020304" pitchFamily="18" charset="0"/>
              </a:rPr>
              <a:t>ư</a:t>
            </a:r>
            <a:r>
              <a:rPr lang="en-US" sz="3200" dirty="0" err="1">
                <a:solidFill>
                  <a:schemeClr val="tx1"/>
                </a:solidFill>
                <a:latin typeface="Times New Roman" panose="02020603050405020304" pitchFamily="18" charset="0"/>
                <a:cs typeface="Times New Roman" panose="02020603050405020304" pitchFamily="18" charset="0"/>
              </a:rPr>
              <a:t>ơng</a:t>
            </a:r>
            <a:r>
              <a:rPr lang="en-US" sz="3200" dirty="0">
                <a:solidFill>
                  <a:schemeClr val="tx1"/>
                </a:solidFill>
                <a:latin typeface="Times New Roman" panose="02020603050405020304" pitchFamily="18" charset="0"/>
                <a:cs typeface="Times New Roman" panose="02020603050405020304" pitchFamily="18" charset="0"/>
              </a:rPr>
              <a:t> III: </a:t>
            </a:r>
            <a:r>
              <a:rPr lang="en-US" sz="3200" dirty="0" err="1">
                <a:solidFill>
                  <a:schemeClr val="tx1"/>
                </a:solidFill>
                <a:latin typeface="Times New Roman" panose="02020603050405020304" pitchFamily="18" charset="0"/>
                <a:cs typeface="Times New Roman" panose="02020603050405020304" pitchFamily="18" charset="0"/>
              </a:rPr>
              <a:t>Thiết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kế</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hệ</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thống</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3200" dirty="0" err="1">
                <a:solidFill>
                  <a:schemeClr val="tx1"/>
                </a:solidFill>
                <a:latin typeface="Times New Roman" panose="02020603050405020304" pitchFamily="18" charset="0"/>
                <a:cs typeface="Times New Roman" panose="02020603050405020304" pitchFamily="18" charset="0"/>
              </a:rPr>
              <a:t>Chư</a:t>
            </a:r>
            <a:r>
              <a:rPr lang="vi-VN" sz="3200" dirty="0">
                <a:solidFill>
                  <a:schemeClr val="tx1"/>
                </a:solidFill>
                <a:latin typeface="Times New Roman" panose="02020603050405020304" pitchFamily="18" charset="0"/>
                <a:cs typeface="Times New Roman" panose="02020603050405020304" pitchFamily="18" charset="0"/>
              </a:rPr>
              <a:t>ơ</a:t>
            </a:r>
            <a:r>
              <a:rPr lang="en-US" sz="3200" dirty="0">
                <a:solidFill>
                  <a:schemeClr val="tx1"/>
                </a:solidFill>
                <a:latin typeface="Times New Roman" panose="02020603050405020304" pitchFamily="18" charset="0"/>
                <a:cs typeface="Times New Roman" panose="02020603050405020304" pitchFamily="18" charset="0"/>
              </a:rPr>
              <a:t>ng IV: </a:t>
            </a:r>
            <a:r>
              <a:rPr lang="en-US" sz="3200" dirty="0" err="1">
                <a:solidFill>
                  <a:schemeClr val="tx1"/>
                </a:solidFill>
                <a:latin typeface="Times New Roman" panose="02020603050405020304" pitchFamily="18" charset="0"/>
                <a:cs typeface="Times New Roman" panose="02020603050405020304" pitchFamily="18" charset="0"/>
              </a:rPr>
              <a:t>Cài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đặt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chương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trình</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3200" dirty="0" err="1">
                <a:solidFill>
                  <a:schemeClr val="tx1"/>
                </a:solidFill>
                <a:latin typeface="Times New Roman" panose="02020603050405020304" pitchFamily="18" charset="0"/>
                <a:cs typeface="Times New Roman" panose="02020603050405020304" pitchFamily="18" charset="0"/>
              </a:rPr>
              <a:t>Chương</a:t>
            </a:r>
            <a:r>
              <a:rPr lang="en-US" sz="3200" dirty="0">
                <a:solidFill>
                  <a:schemeClr val="tx1"/>
                </a:solidFill>
                <a:latin typeface="Times New Roman" panose="02020603050405020304" pitchFamily="18" charset="0"/>
                <a:cs typeface="Times New Roman" panose="02020603050405020304" pitchFamily="18" charset="0"/>
              </a:rPr>
              <a:t> V: </a:t>
            </a:r>
            <a:r>
              <a:rPr lang="en-US" sz="3200" dirty="0" err="1">
                <a:solidFill>
                  <a:schemeClr val="tx1"/>
                </a:solidFill>
                <a:latin typeface="Times New Roman" panose="02020603050405020304" pitchFamily="18" charset="0"/>
                <a:cs typeface="Times New Roman" panose="02020603050405020304" pitchFamily="18" charset="0"/>
              </a:rPr>
              <a:t>Nhận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xét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đánh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giá</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về</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hệ</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thống</a:t>
            </a:r>
            <a:r>
              <a:rPr lang="en-US" sz="3200" dirty="0">
                <a:solidFill>
                  <a:schemeClr val="tx1"/>
                </a:solidFill>
                <a:latin typeface="Times New Roman" panose="02020603050405020304" pitchFamily="18" charset="0"/>
                <a:cs typeface="Times New Roman" panose="020206030504050203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3</a:t>
            </a:r>
            <a:endParaRPr lang="en-US" sz="2000"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0392" y="1373110"/>
            <a:ext cx="9882711" cy="4401205"/>
          </a:xfrm>
          <a:prstGeom prst="rect">
            <a:avLst/>
          </a:prstGeom>
        </p:spPr>
        <p:txBody>
          <a:bodyPr wrap="square">
            <a:spAutoFit/>
          </a:bodyPr>
          <a:lstStyle/>
          <a:p>
            <a:pPr lvl="0" algn="just" eaLnBrk="0" fontAlgn="base" hangingPunct="0">
              <a:spcBef>
                <a:spcPct val="0"/>
              </a:spcBef>
              <a:spcAft>
                <a:spcPct val="0"/>
              </a:spcAft>
            </a:pPr>
            <a:r>
              <a:rPr lang="en-US" altLang="en-US" sz="2800" b="1" dirty="0" err="1">
                <a:latin typeface="Times New Roman" panose="02020603050405020304" pitchFamily="18" charset="0"/>
                <a:cs typeface="Times New Roman" panose="02020603050405020304" pitchFamily="18" charset="0"/>
              </a:rPr>
              <a:t>Tiêu</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đề</a:t>
            </a:r>
            <a:r>
              <a:rPr lang="en-US" altLang="en-US" sz="2800" b="1"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Giới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thiệu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chung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về</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ứng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tiết</a:t>
            </a:r>
            <a:r>
              <a:rPr lang="en-US" altLang="en-US" sz="28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800" b="1" dirty="0" err="1">
                <a:latin typeface="Times New Roman" panose="02020603050405020304" pitchFamily="18" charset="0"/>
                <a:cs typeface="Times New Roman" panose="02020603050405020304" pitchFamily="18" charset="0"/>
              </a:rPr>
              <a:t>Nội</a:t>
            </a:r>
            <a:r>
              <a:rPr lang="en-US" altLang="en-US" sz="2800" b="1" dirty="0">
                <a:latin typeface="Times New Roman" panose="02020603050405020304" pitchFamily="18" charset="0"/>
                <a:cs typeface="Times New Roman" panose="02020603050405020304" pitchFamily="18" charset="0"/>
              </a:rPr>
              <a:t> dung </a:t>
            </a:r>
            <a:r>
              <a:rPr lang="en-US" altLang="en-US" sz="2800" b="1" dirty="0" err="1">
                <a:latin typeface="Times New Roman" panose="02020603050405020304" pitchFamily="18" charset="0"/>
                <a:cs typeface="Times New Roman" panose="02020603050405020304" pitchFamily="18" charset="0"/>
              </a:rPr>
              <a:t>chính</a:t>
            </a:r>
            <a:r>
              <a:rPr lang="en-US" altLang="en-US" sz="2800" b="1"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Tính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gian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thực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cảnh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cực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đoan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hạn</a:t>
            </a:r>
            <a:r>
              <a:rPr lang="en-US" altLang="en-US" sz="28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endParaRPr lang="en-US" altLang="en-US" sz="28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nghệ</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Dùng</a:t>
            </a:r>
            <a:r>
              <a:rPr lang="en-US" altLang="en-US" sz="2800" dirty="0">
                <a:latin typeface="Times New Roman" panose="02020603050405020304" pitchFamily="18" charset="0"/>
                <a:cs typeface="Times New Roman" panose="02020603050405020304" pitchFamily="18" charset="0"/>
              </a:rPr>
              <a:t> API </a:t>
            </a:r>
            <a:r>
              <a:rPr lang="en-US" altLang="en-US" sz="2800" dirty="0" err="1">
                <a:latin typeface="Times New Roman" panose="02020603050405020304" pitchFamily="18" charset="0"/>
                <a:cs typeface="Times New Roman" panose="02020603050405020304" pitchFamily="18" charset="0"/>
              </a:rPr>
              <a:t>bên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ngoài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lấy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dữ</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liệu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tiết</a:t>
            </a:r>
            <a:r>
              <a:rPr lang="en-US" altLang="en-US" sz="28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endParaRPr lang="en-US" altLang="en-US" sz="2800"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endParaRPr lang="en-US" altLang="en-US" sz="2800"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endParaRPr lang="en-US" altLang="en-US" sz="2800"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endParaRPr lang="en-US" altLang="en-US" sz="2800" dirty="0">
              <a:latin typeface="Times New Roman" panose="02020603050405020304" pitchFamily="18" charset="0"/>
              <a:cs typeface="Times New Roman" panose="02020603050405020304" pitchFamily="18" charset="0"/>
            </a:endParaRPr>
          </a:p>
        </p:txBody>
      </p:sp>
      <p:sp>
        <p:nvSpPr>
          <p:cNvPr id="17" name="Rectangle 16"/>
          <p:cNvSpPr/>
          <p:nvPr/>
        </p:nvSpPr>
        <p:spPr>
          <a:xfrm>
            <a:off x="850392" y="726779"/>
            <a:ext cx="6051657"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Ch</a:t>
            </a:r>
            <a:r>
              <a:rPr lang="vi-VN" sz="3600" b="1" dirty="0">
                <a:latin typeface="Times New Roman" panose="02020603050405020304" pitchFamily="18" charset="0"/>
                <a:cs typeface="Times New Roman" panose="02020603050405020304" pitchFamily="18" charset="0"/>
              </a:rPr>
              <a:t>ư</a:t>
            </a:r>
            <a:r>
              <a:rPr lang="en-US" sz="3600" b="1" dirty="0" err="1">
                <a:latin typeface="Times New Roman" panose="02020603050405020304" pitchFamily="18" charset="0"/>
                <a:cs typeface="Times New Roman" panose="02020603050405020304" pitchFamily="18" charset="0"/>
              </a:rPr>
              <a:t>ơng</a:t>
            </a:r>
            <a:r>
              <a:rPr lang="en-US" sz="3600" b="1" dirty="0">
                <a:latin typeface="Times New Roman" panose="02020603050405020304" pitchFamily="18" charset="0"/>
                <a:cs typeface="Times New Roman" panose="02020603050405020304" pitchFamily="18" charset="0"/>
              </a:rPr>
              <a:t> I: </a:t>
            </a:r>
            <a:r>
              <a:rPr lang="en-US" sz="3600" b="1" dirty="0" err="1">
                <a:latin typeface="Times New Roman" panose="02020603050405020304" pitchFamily="18" charset="0"/>
                <a:cs typeface="Times New Roman" panose="02020603050405020304" pitchFamily="18" charset="0"/>
              </a:rPr>
              <a:t>Khảo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sát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hệ</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thống</a:t>
            </a:r>
            <a:endParaRPr lang="en-US"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2"/>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4</a:t>
            </a:r>
            <a:endParaRPr lang="en-US" sz="2000" b="1">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73651" y="5923300"/>
            <a:ext cx="5314275" cy="523220"/>
          </a:xfrm>
          <a:prstGeom prst="rect">
            <a:avLst/>
          </a:prstGeom>
          <a:noFill/>
        </p:spPr>
        <p:txBody>
          <a:bodyPr wrap="none" rtlCol="0">
            <a:spAutoFit/>
          </a:bodyPr>
          <a:lstStyle/>
          <a:p>
            <a:pPr algn="ct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tiết</a:t>
            </a:r>
            <a:endParaRPr lang="en-US" sz="2800" dirty="0">
              <a:latin typeface="Times New Roman" panose="02020603050405020304" pitchFamily="18" charset="0"/>
              <a:cs typeface="Times New Roman" panose="02020603050405020304" pitchFamily="18" charset="0"/>
            </a:endParaRPr>
          </a:p>
        </p:txBody>
      </p:sp>
      <p:pic>
        <p:nvPicPr>
          <p:cNvPr id="15" name="Picture 15" descr="TOP 7 ứng dụng dự báo thời tiết cho thiết bị Android, iOS chính xác -  Thegioididong.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07745" y="722630"/>
            <a:ext cx="9444990" cy="5222875"/>
          </a:xfrm>
          <a:prstGeom prst="rect">
            <a:avLst/>
          </a:prstGeom>
          <a:noFill/>
          <a:ln>
            <a:noFill/>
          </a:ln>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5</a:t>
            </a:r>
            <a:endParaRPr lang="en-US" sz="2000"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6" descr="Top 15 ứng dụng dự báo thời tiết cho thiết bị Android và iOS tốt nhất 2019  | ATP Softw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91510" y="657860"/>
            <a:ext cx="5486400" cy="5295900"/>
          </a:xfrm>
          <a:prstGeom prst="rect">
            <a:avLst/>
          </a:prstGeom>
          <a:noFill/>
          <a:ln>
            <a:noFill/>
          </a:ln>
        </p:spPr>
      </p:pic>
      <p:sp>
        <p:nvSpPr>
          <p:cNvPr id="5" name="Text Box 4"/>
          <p:cNvSpPr txBox="1"/>
          <p:nvPr/>
        </p:nvSpPr>
        <p:spPr>
          <a:xfrm>
            <a:off x="3048000" y="5953760"/>
            <a:ext cx="6096000" cy="521970"/>
          </a:xfrm>
          <a:prstGeom prst="rect">
            <a:avLst/>
          </a:prstGeom>
          <a:noFill/>
        </p:spPr>
        <p:txBody>
          <a:bodyPr wrap="square" rtlCol="0" anchor="t">
            <a:spAutoFit/>
          </a:bodyPr>
          <a:p>
            <a:pPr algn="ctr"/>
            <a:r>
              <a:rPr lang="en-US" sz="2800" dirty="0">
                <a:latin typeface="Times New Roman" panose="02020603050405020304" pitchFamily="18" charset="0"/>
                <a:cs typeface="Times New Roman" panose="02020603050405020304" pitchFamily="18" charset="0"/>
                <a:sym typeface="+mn-ea"/>
              </a:rPr>
              <a:t> Ứ</a:t>
            </a:r>
            <a:r>
              <a:rPr lang="en-US" sz="2800" dirty="0" err="1">
                <a:latin typeface="Times New Roman" panose="02020603050405020304" pitchFamily="18" charset="0"/>
                <a:cs typeface="Times New Roman" panose="02020603050405020304" pitchFamily="18" charset="0"/>
                <a:sym typeface="+mn-ea"/>
              </a:rPr>
              <a:t>ng</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dụng</a:t>
            </a:r>
            <a:r>
              <a:rPr lang="en-US" sz="2800" dirty="0">
                <a:latin typeface="Times New Roman" panose="02020603050405020304" pitchFamily="18" charset="0"/>
                <a:cs typeface="Times New Roman" panose="02020603050405020304" pitchFamily="18" charset="0"/>
                <a:sym typeface="+mn-ea"/>
              </a:rPr>
              <a:t> xem </a:t>
            </a:r>
            <a:r>
              <a:rPr lang="en-US" sz="2800" dirty="0" err="1">
                <a:latin typeface="Times New Roman" panose="02020603050405020304" pitchFamily="18" charset="0"/>
                <a:cs typeface="Times New Roman" panose="02020603050405020304" pitchFamily="18" charset="0"/>
                <a:sym typeface="+mn-ea"/>
              </a:rPr>
              <a:t>dự</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báo</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thời</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tiết</a:t>
            </a:r>
            <a:endParaRPr lang="en-US" sz="2800" dirty="0" err="1">
              <a:latin typeface="Times New Roman" panose="02020603050405020304" pitchFamily="18" charset="0"/>
              <a:cs typeface="Times New Roman" panose="02020603050405020304" pitchFamily="18" charset="0"/>
              <a:sym typeface="+mn-ea"/>
            </a:endParaRPr>
          </a:p>
        </p:txBody>
      </p:sp>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8" name="Text Box 7"/>
          <p:cNvSpPr txBox="1"/>
          <p:nvPr/>
        </p:nvSpPr>
        <p:spPr>
          <a:xfrm>
            <a:off x="0" y="6489700"/>
            <a:ext cx="441960" cy="398780"/>
          </a:xfrm>
          <a:prstGeom prst="rect">
            <a:avLst/>
          </a:prstGeom>
          <a:noFill/>
        </p:spPr>
        <p:txBody>
          <a:bodyPr wrap="square" rtlCol="0">
            <a:spAutoFit/>
          </a:bodyPr>
          <a:p>
            <a:r>
              <a:rPr lang="en-US" sz="2000" b="1">
                <a:solidFill>
                  <a:schemeClr val="tx1"/>
                </a:solidFill>
              </a:rPr>
              <a:t>6</a:t>
            </a:r>
            <a:endParaRPr lang="en-US" sz="20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4299" y="715881"/>
            <a:ext cx="457529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94299" y="1239101"/>
            <a:ext cx="1124859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Giao diện người dùng, tầng điều khiển, tầng logic nghiệp vụ, tầng dữ liệu, bảo mật và quản lý người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3084280" y="1682665"/>
            <a:ext cx="6392229" cy="4974452"/>
          </a:xfrm>
          <a:prstGeom prst="rect">
            <a:avLst/>
          </a:prstGeom>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5" name="Picture 4"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6" name="Text Box 5"/>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2" name="Text Box 1"/>
          <p:cNvSpPr txBox="1"/>
          <p:nvPr/>
        </p:nvSpPr>
        <p:spPr>
          <a:xfrm>
            <a:off x="86995" y="6459220"/>
            <a:ext cx="598805" cy="398780"/>
          </a:xfrm>
          <a:prstGeom prst="rect">
            <a:avLst/>
          </a:prstGeom>
          <a:noFill/>
        </p:spPr>
        <p:txBody>
          <a:bodyPr wrap="square" rtlCol="0" anchor="t">
            <a:spAutoFit/>
          </a:bodyPr>
          <a:p>
            <a:endParaRPr lang="en-US" sz="2000" b="1" smtClean="0">
              <a:solidFill>
                <a:schemeClr val="tx1"/>
              </a:solidFill>
            </a:endParaRPr>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7</a:t>
            </a:r>
            <a:endParaRPr lang="en-US" sz="2000" b="1">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716783"/>
            <a:ext cx="5569153" cy="584775"/>
          </a:xfrm>
          <a:prstGeom prst="rect">
            <a:avLst/>
          </a:prstGeom>
          <a:noFill/>
        </p:spPr>
        <p:txBody>
          <a:bodyPr wrap="none" rtlCol="0">
            <a:spAutoFit/>
          </a:bodyPr>
          <a:lstStyle/>
          <a:p>
            <a:r>
              <a:rPr lang="en-US" sz="3200" b="1" dirty="0" err="1">
                <a:latin typeface="Times New Roman" panose="02020603050405020304" pitchFamily="18" charset="0"/>
                <a:cs typeface="Times New Roman" panose="02020603050405020304" pitchFamily="18" charset="0"/>
              </a:rPr>
              <a:t>Chư</a:t>
            </a:r>
            <a:r>
              <a:rPr lang="vi-VN" sz="3200" b="1" dirty="0">
                <a:latin typeface="Times New Roman" panose="02020603050405020304" pitchFamily="18" charset="0"/>
                <a:cs typeface="Times New Roman" panose="02020603050405020304" pitchFamily="18" charset="0"/>
              </a:rPr>
              <a:t>ơ</a:t>
            </a:r>
            <a:r>
              <a:rPr lang="en-US" sz="3200" b="1" dirty="0">
                <a:latin typeface="Times New Roman" panose="02020603050405020304" pitchFamily="18" charset="0"/>
                <a:cs typeface="Times New Roman" panose="02020603050405020304" pitchFamily="18" charset="0"/>
              </a:rPr>
              <a:t>ng II: </a:t>
            </a:r>
            <a:r>
              <a:rPr lang="en-US" sz="3200" b="1" dirty="0" err="1">
                <a:latin typeface="Times New Roman" panose="02020603050405020304" pitchFamily="18" charset="0"/>
                <a:cs typeface="Times New Roman" panose="02020603050405020304" pitchFamily="18" charset="0"/>
              </a:rPr>
              <a:t>Phân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hệ</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thống</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50392" y="1585646"/>
            <a:ext cx="5245607" cy="3785652"/>
          </a:xfrm>
          <a:prstGeom prst="rect">
            <a:avLst/>
          </a:prstGeom>
          <a:noFill/>
        </p:spPr>
        <p:txBody>
          <a:bodyPr wrap="square" rtlCol="0">
            <a:spAutoFit/>
          </a:bodyPr>
          <a:lstStyle/>
          <a:p>
            <a:pPr algn="just"/>
            <a:r>
              <a:rPr lang="en-US" sz="2400" b="1" dirty="0" err="1">
                <a:latin typeface="Times New Roman" panose="02020603050405020304" pitchFamily="18" charset="0"/>
                <a:cs typeface="Times New Roman" panose="02020603050405020304" pitchFamily="18" charset="0"/>
              </a:rPr>
              <a:t>Nội</a:t>
            </a:r>
            <a:r>
              <a:rPr lang="en-US" sz="2400" b="1" dirty="0">
                <a:latin typeface="Times New Roman" panose="02020603050405020304" pitchFamily="18" charset="0"/>
                <a:cs typeface="Times New Roman" panose="02020603050405020304" pitchFamily="18" charset="0"/>
              </a:rPr>
              <a:t> dung </a:t>
            </a:r>
            <a:r>
              <a:rPr lang="en-US" sz="2400" b="1"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Tx/>
              <a:buChar char="-"/>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lgn="just">
              <a:buFontTx/>
              <a:buChar char="-"/>
            </a:pPr>
            <a:endParaRPr lang="en-US" sz="2400" dirty="0">
              <a:latin typeface="Times New Roman" panose="02020603050405020304" pitchFamily="18" charset="0"/>
              <a:cs typeface="Times New Roman" panose="02020603050405020304" pitchFamily="18" charset="0"/>
            </a:endParaRPr>
          </a:p>
          <a:p>
            <a:pPr marL="342900" indent="-342900" algn="just">
              <a:buFontTx/>
              <a:buChar char="-"/>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ra: </a:t>
            </a:r>
            <a:r>
              <a:rPr lang="en-US" sz="2400" dirty="0" err="1">
                <a:latin typeface="Times New Roman" panose="02020603050405020304" pitchFamily="18" charset="0"/>
                <a:cs typeface="Times New Roman" panose="02020603050405020304" pitchFamily="18" charset="0"/>
              </a:rPr>
              <a:t>nhiệt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vận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lgn="just">
              <a:buFontTx/>
              <a:buChar char="-"/>
            </a:pPr>
            <a:endParaRPr lang="en-US" sz="2400" dirty="0">
              <a:latin typeface="Times New Roman" panose="02020603050405020304" pitchFamily="18" charset="0"/>
              <a:cs typeface="Times New Roman" panose="02020603050405020304" pitchFamily="18" charset="0"/>
            </a:endParaRPr>
          </a:p>
        </p:txBody>
      </p:sp>
      <p:pic>
        <p:nvPicPr>
          <p:cNvPr id="10" name="Picture 9" descr="A diagram of a company&#10;&#10;Description automatically generated"/>
          <p:cNvPicPr>
            <a:picLocks noChangeAspect="1"/>
          </p:cNvPicPr>
          <p:nvPr/>
        </p:nvPicPr>
        <p:blipFill>
          <a:blip r:embed="rId1"/>
          <a:stretch>
            <a:fillRect/>
          </a:stretch>
        </p:blipFill>
        <p:spPr>
          <a:xfrm>
            <a:off x="6096000" y="1301750"/>
            <a:ext cx="5972175" cy="4562476"/>
          </a:xfrm>
          <a:prstGeom prst="rect">
            <a:avLst/>
          </a:prstGeom>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7" name="Text Box 6"/>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8</a:t>
            </a:r>
            <a:endParaRPr lang="en-US" sz="2000" b="1">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0392" y="722376"/>
            <a:ext cx="274305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Use Case</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174284" y="1245596"/>
            <a:ext cx="7843432" cy="5155203"/>
          </a:xfrm>
          <a:prstGeom prst="rect">
            <a:avLst/>
          </a:prstGeom>
        </p:spPr>
      </p:pic>
      <p:pic>
        <p:nvPicPr>
          <p:cNvPr id="3" name="Picture 2"/>
          <p:cNvPicPr>
            <a:picLocks noChangeAspect="1"/>
          </p:cNvPicPr>
          <p:nvPr/>
        </p:nvPicPr>
        <p:blipFill>
          <a:blip r:embed="rId2"/>
          <a:stretch>
            <a:fillRect/>
          </a:stretch>
        </p:blipFill>
        <p:spPr>
          <a:xfrm>
            <a:off x="11028680" y="5694680"/>
            <a:ext cx="1163320" cy="1163320"/>
          </a:xfrm>
          <a:prstGeom prst="rect">
            <a:avLst/>
          </a:prstGeom>
        </p:spPr>
      </p:pic>
      <p:pic>
        <p:nvPicPr>
          <p:cNvPr id="2" name="Picture 1" descr="z5955250463476_229b6906902f8f8ab23fa4fa5bcb3dd0"/>
          <p:cNvPicPr>
            <a:picLocks noChangeAspect="1"/>
          </p:cNvPicPr>
          <p:nvPr/>
        </p:nvPicPr>
        <p:blipFill>
          <a:blip r:embed="rId3"/>
          <a:stretch>
            <a:fillRect/>
          </a:stretch>
        </p:blipFill>
        <p:spPr>
          <a:xfrm>
            <a:off x="0" y="0"/>
            <a:ext cx="521335" cy="521335"/>
          </a:xfrm>
          <a:prstGeom prst="rect">
            <a:avLst/>
          </a:prstGeom>
        </p:spPr>
      </p:pic>
      <p:sp>
        <p:nvSpPr>
          <p:cNvPr id="7" name="Text Box 6"/>
          <p:cNvSpPr txBox="1"/>
          <p:nvPr/>
        </p:nvSpPr>
        <p:spPr>
          <a:xfrm>
            <a:off x="521335" y="43180"/>
            <a:ext cx="5211445" cy="368300"/>
          </a:xfrm>
          <a:prstGeom prst="rect">
            <a:avLst/>
          </a:prstGeom>
          <a:noFill/>
        </p:spPr>
        <p:txBody>
          <a:bodyPr wrap="square" rtlCol="0">
            <a:spAutoFit/>
          </a:bodyPr>
          <a:p>
            <a:r>
              <a:rPr lang="en-US"/>
              <a:t>Logo trường đại học kỹ thuật công nghiệp</a:t>
            </a:r>
            <a:endParaRPr lang="en-US"/>
          </a:p>
        </p:txBody>
      </p:sp>
      <p:sp>
        <p:nvSpPr>
          <p:cNvPr id="4" name="Text Box 3"/>
          <p:cNvSpPr txBox="1"/>
          <p:nvPr/>
        </p:nvSpPr>
        <p:spPr>
          <a:xfrm>
            <a:off x="0" y="6489700"/>
            <a:ext cx="441960" cy="398780"/>
          </a:xfrm>
          <a:prstGeom prst="rect">
            <a:avLst/>
          </a:prstGeom>
          <a:noFill/>
        </p:spPr>
        <p:txBody>
          <a:bodyPr wrap="square" rtlCol="0">
            <a:spAutoFit/>
          </a:bodyPr>
          <a:p>
            <a:r>
              <a:rPr lang="en-US" sz="2000" b="1">
                <a:solidFill>
                  <a:schemeClr val="tx1"/>
                </a:solidFill>
              </a:rPr>
              <a:t>9</a:t>
            </a:r>
            <a:endParaRPr lang="en-US" sz="2000" b="1">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datastoreItem>
</file>

<file path=customXml/itemProps2.xml><?xml version="1.0" encoding="utf-8"?>
<ds:datastoreItem xmlns:ds="http://schemas.openxmlformats.org/officeDocument/2006/customXml" ds:itemID="{4F1F1912-3146-44AF-A389-9E8B77BB3688}">
  <ds:schemaRefs/>
</ds:datastoreItem>
</file>

<file path=customXml/itemProps3.xml><?xml version="1.0" encoding="utf-8"?>
<ds:datastoreItem xmlns:ds="http://schemas.openxmlformats.org/officeDocument/2006/customXml" ds:itemID="{F8B8ECF1-2A9D-464C-AFE8-2B3295D0BF97}">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3074</Words>
  <Application>WPS Presentation</Application>
  <PresentationFormat>Widescreen</PresentationFormat>
  <Paragraphs>168</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Segoe UI Light</vt:lpstr>
      <vt:lpstr>Courier New</vt:lpstr>
      <vt:lpstr>Segoe UI</vt:lpstr>
      <vt:lpstr>Calibri</vt:lpstr>
      <vt:lpstr>Times New Roman</vt:lpstr>
      <vt:lpstr>Tw Cen MT</vt:lpstr>
      <vt:lpstr>Microsoft YaHei</vt:lpstr>
      <vt:lpstr>Arial Unicode MS</vt:lpstr>
      <vt:lpstr>Office Theme</vt:lpstr>
      <vt:lpstr>ĐỀ TÀI: THIẾT KẾ ỨNG DỤNG DỰ BÁO THỜI TIẾT TRÊN ỨNG DỤNG DI ĐỘNG ANDROID.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8</cp:revision>
  <dcterms:created xsi:type="dcterms:W3CDTF">2024-10-20T11:07:00Z</dcterms:created>
  <dcterms:modified xsi:type="dcterms:W3CDTF">2024-10-22T04:06:47Z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5A32EF5D914A45C1A18AFA98C12A4785_12</vt:lpwstr>
  </property>
  <property fmtid="{D5CDD505-2E9C-101B-9397-08002B2CF9AE}" pid="4" name="KSOProductBuildVer">
    <vt:lpwstr>1033-12.2.0.18283</vt:lpwstr>
  </property>
</Properties>
</file>