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5"/>
  </p:notesMasterIdLst>
  <p:sldIdLst>
    <p:sldId id="256" r:id="rId2"/>
    <p:sldId id="257" r:id="rId3"/>
    <p:sldId id="258" r:id="rId4"/>
    <p:sldId id="260" r:id="rId5"/>
    <p:sldId id="301" r:id="rId6"/>
    <p:sldId id="303" r:id="rId7"/>
    <p:sldId id="304" r:id="rId8"/>
    <p:sldId id="306" r:id="rId9"/>
    <p:sldId id="305" r:id="rId10"/>
    <p:sldId id="327" r:id="rId11"/>
    <p:sldId id="328" r:id="rId12"/>
    <p:sldId id="307" r:id="rId13"/>
    <p:sldId id="284" r:id="rId14"/>
    <p:sldId id="309" r:id="rId15"/>
    <p:sldId id="308" r:id="rId16"/>
    <p:sldId id="310" r:id="rId17"/>
    <p:sldId id="311" r:id="rId18"/>
    <p:sldId id="312" r:id="rId19"/>
    <p:sldId id="313" r:id="rId20"/>
    <p:sldId id="314" r:id="rId21"/>
    <p:sldId id="315" r:id="rId22"/>
    <p:sldId id="316" r:id="rId23"/>
    <p:sldId id="317" r:id="rId24"/>
    <p:sldId id="325" r:id="rId25"/>
    <p:sldId id="318" r:id="rId26"/>
    <p:sldId id="326" r:id="rId27"/>
    <p:sldId id="319" r:id="rId28"/>
    <p:sldId id="320" r:id="rId29"/>
    <p:sldId id="321" r:id="rId30"/>
    <p:sldId id="322" r:id="rId31"/>
    <p:sldId id="323" r:id="rId32"/>
    <p:sldId id="324" r:id="rId33"/>
    <p:sldId id="262" r:id="rId34"/>
  </p:sldIdLst>
  <p:sldSz cx="9144000" cy="5143500" type="screen16x9"/>
  <p:notesSz cx="6858000" cy="9144000"/>
  <p:embeddedFontLst>
    <p:embeddedFont>
      <p:font typeface="Corbel" panose="020B0503020204020204" pitchFamily="34" charset="0"/>
      <p:regular r:id="rId36"/>
      <p:bold r:id="rId37"/>
      <p:italic r:id="rId38"/>
      <p:boldItalic r:id="rId39"/>
    </p:embeddedFont>
    <p:embeddedFont>
      <p:font typeface="Dosis" panose="020B0604020202020204" charset="0"/>
      <p:regular r:id="rId40"/>
      <p:bold r:id="rId41"/>
    </p:embeddedFont>
    <p:embeddedFont>
      <p:font typeface="Sniglet" panose="020B0604020202020204" charset="0"/>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3333CC"/>
    <a:srgbClr val="FF99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95999-3771-47BF-82D0-B848749F3490}">
  <a:tblStyle styleId="{76F95999-3771-47BF-82D0-B848749F349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364" autoAdjust="0"/>
  </p:normalViewPr>
  <p:slideViewPr>
    <p:cSldViewPr snapToGrid="0">
      <p:cViewPr varScale="1">
        <p:scale>
          <a:sx n="96" d="100"/>
          <a:sy n="96" d="100"/>
        </p:scale>
        <p:origin x="4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668145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3150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a:p>
          <a:p>
            <a:pPr lvl="0">
              <a:spcBef>
                <a:spcPts val="0"/>
              </a:spcBef>
              <a:buNone/>
            </a:pPr>
            <a:endParaRPr/>
          </a:p>
        </p:txBody>
      </p:sp>
    </p:spTree>
    <p:extLst>
      <p:ext uri="{BB962C8B-B14F-4D97-AF65-F5344CB8AC3E}">
        <p14:creationId xmlns:p14="http://schemas.microsoft.com/office/powerpoint/2010/main" val="3761701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010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671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3649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a:p>
          <a:p>
            <a:pPr lvl="0">
              <a:spcBef>
                <a:spcPts val="0"/>
              </a:spcBef>
              <a:buNone/>
            </a:pPr>
            <a:endParaRPr/>
          </a:p>
        </p:txBody>
      </p:sp>
    </p:spTree>
    <p:extLst>
      <p:ext uri="{BB962C8B-B14F-4D97-AF65-F5344CB8AC3E}">
        <p14:creationId xmlns:p14="http://schemas.microsoft.com/office/powerpoint/2010/main" val="84049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a:p>
          <a:p>
            <a:pPr lvl="0">
              <a:spcBef>
                <a:spcPts val="0"/>
              </a:spcBef>
              <a:buNone/>
            </a:pPr>
            <a:endParaRPr/>
          </a:p>
        </p:txBody>
      </p:sp>
    </p:spTree>
    <p:extLst>
      <p:ext uri="{BB962C8B-B14F-4D97-AF65-F5344CB8AC3E}">
        <p14:creationId xmlns:p14="http://schemas.microsoft.com/office/powerpoint/2010/main" val="1635385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a:p>
          <a:p>
            <a:pPr lvl="0">
              <a:spcBef>
                <a:spcPts val="0"/>
              </a:spcBef>
              <a:buNone/>
            </a:pPr>
            <a:endParaRPr/>
          </a:p>
        </p:txBody>
      </p:sp>
    </p:spTree>
    <p:extLst>
      <p:ext uri="{BB962C8B-B14F-4D97-AF65-F5344CB8AC3E}">
        <p14:creationId xmlns:p14="http://schemas.microsoft.com/office/powerpoint/2010/main" val="2694352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a:p>
          <a:p>
            <a:pPr lvl="0">
              <a:spcBef>
                <a:spcPts val="0"/>
              </a:spcBef>
              <a:buNone/>
            </a:pPr>
            <a:r>
              <a:rPr lang="vi-VN" sz="1100" b="0" i="0" kern="1200">
                <a:solidFill>
                  <a:schemeClr val="tx1"/>
                </a:solidFill>
                <a:effectLst/>
                <a:latin typeface="+mn-lt"/>
                <a:ea typeface="+mn-ea"/>
                <a:cs typeface="+mn-cs"/>
              </a:rPr>
              <a:t>Hiện tại, Selenium RC và WebDriver được hợp nhất thành một framework duy nhất để tạo ra Selenium 2. Còn Selenium 1 thì tham chiếu đến Selenium RC.</a:t>
            </a:r>
            <a:endParaRPr/>
          </a:p>
        </p:txBody>
      </p:sp>
    </p:spTree>
    <p:extLst>
      <p:ext uri="{BB962C8B-B14F-4D97-AF65-F5344CB8AC3E}">
        <p14:creationId xmlns:p14="http://schemas.microsoft.com/office/powerpoint/2010/main" val="407538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a:p>
        </p:txBody>
      </p:sp>
    </p:spTree>
    <p:extLst>
      <p:ext uri="{BB962C8B-B14F-4D97-AF65-F5344CB8AC3E}">
        <p14:creationId xmlns:p14="http://schemas.microsoft.com/office/powerpoint/2010/main" val="2621586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a:p>
        </p:txBody>
      </p:sp>
    </p:spTree>
    <p:extLst>
      <p:ext uri="{BB962C8B-B14F-4D97-AF65-F5344CB8AC3E}">
        <p14:creationId xmlns:p14="http://schemas.microsoft.com/office/powerpoint/2010/main" val="1251714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2721009"/>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5565853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5545171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540874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1934478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716960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2845199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82723482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7006272"/>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Tree>
    <p:extLst>
      <p:ext uri="{BB962C8B-B14F-4D97-AF65-F5344CB8AC3E}">
        <p14:creationId xmlns:p14="http://schemas.microsoft.com/office/powerpoint/2010/main" val="1871297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extLst>
      <p:ext uri="{BB962C8B-B14F-4D97-AF65-F5344CB8AC3E}">
        <p14:creationId xmlns:p14="http://schemas.microsoft.com/office/powerpoint/2010/main" val="245724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07655955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76000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3919596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94773522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00007320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9248574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smtClean="0"/>
              <a:t>3/27/2019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7836872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8928836"/>
      </p:ext>
    </p:extLst>
  </p:cSld>
  <p:clrMapOvr>
    <a:masterClrMapping/>
  </p:clrMapOvr>
  <p:hf hd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B02557A-7053-4340-A874-8AB926A8EDA1}" type="datetimeFigureOut">
              <a:rPr lang="en-US" smtClean="0"/>
              <a:pPr/>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524868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B02557A-7053-4340-A874-8AB926A8EDA1}" type="datetimeFigureOut">
              <a:rPr lang="en-US" smtClean="0"/>
              <a:pPr/>
              <a:t>3/27/2019</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398899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hf hd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1548245" y="1854187"/>
            <a:ext cx="7938655" cy="1159799"/>
          </a:xfrm>
          <a:prstGeom prst="rect">
            <a:avLst/>
          </a:prstGeom>
        </p:spPr>
        <p:txBody>
          <a:bodyPr lIns="91425" tIns="91425" rIns="91425" bIns="91425" anchor="ctr" anchorCtr="0">
            <a:noAutofit/>
          </a:bodyPr>
          <a:lstStyle/>
          <a:p>
            <a:pPr lvl="0" algn="ctr"/>
            <a:r>
              <a:rPr lang="en" sz="4400" dirty="0">
                <a:latin typeface="+mj-lt"/>
              </a:rPr>
              <a:t>Công cụ kiểm thử </a:t>
            </a:r>
            <a:br>
              <a:rPr lang="en" sz="4400" dirty="0">
                <a:latin typeface="+mj-lt"/>
              </a:rPr>
            </a:br>
            <a:r>
              <a:rPr lang="en-US" dirty="0" err="1"/>
              <a:t>Robotium</a:t>
            </a:r>
            <a:endParaRPr lang="en" sz="4400" dirty="0">
              <a:latin typeface="+mj-lt"/>
            </a:endParaRPr>
          </a:p>
        </p:txBody>
      </p:sp>
      <p:pic>
        <p:nvPicPr>
          <p:cNvPr id="4" name="Picture 14"/>
          <p:cNvPicPr>
            <a:picLocks noChangeAspect="1" noChangeArrowheads="1"/>
          </p:cNvPicPr>
          <p:nvPr/>
        </p:nvPicPr>
        <p:blipFill>
          <a:blip r:embed="rId3">
            <a:extLst>
              <a:ext uri="{28A0092B-C50C-407E-A947-70E740481C1C}">
                <a14:useLocalDpi xmlns:a14="http://schemas.microsoft.com/office/drawing/2010/main" val="0"/>
              </a:ext>
            </a:extLst>
          </a:blip>
          <a:srcRect l="12485" t="4124" r="15237"/>
          <a:stretch>
            <a:fillRect/>
          </a:stretch>
        </p:blipFill>
        <p:spPr bwMode="auto">
          <a:xfrm>
            <a:off x="1413813" y="0"/>
            <a:ext cx="1548245" cy="127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4"/>
          <p:cNvSpPr>
            <a:spLocks noChangeArrowheads="1"/>
          </p:cNvSpPr>
          <p:nvPr/>
        </p:nvSpPr>
        <p:spPr bwMode="auto">
          <a:xfrm>
            <a:off x="2906928" y="40572"/>
            <a:ext cx="5221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000" b="1" dirty="0">
                <a:solidFill>
                  <a:schemeClr val="tx2">
                    <a:lumMod val="75000"/>
                  </a:schemeClr>
                </a:solidFill>
              </a:rPr>
              <a:t>TRƯỜNG ĐẠI HỌC CÔNG NGHỆ TP.HCM</a:t>
            </a:r>
          </a:p>
          <a:p>
            <a:pPr algn="ctr">
              <a:defRPr/>
            </a:pPr>
            <a:r>
              <a:rPr lang="en-US" sz="2000" b="1" dirty="0">
                <a:solidFill>
                  <a:schemeClr val="tx2">
                    <a:lumMod val="75000"/>
                  </a:schemeClr>
                </a:solidFill>
              </a:rPr>
              <a:t>KHOA CÔNG NGHỆ THÔNG TIN</a:t>
            </a:r>
          </a:p>
        </p:txBody>
      </p:sp>
      <p:sp>
        <p:nvSpPr>
          <p:cNvPr id="6" name="Line 9"/>
          <p:cNvSpPr>
            <a:spLocks noChangeShapeType="1"/>
          </p:cNvSpPr>
          <p:nvPr/>
        </p:nvSpPr>
        <p:spPr bwMode="auto">
          <a:xfrm>
            <a:off x="3164537" y="758536"/>
            <a:ext cx="4565650" cy="0"/>
          </a:xfrm>
          <a:prstGeom prst="line">
            <a:avLst/>
          </a:prstGeom>
          <a:noFill/>
          <a:ln w="57150" cmpd="thinThick">
            <a:solidFill>
              <a:srgbClr val="800000"/>
            </a:solidFill>
            <a:round/>
            <a:headEnd/>
            <a:tailEnd/>
          </a:ln>
          <a:extLst>
            <a:ext uri="{909E8E84-426E-40DD-AFC4-6F175D3DCCD1}">
              <a14:hiddenFill xmlns:a14="http://schemas.microsoft.com/office/drawing/2010/main">
                <a:noFill/>
              </a14:hiddenFill>
            </a:ext>
          </a:extLst>
        </p:spPr>
        <p:txBody>
          <a:bodyPr/>
          <a:lstStyle/>
          <a:p>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69ED-6424-4A31-A2E4-E1A1410A917A}"/>
              </a:ext>
            </a:extLst>
          </p:cNvPr>
          <p:cNvSpPr>
            <a:spLocks noGrp="1"/>
          </p:cNvSpPr>
          <p:nvPr>
            <p:ph type="title"/>
          </p:nvPr>
        </p:nvSpPr>
        <p:spPr>
          <a:xfrm>
            <a:off x="121760" y="145512"/>
            <a:ext cx="6140399" cy="857400"/>
          </a:xfrm>
        </p:spPr>
        <p:txBody>
          <a:bodyPr/>
          <a:lstStyle/>
          <a:p>
            <a:r>
              <a:rPr lang="en" sz="3200" dirty="0">
                <a:solidFill>
                  <a:schemeClr val="accent5">
                    <a:lumMod val="50000"/>
                  </a:schemeClr>
                </a:solidFill>
                <a:latin typeface="Arial" panose="020B0604020202020204" pitchFamily="34" charset="0"/>
                <a:cs typeface="Arial" panose="020B0604020202020204" pitchFamily="34" charset="0"/>
              </a:rPr>
              <a:t>1.2.</a:t>
            </a:r>
            <a:r>
              <a:rPr lang="en-US" sz="3200" dirty="0" err="1">
                <a:solidFill>
                  <a:schemeClr val="accent5">
                    <a:lumMod val="50000"/>
                  </a:schemeClr>
                </a:solidFill>
                <a:latin typeface="Arial" panose="020B0604020202020204" pitchFamily="34" charset="0"/>
                <a:cs typeface="Arial" panose="020B0604020202020204" pitchFamily="34" charset="0"/>
              </a:rPr>
              <a:t>Lợi</a:t>
            </a:r>
            <a:r>
              <a:rPr lang="en-US" sz="3200" dirty="0">
                <a:solidFill>
                  <a:schemeClr val="accent5">
                    <a:lumMod val="50000"/>
                  </a:schemeClr>
                </a:solidFill>
                <a:latin typeface="Arial" panose="020B0604020202020204" pitchFamily="34" charset="0"/>
                <a:cs typeface="Arial" panose="020B0604020202020204" pitchFamily="34" charset="0"/>
              </a:rPr>
              <a:t> </a:t>
            </a:r>
            <a:r>
              <a:rPr lang="en-US" sz="3200" dirty="0" err="1">
                <a:solidFill>
                  <a:schemeClr val="accent5">
                    <a:lumMod val="50000"/>
                  </a:schemeClr>
                </a:solidFill>
                <a:latin typeface="Arial" panose="020B0604020202020204" pitchFamily="34" charset="0"/>
                <a:cs typeface="Arial" panose="020B0604020202020204" pitchFamily="34" charset="0"/>
              </a:rPr>
              <a:t>Ích</a:t>
            </a:r>
            <a:r>
              <a:rPr lang="en-US" sz="3200" dirty="0">
                <a:solidFill>
                  <a:schemeClr val="accent5">
                    <a:lumMod val="50000"/>
                  </a:schemeClr>
                </a:solidFill>
                <a:latin typeface="Arial" panose="020B0604020202020204" pitchFamily="34" charset="0"/>
                <a:cs typeface="Arial" panose="020B0604020202020204" pitchFamily="34" charset="0"/>
              </a:rPr>
              <a:t> R</a:t>
            </a:r>
            <a:r>
              <a:rPr lang="en" sz="3200" dirty="0">
                <a:solidFill>
                  <a:schemeClr val="accent5">
                    <a:lumMod val="50000"/>
                  </a:schemeClr>
                </a:solidFill>
                <a:latin typeface="Arial" panose="020B0604020202020204" pitchFamily="34" charset="0"/>
                <a:cs typeface="Arial" panose="020B0604020202020204" pitchFamily="34" charset="0"/>
              </a:rPr>
              <a:t>obotium?</a:t>
            </a:r>
            <a:endParaRPr lang="en-US" dirty="0"/>
          </a:p>
        </p:txBody>
      </p:sp>
      <p:sp>
        <p:nvSpPr>
          <p:cNvPr id="3" name="Text Placeholder 2">
            <a:extLst>
              <a:ext uri="{FF2B5EF4-FFF2-40B4-BE49-F238E27FC236}">
                <a16:creationId xmlns:a16="http://schemas.microsoft.com/office/drawing/2014/main" id="{09CACE9F-7537-4303-80C9-56A4CB8E1FF4}"/>
              </a:ext>
            </a:extLst>
          </p:cNvPr>
          <p:cNvSpPr>
            <a:spLocks noGrp="1"/>
          </p:cNvSpPr>
          <p:nvPr>
            <p:ph type="body" idx="1"/>
          </p:nvPr>
        </p:nvSpPr>
        <p:spPr>
          <a:xfrm>
            <a:off x="1195186" y="1213384"/>
            <a:ext cx="7461797" cy="3610800"/>
          </a:xfrm>
        </p:spPr>
        <p:txBody>
          <a:bodyPr>
            <a:normAutofit/>
          </a:bodyPr>
          <a:lstStyle/>
          <a:p>
            <a:r>
              <a:rPr lang="vi-VN" sz="2000" dirty="0"/>
              <a:t>Tự động đưa ra quyết định riêng của mình (ví dụ: Khi di chuyển, vv).</a:t>
            </a:r>
          </a:p>
          <a:p>
            <a:r>
              <a:rPr lang="vi-VN" sz="2000" dirty="0"/>
              <a:t>Không sửa đổi sang nền tảng Android.</a:t>
            </a:r>
          </a:p>
          <a:p>
            <a:r>
              <a:rPr lang="vi-VN" sz="2000" dirty="0"/>
              <a:t>Thực hiện test nhanh.</a:t>
            </a:r>
          </a:p>
          <a:p>
            <a:r>
              <a:rPr lang="vi-VN" sz="2000" dirty="0"/>
              <a:t>Test case được phát huy mạnh mẽ hơn do thời gian chạy liên kết với các thành phần GUI.</a:t>
            </a:r>
          </a:p>
          <a:p>
            <a:r>
              <a:rPr lang="vi-VN" sz="2000" dirty="0"/>
              <a:t>Tích hợp thông suốt với Maven hoặc Ant.</a:t>
            </a:r>
          </a:p>
          <a:p>
            <a:endParaRPr lang="en-US" dirty="0"/>
          </a:p>
        </p:txBody>
      </p:sp>
    </p:spTree>
    <p:extLst>
      <p:ext uri="{BB962C8B-B14F-4D97-AF65-F5344CB8AC3E}">
        <p14:creationId xmlns:p14="http://schemas.microsoft.com/office/powerpoint/2010/main" val="411429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78F8-4092-4E33-A68F-74256EF18DE3}"/>
              </a:ext>
            </a:extLst>
          </p:cNvPr>
          <p:cNvSpPr>
            <a:spLocks noGrp="1"/>
          </p:cNvSpPr>
          <p:nvPr>
            <p:ph type="title"/>
          </p:nvPr>
        </p:nvSpPr>
        <p:spPr>
          <a:xfrm>
            <a:off x="598838" y="241067"/>
            <a:ext cx="6140399" cy="977610"/>
          </a:xfrm>
        </p:spPr>
        <p:txBody>
          <a:bodyPr>
            <a:normAutofit fontScale="90000"/>
          </a:bodyPr>
          <a:lstStyle/>
          <a:p>
            <a:r>
              <a:rPr lang="en-US" sz="3100" dirty="0">
                <a:solidFill>
                  <a:schemeClr val="accent5">
                    <a:lumMod val="50000"/>
                  </a:schemeClr>
                </a:solidFill>
                <a:latin typeface="Arial" panose="020B0604020202020204" pitchFamily="34" charset="0"/>
                <a:cs typeface="Arial" panose="020B0604020202020204" pitchFamily="34" charset="0"/>
              </a:rPr>
              <a:t>1.2 </a:t>
            </a:r>
            <a:r>
              <a:rPr lang="vi-VN" sz="3100" dirty="0">
                <a:solidFill>
                  <a:schemeClr val="accent5">
                    <a:lumMod val="50000"/>
                  </a:schemeClr>
                </a:solidFill>
                <a:latin typeface="Arial" panose="020B0604020202020204" pitchFamily="34" charset="0"/>
                <a:cs typeface="Arial" panose="020B0604020202020204" pitchFamily="34" charset="0"/>
              </a:rPr>
              <a:t>Nhược điểm của Robotium</a:t>
            </a:r>
            <a:br>
              <a:rPr lang="vi-VN" b="1" dirty="0">
                <a:solidFill>
                  <a:schemeClr val="accent5">
                    <a:lumMod val="50000"/>
                  </a:schemeClr>
                </a:solidFill>
              </a:rPr>
            </a:br>
            <a:endParaRPr lang="en-US" dirty="0">
              <a:solidFill>
                <a:schemeClr val="accent5">
                  <a:lumMod val="50000"/>
                </a:schemeClr>
              </a:solidFill>
            </a:endParaRPr>
          </a:p>
        </p:txBody>
      </p:sp>
      <p:sp>
        <p:nvSpPr>
          <p:cNvPr id="3" name="Text Placeholder 2">
            <a:extLst>
              <a:ext uri="{FF2B5EF4-FFF2-40B4-BE49-F238E27FC236}">
                <a16:creationId xmlns:a16="http://schemas.microsoft.com/office/drawing/2014/main" id="{4F45300E-2D12-4BCB-A51E-3D5AC3BBD99D}"/>
              </a:ext>
            </a:extLst>
          </p:cNvPr>
          <p:cNvSpPr>
            <a:spLocks noGrp="1"/>
          </p:cNvSpPr>
          <p:nvPr>
            <p:ph type="body" idx="1"/>
          </p:nvPr>
        </p:nvSpPr>
        <p:spPr>
          <a:xfrm>
            <a:off x="1284638" y="833623"/>
            <a:ext cx="7740092" cy="4068810"/>
          </a:xfrm>
        </p:spPr>
        <p:txBody>
          <a:bodyPr>
            <a:normAutofit/>
          </a:bodyPr>
          <a:lstStyle/>
          <a:p>
            <a:r>
              <a:rPr lang="vi-VN" sz="2000" dirty="0"/>
              <a:t>Nó chỉ kiểm soát một ứng dụng tại một thời điểm.</a:t>
            </a:r>
          </a:p>
          <a:p>
            <a:r>
              <a:rPr lang="vi-VN" sz="2000" dirty="0"/>
              <a:t>Robotium không thể xử lý Flash hoặc các thành phần Web.</a:t>
            </a:r>
          </a:p>
          <a:p>
            <a:r>
              <a:rPr lang="vi-VN" sz="2000" dirty="0"/>
              <a:t>Nó không thể mô phỏng cách nhấp vào bàn phím mềm(cần phải sử dụng 'enterText ()' để nhập văn bản vào một trường EditText).</a:t>
            </a:r>
          </a:p>
          <a:p>
            <a:r>
              <a:rPr lang="vi-VN" sz="2000" dirty="0"/>
              <a:t>Robotium không thể tương tác với Status Bar Notifications - Đó là, kéo xuống khu vực thông báo và nhấp chuột vào một thông báo cụ thể.</a:t>
            </a:r>
          </a:p>
          <a:p>
            <a:r>
              <a:rPr lang="vi-VN" sz="2000" dirty="0"/>
              <a:t>Có thể chạy chậm, đặc biệt là chạy trên các thiết bị cũ.</a:t>
            </a:r>
          </a:p>
          <a:p>
            <a:endParaRPr lang="en-US" sz="2000" dirty="0"/>
          </a:p>
        </p:txBody>
      </p:sp>
    </p:spTree>
    <p:extLst>
      <p:ext uri="{BB962C8B-B14F-4D97-AF65-F5344CB8AC3E}">
        <p14:creationId xmlns:p14="http://schemas.microsoft.com/office/powerpoint/2010/main" val="133684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5">
                    <a:lumMod val="50000"/>
                  </a:schemeClr>
                </a:solidFill>
                <a:latin typeface="Arial" panose="020B0604020202020204" pitchFamily="34" charset="0"/>
                <a:cs typeface="Arial" panose="020B0604020202020204" pitchFamily="34" charset="0"/>
              </a:rPr>
              <a:t>1.2 </a:t>
            </a:r>
            <a:r>
              <a:rPr lang="en-US" sz="2800" dirty="0" err="1">
                <a:solidFill>
                  <a:schemeClr val="accent5">
                    <a:lumMod val="50000"/>
                  </a:schemeClr>
                </a:solidFill>
                <a:latin typeface="Arial" panose="020B0604020202020204" pitchFamily="34" charset="0"/>
                <a:cs typeface="Arial" panose="020B0604020202020204" pitchFamily="34" charset="0"/>
              </a:rPr>
              <a:t>Cách</a:t>
            </a:r>
            <a:r>
              <a:rPr lang="en-US" sz="2800" dirty="0">
                <a:solidFill>
                  <a:schemeClr val="accent5">
                    <a:lumMod val="50000"/>
                  </a:schemeClr>
                </a:solidFill>
                <a:latin typeface="Arial" panose="020B0604020202020204" pitchFamily="34" charset="0"/>
                <a:cs typeface="Arial" panose="020B0604020202020204" pitchFamily="34" charset="0"/>
              </a:rPr>
              <a:t> </a:t>
            </a:r>
            <a:r>
              <a:rPr lang="en-US" sz="2800" dirty="0" err="1">
                <a:solidFill>
                  <a:schemeClr val="accent5">
                    <a:lumMod val="50000"/>
                  </a:schemeClr>
                </a:solidFill>
                <a:latin typeface="Arial" panose="020B0604020202020204" pitchFamily="34" charset="0"/>
                <a:cs typeface="Arial" panose="020B0604020202020204" pitchFamily="34" charset="0"/>
              </a:rPr>
              <a:t>thức</a:t>
            </a:r>
            <a:r>
              <a:rPr lang="en-US" sz="2800" dirty="0">
                <a:solidFill>
                  <a:schemeClr val="accent5">
                    <a:lumMod val="50000"/>
                  </a:schemeClr>
                </a:solidFill>
                <a:latin typeface="Arial" panose="020B0604020202020204" pitchFamily="34" charset="0"/>
                <a:cs typeface="Arial" panose="020B0604020202020204" pitchFamily="34" charset="0"/>
              </a:rPr>
              <a:t> </a:t>
            </a:r>
            <a:r>
              <a:rPr lang="en-US" sz="2800" dirty="0" err="1">
                <a:solidFill>
                  <a:schemeClr val="accent5">
                    <a:lumMod val="50000"/>
                  </a:schemeClr>
                </a:solidFill>
                <a:latin typeface="Arial" panose="020B0604020202020204" pitchFamily="34" charset="0"/>
                <a:cs typeface="Arial" panose="020B0604020202020204" pitchFamily="34" charset="0"/>
              </a:rPr>
              <a:t>làm</a:t>
            </a:r>
            <a:r>
              <a:rPr lang="en-US" sz="2800" dirty="0">
                <a:solidFill>
                  <a:schemeClr val="accent5">
                    <a:lumMod val="50000"/>
                  </a:schemeClr>
                </a:solidFill>
                <a:latin typeface="Arial" panose="020B0604020202020204" pitchFamily="34" charset="0"/>
                <a:cs typeface="Arial" panose="020B0604020202020204" pitchFamily="34" charset="0"/>
              </a:rPr>
              <a:t> </a:t>
            </a:r>
            <a:r>
              <a:rPr lang="en-US" sz="2800" dirty="0" err="1">
                <a:solidFill>
                  <a:schemeClr val="accent5">
                    <a:lumMod val="50000"/>
                  </a:schemeClr>
                </a:solidFill>
                <a:latin typeface="Arial" panose="020B0604020202020204" pitchFamily="34" charset="0"/>
                <a:cs typeface="Arial" panose="020B0604020202020204" pitchFamily="34" charset="0"/>
              </a:rPr>
              <a:t>việc</a:t>
            </a:r>
            <a:r>
              <a:rPr lang="en-US" sz="2800" dirty="0">
                <a:solidFill>
                  <a:schemeClr val="accent5">
                    <a:lumMod val="50000"/>
                  </a:schemeClr>
                </a:solidFill>
                <a:latin typeface="Arial" panose="020B0604020202020204" pitchFamily="34" charset="0"/>
                <a:cs typeface="Arial" panose="020B0604020202020204" pitchFamily="34" charset="0"/>
              </a:rPr>
              <a:t> </a:t>
            </a:r>
            <a:r>
              <a:rPr lang="en-US" sz="2800" dirty="0" err="1">
                <a:solidFill>
                  <a:schemeClr val="accent5">
                    <a:lumMod val="50000"/>
                  </a:schemeClr>
                </a:solidFill>
                <a:latin typeface="Arial" panose="020B0604020202020204" pitchFamily="34" charset="0"/>
                <a:cs typeface="Arial" panose="020B0604020202020204" pitchFamily="34" charset="0"/>
              </a:rPr>
              <a:t>của</a:t>
            </a:r>
            <a:r>
              <a:rPr lang="en-US" sz="2800" dirty="0">
                <a:solidFill>
                  <a:schemeClr val="accent5">
                    <a:lumMod val="50000"/>
                  </a:schemeClr>
                </a:solidFill>
                <a:latin typeface="Arial" panose="020B0604020202020204" pitchFamily="34" charset="0"/>
                <a:cs typeface="Arial" panose="020B0604020202020204" pitchFamily="34" charset="0"/>
              </a:rPr>
              <a:t> R</a:t>
            </a:r>
            <a:r>
              <a:rPr lang="en" sz="2800" dirty="0">
                <a:solidFill>
                  <a:schemeClr val="accent5">
                    <a:lumMod val="50000"/>
                  </a:schemeClr>
                </a:solidFill>
                <a:latin typeface="Arial" panose="020B0604020202020204" pitchFamily="34" charset="0"/>
                <a:cs typeface="Arial" panose="020B0604020202020204" pitchFamily="34" charset="0"/>
              </a:rPr>
              <a:t>obotium</a:t>
            </a:r>
            <a:endParaRPr lang="en-US" sz="2800" dirty="0">
              <a:solidFill>
                <a:schemeClr val="accent5">
                  <a:lumMod val="50000"/>
                </a:schemeClr>
              </a:solidFill>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a:xfrm>
            <a:off x="1042457" y="1082425"/>
            <a:ext cx="6741192" cy="691064"/>
          </a:xfrm>
        </p:spPr>
        <p:txBody>
          <a:bodyPr>
            <a:normAutofit fontScale="85000" lnSpcReduction="20000"/>
          </a:bodyPr>
          <a:lstStyle/>
          <a:p>
            <a:pPr>
              <a:lnSpc>
                <a:spcPct val="150000"/>
              </a:lnSpc>
              <a:buNone/>
            </a:pPr>
            <a:r>
              <a:rPr lang="en-US" dirty="0">
                <a:latin typeface="+mj-lt"/>
              </a:rPr>
              <a:t>1.2.1 Selenium WebDriver</a:t>
            </a:r>
          </a:p>
          <a:p>
            <a:pPr>
              <a:lnSpc>
                <a:spcPct val="150000"/>
              </a:lnSpc>
              <a:buNone/>
            </a:pPr>
            <a:endParaRPr lang="en-US" dirty="0">
              <a:latin typeface="+mj-lt"/>
            </a:endParaRPr>
          </a:p>
          <a:p>
            <a:pPr>
              <a:lnSpc>
                <a:spcPct val="150000"/>
              </a:lnSpc>
              <a:buNone/>
            </a:pPr>
            <a:endParaRPr lang="en-US" dirty="0">
              <a:latin typeface="+mj-lt"/>
            </a:endParaRPr>
          </a:p>
        </p:txBody>
      </p:sp>
      <p:sp>
        <p:nvSpPr>
          <p:cNvPr id="5" name="Text Placeholder 4"/>
          <p:cNvSpPr txBox="1">
            <a:spLocks/>
          </p:cNvSpPr>
          <p:nvPr/>
        </p:nvSpPr>
        <p:spPr>
          <a:xfrm>
            <a:off x="1262184" y="2002657"/>
            <a:ext cx="5669124" cy="3610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marL="285750" indent="-285750">
              <a:lnSpc>
                <a:spcPct val="150000"/>
              </a:lnSpc>
              <a:buFont typeface="Arial" panose="020B0604020202020204" pitchFamily="34" charset="0"/>
              <a:buChar char="•"/>
            </a:pPr>
            <a:r>
              <a:rPr lang="en-US" sz="1600">
                <a:latin typeface="+mj-lt"/>
              </a:rPr>
              <a:t>Nó gọi trực tiếp tới các trình duyệt bằng cách sử dụng các hỗ trợ riêng của từng trình duyệt để tự động hóa.</a:t>
            </a:r>
          </a:p>
          <a:p>
            <a:pPr marL="285750" indent="-285750">
              <a:lnSpc>
                <a:spcPct val="150000"/>
              </a:lnSpc>
              <a:buFont typeface="Arial" panose="020B0604020202020204" pitchFamily="34" charset="0"/>
              <a:buChar char="•"/>
            </a:pPr>
            <a:r>
              <a:rPr lang="en-US" sz="1600">
                <a:latin typeface="+mj-lt"/>
              </a:rPr>
              <a:t>Cung cấp ràng buộc ngôn ngữ riêng cho từng ngôn ngữ lập trình được hỗ trợ. Và chúng ta sử dụng nó để thực hiện các Test Scripts.</a:t>
            </a:r>
          </a:p>
          <a:p>
            <a:pPr>
              <a:lnSpc>
                <a:spcPct val="150000"/>
              </a:lnSpc>
              <a:buNone/>
            </a:pPr>
            <a:endParaRPr lang="en-US" sz="1600">
              <a:latin typeface="+mn-lt"/>
            </a:endParaRPr>
          </a:p>
        </p:txBody>
      </p:sp>
    </p:spTree>
    <p:extLst>
      <p:ext uri="{BB962C8B-B14F-4D97-AF65-F5344CB8AC3E}">
        <p14:creationId xmlns:p14="http://schemas.microsoft.com/office/powerpoint/2010/main" val="32808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dirty="0">
                <a:latin typeface="+mj-lt"/>
              </a:rPr>
              <a:t>1.2.1 Selenium WebDriver</a:t>
            </a:r>
          </a:p>
          <a:p>
            <a:pPr>
              <a:lnSpc>
                <a:spcPct val="150000"/>
              </a:lnSpc>
              <a:buNone/>
            </a:pPr>
            <a:endParaRPr lang="en-US" dirty="0">
              <a:latin typeface="+mj-lt"/>
            </a:endParaRPr>
          </a:p>
          <a:p>
            <a:pPr>
              <a:lnSpc>
                <a:spcPct val="150000"/>
              </a:lnSpc>
              <a:buNone/>
            </a:pPr>
            <a:endParaRPr lang="en-US" dirty="0">
              <a:latin typeface="+mj-lt"/>
            </a:endParaRPr>
          </a:p>
        </p:txBody>
      </p:sp>
      <p:pic>
        <p:nvPicPr>
          <p:cNvPr id="3076" name="Picture 4" descr="https://images.viblo.asia/3305819c-e6a7-4351-b939-d8d3735266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725" y="1403350"/>
            <a:ext cx="6592675" cy="374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05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dirty="0">
                <a:latin typeface="+mj-lt"/>
              </a:rPr>
              <a:t>1.2.1 Selenium WebDriver</a:t>
            </a:r>
          </a:p>
          <a:p>
            <a:pPr>
              <a:lnSpc>
                <a:spcPct val="150000"/>
              </a:lnSpc>
              <a:buNone/>
            </a:pPr>
            <a:endParaRPr lang="en-US" dirty="0">
              <a:latin typeface="+mj-lt"/>
            </a:endParaRPr>
          </a:p>
          <a:p>
            <a:pPr>
              <a:lnSpc>
                <a:spcPct val="150000"/>
              </a:lnSpc>
              <a:buNone/>
            </a:pPr>
            <a:endParaRPr lang="en-US"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613550987"/>
              </p:ext>
            </p:extLst>
          </p:nvPr>
        </p:nvGraphicFramePr>
        <p:xfrm>
          <a:off x="992823" y="2015612"/>
          <a:ext cx="6301105" cy="2642724"/>
        </p:xfrm>
        <a:graphic>
          <a:graphicData uri="http://schemas.openxmlformats.org/drawingml/2006/table">
            <a:tbl>
              <a:tblPr firstRow="1" firstCol="1" bandRow="1">
                <a:tableStyleId>{76F95999-3771-47BF-82D0-B848749F3490}</a:tableStyleId>
              </a:tblPr>
              <a:tblGrid>
                <a:gridCol w="1617345">
                  <a:extLst>
                    <a:ext uri="{9D8B030D-6E8A-4147-A177-3AD203B41FA5}">
                      <a16:colId xmlns:a16="http://schemas.microsoft.com/office/drawing/2014/main" val="1517361129"/>
                    </a:ext>
                  </a:extLst>
                </a:gridCol>
                <a:gridCol w="4683760">
                  <a:extLst>
                    <a:ext uri="{9D8B030D-6E8A-4147-A177-3AD203B41FA5}">
                      <a16:colId xmlns:a16="http://schemas.microsoft.com/office/drawing/2014/main" val="2905688496"/>
                    </a:ext>
                  </a:extLst>
                </a:gridCol>
              </a:tblGrid>
              <a:tr h="234024">
                <a:tc>
                  <a:txBody>
                    <a:bodyPr/>
                    <a:lstStyle/>
                    <a:p>
                      <a:pPr algn="ctr">
                        <a:lnSpc>
                          <a:spcPct val="107000"/>
                        </a:lnSpc>
                        <a:spcAft>
                          <a:spcPts val="0"/>
                        </a:spcAft>
                      </a:pPr>
                      <a:r>
                        <a:rPr lang="en-US" sz="1400" b="1">
                          <a:effectLst/>
                        </a:rPr>
                        <a:t>Method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a:effectLst/>
                        </a:rPr>
                        <a:t>Description</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5846644"/>
                  </a:ext>
                </a:extLst>
              </a:tr>
              <a:tr h="485163">
                <a:tc>
                  <a:txBody>
                    <a:bodyPr/>
                    <a:lstStyle/>
                    <a:p>
                      <a:pPr algn="ctr">
                        <a:lnSpc>
                          <a:spcPct val="107000"/>
                        </a:lnSpc>
                        <a:spcAft>
                          <a:spcPts val="0"/>
                        </a:spcAft>
                      </a:pPr>
                      <a:r>
                        <a:rPr lang="en-US" sz="1400">
                          <a:effectLst/>
                        </a:rPr>
                        <a:t>get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Mô tả tải một trang Web mới trong cửa sổ trình duyệt hiện tại.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5108238"/>
                  </a:ext>
                </a:extLst>
              </a:tr>
              <a:tr h="234024">
                <a:tc>
                  <a:txBody>
                    <a:bodyPr/>
                    <a:lstStyle/>
                    <a:p>
                      <a:pPr algn="ctr">
                        <a:lnSpc>
                          <a:spcPct val="107000"/>
                        </a:lnSpc>
                        <a:spcAft>
                          <a:spcPts val="0"/>
                        </a:spcAft>
                      </a:pPr>
                      <a:r>
                        <a:rPr lang="en-US" sz="1400">
                          <a:effectLst/>
                        </a:rPr>
                        <a:t>getTitle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Trả lại tiêu đề của trang hiện tại.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1056570"/>
                  </a:ext>
                </a:extLst>
              </a:tr>
              <a:tr h="485163">
                <a:tc>
                  <a:txBody>
                    <a:bodyPr/>
                    <a:lstStyle/>
                    <a:p>
                      <a:pPr algn="ctr">
                        <a:lnSpc>
                          <a:spcPct val="107000"/>
                        </a:lnSpc>
                        <a:spcAft>
                          <a:spcPts val="0"/>
                        </a:spcAft>
                      </a:pPr>
                      <a:r>
                        <a:rPr lang="en-US" sz="1400">
                          <a:effectLst/>
                        </a:rPr>
                        <a:t>findElement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Tìm WebElement đầu tiên bằng cách sử dụng công cụ định vị đã cho.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6885352"/>
                  </a:ext>
                </a:extLst>
              </a:tr>
              <a:tr h="485163">
                <a:tc>
                  <a:txBody>
                    <a:bodyPr/>
                    <a:lstStyle/>
                    <a:p>
                      <a:pPr algn="ctr">
                        <a:lnSpc>
                          <a:spcPct val="107000"/>
                        </a:lnSpc>
                        <a:spcAft>
                          <a:spcPts val="0"/>
                        </a:spcAft>
                      </a:pPr>
                      <a:r>
                        <a:rPr lang="en-US" sz="1400">
                          <a:effectLst/>
                        </a:rPr>
                        <a:t>findElements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err="1">
                          <a:effectLst/>
                        </a:rPr>
                        <a:t>Tìm</a:t>
                      </a:r>
                      <a:r>
                        <a:rPr lang="en-US" sz="1400" dirty="0">
                          <a:effectLst/>
                        </a:rPr>
                        <a:t> </a:t>
                      </a:r>
                      <a:r>
                        <a:rPr lang="en-US" sz="1400" dirty="0" err="1">
                          <a:effectLst/>
                        </a:rPr>
                        <a:t>tất</a:t>
                      </a:r>
                      <a:r>
                        <a:rPr lang="en-US" sz="1400" dirty="0">
                          <a:effectLst/>
                        </a:rPr>
                        <a:t> </a:t>
                      </a:r>
                      <a:r>
                        <a:rPr lang="en-US" sz="1400" dirty="0" err="1">
                          <a:effectLst/>
                        </a:rPr>
                        <a:t>cả</a:t>
                      </a:r>
                      <a:r>
                        <a:rPr lang="en-US" sz="1400" dirty="0">
                          <a:effectLst/>
                        </a:rPr>
                        <a:t> </a:t>
                      </a:r>
                      <a:r>
                        <a:rPr lang="en-US" sz="1400" dirty="0" err="1">
                          <a:effectLst/>
                        </a:rPr>
                        <a:t>các</a:t>
                      </a:r>
                      <a:r>
                        <a:rPr lang="en-US" sz="1400" dirty="0">
                          <a:effectLst/>
                        </a:rPr>
                        <a:t> </a:t>
                      </a:r>
                      <a:r>
                        <a:rPr lang="en-US" sz="1400" dirty="0" err="1">
                          <a:effectLst/>
                        </a:rPr>
                        <a:t>yếu</a:t>
                      </a:r>
                      <a:r>
                        <a:rPr lang="en-US" sz="1400" dirty="0">
                          <a:effectLst/>
                        </a:rPr>
                        <a:t> </a:t>
                      </a:r>
                      <a:r>
                        <a:rPr lang="en-US" sz="1400" dirty="0" err="1">
                          <a:effectLst/>
                        </a:rPr>
                        <a:t>tố</a:t>
                      </a:r>
                      <a:r>
                        <a:rPr lang="en-US" sz="1400" dirty="0">
                          <a:effectLst/>
                        </a:rPr>
                        <a:t> </a:t>
                      </a:r>
                      <a:r>
                        <a:rPr lang="en-US" sz="1400" dirty="0" err="1">
                          <a:effectLst/>
                        </a:rPr>
                        <a:t>trong</a:t>
                      </a:r>
                      <a:r>
                        <a:rPr lang="en-US" sz="1400" dirty="0">
                          <a:effectLst/>
                        </a:rPr>
                        <a:t> </a:t>
                      </a:r>
                      <a:r>
                        <a:rPr lang="en-US" sz="1400" dirty="0" err="1">
                          <a:effectLst/>
                        </a:rPr>
                        <a:t>trang</a:t>
                      </a:r>
                      <a:r>
                        <a:rPr lang="en-US" sz="1400" dirty="0">
                          <a:effectLst/>
                        </a:rPr>
                        <a:t> </a:t>
                      </a:r>
                      <a:r>
                        <a:rPr lang="en-US" sz="1400" dirty="0" err="1">
                          <a:effectLst/>
                        </a:rPr>
                        <a:t>hiện</a:t>
                      </a:r>
                      <a:r>
                        <a:rPr lang="en-US" sz="1400" dirty="0">
                          <a:effectLst/>
                        </a:rPr>
                        <a:t> </a:t>
                      </a:r>
                      <a:r>
                        <a:rPr lang="en-US" sz="1400" dirty="0" err="1">
                          <a:effectLst/>
                        </a:rPr>
                        <a:t>tại</a:t>
                      </a:r>
                      <a:r>
                        <a:rPr lang="en-US" sz="1400" dirty="0">
                          <a:effectLst/>
                        </a:rPr>
                        <a:t> </a:t>
                      </a:r>
                      <a:r>
                        <a:rPr lang="en-US" sz="1400" dirty="0" err="1">
                          <a:effectLst/>
                        </a:rPr>
                        <a:t>bằng</a:t>
                      </a:r>
                      <a:r>
                        <a:rPr lang="en-US" sz="1400" dirty="0">
                          <a:effectLst/>
                        </a:rPr>
                        <a:t> </a:t>
                      </a:r>
                      <a:r>
                        <a:rPr lang="en-US" sz="1400" dirty="0" err="1">
                          <a:effectLst/>
                        </a:rPr>
                        <a:t>cách</a:t>
                      </a:r>
                      <a:r>
                        <a:rPr lang="en-US" sz="1400" dirty="0">
                          <a:effectLst/>
                        </a:rPr>
                        <a:t> </a:t>
                      </a:r>
                      <a:r>
                        <a:rPr lang="en-US" sz="1400" dirty="0" err="1">
                          <a:effectLst/>
                        </a:rPr>
                        <a:t>sử</a:t>
                      </a:r>
                      <a:r>
                        <a:rPr lang="en-US" sz="1400" dirty="0">
                          <a:effectLst/>
                        </a:rPr>
                        <a:t> </a:t>
                      </a:r>
                      <a:r>
                        <a:rPr lang="en-US" sz="1400" dirty="0" err="1">
                          <a:effectLst/>
                        </a:rPr>
                        <a:t>dụng</a:t>
                      </a:r>
                      <a:r>
                        <a:rPr lang="en-US" sz="1400" dirty="0">
                          <a:effectLst/>
                        </a:rPr>
                        <a:t> </a:t>
                      </a:r>
                      <a:r>
                        <a:rPr lang="en-US" sz="1400" dirty="0" err="1">
                          <a:effectLst/>
                        </a:rPr>
                        <a:t>định</a:t>
                      </a:r>
                      <a:r>
                        <a:rPr lang="en-US" sz="1400" dirty="0">
                          <a:effectLst/>
                        </a:rPr>
                        <a:t> </a:t>
                      </a:r>
                      <a:r>
                        <a:rPr lang="en-US" sz="1400" dirty="0" err="1">
                          <a:effectLst/>
                        </a:rPr>
                        <a:t>vị</a:t>
                      </a:r>
                      <a:r>
                        <a:rPr lang="en-US" sz="1400" dirty="0">
                          <a:effectLst/>
                        </a:rPr>
                        <a:t> </a:t>
                      </a:r>
                      <a:r>
                        <a:rPr lang="en-US" sz="1400" dirty="0" err="1">
                          <a:effectLst/>
                        </a:rPr>
                        <a:t>đã</a:t>
                      </a:r>
                      <a:r>
                        <a:rPr lang="en-US" sz="1400" dirty="0">
                          <a:effectLst/>
                        </a:rPr>
                        <a:t> </a:t>
                      </a:r>
                      <a:r>
                        <a:rPr lang="en-US" sz="1400" dirty="0" err="1">
                          <a:effectLst/>
                        </a:rPr>
                        <a:t>cho</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1796477"/>
                  </a:ext>
                </a:extLst>
              </a:tr>
              <a:tr h="234024">
                <a:tc>
                  <a:txBody>
                    <a:bodyPr/>
                    <a:lstStyle/>
                    <a:p>
                      <a:pPr algn="ctr">
                        <a:lnSpc>
                          <a:spcPct val="107000"/>
                        </a:lnSpc>
                        <a:spcAft>
                          <a:spcPts val="0"/>
                        </a:spcAft>
                      </a:pPr>
                      <a:r>
                        <a:rPr lang="en-US" sz="1400">
                          <a:effectLst/>
                        </a:rPr>
                        <a:t>switchTo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Gửi các lệnh mới đến 1 khung hoặc cửa sổ khác.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989093"/>
                  </a:ext>
                </a:extLst>
              </a:tr>
              <a:tr h="485163">
                <a:tc>
                  <a:txBody>
                    <a:bodyPr/>
                    <a:lstStyle/>
                    <a:p>
                      <a:pPr algn="ctr">
                        <a:lnSpc>
                          <a:spcPct val="107000"/>
                        </a:lnSpc>
                        <a:spcAft>
                          <a:spcPts val="0"/>
                        </a:spcAft>
                      </a:pPr>
                      <a:r>
                        <a:rPr lang="en-US" sz="1400">
                          <a:effectLst/>
                        </a:rPr>
                        <a:t>close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err="1">
                          <a:effectLst/>
                        </a:rPr>
                        <a:t>Đóng</a:t>
                      </a:r>
                      <a:r>
                        <a:rPr lang="en-US" sz="1400" dirty="0">
                          <a:effectLst/>
                        </a:rPr>
                        <a:t> </a:t>
                      </a:r>
                      <a:r>
                        <a:rPr lang="en-US" sz="1400" dirty="0" err="1">
                          <a:effectLst/>
                        </a:rPr>
                        <a:t>cửa</a:t>
                      </a:r>
                      <a:r>
                        <a:rPr lang="en-US" sz="1400" dirty="0">
                          <a:effectLst/>
                        </a:rPr>
                        <a:t> </a:t>
                      </a:r>
                      <a:r>
                        <a:rPr lang="en-US" sz="1400" dirty="0" err="1">
                          <a:effectLst/>
                        </a:rPr>
                        <a:t>sổ</a:t>
                      </a:r>
                      <a:r>
                        <a:rPr lang="en-US" sz="1400" dirty="0">
                          <a:effectLst/>
                        </a:rPr>
                        <a:t> </a:t>
                      </a:r>
                      <a:r>
                        <a:rPr lang="en-US" sz="1400" dirty="0" err="1">
                          <a:effectLst/>
                        </a:rPr>
                        <a:t>hiện</a:t>
                      </a:r>
                      <a:r>
                        <a:rPr lang="en-US" sz="1400" dirty="0">
                          <a:effectLst/>
                        </a:rPr>
                        <a:t> </a:t>
                      </a:r>
                      <a:r>
                        <a:rPr lang="en-US" sz="1400" dirty="0" err="1">
                          <a:effectLst/>
                        </a:rPr>
                        <a:t>tại</a:t>
                      </a:r>
                      <a:r>
                        <a:rPr lang="en-US" sz="1400" dirty="0">
                          <a:effectLst/>
                        </a:rPr>
                        <a:t>, </a:t>
                      </a:r>
                      <a:r>
                        <a:rPr lang="en-US" sz="1400" dirty="0" err="1">
                          <a:effectLst/>
                        </a:rPr>
                        <a:t>thoát</a:t>
                      </a:r>
                      <a:r>
                        <a:rPr lang="en-US" sz="1400" dirty="0">
                          <a:effectLst/>
                        </a:rPr>
                        <a:t> </a:t>
                      </a:r>
                      <a:r>
                        <a:rPr lang="en-US" sz="1400" dirty="0" err="1">
                          <a:effectLst/>
                        </a:rPr>
                        <a:t>khỏi</a:t>
                      </a:r>
                      <a:r>
                        <a:rPr lang="en-US" sz="1400" dirty="0">
                          <a:effectLst/>
                        </a:rPr>
                        <a:t> </a:t>
                      </a:r>
                      <a:r>
                        <a:rPr lang="en-US" sz="1400" dirty="0" err="1">
                          <a:effectLst/>
                        </a:rPr>
                        <a:t>trình</a:t>
                      </a:r>
                      <a:r>
                        <a:rPr lang="en-US" sz="1400" dirty="0">
                          <a:effectLst/>
                        </a:rPr>
                        <a:t> </a:t>
                      </a:r>
                      <a:r>
                        <a:rPr lang="en-US" sz="1400" dirty="0" err="1">
                          <a:effectLst/>
                        </a:rPr>
                        <a:t>duyệt</a:t>
                      </a:r>
                      <a:r>
                        <a:rPr lang="en-US" sz="1400" dirty="0">
                          <a:effectLst/>
                        </a:rPr>
                        <a:t> </a:t>
                      </a:r>
                      <a:r>
                        <a:rPr lang="en-US" sz="1400" dirty="0" err="1">
                          <a:effectLst/>
                        </a:rPr>
                        <a:t>nếu</a:t>
                      </a:r>
                      <a:r>
                        <a:rPr lang="en-US" sz="1400" dirty="0">
                          <a:effectLst/>
                        </a:rPr>
                        <a:t> </a:t>
                      </a:r>
                      <a:r>
                        <a:rPr lang="en-US" sz="1400" dirty="0" err="1">
                          <a:effectLst/>
                        </a:rPr>
                        <a:t>đó</a:t>
                      </a:r>
                      <a:r>
                        <a:rPr lang="en-US" sz="1400" dirty="0">
                          <a:effectLst/>
                        </a:rPr>
                        <a:t> </a:t>
                      </a:r>
                      <a:r>
                        <a:rPr lang="en-US" sz="1400" dirty="0" err="1">
                          <a:effectLst/>
                        </a:rPr>
                        <a:t>là</a:t>
                      </a:r>
                      <a:r>
                        <a:rPr lang="en-US" sz="1400" dirty="0">
                          <a:effectLst/>
                        </a:rPr>
                        <a:t> </a:t>
                      </a:r>
                      <a:r>
                        <a:rPr lang="en-US" sz="1400" dirty="0" err="1">
                          <a:effectLst/>
                        </a:rPr>
                        <a:t>cửa</a:t>
                      </a:r>
                      <a:r>
                        <a:rPr lang="en-US" sz="1400" dirty="0">
                          <a:effectLst/>
                        </a:rPr>
                        <a:t> </a:t>
                      </a:r>
                      <a:r>
                        <a:rPr lang="en-US" sz="1400" dirty="0" err="1">
                          <a:effectLst/>
                        </a:rPr>
                        <a:t>sổ</a:t>
                      </a:r>
                      <a:r>
                        <a:rPr lang="en-US" sz="1400" dirty="0">
                          <a:effectLst/>
                        </a:rPr>
                        <a:t> </a:t>
                      </a:r>
                      <a:r>
                        <a:rPr lang="en-US" sz="1400" dirty="0" err="1">
                          <a:effectLst/>
                        </a:rPr>
                        <a:t>cuối</a:t>
                      </a:r>
                      <a:r>
                        <a:rPr lang="en-US" sz="1400" dirty="0">
                          <a:effectLst/>
                        </a:rPr>
                        <a:t> </a:t>
                      </a:r>
                      <a:r>
                        <a:rPr lang="en-US" sz="1400" dirty="0" err="1">
                          <a:effectLst/>
                        </a:rPr>
                        <a:t>cùng</a:t>
                      </a:r>
                      <a:r>
                        <a:rPr lang="en-US" sz="1400" dirty="0">
                          <a:effectLst/>
                        </a:rPr>
                        <a:t> </a:t>
                      </a:r>
                      <a:r>
                        <a:rPr lang="en-US" sz="1400" dirty="0" err="1">
                          <a:effectLst/>
                        </a:rPr>
                        <a:t>hiện</a:t>
                      </a:r>
                      <a:r>
                        <a:rPr lang="en-US" sz="1400" dirty="0">
                          <a:effectLst/>
                        </a:rPr>
                        <a:t> </a:t>
                      </a:r>
                      <a:r>
                        <a:rPr lang="en-US" sz="1400" dirty="0" err="1">
                          <a:effectLst/>
                        </a:rPr>
                        <a:t>đang</a:t>
                      </a:r>
                      <a:r>
                        <a:rPr lang="en-US" sz="1400" dirty="0">
                          <a:effectLst/>
                        </a:rPr>
                        <a:t> </a:t>
                      </a:r>
                      <a:r>
                        <a:rPr lang="en-US" sz="1400" dirty="0" err="1">
                          <a:effectLst/>
                        </a:rPr>
                        <a:t>mở</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1161283"/>
                  </a:ext>
                </a:extLst>
              </a:tr>
            </a:tbl>
          </a:graphicData>
        </a:graphic>
      </p:graphicFrame>
    </p:spTree>
    <p:extLst>
      <p:ext uri="{BB962C8B-B14F-4D97-AF65-F5344CB8AC3E}">
        <p14:creationId xmlns:p14="http://schemas.microsoft.com/office/powerpoint/2010/main" val="255002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a:latin typeface="+mj-lt"/>
              </a:rPr>
              <a:t>1.2.1 Selenium WebDriver</a:t>
            </a:r>
          </a:p>
          <a:p>
            <a:pPr>
              <a:lnSpc>
                <a:spcPct val="150000"/>
              </a:lnSpc>
              <a:buNone/>
            </a:pPr>
            <a:endParaRPr lang="en-US">
              <a:latin typeface="+mj-lt"/>
            </a:endParaRPr>
          </a:p>
          <a:p>
            <a:pPr>
              <a:lnSpc>
                <a:spcPct val="150000"/>
              </a:lnSpc>
              <a:buNone/>
            </a:pPr>
            <a:endParaRPr lang="en-US">
              <a:latin typeface="+mj-lt"/>
            </a:endParaRP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64327725"/>
              </p:ext>
            </p:extLst>
          </p:nvPr>
        </p:nvGraphicFramePr>
        <p:xfrm>
          <a:off x="992188" y="1916595"/>
          <a:ext cx="6301105" cy="2683858"/>
        </p:xfrm>
        <a:graphic>
          <a:graphicData uri="http://schemas.openxmlformats.org/drawingml/2006/table">
            <a:tbl>
              <a:tblPr firstCol="1" bandRow="1">
                <a:tableStyleId>{76F95999-3771-47BF-82D0-B848749F3490}</a:tableStyleId>
              </a:tblPr>
              <a:tblGrid>
                <a:gridCol w="1800225">
                  <a:extLst>
                    <a:ext uri="{9D8B030D-6E8A-4147-A177-3AD203B41FA5}">
                      <a16:colId xmlns:a16="http://schemas.microsoft.com/office/drawing/2014/main" val="3974416441"/>
                    </a:ext>
                  </a:extLst>
                </a:gridCol>
                <a:gridCol w="4500880">
                  <a:extLst>
                    <a:ext uri="{9D8B030D-6E8A-4147-A177-3AD203B41FA5}">
                      <a16:colId xmlns:a16="http://schemas.microsoft.com/office/drawing/2014/main" val="1756423982"/>
                    </a:ext>
                  </a:extLst>
                </a:gridCol>
              </a:tblGrid>
              <a:tr h="262624">
                <a:tc>
                  <a:txBody>
                    <a:bodyPr/>
                    <a:lstStyle/>
                    <a:p>
                      <a:pPr algn="ctr">
                        <a:lnSpc>
                          <a:spcPct val="107000"/>
                        </a:lnSpc>
                        <a:spcAft>
                          <a:spcPts val="0"/>
                        </a:spcAft>
                      </a:pPr>
                      <a:r>
                        <a:rPr lang="en-US" sz="1400" b="1">
                          <a:effectLst/>
                        </a:rPr>
                        <a:t>Method</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a:effectLst/>
                        </a:rPr>
                        <a:t>Description</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4118477"/>
                  </a:ext>
                </a:extLst>
              </a:tr>
              <a:tr h="262624">
                <a:tc>
                  <a:txBody>
                    <a:bodyPr/>
                    <a:lstStyle/>
                    <a:p>
                      <a:pPr algn="ctr">
                        <a:lnSpc>
                          <a:spcPct val="107000"/>
                        </a:lnSpc>
                        <a:spcAft>
                          <a:spcPts val="0"/>
                        </a:spcAft>
                      </a:pPr>
                      <a:r>
                        <a:rPr lang="en-US" sz="1400">
                          <a:effectLst/>
                        </a:rPr>
                        <a:t>click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Nhấp vào phần tử này.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1750172"/>
                  </a:ext>
                </a:extLst>
              </a:tr>
              <a:tr h="262624">
                <a:tc>
                  <a:txBody>
                    <a:bodyPr/>
                    <a:lstStyle/>
                    <a:p>
                      <a:pPr algn="ctr">
                        <a:lnSpc>
                          <a:spcPct val="107000"/>
                        </a:lnSpc>
                        <a:spcAft>
                          <a:spcPts val="0"/>
                        </a:spcAft>
                      </a:pPr>
                      <a:r>
                        <a:rPr lang="en-US" sz="1400">
                          <a:effectLst/>
                        </a:rPr>
                        <a:t>sendKeys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Nhập vào một phần tử, có thể đặt giá trị của nó.</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2713338"/>
                  </a:ext>
                </a:extLst>
              </a:tr>
              <a:tr h="826284">
                <a:tc>
                  <a:txBody>
                    <a:bodyPr/>
                    <a:lstStyle/>
                    <a:p>
                      <a:pPr algn="ctr">
                        <a:lnSpc>
                          <a:spcPct val="107000"/>
                        </a:lnSpc>
                        <a:spcAft>
                          <a:spcPts val="0"/>
                        </a:spcAft>
                      </a:pPr>
                      <a:r>
                        <a:rPr lang="en-US" sz="1400">
                          <a:effectLst/>
                        </a:rPr>
                        <a:t>getText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Lấy được phần hiển thị bên trong (không bị ẩn bởi CSS) bao gồm các phần tử phụ mà không có khoảng trắng.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8600577"/>
                  </a:ext>
                </a:extLst>
              </a:tr>
              <a:tr h="262624">
                <a:tc>
                  <a:txBody>
                    <a:bodyPr/>
                    <a:lstStyle/>
                    <a:p>
                      <a:pPr algn="ctr">
                        <a:lnSpc>
                          <a:spcPct val="107000"/>
                        </a:lnSpc>
                        <a:spcAft>
                          <a:spcPts val="0"/>
                        </a:spcAft>
                      </a:pPr>
                      <a:r>
                        <a:rPr lang="en-US" sz="1400">
                          <a:effectLst/>
                        </a:rPr>
                        <a:t>isDisplayed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Phần tử này có hiển thị hay không?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5316663"/>
                  </a:ext>
                </a:extLst>
              </a:tr>
              <a:tr h="262624">
                <a:tc>
                  <a:txBody>
                    <a:bodyPr/>
                    <a:lstStyle/>
                    <a:p>
                      <a:pPr algn="ctr">
                        <a:lnSpc>
                          <a:spcPct val="107000"/>
                        </a:lnSpc>
                        <a:spcAft>
                          <a:spcPts val="0"/>
                        </a:spcAft>
                      </a:pPr>
                      <a:r>
                        <a:rPr lang="en-US" sz="1400">
                          <a:effectLst/>
                        </a:rPr>
                        <a:t>getAttribute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Lấy giá trị thuộc tính của phần tử đã cho.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5098830"/>
                  </a:ext>
                </a:extLst>
              </a:tr>
              <a:tr h="544454">
                <a:tc>
                  <a:txBody>
                    <a:bodyPr/>
                    <a:lstStyle/>
                    <a:p>
                      <a:pPr algn="ctr">
                        <a:lnSpc>
                          <a:spcPct val="107000"/>
                        </a:lnSpc>
                        <a:spcAft>
                          <a:spcPts val="0"/>
                        </a:spcAft>
                      </a:pPr>
                      <a:r>
                        <a:rPr lang="en-US" sz="1400">
                          <a:effectLst/>
                        </a:rPr>
                        <a:t>quit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Thoát khỏi trình điều khiển này, đóng mọi cửa sổ liên quan.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3256656"/>
                  </a:ext>
                </a:extLst>
              </a:tr>
            </a:tbl>
          </a:graphicData>
        </a:graphic>
      </p:graphicFrame>
    </p:spTree>
    <p:extLst>
      <p:ext uri="{BB962C8B-B14F-4D97-AF65-F5344CB8AC3E}">
        <p14:creationId xmlns:p14="http://schemas.microsoft.com/office/powerpoint/2010/main" val="231029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a:latin typeface="+mj-lt"/>
              </a:rPr>
              <a:t>1.2.1 Selenium WebDriver</a:t>
            </a:r>
          </a:p>
          <a:p>
            <a:pPr>
              <a:lnSpc>
                <a:spcPct val="150000"/>
              </a:lnSpc>
              <a:buNone/>
            </a:pPr>
            <a:endParaRPr lang="en-US">
              <a:latin typeface="+mj-lt"/>
            </a:endParaRPr>
          </a:p>
          <a:p>
            <a:pPr>
              <a:lnSpc>
                <a:spcPct val="150000"/>
              </a:lnSpc>
              <a:buNone/>
            </a:pPr>
            <a:endParaRPr lang="en-US">
              <a:latin typeface="+mj-lt"/>
            </a:endParaRP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4"/>
          <p:cNvSpPr txBox="1">
            <a:spLocks/>
          </p:cNvSpPr>
          <p:nvPr/>
        </p:nvSpPr>
        <p:spPr>
          <a:xfrm>
            <a:off x="1461759" y="1532700"/>
            <a:ext cx="5669124" cy="3610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marL="285750" indent="-285750">
              <a:lnSpc>
                <a:spcPct val="150000"/>
              </a:lnSpc>
              <a:buFont typeface="Wingdings" panose="05000000000000000000" pitchFamily="2" charset="2"/>
              <a:buChar char="v"/>
            </a:pPr>
            <a:r>
              <a:rPr lang="en-US" sz="1600">
                <a:latin typeface="+mn-lt"/>
              </a:rPr>
              <a:t>Điểm mạnh:</a:t>
            </a:r>
          </a:p>
          <a:p>
            <a:pPr marL="285750" indent="57150" algn="just">
              <a:lnSpc>
                <a:spcPct val="150000"/>
              </a:lnSpc>
              <a:buFont typeface="Arial" panose="020B0604020202020204" pitchFamily="34" charset="0"/>
              <a:buChar char="•"/>
            </a:pPr>
            <a:r>
              <a:rPr lang="en-US" sz="1600">
                <a:latin typeface="+mn-lt"/>
              </a:rPr>
              <a:t>  Được hoàn toàn tự do tương tác.</a:t>
            </a:r>
          </a:p>
          <a:p>
            <a:pPr marL="285750" indent="57150" algn="just">
              <a:lnSpc>
                <a:spcPct val="150000"/>
              </a:lnSpc>
              <a:buFont typeface="Arial" panose="020B0604020202020204" pitchFamily="34" charset="0"/>
              <a:buChar char="•"/>
            </a:pPr>
            <a:r>
              <a:rPr lang="en-US" sz="1600">
                <a:latin typeface="+mn-lt"/>
              </a:rPr>
              <a:t> Tương tác với Application Under Test một cách thực tế hơn</a:t>
            </a:r>
            <a:r>
              <a:rPr lang="en-US" sz="1600"/>
              <a:t>.</a:t>
            </a:r>
          </a:p>
          <a:p>
            <a:pPr marL="285750" indent="-285750" algn="just">
              <a:lnSpc>
                <a:spcPct val="150000"/>
              </a:lnSpc>
              <a:buFont typeface="Wingdings" panose="05000000000000000000" pitchFamily="2" charset="2"/>
              <a:buChar char="v"/>
            </a:pPr>
            <a:r>
              <a:rPr lang="en-US" sz="1600">
                <a:latin typeface="+mn-lt"/>
              </a:rPr>
              <a:t>Điểm yếu:</a:t>
            </a:r>
          </a:p>
          <a:p>
            <a:pPr marL="519113" indent="-228600" algn="just">
              <a:lnSpc>
                <a:spcPct val="150000"/>
              </a:lnSpc>
              <a:buFont typeface="Arial" panose="020B0604020202020204" pitchFamily="34" charset="0"/>
              <a:buChar char="•"/>
            </a:pPr>
            <a:r>
              <a:rPr lang="en-US" sz="1600">
                <a:latin typeface="+mn-lt"/>
              </a:rPr>
              <a:t>Chỉ hoạt động trên Ứng dụng Web.</a:t>
            </a:r>
          </a:p>
          <a:p>
            <a:pPr marL="519113" indent="-228600" algn="just">
              <a:lnSpc>
                <a:spcPct val="150000"/>
              </a:lnSpc>
              <a:buFont typeface="Arial" panose="020B0604020202020204" pitchFamily="34" charset="0"/>
              <a:buChar char="•"/>
            </a:pPr>
            <a:r>
              <a:rPr lang="en-US" sz="1600">
                <a:latin typeface="+mn-lt"/>
              </a:rPr>
              <a:t>Công cụ mã nguồn mở khó có được sự hỗ trợ ngay lập tức.</a:t>
            </a:r>
          </a:p>
          <a:p>
            <a:pPr marL="285750" indent="57150" algn="just">
              <a:lnSpc>
                <a:spcPct val="150000"/>
              </a:lnSpc>
              <a:buFont typeface="Arial" panose="020B0604020202020204" pitchFamily="34" charset="0"/>
              <a:buChar char="•"/>
            </a:pPr>
            <a:endParaRPr lang="en-US" sz="1600">
              <a:latin typeface="+mn-lt"/>
            </a:endParaRPr>
          </a:p>
        </p:txBody>
      </p:sp>
    </p:spTree>
    <p:extLst>
      <p:ext uri="{BB962C8B-B14F-4D97-AF65-F5344CB8AC3E}">
        <p14:creationId xmlns:p14="http://schemas.microsoft.com/office/powerpoint/2010/main" val="81578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a:latin typeface="+mj-lt"/>
              </a:rPr>
              <a:t>1.2.1 Selenium IDE</a:t>
            </a:r>
          </a:p>
          <a:p>
            <a:pPr>
              <a:lnSpc>
                <a:spcPct val="150000"/>
              </a:lnSpc>
              <a:buNone/>
            </a:pPr>
            <a:endParaRPr lang="en-US">
              <a:latin typeface="+mj-lt"/>
            </a:endParaRPr>
          </a:p>
          <a:p>
            <a:pPr>
              <a:lnSpc>
                <a:spcPct val="150000"/>
              </a:lnSpc>
              <a:buNone/>
            </a:pPr>
            <a:endParaRPr lang="en-US">
              <a:latin typeface="+mj-lt"/>
            </a:endParaRPr>
          </a:p>
        </p:txBody>
      </p:sp>
      <p:sp>
        <p:nvSpPr>
          <p:cNvPr id="5" name="Text Placeholder 4"/>
          <p:cNvSpPr txBox="1">
            <a:spLocks/>
          </p:cNvSpPr>
          <p:nvPr/>
        </p:nvSpPr>
        <p:spPr>
          <a:xfrm>
            <a:off x="1262184" y="2002657"/>
            <a:ext cx="5669124" cy="3610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marL="285750" indent="-285750">
              <a:lnSpc>
                <a:spcPct val="150000"/>
              </a:lnSpc>
              <a:buFont typeface="Arial" panose="020B0604020202020204" pitchFamily="34" charset="0"/>
              <a:buChar char="•"/>
            </a:pPr>
            <a:r>
              <a:rPr lang="vi-VN" sz="1800">
                <a:latin typeface="+mn-lt"/>
              </a:rPr>
              <a:t>Selenium IDE là một add-on của Firefox, được phát triển ban đầu bởi Shinya Kasatani</a:t>
            </a:r>
            <a:r>
              <a:rPr lang="en-US" sz="1800">
                <a:latin typeface="+mn-lt"/>
              </a:rPr>
              <a:t>.</a:t>
            </a:r>
          </a:p>
          <a:p>
            <a:pPr marL="285750" indent="-285750">
              <a:lnSpc>
                <a:spcPct val="150000"/>
              </a:lnSpc>
              <a:buFont typeface="Arial" panose="020B0604020202020204" pitchFamily="34" charset="0"/>
              <a:buChar char="•"/>
            </a:pPr>
            <a:endParaRPr lang="en-US" sz="1800">
              <a:latin typeface="+mn-lt"/>
            </a:endParaRPr>
          </a:p>
          <a:p>
            <a:pPr marL="285750" indent="-285750">
              <a:lnSpc>
                <a:spcPct val="150000"/>
              </a:lnSpc>
              <a:buFont typeface="Arial" panose="020B0604020202020204" pitchFamily="34" charset="0"/>
              <a:buChar char="•"/>
            </a:pPr>
            <a:r>
              <a:rPr lang="en-US" sz="1800">
                <a:latin typeface="+mn-lt"/>
              </a:rPr>
              <a:t>Là một</a:t>
            </a:r>
            <a:r>
              <a:rPr lang="vi-VN" sz="1800">
                <a:latin typeface="+mn-lt"/>
              </a:rPr>
              <a:t> cách để sử dụng mã Selenium Core nguyên bản mà không phải sao chép Selenium Core từ trên server.</a:t>
            </a:r>
            <a:endParaRPr lang="en-US" sz="1800">
              <a:latin typeface="+mn-lt"/>
            </a:endParaRPr>
          </a:p>
        </p:txBody>
      </p:sp>
    </p:spTree>
    <p:extLst>
      <p:ext uri="{BB962C8B-B14F-4D97-AF65-F5344CB8AC3E}">
        <p14:creationId xmlns:p14="http://schemas.microsoft.com/office/powerpoint/2010/main" val="12850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a:latin typeface="+mj-lt"/>
              </a:rPr>
              <a:t>1.2.1 Selenium IDE</a:t>
            </a:r>
          </a:p>
          <a:p>
            <a:pPr>
              <a:lnSpc>
                <a:spcPct val="150000"/>
              </a:lnSpc>
              <a:buNone/>
            </a:pPr>
            <a:endParaRPr lang="en-US">
              <a:latin typeface="+mj-lt"/>
            </a:endParaRPr>
          </a:p>
          <a:p>
            <a:pPr>
              <a:lnSpc>
                <a:spcPct val="150000"/>
              </a:lnSpc>
              <a:buNone/>
            </a:pPr>
            <a:endParaRPr lang="en-US">
              <a:latin typeface="+mj-lt"/>
            </a:endParaRPr>
          </a:p>
        </p:txBody>
      </p:sp>
      <p:sp>
        <p:nvSpPr>
          <p:cNvPr id="5" name="Text Placeholder 4"/>
          <p:cNvSpPr txBox="1">
            <a:spLocks/>
          </p:cNvSpPr>
          <p:nvPr/>
        </p:nvSpPr>
        <p:spPr>
          <a:xfrm>
            <a:off x="1223273" y="1786348"/>
            <a:ext cx="3891707" cy="3610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marL="285750" indent="-285750">
              <a:lnSpc>
                <a:spcPct val="150000"/>
              </a:lnSpc>
              <a:buFont typeface="Arial" panose="020B0604020202020204" pitchFamily="34" charset="0"/>
              <a:buChar char="•"/>
            </a:pPr>
            <a:r>
              <a:rPr lang="en-US" sz="1800">
                <a:latin typeface="+mn-lt"/>
              </a:rPr>
              <a:t>C</a:t>
            </a:r>
            <a:r>
              <a:rPr lang="vi-VN" sz="1800">
                <a:latin typeface="+mn-lt"/>
              </a:rPr>
              <a:t>ho phép người kiểm thử và người phát triển ghi lại hành động của họ cũng như giúp họ theo được luồng làm việc họ muốn kiểm thử</a:t>
            </a:r>
            <a:endParaRPr lang="en-US" sz="1800">
              <a:latin typeface="+mn-lt"/>
            </a:endParaRPr>
          </a:p>
        </p:txBody>
      </p:sp>
      <p:pic>
        <p:nvPicPr>
          <p:cNvPr id="7" name="Picture 6"/>
          <p:cNvPicPr>
            <a:picLocks noChangeAspect="1"/>
          </p:cNvPicPr>
          <p:nvPr/>
        </p:nvPicPr>
        <p:blipFill>
          <a:blip r:embed="rId2"/>
          <a:stretch>
            <a:fillRect/>
          </a:stretch>
        </p:blipFill>
        <p:spPr>
          <a:xfrm>
            <a:off x="5014338" y="1110809"/>
            <a:ext cx="3747971" cy="3564082"/>
          </a:xfrm>
          <a:prstGeom prst="rect">
            <a:avLst/>
          </a:prstGeom>
        </p:spPr>
      </p:pic>
    </p:spTree>
    <p:extLst>
      <p:ext uri="{BB962C8B-B14F-4D97-AF65-F5344CB8AC3E}">
        <p14:creationId xmlns:p14="http://schemas.microsoft.com/office/powerpoint/2010/main" val="658574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a:latin typeface="+mj-lt"/>
              </a:rPr>
              <a:t>1.2.1 Selenium IDE</a:t>
            </a:r>
          </a:p>
          <a:p>
            <a:pPr>
              <a:lnSpc>
                <a:spcPct val="150000"/>
              </a:lnSpc>
              <a:buNone/>
            </a:pPr>
            <a:endParaRPr lang="en-US">
              <a:latin typeface="+mj-lt"/>
            </a:endParaRPr>
          </a:p>
          <a:p>
            <a:pPr>
              <a:lnSpc>
                <a:spcPct val="150000"/>
              </a:lnSpc>
              <a:buNone/>
            </a:pPr>
            <a:endParaRPr lang="en-US">
              <a:latin typeface="+mj-lt"/>
            </a:endParaRP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4"/>
          <p:cNvSpPr txBox="1">
            <a:spLocks/>
          </p:cNvSpPr>
          <p:nvPr/>
        </p:nvSpPr>
        <p:spPr>
          <a:xfrm>
            <a:off x="1274324" y="1551435"/>
            <a:ext cx="6284067" cy="3610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marL="285750" indent="-285750">
              <a:lnSpc>
                <a:spcPct val="150000"/>
              </a:lnSpc>
              <a:buFont typeface="Wingdings" panose="05000000000000000000" pitchFamily="2" charset="2"/>
              <a:buChar char="v"/>
            </a:pPr>
            <a:r>
              <a:rPr lang="en-US" sz="1600">
                <a:latin typeface="+mn-lt"/>
              </a:rPr>
              <a:t>Điểm mạnh:</a:t>
            </a:r>
          </a:p>
          <a:p>
            <a:pPr marL="285750" indent="57150" algn="just">
              <a:lnSpc>
                <a:spcPct val="150000"/>
              </a:lnSpc>
              <a:buFont typeface="Arial" panose="020B0604020202020204" pitchFamily="34" charset="0"/>
              <a:buChar char="•"/>
            </a:pPr>
            <a:r>
              <a:rPr lang="en-US" sz="1600">
                <a:latin typeface="+mn-lt"/>
              </a:rPr>
              <a:t>  Dễ dàng cài đặt và dễ học.</a:t>
            </a:r>
          </a:p>
          <a:p>
            <a:pPr marL="285750" indent="57150" algn="just">
              <a:lnSpc>
                <a:spcPct val="150000"/>
              </a:lnSpc>
              <a:buFont typeface="Arial" panose="020B0604020202020204" pitchFamily="34" charset="0"/>
              <a:buChar char="•"/>
            </a:pPr>
            <a:r>
              <a:rPr lang="en-US" sz="1600">
                <a:latin typeface="+mn-lt"/>
              </a:rPr>
              <a:t> Không cần có kiến thức lập trình được yêu cầu.</a:t>
            </a:r>
          </a:p>
          <a:p>
            <a:pPr marL="285750" indent="57150" algn="just">
              <a:lnSpc>
                <a:spcPct val="150000"/>
              </a:lnSpc>
              <a:buFont typeface="Arial" panose="020B0604020202020204" pitchFamily="34" charset="0"/>
              <a:buChar char="•"/>
            </a:pPr>
            <a:r>
              <a:rPr lang="en-US" sz="1600"/>
              <a:t> </a:t>
            </a:r>
            <a:r>
              <a:rPr lang="en-US" sz="1600">
                <a:latin typeface="+mn-lt"/>
              </a:rPr>
              <a:t>Record và Playback giúp nhanh chóng xây dựng các bài test.</a:t>
            </a:r>
          </a:p>
          <a:p>
            <a:pPr marL="285750" indent="57150" algn="just">
              <a:lnSpc>
                <a:spcPct val="150000"/>
              </a:lnSpc>
              <a:buFont typeface="Arial" panose="020B0604020202020204" pitchFamily="34" charset="0"/>
              <a:buChar char="•"/>
            </a:pPr>
            <a:endParaRPr lang="en-US" sz="1600"/>
          </a:p>
          <a:p>
            <a:pPr marL="285750" indent="-285750" algn="just">
              <a:lnSpc>
                <a:spcPct val="150000"/>
              </a:lnSpc>
              <a:buFont typeface="Wingdings" panose="05000000000000000000" pitchFamily="2" charset="2"/>
              <a:buChar char="v"/>
            </a:pPr>
            <a:r>
              <a:rPr lang="en-US" sz="1600">
                <a:latin typeface="+mn-lt"/>
              </a:rPr>
              <a:t>Điểm yếu:</a:t>
            </a:r>
          </a:p>
          <a:p>
            <a:pPr marL="519113" indent="-228600" algn="just">
              <a:lnSpc>
                <a:spcPct val="150000"/>
              </a:lnSpc>
              <a:buFont typeface="Arial" panose="020B0604020202020204" pitchFamily="34" charset="0"/>
              <a:buChar char="•"/>
            </a:pPr>
            <a:r>
              <a:rPr lang="en-US" sz="1600">
                <a:latin typeface="+mn-lt"/>
              </a:rPr>
              <a:t>Chỉ khả dụng trên Firefox và Chrome.</a:t>
            </a:r>
          </a:p>
          <a:p>
            <a:pPr marL="519113" indent="-228600" algn="just">
              <a:lnSpc>
                <a:spcPct val="150000"/>
              </a:lnSpc>
              <a:buFont typeface="Arial" panose="020B0604020202020204" pitchFamily="34" charset="0"/>
              <a:buChar char="•"/>
            </a:pPr>
            <a:r>
              <a:rPr lang="en-US" sz="1600">
                <a:latin typeface="+mn-lt"/>
              </a:rPr>
              <a:t>Không hỗ trợ cho các hoạt động lặp và điều kiện.</a:t>
            </a:r>
          </a:p>
          <a:p>
            <a:pPr marL="519113" indent="-228600" algn="just">
              <a:lnSpc>
                <a:spcPct val="150000"/>
              </a:lnSpc>
              <a:buFont typeface="Arial" panose="020B0604020202020204" pitchFamily="34" charset="0"/>
              <a:buChar char="•"/>
            </a:pPr>
            <a:r>
              <a:rPr lang="en-US" sz="1600">
                <a:latin typeface="+mn-lt"/>
              </a:rPr>
              <a:t>Không thích hợp để xây dựng dự án phức tạp và mở rộng.</a:t>
            </a:r>
          </a:p>
          <a:p>
            <a:pPr marL="285750" indent="57150" algn="just">
              <a:lnSpc>
                <a:spcPct val="150000"/>
              </a:lnSpc>
              <a:buFont typeface="Arial" panose="020B0604020202020204" pitchFamily="34" charset="0"/>
              <a:buChar char="•"/>
            </a:pPr>
            <a:endParaRPr lang="en-US" sz="1600">
              <a:latin typeface="+mn-lt"/>
            </a:endParaRPr>
          </a:p>
        </p:txBody>
      </p:sp>
    </p:spTree>
    <p:extLst>
      <p:ext uri="{BB962C8B-B14F-4D97-AF65-F5344CB8AC3E}">
        <p14:creationId xmlns:p14="http://schemas.microsoft.com/office/powerpoint/2010/main" val="185315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2012615" y="290736"/>
            <a:ext cx="6140399" cy="857400"/>
          </a:xfrm>
          <a:prstGeom prst="rect">
            <a:avLst/>
          </a:prstGeom>
        </p:spPr>
        <p:txBody>
          <a:bodyPr lIns="91425" tIns="91425" rIns="91425" bIns="91425" anchor="b" anchorCtr="0">
            <a:noAutofit/>
          </a:bodyPr>
          <a:lstStyle/>
          <a:p>
            <a:pPr lvl="0" rtl="0">
              <a:spcBef>
                <a:spcPts val="0"/>
              </a:spcBef>
              <a:buNone/>
            </a:pPr>
            <a:r>
              <a:rPr lang="en-US" sz="2400" dirty="0">
                <a:solidFill>
                  <a:schemeClr val="accent5">
                    <a:lumMod val="50000"/>
                  </a:schemeClr>
                </a:solidFill>
                <a:latin typeface="+mj-lt"/>
              </a:rPr>
              <a:t>T</a:t>
            </a:r>
            <a:r>
              <a:rPr lang="en" sz="2400" dirty="0">
                <a:solidFill>
                  <a:schemeClr val="accent5">
                    <a:lumMod val="50000"/>
                  </a:schemeClr>
                </a:solidFill>
                <a:latin typeface="+mj-lt"/>
              </a:rPr>
              <a:t>hành viên:</a:t>
            </a:r>
          </a:p>
        </p:txBody>
      </p:sp>
      <p:grpSp>
        <p:nvGrpSpPr>
          <p:cNvPr id="9" name="Group 5"/>
          <p:cNvGrpSpPr>
            <a:grpSpLocks/>
          </p:cNvGrpSpPr>
          <p:nvPr/>
        </p:nvGrpSpPr>
        <p:grpSpPr bwMode="auto">
          <a:xfrm>
            <a:off x="1974491" y="1339942"/>
            <a:ext cx="3106737" cy="3065463"/>
            <a:chOff x="731" y="1673"/>
            <a:chExt cx="1957" cy="1938"/>
          </a:xfrm>
        </p:grpSpPr>
        <p:sp>
          <p:nvSpPr>
            <p:cNvPr id="10" name="Rectangle 6"/>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11" name="Rectangle 7"/>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12" name="AutoShape 8"/>
            <p:cNvSpPr>
              <a:spLocks noChangeArrowheads="1"/>
            </p:cNvSpPr>
            <p:nvPr/>
          </p:nvSpPr>
          <p:spPr bwMode="gray">
            <a:xfrm>
              <a:off x="731" y="1886"/>
              <a:ext cx="1957" cy="240"/>
            </a:xfrm>
            <a:prstGeom prst="roundRect">
              <a:avLst>
                <a:gd name="adj" fmla="val 757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dirty="0">
                  <a:solidFill>
                    <a:srgbClr val="F8F8F8"/>
                  </a:solidFill>
                </a:rPr>
                <a:t> </a:t>
              </a:r>
              <a:r>
                <a:rPr lang="en-US" sz="1600" b="1" dirty="0">
                  <a:solidFill>
                    <a:srgbClr val="F8F8F8"/>
                  </a:solidFill>
                </a:rPr>
                <a:t>1. </a:t>
              </a:r>
              <a:r>
                <a:rPr lang="en-US" sz="1600" b="1" dirty="0" err="1">
                  <a:solidFill>
                    <a:srgbClr val="F8F8F8"/>
                  </a:solidFill>
                </a:rPr>
                <a:t>Nguyễn</a:t>
              </a:r>
              <a:r>
                <a:rPr lang="en-US" sz="1600" b="1" dirty="0">
                  <a:solidFill>
                    <a:srgbClr val="F8F8F8"/>
                  </a:solidFill>
                </a:rPr>
                <a:t> </a:t>
              </a:r>
              <a:r>
                <a:rPr lang="en-US" sz="1600" b="1" dirty="0" err="1">
                  <a:solidFill>
                    <a:srgbClr val="F8F8F8"/>
                  </a:solidFill>
                </a:rPr>
                <a:t>Phạm</a:t>
              </a:r>
              <a:r>
                <a:rPr lang="en-US" sz="1600" b="1" dirty="0">
                  <a:solidFill>
                    <a:srgbClr val="F8F8F8"/>
                  </a:solidFill>
                </a:rPr>
                <a:t> </a:t>
              </a:r>
              <a:r>
                <a:rPr lang="en-US" sz="1600" b="1" dirty="0" err="1">
                  <a:solidFill>
                    <a:srgbClr val="F8F8F8"/>
                  </a:solidFill>
                </a:rPr>
                <a:t>Nhật</a:t>
              </a:r>
              <a:r>
                <a:rPr lang="en-US" sz="1600" b="1" dirty="0">
                  <a:solidFill>
                    <a:srgbClr val="F8F8F8"/>
                  </a:solidFill>
                </a:rPr>
                <a:t> Thanh</a:t>
              </a:r>
            </a:p>
          </p:txBody>
        </p:sp>
        <p:sp>
          <p:nvSpPr>
            <p:cNvPr id="13" name="AutoShape 9"/>
            <p:cNvSpPr>
              <a:spLocks noChangeArrowheads="1"/>
            </p:cNvSpPr>
            <p:nvPr/>
          </p:nvSpPr>
          <p:spPr bwMode="gray">
            <a:xfrm>
              <a:off x="731" y="2266"/>
              <a:ext cx="1957" cy="240"/>
            </a:xfrm>
            <a:prstGeom prst="roundRect">
              <a:avLst>
                <a:gd name="adj" fmla="val 7574"/>
              </a:avLst>
            </a:prstGeom>
            <a:gradFill rotWithShape="1">
              <a:gsLst>
                <a:gs pos="0">
                  <a:schemeClr val="accent1">
                    <a:gamma/>
                    <a:shade val="59216"/>
                    <a:invGamma/>
                  </a:schemeClr>
                </a:gs>
                <a:gs pos="50000">
                  <a:schemeClr val="accent1"/>
                </a:gs>
                <a:gs pos="100000">
                  <a:schemeClr val="accent1">
                    <a:gamma/>
                    <a:shade val="59216"/>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b="1" dirty="0">
                  <a:solidFill>
                    <a:srgbClr val="F8F8F8"/>
                  </a:solidFill>
                </a:rPr>
                <a:t> 2. </a:t>
              </a:r>
              <a:r>
                <a:rPr lang="en-US" sz="1600" b="1" dirty="0" err="1">
                  <a:solidFill>
                    <a:srgbClr val="F8F8F8"/>
                  </a:solidFill>
                </a:rPr>
                <a:t>Ngô</a:t>
              </a:r>
              <a:r>
                <a:rPr lang="en-US" sz="1600" b="1" dirty="0">
                  <a:solidFill>
                    <a:srgbClr val="F8F8F8"/>
                  </a:solidFill>
                </a:rPr>
                <a:t> </a:t>
              </a:r>
              <a:r>
                <a:rPr lang="en-US" sz="1600" b="1" dirty="0" err="1">
                  <a:solidFill>
                    <a:srgbClr val="F8F8F8"/>
                  </a:solidFill>
                </a:rPr>
                <a:t>Thống</a:t>
              </a:r>
              <a:r>
                <a:rPr lang="en-US" sz="1600" b="1" dirty="0">
                  <a:solidFill>
                    <a:srgbClr val="F8F8F8"/>
                  </a:solidFill>
                </a:rPr>
                <a:t> </a:t>
              </a:r>
              <a:r>
                <a:rPr lang="en-US" sz="1600" b="1" dirty="0" err="1">
                  <a:solidFill>
                    <a:srgbClr val="F8F8F8"/>
                  </a:solidFill>
                </a:rPr>
                <a:t>Lĩnh</a:t>
              </a:r>
              <a:endParaRPr lang="en-US" sz="1600" b="1" dirty="0">
                <a:solidFill>
                  <a:srgbClr val="F8F8F8"/>
                </a:solidFill>
              </a:endParaRPr>
            </a:p>
          </p:txBody>
        </p:sp>
        <p:sp>
          <p:nvSpPr>
            <p:cNvPr id="14" name="AutoShape 10"/>
            <p:cNvSpPr>
              <a:spLocks noChangeArrowheads="1"/>
            </p:cNvSpPr>
            <p:nvPr/>
          </p:nvSpPr>
          <p:spPr bwMode="gray">
            <a:xfrm>
              <a:off x="731" y="2641"/>
              <a:ext cx="1957" cy="240"/>
            </a:xfrm>
            <a:prstGeom prst="roundRect">
              <a:avLst>
                <a:gd name="adj" fmla="val 757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b="1" dirty="0">
                  <a:solidFill>
                    <a:srgbClr val="F8F8F8"/>
                  </a:solidFill>
                </a:rPr>
                <a:t>3. </a:t>
              </a:r>
              <a:r>
                <a:rPr lang="en-US" sz="1600" b="1" dirty="0" err="1">
                  <a:solidFill>
                    <a:srgbClr val="F8F8F8"/>
                  </a:solidFill>
                </a:rPr>
                <a:t>Đinh</a:t>
              </a:r>
              <a:r>
                <a:rPr lang="en-US" sz="1600" b="1" dirty="0">
                  <a:solidFill>
                    <a:srgbClr val="F8F8F8"/>
                  </a:solidFill>
                </a:rPr>
                <a:t> </a:t>
              </a:r>
              <a:r>
                <a:rPr lang="en-US" sz="1600" b="1" dirty="0" err="1">
                  <a:solidFill>
                    <a:srgbClr val="F8F8F8"/>
                  </a:solidFill>
                </a:rPr>
                <a:t>Hồng</a:t>
              </a:r>
              <a:r>
                <a:rPr lang="en-US" sz="1600" b="1" dirty="0">
                  <a:solidFill>
                    <a:srgbClr val="F8F8F8"/>
                  </a:solidFill>
                </a:rPr>
                <a:t> </a:t>
              </a:r>
              <a:r>
                <a:rPr lang="en-US" sz="1600" b="1" dirty="0" err="1">
                  <a:solidFill>
                    <a:srgbClr val="F8F8F8"/>
                  </a:solidFill>
                </a:rPr>
                <a:t>Phú</a:t>
              </a:r>
              <a:endParaRPr lang="en-US" sz="1600" b="1" dirty="0">
                <a:solidFill>
                  <a:srgbClr val="F8F8F8"/>
                </a:solidFill>
              </a:endParaRPr>
            </a:p>
          </p:txBody>
        </p:sp>
      </p:grpSp>
      <p:grpSp>
        <p:nvGrpSpPr>
          <p:cNvPr id="15" name="Group 14"/>
          <p:cNvGrpSpPr>
            <a:grpSpLocks/>
          </p:cNvGrpSpPr>
          <p:nvPr/>
        </p:nvGrpSpPr>
        <p:grpSpPr bwMode="auto">
          <a:xfrm>
            <a:off x="5082815" y="1339942"/>
            <a:ext cx="3190876" cy="3081338"/>
            <a:chOff x="2941" y="1670"/>
            <a:chExt cx="2010" cy="1941"/>
          </a:xfrm>
        </p:grpSpPr>
        <p:sp>
          <p:nvSpPr>
            <p:cNvPr id="16" name="Rectangle 15"/>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17" name="Rectangle 16"/>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18" name="AutoShape 17"/>
            <p:cNvSpPr>
              <a:spLocks noChangeArrowheads="1"/>
            </p:cNvSpPr>
            <p:nvPr/>
          </p:nvSpPr>
          <p:spPr bwMode="gray">
            <a:xfrm>
              <a:off x="2941" y="1881"/>
              <a:ext cx="2010" cy="240"/>
            </a:xfrm>
            <a:prstGeom prst="roundRect">
              <a:avLst>
                <a:gd name="adj" fmla="val 7574"/>
              </a:avLst>
            </a:prstGeom>
            <a:gradFill rotWithShape="1">
              <a:gsLst>
                <a:gs pos="0">
                  <a:schemeClr val="hlink">
                    <a:gamma/>
                    <a:shade val="69804"/>
                    <a:invGamma/>
                  </a:schemeClr>
                </a:gs>
                <a:gs pos="50000">
                  <a:schemeClr val="hlink"/>
                </a:gs>
                <a:gs pos="100000">
                  <a:schemeClr val="hlink">
                    <a:gamma/>
                    <a:shade val="69804"/>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dirty="0">
                  <a:solidFill>
                    <a:srgbClr val="F8F8F8"/>
                  </a:solidFill>
                </a:rPr>
                <a:t> </a:t>
              </a:r>
              <a:r>
                <a:rPr lang="en-US" sz="1600" b="1" dirty="0">
                  <a:solidFill>
                    <a:srgbClr val="F8F8F8"/>
                  </a:solidFill>
                </a:rPr>
                <a:t>5. </a:t>
              </a:r>
              <a:r>
                <a:rPr lang="en-US" sz="1600" b="1" dirty="0" err="1">
                  <a:solidFill>
                    <a:srgbClr val="F8F8F8"/>
                  </a:solidFill>
                </a:rPr>
                <a:t>Phạm</a:t>
              </a:r>
              <a:r>
                <a:rPr lang="en-US" sz="1600" b="1" dirty="0">
                  <a:solidFill>
                    <a:srgbClr val="F8F8F8"/>
                  </a:solidFill>
                </a:rPr>
                <a:t> </a:t>
              </a:r>
              <a:r>
                <a:rPr lang="en-US" sz="1600" b="1" dirty="0" err="1">
                  <a:solidFill>
                    <a:srgbClr val="F8F8F8"/>
                  </a:solidFill>
                </a:rPr>
                <a:t>Văn</a:t>
              </a:r>
              <a:r>
                <a:rPr lang="en-US" sz="1600" b="1" dirty="0">
                  <a:solidFill>
                    <a:srgbClr val="F8F8F8"/>
                  </a:solidFill>
                </a:rPr>
                <a:t> </a:t>
              </a:r>
              <a:r>
                <a:rPr lang="en-US" sz="1600" b="1" dirty="0" err="1">
                  <a:solidFill>
                    <a:srgbClr val="F8F8F8"/>
                  </a:solidFill>
                </a:rPr>
                <a:t>Thiêng</a:t>
              </a:r>
              <a:endParaRPr lang="en-US" sz="1600" b="1" dirty="0">
                <a:solidFill>
                  <a:srgbClr val="F8F8F8"/>
                </a:solidFill>
              </a:endParaRPr>
            </a:p>
          </p:txBody>
        </p:sp>
        <p:sp>
          <p:nvSpPr>
            <p:cNvPr id="19" name="AutoShape 18"/>
            <p:cNvSpPr>
              <a:spLocks noChangeArrowheads="1"/>
            </p:cNvSpPr>
            <p:nvPr/>
          </p:nvSpPr>
          <p:spPr bwMode="gray">
            <a:xfrm>
              <a:off x="2941" y="2260"/>
              <a:ext cx="2010" cy="240"/>
            </a:xfrm>
            <a:prstGeom prst="roundRect">
              <a:avLst>
                <a:gd name="adj" fmla="val 7574"/>
              </a:avLst>
            </a:prstGeom>
            <a:gradFill rotWithShape="1">
              <a:gsLst>
                <a:gs pos="0">
                  <a:schemeClr val="hlink">
                    <a:gamma/>
                    <a:shade val="59216"/>
                    <a:invGamma/>
                  </a:schemeClr>
                </a:gs>
                <a:gs pos="50000">
                  <a:schemeClr val="hlink"/>
                </a:gs>
                <a:gs pos="100000">
                  <a:schemeClr val="hlink">
                    <a:gamma/>
                    <a:shade val="59216"/>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b="1" dirty="0">
                  <a:solidFill>
                    <a:srgbClr val="F8F8F8"/>
                  </a:solidFill>
                </a:rPr>
                <a:t>6.  </a:t>
              </a:r>
              <a:r>
                <a:rPr lang="en-US" sz="1600" b="1" dirty="0" err="1">
                  <a:solidFill>
                    <a:srgbClr val="F8F8F8"/>
                  </a:solidFill>
                </a:rPr>
                <a:t>Lâm</a:t>
              </a:r>
              <a:r>
                <a:rPr lang="en-US" sz="1600" b="1" dirty="0">
                  <a:solidFill>
                    <a:srgbClr val="F8F8F8"/>
                  </a:solidFill>
                </a:rPr>
                <a:t> </a:t>
              </a:r>
              <a:r>
                <a:rPr lang="en-US" sz="1600" b="1" dirty="0" err="1">
                  <a:solidFill>
                    <a:srgbClr val="F8F8F8"/>
                  </a:solidFill>
                </a:rPr>
                <a:t>Vĩ</a:t>
              </a:r>
              <a:r>
                <a:rPr lang="en-US" sz="1600" b="1" dirty="0">
                  <a:solidFill>
                    <a:srgbClr val="F8F8F8"/>
                  </a:solidFill>
                </a:rPr>
                <a:t> L</a:t>
              </a:r>
              <a:r>
                <a:rPr lang="vi-VN" sz="1600" b="1" dirty="0">
                  <a:solidFill>
                    <a:srgbClr val="F8F8F8"/>
                  </a:solidFill>
                </a:rPr>
                <a:t>ư</a:t>
              </a:r>
              <a:r>
                <a:rPr lang="en-US" sz="1600" b="1" dirty="0" err="1">
                  <a:solidFill>
                    <a:srgbClr val="F8F8F8"/>
                  </a:solidFill>
                </a:rPr>
                <a:t>ơng</a:t>
              </a:r>
              <a:endParaRPr lang="en-US" sz="1600" b="1" dirty="0">
                <a:solidFill>
                  <a:srgbClr val="F8F8F8"/>
                </a:solidFill>
              </a:endParaRPr>
            </a:p>
          </p:txBody>
        </p:sp>
        <p:sp>
          <p:nvSpPr>
            <p:cNvPr id="20" name="AutoShape 19"/>
            <p:cNvSpPr>
              <a:spLocks noChangeArrowheads="1"/>
            </p:cNvSpPr>
            <p:nvPr/>
          </p:nvSpPr>
          <p:spPr bwMode="gray">
            <a:xfrm>
              <a:off x="2941" y="2634"/>
              <a:ext cx="2010" cy="240"/>
            </a:xfrm>
            <a:prstGeom prst="roundRect">
              <a:avLst>
                <a:gd name="adj" fmla="val 7574"/>
              </a:avLst>
            </a:prstGeom>
            <a:gradFill rotWithShape="1">
              <a:gsLst>
                <a:gs pos="0">
                  <a:schemeClr val="hlink">
                    <a:gamma/>
                    <a:shade val="69804"/>
                    <a:invGamma/>
                  </a:schemeClr>
                </a:gs>
                <a:gs pos="50000">
                  <a:schemeClr val="hlink"/>
                </a:gs>
                <a:gs pos="100000">
                  <a:schemeClr val="hlink">
                    <a:gamma/>
                    <a:shade val="69804"/>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b="1" dirty="0">
                  <a:solidFill>
                    <a:srgbClr val="F8F8F8"/>
                  </a:solidFill>
                </a:rPr>
                <a:t>7.  </a:t>
              </a:r>
              <a:r>
                <a:rPr lang="en-US" sz="1600" b="1" dirty="0" err="1">
                  <a:solidFill>
                    <a:srgbClr val="F8F8F8"/>
                  </a:solidFill>
                </a:rPr>
                <a:t>Tô</a:t>
              </a:r>
              <a:r>
                <a:rPr lang="en-US" sz="1600" b="1" dirty="0">
                  <a:solidFill>
                    <a:srgbClr val="F8F8F8"/>
                  </a:solidFill>
                </a:rPr>
                <a:t> </a:t>
              </a:r>
              <a:r>
                <a:rPr lang="en-US" sz="1600" b="1" dirty="0" err="1">
                  <a:solidFill>
                    <a:srgbClr val="F8F8F8"/>
                  </a:solidFill>
                </a:rPr>
                <a:t>Quế</a:t>
              </a:r>
              <a:r>
                <a:rPr lang="en-US" sz="1600" b="1" dirty="0">
                  <a:solidFill>
                    <a:srgbClr val="F8F8F8"/>
                  </a:solidFill>
                </a:rPr>
                <a:t> </a:t>
              </a:r>
              <a:r>
                <a:rPr lang="en-US" sz="1600" b="1" dirty="0" err="1">
                  <a:solidFill>
                    <a:srgbClr val="F8F8F8"/>
                  </a:solidFill>
                </a:rPr>
                <a:t>Lập</a:t>
              </a:r>
              <a:endParaRPr lang="en-US" sz="1600" b="1" dirty="0">
                <a:solidFill>
                  <a:srgbClr val="F8F8F8"/>
                </a:solidFill>
              </a:endParaRPr>
            </a:p>
          </p:txBody>
        </p:sp>
      </p:grpSp>
      <p:sp>
        <p:nvSpPr>
          <p:cNvPr id="21" name="AutoShape 10">
            <a:extLst>
              <a:ext uri="{FF2B5EF4-FFF2-40B4-BE49-F238E27FC236}">
                <a16:creationId xmlns:a16="http://schemas.microsoft.com/office/drawing/2014/main" id="{3C65DEC9-816C-4735-BBCE-BCA4ADF327A8}"/>
              </a:ext>
            </a:extLst>
          </p:cNvPr>
          <p:cNvSpPr>
            <a:spLocks noChangeArrowheads="1"/>
          </p:cNvSpPr>
          <p:nvPr/>
        </p:nvSpPr>
        <p:spPr bwMode="gray">
          <a:xfrm>
            <a:off x="1968934" y="3525665"/>
            <a:ext cx="3106737" cy="379624"/>
          </a:xfrm>
          <a:prstGeom prst="roundRect">
            <a:avLst>
              <a:gd name="adj" fmla="val 757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b="1" dirty="0">
                <a:solidFill>
                  <a:srgbClr val="F8F8F8"/>
                </a:solidFill>
              </a:rPr>
              <a:t>4. </a:t>
            </a:r>
            <a:r>
              <a:rPr lang="en-US" sz="1600" b="1" dirty="0" err="1">
                <a:solidFill>
                  <a:srgbClr val="F8F8F8"/>
                </a:solidFill>
              </a:rPr>
              <a:t>Nguyễn</a:t>
            </a:r>
            <a:r>
              <a:rPr lang="en-US" sz="1600" b="1" dirty="0">
                <a:solidFill>
                  <a:srgbClr val="F8F8F8"/>
                </a:solidFill>
              </a:rPr>
              <a:t> </a:t>
            </a:r>
            <a:r>
              <a:rPr lang="en-US" sz="1600" b="1" dirty="0" err="1">
                <a:solidFill>
                  <a:srgbClr val="F8F8F8"/>
                </a:solidFill>
              </a:rPr>
              <a:t>Văn</a:t>
            </a:r>
            <a:r>
              <a:rPr lang="en-US" sz="1600" b="1" dirty="0">
                <a:solidFill>
                  <a:srgbClr val="F8F8F8"/>
                </a:solidFill>
              </a:rPr>
              <a:t> </a:t>
            </a:r>
            <a:r>
              <a:rPr lang="en-US" sz="1600" b="1" dirty="0" err="1">
                <a:solidFill>
                  <a:srgbClr val="F8F8F8"/>
                </a:solidFill>
              </a:rPr>
              <a:t>Hào</a:t>
            </a:r>
            <a:endParaRPr lang="en-US" sz="1600" b="1" dirty="0">
              <a:solidFill>
                <a:srgbClr val="F8F8F8"/>
              </a:solidFill>
            </a:endParaRPr>
          </a:p>
        </p:txBody>
      </p:sp>
      <p:sp>
        <p:nvSpPr>
          <p:cNvPr id="23" name="AutoShape 19">
            <a:extLst>
              <a:ext uri="{FF2B5EF4-FFF2-40B4-BE49-F238E27FC236}">
                <a16:creationId xmlns:a16="http://schemas.microsoft.com/office/drawing/2014/main" id="{8372BF90-62EE-4948-8CF8-147898233411}"/>
              </a:ext>
            </a:extLst>
          </p:cNvPr>
          <p:cNvSpPr>
            <a:spLocks noChangeArrowheads="1"/>
          </p:cNvSpPr>
          <p:nvPr/>
        </p:nvSpPr>
        <p:spPr bwMode="gray">
          <a:xfrm>
            <a:off x="5082815" y="3524289"/>
            <a:ext cx="3190876" cy="381000"/>
          </a:xfrm>
          <a:prstGeom prst="roundRect">
            <a:avLst>
              <a:gd name="adj" fmla="val 7574"/>
            </a:avLst>
          </a:prstGeom>
          <a:gradFill rotWithShape="1">
            <a:gsLst>
              <a:gs pos="0">
                <a:schemeClr val="hlink">
                  <a:gamma/>
                  <a:shade val="69804"/>
                  <a:invGamma/>
                </a:schemeClr>
              </a:gs>
              <a:gs pos="50000">
                <a:schemeClr val="hlink"/>
              </a:gs>
              <a:gs pos="100000">
                <a:schemeClr val="hlink">
                  <a:gamma/>
                  <a:shade val="69804"/>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b="1" dirty="0">
                <a:solidFill>
                  <a:srgbClr val="F8F8F8"/>
                </a:solidFill>
              </a:rPr>
              <a:t>8.  </a:t>
            </a:r>
            <a:r>
              <a:rPr lang="en-US" sz="1600" b="1" dirty="0" err="1">
                <a:solidFill>
                  <a:srgbClr val="F8F8F8"/>
                </a:solidFill>
              </a:rPr>
              <a:t>Nguyễn</a:t>
            </a:r>
            <a:r>
              <a:rPr lang="en-US" sz="1600" b="1" dirty="0">
                <a:solidFill>
                  <a:srgbClr val="F8F8F8"/>
                </a:solidFill>
              </a:rPr>
              <a:t> </a:t>
            </a:r>
            <a:r>
              <a:rPr lang="en-US" sz="1600" b="1" dirty="0" err="1">
                <a:solidFill>
                  <a:srgbClr val="F8F8F8"/>
                </a:solidFill>
              </a:rPr>
              <a:t>Mỹ</a:t>
            </a:r>
            <a:r>
              <a:rPr lang="en-US" sz="1600" b="1" dirty="0">
                <a:solidFill>
                  <a:srgbClr val="F8F8F8"/>
                </a:solidFill>
              </a:rPr>
              <a:t> Th</a:t>
            </a:r>
            <a:r>
              <a:rPr lang="vi-VN" sz="1600" b="1" dirty="0">
                <a:solidFill>
                  <a:srgbClr val="F8F8F8"/>
                </a:solidFill>
              </a:rPr>
              <a:t>ư</a:t>
            </a:r>
            <a:r>
              <a:rPr lang="en-US" sz="1600" b="1" dirty="0" err="1">
                <a:solidFill>
                  <a:srgbClr val="F8F8F8"/>
                </a:solidFill>
              </a:rPr>
              <a:t>ơng</a:t>
            </a:r>
            <a:endParaRPr lang="en-US" sz="1600" b="1" dirty="0">
              <a:solidFill>
                <a:srgbClr val="F8F8F8"/>
              </a:solidFill>
            </a:endParaRPr>
          </a:p>
        </p:txBody>
      </p:sp>
      <p:sp>
        <p:nvSpPr>
          <p:cNvPr id="24" name="AutoShape 10">
            <a:extLst>
              <a:ext uri="{FF2B5EF4-FFF2-40B4-BE49-F238E27FC236}">
                <a16:creationId xmlns:a16="http://schemas.microsoft.com/office/drawing/2014/main" id="{4460C5DA-8AD8-42D2-B3FE-60D4D6F0F5D8}"/>
              </a:ext>
            </a:extLst>
          </p:cNvPr>
          <p:cNvSpPr>
            <a:spLocks noChangeArrowheads="1"/>
          </p:cNvSpPr>
          <p:nvPr/>
        </p:nvSpPr>
        <p:spPr bwMode="gray">
          <a:xfrm>
            <a:off x="3570722" y="4084426"/>
            <a:ext cx="3106737" cy="379624"/>
          </a:xfrm>
          <a:prstGeom prst="roundRect">
            <a:avLst>
              <a:gd name="adj" fmla="val 757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w="28575" cap="rnd">
            <a:noFill/>
            <a:prstDash val="sysDot"/>
            <a:round/>
            <a:headEnd/>
            <a:tailEnd/>
          </a:ln>
          <a:effectLst/>
        </p:spPr>
        <p:txBody>
          <a:bodyPr wrap="none" anchor="ctr"/>
          <a:lstStyle/>
          <a:p>
            <a:pPr eaLnBrk="0" hangingPunct="0">
              <a:buFont typeface="Wingdings" pitchFamily="2" charset="2"/>
              <a:buNone/>
            </a:pPr>
            <a:r>
              <a:rPr lang="en-US" sz="1600" b="1" dirty="0">
                <a:solidFill>
                  <a:srgbClr val="F8F8F8"/>
                </a:solidFill>
              </a:rPr>
              <a:t>9. </a:t>
            </a:r>
            <a:r>
              <a:rPr lang="en-US" sz="1600" b="1" dirty="0" err="1">
                <a:solidFill>
                  <a:srgbClr val="F8F8F8"/>
                </a:solidFill>
              </a:rPr>
              <a:t>Đinh</a:t>
            </a:r>
            <a:r>
              <a:rPr lang="en-US" sz="1600" b="1" dirty="0">
                <a:solidFill>
                  <a:srgbClr val="F8F8F8"/>
                </a:solidFill>
              </a:rPr>
              <a:t> </a:t>
            </a:r>
            <a:r>
              <a:rPr lang="en-US" sz="1600" b="1" dirty="0" err="1">
                <a:solidFill>
                  <a:srgbClr val="F8F8F8"/>
                </a:solidFill>
              </a:rPr>
              <a:t>Văn</a:t>
            </a:r>
            <a:r>
              <a:rPr lang="en-US" sz="1600" b="1" dirty="0">
                <a:solidFill>
                  <a:srgbClr val="F8F8F8"/>
                </a:solidFill>
              </a:rPr>
              <a:t> </a:t>
            </a:r>
            <a:r>
              <a:rPr lang="en-US" sz="1600" b="1" dirty="0" err="1">
                <a:solidFill>
                  <a:srgbClr val="F8F8F8"/>
                </a:solidFill>
              </a:rPr>
              <a:t>Dũng</a:t>
            </a:r>
            <a:endParaRPr lang="en-US" sz="1600" b="1" dirty="0">
              <a:solidFill>
                <a:srgbClr val="F8F8F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a:latin typeface="+mj-lt"/>
              </a:rPr>
              <a:t>1.2.1 Selenium Grid</a:t>
            </a:r>
          </a:p>
          <a:p>
            <a:pPr>
              <a:lnSpc>
                <a:spcPct val="150000"/>
              </a:lnSpc>
              <a:buNone/>
            </a:pPr>
            <a:endParaRPr lang="en-US">
              <a:latin typeface="+mj-lt"/>
            </a:endParaRPr>
          </a:p>
          <a:p>
            <a:pPr>
              <a:lnSpc>
                <a:spcPct val="150000"/>
              </a:lnSpc>
              <a:buNone/>
            </a:pPr>
            <a:endParaRPr lang="en-US">
              <a:latin typeface="+mj-lt"/>
            </a:endParaRPr>
          </a:p>
        </p:txBody>
      </p:sp>
      <p:sp>
        <p:nvSpPr>
          <p:cNvPr id="5" name="Text Placeholder 4"/>
          <p:cNvSpPr txBox="1">
            <a:spLocks/>
          </p:cNvSpPr>
          <p:nvPr/>
        </p:nvSpPr>
        <p:spPr>
          <a:xfrm>
            <a:off x="1262184" y="1652982"/>
            <a:ext cx="5669124" cy="3610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marL="285750" indent="-285750">
              <a:buFont typeface="Arial" panose="020B0604020202020204" pitchFamily="34" charset="0"/>
              <a:buChar char="•"/>
            </a:pPr>
            <a:r>
              <a:rPr lang="en-US" sz="1600">
                <a:latin typeface="+mn-lt"/>
              </a:rPr>
              <a:t>Dùng khái niệm Hub – Node, Selenium Grid giúp phân chia các Test trên nhiều máy.</a:t>
            </a:r>
          </a:p>
          <a:p>
            <a:pPr marL="285750" indent="-285750">
              <a:buFont typeface="Arial" panose="020B0604020202020204" pitchFamily="34" charset="0"/>
              <a:buChar char="•"/>
            </a:pPr>
            <a:endParaRPr lang="en-US" sz="1600">
              <a:latin typeface="+mn-lt"/>
            </a:endParaRPr>
          </a:p>
          <a:p>
            <a:pPr marL="285750" indent="-285750">
              <a:buFont typeface="Arial" panose="020B0604020202020204" pitchFamily="34" charset="0"/>
              <a:buChar char="•"/>
            </a:pPr>
            <a:r>
              <a:rPr lang="en-US" sz="1600">
                <a:latin typeface="+mn-lt"/>
              </a:rPr>
              <a:t>Quản lý nhiều môi trường hoạt động từ máy chủ, giúp dễ dàng chạy các test Selenium WebDriver chống lại sự kết hợp rộng rãi của Browsers/OS.</a:t>
            </a:r>
          </a:p>
          <a:p>
            <a:pPr marL="285750" indent="-285750">
              <a:buFont typeface="Arial" panose="020B0604020202020204" pitchFamily="34" charset="0"/>
              <a:buChar char="•"/>
            </a:pPr>
            <a:endParaRPr lang="en-US" sz="1600">
              <a:latin typeface="+mn-lt"/>
            </a:endParaRPr>
          </a:p>
          <a:p>
            <a:pPr marL="285750" indent="-285750">
              <a:buFont typeface="Arial" panose="020B0604020202020204" pitchFamily="34" charset="0"/>
              <a:buChar char="•"/>
            </a:pPr>
            <a:r>
              <a:rPr lang="en-US" sz="1600">
                <a:latin typeface="+mn-lt"/>
              </a:rPr>
              <a:t>Cho phép mình chạy thử nghiệm song song trên nhiều máy và quản lý các phiên bản trình duyệt và cấu hình trình duyệt khác nhau (thay vì trong từng thử nghiệm riêng lẻ).</a:t>
            </a:r>
          </a:p>
          <a:p>
            <a:pPr marL="285750" indent="-285750">
              <a:lnSpc>
                <a:spcPct val="150000"/>
              </a:lnSpc>
              <a:buFont typeface="Arial" panose="020B0604020202020204" pitchFamily="34" charset="0"/>
              <a:buChar char="•"/>
            </a:pPr>
            <a:endParaRPr lang="en-US" sz="1600">
              <a:latin typeface="+mn-lt"/>
            </a:endParaRPr>
          </a:p>
          <a:p>
            <a:pPr marL="285750" indent="-285750">
              <a:lnSpc>
                <a:spcPct val="150000"/>
              </a:lnSpc>
              <a:buFont typeface="Arial" panose="020B0604020202020204" pitchFamily="34" charset="0"/>
              <a:buChar char="•"/>
            </a:pPr>
            <a:endParaRPr lang="en-US" sz="1600">
              <a:latin typeface="+mn-lt"/>
            </a:endParaRPr>
          </a:p>
        </p:txBody>
      </p:sp>
    </p:spTree>
    <p:extLst>
      <p:ext uri="{BB962C8B-B14F-4D97-AF65-F5344CB8AC3E}">
        <p14:creationId xmlns:p14="http://schemas.microsoft.com/office/powerpoint/2010/main" val="3281316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chemeClr val="accent5">
                    <a:lumMod val="50000"/>
                  </a:schemeClr>
                </a:solidFill>
                <a:latin typeface="+mj-lt"/>
              </a:rPr>
              <a:t>1.2 Cách thức làm việc của Selenium</a:t>
            </a:r>
          </a:p>
        </p:txBody>
      </p:sp>
      <p:sp>
        <p:nvSpPr>
          <p:cNvPr id="4" name="Text Placeholder 3"/>
          <p:cNvSpPr>
            <a:spLocks noGrp="1"/>
          </p:cNvSpPr>
          <p:nvPr>
            <p:ph type="body" idx="1"/>
          </p:nvPr>
        </p:nvSpPr>
        <p:spPr>
          <a:xfrm>
            <a:off x="925725" y="961918"/>
            <a:ext cx="6741192" cy="691064"/>
          </a:xfrm>
        </p:spPr>
        <p:txBody>
          <a:bodyPr>
            <a:normAutofit fontScale="85000" lnSpcReduction="20000"/>
          </a:bodyPr>
          <a:lstStyle/>
          <a:p>
            <a:pPr>
              <a:lnSpc>
                <a:spcPct val="150000"/>
              </a:lnSpc>
              <a:buNone/>
            </a:pPr>
            <a:r>
              <a:rPr lang="en-US">
                <a:latin typeface="+mj-lt"/>
              </a:rPr>
              <a:t>1.2.1 Selenium Grid</a:t>
            </a:r>
          </a:p>
          <a:p>
            <a:pPr>
              <a:lnSpc>
                <a:spcPct val="150000"/>
              </a:lnSpc>
              <a:buNone/>
            </a:pPr>
            <a:endParaRPr lang="en-US">
              <a:latin typeface="+mj-lt"/>
            </a:endParaRPr>
          </a:p>
          <a:p>
            <a:pPr>
              <a:lnSpc>
                <a:spcPct val="150000"/>
              </a:lnSpc>
              <a:buNone/>
            </a:pPr>
            <a:endParaRPr lang="en-US">
              <a:latin typeface="+mj-lt"/>
            </a:endParaRP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Placeholder 4"/>
          <p:cNvSpPr txBox="1">
            <a:spLocks/>
          </p:cNvSpPr>
          <p:nvPr/>
        </p:nvSpPr>
        <p:spPr>
          <a:xfrm>
            <a:off x="1274324" y="1551435"/>
            <a:ext cx="6284067" cy="36108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5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0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0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1800" b="0" i="0" u="none" strike="noStrike" cap="none">
                <a:solidFill>
                  <a:srgbClr val="3D4965"/>
                </a:solidFill>
                <a:latin typeface="Dosis"/>
                <a:ea typeface="Dosis"/>
                <a:cs typeface="Dosis"/>
                <a:sym typeface="Dosis"/>
              </a:defRPr>
            </a:lvl9pPr>
          </a:lstStyle>
          <a:p>
            <a:pPr marL="285750" indent="-285750">
              <a:lnSpc>
                <a:spcPct val="150000"/>
              </a:lnSpc>
              <a:buFont typeface="Wingdings" panose="05000000000000000000" pitchFamily="2" charset="2"/>
              <a:buChar char="v"/>
            </a:pPr>
            <a:r>
              <a:rPr lang="en-US" sz="1600">
                <a:latin typeface="+mn-lt"/>
              </a:rPr>
              <a:t>Điểm mạnh:</a:t>
            </a:r>
          </a:p>
          <a:p>
            <a:pPr marL="285750" indent="57150" algn="just">
              <a:lnSpc>
                <a:spcPct val="150000"/>
              </a:lnSpc>
              <a:buFont typeface="Arial" panose="020B0604020202020204" pitchFamily="34" charset="0"/>
              <a:buChar char="•"/>
            </a:pPr>
            <a:r>
              <a:rPr lang="en-US" sz="1600">
                <a:latin typeface="+mn-lt"/>
              </a:rPr>
              <a:t>  Giảm đáng kể thời gian thực hiện các tests.</a:t>
            </a:r>
          </a:p>
          <a:p>
            <a:pPr marL="285750" indent="57150" algn="just">
              <a:lnSpc>
                <a:spcPct val="150000"/>
              </a:lnSpc>
              <a:buFont typeface="Arial" panose="020B0604020202020204" pitchFamily="34" charset="0"/>
              <a:buChar char="•"/>
            </a:pPr>
            <a:r>
              <a:rPr lang="en-US" sz="1600">
                <a:latin typeface="+mn-lt"/>
              </a:rPr>
              <a:t> Đơn giản hóa việc thực hiện kiểm tra trên nhiều môi trường.</a:t>
            </a:r>
            <a:endParaRPr lang="en-US" sz="1600"/>
          </a:p>
          <a:p>
            <a:pPr marL="285750" indent="-285750" algn="just">
              <a:lnSpc>
                <a:spcPct val="150000"/>
              </a:lnSpc>
              <a:buFont typeface="Wingdings" panose="05000000000000000000" pitchFamily="2" charset="2"/>
              <a:buChar char="v"/>
            </a:pPr>
            <a:r>
              <a:rPr lang="en-US" sz="1600">
                <a:latin typeface="+mn-lt"/>
              </a:rPr>
              <a:t>Điểm yếu:</a:t>
            </a:r>
          </a:p>
          <a:p>
            <a:pPr marL="285750" indent="57150" algn="just">
              <a:lnSpc>
                <a:spcPct val="150000"/>
              </a:lnSpc>
              <a:buFont typeface="Arial" panose="020B0604020202020204" pitchFamily="34" charset="0"/>
              <a:buChar char="•"/>
            </a:pPr>
            <a:r>
              <a:rPr lang="en-US" sz="1600">
                <a:latin typeface="+mn-lt"/>
              </a:rPr>
              <a:t> Các Tests sẽ không hoạt động nếu nó cần sử dụng các thư viện khác ( picture, windows forms, … )</a:t>
            </a:r>
          </a:p>
          <a:p>
            <a:pPr marL="285750" indent="57150" algn="just">
              <a:lnSpc>
                <a:spcPct val="150000"/>
              </a:lnSpc>
              <a:buFont typeface="Arial" panose="020B0604020202020204" pitchFamily="34" charset="0"/>
              <a:buChar char="•"/>
            </a:pPr>
            <a:r>
              <a:rPr lang="en-US" sz="1600">
                <a:latin typeface="+mn-lt"/>
              </a:rPr>
              <a:t> Chỉ hoạt động với các lệnh Selenium.</a:t>
            </a:r>
          </a:p>
        </p:txBody>
      </p:sp>
    </p:spTree>
    <p:extLst>
      <p:ext uri="{BB962C8B-B14F-4D97-AF65-F5344CB8AC3E}">
        <p14:creationId xmlns:p14="http://schemas.microsoft.com/office/powerpoint/2010/main" val="194106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Title 1"/>
          <p:cNvSpPr>
            <a:spLocks noGrp="1"/>
          </p:cNvSpPr>
          <p:nvPr>
            <p:ph type="title"/>
          </p:nvPr>
        </p:nvSpPr>
        <p:spPr>
          <a:xfrm>
            <a:off x="1120819" y="3068932"/>
            <a:ext cx="6140399" cy="857400"/>
          </a:xfrm>
        </p:spPr>
        <p:txBody>
          <a:bodyPr>
            <a:normAutofit fontScale="90000"/>
          </a:bodyPr>
          <a:lstStyle/>
          <a:p>
            <a:r>
              <a:rPr lang="en" sz="4400" dirty="0">
                <a:solidFill>
                  <a:schemeClr val="accent5">
                    <a:lumMod val="50000"/>
                  </a:schemeClr>
                </a:solidFill>
                <a:latin typeface="+mj-lt"/>
              </a:rPr>
              <a:t>2. Định vị các yếu tố giao diện người dùng</a:t>
            </a:r>
            <a:br>
              <a:rPr lang="en" sz="1200" dirty="0">
                <a:solidFill>
                  <a:schemeClr val="accent5">
                    <a:lumMod val="50000"/>
                  </a:schemeClr>
                </a:solidFill>
              </a:rPr>
            </a:br>
            <a:endParaRPr lang="en-US" dirty="0">
              <a:solidFill>
                <a:schemeClr val="accent5">
                  <a:lumMod val="50000"/>
                </a:schemeClr>
              </a:solidFill>
            </a:endParaRPr>
          </a:p>
        </p:txBody>
      </p:sp>
    </p:spTree>
    <p:extLst>
      <p:ext uri="{BB962C8B-B14F-4D97-AF65-F5344CB8AC3E}">
        <p14:creationId xmlns:p14="http://schemas.microsoft.com/office/powerpoint/2010/main" val="412335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2.1  CSS Selectors: </a:t>
            </a: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55714227"/>
              </p:ext>
            </p:extLst>
          </p:nvPr>
        </p:nvGraphicFramePr>
        <p:xfrm>
          <a:off x="1828797" y="1316680"/>
          <a:ext cx="6798366" cy="2922889"/>
        </p:xfrm>
        <a:graphic>
          <a:graphicData uri="http://schemas.openxmlformats.org/drawingml/2006/table">
            <a:tbl>
              <a:tblPr firstRow="1" firstCol="1" bandRow="1">
                <a:tableStyleId>{76F95999-3771-47BF-82D0-B848749F3490}</a:tableStyleId>
              </a:tblPr>
              <a:tblGrid>
                <a:gridCol w="1746997">
                  <a:extLst>
                    <a:ext uri="{9D8B030D-6E8A-4147-A177-3AD203B41FA5}">
                      <a16:colId xmlns:a16="http://schemas.microsoft.com/office/drawing/2014/main" val="2298943156"/>
                    </a:ext>
                  </a:extLst>
                </a:gridCol>
                <a:gridCol w="1182025">
                  <a:extLst>
                    <a:ext uri="{9D8B030D-6E8A-4147-A177-3AD203B41FA5}">
                      <a16:colId xmlns:a16="http://schemas.microsoft.com/office/drawing/2014/main" val="1370675926"/>
                    </a:ext>
                  </a:extLst>
                </a:gridCol>
                <a:gridCol w="3869344">
                  <a:extLst>
                    <a:ext uri="{9D8B030D-6E8A-4147-A177-3AD203B41FA5}">
                      <a16:colId xmlns:a16="http://schemas.microsoft.com/office/drawing/2014/main" val="1256791292"/>
                    </a:ext>
                  </a:extLst>
                </a:gridCol>
              </a:tblGrid>
              <a:tr h="365361">
                <a:tc>
                  <a:txBody>
                    <a:bodyPr/>
                    <a:lstStyle/>
                    <a:p>
                      <a:pPr algn="ctr">
                        <a:lnSpc>
                          <a:spcPct val="107000"/>
                        </a:lnSpc>
                        <a:spcAft>
                          <a:spcPts val="0"/>
                        </a:spcAft>
                      </a:pPr>
                      <a:r>
                        <a:rPr lang="en-US" sz="1800" b="1" dirty="0">
                          <a:effectLst/>
                          <a:latin typeface="Times New Roman" panose="02020603050405020304" pitchFamily="18" charset="0"/>
                          <a:cs typeface="Times New Roman" panose="02020603050405020304" pitchFamily="18" charset="0"/>
                        </a:rPr>
                        <a:t>Selector</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b="1" dirty="0">
                          <a:effectLst/>
                          <a:latin typeface="Times New Roman" panose="02020603050405020304" pitchFamily="18" charset="0"/>
                          <a:cs typeface="Times New Roman" panose="02020603050405020304" pitchFamily="18" charset="0"/>
                        </a:rPr>
                        <a:t>Example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b="1" dirty="0">
                          <a:effectLst/>
                          <a:latin typeface="Times New Roman" panose="02020603050405020304" pitchFamily="18" charset="0"/>
                          <a:cs typeface="Times New Roman" panose="02020603050405020304" pitchFamily="18" charset="0"/>
                        </a:rPr>
                        <a:t>Example description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797999435"/>
                  </a:ext>
                </a:extLst>
              </a:tr>
              <a:tr h="365361">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.class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.intro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Chọn tất cả phần tử có class = “intro”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2937697558"/>
                  </a:ext>
                </a:extLst>
              </a:tr>
              <a:tr h="365361">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#id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#firstname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Chọn phần tử có id = “firstname”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3916875618"/>
                  </a:ext>
                </a:extLst>
              </a:tr>
              <a:tr h="365361">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Chọn tất cả các phần tử</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3012655718"/>
                  </a:ext>
                </a:extLst>
              </a:tr>
              <a:tr h="365361">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element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cs typeface="Times New Roman" panose="02020603050405020304" pitchFamily="18" charset="0"/>
                        </a:rPr>
                        <a:t> &lt;p&gt;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1463849118"/>
                  </a:ext>
                </a:extLst>
              </a:tr>
              <a:tr h="365361">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element, element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div, 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cs typeface="Times New Roman" panose="02020603050405020304" pitchFamily="18" charset="0"/>
                        </a:rPr>
                        <a:t> &lt;div&gt;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&lt;p&gt;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3624292169"/>
                  </a:ext>
                </a:extLst>
              </a:tr>
              <a:tr h="730723">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element  element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div 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tất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cs typeface="Times New Roman" panose="02020603050405020304" pitchFamily="18" charset="0"/>
                        </a:rPr>
                        <a:t> &lt;p&gt; </a:t>
                      </a:r>
                      <a:r>
                        <a:rPr lang="en-US" sz="1800" dirty="0" err="1">
                          <a:effectLst/>
                          <a:latin typeface="Times New Roman" panose="02020603050405020304" pitchFamily="18" charset="0"/>
                          <a:cs typeface="Times New Roman" panose="02020603050405020304" pitchFamily="18" charset="0"/>
                        </a:rPr>
                        <a:t>bên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phần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cs typeface="Times New Roman" panose="02020603050405020304" pitchFamily="18" charset="0"/>
                        </a:rPr>
                        <a:t> &lt;div&gt;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1762465755"/>
                  </a:ext>
                </a:extLst>
              </a:tr>
            </a:tbl>
          </a:graphicData>
        </a:graphic>
      </p:graphicFrame>
    </p:spTree>
    <p:extLst>
      <p:ext uri="{BB962C8B-B14F-4D97-AF65-F5344CB8AC3E}">
        <p14:creationId xmlns:p14="http://schemas.microsoft.com/office/powerpoint/2010/main" val="1997858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2.1  CSS Selectors: </a:t>
            </a:r>
          </a:p>
        </p:txBody>
      </p:sp>
      <p:graphicFrame>
        <p:nvGraphicFramePr>
          <p:cNvPr id="3" name="Table 2"/>
          <p:cNvGraphicFramePr>
            <a:graphicFrameLocks noGrp="1"/>
          </p:cNvGraphicFramePr>
          <p:nvPr>
            <p:extLst>
              <p:ext uri="{D42A27DB-BD31-4B8C-83A1-F6EECF244321}">
                <p14:modId xmlns:p14="http://schemas.microsoft.com/office/powerpoint/2010/main" val="2561147409"/>
              </p:ext>
            </p:extLst>
          </p:nvPr>
        </p:nvGraphicFramePr>
        <p:xfrm>
          <a:off x="1522965" y="874644"/>
          <a:ext cx="6736452" cy="3772494"/>
        </p:xfrm>
        <a:graphic>
          <a:graphicData uri="http://schemas.openxmlformats.org/drawingml/2006/table">
            <a:tbl>
              <a:tblPr firstRow="1" firstCol="1" bandRow="1">
                <a:tableStyleId>{76F95999-3771-47BF-82D0-B848749F3490}</a:tableStyleId>
              </a:tblPr>
              <a:tblGrid>
                <a:gridCol w="1806644">
                  <a:extLst>
                    <a:ext uri="{9D8B030D-6E8A-4147-A177-3AD203B41FA5}">
                      <a16:colId xmlns:a16="http://schemas.microsoft.com/office/drawing/2014/main" val="2343523424"/>
                    </a:ext>
                  </a:extLst>
                </a:gridCol>
                <a:gridCol w="1421295">
                  <a:extLst>
                    <a:ext uri="{9D8B030D-6E8A-4147-A177-3AD203B41FA5}">
                      <a16:colId xmlns:a16="http://schemas.microsoft.com/office/drawing/2014/main" val="1458618878"/>
                    </a:ext>
                  </a:extLst>
                </a:gridCol>
                <a:gridCol w="3508513">
                  <a:extLst>
                    <a:ext uri="{9D8B030D-6E8A-4147-A177-3AD203B41FA5}">
                      <a16:colId xmlns:a16="http://schemas.microsoft.com/office/drawing/2014/main" val="3319192040"/>
                    </a:ext>
                  </a:extLst>
                </a:gridCol>
              </a:tblGrid>
              <a:tr h="659447">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element &gt; element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div &gt; p</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Times New Roman" panose="02020603050405020304" pitchFamily="18" charset="0"/>
                          <a:cs typeface="Times New Roman" panose="02020603050405020304" pitchFamily="18" charset="0"/>
                        </a:rPr>
                        <a:t>Chọn tất cả các phần tử &lt;p&gt; trong đó phần tử cha là phần tử &lt;div&gt;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740977786"/>
                  </a:ext>
                </a:extLst>
              </a:tr>
              <a:tr h="659447">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element + element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div + p</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Chọn tất cả các phần tử &lt;p&gt; được đặt ngay sau phần tử &lt;div&gt;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3126850098"/>
                  </a:ext>
                </a:extLst>
              </a:tr>
              <a:tr h="649782">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element1 ~ element2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 ~ul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l"/>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mọi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&lt;</a:t>
                      </a:r>
                      <a:r>
                        <a:rPr lang="en-US" sz="1600" dirty="0" err="1">
                          <a:effectLst/>
                          <a:latin typeface="Times New Roman" panose="02020603050405020304" pitchFamily="18" charset="0"/>
                          <a:cs typeface="Times New Roman" panose="02020603050405020304" pitchFamily="18" charset="0"/>
                        </a:rPr>
                        <a:t>ul</a:t>
                      </a:r>
                      <a:r>
                        <a:rPr lang="en-US" sz="1600" dirty="0">
                          <a:effectLst/>
                          <a:latin typeface="Times New Roman" panose="02020603050405020304" pitchFamily="18" charset="0"/>
                          <a:cs typeface="Times New Roman" panose="02020603050405020304" pitchFamily="18" charset="0"/>
                        </a:rPr>
                        <a:t>&gt; </a:t>
                      </a:r>
                      <a:r>
                        <a:rPr lang="en-US" sz="1600" dirty="0" err="1">
                          <a:effectLst/>
                          <a:latin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trước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&lt;p&gt;</a:t>
                      </a:r>
                    </a:p>
                  </a:txBody>
                  <a:tcPr marL="67229" marR="67229" marT="0" marB="0"/>
                </a:tc>
                <a:extLst>
                  <a:ext uri="{0D108BD9-81ED-4DB2-BD59-A6C34878D82A}">
                    <a16:rowId xmlns:a16="http://schemas.microsoft.com/office/drawing/2014/main" val="3960958796"/>
                  </a:ext>
                </a:extLst>
              </a:tr>
              <a:tr h="329724">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[attribute]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[target]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tất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cả</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thuộc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đích</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2840564821"/>
                  </a:ext>
                </a:extLst>
              </a:tr>
              <a:tr h="649782">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[attribute = value]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[target=_blank]</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tất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cả</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mục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tiêu</a:t>
                      </a:r>
                      <a:r>
                        <a:rPr lang="en-US" sz="1600" dirty="0">
                          <a:effectLst/>
                          <a:latin typeface="Times New Roman" panose="02020603050405020304" pitchFamily="18" charset="0"/>
                          <a:cs typeface="Times New Roman" panose="02020603050405020304" pitchFamily="18" charset="0"/>
                        </a:rPr>
                        <a:t> = “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2770095326"/>
                  </a:ext>
                </a:extLst>
              </a:tr>
              <a:tr h="649782">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[attribute ~= value]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[title~=flower]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tất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cả</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mà</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đề</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chứa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chữ</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hoa</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29" marR="67229" marT="0" marB="0"/>
                </a:tc>
                <a:extLst>
                  <a:ext uri="{0D108BD9-81ED-4DB2-BD59-A6C34878D82A}">
                    <a16:rowId xmlns:a16="http://schemas.microsoft.com/office/drawing/2014/main" val="757653135"/>
                  </a:ext>
                </a:extLst>
              </a:tr>
            </a:tbl>
          </a:graphicData>
        </a:graphic>
      </p:graphicFrame>
    </p:spTree>
    <p:extLst>
      <p:ext uri="{BB962C8B-B14F-4D97-AF65-F5344CB8AC3E}">
        <p14:creationId xmlns:p14="http://schemas.microsoft.com/office/powerpoint/2010/main" val="1024181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2.1  CSS Selectors: </a:t>
            </a: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68315129"/>
              </p:ext>
            </p:extLst>
          </p:nvPr>
        </p:nvGraphicFramePr>
        <p:xfrm>
          <a:off x="1381540" y="983974"/>
          <a:ext cx="6863177" cy="3379306"/>
        </p:xfrm>
        <a:graphic>
          <a:graphicData uri="http://schemas.openxmlformats.org/drawingml/2006/table">
            <a:tbl>
              <a:tblPr firstRow="1" firstCol="1" bandRow="1">
                <a:tableStyleId>{76F95999-3771-47BF-82D0-B848749F3490}</a:tableStyleId>
              </a:tblPr>
              <a:tblGrid>
                <a:gridCol w="1848678">
                  <a:extLst>
                    <a:ext uri="{9D8B030D-6E8A-4147-A177-3AD203B41FA5}">
                      <a16:colId xmlns:a16="http://schemas.microsoft.com/office/drawing/2014/main" val="1607916298"/>
                    </a:ext>
                  </a:extLst>
                </a:gridCol>
                <a:gridCol w="1583229">
                  <a:extLst>
                    <a:ext uri="{9D8B030D-6E8A-4147-A177-3AD203B41FA5}">
                      <a16:colId xmlns:a16="http://schemas.microsoft.com/office/drawing/2014/main" val="2380023804"/>
                    </a:ext>
                  </a:extLst>
                </a:gridCol>
                <a:gridCol w="3431270">
                  <a:extLst>
                    <a:ext uri="{9D8B030D-6E8A-4147-A177-3AD203B41FA5}">
                      <a16:colId xmlns:a16="http://schemas.microsoft.com/office/drawing/2014/main" val="3068496386"/>
                    </a:ext>
                  </a:extLst>
                </a:gridCol>
              </a:tblGrid>
              <a:tr h="375478">
                <a:tc>
                  <a:txBody>
                    <a:bodyPr/>
                    <a:lstStyle/>
                    <a:p>
                      <a:pPr algn="ctr">
                        <a:lnSpc>
                          <a:spcPct val="107000"/>
                        </a:lnSpc>
                        <a:spcAft>
                          <a:spcPts val="0"/>
                        </a:spcAft>
                      </a:pPr>
                      <a:r>
                        <a:rPr lang="en-US" sz="1600" b="1" dirty="0">
                          <a:effectLst/>
                          <a:latin typeface="Times New Roman" panose="02020603050405020304" pitchFamily="18" charset="0"/>
                          <a:cs typeface="Times New Roman" panose="02020603050405020304" pitchFamily="18" charset="0"/>
                        </a:rPr>
                        <a:t>Selector</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b="1" dirty="0" err="1">
                          <a:effectLst/>
                          <a:latin typeface="Times New Roman" panose="02020603050405020304" pitchFamily="18" charset="0"/>
                          <a:cs typeface="Times New Roman" panose="02020603050405020304" pitchFamily="18" charset="0"/>
                        </a:rPr>
                        <a:t>Exampe</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b="1" dirty="0">
                          <a:effectLst/>
                          <a:latin typeface="Times New Roman" panose="02020603050405020304" pitchFamily="18" charset="0"/>
                          <a:cs typeface="Times New Roman" panose="02020603050405020304" pitchFamily="18" charset="0"/>
                        </a:rPr>
                        <a:t>Example description</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1930269915"/>
                  </a:ext>
                </a:extLst>
              </a:tr>
              <a:tr h="750957">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[attribute | = value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[lang | = en]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Chọn tất cả các phần tử có giá trị thuộc tính lang bắt đầu bằng “en”.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2083229589"/>
                  </a:ext>
                </a:extLst>
              </a:tr>
              <a:tr h="750957">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[attribute ^ = value]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a[</a:t>
                      </a:r>
                      <a:r>
                        <a:rPr lang="en-US" sz="1600" dirty="0" err="1">
                          <a:effectLst/>
                          <a:latin typeface="Times New Roman" panose="02020603050405020304" pitchFamily="18" charset="0"/>
                          <a:cs typeface="Times New Roman" panose="02020603050405020304" pitchFamily="18" charset="0"/>
                        </a:rPr>
                        <a:t>href</a:t>
                      </a:r>
                      <a:r>
                        <a:rPr lang="en-US" sz="1600" dirty="0">
                          <a:effectLst/>
                          <a:latin typeface="Times New Roman" panose="02020603050405020304" pitchFamily="18" charset="0"/>
                          <a:cs typeface="Times New Roman" panose="02020603050405020304" pitchFamily="18" charset="0"/>
                        </a:rPr>
                        <a:t>^= “https”]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&lt;a&gt; </a:t>
                      </a:r>
                      <a:r>
                        <a:rPr lang="en-US" sz="1600" dirty="0" err="1">
                          <a:effectLst/>
                          <a:latin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giá</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trị</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thuộc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bắt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đầu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bằng</a:t>
                      </a:r>
                      <a:r>
                        <a:rPr lang="en-US" sz="1600" dirty="0">
                          <a:effectLst/>
                          <a:latin typeface="Times New Roman" panose="02020603050405020304" pitchFamily="18" charset="0"/>
                          <a:cs typeface="Times New Roman" panose="02020603050405020304" pitchFamily="18" charset="0"/>
                        </a:rPr>
                        <a:t> “https”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2856362235"/>
                  </a:ext>
                </a:extLst>
              </a:tr>
              <a:tr h="750957">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[attribute $ = value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a[href$= “.pdf”]</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&lt;a&gt; </a:t>
                      </a:r>
                      <a:r>
                        <a:rPr lang="en-US" sz="1600" dirty="0" err="1">
                          <a:effectLst/>
                          <a:latin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giá</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trị</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thuộc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kết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thúc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bằng</a:t>
                      </a:r>
                      <a:r>
                        <a:rPr lang="en-US" sz="1600" dirty="0">
                          <a:effectLst/>
                          <a:latin typeface="Times New Roman" panose="02020603050405020304" pitchFamily="18" charset="0"/>
                          <a:cs typeface="Times New Roman" panose="02020603050405020304" pitchFamily="18" charset="0"/>
                        </a:rPr>
                        <a:t> “.pdf”</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304127261"/>
                  </a:ext>
                </a:extLst>
              </a:tr>
              <a:tr h="750957">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[attribute * = value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a[href*= “w3schools”]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thuộc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&lt;a&gt; </a:t>
                      </a:r>
                      <a:r>
                        <a:rPr lang="en-US" sz="1600" dirty="0" err="1">
                          <a:effectLst/>
                          <a:latin typeface="Times New Roman" panose="02020603050405020304" pitchFamily="18" charset="0"/>
                          <a:cs typeface="Times New Roman" panose="02020603050405020304" pitchFamily="18" charset="0"/>
                        </a:rPr>
                        <a:t>có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thuộc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href</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chứa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chuỗi</a:t>
                      </a:r>
                      <a:r>
                        <a:rPr lang="en-US" sz="1600" dirty="0">
                          <a:effectLst/>
                          <a:latin typeface="Times New Roman" panose="02020603050405020304" pitchFamily="18" charset="0"/>
                          <a:cs typeface="Times New Roman" panose="02020603050405020304" pitchFamily="18" charset="0"/>
                        </a:rPr>
                        <a:t> con “ w3schools”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714880576"/>
                  </a:ext>
                </a:extLst>
              </a:tr>
            </a:tbl>
          </a:graphicData>
        </a:graphic>
      </p:graphicFrame>
    </p:spTree>
    <p:extLst>
      <p:ext uri="{BB962C8B-B14F-4D97-AF65-F5344CB8AC3E}">
        <p14:creationId xmlns:p14="http://schemas.microsoft.com/office/powerpoint/2010/main" val="2054124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2.1  CSS Selectors: </a:t>
            </a: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73649818"/>
              </p:ext>
            </p:extLst>
          </p:nvPr>
        </p:nvGraphicFramePr>
        <p:xfrm>
          <a:off x="1739349" y="723072"/>
          <a:ext cx="6873116" cy="3697355"/>
        </p:xfrm>
        <a:graphic>
          <a:graphicData uri="http://schemas.openxmlformats.org/drawingml/2006/table">
            <a:tbl>
              <a:tblPr firstRow="1" firstCol="1" bandRow="1">
                <a:tableStyleId>{76F95999-3771-47BF-82D0-B848749F3490}</a:tableStyleId>
              </a:tblPr>
              <a:tblGrid>
                <a:gridCol w="1628162">
                  <a:extLst>
                    <a:ext uri="{9D8B030D-6E8A-4147-A177-3AD203B41FA5}">
                      <a16:colId xmlns:a16="http://schemas.microsoft.com/office/drawing/2014/main" val="3329082466"/>
                    </a:ext>
                  </a:extLst>
                </a:gridCol>
                <a:gridCol w="1808715">
                  <a:extLst>
                    <a:ext uri="{9D8B030D-6E8A-4147-A177-3AD203B41FA5}">
                      <a16:colId xmlns:a16="http://schemas.microsoft.com/office/drawing/2014/main" val="756841915"/>
                    </a:ext>
                  </a:extLst>
                </a:gridCol>
                <a:gridCol w="3436239">
                  <a:extLst>
                    <a:ext uri="{9D8B030D-6E8A-4147-A177-3AD203B41FA5}">
                      <a16:colId xmlns:a16="http://schemas.microsoft.com/office/drawing/2014/main" val="1120661183"/>
                    </a:ext>
                  </a:extLst>
                </a:gridCol>
              </a:tblGrid>
              <a:tr h="675600">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:first-child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p:first-child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Chọn các phần tử &lt;p&gt; là phần tử con đầu tiên của phần tử cha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1845117516"/>
                  </a:ext>
                </a:extLst>
              </a:tr>
              <a:tr h="675600">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:last-child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p:last-child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Chọn phần tử &lt;p&gt; là phần tử con cuối cùng của phần tử cha.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2878020118"/>
                  </a:ext>
                </a:extLst>
              </a:tr>
              <a:tr h="657155">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:not(selector)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:not(p)</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mọi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không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phải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là</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&lt;p&gt;.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1983244349"/>
                  </a:ext>
                </a:extLst>
              </a:tr>
              <a:tr h="675600">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:nth-child(n)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p:nth-child(2)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mọi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&lt;p&gt;  </a:t>
                      </a:r>
                      <a:r>
                        <a:rPr lang="en-US" sz="1600" dirty="0" err="1">
                          <a:effectLst/>
                          <a:latin typeface="Times New Roman" panose="02020603050405020304" pitchFamily="18" charset="0"/>
                          <a:cs typeface="Times New Roman" panose="02020603050405020304" pitchFamily="18" charset="0"/>
                        </a:rPr>
                        <a:t>là</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con </a:t>
                      </a:r>
                      <a:r>
                        <a:rPr lang="en-US" sz="1600" dirty="0" err="1">
                          <a:effectLst/>
                          <a:latin typeface="Times New Roman" panose="02020603050405020304" pitchFamily="18" charset="0"/>
                          <a:cs typeface="Times New Roman" panose="02020603050405020304" pitchFamily="18" charset="0"/>
                        </a:rPr>
                        <a:t>thứ</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hai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của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cha.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295705071"/>
                  </a:ext>
                </a:extLst>
              </a:tr>
              <a:tr h="1013400">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:nth-last-child(n)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p:nth-last-child(2)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mọi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&lt;p&gt; </a:t>
                      </a:r>
                      <a:r>
                        <a:rPr lang="en-US" sz="1600" dirty="0" err="1">
                          <a:effectLst/>
                          <a:latin typeface="Times New Roman" panose="02020603050405020304" pitchFamily="18" charset="0"/>
                          <a:cs typeface="Times New Roman" panose="02020603050405020304" pitchFamily="18" charset="0"/>
                        </a:rPr>
                        <a:t>là</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con </a:t>
                      </a:r>
                      <a:r>
                        <a:rPr lang="en-US" sz="1600" dirty="0" err="1">
                          <a:effectLst/>
                          <a:latin typeface="Times New Roman" panose="02020603050405020304" pitchFamily="18" charset="0"/>
                          <a:cs typeface="Times New Roman" panose="02020603050405020304" pitchFamily="18" charset="0"/>
                        </a:rPr>
                        <a:t>thứ</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hai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của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cha,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từ</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phần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tử</a:t>
                      </a:r>
                      <a:r>
                        <a:rPr lang="en-US" sz="1600" dirty="0">
                          <a:effectLst/>
                          <a:latin typeface="Times New Roman" panose="02020603050405020304" pitchFamily="18" charset="0"/>
                          <a:cs typeface="Times New Roman" panose="02020603050405020304" pitchFamily="18" charset="0"/>
                        </a:rPr>
                        <a:t> con </a:t>
                      </a:r>
                      <a:r>
                        <a:rPr lang="en-US" sz="1600" dirty="0" err="1">
                          <a:effectLst/>
                          <a:latin typeface="Times New Roman" panose="02020603050405020304" pitchFamily="18" charset="0"/>
                          <a:cs typeface="Times New Roman" panose="02020603050405020304" pitchFamily="18" charset="0"/>
                        </a:rPr>
                        <a:t>cuối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cùng</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102" marR="68102" marT="0" marB="0"/>
                </a:tc>
                <a:extLst>
                  <a:ext uri="{0D108BD9-81ED-4DB2-BD59-A6C34878D82A}">
                    <a16:rowId xmlns:a16="http://schemas.microsoft.com/office/drawing/2014/main" val="2569437183"/>
                  </a:ext>
                </a:extLst>
              </a:tr>
            </a:tbl>
          </a:graphicData>
        </a:graphic>
      </p:graphicFrame>
    </p:spTree>
    <p:extLst>
      <p:ext uri="{BB962C8B-B14F-4D97-AF65-F5344CB8AC3E}">
        <p14:creationId xmlns:p14="http://schemas.microsoft.com/office/powerpoint/2010/main" val="50856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2.2 XPath </a:t>
            </a:r>
          </a:p>
        </p:txBody>
      </p:sp>
      <p:sp>
        <p:nvSpPr>
          <p:cNvPr id="8" name="Rectangle 1"/>
          <p:cNvSpPr>
            <a:spLocks noChangeArrowheads="1"/>
          </p:cNvSpPr>
          <p:nvPr/>
        </p:nvSpPr>
        <p:spPr bwMode="auto">
          <a:xfrm>
            <a:off x="992188"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08226797"/>
              </p:ext>
            </p:extLst>
          </p:nvPr>
        </p:nvGraphicFramePr>
        <p:xfrm>
          <a:off x="1622358" y="1480932"/>
          <a:ext cx="6647000" cy="2794683"/>
        </p:xfrm>
        <a:graphic>
          <a:graphicData uri="http://schemas.openxmlformats.org/drawingml/2006/table">
            <a:tbl>
              <a:tblPr firstRow="1" firstCol="1" bandRow="1">
                <a:tableStyleId>{76F95999-3771-47BF-82D0-B848749F3490}</a:tableStyleId>
              </a:tblPr>
              <a:tblGrid>
                <a:gridCol w="1899324">
                  <a:extLst>
                    <a:ext uri="{9D8B030D-6E8A-4147-A177-3AD203B41FA5}">
                      <a16:colId xmlns:a16="http://schemas.microsoft.com/office/drawing/2014/main" val="744634512"/>
                    </a:ext>
                  </a:extLst>
                </a:gridCol>
                <a:gridCol w="4747676">
                  <a:extLst>
                    <a:ext uri="{9D8B030D-6E8A-4147-A177-3AD203B41FA5}">
                      <a16:colId xmlns:a16="http://schemas.microsoft.com/office/drawing/2014/main" val="3928898186"/>
                    </a:ext>
                  </a:extLst>
                </a:gridCol>
              </a:tblGrid>
              <a:tr h="441231">
                <a:tc>
                  <a:txBody>
                    <a:bodyPr/>
                    <a:lstStyle/>
                    <a:p>
                      <a:pPr algn="ctr">
                        <a:lnSpc>
                          <a:spcPct val="107000"/>
                        </a:lnSpc>
                        <a:spcAft>
                          <a:spcPts val="0"/>
                        </a:spcAft>
                      </a:pPr>
                      <a:r>
                        <a:rPr lang="en-US" sz="1400">
                          <a:effectLst/>
                        </a:rPr>
                        <a:t>Expression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8904105"/>
                  </a:ext>
                </a:extLst>
              </a:tr>
              <a:tr h="441231">
                <a:tc>
                  <a:txBody>
                    <a:bodyPr/>
                    <a:lstStyle/>
                    <a:p>
                      <a:pPr algn="ctr">
                        <a:lnSpc>
                          <a:spcPct val="107000"/>
                        </a:lnSpc>
                        <a:spcAft>
                          <a:spcPts val="0"/>
                        </a:spcAft>
                      </a:pPr>
                      <a:r>
                        <a:rPr lang="en-US"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Chọn từ node gốc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330513"/>
                  </a:ext>
                </a:extLst>
              </a:tr>
              <a:tr h="588528">
                <a:tc>
                  <a:txBody>
                    <a:bodyPr/>
                    <a:lstStyle/>
                    <a:p>
                      <a:pPr algn="ctr">
                        <a:lnSpc>
                          <a:spcPct val="107000"/>
                        </a:lnSpc>
                        <a:spcAft>
                          <a:spcPts val="0"/>
                        </a:spcAft>
                      </a:pPr>
                      <a:r>
                        <a:rPr lang="en-US"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err="1">
                          <a:effectLst/>
                        </a:rPr>
                        <a:t>Chọn</a:t>
                      </a:r>
                      <a:r>
                        <a:rPr lang="en-US" sz="1400" dirty="0">
                          <a:effectLst/>
                        </a:rPr>
                        <a:t> node </a:t>
                      </a:r>
                      <a:r>
                        <a:rPr lang="en-US" sz="1400" dirty="0" err="1">
                          <a:effectLst/>
                        </a:rPr>
                        <a:t>trong</a:t>
                      </a:r>
                      <a:r>
                        <a:rPr lang="en-US" sz="1400" dirty="0">
                          <a:effectLst/>
                        </a:rPr>
                        <a:t> </a:t>
                      </a:r>
                      <a:r>
                        <a:rPr lang="en-US" sz="1400" dirty="0" err="1">
                          <a:effectLst/>
                        </a:rPr>
                        <a:t>thư</a:t>
                      </a:r>
                      <a:r>
                        <a:rPr lang="en-US" sz="1400" dirty="0">
                          <a:effectLst/>
                        </a:rPr>
                        <a:t> </a:t>
                      </a:r>
                      <a:r>
                        <a:rPr lang="en-US" sz="1400" dirty="0" err="1">
                          <a:effectLst/>
                        </a:rPr>
                        <a:t>mục</a:t>
                      </a:r>
                      <a:r>
                        <a:rPr lang="en-US" sz="1400" dirty="0">
                          <a:effectLst/>
                        </a:rPr>
                        <a:t> </a:t>
                      </a:r>
                      <a:r>
                        <a:rPr lang="en-US" sz="1400" dirty="0" err="1">
                          <a:effectLst/>
                        </a:rPr>
                        <a:t>từ</a:t>
                      </a:r>
                      <a:r>
                        <a:rPr lang="en-US" sz="1400" dirty="0">
                          <a:effectLst/>
                        </a:rPr>
                        <a:t> node </a:t>
                      </a:r>
                      <a:r>
                        <a:rPr lang="en-US" sz="1400" dirty="0" err="1">
                          <a:effectLst/>
                        </a:rPr>
                        <a:t>hiện</a:t>
                      </a:r>
                      <a:r>
                        <a:rPr lang="en-US" sz="1400" dirty="0">
                          <a:effectLst/>
                        </a:rPr>
                        <a:t> </a:t>
                      </a:r>
                      <a:r>
                        <a:rPr lang="en-US" sz="1400" dirty="0" err="1">
                          <a:effectLst/>
                        </a:rPr>
                        <a:t>tại</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236003"/>
                  </a:ext>
                </a:extLst>
              </a:tr>
              <a:tr h="441231">
                <a:tc>
                  <a:txBody>
                    <a:bodyPr/>
                    <a:lstStyle/>
                    <a:p>
                      <a:pPr algn="ctr">
                        <a:lnSpc>
                          <a:spcPct val="107000"/>
                        </a:lnSpc>
                        <a:spcAft>
                          <a:spcPts val="0"/>
                        </a:spcAft>
                      </a:pPr>
                      <a:r>
                        <a:rPr lang="en-US"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Chọn node hiện tại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0754696"/>
                  </a:ext>
                </a:extLst>
              </a:tr>
              <a:tr h="441231">
                <a:tc>
                  <a:txBody>
                    <a:bodyPr/>
                    <a:lstStyle/>
                    <a:p>
                      <a:pPr algn="ctr">
                        <a:lnSpc>
                          <a:spcPct val="107000"/>
                        </a:lnSpc>
                        <a:spcAft>
                          <a:spcPts val="0"/>
                        </a:spcAft>
                      </a:pPr>
                      <a:r>
                        <a:rPr lang="en-US"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Chọn note cha của node hiện tại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1484886"/>
                  </a:ext>
                </a:extLst>
              </a:tr>
              <a:tr h="441231">
                <a:tc>
                  <a:txBody>
                    <a:bodyPr/>
                    <a:lstStyle/>
                    <a:p>
                      <a:pPr algn="ctr">
                        <a:lnSpc>
                          <a:spcPct val="107000"/>
                        </a:lnSpc>
                        <a:spcAft>
                          <a:spcPts val="0"/>
                        </a:spcAft>
                      </a:pPr>
                      <a:r>
                        <a:rPr lang="en-US"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err="1">
                          <a:effectLst/>
                        </a:rPr>
                        <a:t>Chọn</a:t>
                      </a:r>
                      <a:r>
                        <a:rPr lang="en-US" sz="1400" dirty="0">
                          <a:effectLst/>
                        </a:rPr>
                        <a:t> </a:t>
                      </a:r>
                      <a:r>
                        <a:rPr lang="en-US" sz="1400" dirty="0" err="1">
                          <a:effectLst/>
                        </a:rPr>
                        <a:t>thuộc</a:t>
                      </a:r>
                      <a:r>
                        <a:rPr lang="en-US" sz="1400" dirty="0">
                          <a:effectLst/>
                        </a:rPr>
                        <a:t> </a:t>
                      </a:r>
                      <a:r>
                        <a:rPr lang="en-US" sz="1400" dirty="0" err="1">
                          <a:effectLst/>
                        </a:rPr>
                        <a:t>tính</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9491297"/>
                  </a:ext>
                </a:extLst>
              </a:tr>
            </a:tbl>
          </a:graphicData>
        </a:graphic>
      </p:graphicFrame>
      <p:sp>
        <p:nvSpPr>
          <p:cNvPr id="9" name="Title 1"/>
          <p:cNvSpPr txBox="1">
            <a:spLocks/>
          </p:cNvSpPr>
          <p:nvPr/>
        </p:nvSpPr>
        <p:spPr>
          <a:xfrm>
            <a:off x="1622358" y="699232"/>
            <a:ext cx="6140399" cy="535773"/>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US" sz="2000" dirty="0">
                <a:solidFill>
                  <a:schemeClr val="tx1"/>
                </a:solidFill>
                <a:latin typeface="Times New Roman" panose="02020603050405020304" pitchFamily="18" charset="0"/>
                <a:cs typeface="Times New Roman" panose="02020603050405020304" pitchFamily="18" charset="0"/>
              </a:rPr>
              <a:t>Useful Path Expressions</a:t>
            </a:r>
          </a:p>
        </p:txBody>
      </p:sp>
    </p:spTree>
    <p:extLst>
      <p:ext uri="{BB962C8B-B14F-4D97-AF65-F5344CB8AC3E}">
        <p14:creationId xmlns:p14="http://schemas.microsoft.com/office/powerpoint/2010/main" val="65867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2.2 XPath </a:t>
            </a:r>
          </a:p>
        </p:txBody>
      </p:sp>
      <p:sp>
        <p:nvSpPr>
          <p:cNvPr id="8" name="Rectangle 1"/>
          <p:cNvSpPr>
            <a:spLocks noChangeArrowheads="1"/>
          </p:cNvSpPr>
          <p:nvPr/>
        </p:nvSpPr>
        <p:spPr bwMode="auto">
          <a:xfrm>
            <a:off x="1071701"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383818" y="416972"/>
            <a:ext cx="6140399" cy="535773"/>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US" sz="2000" dirty="0">
                <a:solidFill>
                  <a:schemeClr val="tx1"/>
                </a:solidFill>
                <a:latin typeface="Times New Roman" panose="02020603050405020304" pitchFamily="18" charset="0"/>
                <a:cs typeface="Times New Roman" panose="02020603050405020304" pitchFamily="18" charset="0"/>
              </a:rPr>
              <a:t>Useful Operators</a:t>
            </a:r>
          </a:p>
        </p:txBody>
      </p:sp>
      <p:graphicFrame>
        <p:nvGraphicFramePr>
          <p:cNvPr id="3" name="Table 2"/>
          <p:cNvGraphicFramePr>
            <a:graphicFrameLocks noGrp="1"/>
          </p:cNvGraphicFramePr>
          <p:nvPr>
            <p:extLst>
              <p:ext uri="{D42A27DB-BD31-4B8C-83A1-F6EECF244321}">
                <p14:modId xmlns:p14="http://schemas.microsoft.com/office/powerpoint/2010/main" val="3038574311"/>
              </p:ext>
            </p:extLst>
          </p:nvPr>
        </p:nvGraphicFramePr>
        <p:xfrm>
          <a:off x="1383818" y="1076045"/>
          <a:ext cx="6806026" cy="3498579"/>
        </p:xfrm>
        <a:graphic>
          <a:graphicData uri="http://schemas.openxmlformats.org/drawingml/2006/table">
            <a:tbl>
              <a:tblPr firstRow="1" firstCol="1" bandRow="1">
                <a:tableStyleId>{76F95999-3771-47BF-82D0-B848749F3490}</a:tableStyleId>
              </a:tblPr>
              <a:tblGrid>
                <a:gridCol w="1817599">
                  <a:extLst>
                    <a:ext uri="{9D8B030D-6E8A-4147-A177-3AD203B41FA5}">
                      <a16:colId xmlns:a16="http://schemas.microsoft.com/office/drawing/2014/main" val="670012310"/>
                    </a:ext>
                  </a:extLst>
                </a:gridCol>
                <a:gridCol w="2301571">
                  <a:extLst>
                    <a:ext uri="{9D8B030D-6E8A-4147-A177-3AD203B41FA5}">
                      <a16:colId xmlns:a16="http://schemas.microsoft.com/office/drawing/2014/main" val="2329550336"/>
                    </a:ext>
                  </a:extLst>
                </a:gridCol>
                <a:gridCol w="2686856">
                  <a:extLst>
                    <a:ext uri="{9D8B030D-6E8A-4147-A177-3AD203B41FA5}">
                      <a16:colId xmlns:a16="http://schemas.microsoft.com/office/drawing/2014/main" val="445621131"/>
                    </a:ext>
                  </a:extLst>
                </a:gridCol>
              </a:tblGrid>
              <a:tr h="388731">
                <a:tc>
                  <a:txBody>
                    <a:bodyPr/>
                    <a:lstStyle/>
                    <a:p>
                      <a:pPr algn="ctr">
                        <a:lnSpc>
                          <a:spcPct val="107000"/>
                        </a:lnSpc>
                        <a:spcAft>
                          <a:spcPts val="0"/>
                        </a:spcAft>
                      </a:pPr>
                      <a:r>
                        <a:rPr lang="en-US" sz="1400" dirty="0">
                          <a:effectLst/>
                        </a:rPr>
                        <a:t>Operator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Description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Example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8147896"/>
                  </a:ext>
                </a:extLst>
              </a:tr>
              <a:tr h="388731">
                <a:tc>
                  <a:txBody>
                    <a:bodyPr/>
                    <a:lstStyle/>
                    <a:p>
                      <a:pPr algn="ctr">
                        <a:lnSpc>
                          <a:spcPct val="107000"/>
                        </a:lnSpc>
                        <a:spcAft>
                          <a:spcPts val="0"/>
                        </a:spcAft>
                      </a:pPr>
                      <a:r>
                        <a:rPr lang="en-US"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Equal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price = 9.80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1281216"/>
                  </a:ext>
                </a:extLst>
              </a:tr>
              <a:tr h="388731">
                <a:tc>
                  <a:txBody>
                    <a:bodyPr/>
                    <a:lstStyle/>
                    <a:p>
                      <a:pPr algn="ctr">
                        <a:lnSpc>
                          <a:spcPct val="107000"/>
                        </a:lnSpc>
                        <a:spcAft>
                          <a:spcPts val="0"/>
                        </a:spcAft>
                      </a:pPr>
                      <a:r>
                        <a:rPr lang="en-US"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Not equal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price != 9.80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603305"/>
                  </a:ext>
                </a:extLst>
              </a:tr>
              <a:tr h="388731">
                <a:tc>
                  <a:txBody>
                    <a:bodyPr/>
                    <a:lstStyle/>
                    <a:p>
                      <a:pPr algn="ctr">
                        <a:lnSpc>
                          <a:spcPct val="107000"/>
                        </a:lnSpc>
                        <a:spcAft>
                          <a:spcPts val="0"/>
                        </a:spcAft>
                      </a:pPr>
                      <a:r>
                        <a:rPr lang="en-US" sz="1400">
                          <a:effectLst/>
                        </a:rPr>
                        <a:t>&lt;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Less than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price &lt; 9.80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570807"/>
                  </a:ext>
                </a:extLst>
              </a:tr>
              <a:tr h="388731">
                <a:tc>
                  <a:txBody>
                    <a:bodyPr/>
                    <a:lstStyle/>
                    <a:p>
                      <a:pPr algn="ctr">
                        <a:lnSpc>
                          <a:spcPct val="107000"/>
                        </a:lnSpc>
                        <a:spcAft>
                          <a:spcPts val="0"/>
                        </a:spcAft>
                      </a:pPr>
                      <a:r>
                        <a:rPr lang="en-US" sz="1400">
                          <a:effectLst/>
                        </a:rPr>
                        <a:t>&lt;=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Less than or equal to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price &lt;= 9.80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7340868"/>
                  </a:ext>
                </a:extLst>
              </a:tr>
              <a:tr h="388731">
                <a:tc>
                  <a:txBody>
                    <a:bodyPr/>
                    <a:lstStyle/>
                    <a:p>
                      <a:pPr algn="ctr">
                        <a:lnSpc>
                          <a:spcPct val="107000"/>
                        </a:lnSpc>
                        <a:spcAft>
                          <a:spcPts val="0"/>
                        </a:spcAft>
                      </a:pPr>
                      <a:r>
                        <a:rPr lang="en-US" sz="1400">
                          <a:effectLst/>
                        </a:rPr>
                        <a:t>&gt;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Greater than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price &gt; 9.80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2706816"/>
                  </a:ext>
                </a:extLst>
              </a:tr>
              <a:tr h="388731">
                <a:tc>
                  <a:txBody>
                    <a:bodyPr/>
                    <a:lstStyle/>
                    <a:p>
                      <a:pPr algn="ctr">
                        <a:lnSpc>
                          <a:spcPct val="107000"/>
                        </a:lnSpc>
                        <a:spcAft>
                          <a:spcPts val="0"/>
                        </a:spcAft>
                      </a:pPr>
                      <a:r>
                        <a:rPr lang="en-US" sz="1400">
                          <a:effectLst/>
                        </a:rPr>
                        <a:t>&gt;=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Greater than or equal to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price &gt;= 9.80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5759732"/>
                  </a:ext>
                </a:extLst>
              </a:tr>
              <a:tr h="388731">
                <a:tc>
                  <a:txBody>
                    <a:bodyPr/>
                    <a:lstStyle/>
                    <a:p>
                      <a:pPr algn="ctr">
                        <a:lnSpc>
                          <a:spcPct val="107000"/>
                        </a:lnSpc>
                        <a:spcAft>
                          <a:spcPts val="0"/>
                        </a:spcAft>
                      </a:pPr>
                      <a:r>
                        <a:rPr lang="en-US" sz="1400">
                          <a:effectLst/>
                        </a:rPr>
                        <a: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price = 9.80 or  price = 9.70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3530378"/>
                  </a:ext>
                </a:extLst>
              </a:tr>
              <a:tr h="388731">
                <a:tc>
                  <a:txBody>
                    <a:bodyPr/>
                    <a:lstStyle/>
                    <a:p>
                      <a:pPr algn="ctr">
                        <a:lnSpc>
                          <a:spcPct val="107000"/>
                        </a:lnSpc>
                        <a:spcAft>
                          <a:spcPts val="0"/>
                        </a:spcAft>
                      </a:pPr>
                      <a:r>
                        <a:rPr lang="en-US" sz="1400">
                          <a:effectLst/>
                        </a:rPr>
                        <a:t>and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and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price &gt; 9.00 and  price &lt; 9.90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2936773"/>
                  </a:ext>
                </a:extLst>
              </a:tr>
            </a:tbl>
          </a:graphicData>
        </a:graphic>
      </p:graphicFrame>
    </p:spTree>
    <p:extLst>
      <p:ext uri="{BB962C8B-B14F-4D97-AF65-F5344CB8AC3E}">
        <p14:creationId xmlns:p14="http://schemas.microsoft.com/office/powerpoint/2010/main" val="149794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2.2 XPath </a:t>
            </a:r>
          </a:p>
        </p:txBody>
      </p:sp>
      <p:sp>
        <p:nvSpPr>
          <p:cNvPr id="8" name="Rectangle 1"/>
          <p:cNvSpPr>
            <a:spLocks noChangeArrowheads="1"/>
          </p:cNvSpPr>
          <p:nvPr/>
        </p:nvSpPr>
        <p:spPr bwMode="auto">
          <a:xfrm>
            <a:off x="1071701"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371599" y="416972"/>
            <a:ext cx="6140399" cy="535773"/>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US" sz="2000" dirty="0">
                <a:solidFill>
                  <a:schemeClr val="tx1"/>
                </a:solidFill>
                <a:latin typeface="Times New Roman" panose="02020603050405020304" pitchFamily="18" charset="0"/>
                <a:cs typeface="Times New Roman" panose="02020603050405020304" pitchFamily="18" charset="0"/>
              </a:rPr>
              <a:t>Useful Axes</a:t>
            </a:r>
          </a:p>
        </p:txBody>
      </p:sp>
      <p:graphicFrame>
        <p:nvGraphicFramePr>
          <p:cNvPr id="5" name="Table 4"/>
          <p:cNvGraphicFramePr>
            <a:graphicFrameLocks noGrp="1"/>
          </p:cNvGraphicFramePr>
          <p:nvPr>
            <p:extLst>
              <p:ext uri="{D42A27DB-BD31-4B8C-83A1-F6EECF244321}">
                <p14:modId xmlns:p14="http://schemas.microsoft.com/office/powerpoint/2010/main" val="3284377373"/>
              </p:ext>
            </p:extLst>
          </p:nvPr>
        </p:nvGraphicFramePr>
        <p:xfrm>
          <a:off x="1371599" y="1194308"/>
          <a:ext cx="6530009" cy="3488636"/>
        </p:xfrm>
        <a:graphic>
          <a:graphicData uri="http://schemas.openxmlformats.org/drawingml/2006/table">
            <a:tbl>
              <a:tblPr firstRow="1" firstCol="1" bandRow="1">
                <a:tableStyleId>{76F95999-3771-47BF-82D0-B848749F3490}</a:tableStyleId>
              </a:tblPr>
              <a:tblGrid>
                <a:gridCol w="1287567">
                  <a:extLst>
                    <a:ext uri="{9D8B030D-6E8A-4147-A177-3AD203B41FA5}">
                      <a16:colId xmlns:a16="http://schemas.microsoft.com/office/drawing/2014/main" val="2002420445"/>
                    </a:ext>
                  </a:extLst>
                </a:gridCol>
                <a:gridCol w="1855394">
                  <a:extLst>
                    <a:ext uri="{9D8B030D-6E8A-4147-A177-3AD203B41FA5}">
                      <a16:colId xmlns:a16="http://schemas.microsoft.com/office/drawing/2014/main" val="2761037468"/>
                    </a:ext>
                  </a:extLst>
                </a:gridCol>
                <a:gridCol w="3387048">
                  <a:extLst>
                    <a:ext uri="{9D8B030D-6E8A-4147-A177-3AD203B41FA5}">
                      <a16:colId xmlns:a16="http://schemas.microsoft.com/office/drawing/2014/main" val="2285860674"/>
                    </a:ext>
                  </a:extLst>
                </a:gridCol>
              </a:tblGrid>
              <a:tr h="290720">
                <a:tc>
                  <a:txBody>
                    <a:bodyPr/>
                    <a:lstStyle/>
                    <a:p>
                      <a:pPr algn="ctr">
                        <a:lnSpc>
                          <a:spcPct val="107000"/>
                        </a:lnSpc>
                        <a:spcAft>
                          <a:spcPts val="0"/>
                        </a:spcAft>
                      </a:pPr>
                      <a:r>
                        <a:rPr lang="en-US" sz="1400" b="1" dirty="0" err="1">
                          <a:effectLst/>
                        </a:rPr>
                        <a:t>AxisName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b="1" dirty="0">
                          <a:effectLst/>
                        </a:rPr>
                        <a:t>Example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b="1" dirty="0">
                          <a:effectLst/>
                        </a:rPr>
                        <a:t>Result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4257592498"/>
                  </a:ext>
                </a:extLst>
              </a:tr>
              <a:tr h="581439">
                <a:tc>
                  <a:txBody>
                    <a:bodyPr/>
                    <a:lstStyle/>
                    <a:p>
                      <a:pPr algn="ctr">
                        <a:lnSpc>
                          <a:spcPct val="107000"/>
                        </a:lnSpc>
                        <a:spcAft>
                          <a:spcPts val="0"/>
                        </a:spcAft>
                      </a:pPr>
                      <a:r>
                        <a:rPr lang="en-US" sz="1400">
                          <a:effectLst/>
                        </a:rPr>
                        <a:t>ancestor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dirty="0">
                          <a:effectLst/>
                        </a:rPr>
                        <a:t>ancestor::div</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a:effectLst/>
                        </a:rPr>
                        <a:t>Chọn tất cả ancestors (parent, grandparent, etc..) của node hiện tại.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227441186"/>
                  </a:ext>
                </a:extLst>
              </a:tr>
              <a:tr h="581439">
                <a:tc>
                  <a:txBody>
                    <a:bodyPr/>
                    <a:lstStyle/>
                    <a:p>
                      <a:pPr algn="ctr">
                        <a:lnSpc>
                          <a:spcPct val="107000"/>
                        </a:lnSpc>
                        <a:spcAft>
                          <a:spcPts val="0"/>
                        </a:spcAft>
                      </a:pPr>
                      <a:r>
                        <a:rPr lang="en-US" sz="1400">
                          <a:effectLst/>
                        </a:rPr>
                        <a:t>ancestor-or-self</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dirty="0">
                          <a:effectLst/>
                        </a:rPr>
                        <a:t>ancestor-or-self::button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dirty="0" err="1">
                          <a:effectLst/>
                        </a:rPr>
                        <a:t>Chọn</a:t>
                      </a:r>
                      <a:r>
                        <a:rPr lang="en-US" sz="1400" dirty="0">
                          <a:effectLst/>
                        </a:rPr>
                        <a:t> </a:t>
                      </a:r>
                      <a:r>
                        <a:rPr lang="en-US" sz="1400" dirty="0" err="1">
                          <a:effectLst/>
                        </a:rPr>
                        <a:t>tất</a:t>
                      </a:r>
                      <a:r>
                        <a:rPr lang="en-US" sz="1400" dirty="0">
                          <a:effectLst/>
                        </a:rPr>
                        <a:t> </a:t>
                      </a:r>
                      <a:r>
                        <a:rPr lang="en-US" sz="1400" dirty="0" err="1">
                          <a:effectLst/>
                        </a:rPr>
                        <a:t>cả</a:t>
                      </a:r>
                      <a:r>
                        <a:rPr lang="en-US" sz="1400" dirty="0">
                          <a:effectLst/>
                        </a:rPr>
                        <a:t> ancestors (parent, grandparent, etc..) </a:t>
                      </a:r>
                      <a:r>
                        <a:rPr lang="en-US" sz="1400" dirty="0" err="1">
                          <a:effectLst/>
                        </a:rPr>
                        <a:t>của</a:t>
                      </a:r>
                      <a:r>
                        <a:rPr lang="en-US" sz="1400" dirty="0">
                          <a:effectLst/>
                        </a:rPr>
                        <a:t> node </a:t>
                      </a:r>
                      <a:r>
                        <a:rPr lang="en-US" sz="1400" dirty="0" err="1">
                          <a:effectLst/>
                        </a:rPr>
                        <a:t>hiện</a:t>
                      </a:r>
                      <a:r>
                        <a:rPr lang="en-US" sz="1400" dirty="0">
                          <a:effectLst/>
                        </a:rPr>
                        <a:t> </a:t>
                      </a:r>
                      <a:r>
                        <a:rPr lang="en-US" sz="1400" dirty="0" err="1">
                          <a:effectLst/>
                        </a:rPr>
                        <a:t>tại</a:t>
                      </a:r>
                      <a:r>
                        <a:rPr lang="en-US" sz="1400" dirty="0">
                          <a:effectLst/>
                        </a:rPr>
                        <a:t> </a:t>
                      </a:r>
                      <a:r>
                        <a:rPr lang="en-US" sz="1400" dirty="0" err="1">
                          <a:effectLst/>
                        </a:rPr>
                        <a:t>và</a:t>
                      </a:r>
                      <a:r>
                        <a:rPr lang="en-US" sz="1400" dirty="0">
                          <a:effectLst/>
                        </a:rPr>
                        <a:t> </a:t>
                      </a:r>
                      <a:r>
                        <a:rPr lang="en-US" sz="1400" dirty="0" err="1">
                          <a:effectLst/>
                        </a:rPr>
                        <a:t>chính</a:t>
                      </a:r>
                      <a:r>
                        <a:rPr lang="en-US" sz="1400" dirty="0">
                          <a:effectLst/>
                        </a:rPr>
                        <a:t> </a:t>
                      </a:r>
                      <a:r>
                        <a:rPr lang="en-US" sz="1400" dirty="0" err="1">
                          <a:effectLst/>
                        </a:rPr>
                        <a:t>nó</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3174768915"/>
                  </a:ext>
                </a:extLst>
              </a:tr>
              <a:tr h="290720">
                <a:tc>
                  <a:txBody>
                    <a:bodyPr/>
                    <a:lstStyle/>
                    <a:p>
                      <a:pPr algn="ctr">
                        <a:lnSpc>
                          <a:spcPct val="107000"/>
                        </a:lnSpc>
                        <a:spcAft>
                          <a:spcPts val="0"/>
                        </a:spcAft>
                      </a:pPr>
                      <a:r>
                        <a:rPr lang="en-US" sz="1400" dirty="0">
                          <a:effectLst/>
                        </a:rPr>
                        <a:t>Attribute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dirty="0">
                          <a:effectLst/>
                        </a:rPr>
                        <a:t>attribute::class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a:effectLst/>
                        </a:rPr>
                        <a:t>Chọn tất cả thuộc tính của node hiện tại.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4016455653"/>
                  </a:ext>
                </a:extLst>
              </a:tr>
              <a:tr h="290720">
                <a:tc>
                  <a:txBody>
                    <a:bodyPr/>
                    <a:lstStyle/>
                    <a:p>
                      <a:pPr algn="ctr">
                        <a:lnSpc>
                          <a:spcPct val="107000"/>
                        </a:lnSpc>
                        <a:spcAft>
                          <a:spcPts val="0"/>
                        </a:spcAft>
                      </a:pPr>
                      <a:r>
                        <a:rPr lang="en-US" sz="1400">
                          <a:effectLst/>
                        </a:rPr>
                        <a:t>child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a:effectLst/>
                        </a:rPr>
                        <a:t>child::a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dirty="0" err="1">
                          <a:effectLst/>
                        </a:rPr>
                        <a:t>Chọn</a:t>
                      </a:r>
                      <a:r>
                        <a:rPr lang="en-US" sz="1400" dirty="0">
                          <a:effectLst/>
                        </a:rPr>
                        <a:t> </a:t>
                      </a:r>
                      <a:r>
                        <a:rPr lang="en-US" sz="1400" dirty="0" err="1">
                          <a:effectLst/>
                        </a:rPr>
                        <a:t>tất</a:t>
                      </a:r>
                      <a:r>
                        <a:rPr lang="en-US" sz="1400" dirty="0">
                          <a:effectLst/>
                        </a:rPr>
                        <a:t> </a:t>
                      </a:r>
                      <a:r>
                        <a:rPr lang="en-US" sz="1400" dirty="0" err="1">
                          <a:effectLst/>
                        </a:rPr>
                        <a:t>cả</a:t>
                      </a:r>
                      <a:r>
                        <a:rPr lang="en-US" sz="1400" dirty="0">
                          <a:effectLst/>
                        </a:rPr>
                        <a:t> </a:t>
                      </a:r>
                      <a:r>
                        <a:rPr lang="en-US" sz="1400" dirty="0" err="1">
                          <a:effectLst/>
                        </a:rPr>
                        <a:t>các</a:t>
                      </a:r>
                      <a:r>
                        <a:rPr lang="en-US" sz="1400" dirty="0">
                          <a:effectLst/>
                        </a:rPr>
                        <a:t> con </a:t>
                      </a:r>
                      <a:r>
                        <a:rPr lang="en-US" sz="1400" dirty="0" err="1">
                          <a:effectLst/>
                        </a:rPr>
                        <a:t>của</a:t>
                      </a:r>
                      <a:r>
                        <a:rPr lang="en-US" sz="1400" dirty="0">
                          <a:effectLst/>
                        </a:rPr>
                        <a:t> node </a:t>
                      </a:r>
                      <a:r>
                        <a:rPr lang="en-US" sz="1400" dirty="0" err="1">
                          <a:effectLst/>
                        </a:rPr>
                        <a:t>hiện</a:t>
                      </a:r>
                      <a:r>
                        <a:rPr lang="en-US" sz="1400" dirty="0">
                          <a:effectLst/>
                        </a:rPr>
                        <a:t> </a:t>
                      </a:r>
                      <a:r>
                        <a:rPr lang="en-US" sz="1400" dirty="0" err="1">
                          <a:effectLst/>
                        </a:rPr>
                        <a:t>tại</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2066086890"/>
                  </a:ext>
                </a:extLst>
              </a:tr>
              <a:tr h="581439">
                <a:tc>
                  <a:txBody>
                    <a:bodyPr/>
                    <a:lstStyle/>
                    <a:p>
                      <a:pPr algn="ctr">
                        <a:lnSpc>
                          <a:spcPct val="107000"/>
                        </a:lnSpc>
                        <a:spcAft>
                          <a:spcPts val="0"/>
                        </a:spcAft>
                      </a:pPr>
                      <a:r>
                        <a:rPr lang="en-US" sz="1400">
                          <a:effectLst/>
                        </a:rPr>
                        <a:t>descendant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a:effectLst/>
                        </a:rPr>
                        <a:t>descendant::span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dirty="0" err="1">
                          <a:effectLst/>
                        </a:rPr>
                        <a:t>Chọn</a:t>
                      </a:r>
                      <a:r>
                        <a:rPr lang="en-US" sz="1400" dirty="0">
                          <a:effectLst/>
                        </a:rPr>
                        <a:t> </a:t>
                      </a:r>
                      <a:r>
                        <a:rPr lang="en-US" sz="1400" dirty="0" err="1">
                          <a:effectLst/>
                        </a:rPr>
                        <a:t>tất</a:t>
                      </a:r>
                      <a:r>
                        <a:rPr lang="en-US" sz="1400" dirty="0">
                          <a:effectLst/>
                        </a:rPr>
                        <a:t> </a:t>
                      </a:r>
                      <a:r>
                        <a:rPr lang="en-US" sz="1400" dirty="0" err="1">
                          <a:effectLst/>
                        </a:rPr>
                        <a:t>cả</a:t>
                      </a:r>
                      <a:r>
                        <a:rPr lang="en-US" sz="1400" dirty="0">
                          <a:effectLst/>
                        </a:rPr>
                        <a:t> </a:t>
                      </a:r>
                      <a:r>
                        <a:rPr lang="en-US" sz="1400" dirty="0" err="1">
                          <a:effectLst/>
                        </a:rPr>
                        <a:t>các</a:t>
                      </a:r>
                      <a:r>
                        <a:rPr lang="en-US" sz="1400" dirty="0">
                          <a:effectLst/>
                        </a:rPr>
                        <a:t> descendant (children, grandchildren,…) </a:t>
                      </a:r>
                      <a:r>
                        <a:rPr lang="en-US" sz="1400" dirty="0" err="1">
                          <a:effectLst/>
                        </a:rPr>
                        <a:t>của</a:t>
                      </a:r>
                      <a:r>
                        <a:rPr lang="en-US" sz="1400" dirty="0">
                          <a:effectLst/>
                        </a:rPr>
                        <a:t> node </a:t>
                      </a:r>
                      <a:r>
                        <a:rPr lang="en-US" sz="1400" dirty="0" err="1">
                          <a:effectLst/>
                        </a:rPr>
                        <a:t>hiện</a:t>
                      </a:r>
                      <a:r>
                        <a:rPr lang="en-US" sz="1400" dirty="0">
                          <a:effectLst/>
                        </a:rPr>
                        <a:t> </a:t>
                      </a:r>
                      <a:r>
                        <a:rPr lang="en-US" sz="1400" dirty="0" err="1">
                          <a:effectLst/>
                        </a:rPr>
                        <a:t>tại</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494442756"/>
                  </a:ext>
                </a:extLst>
              </a:tr>
              <a:tr h="872159">
                <a:tc>
                  <a:txBody>
                    <a:bodyPr/>
                    <a:lstStyle/>
                    <a:p>
                      <a:pPr algn="ctr">
                        <a:lnSpc>
                          <a:spcPct val="107000"/>
                        </a:lnSpc>
                        <a:spcAft>
                          <a:spcPts val="0"/>
                        </a:spcAft>
                      </a:pPr>
                      <a:r>
                        <a:rPr lang="en-US" sz="1400">
                          <a:effectLst/>
                        </a:rPr>
                        <a:t>descendant-or-self</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a:effectLst/>
                        </a:rPr>
                        <a:t>descendant-or-self::button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400" dirty="0" err="1">
                          <a:effectLst/>
                        </a:rPr>
                        <a:t>Chọn</a:t>
                      </a:r>
                      <a:r>
                        <a:rPr lang="en-US" sz="1400" dirty="0">
                          <a:effectLst/>
                        </a:rPr>
                        <a:t> </a:t>
                      </a:r>
                      <a:r>
                        <a:rPr lang="en-US" sz="1400" dirty="0" err="1">
                          <a:effectLst/>
                        </a:rPr>
                        <a:t>tất</a:t>
                      </a:r>
                      <a:r>
                        <a:rPr lang="en-US" sz="1400" dirty="0">
                          <a:effectLst/>
                        </a:rPr>
                        <a:t> </a:t>
                      </a:r>
                      <a:r>
                        <a:rPr lang="en-US" sz="1400" dirty="0" err="1">
                          <a:effectLst/>
                        </a:rPr>
                        <a:t>cả</a:t>
                      </a:r>
                      <a:r>
                        <a:rPr lang="en-US" sz="1400" dirty="0">
                          <a:effectLst/>
                        </a:rPr>
                        <a:t> </a:t>
                      </a:r>
                      <a:r>
                        <a:rPr lang="en-US" sz="1400" dirty="0" err="1">
                          <a:effectLst/>
                        </a:rPr>
                        <a:t>các</a:t>
                      </a:r>
                      <a:r>
                        <a:rPr lang="en-US" sz="1400" dirty="0">
                          <a:effectLst/>
                        </a:rPr>
                        <a:t> descendant (children, grandchildren,…) </a:t>
                      </a:r>
                      <a:r>
                        <a:rPr lang="en-US" sz="1400" dirty="0" err="1">
                          <a:effectLst/>
                        </a:rPr>
                        <a:t>của</a:t>
                      </a:r>
                      <a:r>
                        <a:rPr lang="en-US" sz="1400" dirty="0">
                          <a:effectLst/>
                        </a:rPr>
                        <a:t> node </a:t>
                      </a:r>
                      <a:r>
                        <a:rPr lang="en-US" sz="1400" dirty="0" err="1">
                          <a:effectLst/>
                        </a:rPr>
                        <a:t>hiện</a:t>
                      </a:r>
                      <a:r>
                        <a:rPr lang="en-US" sz="1400" dirty="0">
                          <a:effectLst/>
                        </a:rPr>
                        <a:t> </a:t>
                      </a:r>
                      <a:r>
                        <a:rPr lang="en-US" sz="1400" dirty="0" err="1">
                          <a:effectLst/>
                        </a:rPr>
                        <a:t>tại</a:t>
                      </a:r>
                      <a:r>
                        <a:rPr lang="en-US" sz="1400" dirty="0">
                          <a:effectLst/>
                        </a:rPr>
                        <a:t> </a:t>
                      </a:r>
                      <a:r>
                        <a:rPr lang="en-US" sz="1400" dirty="0" err="1">
                          <a:effectLst/>
                        </a:rPr>
                        <a:t>và</a:t>
                      </a:r>
                      <a:r>
                        <a:rPr lang="en-US" sz="1400" dirty="0">
                          <a:effectLst/>
                        </a:rPr>
                        <a:t> </a:t>
                      </a:r>
                      <a:r>
                        <a:rPr lang="en-US" sz="1400" dirty="0" err="1">
                          <a:effectLst/>
                        </a:rPr>
                        <a:t>chính</a:t>
                      </a:r>
                      <a:r>
                        <a:rPr lang="en-US" sz="1400" dirty="0">
                          <a:effectLst/>
                        </a:rPr>
                        <a:t> </a:t>
                      </a:r>
                      <a:r>
                        <a:rPr lang="en-US" sz="1400" dirty="0" err="1">
                          <a:effectLst/>
                        </a:rPr>
                        <a:t>nó</a:t>
                      </a:r>
                      <a:r>
                        <a:rPr lang="en-US"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4196425013"/>
                  </a:ext>
                </a:extLst>
              </a:tr>
            </a:tbl>
          </a:graphicData>
        </a:graphic>
      </p:graphicFrame>
    </p:spTree>
    <p:extLst>
      <p:ext uri="{BB962C8B-B14F-4D97-AF65-F5344CB8AC3E}">
        <p14:creationId xmlns:p14="http://schemas.microsoft.com/office/powerpoint/2010/main" val="341357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 name="AutoShape 10"/>
          <p:cNvSpPr>
            <a:spLocks noChangeArrowheads="1"/>
          </p:cNvSpPr>
          <p:nvPr/>
        </p:nvSpPr>
        <p:spPr bwMode="gray">
          <a:xfrm>
            <a:off x="2004023" y="1297323"/>
            <a:ext cx="5800853" cy="561975"/>
          </a:xfrm>
          <a:prstGeom prst="roundRect">
            <a:avLst>
              <a:gd name="adj" fmla="val 50000"/>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2"/>
          </a:fillRef>
          <a:effectRef idx="1">
            <a:schemeClr val="accent2"/>
          </a:effectRef>
          <a:fontRef idx="minor">
            <a:schemeClr val="lt1"/>
          </a:fontRef>
        </p:style>
        <p:txBody>
          <a:bodyPr wrap="none" anchor="ctr"/>
          <a:lstStyle/>
          <a:p>
            <a:pPr eaLnBrk="0" hangingPunct="0"/>
            <a:r>
              <a:rPr lang="en-US" sz="2400" b="1" dirty="0">
                <a:latin typeface="Arial" panose="020B0604020202020204" pitchFamily="34" charset="0"/>
                <a:cs typeface="Arial" panose="020B0604020202020204" pitchFamily="34" charset="0"/>
              </a:rPr>
              <a:t>1. </a:t>
            </a:r>
            <a:r>
              <a:rPr lang="en-US" sz="2400" b="1" dirty="0" err="1">
                <a:latin typeface="Arial" panose="020B0604020202020204" pitchFamily="34" charset="0"/>
                <a:cs typeface="Arial" panose="020B0604020202020204" pitchFamily="34" charset="0"/>
              </a:rPr>
              <a:t>Khái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niệm</a:t>
            </a:r>
            <a:endParaRPr lang="en-US" sz="2400" dirty="0">
              <a:latin typeface="Arial" panose="020B0604020202020204" pitchFamily="34" charset="0"/>
              <a:cs typeface="Arial" panose="020B0604020202020204" pitchFamily="34" charset="0"/>
            </a:endParaRPr>
          </a:p>
        </p:txBody>
      </p:sp>
      <p:grpSp>
        <p:nvGrpSpPr>
          <p:cNvPr id="6" name="Group 11"/>
          <p:cNvGrpSpPr>
            <a:grpSpLocks/>
          </p:cNvGrpSpPr>
          <p:nvPr/>
        </p:nvGrpSpPr>
        <p:grpSpPr bwMode="auto">
          <a:xfrm>
            <a:off x="1306544" y="1364998"/>
            <a:ext cx="472468" cy="420687"/>
            <a:chOff x="2078" y="1680"/>
            <a:chExt cx="1615" cy="1615"/>
          </a:xfrm>
        </p:grpSpPr>
        <p:sp>
          <p:nvSpPr>
            <p:cNvPr id="7" name="Oval 12"/>
            <p:cNvSpPr>
              <a:spLocks noChangeArrowheads="1"/>
            </p:cNvSpPr>
            <p:nvPr/>
          </p:nvSpPr>
          <p:spPr bwMode="gray">
            <a:xfrm>
              <a:off x="2078" y="1680"/>
              <a:ext cx="1615" cy="1615"/>
            </a:xfrm>
            <a:prstGeom prst="ellipse">
              <a:avLst/>
            </a:prstGeom>
            <a:ln/>
            <a:extLst>
              <a:ext uri="{91240B29-F687-4F45-9708-019B960494DF}">
                <a14:hiddenLine xmlns:a14="http://schemas.microsoft.com/office/drawing/2010/main" w="57150" algn="ctr">
                  <a:solidFill>
                    <a:srgbClr val="000000"/>
                  </a:solidFill>
                  <a:round/>
                  <a:headEnd/>
                  <a:tailEnd/>
                </a14:hiddenLine>
              </a:ext>
            </a:extLst>
          </p:spPr>
          <p:style>
            <a:lnRef idx="3">
              <a:schemeClr val="lt1"/>
            </a:lnRef>
            <a:fillRef idx="1">
              <a:schemeClr val="accent4"/>
            </a:fillRef>
            <a:effectRef idx="1">
              <a:schemeClr val="accent4"/>
            </a:effectRef>
            <a:fontRef idx="minor">
              <a:schemeClr val="lt1"/>
            </a:fontRef>
          </p:style>
          <p:txBody>
            <a:bodyPr wrap="none" anchor="ctr"/>
            <a:lstStyle/>
            <a:p>
              <a:endParaRPr lang="vi-VN"/>
            </a:p>
          </p:txBody>
        </p:sp>
        <p:sp>
          <p:nvSpPr>
            <p:cNvPr id="8" name="Oval 13"/>
            <p:cNvSpPr>
              <a:spLocks noChangeArrowheads="1"/>
            </p:cNvSpPr>
            <p:nvPr/>
          </p:nvSpPr>
          <p:spPr bwMode="gray">
            <a:xfrm>
              <a:off x="2170" y="1771"/>
              <a:ext cx="1430" cy="1430"/>
            </a:xfrm>
            <a:prstGeom prst="ellipse">
              <a:avLst/>
            </a:prstGeom>
            <a:ln/>
            <a:extLst>
              <a:ext uri="{91240B29-F687-4F45-9708-019B960494DF}">
                <a14:hiddenLine xmlns:a14="http://schemas.microsoft.com/office/drawing/2010/main" w="9525" algn="ctr">
                  <a:solidFill>
                    <a:srgbClr val="000000"/>
                  </a:solidFill>
                  <a:round/>
                  <a:headEnd/>
                  <a:tailEnd/>
                </a14:hiddenLine>
              </a:ext>
            </a:extLst>
          </p:spPr>
          <p:style>
            <a:lnRef idx="3">
              <a:schemeClr val="lt1"/>
            </a:lnRef>
            <a:fillRef idx="1">
              <a:schemeClr val="accent4"/>
            </a:fillRef>
            <a:effectRef idx="1">
              <a:schemeClr val="accent4"/>
            </a:effectRef>
            <a:fontRef idx="minor">
              <a:schemeClr val="lt1"/>
            </a:fontRef>
          </p:style>
          <p:txBody>
            <a:bodyPr wrap="none" anchor="ctr"/>
            <a:lstStyle/>
            <a:p>
              <a:endParaRPr lang="vi-VN"/>
            </a:p>
          </p:txBody>
        </p:sp>
        <p:sp>
          <p:nvSpPr>
            <p:cNvPr id="9" name="Oval 14"/>
            <p:cNvSpPr>
              <a:spLocks noChangeArrowheads="1"/>
            </p:cNvSpPr>
            <p:nvPr/>
          </p:nvSpPr>
          <p:spPr bwMode="gray">
            <a:xfrm>
              <a:off x="2252" y="1857"/>
              <a:ext cx="1262" cy="1262"/>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spAutoFit/>
            </a:bodyPr>
            <a:lstStyle/>
            <a:p>
              <a:pPr>
                <a:defRPr/>
              </a:pPr>
              <a:endParaRPr lang="vi-VN"/>
            </a:p>
          </p:txBody>
        </p:sp>
        <p:sp>
          <p:nvSpPr>
            <p:cNvPr id="10" name="Oval 15"/>
            <p:cNvSpPr>
              <a:spLocks noChangeArrowheads="1"/>
            </p:cNvSpPr>
            <p:nvPr/>
          </p:nvSpPr>
          <p:spPr bwMode="gray">
            <a:xfrm>
              <a:off x="2254" y="1856"/>
              <a:ext cx="1262" cy="1264"/>
            </a:xfrm>
            <a:prstGeom prst="ellipse">
              <a:avLst/>
            </a:prstGeom>
            <a:ln/>
            <a:extLst>
              <a:ext uri="{91240B29-F687-4F45-9708-019B960494DF}">
                <a14:hiddenLine xmlns:a14="http://schemas.microsoft.com/office/drawing/2010/main" w="38100" algn="ctr">
                  <a:solidFill>
                    <a:srgbClr val="000000"/>
                  </a:solidFill>
                  <a:round/>
                  <a:headEnd/>
                  <a:tailEnd/>
                </a14:hiddenLine>
              </a:ext>
            </a:extLst>
          </p:spPr>
          <p:style>
            <a:lnRef idx="3">
              <a:schemeClr val="lt1"/>
            </a:lnRef>
            <a:fillRef idx="1">
              <a:schemeClr val="accent4"/>
            </a:fillRef>
            <a:effectRef idx="1">
              <a:schemeClr val="accent4"/>
            </a:effectRef>
            <a:fontRef idx="minor">
              <a:schemeClr val="lt1"/>
            </a:fontRef>
          </p:style>
          <p:txBody>
            <a:bodyPr wrap="none" anchor="ctr">
              <a:spAutoFit/>
            </a:bodyPr>
            <a:lstStyle/>
            <a:p>
              <a:endParaRPr lang="vi-VN"/>
            </a:p>
          </p:txBody>
        </p:sp>
        <p:sp>
          <p:nvSpPr>
            <p:cNvPr id="11" name="Oval 16"/>
            <p:cNvSpPr>
              <a:spLocks noChangeArrowheads="1"/>
            </p:cNvSpPr>
            <p:nvPr/>
          </p:nvSpPr>
          <p:spPr bwMode="gray">
            <a:xfrm>
              <a:off x="2342" y="1936"/>
              <a:ext cx="1093" cy="1103"/>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anchor="ctr">
              <a:spAutoFit/>
            </a:bodyPr>
            <a:lstStyle/>
            <a:p>
              <a:pPr>
                <a:defRPr/>
              </a:pPr>
              <a:endParaRPr lang="vi-VN"/>
            </a:p>
          </p:txBody>
        </p:sp>
        <p:sp>
          <p:nvSpPr>
            <p:cNvPr id="12" name="Oval 17"/>
            <p:cNvSpPr>
              <a:spLocks noChangeArrowheads="1"/>
            </p:cNvSpPr>
            <p:nvPr/>
          </p:nvSpPr>
          <p:spPr bwMode="gray">
            <a:xfrm>
              <a:off x="2337" y="1939"/>
              <a:ext cx="1096" cy="1098"/>
            </a:xfrm>
            <a:prstGeom prst="ellipse">
              <a:avLst/>
            </a:prstGeom>
            <a:ln/>
            <a:extLst>
              <a:ext uri="{91240B29-F687-4F45-9708-019B960494DF}">
                <a14:hiddenLine xmlns:a14="http://schemas.microsoft.com/office/drawing/2010/main" w="38100" algn="ctr">
                  <a:solidFill>
                    <a:srgbClr val="000000"/>
                  </a:solidFill>
                  <a:round/>
                  <a:headEnd/>
                  <a:tailEnd/>
                </a14:hiddenLine>
              </a:ext>
            </a:extLst>
          </p:spPr>
          <p:style>
            <a:lnRef idx="3">
              <a:schemeClr val="lt1"/>
            </a:lnRef>
            <a:fillRef idx="1">
              <a:schemeClr val="accent4"/>
            </a:fillRef>
            <a:effectRef idx="1">
              <a:schemeClr val="accent4"/>
            </a:effectRef>
            <a:fontRef idx="minor">
              <a:schemeClr val="lt1"/>
            </a:fontRef>
          </p:style>
          <p:txBody>
            <a:bodyPr anchor="ctr">
              <a:spAutoFit/>
            </a:bodyPr>
            <a:lstStyle/>
            <a:p>
              <a:endParaRPr lang="vi-VN"/>
            </a:p>
          </p:txBody>
        </p:sp>
      </p:grpSp>
      <p:sp>
        <p:nvSpPr>
          <p:cNvPr id="21" name="AutoShape 80"/>
          <p:cNvSpPr>
            <a:spLocks noChangeArrowheads="1"/>
          </p:cNvSpPr>
          <p:nvPr/>
        </p:nvSpPr>
        <p:spPr bwMode="gray">
          <a:xfrm>
            <a:off x="2369446" y="2310991"/>
            <a:ext cx="6655284" cy="561975"/>
          </a:xfrm>
          <a:prstGeom prst="roundRect">
            <a:avLst>
              <a:gd name="adj" fmla="val 50000"/>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2"/>
          </a:fillRef>
          <a:effectRef idx="1">
            <a:schemeClr val="accent2"/>
          </a:effectRef>
          <a:fontRef idx="minor">
            <a:schemeClr val="lt1"/>
          </a:fontRef>
        </p:style>
        <p:txBody>
          <a:bodyPr wrap="none" anchor="ctr"/>
          <a:lstStyle/>
          <a:p>
            <a:pPr marL="342900" indent="-342900" eaLnBrk="0" hangingPunct="0"/>
            <a:r>
              <a:rPr lang="en-US" sz="2400" b="1" dirty="0"/>
              <a:t>2. </a:t>
            </a:r>
            <a:r>
              <a:rPr lang="en-US" sz="2400" b="1" dirty="0" err="1"/>
              <a:t>Định</a:t>
            </a:r>
            <a:r>
              <a:rPr lang="en-US" sz="2400" b="1" dirty="0"/>
              <a:t> </a:t>
            </a:r>
            <a:r>
              <a:rPr lang="en-US" sz="2400" b="1" dirty="0" err="1"/>
              <a:t>vị</a:t>
            </a:r>
            <a:r>
              <a:rPr lang="en-US" sz="2400" b="1" dirty="0"/>
              <a:t> </a:t>
            </a:r>
            <a:r>
              <a:rPr lang="en-US" sz="2400" b="1" dirty="0" err="1"/>
              <a:t>các</a:t>
            </a:r>
            <a:r>
              <a:rPr lang="en-US" sz="2400" b="1" dirty="0"/>
              <a:t> </a:t>
            </a:r>
            <a:r>
              <a:rPr lang="en-US" sz="2400" b="1" dirty="0" err="1"/>
              <a:t>yếu</a:t>
            </a:r>
            <a:r>
              <a:rPr lang="en-US" sz="2400" b="1" dirty="0"/>
              <a:t> </a:t>
            </a:r>
            <a:r>
              <a:rPr lang="en-US" sz="2400" b="1" dirty="0" err="1"/>
              <a:t>tố</a:t>
            </a:r>
            <a:r>
              <a:rPr lang="en-US" sz="2400" b="1" dirty="0"/>
              <a:t> </a:t>
            </a:r>
            <a:r>
              <a:rPr lang="en-US" sz="2400" b="1" dirty="0" err="1"/>
              <a:t>giao</a:t>
            </a:r>
            <a:r>
              <a:rPr lang="en-US" sz="2400" b="1" dirty="0"/>
              <a:t> </a:t>
            </a:r>
            <a:r>
              <a:rPr lang="en-US" sz="2400" b="1" dirty="0" err="1"/>
              <a:t>diện</a:t>
            </a:r>
            <a:r>
              <a:rPr lang="en-US" sz="2400" b="1" dirty="0"/>
              <a:t> </a:t>
            </a:r>
            <a:r>
              <a:rPr lang="en-US" sz="2400" b="1" dirty="0" err="1"/>
              <a:t>người</a:t>
            </a:r>
            <a:r>
              <a:rPr lang="en-US" sz="2400" b="1" dirty="0"/>
              <a:t> </a:t>
            </a:r>
            <a:r>
              <a:rPr lang="en-US" sz="2400" b="1" dirty="0" err="1"/>
              <a:t>dùng</a:t>
            </a:r>
            <a:endParaRPr lang="en-US" sz="2400" b="1" dirty="0"/>
          </a:p>
        </p:txBody>
      </p:sp>
      <p:grpSp>
        <p:nvGrpSpPr>
          <p:cNvPr id="22" name="Group 81"/>
          <p:cNvGrpSpPr>
            <a:grpSpLocks/>
          </p:cNvGrpSpPr>
          <p:nvPr/>
        </p:nvGrpSpPr>
        <p:grpSpPr bwMode="auto">
          <a:xfrm>
            <a:off x="1781570" y="2316184"/>
            <a:ext cx="441298" cy="420688"/>
            <a:chOff x="2078" y="1680"/>
            <a:chExt cx="1615" cy="1615"/>
          </a:xfrm>
        </p:grpSpPr>
        <p:sp>
          <p:nvSpPr>
            <p:cNvPr id="23" name="Oval 82"/>
            <p:cNvSpPr>
              <a:spLocks noChangeArrowheads="1"/>
            </p:cNvSpPr>
            <p:nvPr/>
          </p:nvSpPr>
          <p:spPr bwMode="gray">
            <a:xfrm>
              <a:off x="2078" y="1680"/>
              <a:ext cx="1615" cy="1615"/>
            </a:xfrm>
            <a:prstGeom prst="ellipse">
              <a:avLst/>
            </a:prstGeom>
            <a:ln/>
            <a:extLst>
              <a:ext uri="{91240B29-F687-4F45-9708-019B960494DF}">
                <a14:hiddenLine xmlns:a14="http://schemas.microsoft.com/office/drawing/2010/main" w="57150" algn="ctr">
                  <a:solidFill>
                    <a:srgbClr val="000000"/>
                  </a:solidFill>
                  <a:round/>
                  <a:headEnd/>
                  <a:tailEnd/>
                </a14:hiddenLine>
              </a:ext>
            </a:extLst>
          </p:spPr>
          <p:style>
            <a:lnRef idx="3">
              <a:schemeClr val="lt1"/>
            </a:lnRef>
            <a:fillRef idx="1">
              <a:schemeClr val="accent1"/>
            </a:fillRef>
            <a:effectRef idx="1">
              <a:schemeClr val="accent1"/>
            </a:effectRef>
            <a:fontRef idx="minor">
              <a:schemeClr val="lt1"/>
            </a:fontRef>
          </p:style>
          <p:txBody>
            <a:bodyPr wrap="none" anchor="ctr"/>
            <a:lstStyle/>
            <a:p>
              <a:endParaRPr lang="vi-VN"/>
            </a:p>
          </p:txBody>
        </p:sp>
        <p:sp>
          <p:nvSpPr>
            <p:cNvPr id="24" name="Oval 83"/>
            <p:cNvSpPr>
              <a:spLocks noChangeArrowheads="1"/>
            </p:cNvSpPr>
            <p:nvPr/>
          </p:nvSpPr>
          <p:spPr bwMode="gray">
            <a:xfrm>
              <a:off x="2170" y="1771"/>
              <a:ext cx="1430" cy="1430"/>
            </a:xfrm>
            <a:prstGeom prst="ellipse">
              <a:avLst/>
            </a:prstGeom>
            <a:ln/>
            <a:extLst>
              <a:ext uri="{91240B29-F687-4F45-9708-019B960494DF}">
                <a14:hiddenLine xmlns:a14="http://schemas.microsoft.com/office/drawing/2010/main" w="9525" algn="ctr">
                  <a:solidFill>
                    <a:srgbClr val="000000"/>
                  </a:solidFill>
                  <a:round/>
                  <a:headEnd/>
                  <a:tailEnd/>
                </a14:hiddenLine>
              </a:ext>
            </a:extLst>
          </p:spPr>
          <p:style>
            <a:lnRef idx="3">
              <a:schemeClr val="lt1"/>
            </a:lnRef>
            <a:fillRef idx="1">
              <a:schemeClr val="accent1"/>
            </a:fillRef>
            <a:effectRef idx="1">
              <a:schemeClr val="accent1"/>
            </a:effectRef>
            <a:fontRef idx="minor">
              <a:schemeClr val="lt1"/>
            </a:fontRef>
          </p:style>
          <p:txBody>
            <a:bodyPr wrap="none" anchor="ctr"/>
            <a:lstStyle/>
            <a:p>
              <a:endParaRPr lang="vi-VN"/>
            </a:p>
          </p:txBody>
        </p:sp>
        <p:sp>
          <p:nvSpPr>
            <p:cNvPr id="25" name="Oval 84"/>
            <p:cNvSpPr>
              <a:spLocks noChangeArrowheads="1"/>
            </p:cNvSpPr>
            <p:nvPr/>
          </p:nvSpPr>
          <p:spPr bwMode="gray">
            <a:xfrm>
              <a:off x="2252" y="1857"/>
              <a:ext cx="1261" cy="126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pPr>
                <a:defRPr/>
              </a:pPr>
              <a:endParaRPr lang="vi-VN"/>
            </a:p>
          </p:txBody>
        </p:sp>
        <p:sp>
          <p:nvSpPr>
            <p:cNvPr id="26" name="Oval 85"/>
            <p:cNvSpPr>
              <a:spLocks noChangeArrowheads="1"/>
            </p:cNvSpPr>
            <p:nvPr/>
          </p:nvSpPr>
          <p:spPr bwMode="gray">
            <a:xfrm>
              <a:off x="2254" y="1856"/>
              <a:ext cx="1262" cy="1264"/>
            </a:xfrm>
            <a:prstGeom prst="ellipse">
              <a:avLst/>
            </a:prstGeom>
            <a:ln/>
            <a:extLst>
              <a:ext uri="{91240B29-F687-4F45-9708-019B960494DF}">
                <a14:hiddenLine xmlns:a14="http://schemas.microsoft.com/office/drawing/2010/main" w="38100" algn="ctr">
                  <a:solidFill>
                    <a:srgbClr val="000000"/>
                  </a:solidFill>
                  <a:round/>
                  <a:headEnd/>
                  <a:tailEnd/>
                </a14:hiddenLine>
              </a:ext>
            </a:extLst>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vi-VN"/>
            </a:p>
          </p:txBody>
        </p:sp>
        <p:sp>
          <p:nvSpPr>
            <p:cNvPr id="27" name="Oval 86"/>
            <p:cNvSpPr>
              <a:spLocks noChangeArrowheads="1"/>
            </p:cNvSpPr>
            <p:nvPr/>
          </p:nvSpPr>
          <p:spPr bwMode="gray">
            <a:xfrm>
              <a:off x="2336" y="1936"/>
              <a:ext cx="1099" cy="1103"/>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pPr>
                <a:defRPr/>
              </a:pPr>
              <a:endParaRPr lang="vi-VN"/>
            </a:p>
          </p:txBody>
        </p:sp>
        <p:sp>
          <p:nvSpPr>
            <p:cNvPr id="28" name="Oval 87"/>
            <p:cNvSpPr>
              <a:spLocks noChangeArrowheads="1"/>
            </p:cNvSpPr>
            <p:nvPr/>
          </p:nvSpPr>
          <p:spPr bwMode="gray">
            <a:xfrm>
              <a:off x="2337" y="1939"/>
              <a:ext cx="1096" cy="1098"/>
            </a:xfrm>
            <a:prstGeom prst="ellipse">
              <a:avLst/>
            </a:prstGeom>
            <a:ln/>
            <a:extLst>
              <a:ext uri="{91240B29-F687-4F45-9708-019B960494DF}">
                <a14:hiddenLine xmlns:a14="http://schemas.microsoft.com/office/drawing/2010/main" w="38100" algn="ctr">
                  <a:solidFill>
                    <a:srgbClr val="000000"/>
                  </a:solidFill>
                  <a:round/>
                  <a:headEnd/>
                  <a:tailEnd/>
                </a14:hiddenLine>
              </a:ext>
            </a:extLst>
          </p:spPr>
          <p:style>
            <a:lnRef idx="3">
              <a:schemeClr val="lt1"/>
            </a:lnRef>
            <a:fillRef idx="1">
              <a:schemeClr val="accent1"/>
            </a:fillRef>
            <a:effectRef idx="1">
              <a:schemeClr val="accent1"/>
            </a:effectRef>
            <a:fontRef idx="minor">
              <a:schemeClr val="lt1"/>
            </a:fontRef>
          </p:style>
          <p:txBody>
            <a:bodyPr anchor="ctr">
              <a:spAutoFit/>
            </a:bodyPr>
            <a:lstStyle/>
            <a:p>
              <a:endParaRPr lang="vi-VN"/>
            </a:p>
          </p:txBody>
        </p:sp>
      </p:grpSp>
      <p:sp>
        <p:nvSpPr>
          <p:cNvPr id="29" name="AutoShape 89"/>
          <p:cNvSpPr>
            <a:spLocks noChangeArrowheads="1"/>
          </p:cNvSpPr>
          <p:nvPr/>
        </p:nvSpPr>
        <p:spPr bwMode="gray">
          <a:xfrm>
            <a:off x="2063307" y="3354155"/>
            <a:ext cx="5731889" cy="561975"/>
          </a:xfrm>
          <a:prstGeom prst="roundRect">
            <a:avLst>
              <a:gd name="adj" fmla="val 50000"/>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2"/>
          </a:fillRef>
          <a:effectRef idx="1">
            <a:schemeClr val="accent2"/>
          </a:effectRef>
          <a:fontRef idx="minor">
            <a:schemeClr val="lt1"/>
          </a:fontRef>
        </p:style>
        <p:txBody>
          <a:bodyPr wrap="none" anchor="ctr"/>
          <a:lstStyle/>
          <a:p>
            <a:pPr marL="342900" indent="-342900" eaLnBrk="0" hangingPunct="0"/>
            <a:r>
              <a:rPr lang="en-US" sz="2400" b="1" dirty="0">
                <a:latin typeface="Arial" panose="020B0604020202020204" pitchFamily="34" charset="0"/>
                <a:cs typeface="Arial" panose="020B0604020202020204" pitchFamily="34" charset="0"/>
              </a:rPr>
              <a:t>3. </a:t>
            </a:r>
            <a:r>
              <a:rPr lang="en-US" sz="2400" b="1" dirty="0" err="1">
                <a:latin typeface="Arial" panose="020B0604020202020204" pitchFamily="34" charset="0"/>
                <a:cs typeface="Arial" panose="020B0604020202020204" pitchFamily="34" charset="0"/>
              </a:rPr>
              <a:t>Chạy</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thử</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chương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trình</a:t>
            </a:r>
            <a:endParaRPr lang="en-US" sz="2400" b="1" dirty="0">
              <a:latin typeface="Arial" panose="020B0604020202020204" pitchFamily="34" charset="0"/>
              <a:cs typeface="Arial" panose="020B0604020202020204" pitchFamily="34" charset="0"/>
            </a:endParaRPr>
          </a:p>
        </p:txBody>
      </p:sp>
      <p:grpSp>
        <p:nvGrpSpPr>
          <p:cNvPr id="30" name="Group 90"/>
          <p:cNvGrpSpPr>
            <a:grpSpLocks/>
          </p:cNvGrpSpPr>
          <p:nvPr/>
        </p:nvGrpSpPr>
        <p:grpSpPr bwMode="auto">
          <a:xfrm>
            <a:off x="1289742" y="3354155"/>
            <a:ext cx="462624" cy="420687"/>
            <a:chOff x="2078" y="1680"/>
            <a:chExt cx="1615" cy="1615"/>
          </a:xfrm>
        </p:grpSpPr>
        <p:sp>
          <p:nvSpPr>
            <p:cNvPr id="31" name="Oval 91"/>
            <p:cNvSpPr>
              <a:spLocks noChangeArrowheads="1"/>
            </p:cNvSpPr>
            <p:nvPr/>
          </p:nvSpPr>
          <p:spPr bwMode="gray">
            <a:xfrm>
              <a:off x="2078" y="1680"/>
              <a:ext cx="1615" cy="1615"/>
            </a:xfrm>
            <a:prstGeom prst="ellipse">
              <a:avLst/>
            </a:prstGeom>
            <a:ln/>
            <a:extLst>
              <a:ext uri="{91240B29-F687-4F45-9708-019B960494DF}">
                <a14:hiddenLine xmlns:a14="http://schemas.microsoft.com/office/drawing/2010/main" w="57150" algn="ctr">
                  <a:solidFill>
                    <a:srgbClr val="000000"/>
                  </a:solidFill>
                  <a:round/>
                  <a:headEnd/>
                  <a:tailEnd/>
                </a14:hiddenLine>
              </a:ext>
            </a:extLst>
          </p:spPr>
          <p:style>
            <a:lnRef idx="3">
              <a:schemeClr val="lt1"/>
            </a:lnRef>
            <a:fillRef idx="1">
              <a:schemeClr val="dk1"/>
            </a:fillRef>
            <a:effectRef idx="1">
              <a:schemeClr val="dk1"/>
            </a:effectRef>
            <a:fontRef idx="minor">
              <a:schemeClr val="lt1"/>
            </a:fontRef>
          </p:style>
          <p:txBody>
            <a:bodyPr wrap="none" anchor="ctr"/>
            <a:lstStyle/>
            <a:p>
              <a:endParaRPr lang="vi-VN"/>
            </a:p>
          </p:txBody>
        </p:sp>
        <p:sp>
          <p:nvSpPr>
            <p:cNvPr id="32" name="Oval 92"/>
            <p:cNvSpPr>
              <a:spLocks noChangeArrowheads="1"/>
            </p:cNvSpPr>
            <p:nvPr/>
          </p:nvSpPr>
          <p:spPr bwMode="gray">
            <a:xfrm>
              <a:off x="2170" y="1771"/>
              <a:ext cx="1430" cy="1430"/>
            </a:xfrm>
            <a:prstGeom prst="ellipse">
              <a:avLst/>
            </a:prstGeom>
            <a:ln/>
            <a:extLst>
              <a:ext uri="{91240B29-F687-4F45-9708-019B960494DF}">
                <a14:hiddenLine xmlns:a14="http://schemas.microsoft.com/office/drawing/2010/main" w="9525" algn="ctr">
                  <a:solidFill>
                    <a:srgbClr val="000000"/>
                  </a:solidFill>
                  <a:round/>
                  <a:headEnd/>
                  <a:tailEnd/>
                </a14:hiddenLine>
              </a:ext>
            </a:extLst>
          </p:spPr>
          <p:style>
            <a:lnRef idx="3">
              <a:schemeClr val="lt1"/>
            </a:lnRef>
            <a:fillRef idx="1">
              <a:schemeClr val="dk1"/>
            </a:fillRef>
            <a:effectRef idx="1">
              <a:schemeClr val="dk1"/>
            </a:effectRef>
            <a:fontRef idx="minor">
              <a:schemeClr val="lt1"/>
            </a:fontRef>
          </p:style>
          <p:txBody>
            <a:bodyPr wrap="none" anchor="ctr"/>
            <a:lstStyle/>
            <a:p>
              <a:endParaRPr lang="vi-VN"/>
            </a:p>
          </p:txBody>
        </p:sp>
        <p:sp>
          <p:nvSpPr>
            <p:cNvPr id="33" name="Oval 93"/>
            <p:cNvSpPr>
              <a:spLocks noChangeArrowheads="1"/>
            </p:cNvSpPr>
            <p:nvPr/>
          </p:nvSpPr>
          <p:spPr bwMode="gray">
            <a:xfrm>
              <a:off x="2250" y="1857"/>
              <a:ext cx="1266" cy="1262"/>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spAutoFit/>
            </a:bodyPr>
            <a:lstStyle/>
            <a:p>
              <a:pPr>
                <a:defRPr/>
              </a:pPr>
              <a:endParaRPr lang="vi-VN"/>
            </a:p>
          </p:txBody>
        </p:sp>
        <p:sp>
          <p:nvSpPr>
            <p:cNvPr id="34" name="Oval 94"/>
            <p:cNvSpPr>
              <a:spLocks noChangeArrowheads="1"/>
            </p:cNvSpPr>
            <p:nvPr/>
          </p:nvSpPr>
          <p:spPr bwMode="gray">
            <a:xfrm>
              <a:off x="2254" y="1856"/>
              <a:ext cx="1262" cy="1264"/>
            </a:xfrm>
            <a:prstGeom prst="ellipse">
              <a:avLst/>
            </a:prstGeom>
            <a:ln/>
            <a:extLst>
              <a:ext uri="{91240B29-F687-4F45-9708-019B960494DF}">
                <a14:hiddenLine xmlns:a14="http://schemas.microsoft.com/office/drawing/2010/main" w="38100" algn="ctr">
                  <a:solidFill>
                    <a:srgbClr val="000000"/>
                  </a:solidFill>
                  <a:round/>
                  <a:headEnd/>
                  <a:tailEnd/>
                </a14:hiddenLine>
              </a:ext>
            </a:extLst>
          </p:spPr>
          <p:style>
            <a:lnRef idx="3">
              <a:schemeClr val="lt1"/>
            </a:lnRef>
            <a:fillRef idx="1">
              <a:schemeClr val="dk1"/>
            </a:fillRef>
            <a:effectRef idx="1">
              <a:schemeClr val="dk1"/>
            </a:effectRef>
            <a:fontRef idx="minor">
              <a:schemeClr val="lt1"/>
            </a:fontRef>
          </p:style>
          <p:txBody>
            <a:bodyPr wrap="none" anchor="ctr">
              <a:spAutoFit/>
            </a:bodyPr>
            <a:lstStyle/>
            <a:p>
              <a:endParaRPr lang="vi-VN"/>
            </a:p>
          </p:txBody>
        </p:sp>
        <p:sp>
          <p:nvSpPr>
            <p:cNvPr id="35" name="Oval 95"/>
            <p:cNvSpPr>
              <a:spLocks noChangeArrowheads="1"/>
            </p:cNvSpPr>
            <p:nvPr/>
          </p:nvSpPr>
          <p:spPr bwMode="gray">
            <a:xfrm>
              <a:off x="2341" y="1936"/>
              <a:ext cx="1088" cy="1103"/>
            </a:xfrm>
            <a:prstGeom prst="ellipse">
              <a:avLst/>
            </a:prstGeom>
            <a:ln>
              <a:headEnd/>
              <a:tailEnd/>
            </a:ln>
          </p:spPr>
          <p:style>
            <a:lnRef idx="3">
              <a:schemeClr val="lt1"/>
            </a:lnRef>
            <a:fillRef idx="1">
              <a:schemeClr val="dk1"/>
            </a:fillRef>
            <a:effectRef idx="1">
              <a:schemeClr val="dk1"/>
            </a:effectRef>
            <a:fontRef idx="minor">
              <a:schemeClr val="lt1"/>
            </a:fontRef>
          </p:style>
          <p:txBody>
            <a:bodyPr anchor="ctr">
              <a:spAutoFit/>
            </a:bodyPr>
            <a:lstStyle/>
            <a:p>
              <a:pPr>
                <a:defRPr/>
              </a:pPr>
              <a:endParaRPr lang="vi-VN"/>
            </a:p>
          </p:txBody>
        </p:sp>
        <p:sp>
          <p:nvSpPr>
            <p:cNvPr id="36" name="Oval 96"/>
            <p:cNvSpPr>
              <a:spLocks noChangeArrowheads="1"/>
            </p:cNvSpPr>
            <p:nvPr/>
          </p:nvSpPr>
          <p:spPr bwMode="gray">
            <a:xfrm>
              <a:off x="2337" y="1939"/>
              <a:ext cx="1096" cy="1098"/>
            </a:xfrm>
            <a:prstGeom prst="ellipse">
              <a:avLst/>
            </a:prstGeom>
            <a:ln/>
            <a:extLst>
              <a:ext uri="{91240B29-F687-4F45-9708-019B960494DF}">
                <a14:hiddenLine xmlns:a14="http://schemas.microsoft.com/office/drawing/2010/main" w="38100" algn="ctr">
                  <a:solidFill>
                    <a:srgbClr val="000000"/>
                  </a:solidFill>
                  <a:round/>
                  <a:headEnd/>
                  <a:tailEnd/>
                </a14:hiddenLine>
              </a:ext>
            </a:extLst>
          </p:spPr>
          <p:style>
            <a:lnRef idx="3">
              <a:schemeClr val="lt1"/>
            </a:lnRef>
            <a:fillRef idx="1">
              <a:schemeClr val="dk1"/>
            </a:fillRef>
            <a:effectRef idx="1">
              <a:schemeClr val="dk1"/>
            </a:effectRef>
            <a:fontRef idx="minor">
              <a:schemeClr val="lt1"/>
            </a:fontRef>
          </p:style>
          <p:txBody>
            <a:bodyPr anchor="ctr">
              <a:spAutoFit/>
            </a:bodyPr>
            <a:lstStyle/>
            <a:p>
              <a:endParaRPr lang="vi-VN" dirty="0"/>
            </a:p>
          </p:txBody>
        </p:sp>
      </p:grpSp>
      <p:sp>
        <p:nvSpPr>
          <p:cNvPr id="37" name="AutoShape 80">
            <a:extLst>
              <a:ext uri="{FF2B5EF4-FFF2-40B4-BE49-F238E27FC236}">
                <a16:creationId xmlns:a16="http://schemas.microsoft.com/office/drawing/2014/main" id="{3100F0EB-18C2-464A-A7C8-4D312B1D0628}"/>
              </a:ext>
            </a:extLst>
          </p:cNvPr>
          <p:cNvSpPr>
            <a:spLocks noChangeArrowheads="1"/>
          </p:cNvSpPr>
          <p:nvPr/>
        </p:nvSpPr>
        <p:spPr bwMode="gray">
          <a:xfrm>
            <a:off x="2369446" y="2325739"/>
            <a:ext cx="6655284" cy="561975"/>
          </a:xfrm>
          <a:prstGeom prst="roundRect">
            <a:avLst>
              <a:gd name="adj" fmla="val 50000"/>
            </a:avLst>
          </a:prstGeom>
          <a:ln>
            <a:headEnd/>
            <a:tailEnd/>
          </a:ln>
          <a:extLst>
            <a:ext uri="{909E8E84-426E-40DD-AFC4-6F175D3DCCD1}">
              <a14:hiddenFill xmlns:a14="http://schemas.microsoft.com/office/drawing/2010/main">
                <a:solidFill>
                  <a:srgbClr val="FFFFFF"/>
                </a:solidFill>
              </a14:hiddenFill>
            </a:ext>
          </a:extLst>
        </p:spPr>
        <p:style>
          <a:lnRef idx="3">
            <a:schemeClr val="lt1"/>
          </a:lnRef>
          <a:fillRef idx="1">
            <a:schemeClr val="accent2"/>
          </a:fillRef>
          <a:effectRef idx="1">
            <a:schemeClr val="accent2"/>
          </a:effectRef>
          <a:fontRef idx="minor">
            <a:schemeClr val="lt1"/>
          </a:fontRef>
        </p:style>
        <p:txBody>
          <a:bodyPr wrap="none" anchor="ctr"/>
          <a:lstStyle/>
          <a:p>
            <a:pPr marL="342900" indent="-342900" eaLnBrk="0" hangingPunct="0"/>
            <a:r>
              <a:rPr lang="en-US" sz="2400" b="1" dirty="0">
                <a:latin typeface="Arial" panose="020B0604020202020204" pitchFamily="34" charset="0"/>
                <a:cs typeface="Arial" panose="020B0604020202020204" pitchFamily="34" charset="0"/>
              </a:rPr>
              <a:t>2. </a:t>
            </a:r>
            <a:r>
              <a:rPr lang="en-US" sz="2400" b="1" dirty="0" err="1">
                <a:latin typeface="Arial" panose="020B0604020202020204" pitchFamily="34" charset="0"/>
                <a:cs typeface="Arial" panose="020B0604020202020204" pitchFamily="34" charset="0"/>
              </a:rPr>
              <a:t>Định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vị</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các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yếu</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tố</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giao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diện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người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dùng</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2.2 XPath </a:t>
            </a:r>
          </a:p>
        </p:txBody>
      </p:sp>
      <p:sp>
        <p:nvSpPr>
          <p:cNvPr id="8" name="Rectangle 1"/>
          <p:cNvSpPr>
            <a:spLocks noChangeArrowheads="1"/>
          </p:cNvSpPr>
          <p:nvPr/>
        </p:nvSpPr>
        <p:spPr bwMode="auto">
          <a:xfrm>
            <a:off x="1071701"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470991" y="684859"/>
            <a:ext cx="6140399" cy="535773"/>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US" sz="2000" dirty="0">
                <a:solidFill>
                  <a:schemeClr val="tx1"/>
                </a:solidFill>
                <a:latin typeface="Times New Roman" panose="02020603050405020304" pitchFamily="18" charset="0"/>
                <a:cs typeface="Times New Roman" panose="02020603050405020304" pitchFamily="18" charset="0"/>
              </a:rPr>
              <a:t>Useful Axes</a:t>
            </a:r>
          </a:p>
        </p:txBody>
      </p:sp>
      <p:graphicFrame>
        <p:nvGraphicFramePr>
          <p:cNvPr id="3" name="Table 2"/>
          <p:cNvGraphicFramePr>
            <a:graphicFrameLocks noGrp="1"/>
          </p:cNvGraphicFramePr>
          <p:nvPr>
            <p:extLst>
              <p:ext uri="{D42A27DB-BD31-4B8C-83A1-F6EECF244321}">
                <p14:modId xmlns:p14="http://schemas.microsoft.com/office/powerpoint/2010/main" val="1716882743"/>
              </p:ext>
            </p:extLst>
          </p:nvPr>
        </p:nvGraphicFramePr>
        <p:xfrm>
          <a:off x="1470991" y="1220631"/>
          <a:ext cx="6925296" cy="3380450"/>
        </p:xfrm>
        <a:graphic>
          <a:graphicData uri="http://schemas.openxmlformats.org/drawingml/2006/table">
            <a:tbl>
              <a:tblPr firstRow="1" firstCol="1" bandRow="1">
                <a:tableStyleId>{76F95999-3771-47BF-82D0-B848749F3490}</a:tableStyleId>
              </a:tblPr>
              <a:tblGrid>
                <a:gridCol w="1365509">
                  <a:extLst>
                    <a:ext uri="{9D8B030D-6E8A-4147-A177-3AD203B41FA5}">
                      <a16:colId xmlns:a16="http://schemas.microsoft.com/office/drawing/2014/main" val="4068389426"/>
                    </a:ext>
                  </a:extLst>
                </a:gridCol>
                <a:gridCol w="1967709">
                  <a:extLst>
                    <a:ext uri="{9D8B030D-6E8A-4147-A177-3AD203B41FA5}">
                      <a16:colId xmlns:a16="http://schemas.microsoft.com/office/drawing/2014/main" val="1636608287"/>
                    </a:ext>
                  </a:extLst>
                </a:gridCol>
                <a:gridCol w="3592078">
                  <a:extLst>
                    <a:ext uri="{9D8B030D-6E8A-4147-A177-3AD203B41FA5}">
                      <a16:colId xmlns:a16="http://schemas.microsoft.com/office/drawing/2014/main" val="1121622702"/>
                    </a:ext>
                  </a:extLst>
                </a:gridCol>
              </a:tblGrid>
              <a:tr h="652256">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following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following::div</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Chọn tất cả thư mục sau khi đóng node hiện tại.</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3732318263"/>
                  </a:ext>
                </a:extLst>
              </a:tr>
              <a:tr h="652256">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Following-sibling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following-sibling::div</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Chọn tất cả thư mục sibling sau node hiện tại.</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909465682"/>
                  </a:ext>
                </a:extLst>
              </a:tr>
              <a:tr h="338880">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parent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parent::table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Chọn thư mục cha của thư mục hiện tại.</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2425316820"/>
                  </a:ext>
                </a:extLst>
              </a:tr>
              <a:tr h="1084802">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preceding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preceding::td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tất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cả</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node </a:t>
                      </a:r>
                      <a:r>
                        <a:rPr lang="en-US" sz="1600" dirty="0" err="1">
                          <a:effectLst/>
                          <a:latin typeface="Times New Roman" panose="02020603050405020304" pitchFamily="18" charset="0"/>
                          <a:cs typeface="Times New Roman" panose="02020603050405020304" pitchFamily="18" charset="0"/>
                        </a:rPr>
                        <a:t>xuất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trước</a:t>
                      </a:r>
                      <a:r>
                        <a:rPr lang="en-US" sz="1600" dirty="0">
                          <a:effectLst/>
                          <a:latin typeface="Times New Roman" panose="02020603050405020304" pitchFamily="18" charset="0"/>
                          <a:cs typeface="Times New Roman" panose="02020603050405020304" pitchFamily="18" charset="0"/>
                        </a:rPr>
                        <a:t> node </a:t>
                      </a:r>
                      <a:r>
                        <a:rPr lang="en-US" sz="1600" dirty="0" err="1">
                          <a:effectLst/>
                          <a:latin typeface="Times New Roman" panose="02020603050405020304" pitchFamily="18" charset="0"/>
                          <a:cs typeface="Times New Roman" panose="02020603050405020304" pitchFamily="18" charset="0"/>
                        </a:rPr>
                        <a:t>hiện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tại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trong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thư</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mục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ngoại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trừ</a:t>
                      </a:r>
                      <a:r>
                        <a:rPr lang="en-US" sz="1600" dirty="0">
                          <a:effectLst/>
                          <a:latin typeface="Times New Roman" panose="02020603050405020304" pitchFamily="18" charset="0"/>
                          <a:cs typeface="Times New Roman" panose="02020603050405020304" pitchFamily="18" charset="0"/>
                        </a:rPr>
                        <a:t> ancestor, </a:t>
                      </a:r>
                      <a:r>
                        <a:rPr lang="en-US" sz="1600" dirty="0" err="1">
                          <a:effectLst/>
                          <a:latin typeface="Times New Roman" panose="02020603050405020304" pitchFamily="18" charset="0"/>
                          <a:cs typeface="Times New Roman" panose="02020603050405020304" pitchFamily="18" charset="0"/>
                        </a:rPr>
                        <a:t>thuộc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tính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và</a:t>
                      </a:r>
                      <a:r>
                        <a:rPr lang="en-US" sz="1600" dirty="0">
                          <a:effectLst/>
                          <a:latin typeface="Times New Roman" panose="02020603050405020304" pitchFamily="18" charset="0"/>
                          <a:cs typeface="Times New Roman" panose="02020603050405020304" pitchFamily="18" charset="0"/>
                        </a:rPr>
                        <a:t> namespace </a:t>
                      </a:r>
                      <a:r>
                        <a:rPr lang="en-US" sz="1600" dirty="0" err="1">
                          <a:effectLst/>
                          <a:latin typeface="Times New Roman" panose="02020603050405020304" pitchFamily="18" charset="0"/>
                          <a:cs typeface="Times New Roman" panose="02020603050405020304" pitchFamily="18" charset="0"/>
                        </a:rPr>
                        <a:t>của</a:t>
                      </a:r>
                      <a:r>
                        <a:rPr lang="en-US" sz="1600" dirty="0">
                          <a:effectLst/>
                          <a:latin typeface="Times New Roman" panose="02020603050405020304" pitchFamily="18" charset="0"/>
                          <a:cs typeface="Times New Roman" panose="02020603050405020304" pitchFamily="18" charset="0"/>
                        </a:rPr>
                        <a:t> node.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2863946426"/>
                  </a:ext>
                </a:extLst>
              </a:tr>
              <a:tr h="652256">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Preceding-sibling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preceding-sibling::td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Chọn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tất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cả</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thư</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mục</a:t>
                      </a:r>
                      <a:r>
                        <a:rPr lang="en-US" sz="1600" dirty="0">
                          <a:effectLst/>
                          <a:latin typeface="Times New Roman" panose="02020603050405020304" pitchFamily="18" charset="0"/>
                          <a:cs typeface="Times New Roman" panose="02020603050405020304" pitchFamily="18" charset="0"/>
                        </a:rPr>
                        <a:t> sibling </a:t>
                      </a:r>
                      <a:r>
                        <a:rPr lang="en-US" sz="1600" dirty="0" err="1">
                          <a:effectLst/>
                          <a:latin typeface="Times New Roman" panose="02020603050405020304" pitchFamily="18" charset="0"/>
                          <a:cs typeface="Times New Roman" panose="02020603050405020304" pitchFamily="18" charset="0"/>
                        </a:rPr>
                        <a:t>trước</a:t>
                      </a:r>
                      <a:r>
                        <a:rPr lang="en-US" sz="1600" dirty="0">
                          <a:effectLst/>
                          <a:latin typeface="Times New Roman" panose="02020603050405020304" pitchFamily="18" charset="0"/>
                          <a:cs typeface="Times New Roman" panose="02020603050405020304" pitchFamily="18" charset="0"/>
                        </a:rPr>
                        <a:t> node </a:t>
                      </a:r>
                      <a:r>
                        <a:rPr lang="en-US" sz="1600" dirty="0" err="1">
                          <a:effectLst/>
                          <a:latin typeface="Times New Roman" panose="02020603050405020304" pitchFamily="18" charset="0"/>
                          <a:cs typeface="Times New Roman" panose="02020603050405020304" pitchFamily="18" charset="0"/>
                        </a:rPr>
                        <a:t>hiện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tại</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907" marR="63907" marT="0" marB="0"/>
                </a:tc>
                <a:extLst>
                  <a:ext uri="{0D108BD9-81ED-4DB2-BD59-A6C34878D82A}">
                    <a16:rowId xmlns:a16="http://schemas.microsoft.com/office/drawing/2014/main" val="1336947624"/>
                  </a:ext>
                </a:extLst>
              </a:tr>
            </a:tbl>
          </a:graphicData>
        </a:graphic>
      </p:graphicFrame>
    </p:spTree>
    <p:extLst>
      <p:ext uri="{BB962C8B-B14F-4D97-AF65-F5344CB8AC3E}">
        <p14:creationId xmlns:p14="http://schemas.microsoft.com/office/powerpoint/2010/main" val="1514177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2.2 XPath </a:t>
            </a:r>
          </a:p>
        </p:txBody>
      </p:sp>
      <p:sp>
        <p:nvSpPr>
          <p:cNvPr id="8" name="Rectangle 1"/>
          <p:cNvSpPr>
            <a:spLocks noChangeArrowheads="1"/>
          </p:cNvSpPr>
          <p:nvPr/>
        </p:nvSpPr>
        <p:spPr bwMode="auto">
          <a:xfrm>
            <a:off x="1071701"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331845" y="583316"/>
            <a:ext cx="6140399" cy="535773"/>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US" sz="2000" dirty="0">
                <a:solidFill>
                  <a:schemeClr val="tx1"/>
                </a:solidFill>
                <a:latin typeface="Times New Roman" panose="02020603050405020304" pitchFamily="18" charset="0"/>
                <a:cs typeface="Times New Roman" panose="02020603050405020304" pitchFamily="18" charset="0"/>
              </a:rPr>
              <a:t>Useful built-in-functions</a:t>
            </a:r>
          </a:p>
        </p:txBody>
      </p:sp>
      <p:graphicFrame>
        <p:nvGraphicFramePr>
          <p:cNvPr id="4" name="Table 3"/>
          <p:cNvGraphicFramePr>
            <a:graphicFrameLocks noGrp="1"/>
          </p:cNvGraphicFramePr>
          <p:nvPr>
            <p:extLst>
              <p:ext uri="{D42A27DB-BD31-4B8C-83A1-F6EECF244321}">
                <p14:modId xmlns:p14="http://schemas.microsoft.com/office/powerpoint/2010/main" val="312181188"/>
              </p:ext>
            </p:extLst>
          </p:nvPr>
        </p:nvGraphicFramePr>
        <p:xfrm>
          <a:off x="1448836" y="1174691"/>
          <a:ext cx="6947451" cy="3631154"/>
        </p:xfrm>
        <a:graphic>
          <a:graphicData uri="http://schemas.openxmlformats.org/drawingml/2006/table">
            <a:tbl>
              <a:tblPr firstRow="1" firstCol="1" bandRow="1">
                <a:tableStyleId>{76F95999-3771-47BF-82D0-B848749F3490}</a:tableStyleId>
              </a:tblPr>
              <a:tblGrid>
                <a:gridCol w="1509616">
                  <a:extLst>
                    <a:ext uri="{9D8B030D-6E8A-4147-A177-3AD203B41FA5}">
                      <a16:colId xmlns:a16="http://schemas.microsoft.com/office/drawing/2014/main" val="2108658759"/>
                    </a:ext>
                  </a:extLst>
                </a:gridCol>
                <a:gridCol w="2533260">
                  <a:extLst>
                    <a:ext uri="{9D8B030D-6E8A-4147-A177-3AD203B41FA5}">
                      <a16:colId xmlns:a16="http://schemas.microsoft.com/office/drawing/2014/main" val="4252989947"/>
                    </a:ext>
                  </a:extLst>
                </a:gridCol>
                <a:gridCol w="2904575">
                  <a:extLst>
                    <a:ext uri="{9D8B030D-6E8A-4147-A177-3AD203B41FA5}">
                      <a16:colId xmlns:a16="http://schemas.microsoft.com/office/drawing/2014/main" val="2126258446"/>
                    </a:ext>
                  </a:extLst>
                </a:gridCol>
              </a:tblGrid>
              <a:tr h="246492">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Function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Signatures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Summary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556760"/>
                  </a:ext>
                </a:extLst>
              </a:tr>
              <a:tr h="1040048">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contains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contains($arg1 as </a:t>
                      </a:r>
                      <a:r>
                        <a:rPr lang="en-US" sz="1600" dirty="0" err="1">
                          <a:effectLst/>
                          <a:latin typeface="Times New Roman" panose="02020603050405020304" pitchFamily="18" charset="0"/>
                          <a:cs typeface="Times New Roman" panose="02020603050405020304" pitchFamily="18" charset="0"/>
                        </a:rPr>
                        <a:t>xs:string</a:t>
                      </a:r>
                      <a:r>
                        <a:rPr lang="en-US" sz="1600" dirty="0">
                          <a:effectLst/>
                          <a:latin typeface="Times New Roman" panose="02020603050405020304" pitchFamily="18" charset="0"/>
                          <a:cs typeface="Times New Roman" panose="02020603050405020304" pitchFamily="18" charset="0"/>
                        </a:rPr>
                        <a:t>?, $arg2 as </a:t>
                      </a:r>
                      <a:r>
                        <a:rPr lang="en-US" sz="1600" dirty="0" err="1">
                          <a:effectLst/>
                          <a:latin typeface="Times New Roman" panose="02020603050405020304" pitchFamily="18" charset="0"/>
                          <a:cs typeface="Times New Roman" panose="02020603050405020304" pitchFamily="18" charset="0"/>
                        </a:rPr>
                        <a:t>xs:string</a:t>
                      </a:r>
                      <a:r>
                        <a:rPr lang="en-US" sz="1600" dirty="0">
                          <a:effectLst/>
                          <a:latin typeface="Times New Roman" panose="02020603050405020304" pitchFamily="18" charset="0"/>
                          <a:cs typeface="Times New Roman" panose="02020603050405020304" pitchFamily="18" charset="0"/>
                        </a:rPr>
                        <a:t>?) as </a:t>
                      </a:r>
                      <a:r>
                        <a:rPr lang="en-US" sz="1600" dirty="0" err="1">
                          <a:effectLst/>
                          <a:latin typeface="Times New Roman" panose="02020603050405020304" pitchFamily="18" charset="0"/>
                          <a:cs typeface="Times New Roman" panose="02020603050405020304" pitchFamily="18" charset="0"/>
                        </a:rPr>
                        <a:t>xs:boolean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Trả về true nếu chuỗi $arg1 chứa $arg2 như 1 chuỗi con, đưa các đối chiếu vào tài khoản.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4093984"/>
                  </a:ext>
                </a:extLst>
              </a:tr>
              <a:tr h="1040048">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start-with</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starts-with($arg1 as </a:t>
                      </a:r>
                      <a:r>
                        <a:rPr lang="en-US" sz="1600" dirty="0" err="1">
                          <a:effectLst/>
                          <a:latin typeface="Times New Roman" panose="02020603050405020304" pitchFamily="18" charset="0"/>
                          <a:cs typeface="Times New Roman" panose="02020603050405020304" pitchFamily="18" charset="0"/>
                        </a:rPr>
                        <a:t>xs:string</a:t>
                      </a:r>
                      <a:r>
                        <a:rPr lang="en-US" sz="1600" dirty="0">
                          <a:effectLst/>
                          <a:latin typeface="Times New Roman" panose="02020603050405020304" pitchFamily="18" charset="0"/>
                          <a:cs typeface="Times New Roman" panose="02020603050405020304" pitchFamily="18" charset="0"/>
                        </a:rPr>
                        <a:t>? $arg2 as </a:t>
                      </a:r>
                      <a:r>
                        <a:rPr lang="en-US" sz="1600" dirty="0" err="1">
                          <a:effectLst/>
                          <a:latin typeface="Times New Roman" panose="02020603050405020304" pitchFamily="18" charset="0"/>
                          <a:cs typeface="Times New Roman" panose="02020603050405020304" pitchFamily="18" charset="0"/>
                        </a:rPr>
                        <a:t>xs:string</a:t>
                      </a:r>
                      <a:r>
                        <a:rPr lang="en-US" sz="1600" dirty="0">
                          <a:effectLst/>
                          <a:latin typeface="Times New Roman" panose="02020603050405020304" pitchFamily="18" charset="0"/>
                          <a:cs typeface="Times New Roman" panose="02020603050405020304" pitchFamily="18" charset="0"/>
                        </a:rPr>
                        <a:t>?) as </a:t>
                      </a:r>
                      <a:r>
                        <a:rPr lang="en-US" sz="1600" dirty="0" err="1">
                          <a:effectLst/>
                          <a:latin typeface="Times New Roman" panose="02020603050405020304" pitchFamily="18" charset="0"/>
                          <a:cs typeface="Times New Roman" panose="02020603050405020304" pitchFamily="18" charset="0"/>
                        </a:rPr>
                        <a:t>xs:boolean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Trả về true nếu chuỗi $arg1 chứa $arg2 làm chuỗi con đầu tiên, đưa các đối chiếu vào tài khoản.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996106"/>
                  </a:ext>
                </a:extLst>
              </a:tr>
              <a:tr h="1304566">
                <a:tc>
                  <a:txBody>
                    <a:bodyPr/>
                    <a:lstStyle/>
                    <a:p>
                      <a:pPr algn="ctr">
                        <a:lnSpc>
                          <a:spcPct val="107000"/>
                        </a:lnSpc>
                        <a:spcAft>
                          <a:spcPts val="0"/>
                        </a:spcAft>
                      </a:pPr>
                      <a:r>
                        <a:rPr lang="en-US" sz="1600">
                          <a:effectLst/>
                          <a:latin typeface="Times New Roman" panose="02020603050405020304" pitchFamily="18" charset="0"/>
                          <a:cs typeface="Times New Roman" panose="02020603050405020304" pitchFamily="18" charset="0"/>
                        </a:rPr>
                        <a:t>ends-with</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a:effectLst/>
                          <a:latin typeface="Times New Roman" panose="02020603050405020304" pitchFamily="18" charset="0"/>
                          <a:cs typeface="Times New Roman" panose="02020603050405020304" pitchFamily="18" charset="0"/>
                        </a:rPr>
                        <a:t>ends-with($arg1 as </a:t>
                      </a:r>
                      <a:r>
                        <a:rPr lang="en-US" sz="1600" dirty="0" err="1">
                          <a:effectLst/>
                          <a:latin typeface="Times New Roman" panose="02020603050405020304" pitchFamily="18" charset="0"/>
                          <a:cs typeface="Times New Roman" panose="02020603050405020304" pitchFamily="18" charset="0"/>
                        </a:rPr>
                        <a:t>xs:string</a:t>
                      </a:r>
                      <a:r>
                        <a:rPr lang="en-US" sz="1600" dirty="0">
                          <a:effectLst/>
                          <a:latin typeface="Times New Roman" panose="02020603050405020304" pitchFamily="18" charset="0"/>
                          <a:cs typeface="Times New Roman" panose="02020603050405020304" pitchFamily="18" charset="0"/>
                        </a:rPr>
                        <a:t>?, $arg2 as </a:t>
                      </a:r>
                      <a:r>
                        <a:rPr lang="en-US" sz="1600" dirty="0" err="1">
                          <a:effectLst/>
                          <a:latin typeface="Times New Roman" panose="02020603050405020304" pitchFamily="18" charset="0"/>
                          <a:cs typeface="Times New Roman" panose="02020603050405020304" pitchFamily="18" charset="0"/>
                        </a:rPr>
                        <a:t>xs:string</a:t>
                      </a:r>
                      <a:r>
                        <a:rPr lang="en-US" sz="1600" dirty="0">
                          <a:effectLst/>
                          <a:latin typeface="Times New Roman" panose="02020603050405020304" pitchFamily="18" charset="0"/>
                          <a:cs typeface="Times New Roman" panose="02020603050405020304" pitchFamily="18" charset="0"/>
                        </a:rPr>
                        <a:t>?) as </a:t>
                      </a:r>
                      <a:r>
                        <a:rPr lang="en-US" sz="1600" dirty="0" err="1">
                          <a:effectLst/>
                          <a:latin typeface="Times New Roman" panose="02020603050405020304" pitchFamily="18" charset="0"/>
                          <a:cs typeface="Times New Roman" panose="02020603050405020304" pitchFamily="18" charset="0"/>
                        </a:rPr>
                        <a:t>xs:boolean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600" dirty="0" err="1">
                          <a:effectLst/>
                          <a:latin typeface="Times New Roman" panose="02020603050405020304" pitchFamily="18" charset="0"/>
                          <a:cs typeface="Times New Roman" panose="02020603050405020304" pitchFamily="18" charset="0"/>
                        </a:rPr>
                        <a:t>Trả</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về</a:t>
                      </a:r>
                      <a:r>
                        <a:rPr lang="en-US" sz="1600" dirty="0">
                          <a:effectLst/>
                          <a:latin typeface="Times New Roman" panose="02020603050405020304" pitchFamily="18" charset="0"/>
                          <a:cs typeface="Times New Roman" panose="02020603050405020304" pitchFamily="18" charset="0"/>
                        </a:rPr>
                        <a:t> true </a:t>
                      </a:r>
                      <a:r>
                        <a:rPr lang="en-US" sz="1600" dirty="0" err="1">
                          <a:effectLst/>
                          <a:latin typeface="Times New Roman" panose="02020603050405020304" pitchFamily="18" charset="0"/>
                          <a:cs typeface="Times New Roman" panose="02020603050405020304" pitchFamily="18" charset="0"/>
                        </a:rPr>
                        <a:t>nếu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chuỗi</a:t>
                      </a:r>
                      <a:r>
                        <a:rPr lang="en-US" sz="1600" dirty="0">
                          <a:effectLst/>
                          <a:latin typeface="Times New Roman" panose="02020603050405020304" pitchFamily="18" charset="0"/>
                          <a:cs typeface="Times New Roman" panose="02020603050405020304" pitchFamily="18" charset="0"/>
                        </a:rPr>
                        <a:t> $arg1 </a:t>
                      </a:r>
                      <a:r>
                        <a:rPr lang="en-US" sz="1600" dirty="0" err="1">
                          <a:effectLst/>
                          <a:latin typeface="Times New Roman" panose="02020603050405020304" pitchFamily="18" charset="0"/>
                          <a:cs typeface="Times New Roman" panose="02020603050405020304" pitchFamily="18" charset="0"/>
                        </a:rPr>
                        <a:t>chứa</a:t>
                      </a:r>
                      <a:r>
                        <a:rPr lang="en-US" sz="1600" dirty="0">
                          <a:effectLst/>
                          <a:latin typeface="Times New Roman" panose="02020603050405020304" pitchFamily="18" charset="0"/>
                          <a:cs typeface="Times New Roman" panose="02020603050405020304" pitchFamily="18" charset="0"/>
                        </a:rPr>
                        <a:t> $arg2 </a:t>
                      </a:r>
                      <a:r>
                        <a:rPr lang="en-US" sz="1600" dirty="0" err="1">
                          <a:effectLst/>
                          <a:latin typeface="Times New Roman" panose="02020603050405020304" pitchFamily="18" charset="0"/>
                          <a:cs typeface="Times New Roman" panose="02020603050405020304" pitchFamily="18" charset="0"/>
                        </a:rPr>
                        <a:t>dưới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dạng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chuỗi</a:t>
                      </a:r>
                      <a:r>
                        <a:rPr lang="en-US" sz="1600" dirty="0">
                          <a:effectLst/>
                          <a:latin typeface="Times New Roman" panose="02020603050405020304" pitchFamily="18" charset="0"/>
                          <a:cs typeface="Times New Roman" panose="02020603050405020304" pitchFamily="18" charset="0"/>
                        </a:rPr>
                        <a:t> con </a:t>
                      </a:r>
                      <a:r>
                        <a:rPr lang="en-US" sz="1600" dirty="0" err="1">
                          <a:effectLst/>
                          <a:latin typeface="Times New Roman" panose="02020603050405020304" pitchFamily="18" charset="0"/>
                          <a:cs typeface="Times New Roman" panose="02020603050405020304" pitchFamily="18" charset="0"/>
                        </a:rPr>
                        <a:t>theo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sau</a:t>
                      </a:r>
                      <a:r>
                        <a:rPr lang="en-US" sz="1600" dirty="0">
                          <a:effectLst/>
                          <a:latin typeface="Times New Roman" panose="02020603050405020304" pitchFamily="18" charset="0"/>
                          <a:cs typeface="Times New Roman" panose="02020603050405020304" pitchFamily="18" charset="0"/>
                        </a:rPr>
                        <a:t> , </a:t>
                      </a:r>
                      <a:r>
                        <a:rPr lang="en-US" sz="1600" dirty="0" err="1">
                          <a:effectLst/>
                          <a:latin typeface="Times New Roman" panose="02020603050405020304" pitchFamily="18" charset="0"/>
                          <a:cs typeface="Times New Roman" panose="02020603050405020304" pitchFamily="18" charset="0"/>
                        </a:rPr>
                        <a:t>đưa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đối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chiếu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vào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tài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khoản</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3409597"/>
                  </a:ext>
                </a:extLst>
              </a:tr>
            </a:tbl>
          </a:graphicData>
        </a:graphic>
      </p:graphicFrame>
    </p:spTree>
    <p:extLst>
      <p:ext uri="{BB962C8B-B14F-4D97-AF65-F5344CB8AC3E}">
        <p14:creationId xmlns:p14="http://schemas.microsoft.com/office/powerpoint/2010/main" val="296940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3" y="149086"/>
            <a:ext cx="6140399" cy="535773"/>
          </a:xfrm>
        </p:spPr>
        <p:txBody>
          <a:bodyPr>
            <a:normAutofit fontScale="90000"/>
          </a:bodyPr>
          <a:lstStyle/>
          <a:p>
            <a:r>
              <a:rPr lang="en-US" sz="2400" dirty="0">
                <a:solidFill>
                  <a:schemeClr val="accent5">
                    <a:lumMod val="50000"/>
                  </a:schemeClr>
                </a:solidFill>
                <a:latin typeface="+mj-lt"/>
              </a:rPr>
              <a:t>2.2 XPath </a:t>
            </a:r>
          </a:p>
        </p:txBody>
      </p:sp>
      <p:sp>
        <p:nvSpPr>
          <p:cNvPr id="8" name="Rectangle 1"/>
          <p:cNvSpPr>
            <a:spLocks noChangeArrowheads="1"/>
          </p:cNvSpPr>
          <p:nvPr/>
        </p:nvSpPr>
        <p:spPr bwMode="auto">
          <a:xfrm>
            <a:off x="1071701" y="2320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314244" y="684859"/>
            <a:ext cx="6140399" cy="535773"/>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US" sz="2000" dirty="0">
                <a:solidFill>
                  <a:schemeClr val="tx1"/>
                </a:solidFill>
                <a:latin typeface="Times New Roman" panose="02020603050405020304" pitchFamily="18" charset="0"/>
                <a:cs typeface="Times New Roman" panose="02020603050405020304" pitchFamily="18" charset="0"/>
              </a:rPr>
              <a:t>Useful built-in-functions</a:t>
            </a:r>
          </a:p>
        </p:txBody>
      </p:sp>
      <p:graphicFrame>
        <p:nvGraphicFramePr>
          <p:cNvPr id="3" name="Table 2"/>
          <p:cNvGraphicFramePr>
            <a:graphicFrameLocks noGrp="1"/>
          </p:cNvGraphicFramePr>
          <p:nvPr>
            <p:extLst>
              <p:ext uri="{D42A27DB-BD31-4B8C-83A1-F6EECF244321}">
                <p14:modId xmlns:p14="http://schemas.microsoft.com/office/powerpoint/2010/main" val="1033591090"/>
              </p:ext>
            </p:extLst>
          </p:nvPr>
        </p:nvGraphicFramePr>
        <p:xfrm>
          <a:off x="1314241" y="1363812"/>
          <a:ext cx="6945176" cy="2881253"/>
        </p:xfrm>
        <a:graphic>
          <a:graphicData uri="http://schemas.openxmlformats.org/drawingml/2006/table">
            <a:tbl>
              <a:tblPr firstRow="1" firstCol="1" bandRow="1">
                <a:tableStyleId>{76F95999-3771-47BF-82D0-B848749F3490}</a:tableStyleId>
              </a:tblPr>
              <a:tblGrid>
                <a:gridCol w="1857385">
                  <a:extLst>
                    <a:ext uri="{9D8B030D-6E8A-4147-A177-3AD203B41FA5}">
                      <a16:colId xmlns:a16="http://schemas.microsoft.com/office/drawing/2014/main" val="3198578694"/>
                    </a:ext>
                  </a:extLst>
                </a:gridCol>
                <a:gridCol w="1898079">
                  <a:extLst>
                    <a:ext uri="{9D8B030D-6E8A-4147-A177-3AD203B41FA5}">
                      <a16:colId xmlns:a16="http://schemas.microsoft.com/office/drawing/2014/main" val="1218014779"/>
                    </a:ext>
                  </a:extLst>
                </a:gridCol>
                <a:gridCol w="3189712">
                  <a:extLst>
                    <a:ext uri="{9D8B030D-6E8A-4147-A177-3AD203B41FA5}">
                      <a16:colId xmlns:a16="http://schemas.microsoft.com/office/drawing/2014/main" val="1881571556"/>
                    </a:ext>
                  </a:extLst>
                </a:gridCol>
              </a:tblGrid>
              <a:tr h="1398871">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normalize – space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normalize-space() as </a:t>
                      </a:r>
                      <a:r>
                        <a:rPr lang="en-US" sz="1800" dirty="0" err="1">
                          <a:effectLst/>
                          <a:latin typeface="Times New Roman" panose="02020603050405020304" pitchFamily="18" charset="0"/>
                          <a:cs typeface="Times New Roman" panose="02020603050405020304" pitchFamily="18" charset="0"/>
                        </a:rPr>
                        <a:t>xs:string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Trả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arg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trống</a:t>
                      </a:r>
                      <a:r>
                        <a:rPr lang="en-US" sz="1800" dirty="0">
                          <a:effectLst/>
                          <a:latin typeface="Times New Roman" panose="02020603050405020304" pitchFamily="18" charset="0"/>
                          <a:cs typeface="Times New Roman" panose="02020603050405020304" pitchFamily="18" charset="0"/>
                        </a:rPr>
                        <a:t> ở </a:t>
                      </a:r>
                      <a:r>
                        <a:rPr lang="en-US" sz="1800" dirty="0" err="1">
                          <a:effectLst/>
                          <a:latin typeface="Times New Roman" panose="02020603050405020304" pitchFamily="18" charset="0"/>
                          <a:cs typeface="Times New Roman" panose="02020603050405020304" pitchFamily="18" charset="0"/>
                        </a:rPr>
                        <a:t>đầu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cuối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bỏ</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trắng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xuống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cs typeface="Times New Roman" panose="02020603050405020304" pitchFamily="18" charset="0"/>
                        </a:rPr>
                        <a:t> 1 </a:t>
                      </a:r>
                      <a:r>
                        <a:rPr lang="en-US" sz="1800" dirty="0" err="1">
                          <a:effectLst/>
                          <a:latin typeface="Times New Roman" panose="02020603050405020304" pitchFamily="18" charset="0"/>
                          <a:cs typeface="Times New Roman" panose="02020603050405020304" pitchFamily="18" charset="0"/>
                        </a:rPr>
                        <a:t>ký</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tự</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trắng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duy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nhất</a:t>
                      </a:r>
                      <a:r>
                        <a:rPr lang="en-US" sz="18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5125824"/>
                  </a:ext>
                </a:extLst>
              </a:tr>
              <a:tr h="572773">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count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count($</a:t>
                      </a:r>
                      <a:r>
                        <a:rPr lang="en-US" sz="1800" dirty="0" err="1">
                          <a:effectLst/>
                          <a:latin typeface="Times New Roman" panose="02020603050405020304" pitchFamily="18" charset="0"/>
                          <a:cs typeface="Times New Roman" panose="02020603050405020304" pitchFamily="18" charset="0"/>
                        </a:rPr>
                        <a:t>arg</a:t>
                      </a:r>
                      <a:r>
                        <a:rPr lang="en-US" sz="1800" dirty="0">
                          <a:effectLst/>
                          <a:latin typeface="Times New Roman" panose="02020603050405020304" pitchFamily="18" charset="0"/>
                          <a:cs typeface="Times New Roman" panose="02020603050405020304" pitchFamily="18" charset="0"/>
                        </a:rPr>
                        <a:t> as item()*) as </a:t>
                      </a:r>
                      <a:r>
                        <a:rPr lang="en-US" sz="1800" dirty="0" err="1">
                          <a:effectLst/>
                          <a:latin typeface="Times New Roman" panose="02020603050405020304" pitchFamily="18" charset="0"/>
                          <a:cs typeface="Times New Roman" panose="02020603050405020304" pitchFamily="18" charset="0"/>
                        </a:rPr>
                        <a:t>xs:integer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Trả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item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chuỗi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9696272"/>
                  </a:ext>
                </a:extLst>
              </a:tr>
              <a:tr h="572773">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text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Text() as xs:string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dirty="0" err="1">
                          <a:effectLst/>
                          <a:latin typeface="Times New Roman" panose="02020603050405020304" pitchFamily="18" charset="0"/>
                          <a:cs typeface="Times New Roman" panose="02020603050405020304" pitchFamily="18" charset="0"/>
                        </a:rPr>
                        <a:t>Trả</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arg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cs typeface="Times New Roman" panose="02020603050405020304" pitchFamily="18" charset="0"/>
                        </a:rPr>
                        <a:t> 1 </a:t>
                      </a:r>
                      <a:r>
                        <a:rPr lang="en-US" sz="1800" dirty="0" err="1">
                          <a:effectLst/>
                          <a:latin typeface="Times New Roman" panose="02020603050405020304" pitchFamily="18" charset="0"/>
                          <a:cs typeface="Times New Roman" panose="02020603050405020304" pitchFamily="18" charset="0"/>
                        </a:rPr>
                        <a:t>văn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node.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2401426"/>
                  </a:ext>
                </a:extLst>
              </a:tr>
            </a:tbl>
          </a:graphicData>
        </a:graphic>
      </p:graphicFrame>
    </p:spTree>
    <p:extLst>
      <p:ext uri="{BB962C8B-B14F-4D97-AF65-F5344CB8AC3E}">
        <p14:creationId xmlns:p14="http://schemas.microsoft.com/office/powerpoint/2010/main" val="135921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685800" y="2522160"/>
            <a:ext cx="7772400" cy="1160463"/>
          </a:xfrm>
          <a:prstGeom prst="rect">
            <a:avLst/>
          </a:prstGeom>
        </p:spPr>
        <p:txBody>
          <a:bodyPr lIns="91425" tIns="91425" rIns="91425" bIns="91425" anchor="b" anchorCtr="0">
            <a:noAutofit/>
          </a:bodyPr>
          <a:lstStyle/>
          <a:p>
            <a:pPr lvl="0" algn="ctr" rtl="0">
              <a:spcBef>
                <a:spcPts val="0"/>
              </a:spcBef>
              <a:buNone/>
            </a:pPr>
            <a:r>
              <a:rPr lang="en-US" sz="6000" dirty="0"/>
              <a:t>T</a:t>
            </a:r>
            <a:r>
              <a:rPr lang="en" sz="6000" dirty="0"/>
              <a:t>hank you</a:t>
            </a:r>
          </a:p>
        </p:txBody>
      </p:sp>
      <p:sp>
        <p:nvSpPr>
          <p:cNvPr id="556" name="Shape 556"/>
          <p:cNvSpPr/>
          <p:nvPr/>
        </p:nvSpPr>
        <p:spPr>
          <a:xfrm>
            <a:off x="4572753" y="647123"/>
            <a:ext cx="1323527" cy="1341148"/>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7" name="Shape 557"/>
          <p:cNvSpPr/>
          <p:nvPr/>
        </p:nvSpPr>
        <p:spPr>
          <a:xfrm rot="1473079">
            <a:off x="3369356" y="1316755"/>
            <a:ext cx="773816" cy="753764"/>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8" name="Shape 558"/>
          <p:cNvSpPr/>
          <p:nvPr/>
        </p:nvSpPr>
        <p:spPr>
          <a:xfrm>
            <a:off x="4316768" y="518957"/>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559" name="Shape 559"/>
          <p:cNvSpPr/>
          <p:nvPr/>
        </p:nvSpPr>
        <p:spPr>
          <a:xfrm rot="2487273">
            <a:off x="4098884" y="2012730"/>
            <a:ext cx="241052" cy="23424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 name="Shape 558">
            <a:extLst>
              <a:ext uri="{FF2B5EF4-FFF2-40B4-BE49-F238E27FC236}">
                <a16:creationId xmlns:a16="http://schemas.microsoft.com/office/drawing/2014/main" id="{5C623CE7-A20E-457D-91B4-4D37AE8AB288}"/>
              </a:ext>
            </a:extLst>
          </p:cNvPr>
          <p:cNvSpPr/>
          <p:nvPr/>
        </p:nvSpPr>
        <p:spPr>
          <a:xfrm>
            <a:off x="6208273" y="387505"/>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9" name="Shape 558">
            <a:extLst>
              <a:ext uri="{FF2B5EF4-FFF2-40B4-BE49-F238E27FC236}">
                <a16:creationId xmlns:a16="http://schemas.microsoft.com/office/drawing/2014/main" id="{35EFBEB4-3E4A-47AA-9D26-D149C06BF0CC}"/>
              </a:ext>
            </a:extLst>
          </p:cNvPr>
          <p:cNvSpPr/>
          <p:nvPr/>
        </p:nvSpPr>
        <p:spPr>
          <a:xfrm>
            <a:off x="6748299" y="1290232"/>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0" name="Shape 558">
            <a:extLst>
              <a:ext uri="{FF2B5EF4-FFF2-40B4-BE49-F238E27FC236}">
                <a16:creationId xmlns:a16="http://schemas.microsoft.com/office/drawing/2014/main" id="{9E94AC62-62FA-4410-B57A-CA46F550C5C3}"/>
              </a:ext>
            </a:extLst>
          </p:cNvPr>
          <p:cNvSpPr/>
          <p:nvPr/>
        </p:nvSpPr>
        <p:spPr>
          <a:xfrm>
            <a:off x="5813491" y="1865883"/>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558">
            <a:extLst>
              <a:ext uri="{FF2B5EF4-FFF2-40B4-BE49-F238E27FC236}">
                <a16:creationId xmlns:a16="http://schemas.microsoft.com/office/drawing/2014/main" id="{C03797DA-A710-407A-8B13-C95B9342A06F}"/>
              </a:ext>
            </a:extLst>
          </p:cNvPr>
          <p:cNvSpPr/>
          <p:nvPr/>
        </p:nvSpPr>
        <p:spPr>
          <a:xfrm>
            <a:off x="7113207" y="2003542"/>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558">
            <a:extLst>
              <a:ext uri="{FF2B5EF4-FFF2-40B4-BE49-F238E27FC236}">
                <a16:creationId xmlns:a16="http://schemas.microsoft.com/office/drawing/2014/main" id="{C2E7B505-0A4B-4412-8743-10003545B31F}"/>
              </a:ext>
            </a:extLst>
          </p:cNvPr>
          <p:cNvSpPr/>
          <p:nvPr/>
        </p:nvSpPr>
        <p:spPr>
          <a:xfrm>
            <a:off x="7436705" y="518956"/>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558">
            <a:extLst>
              <a:ext uri="{FF2B5EF4-FFF2-40B4-BE49-F238E27FC236}">
                <a16:creationId xmlns:a16="http://schemas.microsoft.com/office/drawing/2014/main" id="{D49540F7-9468-4467-AC2F-EF7DF2931144}"/>
              </a:ext>
            </a:extLst>
          </p:cNvPr>
          <p:cNvSpPr/>
          <p:nvPr/>
        </p:nvSpPr>
        <p:spPr>
          <a:xfrm>
            <a:off x="8458200" y="189755"/>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4" name="Shape 558">
            <a:extLst>
              <a:ext uri="{FF2B5EF4-FFF2-40B4-BE49-F238E27FC236}">
                <a16:creationId xmlns:a16="http://schemas.microsoft.com/office/drawing/2014/main" id="{67ED6ED7-F767-4C81-A8B3-17772D6B558B}"/>
              </a:ext>
            </a:extLst>
          </p:cNvPr>
          <p:cNvSpPr/>
          <p:nvPr/>
        </p:nvSpPr>
        <p:spPr>
          <a:xfrm>
            <a:off x="8162262" y="1290232"/>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Shape 558">
            <a:extLst>
              <a:ext uri="{FF2B5EF4-FFF2-40B4-BE49-F238E27FC236}">
                <a16:creationId xmlns:a16="http://schemas.microsoft.com/office/drawing/2014/main" id="{C1D67824-89D4-486B-B3F1-2DDF1A89895E}"/>
              </a:ext>
            </a:extLst>
          </p:cNvPr>
          <p:cNvSpPr/>
          <p:nvPr/>
        </p:nvSpPr>
        <p:spPr>
          <a:xfrm>
            <a:off x="8539419" y="2132821"/>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6" name="Shape 558">
            <a:extLst>
              <a:ext uri="{FF2B5EF4-FFF2-40B4-BE49-F238E27FC236}">
                <a16:creationId xmlns:a16="http://schemas.microsoft.com/office/drawing/2014/main" id="{EA8FD745-460A-4B1F-913C-7888441D8F48}"/>
              </a:ext>
            </a:extLst>
          </p:cNvPr>
          <p:cNvSpPr/>
          <p:nvPr/>
        </p:nvSpPr>
        <p:spPr>
          <a:xfrm>
            <a:off x="3022418" y="298051"/>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7" name="Shape 558">
            <a:extLst>
              <a:ext uri="{FF2B5EF4-FFF2-40B4-BE49-F238E27FC236}">
                <a16:creationId xmlns:a16="http://schemas.microsoft.com/office/drawing/2014/main" id="{8D32726A-57BF-4009-8537-F64C714EAED4}"/>
              </a:ext>
            </a:extLst>
          </p:cNvPr>
          <p:cNvSpPr/>
          <p:nvPr/>
        </p:nvSpPr>
        <p:spPr>
          <a:xfrm>
            <a:off x="2137384" y="961031"/>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dirty="0">
              <a:solidFill>
                <a:srgbClr val="6D9EEB"/>
              </a:solidFill>
            </a:endParaRPr>
          </a:p>
        </p:txBody>
      </p:sp>
      <p:sp>
        <p:nvSpPr>
          <p:cNvPr id="18" name="Shape 558">
            <a:extLst>
              <a:ext uri="{FF2B5EF4-FFF2-40B4-BE49-F238E27FC236}">
                <a16:creationId xmlns:a16="http://schemas.microsoft.com/office/drawing/2014/main" id="{F75FA877-2ABC-4721-99B8-0AEB870F07B9}"/>
              </a:ext>
            </a:extLst>
          </p:cNvPr>
          <p:cNvSpPr/>
          <p:nvPr/>
        </p:nvSpPr>
        <p:spPr>
          <a:xfrm>
            <a:off x="1522632" y="1674341"/>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9" name="Shape 558">
            <a:extLst>
              <a:ext uri="{FF2B5EF4-FFF2-40B4-BE49-F238E27FC236}">
                <a16:creationId xmlns:a16="http://schemas.microsoft.com/office/drawing/2014/main" id="{6C021A74-B5AC-4FFB-93DF-E9D934098EAC}"/>
              </a:ext>
            </a:extLst>
          </p:cNvPr>
          <p:cNvSpPr/>
          <p:nvPr/>
        </p:nvSpPr>
        <p:spPr>
          <a:xfrm>
            <a:off x="2646841" y="1837628"/>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0" name="Shape 558">
            <a:extLst>
              <a:ext uri="{FF2B5EF4-FFF2-40B4-BE49-F238E27FC236}">
                <a16:creationId xmlns:a16="http://schemas.microsoft.com/office/drawing/2014/main" id="{90DDDD59-951F-4990-BDF8-82A49A189004}"/>
              </a:ext>
            </a:extLst>
          </p:cNvPr>
          <p:cNvSpPr/>
          <p:nvPr/>
        </p:nvSpPr>
        <p:spPr>
          <a:xfrm>
            <a:off x="1465863" y="189754"/>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558">
            <a:extLst>
              <a:ext uri="{FF2B5EF4-FFF2-40B4-BE49-F238E27FC236}">
                <a16:creationId xmlns:a16="http://schemas.microsoft.com/office/drawing/2014/main" id="{301D4EE7-0B12-47E3-B0AB-475F88BCCC20}"/>
              </a:ext>
            </a:extLst>
          </p:cNvPr>
          <p:cNvSpPr/>
          <p:nvPr/>
        </p:nvSpPr>
        <p:spPr>
          <a:xfrm>
            <a:off x="5351892" y="89239"/>
            <a:ext cx="338774" cy="329201"/>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Title 1"/>
          <p:cNvSpPr>
            <a:spLocks noGrp="1"/>
          </p:cNvSpPr>
          <p:nvPr>
            <p:ph type="title"/>
          </p:nvPr>
        </p:nvSpPr>
        <p:spPr>
          <a:xfrm>
            <a:off x="1668952" y="1709531"/>
            <a:ext cx="6140399" cy="1469040"/>
          </a:xfrm>
        </p:spPr>
        <p:txBody>
          <a:bodyPr>
            <a:normAutofit fontScale="90000"/>
          </a:bodyPr>
          <a:lstStyle/>
          <a:p>
            <a:r>
              <a:rPr lang="en" sz="5400" dirty="0">
                <a:solidFill>
                  <a:schemeClr val="accent5">
                    <a:lumMod val="50000"/>
                  </a:schemeClr>
                </a:solidFill>
                <a:latin typeface="Arial" panose="020B0604020202020204" pitchFamily="34" charset="0"/>
                <a:cs typeface="Arial" panose="020B0604020202020204" pitchFamily="34" charset="0"/>
              </a:rPr>
              <a:t>1. </a:t>
            </a:r>
            <a:r>
              <a:rPr lang="en-US" sz="5400" dirty="0">
                <a:solidFill>
                  <a:schemeClr val="accent5">
                    <a:lumMod val="50000"/>
                  </a:schemeClr>
                </a:solidFill>
                <a:latin typeface="Arial" panose="020B0604020202020204" pitchFamily="34" charset="0"/>
                <a:cs typeface="Arial" panose="020B0604020202020204" pitchFamily="34" charset="0"/>
              </a:rPr>
              <a:t>K</a:t>
            </a:r>
            <a:r>
              <a:rPr lang="en" sz="5400" dirty="0">
                <a:solidFill>
                  <a:schemeClr val="accent5">
                    <a:lumMod val="50000"/>
                  </a:schemeClr>
                </a:solidFill>
                <a:latin typeface="Arial" panose="020B0604020202020204" pitchFamily="34" charset="0"/>
                <a:cs typeface="Arial" panose="020B0604020202020204" pitchFamily="34" charset="0"/>
              </a:rPr>
              <a:t>hái niệm</a:t>
            </a:r>
            <a:br>
              <a:rPr lang="en" sz="1600" dirty="0">
                <a:solidFill>
                  <a:schemeClr val="accent5">
                    <a:lumMod val="50000"/>
                  </a:schemeClr>
                </a:solidFill>
                <a:latin typeface="Arial" panose="020B0604020202020204" pitchFamily="34" charset="0"/>
                <a:cs typeface="Arial" panose="020B0604020202020204" pitchFamily="34" charset="0"/>
              </a:rPr>
            </a:br>
            <a:endParaRPr lang="en-US" sz="3600" dirty="0">
              <a:solidFill>
                <a:schemeClr val="accent5">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Title 1"/>
          <p:cNvSpPr>
            <a:spLocks noGrp="1"/>
          </p:cNvSpPr>
          <p:nvPr>
            <p:ph type="title"/>
          </p:nvPr>
        </p:nvSpPr>
        <p:spPr>
          <a:xfrm>
            <a:off x="367748" y="139147"/>
            <a:ext cx="6140399" cy="1063487"/>
          </a:xfrm>
        </p:spPr>
        <p:txBody>
          <a:bodyPr>
            <a:normAutofit/>
          </a:bodyPr>
          <a:lstStyle/>
          <a:p>
            <a:r>
              <a:rPr lang="en" sz="2800" dirty="0">
                <a:solidFill>
                  <a:schemeClr val="accent5">
                    <a:lumMod val="50000"/>
                  </a:schemeClr>
                </a:solidFill>
                <a:latin typeface="Arial" panose="020B0604020202020204" pitchFamily="34" charset="0"/>
                <a:cs typeface="Arial" panose="020B0604020202020204" pitchFamily="34" charset="0"/>
              </a:rPr>
              <a:t>1.1. Thế nào là </a:t>
            </a:r>
            <a:r>
              <a:rPr lang="en-US" sz="2800" dirty="0" err="1">
                <a:solidFill>
                  <a:schemeClr val="accent5">
                    <a:lumMod val="50000"/>
                  </a:schemeClr>
                </a:solidFill>
                <a:latin typeface="Arial" panose="020B0604020202020204" pitchFamily="34" charset="0"/>
                <a:cs typeface="Arial" panose="020B0604020202020204" pitchFamily="34" charset="0"/>
              </a:rPr>
              <a:t>Robotium</a:t>
            </a:r>
            <a:r>
              <a:rPr lang="en" sz="2800" dirty="0">
                <a:solidFill>
                  <a:schemeClr val="accent5">
                    <a:lumMod val="50000"/>
                  </a:schemeClr>
                </a:solidFill>
                <a:latin typeface="Arial" panose="020B0604020202020204" pitchFamily="34" charset="0"/>
                <a:cs typeface="Arial" panose="020B0604020202020204" pitchFamily="34" charset="0"/>
              </a:rPr>
              <a:t>?</a:t>
            </a:r>
            <a:br>
              <a:rPr lang="en" sz="2800" dirty="0">
                <a:solidFill>
                  <a:schemeClr val="accent5">
                    <a:lumMod val="50000"/>
                  </a:schemeClr>
                </a:solidFill>
                <a:latin typeface="Arial" panose="020B0604020202020204" pitchFamily="34" charset="0"/>
                <a:cs typeface="Arial" panose="020B0604020202020204" pitchFamily="34" charset="0"/>
              </a:rPr>
            </a:br>
            <a:endParaRPr lang="en-US" sz="2800" dirty="0">
              <a:solidFill>
                <a:schemeClr val="accent5">
                  <a:lumMod val="50000"/>
                </a:schemeClr>
              </a:solidFill>
              <a:latin typeface="Arial" panose="020B0604020202020204" pitchFamily="34" charset="0"/>
              <a:cs typeface="Arial" panose="020B0604020202020204" pitchFamily="34" charset="0"/>
            </a:endParaRPr>
          </a:p>
        </p:txBody>
      </p:sp>
      <p:sp>
        <p:nvSpPr>
          <p:cNvPr id="543" name="Shape 543"/>
          <p:cNvSpPr txBox="1">
            <a:spLocks noGrp="1"/>
          </p:cNvSpPr>
          <p:nvPr>
            <p:ph type="body" idx="1"/>
          </p:nvPr>
        </p:nvSpPr>
        <p:spPr>
          <a:xfrm>
            <a:off x="1079347" y="874136"/>
            <a:ext cx="7845991" cy="4237775"/>
          </a:xfrm>
          <a:prstGeom prst="rect">
            <a:avLst/>
          </a:prstGeom>
        </p:spPr>
        <p:txBody>
          <a:bodyPr lIns="91425" tIns="91425" rIns="91425" bIns="91425" anchor="ctr" anchorCtr="0">
            <a:noAutofit/>
          </a:bodyPr>
          <a:lstStyle/>
          <a:p>
            <a:pPr algn="just"/>
            <a:r>
              <a:rPr lang="vi-VN" sz="2000" dirty="0">
                <a:latin typeface="Arial" panose="020B0604020202020204" pitchFamily="34" charset="0"/>
                <a:cs typeface="Arial" panose="020B0604020202020204" pitchFamily="34" charset="0"/>
              </a:rPr>
              <a:t>Robotium là một khung kiểm thử tự động mã nguồn mở, được sử dụng để kiểm thử hộp đen mạnh mẽ và đặc biệt là các ứng dụng Android . Nó hỗ trợ đầy đủ cho các trường hợp kiểm thử ứng dụng gốc và lai. Ứng dụng gốc được phát trực tiếp trên thiết bị, được thiết kế cho một nền tảng cụ thể và có thể được cài đặt từ Cửa hàng Google Play. Trong khi đó ứng dụng Hybrid (lai) chứa một phần web cơ bản và một phần là ứng dụng mobile, nó cũng có thể được cài đặt từ kho ứng dụng, nhưng yêu cầu HTML phải được hiển thị trong trình duyệt.</a:t>
            </a:r>
            <a:endParaRPr lang="en-US" sz="2000" dirty="0">
              <a:latin typeface="Arial" panose="020B0604020202020204" pitchFamily="34" charset="0"/>
              <a:cs typeface="Arial" panose="020B0604020202020204" pitchFamily="34" charset="0"/>
            </a:endParaRPr>
          </a:p>
          <a:p>
            <a:pPr algn="just"/>
            <a:r>
              <a:rPr lang="en-US" sz="2000" dirty="0" err="1">
                <a:latin typeface="Arial" panose="020B0604020202020204" pitchFamily="34" charset="0"/>
                <a:cs typeface="Arial" panose="020B0604020202020204" pitchFamily="34" charset="0"/>
              </a:rPr>
              <a:t>Robotium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test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sẵn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sẵn</a:t>
            </a:r>
            <a:r>
              <a:rPr lang="en-US" sz="2000" dirty="0">
                <a:latin typeface="Arial" panose="020B0604020202020204" pitchFamily="34" charset="0"/>
                <a:cs typeface="Arial" panose="020B0604020202020204" pitchFamily="34" charset="0"/>
              </a:rPr>
              <a:t> file </a:t>
            </a:r>
            <a:r>
              <a:rPr lang="en-US" sz="2000" dirty="0" err="1">
                <a:latin typeface="Arial" panose="020B0604020202020204" pitchFamily="34" charset="0"/>
                <a:cs typeface="Arial" panose="020B0604020202020204" pitchFamily="34" charset="0"/>
              </a:rPr>
              <a:t>apk</a:t>
            </a:r>
            <a:r>
              <a:rPr lang="en-US" sz="2000" dirty="0">
                <a:latin typeface="Arial" panose="020B0604020202020204" pitchFamily="34" charset="0"/>
                <a:cs typeface="Arial" panose="020B0604020202020204" pitchFamily="34" charset="0"/>
              </a:rPr>
              <a:t>.</a:t>
            </a:r>
          </a:p>
          <a:p>
            <a:pPr algn="just">
              <a:buNone/>
            </a:pPr>
            <a:endParaRPr lang="en-US" sz="1600" dirty="0">
              <a:latin typeface="Arial" panose="020B0604020202020204" pitchFamily="34" charset="0"/>
              <a:cs typeface="Arial" panose="020B0604020202020204" pitchFamily="34" charset="0"/>
            </a:endParaRPr>
          </a:p>
          <a:p>
            <a:pPr algn="just">
              <a:buNone/>
            </a:pPr>
            <a:r>
              <a:rPr lang="en-US" sz="1600" dirty="0">
                <a:latin typeface="Arial" panose="020B0604020202020204" pitchFamily="34" charset="0"/>
                <a:cs typeface="Arial" panose="020B0604020202020204" pitchFamily="34" charset="0"/>
              </a:rPr>
              <a:t>	</a:t>
            </a:r>
            <a:endParaRPr lang="en" sz="1600" dirty="0">
              <a:latin typeface="Arial" panose="020B0604020202020204" pitchFamily="34" charset="0"/>
              <a:cs typeface="Arial" panose="020B0604020202020204" pitchFamily="34" charset="0"/>
            </a:endParaRPr>
          </a:p>
          <a:p>
            <a:pPr lvl="0">
              <a:spcBef>
                <a:spcPts val="0"/>
              </a:spcBef>
              <a:buNone/>
            </a:pPr>
            <a:endParaRPr lang="e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79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Title 1"/>
          <p:cNvSpPr>
            <a:spLocks noGrp="1"/>
          </p:cNvSpPr>
          <p:nvPr>
            <p:ph type="title"/>
          </p:nvPr>
        </p:nvSpPr>
        <p:spPr>
          <a:xfrm>
            <a:off x="141638" y="256592"/>
            <a:ext cx="6140399" cy="857400"/>
          </a:xfrm>
        </p:spPr>
        <p:txBody>
          <a:bodyPr>
            <a:noAutofit/>
          </a:bodyPr>
          <a:lstStyle/>
          <a:p>
            <a:r>
              <a:rPr lang="en" sz="2800" dirty="0">
                <a:solidFill>
                  <a:schemeClr val="accent5">
                    <a:lumMod val="50000"/>
                  </a:schemeClr>
                </a:solidFill>
                <a:latin typeface="Arial" panose="020B0604020202020204" pitchFamily="34" charset="0"/>
                <a:cs typeface="Arial" panose="020B0604020202020204" pitchFamily="34" charset="0"/>
              </a:rPr>
              <a:t>1.1. Thế nào là </a:t>
            </a:r>
            <a:r>
              <a:rPr lang="en-US" sz="2800" dirty="0" err="1">
                <a:solidFill>
                  <a:schemeClr val="accent5">
                    <a:lumMod val="50000"/>
                  </a:schemeClr>
                </a:solidFill>
                <a:latin typeface="Arial" panose="020B0604020202020204" pitchFamily="34" charset="0"/>
                <a:cs typeface="Arial" panose="020B0604020202020204" pitchFamily="34" charset="0"/>
              </a:rPr>
              <a:t>Robotium</a:t>
            </a:r>
            <a:r>
              <a:rPr lang="en" sz="2800" dirty="0">
                <a:solidFill>
                  <a:schemeClr val="accent5">
                    <a:lumMod val="50000"/>
                  </a:schemeClr>
                </a:solidFill>
                <a:latin typeface="Arial" panose="020B0604020202020204" pitchFamily="34" charset="0"/>
                <a:cs typeface="Arial" panose="020B0604020202020204" pitchFamily="34" charset="0"/>
              </a:rPr>
              <a:t>?</a:t>
            </a:r>
            <a:br>
              <a:rPr lang="en" sz="2800" dirty="0">
                <a:solidFill>
                  <a:schemeClr val="accent5">
                    <a:lumMod val="50000"/>
                  </a:schemeClr>
                </a:solidFill>
                <a:latin typeface="Arial" panose="020B0604020202020204" pitchFamily="34" charset="0"/>
                <a:cs typeface="Arial" panose="020B0604020202020204" pitchFamily="34" charset="0"/>
              </a:rPr>
            </a:br>
            <a:endParaRPr lang="en-US" sz="2800" dirty="0">
              <a:solidFill>
                <a:schemeClr val="accent5">
                  <a:lumMod val="50000"/>
                </a:schemeClr>
              </a:solidFill>
              <a:latin typeface="Arial" panose="020B0604020202020204" pitchFamily="34" charset="0"/>
              <a:cs typeface="Arial" panose="020B0604020202020204" pitchFamily="34" charset="0"/>
            </a:endParaRPr>
          </a:p>
        </p:txBody>
      </p:sp>
      <p:sp>
        <p:nvSpPr>
          <p:cNvPr id="543" name="Shape 543"/>
          <p:cNvSpPr txBox="1">
            <a:spLocks noGrp="1"/>
          </p:cNvSpPr>
          <p:nvPr>
            <p:ph type="body" idx="1"/>
          </p:nvPr>
        </p:nvSpPr>
        <p:spPr>
          <a:xfrm>
            <a:off x="1063487" y="924339"/>
            <a:ext cx="8080513" cy="4409108"/>
          </a:xfrm>
          <a:prstGeom prst="rect">
            <a:avLst/>
          </a:prstGeom>
        </p:spPr>
        <p:txBody>
          <a:bodyPr lIns="91425" tIns="91425" rIns="91425" bIns="91425" anchor="ctr" anchorCtr="0">
            <a:noAutofit/>
          </a:bodyPr>
          <a:lstStyle/>
          <a:p>
            <a:pPr marL="342900" indent="-342900">
              <a:buFont typeface="Arial" panose="020B0604020202020204" pitchFamily="34" charset="0"/>
              <a:buChar char="•"/>
            </a:pPr>
            <a:r>
              <a:rPr lang="vi-VN" sz="2000" dirty="0">
                <a:latin typeface="+mn-lt"/>
              </a:rPr>
              <a:t>Robotium chủ yếu được sử dụng để kiểm thử tự động UI và kết nối ràng buộc các thao tác cũng như thời gian chạy với các thành phần có trong giao diện.</a:t>
            </a:r>
            <a:endParaRPr lang="en-US" sz="2000" dirty="0">
              <a:latin typeface="+mn-lt"/>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Robotium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vi-VN" sz="2000" dirty="0">
                <a:latin typeface="+mn-lt"/>
              </a:rPr>
              <a:t>Các trường hợp kiểm thử được viết bằng Robotium có thể được thực hiện trên giả lập Android (Thiết bị ảo Android (AVD)) - chúng ta sẽ xem cách tạo AVD ở phần sau) hoặc trên thiết bị Android thực. Nhà phát triển có thể viết các kịch bản kiểm thử chức năng, hệ thống và chấp nhận trên nhiều hoạt động. Robotium là Khung kiểm thử tự động hàng đầu thế giới và nhiều nhà phát triển mã nguồn mở đang đóng góp để giới thiệu nhiều tính năng thú vị hơn trong các phiên bản tiếp theo.</a:t>
            </a:r>
            <a:br>
              <a:rPr lang="en-US" sz="2000" dirty="0">
                <a:latin typeface="+mn-lt"/>
              </a:rPr>
            </a:br>
            <a:endParaRPr lang="en" sz="2000" dirty="0">
              <a:latin typeface="+mn-lt"/>
            </a:endParaRPr>
          </a:p>
        </p:txBody>
      </p:sp>
    </p:spTree>
    <p:extLst>
      <p:ext uri="{BB962C8B-B14F-4D97-AF65-F5344CB8AC3E}">
        <p14:creationId xmlns:p14="http://schemas.microsoft.com/office/powerpoint/2010/main" val="51999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Title 1"/>
          <p:cNvSpPr>
            <a:spLocks noGrp="1"/>
          </p:cNvSpPr>
          <p:nvPr>
            <p:ph type="title"/>
          </p:nvPr>
        </p:nvSpPr>
        <p:spPr>
          <a:xfrm>
            <a:off x="747925" y="445436"/>
            <a:ext cx="6140399" cy="857400"/>
          </a:xfrm>
        </p:spPr>
        <p:txBody>
          <a:bodyPr>
            <a:noAutofit/>
          </a:bodyPr>
          <a:lstStyle/>
          <a:p>
            <a:r>
              <a:rPr lang="en" sz="2800" dirty="0">
                <a:solidFill>
                  <a:schemeClr val="accent5">
                    <a:lumMod val="50000"/>
                  </a:schemeClr>
                </a:solidFill>
                <a:latin typeface="Arial" panose="020B0604020202020204" pitchFamily="34" charset="0"/>
                <a:cs typeface="Arial" panose="020B0604020202020204" pitchFamily="34" charset="0"/>
              </a:rPr>
              <a:t>1.1. Thế nào là </a:t>
            </a:r>
            <a:r>
              <a:rPr lang="en-US" sz="2800" dirty="0" err="1">
                <a:solidFill>
                  <a:schemeClr val="accent5">
                    <a:lumMod val="50000"/>
                  </a:schemeClr>
                </a:solidFill>
                <a:latin typeface="Arial" panose="020B0604020202020204" pitchFamily="34" charset="0"/>
                <a:cs typeface="Arial" panose="020B0604020202020204" pitchFamily="34" charset="0"/>
              </a:rPr>
              <a:t>Robotium</a:t>
            </a:r>
            <a:r>
              <a:rPr lang="en" sz="2800" dirty="0">
                <a:solidFill>
                  <a:schemeClr val="accent5">
                    <a:lumMod val="50000"/>
                  </a:schemeClr>
                </a:solidFill>
                <a:latin typeface="Arial" panose="020B0604020202020204" pitchFamily="34" charset="0"/>
                <a:cs typeface="Arial" panose="020B0604020202020204" pitchFamily="34" charset="0"/>
              </a:rPr>
              <a:t>?</a:t>
            </a:r>
            <a:br>
              <a:rPr lang="en" sz="2800" dirty="0">
                <a:solidFill>
                  <a:schemeClr val="accent5">
                    <a:lumMod val="50000"/>
                  </a:schemeClr>
                </a:solidFill>
                <a:latin typeface="Arial" panose="020B0604020202020204" pitchFamily="34" charset="0"/>
                <a:cs typeface="Arial" panose="020B0604020202020204" pitchFamily="34" charset="0"/>
              </a:rPr>
            </a:br>
            <a:endParaRPr lang="en-US" sz="2800" dirty="0">
              <a:solidFill>
                <a:schemeClr val="accent5">
                  <a:lumMod val="50000"/>
                </a:schemeClr>
              </a:solidFill>
              <a:latin typeface="Arial" panose="020B0604020202020204" pitchFamily="34" charset="0"/>
              <a:cs typeface="Arial" panose="020B0604020202020204" pitchFamily="34" charset="0"/>
            </a:endParaRPr>
          </a:p>
        </p:txBody>
      </p:sp>
      <p:pic>
        <p:nvPicPr>
          <p:cNvPr id="1026" name="Picture 2" descr="https://images.viblo.asia/8e0f6a7a-ab8e-4152-a77b-2549b6e00072.png">
            <a:extLst>
              <a:ext uri="{FF2B5EF4-FFF2-40B4-BE49-F238E27FC236}">
                <a16:creationId xmlns:a16="http://schemas.microsoft.com/office/drawing/2014/main" id="{13CC9343-F8D5-4C32-84F8-660999507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25" y="1147349"/>
            <a:ext cx="3071191" cy="20132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viblo.asia/207cd917-e89d-457d-a416-7ef01ae3866c.png">
            <a:extLst>
              <a:ext uri="{FF2B5EF4-FFF2-40B4-BE49-F238E27FC236}">
                <a16:creationId xmlns:a16="http://schemas.microsoft.com/office/drawing/2014/main" id="{BFD5740D-9F73-488C-A873-2BD23A9A9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25" y="3474309"/>
            <a:ext cx="5801962" cy="15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85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Title 1"/>
          <p:cNvSpPr>
            <a:spLocks noGrp="1"/>
          </p:cNvSpPr>
          <p:nvPr>
            <p:ph type="title"/>
          </p:nvPr>
        </p:nvSpPr>
        <p:spPr>
          <a:xfrm>
            <a:off x="747925" y="445436"/>
            <a:ext cx="6140399" cy="857400"/>
          </a:xfrm>
        </p:spPr>
        <p:txBody>
          <a:bodyPr>
            <a:noAutofit/>
          </a:bodyPr>
          <a:lstStyle/>
          <a:p>
            <a:r>
              <a:rPr lang="en" sz="2800" dirty="0">
                <a:solidFill>
                  <a:schemeClr val="accent5">
                    <a:lumMod val="50000"/>
                  </a:schemeClr>
                </a:solidFill>
                <a:latin typeface="Arial" panose="020B0604020202020204" pitchFamily="34" charset="0"/>
                <a:cs typeface="Arial" panose="020B0604020202020204" pitchFamily="34" charset="0"/>
              </a:rPr>
              <a:t>1.1. Thế nào là </a:t>
            </a:r>
            <a:r>
              <a:rPr lang="en-US" sz="2800" dirty="0" err="1">
                <a:solidFill>
                  <a:schemeClr val="accent5">
                    <a:lumMod val="50000"/>
                  </a:schemeClr>
                </a:solidFill>
                <a:latin typeface="Arial" panose="020B0604020202020204" pitchFamily="34" charset="0"/>
                <a:cs typeface="Arial" panose="020B0604020202020204" pitchFamily="34" charset="0"/>
              </a:rPr>
              <a:t>Robotium</a:t>
            </a:r>
            <a:r>
              <a:rPr lang="en" sz="2800" dirty="0">
                <a:solidFill>
                  <a:schemeClr val="accent5">
                    <a:lumMod val="50000"/>
                  </a:schemeClr>
                </a:solidFill>
                <a:latin typeface="Arial" panose="020B0604020202020204" pitchFamily="34" charset="0"/>
                <a:cs typeface="Arial" panose="020B0604020202020204" pitchFamily="34" charset="0"/>
              </a:rPr>
              <a:t>?</a:t>
            </a:r>
            <a:br>
              <a:rPr lang="en" sz="2800" dirty="0">
                <a:solidFill>
                  <a:schemeClr val="accent5">
                    <a:lumMod val="50000"/>
                  </a:schemeClr>
                </a:solidFill>
                <a:latin typeface="Arial" panose="020B0604020202020204" pitchFamily="34" charset="0"/>
                <a:cs typeface="Arial" panose="020B0604020202020204" pitchFamily="34" charset="0"/>
              </a:rPr>
            </a:br>
            <a:endParaRPr lang="en-US" sz="2800" dirty="0">
              <a:solidFill>
                <a:schemeClr val="accent5">
                  <a:lumMod val="50000"/>
                </a:schemeClr>
              </a:solidFill>
              <a:latin typeface="Arial" panose="020B0604020202020204" pitchFamily="34" charset="0"/>
              <a:cs typeface="Arial" panose="020B0604020202020204" pitchFamily="34" charset="0"/>
            </a:endParaRPr>
          </a:p>
        </p:txBody>
      </p:sp>
      <p:pic>
        <p:nvPicPr>
          <p:cNvPr id="1026" name="Picture 2" descr="Káº¿t quáº£ hÃ¬nh áº£nh cho renas reda">
            <a:extLst>
              <a:ext uri="{FF2B5EF4-FFF2-40B4-BE49-F238E27FC236}">
                <a16:creationId xmlns:a16="http://schemas.microsoft.com/office/drawing/2014/main" id="{8927B56E-8673-4DAF-B7D5-D137FD17A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627" y="973527"/>
            <a:ext cx="2981739" cy="30314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D5F42B-F498-41DD-84EC-E66013835613}"/>
              </a:ext>
            </a:extLst>
          </p:cNvPr>
          <p:cNvSpPr txBox="1"/>
          <p:nvPr/>
        </p:nvSpPr>
        <p:spPr>
          <a:xfrm>
            <a:off x="3165614" y="4169973"/>
            <a:ext cx="2256182" cy="461665"/>
          </a:xfrm>
          <a:prstGeom prst="rect">
            <a:avLst/>
          </a:prstGeom>
          <a:noFill/>
        </p:spPr>
        <p:txBody>
          <a:bodyPr wrap="square" rtlCol="0">
            <a:spAutoFit/>
          </a:bodyPr>
          <a:lstStyle/>
          <a:p>
            <a:pPr algn="ctr"/>
            <a:r>
              <a:rPr lang="en-US" sz="2400" dirty="0" err="1">
                <a:latin typeface="Arial" panose="020B0604020202020204" pitchFamily="34" charset="0"/>
                <a:cs typeface="Arial" panose="020B0604020202020204" pitchFamily="34" charset="0"/>
              </a:rPr>
              <a:t>Renas</a:t>
            </a:r>
            <a:r>
              <a:rPr lang="en-US" sz="2400" dirty="0">
                <a:latin typeface="Arial" panose="020B0604020202020204" pitchFamily="34" charset="0"/>
                <a:cs typeface="Arial" panose="020B0604020202020204" pitchFamily="34" charset="0"/>
              </a:rPr>
              <a:t> Reda</a:t>
            </a:r>
          </a:p>
        </p:txBody>
      </p:sp>
    </p:spTree>
    <p:extLst>
      <p:ext uri="{BB962C8B-B14F-4D97-AF65-F5344CB8AC3E}">
        <p14:creationId xmlns:p14="http://schemas.microsoft.com/office/powerpoint/2010/main" val="142649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Title 1"/>
          <p:cNvSpPr>
            <a:spLocks noGrp="1"/>
          </p:cNvSpPr>
          <p:nvPr>
            <p:ph type="title"/>
          </p:nvPr>
        </p:nvSpPr>
        <p:spPr>
          <a:xfrm>
            <a:off x="288234" y="386841"/>
            <a:ext cx="6140399" cy="857400"/>
          </a:xfrm>
        </p:spPr>
        <p:txBody>
          <a:bodyPr>
            <a:noAutofit/>
          </a:bodyPr>
          <a:lstStyle/>
          <a:p>
            <a:r>
              <a:rPr lang="en" sz="2800" dirty="0">
                <a:solidFill>
                  <a:schemeClr val="accent5">
                    <a:lumMod val="50000"/>
                  </a:schemeClr>
                </a:solidFill>
                <a:latin typeface="Arial" panose="020B0604020202020204" pitchFamily="34" charset="0"/>
                <a:cs typeface="Arial" panose="020B0604020202020204" pitchFamily="34" charset="0"/>
              </a:rPr>
              <a:t>1.2.</a:t>
            </a:r>
            <a:r>
              <a:rPr lang="en-US" sz="2800" dirty="0" err="1">
                <a:solidFill>
                  <a:schemeClr val="accent5">
                    <a:lumMod val="50000"/>
                  </a:schemeClr>
                </a:solidFill>
                <a:latin typeface="Arial" panose="020B0604020202020204" pitchFamily="34" charset="0"/>
                <a:cs typeface="Arial" panose="020B0604020202020204" pitchFamily="34" charset="0"/>
              </a:rPr>
              <a:t>Lợi</a:t>
            </a:r>
            <a:r>
              <a:rPr lang="en-US" sz="2800" dirty="0">
                <a:solidFill>
                  <a:schemeClr val="accent5">
                    <a:lumMod val="50000"/>
                  </a:schemeClr>
                </a:solidFill>
                <a:latin typeface="Arial" panose="020B0604020202020204" pitchFamily="34" charset="0"/>
                <a:cs typeface="Arial" panose="020B0604020202020204" pitchFamily="34" charset="0"/>
              </a:rPr>
              <a:t> </a:t>
            </a:r>
            <a:r>
              <a:rPr lang="en-US" sz="2800" dirty="0" err="1">
                <a:solidFill>
                  <a:schemeClr val="accent5">
                    <a:lumMod val="50000"/>
                  </a:schemeClr>
                </a:solidFill>
                <a:latin typeface="Arial" panose="020B0604020202020204" pitchFamily="34" charset="0"/>
                <a:cs typeface="Arial" panose="020B0604020202020204" pitchFamily="34" charset="0"/>
              </a:rPr>
              <a:t>Ích</a:t>
            </a:r>
            <a:r>
              <a:rPr lang="en-US" sz="2800" dirty="0">
                <a:solidFill>
                  <a:schemeClr val="accent5">
                    <a:lumMod val="50000"/>
                  </a:schemeClr>
                </a:solidFill>
                <a:latin typeface="Arial" panose="020B0604020202020204" pitchFamily="34" charset="0"/>
                <a:cs typeface="Arial" panose="020B0604020202020204" pitchFamily="34" charset="0"/>
              </a:rPr>
              <a:t> R</a:t>
            </a:r>
            <a:r>
              <a:rPr lang="en" sz="2800" dirty="0">
                <a:solidFill>
                  <a:schemeClr val="accent5">
                    <a:lumMod val="50000"/>
                  </a:schemeClr>
                </a:solidFill>
                <a:latin typeface="Arial" panose="020B0604020202020204" pitchFamily="34" charset="0"/>
                <a:cs typeface="Arial" panose="020B0604020202020204" pitchFamily="34" charset="0"/>
              </a:rPr>
              <a:t>obotium?</a:t>
            </a:r>
            <a:br>
              <a:rPr lang="en" sz="2800" dirty="0">
                <a:solidFill>
                  <a:schemeClr val="accent5">
                    <a:lumMod val="50000"/>
                  </a:schemeClr>
                </a:solidFill>
                <a:latin typeface="Arial" panose="020B0604020202020204" pitchFamily="34" charset="0"/>
                <a:cs typeface="Arial" panose="020B0604020202020204" pitchFamily="34" charset="0"/>
              </a:rPr>
            </a:br>
            <a:endParaRPr lang="en-US" sz="2800" dirty="0">
              <a:solidFill>
                <a:schemeClr val="accent5">
                  <a:lumMod val="50000"/>
                </a:schemeClr>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15845B4E-6478-45E2-93C4-2582AB0E1520}"/>
              </a:ext>
            </a:extLst>
          </p:cNvPr>
          <p:cNvSpPr>
            <a:spLocks noGrp="1"/>
          </p:cNvSpPr>
          <p:nvPr>
            <p:ph type="body" idx="1"/>
          </p:nvPr>
        </p:nvSpPr>
        <p:spPr>
          <a:xfrm>
            <a:off x="1033670" y="1023478"/>
            <a:ext cx="7822096" cy="4120022"/>
          </a:xfrm>
        </p:spPr>
        <p:txBody>
          <a:bodyPr>
            <a:normAutofit/>
          </a:bodyPr>
          <a:lstStyle/>
          <a:p>
            <a:r>
              <a:rPr lang="vi-VN" sz="2000" dirty="0"/>
              <a:t>Dễ viết, code ngắn hơn. thời gian tối thiểu cần thiết để viết các testcase được chủ động.</a:t>
            </a:r>
          </a:p>
          <a:p>
            <a:r>
              <a:rPr lang="vi-VN" sz="2000" dirty="0"/>
              <a:t>Bạn có thể phát huy hết năng lực của test case , với kiến ​​thức tối thiểu của ứng dụng được test.</a:t>
            </a:r>
          </a:p>
          <a:p>
            <a:r>
              <a:rPr lang="vi-VN" sz="2000" dirty="0"/>
              <a:t>Framework xử lý tự động nhiều hoạt động Android. Độ khó của test case được cải thiện rất nhiều, so với test bằng các thiết bị chuẩn.</a:t>
            </a:r>
          </a:p>
          <a:p>
            <a:r>
              <a:rPr lang="vi-VN" sz="2000" dirty="0"/>
              <a:t>Tự động định thời (thời gian) và độ chậm trễ.</a:t>
            </a:r>
          </a:p>
          <a:p>
            <a:r>
              <a:rPr lang="vi-VN" sz="2000" dirty="0"/>
              <a:t>Tự động hoạt động theo quy trình hiện tại.</a:t>
            </a:r>
          </a:p>
          <a:p>
            <a:r>
              <a:rPr lang="vi-VN" sz="2000" dirty="0"/>
              <a:t>Tự động tìm kiếm lượt xem.</a:t>
            </a:r>
          </a:p>
          <a:p>
            <a:endParaRPr lang="en-US" dirty="0"/>
          </a:p>
        </p:txBody>
      </p:sp>
    </p:spTree>
    <p:extLst>
      <p:ext uri="{BB962C8B-B14F-4D97-AF65-F5344CB8AC3E}">
        <p14:creationId xmlns:p14="http://schemas.microsoft.com/office/powerpoint/2010/main" val="403557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1050</TotalTime>
  <Words>2509</Words>
  <Application>Microsoft Office PowerPoint</Application>
  <PresentationFormat>On-screen Show (16:9)</PresentationFormat>
  <Paragraphs>314</Paragraphs>
  <Slides>33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Sniglet</vt:lpstr>
      <vt:lpstr>Wingdings</vt:lpstr>
      <vt:lpstr>Dosis</vt:lpstr>
      <vt:lpstr>Times New Roman</vt:lpstr>
      <vt:lpstr>Arial</vt:lpstr>
      <vt:lpstr>Corbel</vt:lpstr>
      <vt:lpstr>Parallax</vt:lpstr>
      <vt:lpstr>Công cụ kiểm thử  Robotium</vt:lpstr>
      <vt:lpstr>Thành viên:</vt:lpstr>
      <vt:lpstr>PowerPoint Presentation</vt:lpstr>
      <vt:lpstr>1. Khái niệm </vt:lpstr>
      <vt:lpstr>1.1. Thế nào là Robotium? </vt:lpstr>
      <vt:lpstr>1.1. Thế nào là Robotium? </vt:lpstr>
      <vt:lpstr>1.1. Thế nào là Robotium? </vt:lpstr>
      <vt:lpstr>1.1. Thế nào là Robotium? </vt:lpstr>
      <vt:lpstr>1.2.Lợi Ích Robotium? </vt:lpstr>
      <vt:lpstr>1.2.Lợi Ích Robotium?</vt:lpstr>
      <vt:lpstr>1.2 Nhược điểm của Robotium </vt:lpstr>
      <vt:lpstr>1.2 Cách thức làm việc của Robotium</vt:lpstr>
      <vt:lpstr>1.2 Cách thức làm việc của Selenium</vt:lpstr>
      <vt:lpstr>1.2 Cách thức làm việc của Selenium</vt:lpstr>
      <vt:lpstr>1.2 Cách thức làm việc của Selenium</vt:lpstr>
      <vt:lpstr>1.2 Cách thức làm việc của Selenium</vt:lpstr>
      <vt:lpstr>1.2 Cách thức làm việc của Selenium</vt:lpstr>
      <vt:lpstr>1.2 Cách thức làm việc của Selenium</vt:lpstr>
      <vt:lpstr>1.2 Cách thức làm việc của Selenium</vt:lpstr>
      <vt:lpstr>1.2 Cách thức làm việc của Selenium</vt:lpstr>
      <vt:lpstr>1.2 Cách thức làm việc của Selenium</vt:lpstr>
      <vt:lpstr>2. Định vị các yếu tố giao diện người dùng </vt:lpstr>
      <vt:lpstr>2.1  CSS Selectors: </vt:lpstr>
      <vt:lpstr>2.1  CSS Selectors: </vt:lpstr>
      <vt:lpstr>2.1  CSS Selectors: </vt:lpstr>
      <vt:lpstr>2.1  CSS Selectors: </vt:lpstr>
      <vt:lpstr>2.2 XPath </vt:lpstr>
      <vt:lpstr>2.2 XPath </vt:lpstr>
      <vt:lpstr>2.2 XPath </vt:lpstr>
      <vt:lpstr>2.2 XPath </vt:lpstr>
      <vt:lpstr>2.2 XPath </vt:lpstr>
      <vt:lpstr>2.2 XPath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và Công cụ kiểm thử QuickTest Pro</dc:title>
  <dc:creator>NgocThuy</dc:creator>
  <cp:lastModifiedBy>DELL</cp:lastModifiedBy>
  <cp:revision>67</cp:revision>
  <dcterms:modified xsi:type="dcterms:W3CDTF">2019-03-27T09:39:56Z</dcterms:modified>
</cp:coreProperties>
</file>