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0"/>
  </p:notesMasterIdLst>
  <p:handoutMasterIdLst>
    <p:handoutMasterId r:id="rId11"/>
  </p:handoutMasterIdLst>
  <p:sldIdLst>
    <p:sldId id="286" r:id="rId2"/>
    <p:sldId id="287" r:id="rId3"/>
    <p:sldId id="260" r:id="rId4"/>
    <p:sldId id="288" r:id="rId5"/>
    <p:sldId id="289" r:id="rId6"/>
    <p:sldId id="290" r:id="rId7"/>
    <p:sldId id="291" r:id="rId8"/>
    <p:sldId id="28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85794" autoAdjust="0"/>
  </p:normalViewPr>
  <p:slideViewPr>
    <p:cSldViewPr snapToGrid="0">
      <p:cViewPr varScale="1">
        <p:scale>
          <a:sx n="116" d="100"/>
          <a:sy n="116" d="100"/>
        </p:scale>
        <p:origin x="336" y="108"/>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7/20/2021</a:t>
            </a:fld>
            <a:endParaRPr lang="en-US"/>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7/20/2021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79946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72274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1370873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59895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116348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639747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8</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 xmlns:a16="http://schemas.microsoft.com/office/drawing/2014/main" id="{ACD536EE-5B38-4E2F-B796-E4E5C97CAFA1}"/>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 xmlns:a16="http://schemas.microsoft.com/office/drawing/2014/main" id="{E6BAFDBA-55A9-474E-B718-9A082A4EC2FA}"/>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 xmlns:a16="http://schemas.microsoft.com/office/drawing/2014/main" id="{69E86487-436E-4E20-818F-6FE245920CEE}"/>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26" name="Rectangle 25" title="Overlay Graphic">
            <a:extLst>
              <a:ext uri="{FF2B5EF4-FFF2-40B4-BE49-F238E27FC236}">
                <a16:creationId xmlns=""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9" name="Rectangle 8" title="Overlay Graphic">
            <a:extLst>
              <a:ext uri="{FF2B5EF4-FFF2-40B4-BE49-F238E27FC236}">
                <a16:creationId xmlns=""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pic>
        <p:nvPicPr>
          <p:cNvPr id="10" name="Picture 9">
            <a:extLst>
              <a:ext uri="{FF2B5EF4-FFF2-40B4-BE49-F238E27FC236}">
                <a16:creationId xmlns=""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pic>
        <p:nvPicPr>
          <p:cNvPr id="10" name="Picture 9">
            <a:extLst>
              <a:ext uri="{FF2B5EF4-FFF2-40B4-BE49-F238E27FC236}">
                <a16:creationId xmlns=""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 xmlns:a16="http://schemas.microsoft.com/office/drawing/2014/main" id="{9E58A019-6601-4FFB-9A68-628873651CF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 xmlns:a16="http://schemas.microsoft.com/office/drawing/2014/main" id="{9CA47B37-80B0-5A4F-BDC3-DE42D5B2D34F}"/>
              </a:ext>
              <a:ext uri="{C183D7F6-B498-43B3-948B-1728B52AA6E4}">
                <adec:decorative xmlns=""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 xmlns:a16="http://schemas.microsoft.com/office/drawing/2014/main" id="{1A6AC2DF-47CD-A743-A120-FBE75B801CF3}"/>
              </a:ext>
              <a:ext uri="{C183D7F6-B498-43B3-948B-1728B52AA6E4}">
                <adec:decorative xmlns=""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 xmlns:a16="http://schemas.microsoft.com/office/drawing/2014/main" id="{17E0F6BC-FBF2-3048-B833-61609739028C}"/>
              </a:ext>
              <a:ext uri="{C183D7F6-B498-43B3-948B-1728B52AA6E4}">
                <adec:decorative xmlns=""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 xmlns:a16="http://schemas.microsoft.com/office/drawing/2014/main" id="{D0B0310F-833E-864C-9FB7-B2B2A6714808}"/>
              </a:ext>
              <a:ext uri="{C183D7F6-B498-43B3-948B-1728B52AA6E4}">
                <adec:decorative xmlns=""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 xmlns:a16="http://schemas.microsoft.com/office/drawing/2014/main" id="{F906D597-BA39-4C4D-833F-CC0EE989B51C}"/>
              </a:ext>
              <a:ext uri="{C183D7F6-B498-43B3-948B-1728B52AA6E4}">
                <adec:decorative xmlns=""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 xmlns:a16="http://schemas.microsoft.com/office/drawing/2014/main" id="{8350FCD5-4151-44A8-917B-4D66C8F1475E}"/>
              </a:ext>
            </a:extLst>
          </p:cNvPr>
          <p:cNvSpPr>
            <a:spLocks noGrp="1"/>
          </p:cNvSpPr>
          <p:nvPr>
            <p:ph type="title"/>
          </p:nvPr>
        </p:nvSpPr>
        <p:spPr/>
        <p:txBody>
          <a:bodyPr/>
          <a:lstStyle/>
          <a:p>
            <a:r>
              <a:rPr lang="en-US" noProof="0" smtClean="0"/>
              <a:t>Click to edit Master title style</a:t>
            </a:r>
            <a:endParaRPr lang="en-US" noProof="0"/>
          </a:p>
        </p:txBody>
      </p:sp>
      <p:sp>
        <p:nvSpPr>
          <p:cNvPr id="32" name="Text Placeholder 4">
            <a:extLst>
              <a:ext uri="{FF2B5EF4-FFF2-40B4-BE49-F238E27FC236}">
                <a16:creationId xmlns=""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 xmlns:a16="http://schemas.microsoft.com/office/drawing/2014/main" id="{7D27D67C-932D-4270-A0E5-6F1F9315A231}"/>
              </a:ext>
              <a:ext uri="{C183D7F6-B498-43B3-948B-1728B52AA6E4}">
                <adec:decorative xmlns=""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 xmlns:a16="http://schemas.microsoft.com/office/drawing/2014/main" id="{C987A1EC-DB2A-4AA3-8590-C488A6082E11}"/>
              </a:ext>
              <a:ext uri="{C183D7F6-B498-43B3-948B-1728B52AA6E4}">
                <adec:decorative xmlns=""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 xmlns:a16="http://schemas.microsoft.com/office/drawing/2014/main" id="{2C05FD31-A7DF-49EF-9D28-882C100E5830}"/>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 xmlns:a16="http://schemas.microsoft.com/office/drawing/2014/main" id="{9BB8B9F0-A458-406A-93FD-B51037C08306}"/>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 xmlns:a16="http://schemas.microsoft.com/office/drawing/2014/main" id="{AEE8C60A-4B89-4ABC-BBDC-C63574125C5B}"/>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smtClean="0"/>
              <a:t>Click to edit Master title style</a:t>
            </a:r>
            <a:endParaRPr lang="en-US" noProof="0"/>
          </a:p>
        </p:txBody>
      </p:sp>
      <p:sp>
        <p:nvSpPr>
          <p:cNvPr id="2" name="Footer Placeholder 1">
            <a:extLst>
              <a:ext uri="{FF2B5EF4-FFF2-40B4-BE49-F238E27FC236}">
                <a16:creationId xmlns=""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smtClean="0"/>
              <a:t>Click to edit Master title style</a:t>
            </a:r>
            <a:endParaRPr lang="en-US" noProof="0"/>
          </a:p>
        </p:txBody>
      </p:sp>
      <p:sp>
        <p:nvSpPr>
          <p:cNvPr id="4" name="Footer Placeholder 3">
            <a:extLst>
              <a:ext uri="{FF2B5EF4-FFF2-40B4-BE49-F238E27FC236}">
                <a16:creationId xmlns=""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 xmlns:a16="http://schemas.microsoft.com/office/drawing/2014/main" id="{4790D010-2852-DE49-BD36-340D6725D1D5}"/>
              </a:ext>
              <a:ext uri="{C183D7F6-B498-43B3-948B-1728B52AA6E4}">
                <adec:decorative xmlns=""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 xmlns:a16="http://schemas.microsoft.com/office/drawing/2014/main" id="{C5D02C68-EB7D-E044-99A9-658364A3B2F0}"/>
              </a:ext>
              <a:ext uri="{C183D7F6-B498-43B3-948B-1728B52AA6E4}">
                <adec:decorative xmlns=""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 xmlns:a16="http://schemas.microsoft.com/office/drawing/2014/main" id="{45962E1D-1D13-2B48-9F3B-CE31039DD236}"/>
              </a:ext>
              <a:ext uri="{C183D7F6-B498-43B3-948B-1728B52AA6E4}">
                <adec:decorative xmlns=""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 xmlns:a16="http://schemas.microsoft.com/office/drawing/2014/main" id="{1E54F41B-75D5-471F-9187-384BD10C883D}"/>
              </a:ext>
            </a:extLst>
          </p:cNvPr>
          <p:cNvSpPr>
            <a:spLocks noGrp="1"/>
          </p:cNvSpPr>
          <p:nvPr>
            <p:ph type="title"/>
          </p:nvPr>
        </p:nvSpPr>
        <p:spPr/>
        <p:txBody>
          <a:bodyPr/>
          <a:lstStyle/>
          <a:p>
            <a:r>
              <a:rPr lang="en-US" noProof="0" smtClean="0"/>
              <a:t>Click to edit Master title style</a:t>
            </a:r>
            <a:endParaRPr lang="en-US" noProof="0"/>
          </a:p>
        </p:txBody>
      </p:sp>
      <p:sp>
        <p:nvSpPr>
          <p:cNvPr id="23" name="Text Placeholder 4">
            <a:extLst>
              <a:ext uri="{FF2B5EF4-FFF2-40B4-BE49-F238E27FC236}">
                <a16:creationId xmlns=""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 xmlns:a16="http://schemas.microsoft.com/office/drawing/2014/main" id="{B9777B06-12C0-49D3-A18F-49D1E0574CE3}"/>
              </a:ext>
              <a:ext uri="{C183D7F6-B498-43B3-948B-1728B52AA6E4}">
                <adec:decorative xmlns=""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 xmlns:a16="http://schemas.microsoft.com/office/drawing/2014/main" id="{5E3B0AD5-3645-8443-891F-C0E1D9763D7A}"/>
              </a:ext>
              <a:ext uri="{C183D7F6-B498-43B3-948B-1728B52AA6E4}">
                <adec:decorative xmlns=""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 xmlns:a16="http://schemas.microsoft.com/office/drawing/2014/main" id="{BE9B724A-B58C-CD4D-8980-C0DFE08B79B5}"/>
              </a:ext>
              <a:ext uri="{C183D7F6-B498-43B3-948B-1728B52AA6E4}">
                <adec:decorative xmlns=""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 xmlns:a16="http://schemas.microsoft.com/office/drawing/2014/main" id="{28894D68-6E31-8646-BFD7-2C0D8C4CD961}"/>
              </a:ext>
              <a:ext uri="{C183D7F6-B498-43B3-948B-1728B52AA6E4}">
                <adec:decorative xmlns=""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Footer Placeholder 11">
            <a:extLst>
              <a:ext uri="{FF2B5EF4-FFF2-40B4-BE49-F238E27FC236}">
                <a16:creationId xmlns=""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 xmlns:a16="http://schemas.microsoft.com/office/drawing/2014/main" id="{99D3E8CF-7C38-4321-A56A-49D7CA2A814B}"/>
              </a:ext>
              <a:ext uri="{C183D7F6-B498-43B3-948B-1728B52AA6E4}">
                <adec:decorative xmlns=""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 xmlns:a16="http://schemas.microsoft.com/office/drawing/2014/main" id="{326A7FE8-1975-474D-B747-D7B028C10D81}"/>
              </a:ext>
              <a:ext uri="{C183D7F6-B498-43B3-948B-1728B52AA6E4}">
                <adec:decorative xmlns=""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69D5DB0A-C96D-4B82-95B6-E7A7B8E6687B}"/>
              </a:ext>
              <a:ext uri="{C183D7F6-B498-43B3-948B-1728B52AA6E4}">
                <adec:decorative xmlns=""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Footer Placeholder 11">
            <a:extLst>
              <a:ext uri="{FF2B5EF4-FFF2-40B4-BE49-F238E27FC236}">
                <a16:creationId xmlns=""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 xmlns:a16="http://schemas.microsoft.com/office/drawing/2014/main" id="{390CA185-E043-470F-95CF-875B2290368D}"/>
              </a:ext>
              <a:ext uri="{C183D7F6-B498-43B3-948B-1728B52AA6E4}">
                <adec:decorative xmlns=""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 xmlns:a16="http://schemas.microsoft.com/office/drawing/2014/main" id="{F1A887C7-02BE-4F5E-8DCF-A46A0C58093F}"/>
              </a:ext>
              <a:ext uri="{C183D7F6-B498-43B3-948B-1728B52AA6E4}">
                <adec:decorative xmlns=""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 xmlns:a16="http://schemas.microsoft.com/office/drawing/2014/main" id="{22D0F7D1-0D65-4376-B381-E7B5C5F9EA0E}"/>
              </a:ext>
              <a:ext uri="{C183D7F6-B498-43B3-948B-1728B52AA6E4}">
                <adec:decorative xmlns=""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 xmlns:a16="http://schemas.microsoft.com/office/drawing/2014/main" id="{7402406B-416D-47F8-A75D-831B8879AA66}"/>
              </a:ext>
              <a:ext uri="{C183D7F6-B498-43B3-948B-1728B52AA6E4}">
                <adec:decorative xmlns=""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 xmlns:a16="http://schemas.microsoft.com/office/drawing/2014/main" id="{8E1008A4-54EE-4B43-9BCF-279C5CEA2D52}"/>
              </a:ext>
              <a:ext uri="{C183D7F6-B498-43B3-948B-1728B52AA6E4}">
                <adec:decorative xmlns=""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 xmlns:a16="http://schemas.microsoft.com/office/drawing/2014/main" id="{8BD3F08B-8063-4DB3-9FBB-D9B9215CBA7C}"/>
              </a:ext>
              <a:ext uri="{C183D7F6-B498-43B3-948B-1728B52AA6E4}">
                <adec:decorative xmlns=""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Footer Placeholder 11">
            <a:extLst>
              <a:ext uri="{FF2B5EF4-FFF2-40B4-BE49-F238E27FC236}">
                <a16:creationId xmlns=""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 xmlns:a16="http://schemas.microsoft.com/office/drawing/2014/main" id="{CEE124F1-8800-42C8-84AC-ADC1E7EDAAA9}"/>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 xmlns:a16="http://schemas.microsoft.com/office/drawing/2014/main" id="{8BE60A3F-C4C6-4B36-95C8-D6B9BFEABD22}"/>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 xmlns:a16="http://schemas.microsoft.com/office/drawing/2014/main" id="{DC5FA8FA-BF7A-4B3E-8DB9-5EC31D50BF02}"/>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49.svg"/><Relationship Id="rId5" Type="http://schemas.openxmlformats.org/officeDocument/2006/relationships/image" Target="../media/image16.png"/><Relationship Id="rId10" Type="http://schemas.openxmlformats.org/officeDocument/2006/relationships/image" Target="../media/image53.svg"/><Relationship Id="rId4" Type="http://schemas.microsoft.com/office/2007/relationships/hdphoto" Target="../media/hdphoto2.wdp"/><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7" name="Rectangle 6">
            <a:extLst>
              <a:ext uri="{FF2B5EF4-FFF2-40B4-BE49-F238E27FC236}">
                <a16:creationId xmlns="" xmlns:a16="http://schemas.microsoft.com/office/drawing/2014/main" id="{A0B8B412-7962-44AD-8293-75C5384B789A}"/>
              </a:ext>
              <a:ext uri="{C183D7F6-B498-43B3-948B-1728B52AA6E4}">
                <adec:decorative xmlns="" xmlns:adec="http://schemas.microsoft.com/office/drawing/2017/decorative"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33ED47D5-16A1-40D1-96F9-393B2558727A}"/>
              </a:ext>
              <a:ext uri="{C183D7F6-B498-43B3-948B-1728B52AA6E4}">
                <adec:decorative xmlns="" xmlns:adec="http://schemas.microsoft.com/office/drawing/2017/decorative" val="1"/>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 xmlns:a16="http://schemas.microsoft.com/office/drawing/2014/main" id="{A185A67E-A75A-47A0-A846-3772FAE1B973}"/>
              </a:ext>
              <a:ext uri="{C183D7F6-B498-43B3-948B-1728B52AA6E4}">
                <adec:decorative xmlns=""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 xmlns:a16="http://schemas.microsoft.com/office/drawing/2014/main" id="{6178E4B4-24A5-4096-A3D1-F762B1F4BDB5}"/>
              </a:ext>
              <a:ext uri="{C183D7F6-B498-43B3-948B-1728B52AA6E4}">
                <adec:decorative xmlns=""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 xmlns:a16="http://schemas.microsoft.com/office/drawing/2014/main" id="{DCFF208F-FFDF-40EC-81E0-20313AC11446}"/>
              </a:ext>
              <a:ext uri="{C183D7F6-B498-43B3-948B-1728B52AA6E4}">
                <adec:decorative xmlns=""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 xmlns:a16="http://schemas.microsoft.com/office/drawing/2014/main" id="{EDBD2E0D-D8D7-4940-9A82-1ACDAD327343}"/>
              </a:ext>
              <a:ext uri="{C183D7F6-B498-43B3-948B-1728B52AA6E4}">
                <adec:decorative xmlns="" xmlns:adec="http://schemas.microsoft.com/office/drawing/2017/decorative"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26658F5F-1D95-45C0-BA5E-84A608B4A559}"/>
              </a:ext>
              <a:ext uri="{C183D7F6-B498-43B3-948B-1728B52AA6E4}">
                <adec:decorative xmlns="" xmlns:adec="http://schemas.microsoft.com/office/drawing/2017/decorative"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7" name="image4.png" descr="tải xuống"/>
          <p:cNvPicPr/>
          <p:nvPr/>
        </p:nvPicPr>
        <p:blipFill>
          <a:blip r:embed="rId4">
            <a:extLst>
              <a:ext uri="{28A0092B-C50C-407E-A947-70E740481C1C}">
                <a14:useLocalDpi xmlns:a14="http://schemas.microsoft.com/office/drawing/2010/main" val="0"/>
              </a:ext>
            </a:extLst>
          </a:blip>
          <a:srcRect/>
          <a:stretch>
            <a:fillRect/>
          </a:stretch>
        </p:blipFill>
        <p:spPr>
          <a:xfrm>
            <a:off x="5575705" y="1538197"/>
            <a:ext cx="1031240" cy="1031240"/>
          </a:xfrm>
          <a:prstGeom prst="rect">
            <a:avLst/>
          </a:prstGeom>
          <a:ln/>
        </p:spPr>
      </p:pic>
      <p:sp>
        <p:nvSpPr>
          <p:cNvPr id="4" name="TextBox 3"/>
          <p:cNvSpPr txBox="1"/>
          <p:nvPr/>
        </p:nvSpPr>
        <p:spPr>
          <a:xfrm>
            <a:off x="5016810" y="251991"/>
            <a:ext cx="2909771" cy="584775"/>
          </a:xfrm>
          <a:prstGeom prst="rect">
            <a:avLst/>
          </a:prstGeom>
          <a:noFill/>
        </p:spPr>
        <p:txBody>
          <a:bodyPr wrap="none" rtlCol="0">
            <a:spAutoFit/>
          </a:bodyPr>
          <a:lstStyle/>
          <a:p>
            <a:r>
              <a:rPr lang="en-AU" sz="3200" b="1" smtClean="0">
                <a:solidFill>
                  <a:schemeClr val="accent2">
                    <a:lumMod val="40000"/>
                    <a:lumOff val="60000"/>
                  </a:schemeClr>
                </a:solidFill>
                <a:latin typeface="Times New Roman" panose="02020603050405020304" pitchFamily="18" charset="0"/>
                <a:cs typeface="Times New Roman" panose="02020603050405020304" pitchFamily="18" charset="0"/>
              </a:rPr>
              <a:t>Báo Cáo Đồ Án</a:t>
            </a:r>
            <a:endParaRPr lang="en-US" sz="3200" b="1">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183096" y="736115"/>
            <a:ext cx="7917039" cy="646331"/>
          </a:xfrm>
          <a:prstGeom prst="rect">
            <a:avLst/>
          </a:prstGeom>
          <a:noFill/>
        </p:spPr>
        <p:txBody>
          <a:bodyPr wrap="none" rtlCol="0">
            <a:spAutoFit/>
          </a:bodyPr>
          <a:lstStyle/>
          <a:p>
            <a:r>
              <a:rPr lang="en-AU" sz="3600" b="1" smtClean="0">
                <a:solidFill>
                  <a:schemeClr val="bg1"/>
                </a:solidFill>
                <a:latin typeface="Times New Roman" panose="02020603050405020304" pitchFamily="18" charset="0"/>
                <a:cs typeface="Times New Roman" panose="02020603050405020304" pitchFamily="18" charset="0"/>
              </a:rPr>
              <a:t>Môn Học:</a:t>
            </a:r>
            <a:r>
              <a:rPr lang="en-AU" sz="3600" smtClean="0">
                <a:solidFill>
                  <a:schemeClr val="bg1"/>
                </a:solidFill>
                <a:latin typeface="Times New Roman" panose="02020603050405020304" pitchFamily="18" charset="0"/>
                <a:cs typeface="Times New Roman" panose="02020603050405020304" pitchFamily="18" charset="0"/>
              </a:rPr>
              <a:t> Lập Trình Ứng Dụng Di Động</a:t>
            </a:r>
            <a:endParaRPr lang="en-US" sz="3600" b="1">
              <a:solidFill>
                <a:schemeClr val="bg1"/>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985577" y="2825052"/>
            <a:ext cx="9751259" cy="646331"/>
          </a:xfrm>
          <a:prstGeom prst="rect">
            <a:avLst/>
          </a:prstGeom>
          <a:noFill/>
        </p:spPr>
        <p:txBody>
          <a:bodyPr wrap="none" rtlCol="0">
            <a:spAutoFit/>
          </a:bodyPr>
          <a:lstStyle/>
          <a:p>
            <a:r>
              <a:rPr lang="en-AU" sz="3600" b="1" smtClean="0">
                <a:solidFill>
                  <a:schemeClr val="accent2">
                    <a:lumMod val="60000"/>
                    <a:lumOff val="40000"/>
                  </a:schemeClr>
                </a:solidFill>
              </a:rPr>
              <a:t>Đề Tài: </a:t>
            </a:r>
            <a:r>
              <a:rPr lang="en-AU" sz="3600" smtClean="0">
                <a:solidFill>
                  <a:schemeClr val="accent2">
                    <a:lumMod val="60000"/>
                    <a:lumOff val="40000"/>
                  </a:schemeClr>
                </a:solidFill>
              </a:rPr>
              <a:t>Xây Dựng Ứng Dụng Cẩm Nan Học Nấu Ăn</a:t>
            </a:r>
            <a:endParaRPr lang="en-US" sz="3600">
              <a:solidFill>
                <a:schemeClr val="accent2">
                  <a:lumMod val="60000"/>
                  <a:lumOff val="40000"/>
                </a:schemeClr>
              </a:solidFill>
            </a:endParaRPr>
          </a:p>
        </p:txBody>
      </p:sp>
      <p:sp>
        <p:nvSpPr>
          <p:cNvPr id="20" name="TextBox 19"/>
          <p:cNvSpPr txBox="1"/>
          <p:nvPr/>
        </p:nvSpPr>
        <p:spPr>
          <a:xfrm>
            <a:off x="2343047" y="4293712"/>
            <a:ext cx="4126771" cy="1200329"/>
          </a:xfrm>
          <a:prstGeom prst="rect">
            <a:avLst/>
          </a:prstGeom>
          <a:noFill/>
        </p:spPr>
        <p:txBody>
          <a:bodyPr wrap="none" rtlCol="0">
            <a:spAutoFit/>
          </a:bodyPr>
          <a:lstStyle/>
          <a:p>
            <a:r>
              <a:rPr lang="en-AU" b="1" smtClean="0">
                <a:solidFill>
                  <a:schemeClr val="bg1"/>
                </a:solidFill>
                <a:latin typeface="Times New Roman" panose="02020603050405020304" pitchFamily="18" charset="0"/>
                <a:cs typeface="Times New Roman" panose="02020603050405020304" pitchFamily="18" charset="0"/>
              </a:rPr>
              <a:t>GVHD</a:t>
            </a:r>
            <a:r>
              <a:rPr lang="en-AU" smtClean="0">
                <a:solidFill>
                  <a:schemeClr val="bg1"/>
                </a:solidFill>
                <a:latin typeface="Times New Roman" panose="02020603050405020304" pitchFamily="18" charset="0"/>
                <a:cs typeface="Times New Roman" panose="02020603050405020304" pitchFamily="18" charset="0"/>
              </a:rPr>
              <a:t>: Vũ Đình Ái</a:t>
            </a:r>
          </a:p>
          <a:p>
            <a:r>
              <a:rPr lang="en-AU" b="1" smtClean="0">
                <a:solidFill>
                  <a:schemeClr val="bg1"/>
                </a:solidFill>
                <a:latin typeface="Times New Roman" panose="02020603050405020304" pitchFamily="18" charset="0"/>
                <a:cs typeface="Times New Roman" panose="02020603050405020304" pitchFamily="18" charset="0"/>
              </a:rPr>
              <a:t>SVTH:</a:t>
            </a:r>
          </a:p>
          <a:p>
            <a:pPr marL="800100" lvl="1" indent="-342900">
              <a:buFont typeface="+mj-lt"/>
              <a:buAutoNum type="arabicPeriod"/>
            </a:pPr>
            <a:r>
              <a:rPr lang="en-AU" b="1" smtClean="0">
                <a:solidFill>
                  <a:schemeClr val="bg1"/>
                </a:solidFill>
                <a:latin typeface="Times New Roman" panose="02020603050405020304" pitchFamily="18" charset="0"/>
                <a:cs typeface="Times New Roman" panose="02020603050405020304" pitchFamily="18" charset="0"/>
              </a:rPr>
              <a:t>Nguyễn Văn Hiếu	2001181116</a:t>
            </a:r>
          </a:p>
          <a:p>
            <a:pPr marL="800100" lvl="1" indent="-342900">
              <a:buFont typeface="+mj-lt"/>
              <a:buAutoNum type="arabicPeriod"/>
            </a:pPr>
            <a:r>
              <a:rPr lang="en-AU" b="1" smtClean="0">
                <a:solidFill>
                  <a:schemeClr val="bg1"/>
                </a:solidFill>
                <a:latin typeface="Times New Roman" panose="02020603050405020304" pitchFamily="18" charset="0"/>
                <a:cs typeface="Times New Roman" panose="02020603050405020304" pitchFamily="18" charset="0"/>
              </a:rPr>
              <a:t>Huỳnh Ngọc Thạch	2001180379</a:t>
            </a:r>
            <a:endParaRPr lang="en-US"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403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17" name="Slide Number Placeholder 16"/>
          <p:cNvSpPr>
            <a:spLocks noGrp="1"/>
          </p:cNvSpPr>
          <p:nvPr>
            <p:ph type="sldNum" sz="quarter" idx="52"/>
          </p:nvPr>
        </p:nvSpPr>
        <p:spPr/>
        <p:txBody>
          <a:bodyPr/>
          <a:lstStyle/>
          <a:p>
            <a:r>
              <a:rPr lang="en-US" noProof="0" smtClean="0"/>
              <a:t>page </a:t>
            </a:r>
            <a:fld id="{19B51A1E-902D-48AF-9020-955120F399B6}" type="slidenum">
              <a:rPr lang="en-US" b="1" i="1" noProof="0" smtClean="0"/>
              <a:pPr/>
              <a:t>2</a:t>
            </a:fld>
            <a:endParaRPr lang="en-US" b="1" i="1" noProof="0" dirty="0"/>
          </a:p>
        </p:txBody>
      </p:sp>
      <p:sp>
        <p:nvSpPr>
          <p:cNvPr id="20" name="Rectangle 19"/>
          <p:cNvSpPr/>
          <p:nvPr/>
        </p:nvSpPr>
        <p:spPr>
          <a:xfrm>
            <a:off x="490016" y="650789"/>
            <a:ext cx="3278660" cy="5706808"/>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w="3175">
            <a:solidFill>
              <a:schemeClr val="bg1"/>
            </a:solidFill>
          </a:ln>
          <a:effectLst>
            <a:glow rad="165100">
              <a:schemeClr val="bg1">
                <a:alpha val="9000"/>
              </a:schemeClr>
            </a:glow>
          </a:effectLst>
        </p:spPr>
        <p:style>
          <a:lnRef idx="2">
            <a:schemeClr val="accent1">
              <a:shade val="50000"/>
            </a:schemeClr>
          </a:lnRef>
          <a:fillRef idx="1001">
            <a:schemeClr val="lt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1116889" y="889687"/>
            <a:ext cx="2024913" cy="369332"/>
          </a:xfrm>
          <a:prstGeom prst="rect">
            <a:avLst/>
          </a:prstGeom>
          <a:noFill/>
        </p:spPr>
        <p:txBody>
          <a:bodyPr wrap="none" rtlCol="0">
            <a:spAutoFit/>
          </a:bodyPr>
          <a:lstStyle/>
          <a:p>
            <a:r>
              <a:rPr lang="en-AU" b="1" smtClean="0">
                <a:latin typeface="Times New Roman" panose="02020603050405020304" pitchFamily="18" charset="0"/>
                <a:cs typeface="Times New Roman" panose="02020603050405020304" pitchFamily="18" charset="0"/>
              </a:rPr>
              <a:t>Nội Dung Báo Cáo</a:t>
            </a:r>
            <a:endParaRPr lang="en-US" b="1">
              <a:latin typeface="Times New Roman" panose="02020603050405020304" pitchFamily="18" charset="0"/>
              <a:cs typeface="Times New Roman" panose="02020603050405020304" pitchFamily="18" charset="0"/>
            </a:endParaRPr>
          </a:p>
        </p:txBody>
      </p:sp>
      <p:sp>
        <p:nvSpPr>
          <p:cNvPr id="22" name="TextBox 21"/>
          <p:cNvSpPr txBox="1"/>
          <p:nvPr/>
        </p:nvSpPr>
        <p:spPr>
          <a:xfrm>
            <a:off x="568411" y="1680519"/>
            <a:ext cx="2505814" cy="2777940"/>
          </a:xfrm>
          <a:prstGeom prst="rect">
            <a:avLst/>
          </a:prstGeom>
          <a:noFill/>
        </p:spPr>
        <p:txBody>
          <a:bodyPr wrap="none" rtlCol="0">
            <a:spAutoFit/>
          </a:bodyPr>
          <a:lstStyle/>
          <a:p>
            <a:pPr marL="400050" indent="-400050">
              <a:lnSpc>
                <a:spcPct val="200000"/>
              </a:lnSpc>
              <a:buFont typeface="+mj-lt"/>
              <a:buAutoNum type="romanUcPeriod"/>
            </a:pPr>
            <a:r>
              <a:rPr lang="en-AU" b="1" smtClean="0">
                <a:latin typeface="Times New Roman" panose="02020603050405020304" pitchFamily="18" charset="0"/>
                <a:cs typeface="Times New Roman" panose="02020603050405020304" pitchFamily="18" charset="0"/>
              </a:rPr>
              <a:t>Mô Tả Đề Tài</a:t>
            </a:r>
          </a:p>
          <a:p>
            <a:pPr marL="400050" indent="-400050">
              <a:lnSpc>
                <a:spcPct val="200000"/>
              </a:lnSpc>
              <a:buFont typeface="+mj-lt"/>
              <a:buAutoNum type="romanUcPeriod"/>
            </a:pPr>
            <a:r>
              <a:rPr lang="en-AU" b="1" smtClean="0">
                <a:latin typeface="Times New Roman" panose="02020603050405020304" pitchFamily="18" charset="0"/>
                <a:cs typeface="Times New Roman" panose="02020603050405020304" pitchFamily="18" charset="0"/>
              </a:rPr>
              <a:t>Các Chức Năng </a:t>
            </a:r>
          </a:p>
          <a:p>
            <a:pPr marL="400050" indent="-400050">
              <a:lnSpc>
                <a:spcPct val="200000"/>
              </a:lnSpc>
              <a:buFont typeface="+mj-lt"/>
              <a:buAutoNum type="romanUcPeriod"/>
            </a:pPr>
            <a:r>
              <a:rPr lang="en-AU" b="1" smtClean="0">
                <a:latin typeface="Times New Roman" panose="02020603050405020304" pitchFamily="18" charset="0"/>
                <a:cs typeface="Times New Roman" panose="02020603050405020304" pitchFamily="18" charset="0"/>
              </a:rPr>
              <a:t>Cơ Sở Dữ Liệu</a:t>
            </a:r>
          </a:p>
          <a:p>
            <a:pPr marL="400050" indent="-400050">
              <a:lnSpc>
                <a:spcPct val="200000"/>
              </a:lnSpc>
              <a:buFont typeface="+mj-lt"/>
              <a:buAutoNum type="romanUcPeriod"/>
            </a:pPr>
            <a:r>
              <a:rPr lang="en-AU" b="1" smtClean="0">
                <a:latin typeface="Times New Roman" panose="02020603050405020304" pitchFamily="18" charset="0"/>
                <a:cs typeface="Times New Roman" panose="02020603050405020304" pitchFamily="18" charset="0"/>
              </a:rPr>
              <a:t>Thiết Kế Giao Diện</a:t>
            </a:r>
          </a:p>
          <a:p>
            <a:pPr marL="400050" indent="-400050">
              <a:lnSpc>
                <a:spcPct val="200000"/>
              </a:lnSpc>
              <a:buFont typeface="+mj-lt"/>
              <a:buAutoNum type="romanUcPeriod"/>
            </a:pPr>
            <a:r>
              <a:rPr lang="en-AU" b="1" smtClean="0">
                <a:latin typeface="Times New Roman" panose="02020603050405020304" pitchFamily="18" charset="0"/>
                <a:cs typeface="Times New Roman" panose="02020603050405020304" pitchFamily="18" charset="0"/>
              </a:rPr>
              <a:t>Kết Luận</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76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barn(inVertical)">
                                      <p:cBhvr>
                                        <p:cTn id="17" dur="500"/>
                                        <p:tgtEl>
                                          <p:spTgt spid="2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2">
                                            <p:txEl>
                                              <p:pRg st="1" end="1"/>
                                            </p:txEl>
                                          </p:spTgt>
                                        </p:tgtEl>
                                        <p:attrNameLst>
                                          <p:attrName>style.visibility</p:attrName>
                                        </p:attrNameLst>
                                      </p:cBhvr>
                                      <p:to>
                                        <p:strVal val="visible"/>
                                      </p:to>
                                    </p:set>
                                    <p:animEffect transition="in" filter="barn(inVertical)">
                                      <p:cBhvr>
                                        <p:cTn id="22" dur="500"/>
                                        <p:tgtEl>
                                          <p:spTgt spid="2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2">
                                            <p:txEl>
                                              <p:pRg st="2" end="2"/>
                                            </p:txEl>
                                          </p:spTgt>
                                        </p:tgtEl>
                                        <p:attrNameLst>
                                          <p:attrName>style.visibility</p:attrName>
                                        </p:attrNameLst>
                                      </p:cBhvr>
                                      <p:to>
                                        <p:strVal val="visible"/>
                                      </p:to>
                                    </p:set>
                                    <p:animEffect transition="in" filter="barn(inVertical)">
                                      <p:cBhvr>
                                        <p:cTn id="27" dur="500"/>
                                        <p:tgtEl>
                                          <p:spTgt spid="2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2">
                                            <p:txEl>
                                              <p:pRg st="3" end="3"/>
                                            </p:txEl>
                                          </p:spTgt>
                                        </p:tgtEl>
                                        <p:attrNameLst>
                                          <p:attrName>style.visibility</p:attrName>
                                        </p:attrNameLst>
                                      </p:cBhvr>
                                      <p:to>
                                        <p:strVal val="visible"/>
                                      </p:to>
                                    </p:set>
                                    <p:animEffect transition="in" filter="barn(inVertical)">
                                      <p:cBhvr>
                                        <p:cTn id="32" dur="500"/>
                                        <p:tgtEl>
                                          <p:spTgt spid="2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2">
                                            <p:txEl>
                                              <p:pRg st="4" end="4"/>
                                            </p:txEl>
                                          </p:spTgt>
                                        </p:tgtEl>
                                        <p:attrNameLst>
                                          <p:attrName>style.visibility</p:attrName>
                                        </p:attrNameLst>
                                      </p:cBhvr>
                                      <p:to>
                                        <p:strVal val="visible"/>
                                      </p:to>
                                    </p:set>
                                    <p:animEffect transition="in" filter="barn(inVertical)">
                                      <p:cBhvr>
                                        <p:cTn id="37"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 xmlns:a16="http://schemas.microsoft.com/office/drawing/2014/main" id="{A899F6F6-5846-4520-8EA6-DE53C5F0C74D}"/>
              </a:ext>
              <a:ext uri="{C183D7F6-B498-43B3-948B-1728B52AA6E4}">
                <adec:decorative xmlns=""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3</a:t>
            </a:fld>
            <a:endParaRPr lang="en-US" dirty="0"/>
          </a:p>
        </p:txBody>
      </p:sp>
      <p:sp>
        <p:nvSpPr>
          <p:cNvPr id="9" name="TextBox 8"/>
          <p:cNvSpPr txBox="1"/>
          <p:nvPr/>
        </p:nvSpPr>
        <p:spPr>
          <a:xfrm>
            <a:off x="480291" y="415636"/>
            <a:ext cx="2348720" cy="523220"/>
          </a:xfrm>
          <a:prstGeom prst="rect">
            <a:avLst/>
          </a:prstGeom>
          <a:noFill/>
        </p:spPr>
        <p:txBody>
          <a:bodyPr wrap="none" rtlCol="0">
            <a:spAutoFit/>
          </a:bodyPr>
          <a:lstStyle/>
          <a:p>
            <a:r>
              <a:rPr lang="en-AU" sz="2800" b="1" smtClean="0">
                <a:latin typeface="Times New Roman" panose="02020603050405020304" pitchFamily="18" charset="0"/>
                <a:cs typeface="Times New Roman" panose="02020603050405020304" pitchFamily="18" charset="0"/>
              </a:rPr>
              <a:t>I. Mô tả đề tài</a:t>
            </a:r>
            <a:endParaRPr lang="en-US" sz="2800" b="1">
              <a:latin typeface="Times New Roman" panose="02020603050405020304" pitchFamily="18" charset="0"/>
              <a:cs typeface="Times New Roman" panose="02020603050405020304" pitchFamily="18" charset="0"/>
            </a:endParaRPr>
          </a:p>
        </p:txBody>
      </p:sp>
      <p:sp>
        <p:nvSpPr>
          <p:cNvPr id="10" name="TextBox 9"/>
          <p:cNvSpPr txBox="1"/>
          <p:nvPr/>
        </p:nvSpPr>
        <p:spPr>
          <a:xfrm>
            <a:off x="522086" y="858577"/>
            <a:ext cx="11351026" cy="3139321"/>
          </a:xfrm>
          <a:prstGeom prst="rect">
            <a:avLst/>
          </a:prstGeom>
          <a:noFill/>
        </p:spPr>
        <p:txBody>
          <a:bodyPr wrap="square" rtlCol="0">
            <a:spAutoFit/>
          </a:bodyPr>
          <a:lstStyle/>
          <a:p>
            <a:pPr algn="just"/>
            <a:r>
              <a:rPr lang="en-US" sz="2200" smtClean="0"/>
              <a:t>	</a:t>
            </a:r>
            <a:r>
              <a:rPr lang="en-US" sz="2200" smtClean="0">
                <a:latin typeface="Times New Roman" panose="02020603050405020304" pitchFamily="18" charset="0"/>
                <a:cs typeface="Times New Roman" panose="02020603050405020304" pitchFamily="18" charset="0"/>
              </a:rPr>
              <a:t>Hiện nay đã </a:t>
            </a:r>
            <a:r>
              <a:rPr lang="en-US" sz="2200">
                <a:latin typeface="Times New Roman" panose="02020603050405020304" pitchFamily="18" charset="0"/>
                <a:cs typeface="Times New Roman" panose="02020603050405020304" pitchFamily="18" charset="0"/>
              </a:rPr>
              <a:t>có hơn 1 nửa dân số trên thế giới sử dụng thiết bị di động để giao tiếp qua mạng không dây. Việc những thiết bị di động ngày càng thông minh với nhiều chức năng và dịch vụ rất hấp dẫn, thì trong tương lai thị trường thiết bị  di động thông  minh có thể sẽ vượt xa với các loại máy vi tính phổ thông. Thiết kế ứng dụng di động không chỉ bắt kịp xu hướng chung, đáp ứng nhu cầu hiện đại của xã hội mà còn tạo ra nhiều lợi ích ưu việt khác cho các doanh nghiệp như tạo ứng dụng riêng cho doanh nghiệp chất lượng, thu hút được nhiều khác hàng tiềm năng, đơn giản hóa việc quảng cáo, tiết kiệm chi phí, đưa sản phẩm đến người dùng giúp họ tìm hiểu sản phẩm từ nhiều nguồn thông tin,… Vì thế lập trình trên thiết bị di động đang ngày càng được chú trọng và phát triển mạnh mẽ hơn.</a:t>
            </a:r>
          </a:p>
        </p:txBody>
      </p:sp>
      <p:sp>
        <p:nvSpPr>
          <p:cNvPr id="11" name="TextBox 10"/>
          <p:cNvSpPr txBox="1"/>
          <p:nvPr/>
        </p:nvSpPr>
        <p:spPr>
          <a:xfrm>
            <a:off x="480290" y="3885086"/>
            <a:ext cx="11392822" cy="1107996"/>
          </a:xfrm>
          <a:prstGeom prst="rect">
            <a:avLst/>
          </a:prstGeom>
          <a:noFill/>
        </p:spPr>
        <p:txBody>
          <a:bodyPr wrap="square" rtlCol="0">
            <a:spAutoFit/>
          </a:bodyPr>
          <a:lstStyle/>
          <a:p>
            <a:pPr algn="just"/>
            <a:r>
              <a:rPr lang="en-US" sz="2200" smtClean="0"/>
              <a:t>	</a:t>
            </a:r>
            <a:r>
              <a:rPr lang="en-US" sz="2200" smtClean="0">
                <a:latin typeface="Times New Roman" panose="02020603050405020304" pitchFamily="18" charset="0"/>
                <a:cs typeface="Times New Roman" panose="02020603050405020304" pitchFamily="18" charset="0"/>
              </a:rPr>
              <a:t>Hầu </a:t>
            </a:r>
            <a:r>
              <a:rPr lang="en-US" sz="2200">
                <a:latin typeface="Times New Roman" panose="02020603050405020304" pitchFamily="18" charset="0"/>
                <a:cs typeface="Times New Roman" panose="02020603050405020304" pitchFamily="18" charset="0"/>
              </a:rPr>
              <a:t>hết người dân họ không thể chủ động trong việc tạo ra một món thức ăn mà họ thích, họ chỉ biết đặt hàng trên mạng hay đi ăn ngoài để giải quyết vấn đề ăn uống, điều đó khá là lãng phí và chưa chắc đảm an toàn vệ sinh thực </a:t>
            </a:r>
            <a:r>
              <a:rPr lang="en-US" sz="2200" smtClean="0">
                <a:latin typeface="Times New Roman" panose="02020603050405020304" pitchFamily="18" charset="0"/>
                <a:cs typeface="Times New Roman" panose="02020603050405020304" pitchFamily="18" charset="0"/>
              </a:rPr>
              <a:t>phẩm.</a:t>
            </a:r>
            <a:endParaRPr lang="en-US" sz="2200">
              <a:latin typeface="Times New Roman" panose="02020603050405020304" pitchFamily="18" charset="0"/>
              <a:cs typeface="Times New Roman" panose="02020603050405020304" pitchFamily="18" charset="0"/>
            </a:endParaRPr>
          </a:p>
        </p:txBody>
      </p:sp>
      <p:sp>
        <p:nvSpPr>
          <p:cNvPr id="12" name="TextBox 11"/>
          <p:cNvSpPr txBox="1"/>
          <p:nvPr/>
        </p:nvSpPr>
        <p:spPr>
          <a:xfrm>
            <a:off x="522085" y="4942042"/>
            <a:ext cx="11351027" cy="769441"/>
          </a:xfrm>
          <a:prstGeom prst="rect">
            <a:avLst/>
          </a:prstGeom>
          <a:noFill/>
        </p:spPr>
        <p:txBody>
          <a:bodyPr wrap="square" rtlCol="0">
            <a:spAutoFit/>
          </a:bodyPr>
          <a:lstStyle/>
          <a:p>
            <a:pPr algn="just"/>
            <a:r>
              <a:rPr lang="en-US" sz="2200" smtClean="0"/>
              <a:t>	</a:t>
            </a:r>
            <a:r>
              <a:rPr lang="en-US" sz="2200" smtClean="0">
                <a:latin typeface="Times New Roman" panose="02020603050405020304" pitchFamily="18" charset="0"/>
                <a:cs typeface="Times New Roman" panose="02020603050405020304" pitchFamily="18" charset="0"/>
              </a:rPr>
              <a:t>Dựa </a:t>
            </a:r>
            <a:r>
              <a:rPr lang="en-US" sz="2200">
                <a:latin typeface="Times New Roman" panose="02020603050405020304" pitchFamily="18" charset="0"/>
                <a:cs typeface="Times New Roman" panose="02020603050405020304" pitchFamily="18" charset="0"/>
              </a:rPr>
              <a:t>trên khảo sát thực tế và tìm hiểu nhu cầu của người dân về việc tự nấu ăn. Nhóm </a:t>
            </a:r>
            <a:r>
              <a:rPr lang="en-US" sz="2200" smtClean="0">
                <a:latin typeface="Times New Roman" panose="02020603050405020304" pitchFamily="18" charset="0"/>
                <a:cs typeface="Times New Roman" panose="02020603050405020304" pitchFamily="18" charset="0"/>
              </a:rPr>
              <a:t>đã </a:t>
            </a:r>
            <a:r>
              <a:rPr lang="en-US" sz="2200">
                <a:latin typeface="Times New Roman" panose="02020603050405020304" pitchFamily="18" charset="0"/>
                <a:cs typeface="Times New Roman" panose="02020603050405020304" pitchFamily="18" charset="0"/>
              </a:rPr>
              <a:t>đề xuất ra và thực hiện phương pháp nghiên cứu và thực hiện đề tài.</a:t>
            </a:r>
          </a:p>
        </p:txBody>
      </p:sp>
    </p:spTree>
    <p:extLst>
      <p:ext uri="{BB962C8B-B14F-4D97-AF65-F5344CB8AC3E}">
        <p14:creationId xmlns:p14="http://schemas.microsoft.com/office/powerpoint/2010/main" val="2122728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1000"/>
                                        <p:tgtEl>
                                          <p:spTgt spid="11">
                                            <p:txEl>
                                              <p:pRg st="0" end="0"/>
                                            </p:txEl>
                                          </p:spTgt>
                                        </p:tgtEl>
                                      </p:cBhvr>
                                    </p:animEffect>
                                    <p:anim calcmode="lin" valueType="num">
                                      <p:cBhvr>
                                        <p:cTn id="14"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circle(in)">
                                      <p:cBhvr>
                                        <p:cTn id="20"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 xmlns:a16="http://schemas.microsoft.com/office/drawing/2014/main" id="{A899F6F6-5846-4520-8EA6-DE53C5F0C74D}"/>
              </a:ext>
              <a:ext uri="{C183D7F6-B498-43B3-948B-1728B52AA6E4}">
                <adec:decorative xmlns=""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4</a:t>
            </a:fld>
            <a:endParaRPr lang="en-US" dirty="0"/>
          </a:p>
        </p:txBody>
      </p:sp>
      <p:sp>
        <p:nvSpPr>
          <p:cNvPr id="9" name="TextBox 8"/>
          <p:cNvSpPr txBox="1"/>
          <p:nvPr/>
        </p:nvSpPr>
        <p:spPr>
          <a:xfrm>
            <a:off x="480291" y="415636"/>
            <a:ext cx="3073277" cy="523220"/>
          </a:xfrm>
          <a:prstGeom prst="rect">
            <a:avLst/>
          </a:prstGeom>
          <a:noFill/>
        </p:spPr>
        <p:txBody>
          <a:bodyPr wrap="none" rtlCol="0">
            <a:spAutoFit/>
          </a:bodyPr>
          <a:lstStyle/>
          <a:p>
            <a:r>
              <a:rPr lang="en-AU" sz="2800" b="1" smtClean="0">
                <a:latin typeface="Times New Roman" panose="02020603050405020304" pitchFamily="18" charset="0"/>
                <a:cs typeface="Times New Roman" panose="02020603050405020304" pitchFamily="18" charset="0"/>
              </a:rPr>
              <a:t>II. Các Chức Năng</a:t>
            </a:r>
            <a:endParaRPr lang="en-US" sz="2800" b="1">
              <a:latin typeface="Times New Roman" panose="02020603050405020304" pitchFamily="18" charset="0"/>
              <a:cs typeface="Times New Roman" panose="02020603050405020304" pitchFamily="18" charset="0"/>
            </a:endParaRPr>
          </a:p>
        </p:txBody>
      </p:sp>
      <p:sp>
        <p:nvSpPr>
          <p:cNvPr id="2" name="TextBox 1"/>
          <p:cNvSpPr txBox="1"/>
          <p:nvPr/>
        </p:nvSpPr>
        <p:spPr>
          <a:xfrm>
            <a:off x="2307388" y="2859975"/>
            <a:ext cx="2063385" cy="369332"/>
          </a:xfrm>
          <a:prstGeom prst="rect">
            <a:avLst/>
          </a:prstGeom>
          <a:noFill/>
        </p:spPr>
        <p:txBody>
          <a:bodyPr wrap="none" rtlCol="0">
            <a:spAutoFit/>
          </a:bodyPr>
          <a:lstStyle/>
          <a:p>
            <a:r>
              <a:rPr lang="en-AU" b="1" smtClean="0">
                <a:latin typeface="Times New Roman" panose="02020603050405020304" pitchFamily="18" charset="0"/>
                <a:cs typeface="Times New Roman" panose="02020603050405020304" pitchFamily="18" charset="0"/>
              </a:rPr>
              <a:t>Tìm Kiếm Món Ăn</a:t>
            </a:r>
            <a:endParaRPr lang="en-US" b="1">
              <a:latin typeface="Times New Roman" panose="02020603050405020304" pitchFamily="18" charset="0"/>
              <a:cs typeface="Times New Roman" panose="02020603050405020304" pitchFamily="18" charset="0"/>
            </a:endParaRPr>
          </a:p>
        </p:txBody>
      </p:sp>
      <p:pic>
        <p:nvPicPr>
          <p:cNvPr id="25" name="Picture 24"/>
          <p:cNvPicPr/>
          <p:nvPr/>
        </p:nvPicPr>
        <p:blipFill>
          <a:blip r:embed="rId3">
            <a:extLst>
              <a:ext uri="{28A0092B-C50C-407E-A947-70E740481C1C}">
                <a14:useLocalDpi xmlns:a14="http://schemas.microsoft.com/office/drawing/2010/main" val="0"/>
              </a:ext>
            </a:extLst>
          </a:blip>
          <a:stretch>
            <a:fillRect/>
          </a:stretch>
        </p:blipFill>
        <p:spPr>
          <a:xfrm>
            <a:off x="5567597" y="636197"/>
            <a:ext cx="2491740" cy="5276850"/>
          </a:xfrm>
          <a:prstGeom prst="rect">
            <a:avLst/>
          </a:prstGeom>
        </p:spPr>
      </p:pic>
      <p:sp>
        <p:nvSpPr>
          <p:cNvPr id="26" name="TextBox 25"/>
          <p:cNvSpPr txBox="1"/>
          <p:nvPr/>
        </p:nvSpPr>
        <p:spPr>
          <a:xfrm>
            <a:off x="2307388" y="2846764"/>
            <a:ext cx="1862689" cy="369332"/>
          </a:xfrm>
          <a:prstGeom prst="rect">
            <a:avLst/>
          </a:prstGeom>
          <a:noFill/>
        </p:spPr>
        <p:txBody>
          <a:bodyPr wrap="none" rtlCol="0">
            <a:spAutoFit/>
          </a:bodyPr>
          <a:lstStyle/>
          <a:p>
            <a:r>
              <a:rPr lang="en-AU" b="1" smtClean="0">
                <a:latin typeface="Times New Roman" panose="02020603050405020304" pitchFamily="18" charset="0"/>
                <a:cs typeface="Times New Roman" panose="02020603050405020304" pitchFamily="18" charset="0"/>
              </a:rPr>
              <a:t>Chi Tiết Món Ăn</a:t>
            </a:r>
            <a:endParaRPr lang="en-US" b="1">
              <a:latin typeface="Times New Roman" panose="02020603050405020304" pitchFamily="18" charset="0"/>
              <a:cs typeface="Times New Roman" panose="02020603050405020304" pitchFamily="18" charset="0"/>
            </a:endParaRPr>
          </a:p>
        </p:txBody>
      </p:sp>
      <p:pic>
        <p:nvPicPr>
          <p:cNvPr id="27" name="Picture 26"/>
          <p:cNvPicPr/>
          <p:nvPr/>
        </p:nvPicPr>
        <p:blipFill>
          <a:blip r:embed="rId4"/>
          <a:stretch>
            <a:fillRect/>
          </a:stretch>
        </p:blipFill>
        <p:spPr>
          <a:xfrm>
            <a:off x="5567239" y="641790"/>
            <a:ext cx="2491499" cy="5276850"/>
          </a:xfrm>
          <a:prstGeom prst="rect">
            <a:avLst/>
          </a:prstGeom>
        </p:spPr>
      </p:pic>
      <p:sp>
        <p:nvSpPr>
          <p:cNvPr id="30" name="TextBox 29"/>
          <p:cNvSpPr txBox="1"/>
          <p:nvPr/>
        </p:nvSpPr>
        <p:spPr>
          <a:xfrm>
            <a:off x="2300943" y="2846764"/>
            <a:ext cx="2076274" cy="369332"/>
          </a:xfrm>
          <a:prstGeom prst="rect">
            <a:avLst/>
          </a:prstGeom>
          <a:noFill/>
        </p:spPr>
        <p:txBody>
          <a:bodyPr wrap="none" rtlCol="0">
            <a:spAutoFit/>
          </a:bodyPr>
          <a:lstStyle/>
          <a:p>
            <a:r>
              <a:rPr lang="en-AU" b="1" smtClean="0">
                <a:latin typeface="Times New Roman" panose="02020603050405020304" pitchFamily="18" charset="0"/>
                <a:cs typeface="Times New Roman" panose="02020603050405020304" pitchFamily="18" charset="0"/>
              </a:rPr>
              <a:t>Món Ăn Yêu Thích</a:t>
            </a:r>
            <a:endParaRPr lang="en-US" b="1">
              <a:latin typeface="Times New Roman" panose="02020603050405020304" pitchFamily="18" charset="0"/>
              <a:cs typeface="Times New Roman" panose="02020603050405020304" pitchFamily="18" charset="0"/>
            </a:endParaRPr>
          </a:p>
        </p:txBody>
      </p:sp>
      <p:pic>
        <p:nvPicPr>
          <p:cNvPr id="32" name="Picture 31"/>
          <p:cNvPicPr/>
          <p:nvPr/>
        </p:nvPicPr>
        <p:blipFill>
          <a:blip r:embed="rId5"/>
          <a:stretch>
            <a:fillRect/>
          </a:stretch>
        </p:blipFill>
        <p:spPr>
          <a:xfrm>
            <a:off x="5549768" y="636198"/>
            <a:ext cx="2578485" cy="5276850"/>
          </a:xfrm>
          <a:prstGeom prst="rect">
            <a:avLst/>
          </a:prstGeom>
        </p:spPr>
      </p:pic>
    </p:spTree>
    <p:extLst>
      <p:ext uri="{BB962C8B-B14F-4D97-AF65-F5344CB8AC3E}">
        <p14:creationId xmlns:p14="http://schemas.microsoft.com/office/powerpoint/2010/main" val="42587042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5"/>
                                        </p:tgtEl>
                                      </p:cBhvr>
                                    </p:animEffect>
                                    <p:set>
                                      <p:cBhvr>
                                        <p:cTn id="18" dur="1" fill="hold">
                                          <p:stCondLst>
                                            <p:cond delay="499"/>
                                          </p:stCondLst>
                                        </p:cTn>
                                        <p:tgtEl>
                                          <p:spTgt spid="2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arn(inVertical)">
                                      <p:cBhvr>
                                        <p:cTn id="23" dur="500"/>
                                        <p:tgtEl>
                                          <p:spTgt spid="2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arn(inVertical)">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barn(inVertical)">
                                      <p:cBhvr>
                                        <p:cTn id="39" dur="500"/>
                                        <p:tgtEl>
                                          <p:spTgt spid="30"/>
                                        </p:tgtEl>
                                      </p:cBhvr>
                                    </p:animEffect>
                                  </p:childTnLst>
                                </p:cTn>
                              </p:par>
                              <p:par>
                                <p:cTn id="40" presetID="16" presetClass="entr" presetSubtype="21"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arn(inVertical)">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30"/>
                                        </p:tgtEl>
                                      </p:cBhvr>
                                    </p:animEffect>
                                    <p:set>
                                      <p:cBhvr>
                                        <p:cTn id="47" dur="1" fill="hold">
                                          <p:stCondLst>
                                            <p:cond delay="499"/>
                                          </p:stCondLst>
                                        </p:cTn>
                                        <p:tgtEl>
                                          <p:spTgt spid="30"/>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2"/>
                                        </p:tgtEl>
                                      </p:cBhvr>
                                    </p:animEffect>
                                    <p:set>
                                      <p:cBhvr>
                                        <p:cTn id="5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6" grpId="0"/>
      <p:bldP spid="26" grpId="1"/>
      <p:bldP spid="30" grpId="0"/>
      <p:bldP spid="30"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 xmlns:a16="http://schemas.microsoft.com/office/drawing/2014/main" id="{A899F6F6-5846-4520-8EA6-DE53C5F0C74D}"/>
              </a:ext>
              <a:ext uri="{C183D7F6-B498-43B3-948B-1728B52AA6E4}">
                <adec:decorative xmlns=""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5</a:t>
            </a:fld>
            <a:endParaRPr lang="en-US" dirty="0"/>
          </a:p>
        </p:txBody>
      </p:sp>
      <p:sp>
        <p:nvSpPr>
          <p:cNvPr id="9" name="TextBox 8"/>
          <p:cNvSpPr txBox="1"/>
          <p:nvPr/>
        </p:nvSpPr>
        <p:spPr>
          <a:xfrm>
            <a:off x="480291" y="415636"/>
            <a:ext cx="3081293" cy="523220"/>
          </a:xfrm>
          <a:prstGeom prst="rect">
            <a:avLst/>
          </a:prstGeom>
          <a:noFill/>
        </p:spPr>
        <p:txBody>
          <a:bodyPr wrap="none" rtlCol="0">
            <a:spAutoFit/>
          </a:bodyPr>
          <a:lstStyle/>
          <a:p>
            <a:r>
              <a:rPr lang="en-AU" sz="2800" b="1" smtClean="0">
                <a:latin typeface="Times New Roman" panose="02020603050405020304" pitchFamily="18" charset="0"/>
                <a:cs typeface="Times New Roman" panose="02020603050405020304" pitchFamily="18" charset="0"/>
              </a:rPr>
              <a:t>III. Cơ Sở Dữ Liệu</a:t>
            </a:r>
            <a:endParaRPr lang="en-US" sz="2800" b="1">
              <a:latin typeface="Times New Roman" panose="02020603050405020304" pitchFamily="18" charset="0"/>
              <a:cs typeface="Times New Roman" panose="02020603050405020304" pitchFamily="18" charset="0"/>
            </a:endParaRPr>
          </a:p>
        </p:txBody>
      </p:sp>
      <p:pic>
        <p:nvPicPr>
          <p:cNvPr id="28" name="Picture 27"/>
          <p:cNvPicPr/>
          <p:nvPr/>
        </p:nvPicPr>
        <p:blipFill>
          <a:blip r:embed="rId3"/>
          <a:stretch>
            <a:fillRect/>
          </a:stretch>
        </p:blipFill>
        <p:spPr>
          <a:xfrm>
            <a:off x="2239215" y="1018189"/>
            <a:ext cx="1562100" cy="225742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050998137"/>
              </p:ext>
            </p:extLst>
          </p:nvPr>
        </p:nvGraphicFramePr>
        <p:xfrm>
          <a:off x="0" y="3408688"/>
          <a:ext cx="5898292" cy="2377440"/>
        </p:xfrm>
        <a:graphic>
          <a:graphicData uri="http://schemas.openxmlformats.org/drawingml/2006/table">
            <a:tbl>
              <a:tblPr firstRow="1" firstCol="1" bandRow="1">
                <a:tableStyleId>{E929F9F4-4A8F-4326-A1B4-22849713DDAB}</a:tableStyleId>
              </a:tblPr>
              <a:tblGrid>
                <a:gridCol w="2949146"/>
                <a:gridCol w="2949146"/>
              </a:tblGrid>
              <a:tr h="260142">
                <a:tc>
                  <a:txBody>
                    <a:bodyPr/>
                    <a:lstStyle/>
                    <a:p>
                      <a:pPr algn="ctr">
                        <a:lnSpc>
                          <a:spcPct val="150000"/>
                        </a:lnSpc>
                        <a:spcAft>
                          <a:spcPts val="0"/>
                        </a:spcAft>
                      </a:pPr>
                      <a:r>
                        <a:rPr lang="en-US" sz="1300">
                          <a:solidFill>
                            <a:schemeClr val="tx1"/>
                          </a:solidFill>
                          <a:effectLst/>
                        </a:rPr>
                        <a:t>Tên bảng</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lnSpc>
                          <a:spcPct val="150000"/>
                        </a:lnSpc>
                        <a:spcAft>
                          <a:spcPts val="0"/>
                        </a:spcAft>
                      </a:pPr>
                      <a:r>
                        <a:rPr lang="en-US" sz="1300">
                          <a:solidFill>
                            <a:schemeClr val="tx1"/>
                          </a:solidFill>
                          <a:effectLst/>
                        </a:rPr>
                        <a:t>Food</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r>
              <a:tr h="580299">
                <a:tc>
                  <a:txBody>
                    <a:bodyPr/>
                    <a:lstStyle/>
                    <a:p>
                      <a:pPr algn="ctr">
                        <a:lnSpc>
                          <a:spcPct val="150000"/>
                        </a:lnSpc>
                        <a:spcAft>
                          <a:spcPts val="0"/>
                        </a:spcAft>
                      </a:pPr>
                      <a:r>
                        <a:rPr lang="en-US" sz="1300">
                          <a:solidFill>
                            <a:schemeClr val="tx1"/>
                          </a:solidFill>
                          <a:effectLst/>
                        </a:rPr>
                        <a:t>Thuộc tính</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nSpc>
                          <a:spcPct val="150000"/>
                        </a:lnSpc>
                        <a:spcAft>
                          <a:spcPts val="0"/>
                        </a:spcAft>
                      </a:pPr>
                      <a:r>
                        <a:rPr lang="en-US" sz="1300">
                          <a:solidFill>
                            <a:schemeClr val="tx1"/>
                          </a:solidFill>
                          <a:effectLst/>
                        </a:rPr>
                        <a:t>ID, Name, Title, Resource, Proccesing, Image</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r>
              <a:tr h="1450747">
                <a:tc>
                  <a:txBody>
                    <a:bodyPr/>
                    <a:lstStyle/>
                    <a:p>
                      <a:pPr algn="ctr">
                        <a:lnSpc>
                          <a:spcPct val="150000"/>
                        </a:lnSpc>
                        <a:spcAft>
                          <a:spcPts val="0"/>
                        </a:spcAft>
                      </a:pPr>
                      <a:r>
                        <a:rPr lang="en-US" sz="1300">
                          <a:solidFill>
                            <a:schemeClr val="tx1"/>
                          </a:solidFill>
                          <a:effectLst/>
                        </a:rPr>
                        <a:t>Mô tả</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nSpc>
                          <a:spcPct val="150000"/>
                        </a:lnSpc>
                        <a:spcAft>
                          <a:spcPts val="0"/>
                        </a:spcAft>
                      </a:pPr>
                      <a:r>
                        <a:rPr lang="en-US" sz="1300">
                          <a:solidFill>
                            <a:schemeClr val="tx1"/>
                          </a:solidFill>
                          <a:effectLst/>
                        </a:rPr>
                        <a:t>Mỗi một loại món ăn thường sẽ được lưu trữ gồm nhiều loại dữ liệu như mã món ăn, tên món ăn, thể loại món ăn, hình ảnh minh họa, nguyên liệu chế biến, các bước chế biên.</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r>
            </a:tbl>
          </a:graphicData>
        </a:graphic>
      </p:graphicFrame>
      <p:pic>
        <p:nvPicPr>
          <p:cNvPr id="25" name="Picture 24"/>
          <p:cNvPicPr/>
          <p:nvPr/>
        </p:nvPicPr>
        <p:blipFill>
          <a:blip r:embed="rId4">
            <a:extLst>
              <a:ext uri="{28A0092B-C50C-407E-A947-70E740481C1C}">
                <a14:useLocalDpi xmlns:a14="http://schemas.microsoft.com/office/drawing/2010/main" val="0"/>
              </a:ext>
            </a:extLst>
          </a:blip>
          <a:stretch>
            <a:fillRect/>
          </a:stretch>
        </p:blipFill>
        <p:spPr>
          <a:xfrm>
            <a:off x="8184375" y="766182"/>
            <a:ext cx="1647825" cy="251554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400026673"/>
              </p:ext>
            </p:extLst>
          </p:nvPr>
        </p:nvGraphicFramePr>
        <p:xfrm>
          <a:off x="5931243" y="3418702"/>
          <a:ext cx="6218962" cy="2395699"/>
        </p:xfrm>
        <a:graphic>
          <a:graphicData uri="http://schemas.openxmlformats.org/drawingml/2006/table">
            <a:tbl>
              <a:tblPr firstRow="1" firstCol="1" bandRow="1">
                <a:tableStyleId>{E929F9F4-4A8F-4326-A1B4-22849713DDAB}</a:tableStyleId>
              </a:tblPr>
              <a:tblGrid>
                <a:gridCol w="3109481"/>
                <a:gridCol w="3109481"/>
              </a:tblGrid>
              <a:tr h="293532">
                <a:tc>
                  <a:txBody>
                    <a:bodyPr/>
                    <a:lstStyle/>
                    <a:p>
                      <a:pPr algn="ctr">
                        <a:lnSpc>
                          <a:spcPct val="150000"/>
                        </a:lnSpc>
                        <a:spcAft>
                          <a:spcPts val="0"/>
                        </a:spcAft>
                      </a:pPr>
                      <a:r>
                        <a:rPr lang="en-US" sz="1300">
                          <a:solidFill>
                            <a:schemeClr val="tx1"/>
                          </a:solidFill>
                          <a:effectLst/>
                        </a:rPr>
                        <a:t>Tên bảng</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gn="ctr">
                        <a:lnSpc>
                          <a:spcPct val="150000"/>
                        </a:lnSpc>
                        <a:spcAft>
                          <a:spcPts val="0"/>
                        </a:spcAft>
                      </a:pPr>
                      <a:r>
                        <a:rPr lang="en-US" sz="1300">
                          <a:solidFill>
                            <a:schemeClr val="tx1"/>
                          </a:solidFill>
                          <a:effectLst/>
                        </a:rPr>
                        <a:t>Favorite</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r>
              <a:tr h="584016">
                <a:tc>
                  <a:txBody>
                    <a:bodyPr/>
                    <a:lstStyle/>
                    <a:p>
                      <a:pPr algn="ctr">
                        <a:lnSpc>
                          <a:spcPct val="150000"/>
                        </a:lnSpc>
                        <a:spcAft>
                          <a:spcPts val="0"/>
                        </a:spcAft>
                      </a:pPr>
                      <a:r>
                        <a:rPr lang="en-US" sz="1300">
                          <a:solidFill>
                            <a:schemeClr val="tx1"/>
                          </a:solidFill>
                          <a:effectLst/>
                        </a:rPr>
                        <a:t>Thuộc tính</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nSpc>
                          <a:spcPct val="150000"/>
                        </a:lnSpc>
                        <a:spcAft>
                          <a:spcPts val="0"/>
                        </a:spcAft>
                      </a:pPr>
                      <a:r>
                        <a:rPr lang="en-US" sz="1300">
                          <a:solidFill>
                            <a:schemeClr val="tx1"/>
                          </a:solidFill>
                          <a:effectLst/>
                        </a:rPr>
                        <a:t>ID, Name, Title, Resource, Proccesing, Image</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r>
              <a:tr h="1507807">
                <a:tc>
                  <a:txBody>
                    <a:bodyPr/>
                    <a:lstStyle/>
                    <a:p>
                      <a:pPr algn="ctr">
                        <a:lnSpc>
                          <a:spcPct val="150000"/>
                        </a:lnSpc>
                        <a:spcAft>
                          <a:spcPts val="0"/>
                        </a:spcAft>
                      </a:pPr>
                      <a:r>
                        <a:rPr lang="en-US" sz="1300">
                          <a:solidFill>
                            <a:schemeClr val="tx1"/>
                          </a:solidFill>
                          <a:effectLst/>
                        </a:rPr>
                        <a:t>Mô tả</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nSpc>
                          <a:spcPct val="150000"/>
                        </a:lnSpc>
                        <a:spcAft>
                          <a:spcPts val="0"/>
                        </a:spcAft>
                      </a:pPr>
                      <a:r>
                        <a:rPr lang="en-US" sz="1300">
                          <a:solidFill>
                            <a:schemeClr val="tx1"/>
                          </a:solidFill>
                          <a:effectLst/>
                        </a:rPr>
                        <a:t>Dùng để lưu lại những món ăn yêu thích của người dùng,món ăn được lưu trữ gồm 6 thuộc tính: mã món ăn , tên món ăn , thể loại,hình ảnh minh họa ,nguyên liệu chế biến , các bước chế biến.</a:t>
                      </a:r>
                      <a:endParaRPr lang="en-US" sz="13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r>
            </a:tbl>
          </a:graphicData>
        </a:graphic>
      </p:graphicFrame>
    </p:spTree>
    <p:extLst>
      <p:ext uri="{BB962C8B-B14F-4D97-AF65-F5344CB8AC3E}">
        <p14:creationId xmlns:p14="http://schemas.microsoft.com/office/powerpoint/2010/main" val="14446377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 xmlns:a16="http://schemas.microsoft.com/office/drawing/2014/main" id="{A899F6F6-5846-4520-8EA6-DE53C5F0C74D}"/>
              </a:ext>
              <a:ext uri="{C183D7F6-B498-43B3-948B-1728B52AA6E4}">
                <adec:decorative xmlns=""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6</a:t>
            </a:fld>
            <a:endParaRPr lang="en-US" dirty="0"/>
          </a:p>
        </p:txBody>
      </p:sp>
      <p:sp>
        <p:nvSpPr>
          <p:cNvPr id="9" name="TextBox 8"/>
          <p:cNvSpPr txBox="1"/>
          <p:nvPr/>
        </p:nvSpPr>
        <p:spPr>
          <a:xfrm>
            <a:off x="480291" y="415636"/>
            <a:ext cx="3690562" cy="523220"/>
          </a:xfrm>
          <a:prstGeom prst="rect">
            <a:avLst/>
          </a:prstGeom>
          <a:noFill/>
        </p:spPr>
        <p:txBody>
          <a:bodyPr wrap="none" rtlCol="0">
            <a:spAutoFit/>
          </a:bodyPr>
          <a:lstStyle/>
          <a:p>
            <a:r>
              <a:rPr lang="en-AU" sz="2800" b="1" smtClean="0">
                <a:latin typeface="Times New Roman" panose="02020603050405020304" pitchFamily="18" charset="0"/>
                <a:cs typeface="Times New Roman" panose="02020603050405020304" pitchFamily="18" charset="0"/>
              </a:rPr>
              <a:t>IV. Thiết Kế Giao Diện</a:t>
            </a:r>
            <a:endParaRPr lang="en-US" sz="2800" b="1">
              <a:latin typeface="Times New Roman" panose="02020603050405020304" pitchFamily="18" charset="0"/>
              <a:cs typeface="Times New Roman" panose="02020603050405020304" pitchFamily="18" charset="0"/>
            </a:endParaRPr>
          </a:p>
        </p:txBody>
      </p:sp>
      <p:pic>
        <p:nvPicPr>
          <p:cNvPr id="25" name="Picture 24"/>
          <p:cNvPicPr/>
          <p:nvPr/>
        </p:nvPicPr>
        <p:blipFill>
          <a:blip r:embed="rId3">
            <a:extLst>
              <a:ext uri="{28A0092B-C50C-407E-A947-70E740481C1C}">
                <a14:useLocalDpi xmlns:a14="http://schemas.microsoft.com/office/drawing/2010/main" val="0"/>
              </a:ext>
            </a:extLst>
          </a:blip>
          <a:stretch>
            <a:fillRect/>
          </a:stretch>
        </p:blipFill>
        <p:spPr>
          <a:xfrm>
            <a:off x="5871997" y="677246"/>
            <a:ext cx="3286125" cy="5819775"/>
          </a:xfrm>
          <a:prstGeom prst="rect">
            <a:avLst/>
          </a:prstGeom>
        </p:spPr>
      </p:pic>
      <p:sp>
        <p:nvSpPr>
          <p:cNvPr id="2" name="TextBox 1"/>
          <p:cNvSpPr txBox="1"/>
          <p:nvPr/>
        </p:nvSpPr>
        <p:spPr>
          <a:xfrm>
            <a:off x="2601866" y="2349590"/>
            <a:ext cx="2114681" cy="369332"/>
          </a:xfrm>
          <a:prstGeom prst="rect">
            <a:avLst/>
          </a:prstGeom>
          <a:noFill/>
        </p:spPr>
        <p:txBody>
          <a:bodyPr wrap="none" rtlCol="0">
            <a:spAutoFit/>
          </a:bodyPr>
          <a:lstStyle/>
          <a:p>
            <a:r>
              <a:rPr lang="en-AU" b="1" smtClean="0"/>
              <a:t>Giao Diện Welcome</a:t>
            </a:r>
            <a:endParaRPr lang="en-US" b="1"/>
          </a:p>
        </p:txBody>
      </p:sp>
      <p:pic>
        <p:nvPicPr>
          <p:cNvPr id="26" name="Picture 25"/>
          <p:cNvPicPr/>
          <p:nvPr/>
        </p:nvPicPr>
        <p:blipFill>
          <a:blip r:embed="rId4"/>
          <a:stretch>
            <a:fillRect/>
          </a:stretch>
        </p:blipFill>
        <p:spPr>
          <a:xfrm>
            <a:off x="5871997" y="677246"/>
            <a:ext cx="3313828" cy="5819775"/>
          </a:xfrm>
          <a:prstGeom prst="rect">
            <a:avLst/>
          </a:prstGeom>
        </p:spPr>
      </p:pic>
      <p:sp>
        <p:nvSpPr>
          <p:cNvPr id="27" name="TextBox 26"/>
          <p:cNvSpPr txBox="1"/>
          <p:nvPr/>
        </p:nvSpPr>
        <p:spPr>
          <a:xfrm>
            <a:off x="2601866" y="2349590"/>
            <a:ext cx="2187394" cy="369332"/>
          </a:xfrm>
          <a:prstGeom prst="rect">
            <a:avLst/>
          </a:prstGeom>
          <a:noFill/>
        </p:spPr>
        <p:txBody>
          <a:bodyPr wrap="none" rtlCol="0">
            <a:spAutoFit/>
          </a:bodyPr>
          <a:lstStyle/>
          <a:p>
            <a:r>
              <a:rPr lang="en-AU" b="1" smtClean="0"/>
              <a:t>Giao Diện Trang Chủ</a:t>
            </a:r>
            <a:endParaRPr lang="en-US" b="1"/>
          </a:p>
        </p:txBody>
      </p:sp>
      <p:pic>
        <p:nvPicPr>
          <p:cNvPr id="29" name="Picture 28"/>
          <p:cNvPicPr/>
          <p:nvPr/>
        </p:nvPicPr>
        <p:blipFill>
          <a:blip r:embed="rId5"/>
          <a:stretch>
            <a:fillRect/>
          </a:stretch>
        </p:blipFill>
        <p:spPr>
          <a:xfrm>
            <a:off x="5854199" y="677246"/>
            <a:ext cx="3331625" cy="5819775"/>
          </a:xfrm>
          <a:prstGeom prst="rect">
            <a:avLst/>
          </a:prstGeom>
        </p:spPr>
      </p:pic>
      <p:sp>
        <p:nvSpPr>
          <p:cNvPr id="30" name="TextBox 29"/>
          <p:cNvSpPr txBox="1"/>
          <p:nvPr/>
        </p:nvSpPr>
        <p:spPr>
          <a:xfrm>
            <a:off x="2601866" y="2350955"/>
            <a:ext cx="2615844" cy="369332"/>
          </a:xfrm>
          <a:prstGeom prst="rect">
            <a:avLst/>
          </a:prstGeom>
          <a:noFill/>
        </p:spPr>
        <p:txBody>
          <a:bodyPr wrap="none" rtlCol="0">
            <a:spAutoFit/>
          </a:bodyPr>
          <a:lstStyle/>
          <a:p>
            <a:r>
              <a:rPr lang="en-AU" b="1" smtClean="0"/>
              <a:t>Giao Diện Tất Cả Món Ăn</a:t>
            </a:r>
            <a:endParaRPr lang="en-US" b="1"/>
          </a:p>
        </p:txBody>
      </p:sp>
      <p:pic>
        <p:nvPicPr>
          <p:cNvPr id="32" name="Picture 31"/>
          <p:cNvPicPr/>
          <p:nvPr/>
        </p:nvPicPr>
        <p:blipFill>
          <a:blip r:embed="rId6"/>
          <a:stretch>
            <a:fillRect/>
          </a:stretch>
        </p:blipFill>
        <p:spPr>
          <a:xfrm>
            <a:off x="5822887" y="677246"/>
            <a:ext cx="3362937" cy="5819775"/>
          </a:xfrm>
          <a:prstGeom prst="rect">
            <a:avLst/>
          </a:prstGeom>
        </p:spPr>
      </p:pic>
      <p:sp>
        <p:nvSpPr>
          <p:cNvPr id="33" name="TextBox 32"/>
          <p:cNvSpPr txBox="1"/>
          <p:nvPr/>
        </p:nvSpPr>
        <p:spPr>
          <a:xfrm>
            <a:off x="2575869" y="2349590"/>
            <a:ext cx="1894045" cy="369332"/>
          </a:xfrm>
          <a:prstGeom prst="rect">
            <a:avLst/>
          </a:prstGeom>
          <a:noFill/>
        </p:spPr>
        <p:txBody>
          <a:bodyPr wrap="none" rtlCol="0">
            <a:spAutoFit/>
          </a:bodyPr>
          <a:lstStyle/>
          <a:p>
            <a:r>
              <a:rPr lang="en-AU" b="1" smtClean="0"/>
              <a:t>Giao Diện Option</a:t>
            </a:r>
            <a:endParaRPr lang="en-US" b="1"/>
          </a:p>
        </p:txBody>
      </p:sp>
      <p:pic>
        <p:nvPicPr>
          <p:cNvPr id="34" name="Picture 33"/>
          <p:cNvPicPr/>
          <p:nvPr/>
        </p:nvPicPr>
        <p:blipFill>
          <a:blip r:embed="rId7"/>
          <a:stretch>
            <a:fillRect/>
          </a:stretch>
        </p:blipFill>
        <p:spPr>
          <a:xfrm>
            <a:off x="5825232" y="677246"/>
            <a:ext cx="3360591" cy="5819775"/>
          </a:xfrm>
          <a:prstGeom prst="rect">
            <a:avLst/>
          </a:prstGeom>
        </p:spPr>
      </p:pic>
      <p:sp>
        <p:nvSpPr>
          <p:cNvPr id="35" name="TextBox 34"/>
          <p:cNvSpPr txBox="1"/>
          <p:nvPr/>
        </p:nvSpPr>
        <p:spPr>
          <a:xfrm>
            <a:off x="2601866" y="2350731"/>
            <a:ext cx="2759410" cy="369332"/>
          </a:xfrm>
          <a:prstGeom prst="rect">
            <a:avLst/>
          </a:prstGeom>
          <a:noFill/>
        </p:spPr>
        <p:txBody>
          <a:bodyPr wrap="none" rtlCol="0">
            <a:spAutoFit/>
          </a:bodyPr>
          <a:lstStyle/>
          <a:p>
            <a:r>
              <a:rPr lang="en-AU" b="1" smtClean="0"/>
              <a:t>Giao Diện Chi Tiết Món Ăn</a:t>
            </a:r>
            <a:endParaRPr lang="en-US" b="1"/>
          </a:p>
        </p:txBody>
      </p:sp>
      <p:pic>
        <p:nvPicPr>
          <p:cNvPr id="36" name="Picture 35"/>
          <p:cNvPicPr/>
          <p:nvPr/>
        </p:nvPicPr>
        <p:blipFill>
          <a:blip r:embed="rId8">
            <a:extLst>
              <a:ext uri="{28A0092B-C50C-407E-A947-70E740481C1C}">
                <a14:useLocalDpi xmlns:a14="http://schemas.microsoft.com/office/drawing/2010/main" val="0"/>
              </a:ext>
            </a:extLst>
          </a:blip>
          <a:stretch>
            <a:fillRect/>
          </a:stretch>
        </p:blipFill>
        <p:spPr>
          <a:xfrm>
            <a:off x="5822885" y="677246"/>
            <a:ext cx="3362937" cy="5821906"/>
          </a:xfrm>
          <a:prstGeom prst="rect">
            <a:avLst/>
          </a:prstGeom>
        </p:spPr>
      </p:pic>
      <p:sp>
        <p:nvSpPr>
          <p:cNvPr id="37" name="TextBox 36"/>
          <p:cNvSpPr txBox="1"/>
          <p:nvPr/>
        </p:nvSpPr>
        <p:spPr>
          <a:xfrm>
            <a:off x="2582798" y="2351496"/>
            <a:ext cx="2142190" cy="369332"/>
          </a:xfrm>
          <a:prstGeom prst="rect">
            <a:avLst/>
          </a:prstGeom>
          <a:noFill/>
        </p:spPr>
        <p:txBody>
          <a:bodyPr wrap="none" rtlCol="0">
            <a:spAutoFit/>
          </a:bodyPr>
          <a:lstStyle/>
          <a:p>
            <a:r>
              <a:rPr lang="en-AU" b="1" smtClean="0"/>
              <a:t>Giao Diện Tìm Kiếm</a:t>
            </a:r>
            <a:endParaRPr lang="en-US" b="1"/>
          </a:p>
        </p:txBody>
      </p:sp>
      <p:pic>
        <p:nvPicPr>
          <p:cNvPr id="38" name="Picture 37"/>
          <p:cNvPicPr/>
          <p:nvPr/>
        </p:nvPicPr>
        <p:blipFill>
          <a:blip r:embed="rId9"/>
          <a:stretch>
            <a:fillRect/>
          </a:stretch>
        </p:blipFill>
        <p:spPr>
          <a:xfrm>
            <a:off x="5830706" y="677246"/>
            <a:ext cx="3345213" cy="5819775"/>
          </a:xfrm>
          <a:prstGeom prst="rect">
            <a:avLst/>
          </a:prstGeom>
        </p:spPr>
      </p:pic>
      <p:sp>
        <p:nvSpPr>
          <p:cNvPr id="39" name="TextBox 38"/>
          <p:cNvSpPr txBox="1"/>
          <p:nvPr/>
        </p:nvSpPr>
        <p:spPr>
          <a:xfrm>
            <a:off x="2576669" y="2347459"/>
            <a:ext cx="3240887" cy="369332"/>
          </a:xfrm>
          <a:prstGeom prst="rect">
            <a:avLst/>
          </a:prstGeom>
          <a:noFill/>
        </p:spPr>
        <p:txBody>
          <a:bodyPr wrap="none" rtlCol="0">
            <a:spAutoFit/>
          </a:bodyPr>
          <a:lstStyle/>
          <a:p>
            <a:r>
              <a:rPr lang="en-AU" b="1" smtClean="0"/>
              <a:t>Giao Diện Danh Sách Yêu Thích</a:t>
            </a:r>
            <a:endParaRPr lang="en-US" b="1"/>
          </a:p>
        </p:txBody>
      </p:sp>
    </p:spTree>
    <p:extLst>
      <p:ext uri="{BB962C8B-B14F-4D97-AF65-F5344CB8AC3E}">
        <p14:creationId xmlns:p14="http://schemas.microsoft.com/office/powerpoint/2010/main" val="26478900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circle(in)">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5"/>
                                        </p:tgtEl>
                                      </p:cBhvr>
                                    </p:animEffect>
                                    <p:set>
                                      <p:cBhvr>
                                        <p:cTn id="18" dur="1" fill="hold">
                                          <p:stCondLst>
                                            <p:cond delay="499"/>
                                          </p:stCondLst>
                                        </p:cTn>
                                        <p:tgtEl>
                                          <p:spTgt spid="2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arn(inVertical)">
                                      <p:cBhvr>
                                        <p:cTn id="23" dur="500"/>
                                        <p:tgtEl>
                                          <p:spTgt spid="27"/>
                                        </p:tgtEl>
                                      </p:cBhvr>
                                    </p:animEffect>
                                  </p:childTnLst>
                                </p:cTn>
                              </p:par>
                              <p:par>
                                <p:cTn id="24" presetID="16" presetClass="entr" presetSubtype="21"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arn(inVertical)">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barn(inVertical)">
                                      <p:cBhvr>
                                        <p:cTn id="39" dur="500"/>
                                        <p:tgtEl>
                                          <p:spTgt spid="30"/>
                                        </p:tgtEl>
                                      </p:cBhvr>
                                    </p:animEffect>
                                  </p:childTnLst>
                                </p:cTn>
                              </p:par>
                              <p:par>
                                <p:cTn id="40" presetID="16" presetClass="entr" presetSubtype="21"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arn(inVertical)">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30"/>
                                        </p:tgtEl>
                                      </p:cBhvr>
                                    </p:animEffect>
                                    <p:set>
                                      <p:cBhvr>
                                        <p:cTn id="47" dur="1" fill="hold">
                                          <p:stCondLst>
                                            <p:cond delay="499"/>
                                          </p:stCondLst>
                                        </p:cTn>
                                        <p:tgtEl>
                                          <p:spTgt spid="30"/>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9"/>
                                        </p:tgtEl>
                                      </p:cBhvr>
                                    </p:animEffect>
                                    <p:set>
                                      <p:cBhvr>
                                        <p:cTn id="50" dur="1" fill="hold">
                                          <p:stCondLst>
                                            <p:cond delay="499"/>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barn(inVertical)">
                                      <p:cBhvr>
                                        <p:cTn id="55" dur="500"/>
                                        <p:tgtEl>
                                          <p:spTgt spid="33"/>
                                        </p:tgtEl>
                                      </p:cBhvr>
                                    </p:animEffect>
                                  </p:childTnLst>
                                </p:cTn>
                              </p:par>
                              <p:par>
                                <p:cTn id="56" presetID="16" presetClass="entr" presetSubtype="21"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barn(inVertical)">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32"/>
                                        </p:tgtEl>
                                      </p:cBhvr>
                                    </p:animEffect>
                                    <p:set>
                                      <p:cBhvr>
                                        <p:cTn id="66" dur="1" fill="hold">
                                          <p:stCondLst>
                                            <p:cond delay="499"/>
                                          </p:stCondLst>
                                        </p:cTn>
                                        <p:tgtEl>
                                          <p:spTgt spid="3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barn(inVertical)">
                                      <p:cBhvr>
                                        <p:cTn id="71" dur="500"/>
                                        <p:tgtEl>
                                          <p:spTgt spid="35"/>
                                        </p:tgtEl>
                                      </p:cBhvr>
                                    </p:animEffect>
                                  </p:childTnLst>
                                </p:cTn>
                              </p:par>
                              <p:par>
                                <p:cTn id="72" presetID="16" presetClass="entr" presetSubtype="21"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barn(inVertical)">
                                      <p:cBhvr>
                                        <p:cTn id="74" dur="500"/>
                                        <p:tgtEl>
                                          <p:spTgt spid="3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35"/>
                                        </p:tgtEl>
                                      </p:cBhvr>
                                    </p:animEffect>
                                    <p:set>
                                      <p:cBhvr>
                                        <p:cTn id="79" dur="1" fill="hold">
                                          <p:stCondLst>
                                            <p:cond delay="499"/>
                                          </p:stCondLst>
                                        </p:cTn>
                                        <p:tgtEl>
                                          <p:spTgt spid="35"/>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34"/>
                                        </p:tgtEl>
                                      </p:cBhvr>
                                    </p:animEffect>
                                    <p:set>
                                      <p:cBhvr>
                                        <p:cTn id="82" dur="1" fill="hold">
                                          <p:stCondLst>
                                            <p:cond delay="499"/>
                                          </p:stCondLst>
                                        </p:cTn>
                                        <p:tgtEl>
                                          <p:spTgt spid="3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barn(inVertical)">
                                      <p:cBhvr>
                                        <p:cTn id="87" dur="500"/>
                                        <p:tgtEl>
                                          <p:spTgt spid="37"/>
                                        </p:tgtEl>
                                      </p:cBhvr>
                                    </p:animEffect>
                                  </p:childTnLst>
                                </p:cTn>
                              </p:par>
                              <p:par>
                                <p:cTn id="88" presetID="16" presetClass="entr" presetSubtype="21"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barn(inVertical)">
                                      <p:cBhvr>
                                        <p:cTn id="90" dur="500"/>
                                        <p:tgtEl>
                                          <p:spTgt spid="3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37"/>
                                        </p:tgtEl>
                                      </p:cBhvr>
                                    </p:animEffect>
                                    <p:set>
                                      <p:cBhvr>
                                        <p:cTn id="95" dur="1" fill="hold">
                                          <p:stCondLst>
                                            <p:cond delay="499"/>
                                          </p:stCondLst>
                                        </p:cTn>
                                        <p:tgtEl>
                                          <p:spTgt spid="3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36"/>
                                        </p:tgtEl>
                                      </p:cBhvr>
                                    </p:animEffect>
                                    <p:set>
                                      <p:cBhvr>
                                        <p:cTn id="98" dur="1" fill="hold">
                                          <p:stCondLst>
                                            <p:cond delay="499"/>
                                          </p:stCondLst>
                                        </p:cTn>
                                        <p:tgtEl>
                                          <p:spTgt spid="3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barn(inVertical)">
                                      <p:cBhvr>
                                        <p:cTn id="103" dur="500"/>
                                        <p:tgtEl>
                                          <p:spTgt spid="39"/>
                                        </p:tgtEl>
                                      </p:cBhvr>
                                    </p:animEffect>
                                  </p:childTnLst>
                                </p:cTn>
                              </p:par>
                              <p:par>
                                <p:cTn id="104" presetID="16" presetClass="entr" presetSubtype="21" fill="hold"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barn(inVertical)">
                                      <p:cBhvr>
                                        <p:cTn id="106" dur="500"/>
                                        <p:tgtEl>
                                          <p:spTgt spid="3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1" nodeType="clickEffect">
                                  <p:stCondLst>
                                    <p:cond delay="0"/>
                                  </p:stCondLst>
                                  <p:childTnLst>
                                    <p:animEffect transition="out" filter="fade">
                                      <p:cBhvr>
                                        <p:cTn id="110" dur="500"/>
                                        <p:tgtEl>
                                          <p:spTgt spid="39"/>
                                        </p:tgtEl>
                                      </p:cBhvr>
                                    </p:animEffect>
                                    <p:set>
                                      <p:cBhvr>
                                        <p:cTn id="111" dur="1" fill="hold">
                                          <p:stCondLst>
                                            <p:cond delay="499"/>
                                          </p:stCondLst>
                                        </p:cTn>
                                        <p:tgtEl>
                                          <p:spTgt spid="39"/>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38"/>
                                        </p:tgtEl>
                                      </p:cBhvr>
                                    </p:animEffect>
                                    <p:set>
                                      <p:cBhvr>
                                        <p:cTn id="114"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7" grpId="0"/>
      <p:bldP spid="27" grpId="1"/>
      <p:bldP spid="30" grpId="0"/>
      <p:bldP spid="30" grpId="1"/>
      <p:bldP spid="33" grpId="0"/>
      <p:bldP spid="33" grpId="1"/>
      <p:bldP spid="35" grpId="0"/>
      <p:bldP spid="35" grpId="1"/>
      <p:bldP spid="37" grpId="0"/>
      <p:bldP spid="37" grpId="1"/>
      <p:bldP spid="39" grpId="0"/>
      <p:bldP spid="39"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 xmlns:a16="http://schemas.microsoft.com/office/drawing/2014/main" id="{A899F6F6-5846-4520-8EA6-DE53C5F0C74D}"/>
              </a:ext>
              <a:ext uri="{C183D7F6-B498-43B3-948B-1728B52AA6E4}">
                <adec:decorative xmlns=""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7</a:t>
            </a:fld>
            <a:endParaRPr lang="en-US" dirty="0"/>
          </a:p>
        </p:txBody>
      </p:sp>
      <p:sp>
        <p:nvSpPr>
          <p:cNvPr id="9" name="TextBox 8"/>
          <p:cNvSpPr txBox="1"/>
          <p:nvPr/>
        </p:nvSpPr>
        <p:spPr>
          <a:xfrm>
            <a:off x="480291" y="415636"/>
            <a:ext cx="2044342" cy="523220"/>
          </a:xfrm>
          <a:prstGeom prst="rect">
            <a:avLst/>
          </a:prstGeom>
          <a:noFill/>
        </p:spPr>
        <p:txBody>
          <a:bodyPr wrap="none" rtlCol="0">
            <a:spAutoFit/>
          </a:bodyPr>
          <a:lstStyle/>
          <a:p>
            <a:r>
              <a:rPr lang="en-AU" sz="2800" b="1" smtClean="0">
                <a:latin typeface="Times New Roman" panose="02020603050405020304" pitchFamily="18" charset="0"/>
                <a:cs typeface="Times New Roman" panose="02020603050405020304" pitchFamily="18" charset="0"/>
              </a:rPr>
              <a:t>V. Kết Luận</a:t>
            </a:r>
            <a:endParaRPr lang="en-US" sz="2800" b="1">
              <a:latin typeface="Times New Roman" panose="02020603050405020304" pitchFamily="18" charset="0"/>
              <a:cs typeface="Times New Roman" panose="02020603050405020304" pitchFamily="18" charset="0"/>
            </a:endParaRPr>
          </a:p>
        </p:txBody>
      </p:sp>
      <p:sp>
        <p:nvSpPr>
          <p:cNvPr id="3" name="TextBox 2"/>
          <p:cNvSpPr txBox="1"/>
          <p:nvPr/>
        </p:nvSpPr>
        <p:spPr>
          <a:xfrm>
            <a:off x="754603" y="1561106"/>
            <a:ext cx="10934949" cy="2739211"/>
          </a:xfrm>
          <a:prstGeom prst="rect">
            <a:avLst/>
          </a:prstGeom>
          <a:noFill/>
        </p:spPr>
        <p:txBody>
          <a:bodyPr wrap="square" rtlCol="0">
            <a:spAutoFit/>
          </a:bodyPr>
          <a:lstStyle/>
          <a:p>
            <a:pPr algn="just"/>
            <a:r>
              <a:rPr lang="en-AU" sz="2200" smtClean="0"/>
              <a:t>	Trong </a:t>
            </a:r>
            <a:r>
              <a:rPr lang="en-AU" sz="2200"/>
              <a:t>phần đồ án môn học này , n</a:t>
            </a:r>
            <a:r>
              <a:rPr lang="en-AU" sz="2200" smtClean="0"/>
              <a:t>hóm </a:t>
            </a:r>
            <a:r>
              <a:rPr lang="en-AU" sz="2200"/>
              <a:t>đã xây dựng và hoàn thành được  những chức năng cơ bản của một Apps hướng dẫn nấu ăn như :Xem tất cả các món ăn, Xem chi tiết nấu món ăn ,Xem món ăn yêu thích .v…v</a:t>
            </a:r>
            <a:r>
              <a:rPr lang="en-AU" sz="2200" smtClean="0"/>
              <a:t>.</a:t>
            </a:r>
          </a:p>
          <a:p>
            <a:pPr algn="just"/>
            <a:endParaRPr lang="en-AU" sz="2200" smtClean="0"/>
          </a:p>
          <a:p>
            <a:pPr algn="just"/>
            <a:r>
              <a:rPr lang="en-AU" sz="2200" smtClean="0"/>
              <a:t>	Bên </a:t>
            </a:r>
            <a:r>
              <a:rPr lang="en-AU" sz="2200"/>
              <a:t>cạnh đó chương trình vẫn chưa được hoàn thiện được hết những yêu cầu về một Apps hướng dẫn nấu ăn và đôi khi vẫn xảy ra một số lỗi trong quá trình sử dụng.</a:t>
            </a:r>
            <a:endParaRPr lang="en-US" sz="2200"/>
          </a:p>
          <a:p>
            <a:pPr algn="just"/>
            <a:endParaRPr lang="en-US" sz="2200"/>
          </a:p>
          <a:p>
            <a:endParaRPr lang="en-US"/>
          </a:p>
        </p:txBody>
      </p:sp>
      <p:sp>
        <p:nvSpPr>
          <p:cNvPr id="6" name="TextBox 5"/>
          <p:cNvSpPr txBox="1"/>
          <p:nvPr/>
        </p:nvSpPr>
        <p:spPr>
          <a:xfrm>
            <a:off x="754603" y="1039380"/>
            <a:ext cx="3861955" cy="523220"/>
          </a:xfrm>
          <a:prstGeom prst="rect">
            <a:avLst/>
          </a:prstGeom>
          <a:noFill/>
        </p:spPr>
        <p:txBody>
          <a:bodyPr wrap="none" rtlCol="0">
            <a:spAutoFit/>
          </a:bodyPr>
          <a:lstStyle/>
          <a:p>
            <a:r>
              <a:rPr lang="en-AU" sz="2800" smtClean="0"/>
              <a:t>1.	Đã thực hiện được</a:t>
            </a:r>
            <a:endParaRPr lang="en-US" sz="2800"/>
          </a:p>
        </p:txBody>
      </p:sp>
      <p:sp>
        <p:nvSpPr>
          <p:cNvPr id="40" name="TextBox 39"/>
          <p:cNvSpPr txBox="1"/>
          <p:nvPr/>
        </p:nvSpPr>
        <p:spPr>
          <a:xfrm>
            <a:off x="663001" y="3950176"/>
            <a:ext cx="3723263" cy="523220"/>
          </a:xfrm>
          <a:prstGeom prst="rect">
            <a:avLst/>
          </a:prstGeom>
          <a:noFill/>
        </p:spPr>
        <p:txBody>
          <a:bodyPr wrap="none" rtlCol="0">
            <a:spAutoFit/>
          </a:bodyPr>
          <a:lstStyle/>
          <a:p>
            <a:r>
              <a:rPr lang="en-AU" sz="2800" smtClean="0"/>
              <a:t>2.	Hướng Phát Triển</a:t>
            </a:r>
            <a:endParaRPr lang="en-US" sz="2800"/>
          </a:p>
        </p:txBody>
      </p:sp>
      <p:sp>
        <p:nvSpPr>
          <p:cNvPr id="7" name="TextBox 6"/>
          <p:cNvSpPr txBox="1"/>
          <p:nvPr/>
        </p:nvSpPr>
        <p:spPr>
          <a:xfrm>
            <a:off x="754603" y="4761347"/>
            <a:ext cx="10846846" cy="1446550"/>
          </a:xfrm>
          <a:prstGeom prst="rect">
            <a:avLst/>
          </a:prstGeom>
          <a:noFill/>
        </p:spPr>
        <p:txBody>
          <a:bodyPr wrap="square" rtlCol="0">
            <a:spAutoFit/>
          </a:bodyPr>
          <a:lstStyle/>
          <a:p>
            <a:pPr algn="just"/>
            <a:r>
              <a:rPr lang="en-AU" sz="2200" smtClean="0"/>
              <a:t>	Nhóm </a:t>
            </a:r>
            <a:r>
              <a:rPr lang="en-AU" sz="2200"/>
              <a:t>sẽ tiếp tục cố gắng để hoàn thiện và bổ sung thêm nhiều chức năng mới như : Nhúng AI để sử dụng chức năng gợi ý cho người sử dụng, tính toán mức calor nạp vào trong cơ thể trong mỗi bữa ăn… Bên cạnh đó sẽ kết hợp với đội ngũ nghiên cứu về thực phẩm để cho ra mức độ chính xác nhất cho món ăn .</a:t>
            </a:r>
            <a:endParaRPr lang="en-US" sz="2200"/>
          </a:p>
        </p:txBody>
      </p:sp>
    </p:spTree>
    <p:extLst>
      <p:ext uri="{BB962C8B-B14F-4D97-AF65-F5344CB8AC3E}">
        <p14:creationId xmlns:p14="http://schemas.microsoft.com/office/powerpoint/2010/main" val="33491800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40">
                                            <p:txEl>
                                              <p:pRg st="0" end="0"/>
                                            </p:txEl>
                                          </p:spTgt>
                                        </p:tgtEl>
                                        <p:attrNameLst>
                                          <p:attrName>style.visibility</p:attrName>
                                        </p:attrNameLst>
                                      </p:cBhvr>
                                      <p:to>
                                        <p:strVal val="visible"/>
                                      </p:to>
                                    </p:set>
                                    <p:animEffect transition="in" filter="fade">
                                      <p:cBhvr>
                                        <p:cTn id="23" dur="1000"/>
                                        <p:tgtEl>
                                          <p:spTgt spid="40">
                                            <p:txEl>
                                              <p:pRg st="0" end="0"/>
                                            </p:txEl>
                                          </p:spTgt>
                                        </p:tgtEl>
                                      </p:cBhvr>
                                    </p:animEffect>
                                    <p:anim calcmode="lin" valueType="num">
                                      <p:cBhvr>
                                        <p:cTn id="24" dur="1000" fill="hold"/>
                                        <p:tgtEl>
                                          <p:spTgt spid="40">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4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barn(inVertical)">
                                      <p:cBhvr>
                                        <p:cTn id="3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B3AA8824-BE92-4856-86D2-FAB3C18306B5}"/>
              </a:ext>
              <a:ext uri="{C183D7F6-B498-43B3-948B-1728B52AA6E4}">
                <adec:decorative xmlns="" xmlns:adec="http://schemas.microsoft.com/office/drawing/2017/decorative" val="1"/>
              </a:ext>
            </a:extLst>
          </p:cNvPr>
          <p:cNvSpPr/>
          <p:nvPr/>
        </p:nvSpPr>
        <p:spPr bwMode="ltGray">
          <a:xfrm>
            <a:off x="3422598" y="1371614"/>
            <a:ext cx="5248066"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 xmlns:a16="http://schemas.microsoft.com/office/drawing/2014/main" id="{D2DDABB1-5E6B-4365-AD9E-DDCE7E972742}"/>
              </a:ext>
            </a:extLst>
          </p:cNvPr>
          <p:cNvSpPr>
            <a:spLocks noGrp="1"/>
          </p:cNvSpPr>
          <p:nvPr>
            <p:ph type="ctrTitle"/>
          </p:nvPr>
        </p:nvSpPr>
        <p:spPr>
          <a:xfrm>
            <a:off x="3698658" y="2267139"/>
            <a:ext cx="4456700" cy="2167600"/>
          </a:xfrm>
        </p:spPr>
        <p:txBody>
          <a:bodyPr/>
          <a:lstStyle/>
          <a:p>
            <a:r>
              <a:rPr lang="en-US"/>
              <a:t>Thank You</a:t>
            </a:r>
            <a:endParaRPr lang="en-US" dirty="0"/>
          </a:p>
        </p:txBody>
      </p:sp>
      <p:sp>
        <p:nvSpPr>
          <p:cNvPr id="4" name="Subtitle 3">
            <a:extLst>
              <a:ext uri="{FF2B5EF4-FFF2-40B4-BE49-F238E27FC236}">
                <a16:creationId xmlns="" xmlns:a16="http://schemas.microsoft.com/office/drawing/2014/main" id="{37530160-A714-49C8-85A0-932553905B40}"/>
              </a:ext>
            </a:extLst>
          </p:cNvPr>
          <p:cNvSpPr>
            <a:spLocks noGrp="1"/>
          </p:cNvSpPr>
          <p:nvPr>
            <p:ph type="subTitle" idx="1"/>
          </p:nvPr>
        </p:nvSpPr>
        <p:spPr>
          <a:xfrm>
            <a:off x="3865044" y="4306063"/>
            <a:ext cx="4123927" cy="271807"/>
          </a:xfrm>
        </p:spPr>
        <p:txBody>
          <a:bodyPr/>
          <a:lstStyle/>
          <a:p>
            <a:r>
              <a:rPr lang="en-US" noProof="1" smtClean="0"/>
              <a:t>Hiếu Nguyễn</a:t>
            </a:r>
            <a:endParaRPr lang="en-US" noProof="1"/>
          </a:p>
        </p:txBody>
      </p:sp>
      <p:sp>
        <p:nvSpPr>
          <p:cNvPr id="6" name="Text Placeholder 5">
            <a:extLst>
              <a:ext uri="{FF2B5EF4-FFF2-40B4-BE49-F238E27FC236}">
                <a16:creationId xmlns="" xmlns:a16="http://schemas.microsoft.com/office/drawing/2014/main" id="{282CA365-4170-41B8-B4B3-7A2FA6DBD751}"/>
              </a:ext>
            </a:extLst>
          </p:cNvPr>
          <p:cNvSpPr>
            <a:spLocks noGrp="1"/>
          </p:cNvSpPr>
          <p:nvPr>
            <p:ph type="body" sz="quarter" idx="15"/>
          </p:nvPr>
        </p:nvSpPr>
        <p:spPr>
          <a:xfrm>
            <a:off x="3865044" y="4689825"/>
            <a:ext cx="4123927" cy="252000"/>
          </a:xfrm>
        </p:spPr>
        <p:txBody>
          <a:bodyPr/>
          <a:lstStyle/>
          <a:p>
            <a:r>
              <a:rPr lang="en-US" smtClean="0"/>
              <a:t>0905 35x xxx</a:t>
            </a:r>
            <a:endParaRPr lang="en-US" dirty="0"/>
          </a:p>
        </p:txBody>
      </p:sp>
      <p:sp>
        <p:nvSpPr>
          <p:cNvPr id="7" name="Text Placeholder 6">
            <a:extLst>
              <a:ext uri="{FF2B5EF4-FFF2-40B4-BE49-F238E27FC236}">
                <a16:creationId xmlns="" xmlns:a16="http://schemas.microsoft.com/office/drawing/2014/main" id="{75739431-ADAD-416E-818C-4B616D2870E5}"/>
              </a:ext>
            </a:extLst>
          </p:cNvPr>
          <p:cNvSpPr>
            <a:spLocks noGrp="1"/>
          </p:cNvSpPr>
          <p:nvPr>
            <p:ph type="body" sz="quarter" idx="16"/>
          </p:nvPr>
        </p:nvSpPr>
        <p:spPr>
          <a:xfrm>
            <a:off x="3865043" y="5060836"/>
            <a:ext cx="4123927" cy="252000"/>
          </a:xfrm>
        </p:spPr>
        <p:txBody>
          <a:bodyPr/>
          <a:lstStyle/>
          <a:p>
            <a:r>
              <a:rPr lang="en-US" smtClean="0"/>
              <a:t>nhieuv2xxx@gmail.com</a:t>
            </a:r>
            <a:endParaRPr lang="en-US"/>
          </a:p>
          <a:p>
            <a:endParaRPr lang="en-US" dirty="0"/>
          </a:p>
        </p:txBody>
      </p:sp>
      <p:cxnSp>
        <p:nvCxnSpPr>
          <p:cNvPr id="20" name="Straight Connector 19">
            <a:extLst>
              <a:ext uri="{FF2B5EF4-FFF2-40B4-BE49-F238E27FC236}">
                <a16:creationId xmlns="" xmlns:a16="http://schemas.microsoft.com/office/drawing/2014/main" id="{C1E98117-0D60-4216-A28C-2B50485615DF}"/>
              </a:ext>
              <a:ext uri="{C183D7F6-B498-43B3-948B-1728B52AA6E4}">
                <adec:decorative xmlns=""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F0695CC3-3918-4156-8025-B08D8AF2466C}"/>
              </a:ext>
              <a:ext uri="{C183D7F6-B498-43B3-948B-1728B52AA6E4}">
                <adec:decorative xmlns=""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Contoso Logo">
            <a:extLst>
              <a:ext uri="{FF2B5EF4-FFF2-40B4-BE49-F238E27FC236}">
                <a16:creationId xmlns="" xmlns:a16="http://schemas.microsoft.com/office/drawing/2014/main" id="{5655EA27-FEF8-4A94-AC8E-99976366AEA5}"/>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3" name="Straight Connector 22">
            <a:extLst>
              <a:ext uri="{FF2B5EF4-FFF2-40B4-BE49-F238E27FC236}">
                <a16:creationId xmlns="" xmlns:a16="http://schemas.microsoft.com/office/drawing/2014/main" id="{C6132D90-BDAC-4073-B0E5-07A7BE48577E}"/>
              </a:ext>
              <a:ext uri="{C183D7F6-B498-43B3-948B-1728B52AA6E4}">
                <adec:decorative xmlns="" xmlns:adec="http://schemas.microsoft.com/office/drawing/2017/decorative"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2" name="Graphic 11" descr="User" title="Icon - Presenter Name">
            <a:extLst>
              <a:ext uri="{FF2B5EF4-FFF2-40B4-BE49-F238E27FC236}">
                <a16:creationId xmlns="" xmlns:a16="http://schemas.microsoft.com/office/drawing/2014/main" id="{3FD34FCD-807B-4BBC-8AFE-2162CCE29BE9}"/>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bwMode="black">
          <a:xfrm>
            <a:off x="8038510" y="4281065"/>
            <a:ext cx="218900" cy="218900"/>
          </a:xfrm>
          <a:prstGeom prst="rect">
            <a:avLst/>
          </a:prstGeom>
        </p:spPr>
      </p:pic>
      <p:pic>
        <p:nvPicPr>
          <p:cNvPr id="14" name="Graphic 13" descr="Smart Phone" title="Icon - Presenter Phone Number">
            <a:extLst>
              <a:ext uri="{FF2B5EF4-FFF2-40B4-BE49-F238E27FC236}">
                <a16:creationId xmlns="" xmlns:a16="http://schemas.microsoft.com/office/drawing/2014/main" id="{E51263B5-564A-401A-810D-0896F97EF0C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bwMode="black">
          <a:xfrm>
            <a:off x="8038510" y="4689825"/>
            <a:ext cx="218900" cy="218900"/>
          </a:xfrm>
          <a:prstGeom prst="rect">
            <a:avLst/>
          </a:prstGeom>
        </p:spPr>
      </p:pic>
      <p:pic>
        <p:nvPicPr>
          <p:cNvPr id="13" name="Graphic 12" descr="Envelope" title="Icon Presenter Email">
            <a:extLst>
              <a:ext uri="{FF2B5EF4-FFF2-40B4-BE49-F238E27FC236}">
                <a16:creationId xmlns="" xmlns:a16="http://schemas.microsoft.com/office/drawing/2014/main" id="{A24A1417-AE3F-44AE-98EB-3E6ADA1E2017}"/>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bwMode="black">
          <a:xfrm>
            <a:off x="8038510" y="5057543"/>
            <a:ext cx="218900" cy="218900"/>
          </a:xfrm>
          <a:prstGeom prst="rect">
            <a:avLst/>
          </a:prstGeom>
        </p:spPr>
      </p:pic>
    </p:spTree>
    <p:extLst>
      <p:ext uri="{BB962C8B-B14F-4D97-AF65-F5344CB8AC3E}">
        <p14:creationId xmlns:p14="http://schemas.microsoft.com/office/powerpoint/2010/main" val="3113318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TotalTime>0</TotalTime>
  <Words>283</Words>
  <Application>Microsoft Office PowerPoint</Application>
  <PresentationFormat>Widescreen</PresentationFormat>
  <Paragraphs>66</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2021-07-17T15:27:37Z</dcterms:created>
  <dcterms:modified xsi:type="dcterms:W3CDTF">2021-07-19T23:47:17Z</dcterms:modified>
</cp:coreProperties>
</file>