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67" r:id="rId4"/>
    <p:sldId id="269" r:id="rId5"/>
    <p:sldId id="268" r:id="rId6"/>
    <p:sldId id="273" r:id="rId7"/>
    <p:sldId id="274" r:id="rId8"/>
    <p:sldId id="275" r:id="rId9"/>
    <p:sldId id="271" r:id="rId10"/>
    <p:sldId id="272" r:id="rId11"/>
    <p:sldId id="305" r:id="rId12"/>
    <p:sldId id="279" r:id="rId13"/>
    <p:sldId id="280" r:id="rId14"/>
    <p:sldId id="281" r:id="rId15"/>
    <p:sldId id="282" r:id="rId16"/>
    <p:sldId id="283" r:id="rId17"/>
    <p:sldId id="284" r:id="rId18"/>
    <p:sldId id="293" r:id="rId19"/>
    <p:sldId id="294" r:id="rId20"/>
    <p:sldId id="295" r:id="rId21"/>
    <p:sldId id="296" r:id="rId22"/>
    <p:sldId id="299" r:id="rId23"/>
    <p:sldId id="300" r:id="rId24"/>
    <p:sldId id="303" r:id="rId25"/>
    <p:sldId id="304" r:id="rId26"/>
    <p:sldId id="301" r:id="rId27"/>
    <p:sldId id="306" r:id="rId28"/>
    <p:sldId id="307" r:id="rId29"/>
    <p:sldId id="302" r:id="rId30"/>
    <p:sldId id="308" r:id="rId31"/>
    <p:sldId id="313" r:id="rId32"/>
    <p:sldId id="314" r:id="rId33"/>
    <p:sldId id="315" r:id="rId34"/>
    <p:sldId id="309" r:id="rId35"/>
    <p:sldId id="310" r:id="rId36"/>
    <p:sldId id="311" r:id="rId37"/>
    <p:sldId id="312"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35F62AF-441F-4C98-87B6-B842A0BA88BA}">
          <p14:sldIdLst>
            <p14:sldId id="256"/>
            <p14:sldId id="292"/>
            <p14:sldId id="267"/>
            <p14:sldId id="269"/>
            <p14:sldId id="268"/>
            <p14:sldId id="273"/>
            <p14:sldId id="274"/>
            <p14:sldId id="275"/>
            <p14:sldId id="271"/>
            <p14:sldId id="272"/>
            <p14:sldId id="305"/>
            <p14:sldId id="279"/>
            <p14:sldId id="280"/>
            <p14:sldId id="281"/>
            <p14:sldId id="282"/>
            <p14:sldId id="283"/>
            <p14:sldId id="284"/>
            <p14:sldId id="293"/>
            <p14:sldId id="294"/>
            <p14:sldId id="295"/>
            <p14:sldId id="296"/>
            <p14:sldId id="299"/>
            <p14:sldId id="300"/>
            <p14:sldId id="303"/>
            <p14:sldId id="304"/>
            <p14:sldId id="301"/>
            <p14:sldId id="306"/>
            <p14:sldId id="307"/>
            <p14:sldId id="302"/>
            <p14:sldId id="308"/>
            <p14:sldId id="313"/>
            <p14:sldId id="314"/>
            <p14:sldId id="315"/>
            <p14:sldId id="309"/>
            <p14:sldId id="310"/>
            <p14:sldId id="311"/>
            <p14:sldId id="312"/>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ang Nguyen Bao" initials="HNB" lastIdx="1" clrIdx="0">
    <p:extLst>
      <p:ext uri="{19B8F6BF-5375-455C-9EA6-DF929625EA0E}">
        <p15:presenceInfo xmlns:p15="http://schemas.microsoft.com/office/powerpoint/2012/main" userId="Hoang Nguyen B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533" autoAdjust="0"/>
  </p:normalViewPr>
  <p:slideViewPr>
    <p:cSldViewPr snapToGrid="0">
      <p:cViewPr varScale="1">
        <p:scale>
          <a:sx n="72" d="100"/>
          <a:sy n="72" d="100"/>
        </p:scale>
        <p:origin x="4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12/12/2019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12/12/2019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12/12/2019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9640" y="2485518"/>
            <a:ext cx="11172908" cy="944393"/>
          </a:xfrm>
        </p:spPr>
        <p:txBody>
          <a:bodyPr>
            <a:noAutofit/>
          </a:bodyPr>
          <a:lstStyle/>
          <a:p>
            <a:r>
              <a:rPr lang="en-US" sz="4400" smtClean="0">
                <a:latin typeface="Times New Roman" panose="02020603050405020304" pitchFamily="18" charset="0"/>
                <a:cs typeface="Times New Roman" panose="02020603050405020304" pitchFamily="18" charset="0"/>
              </a:rPr>
              <a:t>Đề tài: QUẢN LÝ QUẦY </a:t>
            </a:r>
            <a:r>
              <a:rPr lang="en-US" sz="4400">
                <a:latin typeface="Times New Roman" panose="02020603050405020304" pitchFamily="18" charset="0"/>
                <a:cs typeface="Times New Roman" panose="02020603050405020304" pitchFamily="18" charset="0"/>
              </a:rPr>
              <a:t>THUỐC TÂY NAM</a:t>
            </a:r>
            <a:endParaRPr lang="en-US" sz="4400" dirty="0" smtClean="0">
              <a:latin typeface="Times New Roman" panose="02020603050405020304" pitchFamily="18" charset="0"/>
              <a:cs typeface="Times New Roman" panose="02020603050405020304" pitchFamily="18" charset="0"/>
            </a:endParaRPr>
          </a:p>
          <a:p>
            <a:r>
              <a:rPr lang="en-US" sz="4800" dirty="0" smtClean="0">
                <a:latin typeface="Times New Roman" panose="02020603050405020304" pitchFamily="18" charset="0"/>
                <a:cs typeface="Times New Roman" panose="02020603050405020304" pitchFamily="18" charset="0"/>
              </a:rPr>
              <a:t> 			</a:t>
            </a:r>
            <a:r>
              <a:rPr lang="en-US" sz="4800" smtClean="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599583" y="3554477"/>
            <a:ext cx="4776856" cy="1015663"/>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Môn học: Phát triển ứng dụng</a:t>
            </a:r>
          </a:p>
          <a:p>
            <a:r>
              <a:rPr lang="en-US" sz="3000" smtClean="0">
                <a:latin typeface="Times New Roman" panose="02020603050405020304" pitchFamily="18" charset="0"/>
                <a:cs typeface="Times New Roman" panose="02020603050405020304" pitchFamily="18" charset="0"/>
              </a:rPr>
              <a:t>GVHD: Trần Thị Anh Thi</a:t>
            </a:r>
            <a:endParaRPr lang="en-US" sz="3000">
              <a:latin typeface="Times New Roman" panose="02020603050405020304" pitchFamily="18" charset="0"/>
              <a:cs typeface="Times New Roman" panose="02020603050405020304" pitchFamily="18" charset="0"/>
            </a:endParaRPr>
          </a:p>
        </p:txBody>
      </p:sp>
      <p:pic>
        <p:nvPicPr>
          <p:cNvPr id="1026"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640" y="552848"/>
            <a:ext cx="1478047" cy="14780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46852" y="662610"/>
            <a:ext cx="9819861" cy="1323439"/>
          </a:xfrm>
          <a:prstGeom prst="rect">
            <a:avLst/>
          </a:prstGeom>
          <a:noFill/>
        </p:spPr>
        <p:txBody>
          <a:bodyPr wrap="square" rtlCol="0">
            <a:spAutoFit/>
          </a:bodyPr>
          <a:lstStyle/>
          <a:p>
            <a:r>
              <a:rPr lang="en-US" sz="4000" smtClean="0">
                <a:latin typeface="Times New Roman" panose="02020603050405020304" pitchFamily="18" charset="0"/>
                <a:cs typeface="Times New Roman" panose="02020603050405020304" pitchFamily="18" charset="0"/>
              </a:rPr>
              <a:t>TRƯỜNG ĐẠI HỌC CÔNG NGHIỆP TP.HCM </a:t>
            </a:r>
            <a:endParaRPr lang="en-US" sz="4000">
              <a:latin typeface="Times New Roman" panose="02020603050405020304" pitchFamily="18" charset="0"/>
              <a:cs typeface="Times New Roman" panose="02020603050405020304" pitchFamily="18" charset="0"/>
            </a:endParaRPr>
          </a:p>
        </p:txBody>
      </p:sp>
      <p:sp>
        <p:nvSpPr>
          <p:cNvPr id="5" name="TextBox 4"/>
          <p:cNvSpPr txBox="1"/>
          <p:nvPr/>
        </p:nvSpPr>
        <p:spPr>
          <a:xfrm>
            <a:off x="166410" y="3554477"/>
            <a:ext cx="6433173" cy="2985433"/>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Sinh viên thực hiện - nhóm 16:</a:t>
            </a:r>
          </a:p>
          <a:p>
            <a:r>
              <a:rPr lang="en-US" sz="3200">
                <a:latin typeface="Times New Roman" panose="02020603050405020304" pitchFamily="18" charset="0"/>
                <a:cs typeface="Times New Roman" panose="02020603050405020304" pitchFamily="18" charset="0"/>
              </a:rPr>
              <a:t>1</a:t>
            </a:r>
            <a:r>
              <a:rPr lang="en-US" sz="3200" smtClean="0">
                <a:latin typeface="Times New Roman" panose="02020603050405020304" pitchFamily="18" charset="0"/>
                <a:cs typeface="Times New Roman" panose="02020603050405020304" pitchFamily="18" charset="0"/>
              </a:rPr>
              <a:t>. Nguyễn </a:t>
            </a:r>
            <a:r>
              <a:rPr lang="en-US" sz="3200">
                <a:latin typeface="Times New Roman" panose="02020603050405020304" pitchFamily="18" charset="0"/>
                <a:cs typeface="Times New Roman" panose="02020603050405020304" pitchFamily="18" charset="0"/>
              </a:rPr>
              <a:t>Văn Hoàng </a:t>
            </a:r>
            <a:r>
              <a:rPr lang="en-US" sz="3200" smtClean="0">
                <a:latin typeface="Times New Roman" panose="02020603050405020304" pitchFamily="18" charset="0"/>
                <a:cs typeface="Times New Roman" panose="02020603050405020304" pitchFamily="18" charset="0"/>
              </a:rPr>
              <a:t>-17089671</a:t>
            </a:r>
            <a:r>
              <a:rPr lang="en-US" sz="3200">
                <a:latin typeface="Times New Roman" panose="02020603050405020304" pitchFamily="18" charset="0"/>
                <a:cs typeface="Times New Roman" panose="02020603050405020304" pitchFamily="18" charset="0"/>
              </a:rPr>
              <a:t>	</a:t>
            </a:r>
          </a:p>
          <a:p>
            <a:r>
              <a:rPr lang="en-US" sz="3200">
                <a:latin typeface="Times New Roman" panose="02020603050405020304" pitchFamily="18" charset="0"/>
                <a:cs typeface="Times New Roman" panose="02020603050405020304" pitchFamily="18" charset="0"/>
              </a:rPr>
              <a:t>2</a:t>
            </a:r>
            <a:r>
              <a:rPr lang="en-US" sz="3200" smtClean="0">
                <a:latin typeface="Times New Roman" panose="02020603050405020304" pitchFamily="18" charset="0"/>
                <a:cs typeface="Times New Roman" panose="02020603050405020304" pitchFamily="18" charset="0"/>
              </a:rPr>
              <a:t>. Nguyễn </a:t>
            </a:r>
            <a:r>
              <a:rPr lang="en-US" sz="3200">
                <a:latin typeface="Times New Roman" panose="02020603050405020304" pitchFamily="18" charset="0"/>
                <a:cs typeface="Times New Roman" panose="02020603050405020304" pitchFamily="18" charset="0"/>
              </a:rPr>
              <a:t>Đình </a:t>
            </a:r>
            <a:r>
              <a:rPr lang="en-US" sz="3200" smtClean="0">
                <a:latin typeface="Times New Roman" panose="02020603050405020304" pitchFamily="18" charset="0"/>
                <a:cs typeface="Times New Roman" panose="02020603050405020304" pitchFamily="18" charset="0"/>
              </a:rPr>
              <a:t>Quốc - 17066901</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3</a:t>
            </a:r>
            <a:r>
              <a:rPr lang="en-US" sz="3200" smtClean="0">
                <a:latin typeface="Times New Roman" panose="02020603050405020304" pitchFamily="18" charset="0"/>
                <a:cs typeface="Times New Roman" panose="02020603050405020304" pitchFamily="18" charset="0"/>
              </a:rPr>
              <a:t>. Nguyễn </a:t>
            </a:r>
            <a:r>
              <a:rPr lang="en-US" sz="3200">
                <a:latin typeface="Times New Roman" panose="02020603050405020304" pitchFamily="18" charset="0"/>
                <a:cs typeface="Times New Roman" panose="02020603050405020304" pitchFamily="18" charset="0"/>
              </a:rPr>
              <a:t>Hữu </a:t>
            </a:r>
            <a:r>
              <a:rPr lang="en-US" sz="3200" smtClean="0">
                <a:latin typeface="Times New Roman" panose="02020603050405020304" pitchFamily="18" charset="0"/>
                <a:cs typeface="Times New Roman" panose="02020603050405020304" pitchFamily="18" charset="0"/>
              </a:rPr>
              <a:t>Nhật - 17071421</a:t>
            </a: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4</a:t>
            </a:r>
            <a:r>
              <a:rPr lang="en-US" sz="3200" smtClean="0">
                <a:latin typeface="Times New Roman" panose="02020603050405020304" pitchFamily="18" charset="0"/>
                <a:cs typeface="Times New Roman" panose="02020603050405020304" pitchFamily="18" charset="0"/>
              </a:rPr>
              <a:t>. Nguyễn </a:t>
            </a:r>
            <a:r>
              <a:rPr lang="en-US" sz="3200">
                <a:latin typeface="Times New Roman" panose="02020603050405020304" pitchFamily="18" charset="0"/>
                <a:cs typeface="Times New Roman" panose="02020603050405020304" pitchFamily="18" charset="0"/>
              </a:rPr>
              <a:t>Ngọc </a:t>
            </a:r>
            <a:r>
              <a:rPr lang="en-US" sz="3200" smtClean="0">
                <a:latin typeface="Times New Roman" panose="02020603050405020304" pitchFamily="18" charset="0"/>
                <a:cs typeface="Times New Roman" panose="02020603050405020304" pitchFamily="18" charset="0"/>
              </a:rPr>
              <a:t>Thoại - 17055581</a:t>
            </a:r>
            <a:endParaRPr lang="en-US" sz="3200">
              <a:latin typeface="Times New Roman" panose="02020603050405020304" pitchFamily="18" charset="0"/>
              <a:cs typeface="Times New Roman" panose="02020603050405020304" pitchFamily="18" charset="0"/>
            </a:endParaRPr>
          </a:p>
          <a:p>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052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435" y="753883"/>
            <a:ext cx="3683000" cy="1151117"/>
          </a:xfrm>
        </p:spPr>
        <p:txBody>
          <a:bodyPr/>
          <a:lstStyle/>
          <a:p>
            <a:r>
              <a:rPr lang="en-US" smtClean="0">
                <a:latin typeface="Times New Roman" panose="02020603050405020304" pitchFamily="18" charset="0"/>
                <a:cs typeface="Times New Roman" panose="02020603050405020304" pitchFamily="18" charset="0"/>
              </a:rPr>
              <a:t>III.Phân Tích</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905000"/>
            <a:ext cx="10134599" cy="4389885"/>
          </a:xfrm>
        </p:spPr>
        <p:txBody>
          <a:bodyPr/>
          <a:lstStyle/>
          <a:p>
            <a:pPr marL="0" indent="0">
              <a:buNone/>
            </a:pPr>
            <a:r>
              <a:rPr lang="en-US" sz="3200" smtClean="0">
                <a:solidFill>
                  <a:srgbClr val="FFC000"/>
                </a:solidFill>
                <a:latin typeface="Times New Roman" panose="02020603050405020304" pitchFamily="18" charset="0"/>
                <a:cs typeface="Times New Roman" panose="02020603050405020304" pitchFamily="18" charset="0"/>
              </a:rPr>
              <a:t>1. Sơ đồ usecase</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297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622852" y="278295"/>
            <a:ext cx="11078818" cy="6215269"/>
          </a:xfrm>
          <a:prstGeom prst="rect">
            <a:avLst/>
          </a:prstGeom>
        </p:spPr>
      </p:pic>
    </p:spTree>
    <p:extLst>
      <p:ext uri="{BB962C8B-B14F-4D97-AF65-F5344CB8AC3E}">
        <p14:creationId xmlns:p14="http://schemas.microsoft.com/office/powerpoint/2010/main" val="1670890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868558"/>
            <a:ext cx="10820400" cy="4350128"/>
          </a:xfrm>
        </p:spPr>
        <p:txBody>
          <a:bodyPr/>
          <a:lstStyle/>
          <a:p>
            <a:pPr marL="0" indent="0">
              <a:buNone/>
            </a:pPr>
            <a:r>
              <a:rPr lang="en-US" sz="3200" smtClean="0">
                <a:solidFill>
                  <a:srgbClr val="FFC000"/>
                </a:solidFill>
                <a:latin typeface="Times New Roman" panose="02020603050405020304" pitchFamily="18" charset="0"/>
                <a:cs typeface="Times New Roman" panose="02020603050405020304" pitchFamily="18" charset="0"/>
              </a:rPr>
              <a:t>2.1.</a:t>
            </a:r>
            <a:r>
              <a:rPr lang="en-US" sz="2400" smtClean="0">
                <a:latin typeface="Times New Roman" panose="02020603050405020304" pitchFamily="18" charset="0"/>
                <a:cs typeface="Times New Roman" panose="02020603050405020304" pitchFamily="18" charset="0"/>
              </a:rPr>
              <a:t> </a:t>
            </a:r>
            <a:r>
              <a:rPr lang="en-US" sz="3200" smtClean="0">
                <a:solidFill>
                  <a:srgbClr val="FFC000"/>
                </a:solidFill>
                <a:latin typeface="Times New Roman" panose="02020603050405020304" pitchFamily="18" charset="0"/>
                <a:cs typeface="Times New Roman" panose="02020603050405020304" pitchFamily="18" charset="0"/>
              </a:rPr>
              <a:t>Đặc tả usecase lập hóa đơn</a:t>
            </a:r>
          </a:p>
          <a:p>
            <a:pPr marL="0" indent="0">
              <a:buNone/>
            </a:pPr>
            <a:endParaRPr lang="en-US">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711200" y="700873"/>
            <a:ext cx="3683000" cy="1074918"/>
          </a:xfrm>
        </p:spPr>
        <p:txBody>
          <a:bodyPr/>
          <a:lstStyle/>
          <a:p>
            <a:r>
              <a:rPr lang="en-US" smtClean="0">
                <a:latin typeface="Times New Roman" panose="02020603050405020304" pitchFamily="18" charset="0"/>
                <a:cs typeface="Times New Roman" panose="02020603050405020304" pitchFamily="18" charset="0"/>
              </a:rPr>
              <a:t>III.Phân Tích</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9085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5" y="318052"/>
            <a:ext cx="11529391" cy="6215270"/>
          </a:xfrm>
          <a:prstGeom prst="rect">
            <a:avLst/>
          </a:prstGeom>
        </p:spPr>
      </p:pic>
    </p:spTree>
    <p:extLst>
      <p:ext uri="{BB962C8B-B14F-4D97-AF65-F5344CB8AC3E}">
        <p14:creationId xmlns:p14="http://schemas.microsoft.com/office/powerpoint/2010/main" val="629180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85800" y="1921566"/>
            <a:ext cx="10820400" cy="4297120"/>
          </a:xfrm>
        </p:spPr>
        <p:txBody>
          <a:bodyPr>
            <a:normAutofit/>
          </a:bodyPr>
          <a:lstStyle/>
          <a:p>
            <a:pPr marL="0" indent="0">
              <a:buNone/>
            </a:pPr>
            <a:r>
              <a:rPr lang="en-US" sz="3200" smtClean="0">
                <a:solidFill>
                  <a:srgbClr val="FFC000"/>
                </a:solidFill>
                <a:latin typeface="Times New Roman" panose="02020603050405020304" pitchFamily="18" charset="0"/>
                <a:cs typeface="Times New Roman" panose="02020603050405020304" pitchFamily="18" charset="0"/>
              </a:rPr>
              <a:t>2..2. Sơ đồ Activity lập hóa đơn.</a:t>
            </a:r>
            <a:endParaRPr lang="en-US" sz="3200">
              <a:solidFill>
                <a:srgbClr val="FFC000"/>
              </a:solidFill>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711200" y="700873"/>
            <a:ext cx="3683000" cy="1035162"/>
          </a:xfrm>
        </p:spPr>
        <p:txBody>
          <a:bodyPr/>
          <a:lstStyle/>
          <a:p>
            <a:r>
              <a:rPr lang="en-US" smtClean="0">
                <a:latin typeface="Times New Roman" panose="02020603050405020304" pitchFamily="18" charset="0"/>
                <a:cs typeface="Times New Roman" panose="02020603050405020304" pitchFamily="18" charset="0"/>
              </a:rPr>
              <a:t>III.Phân Tích</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435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45704" y="216176"/>
            <a:ext cx="9647583" cy="6506838"/>
          </a:xfrm>
          <a:prstGeom prst="rect">
            <a:avLst/>
          </a:prstGeom>
        </p:spPr>
      </p:pic>
    </p:spTree>
    <p:extLst>
      <p:ext uri="{BB962C8B-B14F-4D97-AF65-F5344CB8AC3E}">
        <p14:creationId xmlns:p14="http://schemas.microsoft.com/office/powerpoint/2010/main" val="3500978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85800" y="1775792"/>
            <a:ext cx="10820400" cy="4442894"/>
          </a:xfrm>
        </p:spPr>
        <p:txBody>
          <a:bodyPr/>
          <a:lstStyle/>
          <a:p>
            <a:pPr marL="0" indent="0">
              <a:buNone/>
            </a:pPr>
            <a:r>
              <a:rPr lang="en-US" sz="3200" dirty="0" smtClean="0">
                <a:solidFill>
                  <a:srgbClr val="FFC000"/>
                </a:solidFill>
                <a:latin typeface="Times New Roman" panose="02020603050405020304" pitchFamily="18" charset="0"/>
                <a:cs typeface="Times New Roman" panose="02020603050405020304" pitchFamily="18" charset="0"/>
              </a:rPr>
              <a:t>2.3. </a:t>
            </a:r>
            <a:r>
              <a:rPr lang="en-US" sz="3200" dirty="0" err="1" smtClean="0">
                <a:solidFill>
                  <a:srgbClr val="FFC000"/>
                </a:solidFill>
                <a:latin typeface="Times New Roman" panose="02020603050405020304" pitchFamily="18" charset="0"/>
                <a:cs typeface="Times New Roman" panose="02020603050405020304" pitchFamily="18" charset="0"/>
              </a:rPr>
              <a:t>Sơ</a:t>
            </a:r>
            <a:r>
              <a:rPr lang="en-US" sz="3200" smtClean="0">
                <a:solidFill>
                  <a:srgbClr val="FFC000"/>
                </a:solidFill>
                <a:latin typeface="Times New Roman" panose="02020603050405020304" pitchFamily="18" charset="0"/>
                <a:cs typeface="Times New Roman" panose="02020603050405020304" pitchFamily="18" charset="0"/>
              </a:rPr>
              <a:t> đồ Sequence lập hóa đơn.</a:t>
            </a:r>
          </a:p>
          <a:p>
            <a:endParaRPr lang="en-US">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711200" y="700873"/>
            <a:ext cx="3683000" cy="955649"/>
          </a:xfrm>
        </p:spPr>
        <p:txBody>
          <a:bodyPr/>
          <a:lstStyle/>
          <a:p>
            <a:r>
              <a:rPr lang="en-US" smtClean="0">
                <a:latin typeface="Times New Roman" panose="02020603050405020304" pitchFamily="18" charset="0"/>
                <a:cs typeface="Times New Roman" panose="02020603050405020304" pitchFamily="18" charset="0"/>
              </a:rPr>
              <a:t>III.Phân Tích</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909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516835"/>
            <a:ext cx="11065565" cy="6056243"/>
          </a:xfrm>
          <a:prstGeom prst="rect">
            <a:avLst/>
          </a:prstGeom>
        </p:spPr>
      </p:pic>
    </p:spTree>
    <p:extLst>
      <p:ext uri="{BB962C8B-B14F-4D97-AF65-F5344CB8AC3E}">
        <p14:creationId xmlns:p14="http://schemas.microsoft.com/office/powerpoint/2010/main" val="1680230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02474"/>
            <a:ext cx="3340100" cy="946814"/>
          </a:xfrm>
        </p:spPr>
        <p:txBody>
          <a:bodyPr/>
          <a:lstStyle/>
          <a:p>
            <a:r>
              <a:rPr lang="en-US" smtClean="0">
                <a:latin typeface="Times New Roman" panose="02020603050405020304" pitchFamily="18" charset="0"/>
                <a:cs typeface="Times New Roman" panose="02020603050405020304" pitchFamily="18" charset="0"/>
              </a:rPr>
              <a:t>IV. Thiết kế</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921566"/>
            <a:ext cx="10820400" cy="4297120"/>
          </a:xfrm>
        </p:spPr>
        <p:txBody>
          <a:bodyPr>
            <a:normAutofit/>
          </a:bodyPr>
          <a:lstStyle/>
          <a:p>
            <a:pPr marL="0" indent="0">
              <a:buNone/>
            </a:pPr>
            <a:r>
              <a:rPr lang="en-US" sz="3200">
                <a:solidFill>
                  <a:srgbClr val="FFC000"/>
                </a:solidFill>
                <a:latin typeface="Times New Roman" panose="02020603050405020304" pitchFamily="18" charset="0"/>
                <a:cs typeface="Times New Roman" panose="02020603050405020304" pitchFamily="18" charset="0"/>
              </a:rPr>
              <a:t>1</a:t>
            </a:r>
            <a:r>
              <a:rPr lang="en-US" sz="3200" smtClean="0">
                <a:solidFill>
                  <a:srgbClr val="FFC000"/>
                </a:solidFill>
                <a:latin typeface="Times New Roman" panose="02020603050405020304" pitchFamily="18" charset="0"/>
                <a:cs typeface="Times New Roman" panose="02020603050405020304" pitchFamily="18" charset="0"/>
              </a:rPr>
              <a:t>.Mô hình tổng quát:</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232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scontent.fsgn2-4.fna.fbcdn.net/v/t1.15752-9/78672425_524213711770303_1107048307538001920_n.png?_nc_cat=101&amp;_nc_ohc=OapvbdUI2RsAQmSBIToy6itqr43zRmUOXShXz26LraAwJejiLeKgf3uwA&amp;_nc_ht=scontent.fsgn2-4.fna&amp;oh=c6f90206f1895bcba57b59cdc4e7f225&amp;oe=5E6FAA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10" y="1136136"/>
            <a:ext cx="11613118" cy="470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871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7978" y="505250"/>
            <a:ext cx="4456043" cy="963711"/>
          </a:xfrm>
        </p:spPr>
        <p:txBody>
          <a:bodyPr>
            <a:normAutofit/>
          </a:bodyPr>
          <a:lstStyle/>
          <a:p>
            <a:r>
              <a:rPr lang="en-US" smtClean="0">
                <a:latin typeface="Times New Roman" panose="02020603050405020304" pitchFamily="18" charset="0"/>
                <a:cs typeface="Times New Roman" panose="02020603050405020304" pitchFamily="18" charset="0"/>
              </a:rPr>
              <a:t>Nội dung Đề tài</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364974"/>
            <a:ext cx="10820400" cy="5194852"/>
          </a:xfrm>
        </p:spPr>
        <p:txBody>
          <a:bodyPr>
            <a:normAutofit/>
          </a:bodyPr>
          <a:lstStyle/>
          <a:p>
            <a:pPr>
              <a:lnSpc>
                <a:spcPct val="150000"/>
              </a:lnSpc>
            </a:pPr>
            <a:r>
              <a:rPr lang="en-US" sz="3200" smtClean="0">
                <a:latin typeface="Times New Roman" panose="02020603050405020304" pitchFamily="18" charset="0"/>
                <a:cs typeface="Times New Roman" panose="02020603050405020304" pitchFamily="18" charset="0"/>
              </a:rPr>
              <a:t>I. Giới thiệu</a:t>
            </a:r>
          </a:p>
          <a:p>
            <a:pPr>
              <a:lnSpc>
                <a:spcPct val="150000"/>
              </a:lnSpc>
            </a:pPr>
            <a:r>
              <a:rPr lang="en-US" sz="3200" smtClean="0">
                <a:latin typeface="Times New Roman" panose="02020603050405020304" pitchFamily="18" charset="0"/>
                <a:cs typeface="Times New Roman" panose="02020603050405020304" pitchFamily="18" charset="0"/>
              </a:rPr>
              <a:t>II. Cơ sở lý thuyết</a:t>
            </a:r>
          </a:p>
          <a:p>
            <a:pPr>
              <a:lnSpc>
                <a:spcPct val="150000"/>
              </a:lnSpc>
            </a:pPr>
            <a:r>
              <a:rPr lang="en-US" sz="3200" smtClean="0">
                <a:latin typeface="Times New Roman" panose="02020603050405020304" pitchFamily="18" charset="0"/>
                <a:cs typeface="Times New Roman" panose="02020603050405020304" pitchFamily="18" charset="0"/>
              </a:rPr>
              <a:t>III. Phân tích</a:t>
            </a:r>
          </a:p>
          <a:p>
            <a:pPr>
              <a:lnSpc>
                <a:spcPct val="150000"/>
              </a:lnSpc>
            </a:pPr>
            <a:r>
              <a:rPr lang="en-US" sz="3200" smtClean="0">
                <a:latin typeface="Times New Roman" panose="02020603050405020304" pitchFamily="18" charset="0"/>
                <a:cs typeface="Times New Roman" panose="02020603050405020304" pitchFamily="18" charset="0"/>
              </a:rPr>
              <a:t>IV. Thiết kế</a:t>
            </a:r>
          </a:p>
          <a:p>
            <a:pPr>
              <a:lnSpc>
                <a:spcPct val="150000"/>
              </a:lnSpc>
            </a:pPr>
            <a:r>
              <a:rPr lang="en-US" sz="3200" smtClean="0">
                <a:latin typeface="Times New Roman" panose="02020603050405020304" pitchFamily="18" charset="0"/>
                <a:cs typeface="Times New Roman" panose="02020603050405020304" pitchFamily="18" charset="0"/>
              </a:rPr>
              <a:t>V. Cài đặt kiểm thử</a:t>
            </a:r>
          </a:p>
          <a:p>
            <a:pPr>
              <a:lnSpc>
                <a:spcPct val="150000"/>
              </a:lnSpc>
            </a:pPr>
            <a:r>
              <a:rPr lang="en-US" sz="3200" smtClean="0">
                <a:latin typeface="Times New Roman" panose="02020603050405020304" pitchFamily="18" charset="0"/>
                <a:cs typeface="Times New Roman" panose="02020603050405020304" pitchFamily="18" charset="0"/>
              </a:rPr>
              <a:t>VI. Kết luận – hướng phát triển</a:t>
            </a:r>
          </a:p>
          <a:p>
            <a:pPr lvl="1"/>
            <a:endParaRPr lang="en-US" sz="1800">
              <a:latin typeface="Times New Roman" panose="02020603050405020304" pitchFamily="18" charset="0"/>
              <a:cs typeface="Times New Roman" panose="02020603050405020304" pitchFamily="18" charset="0"/>
            </a:endParaRPr>
          </a:p>
          <a:p>
            <a:pPr lvl="1"/>
            <a:endParaRPr lang="en-US">
              <a:latin typeface="Times New Roman" panose="02020603050405020304" pitchFamily="18" charset="0"/>
              <a:cs typeface="Times New Roman" panose="02020603050405020304" pitchFamily="18" charset="0"/>
            </a:endParaRPr>
          </a:p>
          <a:p>
            <a:pPr lvl="1"/>
            <a:endParaRPr lang="en-US"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104" y="1690976"/>
            <a:ext cx="4664766" cy="4480063"/>
          </a:xfrm>
          <a:prstGeom prst="rect">
            <a:avLst/>
          </a:prstGeom>
        </p:spPr>
      </p:pic>
    </p:spTree>
    <p:extLst>
      <p:ext uri="{BB962C8B-B14F-4D97-AF65-F5344CB8AC3E}">
        <p14:creationId xmlns:p14="http://schemas.microsoft.com/office/powerpoint/2010/main" val="781984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26774" y="802473"/>
            <a:ext cx="3340100" cy="1132344"/>
          </a:xfrm>
        </p:spPr>
        <p:txBody>
          <a:bodyPr/>
          <a:lstStyle/>
          <a:p>
            <a:r>
              <a:rPr lang="en-US" smtClean="0">
                <a:latin typeface="Times New Roman" panose="02020603050405020304" pitchFamily="18" charset="0"/>
                <a:cs typeface="Times New Roman" panose="02020603050405020304" pitchFamily="18" charset="0"/>
              </a:rPr>
              <a:t>IV. Thiết kế</a:t>
            </a:r>
            <a:endParaRPr lang="en-US">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85800" y="2194560"/>
            <a:ext cx="10820400" cy="4024125"/>
          </a:xfrm>
        </p:spPr>
        <p:txBody>
          <a:bodyPr>
            <a:normAutofit/>
          </a:bodyPr>
          <a:lstStyle/>
          <a:p>
            <a:pPr marL="0" indent="0">
              <a:buNone/>
            </a:pPr>
            <a:r>
              <a:rPr lang="en-US" sz="3200">
                <a:solidFill>
                  <a:srgbClr val="FFC000"/>
                </a:solidFill>
                <a:latin typeface="Times New Roman" panose="02020603050405020304" pitchFamily="18" charset="0"/>
                <a:cs typeface="Times New Roman" panose="02020603050405020304" pitchFamily="18" charset="0"/>
              </a:rPr>
              <a:t>2</a:t>
            </a:r>
            <a:r>
              <a:rPr lang="en-US" sz="3200" smtClean="0">
                <a:solidFill>
                  <a:srgbClr val="FFC000"/>
                </a:solidFill>
                <a:latin typeface="Times New Roman" panose="02020603050405020304" pitchFamily="18" charset="0"/>
                <a:cs typeface="Times New Roman" panose="02020603050405020304" pitchFamily="18" charset="0"/>
              </a:rPr>
              <a:t>.Mô hình entity:</a:t>
            </a:r>
          </a:p>
          <a:p>
            <a:endParaRPr lang="en-US" sz="2400" smtClean="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7494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947" y="483854"/>
            <a:ext cx="9642655" cy="5936228"/>
          </a:xfrm>
          <a:prstGeom prst="rect">
            <a:avLst/>
          </a:prstGeom>
        </p:spPr>
      </p:pic>
    </p:spTree>
    <p:extLst>
      <p:ext uri="{BB962C8B-B14F-4D97-AF65-F5344CB8AC3E}">
        <p14:creationId xmlns:p14="http://schemas.microsoft.com/office/powerpoint/2010/main" val="1791498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802473"/>
            <a:ext cx="3340100" cy="1119092"/>
          </a:xfrm>
        </p:spPr>
        <p:txBody>
          <a:bodyPr/>
          <a:lstStyle/>
          <a:p>
            <a:r>
              <a:rPr lang="en-US" smtClean="0">
                <a:latin typeface="Times New Roman" panose="02020603050405020304" pitchFamily="18" charset="0"/>
                <a:cs typeface="Times New Roman" panose="02020603050405020304" pitchFamily="18" charset="0"/>
              </a:rPr>
              <a:t>IV. Thiết kế</a:t>
            </a:r>
            <a:endParaRPr lang="en-US">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85800" y="1921566"/>
            <a:ext cx="10820400" cy="4297120"/>
          </a:xfrm>
        </p:spPr>
        <p:txBody>
          <a:bodyPr>
            <a:normAutofit/>
          </a:bodyPr>
          <a:lstStyle/>
          <a:p>
            <a:pPr marL="0" indent="0">
              <a:buNone/>
            </a:pPr>
            <a:r>
              <a:rPr lang="en-US" sz="3200" smtClean="0">
                <a:solidFill>
                  <a:srgbClr val="FFC000"/>
                </a:solidFill>
                <a:latin typeface="Times New Roman" panose="02020603050405020304" pitchFamily="18" charset="0"/>
                <a:cs typeface="Times New Roman" panose="02020603050405020304" pitchFamily="18" charset="0"/>
              </a:rPr>
              <a:t>3. Thiết kế màn hình ứng dụng:</a:t>
            </a:r>
          </a:p>
          <a:p>
            <a:pPr marL="0" indent="0">
              <a:buNone/>
            </a:pPr>
            <a:r>
              <a:rPr lang="en-US" sz="3200" smtClean="0">
                <a:solidFill>
                  <a:srgbClr val="FFC000"/>
                </a:solidFill>
                <a:latin typeface="Times New Roman" panose="02020603050405020304" pitchFamily="18" charset="0"/>
                <a:cs typeface="Times New Roman" panose="02020603050405020304" pitchFamily="18" charset="0"/>
              </a:rPr>
              <a:t>3.1. Màn hình đăng nhập:</a:t>
            </a:r>
          </a:p>
          <a:p>
            <a:endParaRPr lang="en-US" sz="2400" smtClean="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7057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08383" y="490330"/>
            <a:ext cx="10668000" cy="5976731"/>
          </a:xfrm>
          <a:prstGeom prst="rect">
            <a:avLst/>
          </a:prstGeom>
        </p:spPr>
      </p:pic>
    </p:spTree>
    <p:extLst>
      <p:ext uri="{BB962C8B-B14F-4D97-AF65-F5344CB8AC3E}">
        <p14:creationId xmlns:p14="http://schemas.microsoft.com/office/powerpoint/2010/main" val="3335248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802473"/>
            <a:ext cx="3340100" cy="1079336"/>
          </a:xfrm>
        </p:spPr>
        <p:txBody>
          <a:bodyPr/>
          <a:lstStyle/>
          <a:p>
            <a:r>
              <a:rPr lang="en-US" smtClean="0">
                <a:latin typeface="Times New Roman" panose="02020603050405020304" pitchFamily="18" charset="0"/>
                <a:cs typeface="Times New Roman" panose="02020603050405020304" pitchFamily="18" charset="0"/>
              </a:rPr>
              <a:t>IV. Thiết kế</a:t>
            </a:r>
            <a:endParaRPr lang="en-US">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85800" y="1881810"/>
            <a:ext cx="10820400" cy="4336876"/>
          </a:xfrm>
        </p:spPr>
        <p:txBody>
          <a:bodyPr>
            <a:normAutofit/>
          </a:bodyPr>
          <a:lstStyle/>
          <a:p>
            <a:pPr marL="0" indent="0">
              <a:buNone/>
            </a:pPr>
            <a:r>
              <a:rPr lang="en-US" sz="3200" smtClean="0">
                <a:solidFill>
                  <a:srgbClr val="FFC000"/>
                </a:solidFill>
                <a:latin typeface="Times New Roman" panose="02020603050405020304" pitchFamily="18" charset="0"/>
                <a:cs typeface="Times New Roman" panose="02020603050405020304" pitchFamily="18" charset="0"/>
              </a:rPr>
              <a:t>3</a:t>
            </a:r>
            <a:r>
              <a:rPr lang="en-US" sz="3200">
                <a:solidFill>
                  <a:srgbClr val="FFC000"/>
                </a:solidFill>
                <a:latin typeface="Times New Roman" panose="02020603050405020304" pitchFamily="18" charset="0"/>
                <a:cs typeface="Times New Roman" panose="02020603050405020304" pitchFamily="18" charset="0"/>
              </a:rPr>
              <a:t>. Thiết kế màn hình ứng dụng:</a:t>
            </a:r>
          </a:p>
          <a:p>
            <a:pPr marL="0" indent="0">
              <a:buNone/>
            </a:pPr>
            <a:r>
              <a:rPr lang="en-US" sz="3200" smtClean="0">
                <a:solidFill>
                  <a:srgbClr val="FFC000"/>
                </a:solidFill>
                <a:latin typeface="Times New Roman" panose="02020603050405020304" pitchFamily="18" charset="0"/>
                <a:cs typeface="Times New Roman" panose="02020603050405020304" pitchFamily="18" charset="0"/>
              </a:rPr>
              <a:t>3.2. </a:t>
            </a:r>
            <a:r>
              <a:rPr lang="en-US" sz="3200">
                <a:solidFill>
                  <a:srgbClr val="FFC000"/>
                </a:solidFill>
                <a:latin typeface="Times New Roman" panose="02020603050405020304" pitchFamily="18" charset="0"/>
                <a:cs typeface="Times New Roman" panose="02020603050405020304" pitchFamily="18" charset="0"/>
              </a:rPr>
              <a:t>Màn hình quản lý nhân </a:t>
            </a:r>
            <a:r>
              <a:rPr lang="en-US" sz="3200" smtClean="0">
                <a:solidFill>
                  <a:srgbClr val="FFC000"/>
                </a:solidFill>
                <a:latin typeface="Times New Roman" panose="02020603050405020304" pitchFamily="18" charset="0"/>
                <a:cs typeface="Times New Roman" panose="02020603050405020304" pitchFamily="18" charset="0"/>
              </a:rPr>
              <a:t>viên</a:t>
            </a:r>
            <a:r>
              <a:rPr lang="en-US" sz="2400" smtClean="0">
                <a:solidFill>
                  <a:srgbClr val="FFC000"/>
                </a:solidFill>
                <a:latin typeface="Times New Roman" panose="02020603050405020304" pitchFamily="18" charset="0"/>
                <a:cs typeface="Times New Roman" panose="02020603050405020304" pitchFamily="18" charset="0"/>
              </a:rPr>
              <a:t>:</a:t>
            </a:r>
            <a:endParaRPr lang="en-US" sz="2400">
              <a:solidFill>
                <a:srgbClr val="FFC000"/>
              </a:solidFill>
              <a:latin typeface="Times New Roman" panose="02020603050405020304" pitchFamily="18" charset="0"/>
              <a:cs typeface="Times New Roman" panose="02020603050405020304" pitchFamily="18" charset="0"/>
            </a:endParaRPr>
          </a:p>
          <a:p>
            <a:pPr marL="0" indent="0">
              <a:buNone/>
            </a:pPr>
            <a:endParaRPr lang="en-US" sz="2400" b="1" smtClean="0">
              <a:latin typeface="Times New Roman" panose="02020603050405020304" pitchFamily="18" charset="0"/>
              <a:cs typeface="Times New Roman" panose="02020603050405020304" pitchFamily="18" charset="0"/>
            </a:endParaRPr>
          </a:p>
          <a:p>
            <a:endParaRPr lang="en-US" sz="2400" smtClean="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046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2278" y="185530"/>
            <a:ext cx="11860696" cy="6520070"/>
          </a:xfrm>
          <a:prstGeom prst="rect">
            <a:avLst/>
          </a:prstGeom>
        </p:spPr>
      </p:pic>
    </p:spTree>
    <p:extLst>
      <p:ext uri="{BB962C8B-B14F-4D97-AF65-F5344CB8AC3E}">
        <p14:creationId xmlns:p14="http://schemas.microsoft.com/office/powerpoint/2010/main" val="2332393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802473"/>
            <a:ext cx="3340100" cy="867301"/>
          </a:xfrm>
        </p:spPr>
        <p:txBody>
          <a:bodyPr/>
          <a:lstStyle/>
          <a:p>
            <a:r>
              <a:rPr lang="en-US" smtClean="0">
                <a:latin typeface="Times New Roman" panose="02020603050405020304" pitchFamily="18" charset="0"/>
                <a:cs typeface="Times New Roman" panose="02020603050405020304" pitchFamily="18" charset="0"/>
              </a:rPr>
              <a:t>IV. Thiết kế</a:t>
            </a:r>
            <a:endParaRPr lang="en-US">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85800" y="1789043"/>
            <a:ext cx="10820400" cy="4429643"/>
          </a:xfrm>
        </p:spPr>
        <p:txBody>
          <a:bodyPr>
            <a:normAutofit/>
          </a:bodyPr>
          <a:lstStyle/>
          <a:p>
            <a:pPr marL="0" indent="0">
              <a:buNone/>
            </a:pPr>
            <a:r>
              <a:rPr lang="en-US" sz="3200" smtClean="0">
                <a:solidFill>
                  <a:srgbClr val="FFC000"/>
                </a:solidFill>
                <a:latin typeface="Times New Roman" panose="02020603050405020304" pitchFamily="18" charset="0"/>
                <a:cs typeface="Times New Roman" panose="02020603050405020304" pitchFamily="18" charset="0"/>
              </a:rPr>
              <a:t>3</a:t>
            </a:r>
            <a:r>
              <a:rPr lang="en-US" sz="3200">
                <a:solidFill>
                  <a:srgbClr val="FFC000"/>
                </a:solidFill>
                <a:latin typeface="Times New Roman" panose="02020603050405020304" pitchFamily="18" charset="0"/>
                <a:cs typeface="Times New Roman" panose="02020603050405020304" pitchFamily="18" charset="0"/>
              </a:rPr>
              <a:t>. Thiết kế màn hình ứng dụng:</a:t>
            </a:r>
          </a:p>
          <a:p>
            <a:pPr marL="0" indent="0">
              <a:buNone/>
            </a:pPr>
            <a:r>
              <a:rPr lang="en-US" sz="3200" smtClean="0">
                <a:solidFill>
                  <a:srgbClr val="FFC000"/>
                </a:solidFill>
                <a:latin typeface="Times New Roman" panose="02020603050405020304" pitchFamily="18" charset="0"/>
                <a:cs typeface="Times New Roman" panose="02020603050405020304" pitchFamily="18" charset="0"/>
              </a:rPr>
              <a:t>3.3. </a:t>
            </a:r>
            <a:r>
              <a:rPr lang="en-US" sz="3200">
                <a:solidFill>
                  <a:srgbClr val="FFC000"/>
                </a:solidFill>
                <a:latin typeface="Times New Roman" panose="02020603050405020304" pitchFamily="18" charset="0"/>
                <a:cs typeface="Times New Roman" panose="02020603050405020304" pitchFamily="18" charset="0"/>
              </a:rPr>
              <a:t>Màn hình </a:t>
            </a:r>
            <a:r>
              <a:rPr lang="en-US" sz="3200" smtClean="0">
                <a:solidFill>
                  <a:srgbClr val="FFC000"/>
                </a:solidFill>
                <a:latin typeface="Times New Roman" panose="02020603050405020304" pitchFamily="18" charset="0"/>
                <a:cs typeface="Times New Roman" panose="02020603050405020304" pitchFamily="18" charset="0"/>
              </a:rPr>
              <a:t>lập hóa đơn:</a:t>
            </a:r>
            <a:endParaRPr lang="en-US" sz="3200">
              <a:solidFill>
                <a:srgbClr val="FFC000"/>
              </a:solidFill>
              <a:latin typeface="Times New Roman" panose="02020603050405020304" pitchFamily="18" charset="0"/>
              <a:cs typeface="Times New Roman" panose="02020603050405020304" pitchFamily="18" charset="0"/>
            </a:endParaRPr>
          </a:p>
          <a:p>
            <a:endParaRPr lang="en-US" sz="2400" b="1" smtClean="0">
              <a:latin typeface="Times New Roman" panose="02020603050405020304" pitchFamily="18" charset="0"/>
              <a:cs typeface="Times New Roman" panose="02020603050405020304" pitchFamily="18" charset="0"/>
            </a:endParaRPr>
          </a:p>
          <a:p>
            <a:endParaRPr lang="en-US" sz="2400" smtClean="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778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2522" y="172278"/>
            <a:ext cx="11900452" cy="6533322"/>
          </a:xfrm>
          <a:prstGeom prst="rect">
            <a:avLst/>
          </a:prstGeom>
        </p:spPr>
      </p:pic>
    </p:spTree>
    <p:extLst>
      <p:ext uri="{BB962C8B-B14F-4D97-AF65-F5344CB8AC3E}">
        <p14:creationId xmlns:p14="http://schemas.microsoft.com/office/powerpoint/2010/main" val="3693844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6" y="578841"/>
            <a:ext cx="3515139" cy="1011420"/>
          </a:xfrm>
        </p:spPr>
        <p:txBody>
          <a:bodyPr/>
          <a:lstStyle/>
          <a:p>
            <a:r>
              <a:rPr lang="en-US">
                <a:latin typeface="Times New Roman" panose="02020603050405020304" pitchFamily="18" charset="0"/>
                <a:cs typeface="Times New Roman" panose="02020603050405020304" pitchFamily="18" charset="0"/>
              </a:rPr>
              <a:t>IV. Thiết kế</a:t>
            </a:r>
            <a:endParaRPr lang="en-US"/>
          </a:p>
        </p:txBody>
      </p:sp>
      <p:sp>
        <p:nvSpPr>
          <p:cNvPr id="3" name="Content Placeholder 2"/>
          <p:cNvSpPr>
            <a:spLocks noGrp="1"/>
          </p:cNvSpPr>
          <p:nvPr>
            <p:ph idx="1"/>
          </p:nvPr>
        </p:nvSpPr>
        <p:spPr>
          <a:xfrm>
            <a:off x="685800" y="1722784"/>
            <a:ext cx="10820400" cy="4495902"/>
          </a:xfrm>
        </p:spPr>
        <p:txBody>
          <a:bodyPr/>
          <a:lstStyle/>
          <a:p>
            <a:pPr marL="0" indent="0">
              <a:buNone/>
            </a:pPr>
            <a:r>
              <a:rPr lang="en-US" sz="3200" smtClean="0">
                <a:solidFill>
                  <a:srgbClr val="FFC000"/>
                </a:solidFill>
                <a:latin typeface="Times New Roman" panose="02020603050405020304" pitchFamily="18" charset="0"/>
                <a:cs typeface="Times New Roman" panose="02020603050405020304" pitchFamily="18" charset="0"/>
              </a:rPr>
              <a:t>4. Sơ đồ cơ sỡ dữ liệu:</a:t>
            </a:r>
            <a:endParaRPr lang="en-US" sz="3200">
              <a:solidFill>
                <a:srgbClr val="FFC000"/>
              </a:solidFill>
              <a:latin typeface="Times New Roman" panose="02020603050405020304" pitchFamily="18"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806474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75" y="205190"/>
            <a:ext cx="11304104" cy="6248619"/>
          </a:xfrm>
          <a:prstGeom prst="rect">
            <a:avLst/>
          </a:prstGeom>
        </p:spPr>
      </p:pic>
    </p:spTree>
    <p:extLst>
      <p:ext uri="{BB962C8B-B14F-4D97-AF65-F5344CB8AC3E}">
        <p14:creationId xmlns:p14="http://schemas.microsoft.com/office/powerpoint/2010/main" val="1723319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0951"/>
            <a:ext cx="3307667" cy="814266"/>
          </a:xfrm>
        </p:spPr>
        <p:txBody>
          <a:bodyPr/>
          <a:lstStyle/>
          <a:p>
            <a:r>
              <a:rPr lang="en-US">
                <a:latin typeface="Times New Roman" panose="02020603050405020304" pitchFamily="18" charset="0"/>
                <a:cs typeface="Times New Roman" panose="02020603050405020304" pitchFamily="18" charset="0"/>
              </a:rPr>
              <a:t>I</a:t>
            </a:r>
            <a:r>
              <a:rPr lang="en-US" smtClean="0">
                <a:latin typeface="Times New Roman" panose="02020603050405020304" pitchFamily="18" charset="0"/>
                <a:cs typeface="Times New Roman" panose="02020603050405020304" pitchFamily="18" charset="0"/>
              </a:rPr>
              <a:t>.Giới thiệu</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325217"/>
            <a:ext cx="10820400" cy="5247861"/>
          </a:xfrm>
        </p:spPr>
        <p:txBody>
          <a:bodyPr>
            <a:normAutofit fontScale="85000" lnSpcReduction="10000"/>
          </a:bodyPr>
          <a:lstStyle/>
          <a:p>
            <a:pPr marL="514350" indent="-514350">
              <a:buAutoNum type="arabicPeriod"/>
            </a:pPr>
            <a:r>
              <a:rPr lang="en-US" sz="3800" smtClean="0">
                <a:solidFill>
                  <a:srgbClr val="FFC000"/>
                </a:solidFill>
                <a:latin typeface="Times New Roman" panose="02020603050405020304" pitchFamily="18" charset="0"/>
                <a:cs typeface="Times New Roman" panose="02020603050405020304" pitchFamily="18" charset="0"/>
              </a:rPr>
              <a:t>Tổng quan về ứng dụng</a:t>
            </a:r>
            <a:r>
              <a:rPr lang="en-US" sz="3800" smtClean="0">
                <a:latin typeface="Times New Roman" panose="02020603050405020304" pitchFamily="18" charset="0"/>
                <a:cs typeface="Times New Roman" panose="02020603050405020304" pitchFamily="18" charset="0"/>
              </a:rPr>
              <a:t>.</a:t>
            </a:r>
          </a:p>
          <a:p>
            <a:pPr lvl="1">
              <a:lnSpc>
                <a:spcPct val="120000"/>
              </a:lnSpc>
            </a:pPr>
            <a:r>
              <a:rPr lang="en-US" sz="3300">
                <a:latin typeface="Times New Roman" panose="02020603050405020304" pitchFamily="18" charset="0"/>
                <a:cs typeface="Times New Roman" panose="02020603050405020304" pitchFamily="18" charset="0"/>
              </a:rPr>
              <a:t>Trước đây do điều kiện thực tế không cho phép nên máy tính chưa được sử dụng rộng rãi trong các hệ thống </a:t>
            </a:r>
            <a:r>
              <a:rPr lang="en-US" sz="3300" smtClean="0">
                <a:latin typeface="Times New Roman" panose="02020603050405020304" pitchFamily="18" charset="0"/>
                <a:cs typeface="Times New Roman" panose="02020603050405020304" pitchFamily="18" charset="0"/>
              </a:rPr>
              <a:t>bán thuốc dẫn </a:t>
            </a:r>
            <a:r>
              <a:rPr lang="en-US" sz="3300">
                <a:latin typeface="Times New Roman" panose="02020603050405020304" pitchFamily="18" charset="0"/>
                <a:cs typeface="Times New Roman" panose="02020603050405020304" pitchFamily="18" charset="0"/>
              </a:rPr>
              <a:t>đến việc nhầm lẫn trong quá trình lưu trữ thuốc và thống kê </a:t>
            </a:r>
            <a:r>
              <a:rPr lang="en-US" sz="3300" smtClean="0">
                <a:latin typeface="Times New Roman" panose="02020603050405020304" pitchFamily="18" charset="0"/>
                <a:cs typeface="Times New Roman" panose="02020603050405020304" pitchFamily="18" charset="0"/>
              </a:rPr>
              <a:t>thu chi. </a:t>
            </a:r>
          </a:p>
          <a:p>
            <a:pPr marL="457200" lvl="1" indent="0">
              <a:buNone/>
            </a:pPr>
            <a:endParaRPr lang="en-US" sz="3300" smtClean="0">
              <a:latin typeface="Times New Roman" panose="02020603050405020304" pitchFamily="18" charset="0"/>
              <a:cs typeface="Times New Roman" panose="02020603050405020304" pitchFamily="18" charset="0"/>
            </a:endParaRPr>
          </a:p>
          <a:p>
            <a:pPr lvl="1">
              <a:lnSpc>
                <a:spcPct val="120000"/>
              </a:lnSpc>
            </a:pPr>
            <a:r>
              <a:rPr lang="en-US" sz="3300" smtClean="0">
                <a:latin typeface="Times New Roman" panose="02020603050405020304" pitchFamily="18" charset="0"/>
                <a:cs typeface="Times New Roman" panose="02020603050405020304" pitchFamily="18" charset="0"/>
              </a:rPr>
              <a:t>Vì </a:t>
            </a:r>
            <a:r>
              <a:rPr lang="en-US" sz="3300">
                <a:latin typeface="Times New Roman" panose="02020603050405020304" pitchFamily="18" charset="0"/>
                <a:cs typeface="Times New Roman" panose="02020603050405020304" pitchFamily="18" charset="0"/>
              </a:rPr>
              <a:t>vậy </a:t>
            </a:r>
            <a:r>
              <a:rPr lang="en-US" sz="3300" smtClean="0">
                <a:latin typeface="Times New Roman" panose="02020603050405020304" pitchFamily="18" charset="0"/>
                <a:cs typeface="Times New Roman" panose="02020603050405020304" pitchFamily="18" charset="0"/>
              </a:rPr>
              <a:t>phần mềm quản lý thuốc Tây Nam ra đời </a:t>
            </a:r>
            <a:r>
              <a:rPr lang="en-US" sz="3300">
                <a:latin typeface="Times New Roman" panose="02020603050405020304" pitchFamily="18" charset="0"/>
                <a:cs typeface="Times New Roman" panose="02020603050405020304" pitchFamily="18" charset="0"/>
              </a:rPr>
              <a:t>thực hiện </a:t>
            </a:r>
            <a:r>
              <a:rPr lang="en-US" sz="3300" smtClean="0">
                <a:latin typeface="Times New Roman" panose="02020603050405020304" pitchFamily="18" charset="0"/>
                <a:cs typeface="Times New Roman" panose="02020603050405020304" pitchFamily="18" charset="0"/>
              </a:rPr>
              <a:t>quản </a:t>
            </a:r>
            <a:r>
              <a:rPr lang="en-US" sz="3300">
                <a:latin typeface="Times New Roman" panose="02020603050405020304" pitchFamily="18" charset="0"/>
                <a:cs typeface="Times New Roman" panose="02020603050405020304" pitchFamily="18" charset="0"/>
              </a:rPr>
              <a:t>lý </a:t>
            </a:r>
            <a:r>
              <a:rPr lang="en-US" sz="3300" smtClean="0">
                <a:latin typeface="Times New Roman" panose="02020603050405020304" pitchFamily="18" charset="0"/>
                <a:cs typeface="Times New Roman" panose="02020603050405020304" pitchFamily="18" charset="0"/>
              </a:rPr>
              <a:t>những </a:t>
            </a:r>
            <a:r>
              <a:rPr lang="en-US" sz="3300">
                <a:latin typeface="Times New Roman" panose="02020603050405020304" pitchFamily="18" charset="0"/>
                <a:cs typeface="Times New Roman" panose="02020603050405020304" pitchFamily="18" charset="0"/>
              </a:rPr>
              <a:t>công việc </a:t>
            </a:r>
            <a:r>
              <a:rPr lang="en-US" sz="3300" smtClean="0">
                <a:latin typeface="Times New Roman" panose="02020603050405020304" pitchFamily="18" charset="0"/>
                <a:cs typeface="Times New Roman" panose="02020603050405020304" pitchFamily="18" charset="0"/>
              </a:rPr>
              <a:t>trên.</a:t>
            </a:r>
          </a:p>
          <a:p>
            <a:pPr marL="457200" lvl="1" indent="0">
              <a:buNone/>
            </a:pPr>
            <a:endParaRPr lang="en-US" sz="3300" smtClean="0">
              <a:latin typeface="Times New Roman" panose="02020603050405020304" pitchFamily="18" charset="0"/>
              <a:cs typeface="Times New Roman" panose="02020603050405020304" pitchFamily="18" charset="0"/>
            </a:endParaRPr>
          </a:p>
          <a:p>
            <a:pPr lvl="1">
              <a:lnSpc>
                <a:spcPct val="120000"/>
              </a:lnSpc>
            </a:pPr>
            <a:r>
              <a:rPr lang="en-US" sz="3300" smtClean="0">
                <a:latin typeface="Times New Roman" panose="02020603050405020304" pitchFamily="18" charset="0"/>
                <a:cs typeface="Times New Roman" panose="02020603050405020304" pitchFamily="18" charset="0"/>
              </a:rPr>
              <a:t>Quản </a:t>
            </a:r>
            <a:r>
              <a:rPr lang="en-US" sz="3300">
                <a:latin typeface="Times New Roman" panose="02020603050405020304" pitchFamily="18" charset="0"/>
                <a:cs typeface="Times New Roman" panose="02020603050405020304" pitchFamily="18" charset="0"/>
              </a:rPr>
              <a:t>lý thuốc bao gồm các công việc nhập thuốc, tìm kiếm thuốc,cập nhật thông tin thuốc</a:t>
            </a:r>
            <a:r>
              <a:rPr lang="en-US" sz="3300" smtClean="0">
                <a:latin typeface="Times New Roman" panose="02020603050405020304" pitchFamily="18" charset="0"/>
                <a:cs typeface="Times New Roman" panose="02020603050405020304" pitchFamily="18" charset="0"/>
              </a:rPr>
              <a:t>, </a:t>
            </a:r>
            <a:r>
              <a:rPr lang="en-US" sz="3300">
                <a:latin typeface="Times New Roman" panose="02020603050405020304" pitchFamily="18" charset="0"/>
                <a:cs typeface="Times New Roman" panose="02020603050405020304" pitchFamily="18" charset="0"/>
              </a:rPr>
              <a:t>kiểm tra danh mục đầu thuốc và tình trạng thuốc</a:t>
            </a:r>
            <a:r>
              <a:rPr lang="en-US" sz="330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91066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11364"/>
            <a:ext cx="5406888" cy="1011420"/>
          </a:xfrm>
        </p:spPr>
        <p:txBody>
          <a:bodyPr>
            <a:normAutofit/>
          </a:bodyPr>
          <a:lstStyle/>
          <a:p>
            <a:r>
              <a:rPr lang="en-US" smtClean="0">
                <a:latin typeface="Times New Roman" panose="02020603050405020304" pitchFamily="18" charset="0"/>
                <a:cs typeface="Times New Roman" panose="02020603050405020304" pitchFamily="18" charset="0"/>
              </a:rPr>
              <a:t>V</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Cài đặt kiểm thử</a:t>
            </a:r>
            <a:endParaRPr lang="en-US"/>
          </a:p>
        </p:txBody>
      </p:sp>
      <p:sp>
        <p:nvSpPr>
          <p:cNvPr id="3" name="Content Placeholder 2"/>
          <p:cNvSpPr>
            <a:spLocks noGrp="1"/>
          </p:cNvSpPr>
          <p:nvPr>
            <p:ph idx="1"/>
          </p:nvPr>
        </p:nvSpPr>
        <p:spPr>
          <a:xfrm>
            <a:off x="685800" y="1722784"/>
            <a:ext cx="10820400" cy="4495902"/>
          </a:xfrm>
        </p:spPr>
        <p:txBody>
          <a:bodyPr/>
          <a:lstStyle/>
          <a:p>
            <a:pPr marL="514350" indent="-514350">
              <a:buAutoNum type="arabicPeriod"/>
            </a:pPr>
            <a:r>
              <a:rPr lang="en-US" sz="3200">
                <a:solidFill>
                  <a:srgbClr val="FFC000"/>
                </a:solidFill>
                <a:latin typeface="Times New Roman" panose="02020603050405020304" pitchFamily="18" charset="0"/>
                <a:cs typeface="Times New Roman" panose="02020603050405020304" pitchFamily="18" charset="0"/>
              </a:rPr>
              <a:t>Y</a:t>
            </a:r>
            <a:r>
              <a:rPr lang="en-US" sz="3200" smtClean="0">
                <a:solidFill>
                  <a:srgbClr val="FFC000"/>
                </a:solidFill>
                <a:latin typeface="Times New Roman" panose="02020603050405020304" pitchFamily="18" charset="0"/>
                <a:cs typeface="Times New Roman" panose="02020603050405020304" pitchFamily="18" charset="0"/>
              </a:rPr>
              <a:t>êu </a:t>
            </a:r>
            <a:r>
              <a:rPr lang="en-US" sz="3200">
                <a:solidFill>
                  <a:srgbClr val="FFC000"/>
                </a:solidFill>
                <a:latin typeface="Times New Roman" panose="02020603050405020304" pitchFamily="18" charset="0"/>
                <a:cs typeface="Times New Roman" panose="02020603050405020304" pitchFamily="18" charset="0"/>
              </a:rPr>
              <a:t>cầu về tài nguyên cho kiểm thử ứng dụng</a:t>
            </a:r>
            <a:r>
              <a:rPr lang="en-US" sz="3200" smtClean="0">
                <a:solidFill>
                  <a:srgbClr val="FFC000"/>
                </a:solidFill>
                <a:latin typeface="Times New Roman" panose="02020603050405020304" pitchFamily="18" charset="0"/>
                <a:cs typeface="Times New Roman" panose="02020603050405020304" pitchFamily="18" charset="0"/>
              </a:rPr>
              <a:t>:</a:t>
            </a:r>
          </a:p>
          <a:p>
            <a:pPr marL="457200" lvl="1" indent="0">
              <a:lnSpc>
                <a:spcPct val="150000"/>
              </a:lnSpc>
              <a:buNone/>
            </a:pPr>
            <a:r>
              <a:rPr lang="en-US" sz="3200" smtClean="0">
                <a:solidFill>
                  <a:srgbClr val="FFC000"/>
                </a:solidFill>
                <a:latin typeface="Times New Roman" panose="02020603050405020304" pitchFamily="18" charset="0"/>
                <a:cs typeface="Times New Roman" panose="02020603050405020304" pitchFamily="18" charset="0"/>
              </a:rPr>
              <a:t>1.1. Phần cứng: </a:t>
            </a:r>
          </a:p>
          <a:p>
            <a:pPr lvl="2">
              <a:lnSpc>
                <a:spcPct val="150000"/>
              </a:lnSpc>
            </a:pPr>
            <a:r>
              <a:rPr lang="en-US" sz="2800" smtClean="0">
                <a:latin typeface="Times New Roman" panose="02020603050405020304" pitchFamily="18" charset="0"/>
                <a:cs typeface="Times New Roman" panose="02020603050405020304" pitchFamily="18" charset="0"/>
              </a:rPr>
              <a:t> Intel </a:t>
            </a:r>
            <a:r>
              <a:rPr lang="en-US" sz="2800">
                <a:latin typeface="Times New Roman" panose="02020603050405020304" pitchFamily="18" charset="0"/>
                <a:cs typeface="Times New Roman" panose="02020603050405020304" pitchFamily="18" charset="0"/>
              </a:rPr>
              <a:t>Core i5, 2.3 </a:t>
            </a:r>
            <a:r>
              <a:rPr lang="en-US" sz="2800" smtClean="0">
                <a:latin typeface="Times New Roman" panose="02020603050405020304" pitchFamily="18" charset="0"/>
                <a:cs typeface="Times New Roman" panose="02020603050405020304" pitchFamily="18" charset="0"/>
              </a:rPr>
              <a:t>GHz</a:t>
            </a:r>
          </a:p>
          <a:p>
            <a:pPr lvl="2">
              <a:lnSpc>
                <a:spcPct val="150000"/>
              </a:lnSpc>
            </a:pPr>
            <a:r>
              <a:rPr lang="en-US" sz="2800" smtClean="0">
                <a:latin typeface="Times New Roman" panose="02020603050405020304" pitchFamily="18" charset="0"/>
                <a:cs typeface="Times New Roman" panose="02020603050405020304" pitchFamily="18" charset="0"/>
              </a:rPr>
              <a:t> RAM </a:t>
            </a:r>
            <a:r>
              <a:rPr lang="en-US" sz="2800">
                <a:latin typeface="Times New Roman" panose="02020603050405020304" pitchFamily="18" charset="0"/>
                <a:cs typeface="Times New Roman" panose="02020603050405020304" pitchFamily="18" charset="0"/>
              </a:rPr>
              <a:t>4 </a:t>
            </a:r>
            <a:r>
              <a:rPr lang="en-US" sz="2800" smtClean="0">
                <a:latin typeface="Times New Roman" panose="02020603050405020304" pitchFamily="18" charset="0"/>
                <a:cs typeface="Times New Roman" panose="02020603050405020304" pitchFamily="18" charset="0"/>
              </a:rPr>
              <a:t>GB</a:t>
            </a:r>
          </a:p>
          <a:p>
            <a:pPr lvl="2">
              <a:lnSpc>
                <a:spcPct val="150000"/>
              </a:lnSpc>
            </a:pP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HDD </a:t>
            </a:r>
            <a:r>
              <a:rPr lang="en-US" sz="2800">
                <a:latin typeface="Times New Roman" panose="02020603050405020304" pitchFamily="18" charset="0"/>
                <a:cs typeface="Times New Roman" panose="02020603050405020304" pitchFamily="18" charset="0"/>
              </a:rPr>
              <a:t>500 </a:t>
            </a:r>
            <a:r>
              <a:rPr lang="en-US" sz="2800" smtClean="0">
                <a:latin typeface="Times New Roman" panose="02020603050405020304" pitchFamily="18" charset="0"/>
                <a:cs typeface="Times New Roman" panose="02020603050405020304" pitchFamily="18" charset="0"/>
              </a:rPr>
              <a:t>GB</a:t>
            </a:r>
          </a:p>
          <a:p>
            <a:pPr lvl="2">
              <a:lnSpc>
                <a:spcPct val="150000"/>
              </a:lnSpc>
            </a:pPr>
            <a:r>
              <a:rPr lang="en-US" sz="2800" smtClean="0">
                <a:latin typeface="Times New Roman" panose="02020603050405020304" pitchFamily="18" charset="0"/>
                <a:cs typeface="Times New Roman" panose="02020603050405020304" pitchFamily="18" charset="0"/>
              </a:rPr>
              <a:t> Architecture 64 bit</a:t>
            </a:r>
          </a:p>
          <a:p>
            <a:pPr lvl="1"/>
            <a:endParaRPr lang="en-US" sz="3000">
              <a:solidFill>
                <a:srgbClr val="FFC000"/>
              </a:solidFill>
              <a:latin typeface="Times New Roman" panose="02020603050405020304" pitchFamily="18"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27300390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11364"/>
            <a:ext cx="5406888" cy="1011420"/>
          </a:xfrm>
        </p:spPr>
        <p:txBody>
          <a:bodyPr>
            <a:normAutofit/>
          </a:bodyPr>
          <a:lstStyle/>
          <a:p>
            <a:r>
              <a:rPr lang="en-US" smtClean="0">
                <a:latin typeface="Times New Roman" panose="02020603050405020304" pitchFamily="18" charset="0"/>
                <a:cs typeface="Times New Roman" panose="02020603050405020304" pitchFamily="18" charset="0"/>
              </a:rPr>
              <a:t>V</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Cài đặt kiểm thử</a:t>
            </a:r>
            <a:endParaRPr lang="en-US"/>
          </a:p>
        </p:txBody>
      </p:sp>
      <p:sp>
        <p:nvSpPr>
          <p:cNvPr id="3" name="Content Placeholder 2"/>
          <p:cNvSpPr>
            <a:spLocks noGrp="1"/>
          </p:cNvSpPr>
          <p:nvPr>
            <p:ph idx="1"/>
          </p:nvPr>
        </p:nvSpPr>
        <p:spPr>
          <a:xfrm>
            <a:off x="685800" y="1722784"/>
            <a:ext cx="10820400" cy="4495902"/>
          </a:xfrm>
        </p:spPr>
        <p:txBody>
          <a:bodyPr/>
          <a:lstStyle/>
          <a:p>
            <a:pPr marL="514350" indent="-514350">
              <a:buAutoNum type="arabicPeriod"/>
            </a:pPr>
            <a:r>
              <a:rPr lang="en-US" sz="3200">
                <a:solidFill>
                  <a:srgbClr val="FFC000"/>
                </a:solidFill>
                <a:latin typeface="Times New Roman" panose="02020603050405020304" pitchFamily="18" charset="0"/>
                <a:cs typeface="Times New Roman" panose="02020603050405020304" pitchFamily="18" charset="0"/>
              </a:rPr>
              <a:t>Y</a:t>
            </a:r>
            <a:r>
              <a:rPr lang="en-US" sz="3200" smtClean="0">
                <a:solidFill>
                  <a:srgbClr val="FFC000"/>
                </a:solidFill>
                <a:latin typeface="Times New Roman" panose="02020603050405020304" pitchFamily="18" charset="0"/>
                <a:cs typeface="Times New Roman" panose="02020603050405020304" pitchFamily="18" charset="0"/>
              </a:rPr>
              <a:t>êu </a:t>
            </a:r>
            <a:r>
              <a:rPr lang="en-US" sz="3200">
                <a:solidFill>
                  <a:srgbClr val="FFC000"/>
                </a:solidFill>
                <a:latin typeface="Times New Roman" panose="02020603050405020304" pitchFamily="18" charset="0"/>
                <a:cs typeface="Times New Roman" panose="02020603050405020304" pitchFamily="18" charset="0"/>
              </a:rPr>
              <a:t>cầu về tài nguyên cho kiểm thử ứng dụng</a:t>
            </a:r>
            <a:r>
              <a:rPr lang="en-US" sz="3200" smtClean="0">
                <a:solidFill>
                  <a:srgbClr val="FFC000"/>
                </a:solidFill>
                <a:latin typeface="Times New Roman" panose="02020603050405020304" pitchFamily="18" charset="0"/>
                <a:cs typeface="Times New Roman" panose="02020603050405020304" pitchFamily="18" charset="0"/>
              </a:rPr>
              <a:t>:</a:t>
            </a:r>
          </a:p>
          <a:p>
            <a:pPr marL="457200" lvl="1" indent="0">
              <a:lnSpc>
                <a:spcPct val="150000"/>
              </a:lnSpc>
              <a:buNone/>
            </a:pPr>
            <a:r>
              <a:rPr lang="en-US" sz="3200" smtClean="0">
                <a:solidFill>
                  <a:srgbClr val="FFC000"/>
                </a:solidFill>
                <a:latin typeface="Times New Roman" panose="02020603050405020304" pitchFamily="18" charset="0"/>
                <a:cs typeface="Times New Roman" panose="02020603050405020304" pitchFamily="18" charset="0"/>
              </a:rPr>
              <a:t>1.2. Phần mềm: </a:t>
            </a:r>
          </a:p>
          <a:p>
            <a:pPr lvl="2">
              <a:lnSpc>
                <a:spcPct val="200000"/>
              </a:lnSpc>
            </a:pPr>
            <a:r>
              <a:rPr lang="en-US" sz="2800"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IDE cho </a:t>
            </a:r>
            <a:r>
              <a:rPr lang="en-US" sz="2800" smtClean="0">
                <a:latin typeface="Times New Roman" panose="02020603050405020304" pitchFamily="18" charset="0"/>
                <a:cs typeface="Times New Roman" panose="02020603050405020304" pitchFamily="18" charset="0"/>
              </a:rPr>
              <a:t>Java: Eclipse </a:t>
            </a:r>
            <a:r>
              <a:rPr lang="en-US" sz="2800">
                <a:latin typeface="Times New Roman" panose="02020603050405020304" pitchFamily="18" charset="0"/>
                <a:cs typeface="Times New Roman" panose="02020603050405020304" pitchFamily="18" charset="0"/>
              </a:rPr>
              <a:t>IDE for Java EE Developers </a:t>
            </a:r>
            <a:endParaRPr lang="en-US" sz="2800" smtClean="0">
              <a:latin typeface="Times New Roman" panose="02020603050405020304" pitchFamily="18" charset="0"/>
              <a:cs typeface="Times New Roman" panose="02020603050405020304" pitchFamily="18" charset="0"/>
            </a:endParaRPr>
          </a:p>
          <a:p>
            <a:pPr lvl="2">
              <a:lnSpc>
                <a:spcPct val="200000"/>
              </a:lnSpc>
            </a:pPr>
            <a:r>
              <a:rPr lang="en-US" sz="2800"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Hệ quản trị cơ sở dữ </a:t>
            </a:r>
            <a:r>
              <a:rPr lang="en-US" sz="2800" smtClean="0">
                <a:latin typeface="Times New Roman" panose="02020603050405020304" pitchFamily="18" charset="0"/>
                <a:cs typeface="Times New Roman" panose="02020603050405020304" pitchFamily="18" charset="0"/>
              </a:rPr>
              <a:t>liệu: Microsoft </a:t>
            </a:r>
            <a:r>
              <a:rPr lang="en-US" sz="2800">
                <a:latin typeface="Times New Roman" panose="02020603050405020304" pitchFamily="18" charset="0"/>
                <a:cs typeface="Times New Roman" panose="02020603050405020304" pitchFamily="18" charset="0"/>
              </a:rPr>
              <a:t>SQL Server 2008</a:t>
            </a:r>
            <a:endParaRPr lang="en-US" sz="2800" smtClean="0">
              <a:latin typeface="Times New Roman" panose="02020603050405020304" pitchFamily="18" charset="0"/>
              <a:cs typeface="Times New Roman" panose="02020603050405020304" pitchFamily="18" charset="0"/>
            </a:endParaRPr>
          </a:p>
          <a:p>
            <a:pPr lvl="2">
              <a:lnSpc>
                <a:spcPct val="200000"/>
              </a:lnSpc>
            </a:pPr>
            <a:r>
              <a:rPr lang="en-US" sz="2800">
                <a:latin typeface="Times New Roman" panose="02020603050405020304" pitchFamily="18" charset="0"/>
                <a:cs typeface="Times New Roman" panose="02020603050405020304" pitchFamily="18" charset="0"/>
              </a:rPr>
              <a:t> Hệ điều </a:t>
            </a:r>
            <a:r>
              <a:rPr lang="en-US" sz="2800" smtClean="0">
                <a:latin typeface="Times New Roman" panose="02020603050405020304" pitchFamily="18" charset="0"/>
                <a:cs typeface="Times New Roman" panose="02020603050405020304" pitchFamily="18" charset="0"/>
              </a:rPr>
              <a:t>hành: Microsoft </a:t>
            </a:r>
            <a:r>
              <a:rPr lang="en-US" sz="2800">
                <a:latin typeface="Times New Roman" panose="02020603050405020304" pitchFamily="18" charset="0"/>
                <a:cs typeface="Times New Roman" panose="02020603050405020304" pitchFamily="18" charset="0"/>
              </a:rPr>
              <a:t>Windows </a:t>
            </a:r>
            <a:r>
              <a:rPr lang="en-US" sz="2800" smtClean="0">
                <a:latin typeface="Times New Roman" panose="02020603050405020304" pitchFamily="18" charset="0"/>
                <a:cs typeface="Times New Roman" panose="02020603050405020304" pitchFamily="18" charset="0"/>
              </a:rPr>
              <a:t>10</a:t>
            </a:r>
            <a:endParaRPr lang="en-US" sz="2800">
              <a:solidFill>
                <a:srgbClr val="FFC000"/>
              </a:solidFill>
              <a:latin typeface="Times New Roman" panose="02020603050405020304" pitchFamily="18"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12433617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11364"/>
            <a:ext cx="5406888" cy="892149"/>
          </a:xfrm>
        </p:spPr>
        <p:txBody>
          <a:bodyPr>
            <a:normAutofit/>
          </a:bodyPr>
          <a:lstStyle/>
          <a:p>
            <a:r>
              <a:rPr lang="en-US" smtClean="0">
                <a:latin typeface="Times New Roman" panose="02020603050405020304" pitchFamily="18" charset="0"/>
                <a:cs typeface="Times New Roman" panose="02020603050405020304" pitchFamily="18" charset="0"/>
              </a:rPr>
              <a:t>V</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Cài đặt kiểm thử</a:t>
            </a:r>
            <a:endParaRPr lang="en-US"/>
          </a:p>
        </p:txBody>
      </p:sp>
      <p:sp>
        <p:nvSpPr>
          <p:cNvPr id="3" name="Content Placeholder 2"/>
          <p:cNvSpPr>
            <a:spLocks noGrp="1"/>
          </p:cNvSpPr>
          <p:nvPr>
            <p:ph idx="1"/>
          </p:nvPr>
        </p:nvSpPr>
        <p:spPr>
          <a:xfrm>
            <a:off x="685800" y="1722784"/>
            <a:ext cx="10820400" cy="4495902"/>
          </a:xfrm>
        </p:spPr>
        <p:txBody>
          <a:bodyPr/>
          <a:lstStyle/>
          <a:p>
            <a:pPr marL="0" indent="0">
              <a:buNone/>
            </a:pPr>
            <a:r>
              <a:rPr lang="en-US" sz="3200" smtClean="0">
                <a:solidFill>
                  <a:srgbClr val="FFC000"/>
                </a:solidFill>
                <a:latin typeface="Times New Roman" panose="02020603050405020304" pitchFamily="18" charset="0"/>
                <a:cs typeface="Times New Roman" panose="02020603050405020304" pitchFamily="18" charset="0"/>
              </a:rPr>
              <a:t>2. Bảng tình huống kiểm thử:</a:t>
            </a:r>
          </a:p>
          <a:p>
            <a:pPr marL="0" indent="0">
              <a:buNone/>
            </a:pPr>
            <a:endParaRPr lang="en-US"/>
          </a:p>
        </p:txBody>
      </p:sp>
    </p:spTree>
    <p:extLst>
      <p:ext uri="{BB962C8B-B14F-4D97-AF65-F5344CB8AC3E}">
        <p14:creationId xmlns:p14="http://schemas.microsoft.com/office/powerpoint/2010/main" val="40218544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11364"/>
            <a:ext cx="5406888" cy="892149"/>
          </a:xfrm>
        </p:spPr>
        <p:txBody>
          <a:bodyPr>
            <a:normAutofit/>
          </a:bodyPr>
          <a:lstStyle/>
          <a:p>
            <a:r>
              <a:rPr lang="en-US" smtClean="0"/>
              <a:t> </a:t>
            </a:r>
            <a:endParaRPr lang="en-US"/>
          </a:p>
        </p:txBody>
      </p:sp>
      <p:sp>
        <p:nvSpPr>
          <p:cNvPr id="3" name="Content Placeholder 2"/>
          <p:cNvSpPr>
            <a:spLocks noGrp="1"/>
          </p:cNvSpPr>
          <p:nvPr>
            <p:ph idx="1"/>
          </p:nvPr>
        </p:nvSpPr>
        <p:spPr>
          <a:xfrm>
            <a:off x="685800" y="1722784"/>
            <a:ext cx="10820400" cy="4495902"/>
          </a:xfrm>
        </p:spPr>
        <p:txBody>
          <a:bodyPr/>
          <a:lstStyle/>
          <a:p>
            <a:pPr marL="0" indent="0">
              <a:buNone/>
            </a:pPr>
            <a:r>
              <a:rPr lang="en-US" smtClean="0"/>
              <a:t> </a:t>
            </a:r>
            <a:endParaRPr lang="en-US"/>
          </a:p>
        </p:txBody>
      </p:sp>
      <p:pic>
        <p:nvPicPr>
          <p:cNvPr id="5" name="Picture 4"/>
          <p:cNvPicPr>
            <a:picLocks noChangeAspect="1"/>
          </p:cNvPicPr>
          <p:nvPr/>
        </p:nvPicPr>
        <p:blipFill>
          <a:blip r:embed="rId2"/>
          <a:stretch>
            <a:fillRect/>
          </a:stretch>
        </p:blipFill>
        <p:spPr>
          <a:xfrm>
            <a:off x="927652" y="294989"/>
            <a:ext cx="10217425" cy="6212917"/>
          </a:xfrm>
          <a:prstGeom prst="rect">
            <a:avLst/>
          </a:prstGeom>
        </p:spPr>
      </p:pic>
    </p:spTree>
    <p:extLst>
      <p:ext uri="{BB962C8B-B14F-4D97-AF65-F5344CB8AC3E}">
        <p14:creationId xmlns:p14="http://schemas.microsoft.com/office/powerpoint/2010/main" val="12361856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43" y="711364"/>
            <a:ext cx="9170505" cy="1011420"/>
          </a:xfrm>
        </p:spPr>
        <p:txBody>
          <a:bodyPr>
            <a:noAutofit/>
          </a:bodyPr>
          <a:lstStyle/>
          <a:p>
            <a:r>
              <a:rPr lang="en-US" smtClean="0">
                <a:latin typeface="Times New Roman" panose="02020603050405020304" pitchFamily="18" charset="0"/>
                <a:cs typeface="Times New Roman" panose="02020603050405020304" pitchFamily="18" charset="0"/>
              </a:rPr>
              <a:t>Vi. Kết luận – hướng phát triển</a:t>
            </a:r>
            <a:endParaRPr lang="en-US"/>
          </a:p>
        </p:txBody>
      </p:sp>
      <p:sp>
        <p:nvSpPr>
          <p:cNvPr id="3" name="Content Placeholder 2"/>
          <p:cNvSpPr>
            <a:spLocks noGrp="1"/>
          </p:cNvSpPr>
          <p:nvPr>
            <p:ph idx="1"/>
          </p:nvPr>
        </p:nvSpPr>
        <p:spPr>
          <a:xfrm>
            <a:off x="685800" y="1722784"/>
            <a:ext cx="10820400" cy="4495902"/>
          </a:xfrm>
        </p:spPr>
        <p:txBody>
          <a:bodyPr>
            <a:normAutofit lnSpcReduction="10000"/>
          </a:bodyPr>
          <a:lstStyle/>
          <a:p>
            <a:pPr marL="514350" indent="-514350">
              <a:buAutoNum type="arabicPeriod"/>
            </a:pPr>
            <a:r>
              <a:rPr lang="en-US" sz="3200" smtClean="0">
                <a:solidFill>
                  <a:srgbClr val="FFC000"/>
                </a:solidFill>
                <a:latin typeface="Times New Roman" panose="02020603050405020304" pitchFamily="18" charset="0"/>
                <a:cs typeface="Times New Roman" panose="02020603050405020304" pitchFamily="18" charset="0"/>
              </a:rPr>
              <a:t>Kết quả đạt được:</a:t>
            </a:r>
          </a:p>
          <a:p>
            <a:pPr lvl="1">
              <a:lnSpc>
                <a:spcPct val="150000"/>
              </a:lnSpc>
            </a:pPr>
            <a:r>
              <a:rPr lang="en-US" sz="2800">
                <a:latin typeface="Times New Roman" panose="02020603050405020304" pitchFamily="18" charset="0"/>
                <a:cs typeface="Times New Roman" panose="02020603050405020304" pitchFamily="18" charset="0"/>
              </a:rPr>
              <a:t>Khảo sát được quy trình phát triển </a:t>
            </a:r>
            <a:r>
              <a:rPr lang="en-US" sz="2800" smtClean="0">
                <a:latin typeface="Times New Roman" panose="02020603050405020304" pitchFamily="18" charset="0"/>
                <a:cs typeface="Times New Roman" panose="02020603050405020304" pitchFamily="18" charset="0"/>
              </a:rPr>
              <a:t>của hệ thống quầy thuốc</a:t>
            </a:r>
          </a:p>
          <a:p>
            <a:pPr lvl="1">
              <a:lnSpc>
                <a:spcPct val="150000"/>
              </a:lnSpc>
            </a:pPr>
            <a:r>
              <a:rPr lang="en-US" sz="2800">
                <a:latin typeface="Times New Roman" panose="02020603050405020304" pitchFamily="18" charset="0"/>
                <a:cs typeface="Times New Roman" panose="02020603050405020304" pitchFamily="18" charset="0"/>
              </a:rPr>
              <a:t>Phân tích được vai trò của CNTT đời sống thực tế</a:t>
            </a:r>
            <a:r>
              <a:rPr lang="en-US" sz="2800" smtClean="0">
                <a:latin typeface="Times New Roman" panose="02020603050405020304" pitchFamily="18" charset="0"/>
                <a:cs typeface="Times New Roman" panose="02020603050405020304" pitchFamily="18" charset="0"/>
              </a:rPr>
              <a:t>.</a:t>
            </a:r>
          </a:p>
          <a:p>
            <a:pPr lvl="1">
              <a:lnSpc>
                <a:spcPct val="150000"/>
              </a:lnSpc>
            </a:pPr>
            <a:r>
              <a:rPr lang="en-US" sz="2800">
                <a:latin typeface="Times New Roman" panose="02020603050405020304" pitchFamily="18" charset="0"/>
                <a:cs typeface="Times New Roman" panose="02020603050405020304" pitchFamily="18" charset="0"/>
              </a:rPr>
              <a:t>Phân tích </a:t>
            </a:r>
            <a:r>
              <a:rPr lang="en-US" sz="2800" smtClean="0">
                <a:latin typeface="Times New Roman" panose="02020603050405020304" pitchFamily="18" charset="0"/>
                <a:cs typeface="Times New Roman" panose="02020603050405020304" pitchFamily="18" charset="0"/>
              </a:rPr>
              <a:t>được toàn </a:t>
            </a:r>
            <a:r>
              <a:rPr lang="en-US" sz="2800">
                <a:latin typeface="Times New Roman" panose="02020603050405020304" pitchFamily="18" charset="0"/>
                <a:cs typeface="Times New Roman" panose="02020603050405020304" pitchFamily="18" charset="0"/>
              </a:rPr>
              <a:t>bộ bài toán từ bước mô tả quy trình quản lý của siêu thị đến việc hiệ thực các chức năng của hệ thống</a:t>
            </a:r>
            <a:r>
              <a:rPr lang="en-US" sz="2800" smtClean="0">
                <a:latin typeface="Times New Roman" panose="02020603050405020304" pitchFamily="18" charset="0"/>
                <a:cs typeface="Times New Roman" panose="02020603050405020304" pitchFamily="18" charset="0"/>
              </a:rPr>
              <a:t>.</a:t>
            </a:r>
          </a:p>
          <a:p>
            <a:pPr lvl="1">
              <a:lnSpc>
                <a:spcPct val="150000"/>
              </a:lnSpc>
            </a:pPr>
            <a:r>
              <a:rPr lang="en-US" sz="2800">
                <a:latin typeface="Times New Roman" panose="02020603050405020304" pitchFamily="18" charset="0"/>
                <a:cs typeface="Times New Roman" panose="02020603050405020304" pitchFamily="18" charset="0"/>
              </a:rPr>
              <a:t>Trau dồi những kinh nghiệm </a:t>
            </a:r>
            <a:r>
              <a:rPr lang="en-US" sz="2800" smtClean="0">
                <a:latin typeface="Times New Roman" panose="02020603050405020304" pitchFamily="18" charset="0"/>
                <a:cs typeface="Times New Roman" panose="02020603050405020304" pitchFamily="18" charset="0"/>
              </a:rPr>
              <a:t>cũng như kiến thức quý </a:t>
            </a:r>
            <a:r>
              <a:rPr lang="en-US" sz="2800">
                <a:latin typeface="Times New Roman" panose="02020603050405020304" pitchFamily="18" charset="0"/>
                <a:cs typeface="Times New Roman" panose="02020603050405020304" pitchFamily="18" charset="0"/>
              </a:rPr>
              <a:t>giá </a:t>
            </a:r>
            <a:r>
              <a:rPr lang="en-US" sz="2800" smtClean="0">
                <a:latin typeface="Times New Roman" panose="02020603050405020304" pitchFamily="18" charset="0"/>
                <a:cs typeface="Times New Roman" panose="02020603050405020304" pitchFamily="18" charset="0"/>
              </a:rPr>
              <a:t>cho quá trình học tập</a:t>
            </a:r>
            <a:endParaRPr lang="en-US" sz="2800">
              <a:solidFill>
                <a:srgbClr val="FFC000"/>
              </a:solidFill>
              <a:latin typeface="Times New Roman" panose="02020603050405020304" pitchFamily="18"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3607025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43" y="711364"/>
            <a:ext cx="9170505" cy="1011420"/>
          </a:xfrm>
        </p:spPr>
        <p:txBody>
          <a:bodyPr>
            <a:noAutofit/>
          </a:bodyPr>
          <a:lstStyle/>
          <a:p>
            <a:r>
              <a:rPr lang="en-US" smtClean="0">
                <a:latin typeface="Times New Roman" panose="02020603050405020304" pitchFamily="18" charset="0"/>
                <a:cs typeface="Times New Roman" panose="02020603050405020304" pitchFamily="18" charset="0"/>
              </a:rPr>
              <a:t>Vi. Kết luận – hướng phát triển</a:t>
            </a:r>
            <a:endParaRPr lang="en-US"/>
          </a:p>
        </p:txBody>
      </p:sp>
      <p:sp>
        <p:nvSpPr>
          <p:cNvPr id="3" name="Content Placeholder 2"/>
          <p:cNvSpPr>
            <a:spLocks noGrp="1"/>
          </p:cNvSpPr>
          <p:nvPr>
            <p:ph idx="1"/>
          </p:nvPr>
        </p:nvSpPr>
        <p:spPr>
          <a:xfrm>
            <a:off x="503583" y="1722784"/>
            <a:ext cx="11224591" cy="4495902"/>
          </a:xfrm>
        </p:spPr>
        <p:txBody>
          <a:bodyPr>
            <a:normAutofit/>
          </a:bodyPr>
          <a:lstStyle/>
          <a:p>
            <a:pPr marL="0" indent="0">
              <a:buNone/>
            </a:pPr>
            <a:r>
              <a:rPr lang="en-US" sz="3200" smtClean="0">
                <a:solidFill>
                  <a:srgbClr val="FFC000"/>
                </a:solidFill>
                <a:latin typeface="Times New Roman" panose="02020603050405020304" pitchFamily="18" charset="0"/>
                <a:cs typeface="Times New Roman" panose="02020603050405020304" pitchFamily="18" charset="0"/>
              </a:rPr>
              <a:t>2. Hạn chế của đồ án:</a:t>
            </a:r>
          </a:p>
          <a:p>
            <a:pPr lvl="1">
              <a:lnSpc>
                <a:spcPct val="150000"/>
              </a:lnSpc>
              <a:buFont typeface="Wingdings" panose="05000000000000000000" pitchFamily="2" charset="2"/>
              <a:buChar char="q"/>
            </a:pPr>
            <a:r>
              <a:rPr lang="en-US" sz="2800" smtClean="0">
                <a:latin typeface="Times New Roman" panose="02020603050405020304" pitchFamily="18" charset="0"/>
                <a:cs typeface="Times New Roman" panose="02020603050405020304" pitchFamily="18" charset="0"/>
              </a:rPr>
              <a:t> Do </a:t>
            </a:r>
            <a:r>
              <a:rPr lang="en-US" sz="2800">
                <a:latin typeface="Times New Roman" panose="02020603050405020304" pitchFamily="18" charset="0"/>
                <a:cs typeface="Times New Roman" panose="02020603050405020304" pitchFamily="18" charset="0"/>
              </a:rPr>
              <a:t>vốn kiến thức còn hạn hẹp nên đồ án còn tồn tại những hạn chế </a:t>
            </a:r>
            <a:r>
              <a:rPr lang="en-US" sz="2800" smtClean="0">
                <a:latin typeface="Times New Roman" panose="02020603050405020304" pitchFamily="18" charset="0"/>
                <a:cs typeface="Times New Roman" panose="02020603050405020304" pitchFamily="18" charset="0"/>
              </a:rPr>
              <a:t>sau:</a:t>
            </a:r>
          </a:p>
          <a:p>
            <a:pPr lvl="1">
              <a:lnSpc>
                <a:spcPct val="150000"/>
              </a:lnSpc>
            </a:pPr>
            <a:r>
              <a:rPr lang="en-US" sz="2800">
                <a:latin typeface="Times New Roman" panose="02020603050405020304" pitchFamily="18" charset="0"/>
                <a:cs typeface="Times New Roman" panose="02020603050405020304" pitchFamily="18" charset="0"/>
              </a:rPr>
              <a:t>Hệ thống chưa thực sự tối ưu, mới chỉ áp dụng cho các </a:t>
            </a:r>
            <a:r>
              <a:rPr lang="en-US" sz="2800" smtClean="0">
                <a:latin typeface="Times New Roman" panose="02020603050405020304" pitchFamily="18" charset="0"/>
                <a:cs typeface="Times New Roman" panose="02020603050405020304" pitchFamily="18" charset="0"/>
              </a:rPr>
              <a:t>quầy thuốc vừa </a:t>
            </a:r>
            <a:r>
              <a:rPr lang="en-US" sz="2800">
                <a:latin typeface="Times New Roman" panose="02020603050405020304" pitchFamily="18" charset="0"/>
                <a:cs typeface="Times New Roman" panose="02020603050405020304" pitchFamily="18" charset="0"/>
              </a:rPr>
              <a:t>và </a:t>
            </a:r>
            <a:r>
              <a:rPr lang="en-US" sz="2800" smtClean="0">
                <a:latin typeface="Times New Roman" panose="02020603050405020304" pitchFamily="18" charset="0"/>
                <a:cs typeface="Times New Roman" panose="02020603050405020304" pitchFamily="18" charset="0"/>
              </a:rPr>
              <a:t>nhỏ.</a:t>
            </a:r>
          </a:p>
          <a:p>
            <a:pPr lvl="1">
              <a:lnSpc>
                <a:spcPct val="150000"/>
              </a:lnSpc>
            </a:pPr>
            <a:r>
              <a:rPr lang="en-US" sz="2800">
                <a:latin typeface="Times New Roman" panose="02020603050405020304" pitchFamily="18" charset="0"/>
                <a:cs typeface="Times New Roman" panose="02020603050405020304" pitchFamily="18" charset="0"/>
              </a:rPr>
              <a:t>Vấn đề bảo mật dữ liệu </a:t>
            </a:r>
            <a:r>
              <a:rPr lang="en-US" sz="2800" smtClean="0">
                <a:latin typeface="Times New Roman" panose="02020603050405020304" pitchFamily="18" charset="0"/>
                <a:cs typeface="Times New Roman" panose="02020603050405020304" pitchFamily="18" charset="0"/>
              </a:rPr>
              <a:t>chưa tốt.</a:t>
            </a:r>
          </a:p>
          <a:p>
            <a:pPr lvl="1">
              <a:lnSpc>
                <a:spcPct val="150000"/>
              </a:lnSpc>
            </a:pPr>
            <a:r>
              <a:rPr lang="en-US" sz="2800">
                <a:latin typeface="Times New Roman" panose="02020603050405020304" pitchFamily="18" charset="0"/>
                <a:cs typeface="Times New Roman" panose="02020603050405020304" pitchFamily="18" charset="0"/>
              </a:rPr>
              <a:t>Chưa được thử nghiệm trên thực tế.</a:t>
            </a:r>
            <a:endParaRPr lang="en-US" sz="2800" smtClean="0">
              <a:latin typeface="Times New Roman" panose="02020603050405020304" pitchFamily="18" charset="0"/>
              <a:cs typeface="Times New Roman" panose="02020603050405020304" pitchFamily="18" charset="0"/>
            </a:endParaRPr>
          </a:p>
          <a:p>
            <a:pPr lvl="1">
              <a:lnSpc>
                <a:spcPct val="150000"/>
              </a:lnSpc>
            </a:pPr>
            <a:endParaRPr 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7176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43" y="711364"/>
            <a:ext cx="9170505" cy="1011420"/>
          </a:xfrm>
        </p:spPr>
        <p:txBody>
          <a:bodyPr>
            <a:noAutofit/>
          </a:bodyPr>
          <a:lstStyle/>
          <a:p>
            <a:r>
              <a:rPr lang="en-US" smtClean="0">
                <a:latin typeface="Times New Roman" panose="02020603050405020304" pitchFamily="18" charset="0"/>
                <a:cs typeface="Times New Roman" panose="02020603050405020304" pitchFamily="18" charset="0"/>
              </a:rPr>
              <a:t>Vi. Kết luận – hướng phát triển</a:t>
            </a:r>
            <a:endParaRPr lang="en-US"/>
          </a:p>
        </p:txBody>
      </p:sp>
      <p:sp>
        <p:nvSpPr>
          <p:cNvPr id="3" name="Content Placeholder 2"/>
          <p:cNvSpPr>
            <a:spLocks noGrp="1"/>
          </p:cNvSpPr>
          <p:nvPr>
            <p:ph idx="1"/>
          </p:nvPr>
        </p:nvSpPr>
        <p:spPr>
          <a:xfrm>
            <a:off x="503583" y="1722784"/>
            <a:ext cx="11224591" cy="4495902"/>
          </a:xfrm>
        </p:spPr>
        <p:txBody>
          <a:bodyPr>
            <a:normAutofit/>
          </a:bodyPr>
          <a:lstStyle/>
          <a:p>
            <a:pPr marL="0" indent="0">
              <a:buNone/>
            </a:pPr>
            <a:r>
              <a:rPr lang="en-US" sz="3200">
                <a:solidFill>
                  <a:srgbClr val="FFC000"/>
                </a:solidFill>
                <a:latin typeface="Times New Roman" panose="02020603050405020304" pitchFamily="18" charset="0"/>
                <a:cs typeface="Times New Roman" panose="02020603050405020304" pitchFamily="18" charset="0"/>
              </a:rPr>
              <a:t>3</a:t>
            </a:r>
            <a:r>
              <a:rPr lang="en-US" sz="3200" smtClean="0">
                <a:solidFill>
                  <a:srgbClr val="FFC000"/>
                </a:solidFill>
                <a:latin typeface="Times New Roman" panose="02020603050405020304" pitchFamily="18" charset="0"/>
                <a:cs typeface="Times New Roman" panose="02020603050405020304" pitchFamily="18" charset="0"/>
              </a:rPr>
              <a:t>. Hướng phát triển:</a:t>
            </a:r>
          </a:p>
          <a:p>
            <a:pPr lvl="1">
              <a:lnSpc>
                <a:spcPct val="150000"/>
              </a:lnSpc>
              <a:buFont typeface="Wingdings" panose="05000000000000000000" pitchFamily="2" charset="2"/>
              <a:buChar char="q"/>
            </a:pPr>
            <a:r>
              <a:rPr lang="en-US" sz="2800"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Đây là một đề tài có nhiều tiềm năng trong quá trình hội nhập, để phát triển thành một hệ thống hoàn chỉnh và có thể đưa ứng dụng vào thực tế một cách rộng rãi chương trình cần:</a:t>
            </a:r>
          </a:p>
          <a:p>
            <a:pPr lvl="1">
              <a:lnSpc>
                <a:spcPct val="150000"/>
              </a:lnSpc>
            </a:pPr>
            <a:r>
              <a:rPr lang="en-US" sz="2800">
                <a:latin typeface="Times New Roman" panose="02020603050405020304" pitchFamily="18" charset="0"/>
                <a:cs typeface="Times New Roman" panose="02020603050405020304" pitchFamily="18" charset="0"/>
              </a:rPr>
              <a:t>Cải </a:t>
            </a:r>
            <a:r>
              <a:rPr lang="en-US" sz="2800" smtClean="0">
                <a:latin typeface="Times New Roman" panose="02020603050405020304" pitchFamily="18" charset="0"/>
                <a:cs typeface="Times New Roman" panose="02020603050405020304" pitchFamily="18" charset="0"/>
              </a:rPr>
              <a:t>tiến hệ thống chức năng.</a:t>
            </a:r>
          </a:p>
          <a:p>
            <a:pPr lvl="1">
              <a:lnSpc>
                <a:spcPct val="150000"/>
              </a:lnSpc>
            </a:pPr>
            <a:r>
              <a:rPr lang="en-US" sz="2800">
                <a:latin typeface="Times New Roman" panose="02020603050405020304" pitchFamily="18" charset="0"/>
                <a:cs typeface="Times New Roman" panose="02020603050405020304" pitchFamily="18" charset="0"/>
              </a:rPr>
              <a:t>Xử lý vấn đề bảo mật dữ </a:t>
            </a:r>
            <a:r>
              <a:rPr lang="en-US" sz="2800" smtClean="0">
                <a:latin typeface="Times New Roman" panose="02020603050405020304" pitchFamily="18" charset="0"/>
                <a:cs typeface="Times New Roman" panose="02020603050405020304" pitchFamily="18" charset="0"/>
              </a:rPr>
              <a:t>liệu</a:t>
            </a:r>
            <a:r>
              <a:rPr lang="en-US" sz="2800" smtClean="0"/>
              <a:t>.</a:t>
            </a:r>
          </a:p>
          <a:p>
            <a:pPr lvl="1">
              <a:lnSpc>
                <a:spcPct val="150000"/>
              </a:lnSpc>
            </a:pPr>
            <a:endParaRPr 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2100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43" y="711364"/>
            <a:ext cx="9170505" cy="1011420"/>
          </a:xfrm>
        </p:spPr>
        <p:txBody>
          <a:bodyPr>
            <a:noAutofit/>
          </a:bodyPr>
          <a:lstStyle/>
          <a:p>
            <a:r>
              <a:rPr lang="en-US" smtClean="0">
                <a:latin typeface="Times New Roman" panose="02020603050405020304" pitchFamily="18" charset="0"/>
                <a:cs typeface="Times New Roman" panose="02020603050405020304" pitchFamily="18" charset="0"/>
              </a:rPr>
              <a:t>Vi. Kết luận – hướng phát triển</a:t>
            </a:r>
            <a:endParaRPr lang="en-US"/>
          </a:p>
        </p:txBody>
      </p:sp>
      <p:sp>
        <p:nvSpPr>
          <p:cNvPr id="3" name="Content Placeholder 2"/>
          <p:cNvSpPr>
            <a:spLocks noGrp="1"/>
          </p:cNvSpPr>
          <p:nvPr>
            <p:ph idx="1"/>
          </p:nvPr>
        </p:nvSpPr>
        <p:spPr>
          <a:xfrm>
            <a:off x="503583" y="1722784"/>
            <a:ext cx="11224591" cy="4495902"/>
          </a:xfrm>
        </p:spPr>
        <p:txBody>
          <a:bodyPr>
            <a:normAutofit/>
          </a:bodyPr>
          <a:lstStyle/>
          <a:p>
            <a:pPr marL="0" indent="0">
              <a:buNone/>
            </a:pPr>
            <a:r>
              <a:rPr lang="en-US" sz="3200">
                <a:solidFill>
                  <a:srgbClr val="FFC000"/>
                </a:solidFill>
                <a:latin typeface="Times New Roman" panose="02020603050405020304" pitchFamily="18" charset="0"/>
                <a:cs typeface="Times New Roman" panose="02020603050405020304" pitchFamily="18" charset="0"/>
              </a:rPr>
              <a:t>3</a:t>
            </a:r>
            <a:r>
              <a:rPr lang="en-US" sz="3200" smtClean="0">
                <a:solidFill>
                  <a:srgbClr val="FFC000"/>
                </a:solidFill>
                <a:latin typeface="Times New Roman" panose="02020603050405020304" pitchFamily="18" charset="0"/>
                <a:cs typeface="Times New Roman" panose="02020603050405020304" pitchFamily="18" charset="0"/>
              </a:rPr>
              <a:t>. Hướng phát triển:</a:t>
            </a:r>
          </a:p>
          <a:p>
            <a:pPr lvl="1">
              <a:lnSpc>
                <a:spcPct val="150000"/>
              </a:lnSpc>
            </a:pPr>
            <a:r>
              <a:rPr lang="en-US" sz="2800">
                <a:latin typeface="Times New Roman" panose="02020603050405020304" pitchFamily="18" charset="0"/>
                <a:cs typeface="Times New Roman" panose="02020603050405020304" pitchFamily="18" charset="0"/>
              </a:rPr>
              <a:t>Nâng cấp hệ thống để có thể áp dụng quản lý doanh nghiệp trên mạng diện rộng và sử dụng được trên các hệ quản trị khác.</a:t>
            </a:r>
          </a:p>
          <a:p>
            <a:pPr lvl="1">
              <a:lnSpc>
                <a:spcPct val="150000"/>
              </a:lnSpc>
            </a:pPr>
            <a:r>
              <a:rPr lang="en-US" sz="2800">
                <a:latin typeface="Times New Roman" panose="02020603050405020304" pitchFamily="18" charset="0"/>
                <a:cs typeface="Times New Roman" panose="02020603050405020304" pitchFamily="18" charset="0"/>
              </a:rPr>
              <a:t>Thiết kế giao diện chương trình mang tính chuyên nghiệp hơn.</a:t>
            </a:r>
          </a:p>
          <a:p>
            <a:pPr lvl="1">
              <a:lnSpc>
                <a:spcPct val="150000"/>
              </a:lnSpc>
            </a:pPr>
            <a:r>
              <a:rPr lang="en-US" sz="2800">
                <a:latin typeface="Times New Roman" panose="02020603050405020304" pitchFamily="18" charset="0"/>
                <a:cs typeface="Times New Roman" panose="02020603050405020304" pitchFamily="18" charset="0"/>
              </a:rPr>
              <a:t>Phần mềm ứng dụng được áp dụng cho hầu hết các doanh nghiệp chứ không chỉ là doanh nghiệp vừa và nhỏ</a:t>
            </a:r>
            <a:r>
              <a:rPr lang="en-US" sz="2800" smtClean="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1823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84071" y="621700"/>
            <a:ext cx="8146782" cy="1754326"/>
          </a:xfrm>
          <a:prstGeom prst="rect">
            <a:avLst/>
          </a:prstGeom>
          <a:noFill/>
        </p:spPr>
        <p:txBody>
          <a:bodyPr wrap="none" lIns="91440" tIns="45720" rIns="91440" bIns="45720">
            <a:spAutoFit/>
          </a:bodyPr>
          <a:lstStyle/>
          <a:p>
            <a:pPr algn="ctr"/>
            <a:r>
              <a:rPr lang="en-US" sz="5400" b="1" cap="none" spc="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Cảm ơn thầy cô và các bạn</a:t>
            </a:r>
          </a:p>
          <a:p>
            <a:pPr algn="ctr"/>
            <a:r>
              <a:rPr lang="en-US" sz="5400" b="1" cap="none" spc="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đã lắng nghe! </a:t>
            </a:r>
            <a:endParaRPr 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5122" name="Picture 2" descr="Kết quả hình ảnh cho than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971" y="2376026"/>
            <a:ext cx="8852982" cy="4024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117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444691"/>
            <a:ext cx="3307667" cy="960039"/>
          </a:xfrm>
        </p:spPr>
        <p:txBody>
          <a:bodyPr/>
          <a:lstStyle/>
          <a:p>
            <a:r>
              <a:rPr lang="en-US">
                <a:latin typeface="Times New Roman" panose="02020603050405020304" pitchFamily="18" charset="0"/>
                <a:cs typeface="Times New Roman" panose="02020603050405020304" pitchFamily="18" charset="0"/>
              </a:rPr>
              <a:t>I</a:t>
            </a:r>
            <a:r>
              <a:rPr lang="en-US" smtClean="0">
                <a:latin typeface="Times New Roman" panose="02020603050405020304" pitchFamily="18" charset="0"/>
                <a:cs typeface="Times New Roman" panose="02020603050405020304" pitchFamily="18" charset="0"/>
              </a:rPr>
              <a:t>.Giới thiệu</a:t>
            </a:r>
            <a:endParaRPr lang="en-US">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85800" y="1404730"/>
            <a:ext cx="10820400" cy="4664766"/>
          </a:xfrm>
        </p:spPr>
        <p:txBody>
          <a:bodyPr>
            <a:normAutofit/>
          </a:bodyPr>
          <a:lstStyle/>
          <a:p>
            <a:pPr marL="0" indent="0">
              <a:buNone/>
            </a:pPr>
            <a:r>
              <a:rPr lang="en-US" sz="3200" smtClean="0">
                <a:solidFill>
                  <a:srgbClr val="FFC000"/>
                </a:solidFill>
                <a:latin typeface="Times New Roman" panose="02020603050405020304" pitchFamily="18" charset="0"/>
                <a:cs typeface="Times New Roman" panose="02020603050405020304" pitchFamily="18" charset="0"/>
              </a:rPr>
              <a:t>1</a:t>
            </a:r>
            <a:r>
              <a:rPr lang="en-US" sz="2400" smtClean="0">
                <a:latin typeface="Times New Roman" panose="02020603050405020304" pitchFamily="18" charset="0"/>
                <a:cs typeface="Times New Roman" panose="02020603050405020304" pitchFamily="18" charset="0"/>
              </a:rPr>
              <a:t>. </a:t>
            </a:r>
            <a:r>
              <a:rPr lang="en-US" sz="3200" smtClean="0">
                <a:solidFill>
                  <a:srgbClr val="FFC000"/>
                </a:solidFill>
                <a:latin typeface="Times New Roman" panose="02020603050405020304" pitchFamily="18" charset="0"/>
                <a:cs typeface="Times New Roman" panose="02020603050405020304" pitchFamily="18" charset="0"/>
              </a:rPr>
              <a:t>Tổng quan về ứng dụng.</a:t>
            </a:r>
          </a:p>
          <a:p>
            <a:pPr marL="685800" lvl="2">
              <a:lnSpc>
                <a:spcPct val="150000"/>
              </a:lnSpc>
              <a:spcBef>
                <a:spcPts val="1000"/>
              </a:spcBef>
            </a:pPr>
            <a:r>
              <a:rPr lang="en-US" sz="2800" smtClean="0">
                <a:latin typeface="Times New Roman" panose="02020603050405020304" pitchFamily="18" charset="0"/>
                <a:cs typeface="Times New Roman" panose="02020603050405020304" pitchFamily="18" charset="0"/>
              </a:rPr>
              <a:t>Quản lý được thông </a:t>
            </a:r>
            <a:r>
              <a:rPr lang="en-US" sz="2800">
                <a:latin typeface="Times New Roman" panose="02020603050405020304" pitchFamily="18" charset="0"/>
                <a:cs typeface="Times New Roman" panose="02020603050405020304" pitchFamily="18" charset="0"/>
              </a:rPr>
              <a:t>tin </a:t>
            </a:r>
            <a:r>
              <a:rPr lang="en-US" sz="2800" smtClean="0">
                <a:latin typeface="Times New Roman" panose="02020603050405020304" pitchFamily="18" charset="0"/>
                <a:cs typeface="Times New Roman" panose="02020603050405020304" pitchFamily="18" charset="0"/>
              </a:rPr>
              <a:t>thuốc.</a:t>
            </a:r>
          </a:p>
          <a:p>
            <a:pPr lvl="1">
              <a:lnSpc>
                <a:spcPct val="150000"/>
              </a:lnSpc>
            </a:pPr>
            <a:r>
              <a:rPr lang="en-US" sz="2800" smtClean="0">
                <a:latin typeface="Times New Roman" panose="02020603050405020304" pitchFamily="18" charset="0"/>
                <a:cs typeface="Times New Roman" panose="02020603050405020304" pitchFamily="18" charset="0"/>
              </a:rPr>
              <a:t>Quản </a:t>
            </a:r>
            <a:r>
              <a:rPr lang="en-US" sz="2800">
                <a:latin typeface="Times New Roman" panose="02020603050405020304" pitchFamily="18" charset="0"/>
                <a:cs typeface="Times New Roman" panose="02020603050405020304" pitchFamily="18" charset="0"/>
              </a:rPr>
              <a:t>lý được </a:t>
            </a:r>
            <a:r>
              <a:rPr lang="en-US" sz="2800" smtClean="0">
                <a:latin typeface="Times New Roman" panose="02020603050405020304" pitchFamily="18" charset="0"/>
                <a:cs typeface="Times New Roman" panose="02020603050405020304" pitchFamily="18" charset="0"/>
              </a:rPr>
              <a:t>thông </a:t>
            </a:r>
            <a:r>
              <a:rPr lang="en-US" sz="2800">
                <a:latin typeface="Times New Roman" panose="02020603050405020304" pitchFamily="18" charset="0"/>
                <a:cs typeface="Times New Roman" panose="02020603050405020304" pitchFamily="18" charset="0"/>
              </a:rPr>
              <a:t>tin </a:t>
            </a:r>
            <a:r>
              <a:rPr lang="en-US" sz="2800" smtClean="0">
                <a:latin typeface="Times New Roman" panose="02020603050405020304" pitchFamily="18" charset="0"/>
                <a:cs typeface="Times New Roman" panose="02020603050405020304" pitchFamily="18" charset="0"/>
              </a:rPr>
              <a:t>nhân viên</a:t>
            </a:r>
          </a:p>
          <a:p>
            <a:pPr lvl="1">
              <a:lnSpc>
                <a:spcPct val="150000"/>
              </a:lnSpc>
            </a:pPr>
            <a:r>
              <a:rPr lang="en-US" sz="2800" smtClean="0">
                <a:latin typeface="Times New Roman" panose="02020603050405020304" pitchFamily="18" charset="0"/>
                <a:cs typeface="Times New Roman" panose="02020603050405020304" pitchFamily="18" charset="0"/>
              </a:rPr>
              <a:t>Quản </a:t>
            </a:r>
            <a:r>
              <a:rPr lang="en-US" sz="2800">
                <a:latin typeface="Times New Roman" panose="02020603050405020304" pitchFamily="18" charset="0"/>
                <a:cs typeface="Times New Roman" panose="02020603050405020304" pitchFamily="18" charset="0"/>
              </a:rPr>
              <a:t>lý được thông tin khách hàng</a:t>
            </a:r>
            <a:r>
              <a:rPr lang="en-US" sz="2800" smtClean="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a:p>
            <a:pPr lvl="1">
              <a:lnSpc>
                <a:spcPct val="150000"/>
              </a:lnSpc>
            </a:pPr>
            <a:r>
              <a:rPr lang="en-US" sz="2800">
                <a:latin typeface="Times New Roman" panose="02020603050405020304" pitchFamily="18" charset="0"/>
                <a:cs typeface="Times New Roman" panose="02020603050405020304" pitchFamily="18" charset="0"/>
              </a:rPr>
              <a:t>Quản lý </a:t>
            </a:r>
            <a:r>
              <a:rPr lang="en-US" sz="2800" smtClean="0">
                <a:latin typeface="Times New Roman" panose="02020603050405020304" pitchFamily="18" charset="0"/>
                <a:cs typeface="Times New Roman" panose="02020603050405020304" pitchFamily="18" charset="0"/>
              </a:rPr>
              <a:t>được hóa đơn bán hàng.</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619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3200" smtClean="0">
                <a:solidFill>
                  <a:srgbClr val="FFC000"/>
                </a:solidFill>
                <a:latin typeface="Times New Roman" panose="02020603050405020304" pitchFamily="18" charset="0"/>
                <a:cs typeface="Times New Roman" panose="02020603050405020304" pitchFamily="18" charset="0"/>
              </a:rPr>
              <a:t>2 . Mục tiêu của ứng dụng:</a:t>
            </a:r>
          </a:p>
          <a:p>
            <a:pPr lvl="1">
              <a:lnSpc>
                <a:spcPct val="150000"/>
              </a:lnSpc>
            </a:pPr>
            <a:r>
              <a:rPr lang="en-US" sz="2800" smtClean="0">
                <a:latin typeface="Times New Roman" panose="02020603050405020304" pitchFamily="18" charset="0"/>
                <a:cs typeface="Times New Roman" panose="02020603050405020304" pitchFamily="18" charset="0"/>
              </a:rPr>
              <a:t>Lập hóa đơn bán hàng 1 cách dễ dàng.</a:t>
            </a:r>
          </a:p>
          <a:p>
            <a:pPr lvl="1">
              <a:lnSpc>
                <a:spcPct val="150000"/>
              </a:lnSpc>
            </a:pPr>
            <a:r>
              <a:rPr lang="en-US" sz="2800" smtClean="0">
                <a:latin typeface="Times New Roman" panose="02020603050405020304" pitchFamily="18" charset="0"/>
                <a:cs typeface="Times New Roman" panose="02020603050405020304" pitchFamily="18" charset="0"/>
              </a:rPr>
              <a:t>Ứng dụng công nghệ thông tin trong quản lý quầy thuốc.</a:t>
            </a:r>
            <a:endParaRPr lang="en-US" sz="2800">
              <a:latin typeface="Times New Roman" panose="02020603050405020304" pitchFamily="18" charset="0"/>
              <a:cs typeface="Times New Roman" panose="02020603050405020304" pitchFamily="18" charset="0"/>
            </a:endParaRPr>
          </a:p>
          <a:p>
            <a:pPr lvl="1">
              <a:lnSpc>
                <a:spcPct val="150000"/>
              </a:lnSpc>
            </a:pPr>
            <a:r>
              <a:rPr lang="en-US" sz="2800" smtClean="0">
                <a:latin typeface="Times New Roman" panose="02020603050405020304" pitchFamily="18" charset="0"/>
                <a:cs typeface="Times New Roman" panose="02020603050405020304" pitchFamily="18" charset="0"/>
              </a:rPr>
              <a:t>Quản lý bán hàng nhanh chóng, tiện lợi và chính xác.</a:t>
            </a:r>
          </a:p>
          <a:p>
            <a:pPr lvl="1">
              <a:lnSpc>
                <a:spcPct val="150000"/>
              </a:lnSpc>
            </a:pPr>
            <a:r>
              <a:rPr lang="en-US" sz="2800" smtClean="0">
                <a:latin typeface="Times New Roman" panose="02020603050405020304" pitchFamily="18" charset="0"/>
                <a:cs typeface="Times New Roman" panose="02020603050405020304" pitchFamily="18" charset="0"/>
              </a:rPr>
              <a:t>Quản lý được doanh số bán, tồn kho và thuốc hết hạn.</a:t>
            </a:r>
          </a:p>
        </p:txBody>
      </p:sp>
      <p:sp>
        <p:nvSpPr>
          <p:cNvPr id="5" name="Title 1"/>
          <p:cNvSpPr>
            <a:spLocks noGrp="1"/>
          </p:cNvSpPr>
          <p:nvPr>
            <p:ph type="title"/>
          </p:nvPr>
        </p:nvSpPr>
        <p:spPr>
          <a:xfrm>
            <a:off x="685800" y="736238"/>
            <a:ext cx="3307667" cy="1132319"/>
          </a:xfrm>
        </p:spPr>
        <p:txBody>
          <a:bodyPr/>
          <a:lstStyle/>
          <a:p>
            <a:r>
              <a:rPr lang="en-US">
                <a:latin typeface="Times New Roman" panose="02020603050405020304" pitchFamily="18" charset="0"/>
                <a:cs typeface="Times New Roman" panose="02020603050405020304" pitchFamily="18" charset="0"/>
              </a:rPr>
              <a:t>I</a:t>
            </a:r>
            <a:r>
              <a:rPr lang="en-US" smtClean="0">
                <a:latin typeface="Times New Roman" panose="02020603050405020304" pitchFamily="18" charset="0"/>
                <a:cs typeface="Times New Roman" panose="02020603050405020304" pitchFamily="18" charset="0"/>
              </a:rPr>
              <a:t>.Giới thiệu</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988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85800" y="1749288"/>
            <a:ext cx="10820400" cy="4469398"/>
          </a:xfrm>
        </p:spPr>
        <p:txBody>
          <a:bodyPr/>
          <a:lstStyle/>
          <a:p>
            <a:pPr marL="0" indent="0">
              <a:buNone/>
            </a:pPr>
            <a:r>
              <a:rPr lang="en-US" sz="3200" smtClean="0">
                <a:solidFill>
                  <a:srgbClr val="FFC000"/>
                </a:solidFill>
                <a:latin typeface="Times New Roman" panose="02020603050405020304" pitchFamily="18" charset="0"/>
                <a:cs typeface="Times New Roman" panose="02020603050405020304" pitchFamily="18" charset="0"/>
              </a:rPr>
              <a:t>3 . Yêu cầu chức năng</a:t>
            </a:r>
          </a:p>
          <a:p>
            <a:pPr>
              <a:buFont typeface="Wingdings" panose="05000000000000000000" pitchFamily="2" charset="2"/>
              <a:buChar char="q"/>
            </a:pPr>
            <a:r>
              <a:rPr lang="en-US" smtClean="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Các chức năng chính :</a:t>
            </a:r>
          </a:p>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Quản lý </a:t>
            </a:r>
            <a:r>
              <a:rPr lang="en-US" sz="2800" smtClean="0">
                <a:latin typeface="Times New Roman" panose="02020603050405020304" pitchFamily="18" charset="0"/>
                <a:cs typeface="Times New Roman" panose="02020603050405020304" pitchFamily="18" charset="0"/>
              </a:rPr>
              <a:t>thuốc:</a:t>
            </a:r>
          </a:p>
          <a:p>
            <a:pPr lvl="1">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Thêm </a:t>
            </a:r>
            <a:r>
              <a:rPr lang="en-US" sz="2800">
                <a:latin typeface="Times New Roman" panose="02020603050405020304" pitchFamily="18" charset="0"/>
                <a:cs typeface="Times New Roman" panose="02020603050405020304" pitchFamily="18" charset="0"/>
              </a:rPr>
              <a:t>thuốc mới</a:t>
            </a:r>
          </a:p>
          <a:p>
            <a:pPr lvl="1">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Tìm kiếm thuốc</a:t>
            </a:r>
          </a:p>
          <a:p>
            <a:pPr lvl="1">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Kiểm </a:t>
            </a:r>
            <a:r>
              <a:rPr lang="en-US" sz="2800">
                <a:latin typeface="Times New Roman" panose="02020603050405020304" pitchFamily="18" charset="0"/>
                <a:cs typeface="Times New Roman" panose="02020603050405020304" pitchFamily="18" charset="0"/>
              </a:rPr>
              <a:t>tra tình trạng </a:t>
            </a:r>
            <a:r>
              <a:rPr lang="en-US" sz="2800" smtClean="0">
                <a:latin typeface="Times New Roman" panose="02020603050405020304" pitchFamily="18" charset="0"/>
                <a:cs typeface="Times New Roman" panose="02020603050405020304" pitchFamily="18" charset="0"/>
              </a:rPr>
              <a:t>thuốc</a:t>
            </a:r>
            <a:endParaRPr lang="en-US" sz="2800">
              <a:latin typeface="Times New Roman" panose="02020603050405020304" pitchFamily="18" charset="0"/>
              <a:cs typeface="Times New Roman" panose="02020603050405020304" pitchFamily="18" charset="0"/>
            </a:endParaRPr>
          </a:p>
          <a:p>
            <a:pPr lvl="1">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Cập nhật thông tin </a:t>
            </a:r>
            <a:r>
              <a:rPr lang="en-US" sz="2800" smtClean="0">
                <a:latin typeface="Times New Roman" panose="02020603050405020304" pitchFamily="18" charset="0"/>
                <a:cs typeface="Times New Roman" panose="02020603050405020304" pitchFamily="18" charset="0"/>
              </a:rPr>
              <a:t>thuốc</a:t>
            </a:r>
          </a:p>
          <a:p>
            <a:pPr marL="0" indent="0">
              <a:buNone/>
            </a:pPr>
            <a:endParaRPr lang="en-US" smtClean="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85800" y="736238"/>
            <a:ext cx="3307667" cy="1013049"/>
          </a:xfrm>
        </p:spPr>
        <p:txBody>
          <a:bodyPr/>
          <a:lstStyle/>
          <a:p>
            <a:r>
              <a:rPr lang="en-US">
                <a:latin typeface="Times New Roman" panose="02020603050405020304" pitchFamily="18" charset="0"/>
                <a:cs typeface="Times New Roman" panose="02020603050405020304" pitchFamily="18" charset="0"/>
              </a:rPr>
              <a:t>I</a:t>
            </a:r>
            <a:r>
              <a:rPr lang="en-US" smtClean="0">
                <a:latin typeface="Times New Roman" panose="02020603050405020304" pitchFamily="18" charset="0"/>
                <a:cs typeface="Times New Roman" panose="02020603050405020304" pitchFamily="18" charset="0"/>
              </a:rPr>
              <a:t>.Giới thiệu</a:t>
            </a:r>
            <a:endParaRPr lang="en-US">
              <a:latin typeface="Times New Roman" panose="02020603050405020304" pitchFamily="18" charset="0"/>
              <a:cs typeface="Times New Roman" panose="02020603050405020304" pitchFamily="18" charset="0"/>
            </a:endParaRPr>
          </a:p>
        </p:txBody>
      </p:sp>
      <p:pic>
        <p:nvPicPr>
          <p:cNvPr id="2050" name="Picture 2" descr="Kết quả hình ảnh cho quầy thuốc tâ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8293" y="1749287"/>
            <a:ext cx="6416162" cy="4277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211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85800" y="1981200"/>
            <a:ext cx="10820400" cy="4237485"/>
          </a:xfrm>
        </p:spPr>
        <p:txBody>
          <a:bodyPr/>
          <a:lstStyle/>
          <a:p>
            <a:pPr marL="0" indent="0">
              <a:buNone/>
            </a:pPr>
            <a:r>
              <a:rPr lang="en-US" sz="3200">
                <a:solidFill>
                  <a:srgbClr val="FFC000"/>
                </a:solidFill>
                <a:latin typeface="Times New Roman" panose="02020603050405020304" pitchFamily="18" charset="0"/>
                <a:cs typeface="Times New Roman" panose="02020603050405020304" pitchFamily="18" charset="0"/>
              </a:rPr>
              <a:t>3 . Yêu cầu chức năng</a:t>
            </a:r>
          </a:p>
          <a:p>
            <a:pPr>
              <a:buFont typeface="Wingdings" panose="05000000000000000000" pitchFamily="2" charset="2"/>
              <a:buChar char="q"/>
            </a:pPr>
            <a:r>
              <a:rPr lang="en-US" sz="2800">
                <a:latin typeface="Times New Roman" panose="02020603050405020304" pitchFamily="18" charset="0"/>
                <a:cs typeface="Times New Roman" panose="02020603050405020304" pitchFamily="18" charset="0"/>
              </a:rPr>
              <a:t> Các chức năng chính :</a:t>
            </a:r>
          </a:p>
          <a:p>
            <a:pPr lvl="0">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Quản </a:t>
            </a:r>
            <a:r>
              <a:rPr lang="en-US" sz="2800">
                <a:latin typeface="Times New Roman" panose="02020603050405020304" pitchFamily="18" charset="0"/>
                <a:cs typeface="Times New Roman" panose="02020603050405020304" pitchFamily="18" charset="0"/>
              </a:rPr>
              <a:t>lý bán </a:t>
            </a:r>
            <a:r>
              <a:rPr lang="en-US" sz="2800" smtClean="0">
                <a:latin typeface="Times New Roman" panose="02020603050405020304" pitchFamily="18" charset="0"/>
                <a:cs typeface="Times New Roman" panose="02020603050405020304" pitchFamily="18" charset="0"/>
              </a:rPr>
              <a:t>hàng:</a:t>
            </a:r>
          </a:p>
          <a:p>
            <a:pPr lvl="1">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Lập hóa đơn bán thuốc</a:t>
            </a:r>
          </a:p>
          <a:p>
            <a:pPr lvl="1">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Quản lý doanh thu </a:t>
            </a:r>
            <a:endParaRPr lang="en-US" sz="280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85800" y="736238"/>
            <a:ext cx="3307667" cy="1120271"/>
          </a:xfrm>
        </p:spPr>
        <p:txBody>
          <a:bodyPr/>
          <a:lstStyle/>
          <a:p>
            <a:r>
              <a:rPr lang="en-US">
                <a:latin typeface="Times New Roman" panose="02020603050405020304" pitchFamily="18" charset="0"/>
                <a:cs typeface="Times New Roman" panose="02020603050405020304" pitchFamily="18" charset="0"/>
              </a:rPr>
              <a:t>I</a:t>
            </a:r>
            <a:r>
              <a:rPr lang="en-US" smtClean="0">
                <a:latin typeface="Times New Roman" panose="02020603050405020304" pitchFamily="18" charset="0"/>
                <a:cs typeface="Times New Roman" panose="02020603050405020304" pitchFamily="18" charset="0"/>
              </a:rPr>
              <a:t>.Giới thiệu</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928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85800" y="1683026"/>
            <a:ext cx="10820400" cy="4535659"/>
          </a:xfrm>
        </p:spPr>
        <p:txBody>
          <a:bodyPr/>
          <a:lstStyle/>
          <a:p>
            <a:pPr marL="0" indent="0">
              <a:buNone/>
            </a:pPr>
            <a:r>
              <a:rPr lang="en-US" sz="2800">
                <a:solidFill>
                  <a:srgbClr val="FFC000"/>
                </a:solidFill>
                <a:latin typeface="Times New Roman" panose="02020603050405020304" pitchFamily="18" charset="0"/>
                <a:cs typeface="Times New Roman" panose="02020603050405020304" pitchFamily="18" charset="0"/>
              </a:rPr>
              <a:t>3 </a:t>
            </a:r>
            <a:r>
              <a:rPr lang="en-US" sz="3200">
                <a:solidFill>
                  <a:srgbClr val="FFC000"/>
                </a:solidFill>
                <a:latin typeface="Times New Roman" panose="02020603050405020304" pitchFamily="18" charset="0"/>
                <a:cs typeface="Times New Roman" panose="02020603050405020304" pitchFamily="18" charset="0"/>
              </a:rPr>
              <a:t>. Yêu cầu chức năng</a:t>
            </a:r>
          </a:p>
          <a:p>
            <a:pPr>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Các chức năng chính :</a:t>
            </a:r>
          </a:p>
          <a:p>
            <a:pPr lvl="0">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Báo </a:t>
            </a:r>
            <a:r>
              <a:rPr lang="en-US" sz="2800">
                <a:latin typeface="Times New Roman" panose="02020603050405020304" pitchFamily="18" charset="0"/>
                <a:cs typeface="Times New Roman" panose="02020603050405020304" pitchFamily="18" charset="0"/>
              </a:rPr>
              <a:t>cáo thống </a:t>
            </a:r>
            <a:r>
              <a:rPr lang="en-US" sz="2800" smtClean="0">
                <a:latin typeface="Times New Roman" panose="02020603050405020304" pitchFamily="18" charset="0"/>
                <a:cs typeface="Times New Roman" panose="02020603050405020304" pitchFamily="18" charset="0"/>
              </a:rPr>
              <a:t>kê:</a:t>
            </a:r>
          </a:p>
          <a:p>
            <a:pPr lvl="1">
              <a:lnSpc>
                <a:spcPct val="10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Lập số thuốc đã bán trong tháng</a:t>
            </a:r>
          </a:p>
          <a:p>
            <a:pPr lvl="1">
              <a:lnSpc>
                <a:spcPct val="10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Lập </a:t>
            </a:r>
            <a:r>
              <a:rPr lang="en-US" sz="2800">
                <a:latin typeface="Times New Roman" panose="02020603050405020304" pitchFamily="18" charset="0"/>
                <a:cs typeface="Times New Roman" panose="02020603050405020304" pitchFamily="18" charset="0"/>
              </a:rPr>
              <a:t>số lượng và thông tin thuốc hết hạn </a:t>
            </a:r>
            <a:endParaRPr lang="en-US" sz="2800" smtClean="0">
              <a:latin typeface="Times New Roman" panose="02020603050405020304" pitchFamily="18" charset="0"/>
              <a:cs typeface="Times New Roman" panose="02020603050405020304" pitchFamily="18" charset="0"/>
            </a:endParaRPr>
          </a:p>
          <a:p>
            <a:pPr lvl="1">
              <a:lnSpc>
                <a:spcPct val="10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Lập số lượng </a:t>
            </a:r>
            <a:r>
              <a:rPr lang="en-US" sz="2800">
                <a:latin typeface="Times New Roman" panose="02020603050405020304" pitchFamily="18" charset="0"/>
                <a:cs typeface="Times New Roman" panose="02020603050405020304" pitchFamily="18" charset="0"/>
              </a:rPr>
              <a:t>và thông tin thuốc mới </a:t>
            </a:r>
            <a:r>
              <a:rPr lang="en-US" sz="2800" smtClean="0">
                <a:latin typeface="Times New Roman" panose="02020603050405020304" pitchFamily="18" charset="0"/>
                <a:cs typeface="Times New Roman" panose="02020603050405020304" pitchFamily="18" charset="0"/>
              </a:rPr>
              <a:t>nhập</a:t>
            </a:r>
          </a:p>
          <a:p>
            <a:pPr lvl="1">
              <a:lnSpc>
                <a:spcPct val="10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Thống </a:t>
            </a:r>
            <a:r>
              <a:rPr lang="en-US" sz="2800">
                <a:latin typeface="Times New Roman" panose="02020603050405020304" pitchFamily="18" charset="0"/>
                <a:cs typeface="Times New Roman" panose="02020603050405020304" pitchFamily="18" charset="0"/>
              </a:rPr>
              <a:t>kê doanh thu </a:t>
            </a:r>
            <a:endParaRPr lang="en-US" sz="2800" smtClean="0">
              <a:latin typeface="Times New Roman" panose="02020603050405020304" pitchFamily="18" charset="0"/>
              <a:cs typeface="Times New Roman" panose="02020603050405020304" pitchFamily="18" charset="0"/>
            </a:endParaRPr>
          </a:p>
          <a:p>
            <a:pPr lvl="1">
              <a:lnSpc>
                <a:spcPct val="10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Thống </a:t>
            </a:r>
            <a:r>
              <a:rPr lang="en-US" sz="2800">
                <a:latin typeface="Times New Roman" panose="02020603050405020304" pitchFamily="18" charset="0"/>
                <a:cs typeface="Times New Roman" panose="02020603050405020304" pitchFamily="18" charset="0"/>
              </a:rPr>
              <a:t>kê số lượng khách hàng</a:t>
            </a:r>
          </a:p>
          <a:p>
            <a:endParaRPr lang="en-US" smtClean="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85800" y="630221"/>
            <a:ext cx="3307667" cy="880527"/>
          </a:xfrm>
        </p:spPr>
        <p:txBody>
          <a:bodyPr/>
          <a:lstStyle/>
          <a:p>
            <a:r>
              <a:rPr lang="en-US">
                <a:latin typeface="Times New Roman" panose="02020603050405020304" pitchFamily="18" charset="0"/>
                <a:cs typeface="Times New Roman" panose="02020603050405020304" pitchFamily="18" charset="0"/>
              </a:rPr>
              <a:t>I</a:t>
            </a:r>
            <a:r>
              <a:rPr lang="en-US" smtClean="0">
                <a:latin typeface="Times New Roman" panose="02020603050405020304" pitchFamily="18" charset="0"/>
                <a:cs typeface="Times New Roman" panose="02020603050405020304" pitchFamily="18" charset="0"/>
              </a:rPr>
              <a:t>.Giới thiệu</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564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044" y="751673"/>
            <a:ext cx="5143500" cy="918101"/>
          </a:xfrm>
        </p:spPr>
        <p:txBody>
          <a:bodyPr/>
          <a:lstStyle/>
          <a:p>
            <a:r>
              <a:rPr lang="en-US" smtClean="0">
                <a:latin typeface="Times New Roman" panose="02020603050405020304" pitchFamily="18" charset="0"/>
                <a:cs typeface="Times New Roman" panose="02020603050405020304" pitchFamily="18" charset="0"/>
              </a:rPr>
              <a:t>II.Cơ sở lý thuyết</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0044" y="1789044"/>
            <a:ext cx="10916156" cy="4429642"/>
          </a:xfrm>
        </p:spPr>
        <p:txBody>
          <a:bodyPr>
            <a:normAutofit/>
          </a:bodyPr>
          <a:lstStyle/>
          <a:p>
            <a:pPr>
              <a:lnSpc>
                <a:spcPct val="100000"/>
              </a:lnSpc>
            </a:pPr>
            <a:r>
              <a:rPr lang="en-US" sz="2800" smtClean="0">
                <a:latin typeface="Times New Roman" panose="02020603050405020304" pitchFamily="18" charset="0"/>
                <a:cs typeface="Times New Roman" panose="02020603050405020304" pitchFamily="18" charset="0"/>
              </a:rPr>
              <a:t>Lập trình hướng đối tượng.</a:t>
            </a:r>
          </a:p>
          <a:p>
            <a:pPr>
              <a:lnSpc>
                <a:spcPct val="100000"/>
              </a:lnSpc>
            </a:pPr>
            <a:r>
              <a:rPr lang="en-US" sz="2800" smtClean="0">
                <a:latin typeface="Times New Roman" panose="02020603050405020304" pitchFamily="18" charset="0"/>
                <a:cs typeface="Times New Roman" panose="02020603050405020304" pitchFamily="18" charset="0"/>
              </a:rPr>
              <a:t>Lập trình hướng sự kiện.</a:t>
            </a:r>
          </a:p>
          <a:p>
            <a:pPr lvl="1">
              <a:lnSpc>
                <a:spcPct val="10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 Java Swing.</a:t>
            </a:r>
          </a:p>
          <a:p>
            <a:pPr lvl="1">
              <a:lnSpc>
                <a:spcPct val="10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 SQL Server</a:t>
            </a:r>
          </a:p>
          <a:p>
            <a:pPr>
              <a:lnSpc>
                <a:spcPct val="100000"/>
              </a:lnSpc>
            </a:pPr>
            <a:r>
              <a:rPr lang="en-US" sz="2800" smtClean="0">
                <a:latin typeface="Times New Roman" panose="02020603050405020304" pitchFamily="18" charset="0"/>
                <a:cs typeface="Times New Roman" panose="02020603050405020304" pitchFamily="18" charset="0"/>
              </a:rPr>
              <a:t>Phân tích thiết kế:</a:t>
            </a:r>
          </a:p>
          <a:p>
            <a:pPr lvl="1">
              <a:lnSpc>
                <a:spcPct val="10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 Sơ đồ lớp, sơ đồ tổng quát</a:t>
            </a:r>
          </a:p>
          <a:p>
            <a:pPr lvl="1">
              <a:lnSpc>
                <a:spcPct val="10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 Đặc tả yêu cầu, use case, activity, sequence,…</a:t>
            </a:r>
          </a:p>
        </p:txBody>
      </p:sp>
      <p:pic>
        <p:nvPicPr>
          <p:cNvPr id="3074" name="Picture 2" descr="Kết quả hình ảnh cho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1792" y="1789044"/>
            <a:ext cx="2791515" cy="13649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Kết quả hình ảnh cho sql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1791" y="3503637"/>
            <a:ext cx="2791515" cy="1000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38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1949</TotalTime>
  <Words>1004</Words>
  <Application>Microsoft Office PowerPoint</Application>
  <PresentationFormat>Widescreen</PresentationFormat>
  <Paragraphs>134</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Century Gothic</vt:lpstr>
      <vt:lpstr>Courier New</vt:lpstr>
      <vt:lpstr>Times New Roman</vt:lpstr>
      <vt:lpstr>Wingdings</vt:lpstr>
      <vt:lpstr>Vapor Trail</vt:lpstr>
      <vt:lpstr>PowerPoint Presentation</vt:lpstr>
      <vt:lpstr>Nội dung Đề tài</vt:lpstr>
      <vt:lpstr>I.Giới thiệu</vt:lpstr>
      <vt:lpstr>I.Giới thiệu</vt:lpstr>
      <vt:lpstr>I.Giới thiệu</vt:lpstr>
      <vt:lpstr>I.Giới thiệu</vt:lpstr>
      <vt:lpstr>I.Giới thiệu</vt:lpstr>
      <vt:lpstr>I.Giới thiệu</vt:lpstr>
      <vt:lpstr>II.Cơ sở lý thuyết</vt:lpstr>
      <vt:lpstr>III.Phân Tích</vt:lpstr>
      <vt:lpstr>PowerPoint Presentation</vt:lpstr>
      <vt:lpstr>III.Phân Tích</vt:lpstr>
      <vt:lpstr>PowerPoint Presentation</vt:lpstr>
      <vt:lpstr>III.Phân Tích</vt:lpstr>
      <vt:lpstr>PowerPoint Presentation</vt:lpstr>
      <vt:lpstr>III.Phân Tích</vt:lpstr>
      <vt:lpstr>PowerPoint Presentation</vt:lpstr>
      <vt:lpstr>IV. Thiết kế</vt:lpstr>
      <vt:lpstr>PowerPoint Presentation</vt:lpstr>
      <vt:lpstr>IV. Thiết kế</vt:lpstr>
      <vt:lpstr>PowerPoint Presentation</vt:lpstr>
      <vt:lpstr>IV. Thiết kế</vt:lpstr>
      <vt:lpstr>PowerPoint Presentation</vt:lpstr>
      <vt:lpstr>IV. Thiết kế</vt:lpstr>
      <vt:lpstr>PowerPoint Presentation</vt:lpstr>
      <vt:lpstr>IV. Thiết kế</vt:lpstr>
      <vt:lpstr>PowerPoint Presentation</vt:lpstr>
      <vt:lpstr>IV. Thiết kế</vt:lpstr>
      <vt:lpstr>PowerPoint Presentation</vt:lpstr>
      <vt:lpstr>V. Cài đặt kiểm thử</vt:lpstr>
      <vt:lpstr>V. Cài đặt kiểm thử</vt:lpstr>
      <vt:lpstr>V. Cài đặt kiểm thử</vt:lpstr>
      <vt:lpstr> </vt:lpstr>
      <vt:lpstr>Vi. Kết luận – hướng phát triển</vt:lpstr>
      <vt:lpstr>Vi. Kết luận – hướng phát triển</vt:lpstr>
      <vt:lpstr>Vi. Kết luận – hướng phát triển</vt:lpstr>
      <vt:lpstr>Vi. Kết luận – hướng phát triển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12</dc:title>
  <dc:creator>Hoang Nguyen Bao</dc:creator>
  <cp:lastModifiedBy>Hoang Nguyen Bao</cp:lastModifiedBy>
  <cp:revision>156</cp:revision>
  <dcterms:created xsi:type="dcterms:W3CDTF">2018-11-15T12:34:59Z</dcterms:created>
  <dcterms:modified xsi:type="dcterms:W3CDTF">2019-12-12T02:22:00Z</dcterms:modified>
</cp:coreProperties>
</file>