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7" r:id="rId2"/>
    <p:sldId id="315" r:id="rId3"/>
    <p:sldId id="429" r:id="rId4"/>
    <p:sldId id="430" r:id="rId5"/>
    <p:sldId id="432" r:id="rId6"/>
    <p:sldId id="454" r:id="rId7"/>
    <p:sldId id="455" r:id="rId8"/>
    <p:sldId id="456" r:id="rId9"/>
    <p:sldId id="457" r:id="rId10"/>
    <p:sldId id="449" r:id="rId11"/>
    <p:sldId id="458" r:id="rId12"/>
    <p:sldId id="453"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DM Sans" pitchFamily="2"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Nunito Light" pitchFamily="2" charset="0"/>
      <p:regular r:id="rId27"/>
      <p:italic r:id="rId28"/>
    </p:embeddedFont>
    <p:embeddedFont>
      <p:font typeface="Outfit"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BEDF817-9F24-4833-B469-47312B8129BD}">
          <p14:sldIdLst>
            <p14:sldId id="257"/>
            <p14:sldId id="315"/>
            <p14:sldId id="429"/>
            <p14:sldId id="430"/>
            <p14:sldId id="432"/>
            <p14:sldId id="454"/>
            <p14:sldId id="455"/>
            <p14:sldId id="456"/>
            <p14:sldId id="457"/>
            <p14:sldId id="449"/>
            <p14:sldId id="458"/>
            <p14:sldId id="453"/>
          </p14:sldIdLst>
        </p14:section>
        <p14:section name="Default Section" id="{43C1ADBC-50B7-4EC5-A957-AF47BD8718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A5"/>
    <a:srgbClr val="66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E1FD6-C433-0C20-2703-E502D2AC41E2}" v="44" dt="2024-01-05T08:34:59.441"/>
  </p1510:revLst>
</p1510:revInfo>
</file>

<file path=ppt/tableStyles.xml><?xml version="1.0" encoding="utf-8"?>
<a:tblStyleLst xmlns:a="http://schemas.openxmlformats.org/drawingml/2006/main" def="{AF8C5766-DF03-4FF4-8055-9879DEEE2968}">
  <a:tblStyle styleId="{AF8C5766-DF03-4FF4-8055-9879DEEE29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Kiểu Sáng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Kiểu Sáng 2 - Màu chủ đề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vsdvdsvdsv</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73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19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295e6f7483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295e6f7483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0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79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393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45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47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22888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834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extLst>
      <p:ext uri="{BB962C8B-B14F-4D97-AF65-F5344CB8AC3E}">
        <p14:creationId xmlns:p14="http://schemas.microsoft.com/office/powerpoint/2010/main" val="141209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2266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extLst>
      <p:ext uri="{BB962C8B-B14F-4D97-AF65-F5344CB8AC3E}">
        <p14:creationId xmlns:p14="http://schemas.microsoft.com/office/powerpoint/2010/main" val="11012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61" r:id="rId3"/>
    <p:sldLayoutId id="2147483677" r:id="rId4"/>
    <p:sldLayoutId id="2147483710" r:id="rId5"/>
    <p:sldLayoutId id="2147483712" r:id="rId6"/>
    <p:sldLayoutId id="2147483714" r:id="rId7"/>
    <p:sldLayoutId id="214748371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Shape 190"/>
        <p:cNvGrpSpPr/>
        <p:nvPr/>
      </p:nvGrpSpPr>
      <p:grpSpPr>
        <a:xfrm>
          <a:off x="0" y="0"/>
          <a:ext cx="0" cy="0"/>
          <a:chOff x="0" y="0"/>
          <a:chExt cx="0" cy="0"/>
        </a:xfrm>
      </p:grpSpPr>
      <p:sp>
        <p:nvSpPr>
          <p:cNvPr id="8" name="Google Shape;167;p12">
            <a:extLst>
              <a:ext uri="{FF2B5EF4-FFF2-40B4-BE49-F238E27FC236}">
                <a16:creationId xmlns:a16="http://schemas.microsoft.com/office/drawing/2014/main" id="{01971B85-5471-4ADF-A07D-01705D1B494C}"/>
              </a:ext>
            </a:extLst>
          </p:cNvPr>
          <p:cNvSpPr txBox="1">
            <a:spLocks/>
          </p:cNvSpPr>
          <p:nvPr/>
        </p:nvSpPr>
        <p:spPr>
          <a:xfrm>
            <a:off x="382772" y="1056167"/>
            <a:ext cx="8761228" cy="17140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br>
              <a:rPr lang="vi-VN" sz="2400" dirty="0">
                <a:solidFill>
                  <a:schemeClr val="bg2">
                    <a:lumMod val="50000"/>
                  </a:schemeClr>
                </a:solidFill>
                <a:latin typeface="+mn-lt"/>
              </a:rPr>
            </a:br>
            <a:br>
              <a:rPr lang="vi-VN" sz="2400" dirty="0">
                <a:solidFill>
                  <a:schemeClr val="bg2">
                    <a:lumMod val="50000"/>
                  </a:schemeClr>
                </a:solidFill>
                <a:latin typeface="+mn-lt"/>
              </a:rPr>
            </a:br>
            <a:r>
              <a:rPr lang="vi-VN" sz="2100" dirty="0">
                <a:solidFill>
                  <a:schemeClr val="bg2">
                    <a:lumMod val="50000"/>
                  </a:schemeClr>
                </a:solidFill>
                <a:latin typeface="+mn-lt"/>
              </a:rPr>
              <a:t>BÁO </a:t>
            </a:r>
            <a:r>
              <a:rPr lang="vi-VN" sz="2100">
                <a:solidFill>
                  <a:schemeClr val="bg2">
                    <a:lumMod val="50000"/>
                  </a:schemeClr>
                </a:solidFill>
                <a:latin typeface="+mn-lt"/>
              </a:rPr>
              <a:t>CÁO </a:t>
            </a:r>
            <a:r>
              <a:rPr lang="en-US" sz="2100">
                <a:solidFill>
                  <a:schemeClr val="bg2">
                    <a:lumMod val="50000"/>
                  </a:schemeClr>
                </a:solidFill>
                <a:latin typeface="+mn-lt"/>
              </a:rPr>
              <a:t>CUỐI KÌ </a:t>
            </a:r>
            <a:r>
              <a:rPr lang="vi-VN" sz="2100">
                <a:solidFill>
                  <a:schemeClr val="bg2">
                    <a:lumMod val="50000"/>
                  </a:schemeClr>
                </a:solidFill>
                <a:latin typeface="+mn-lt"/>
              </a:rPr>
              <a:t>–</a:t>
            </a:r>
            <a:r>
              <a:rPr lang="en-US" sz="2100">
                <a:solidFill>
                  <a:schemeClr val="bg2">
                    <a:lumMod val="50000"/>
                  </a:schemeClr>
                </a:solidFill>
                <a:latin typeface="+mn-lt"/>
              </a:rPr>
              <a:t> MÔ HÌNH HOÁ HÌNH HỌC</a:t>
            </a:r>
            <a:endParaRPr lang="vi-VN" sz="2800">
              <a:solidFill>
                <a:schemeClr val="bg2">
                  <a:lumMod val="50000"/>
                </a:schemeClr>
              </a:solidFill>
              <a:latin typeface="+mn-lt"/>
            </a:endParaRPr>
          </a:p>
          <a:p>
            <a:pPr algn="ctr"/>
            <a:r>
              <a:rPr lang="vi-VN" sz="2800">
                <a:solidFill>
                  <a:schemeClr val="bg2">
                    <a:lumMod val="50000"/>
                  </a:schemeClr>
                </a:solidFill>
                <a:latin typeface="+mn-lt"/>
              </a:rPr>
              <a:t>TRIỂN KHAI MÔ HÌNH 3D TRÊN THREEJS VỚI WEB SERVER (ĐỀ 2)</a:t>
            </a:r>
            <a:br>
              <a:rPr lang="vi-VN" sz="2400">
                <a:solidFill>
                  <a:schemeClr val="bg2">
                    <a:lumMod val="50000"/>
                  </a:schemeClr>
                </a:solidFill>
                <a:latin typeface="+mn-lt"/>
              </a:rPr>
            </a:br>
            <a:endParaRPr lang="vi-VN" sz="2400" dirty="0">
              <a:solidFill>
                <a:schemeClr val="bg2">
                  <a:lumMod val="50000"/>
                </a:schemeClr>
              </a:solidFill>
              <a:latin typeface="+mn-lt"/>
            </a:endParaRPr>
          </a:p>
        </p:txBody>
      </p:sp>
      <p:graphicFrame>
        <p:nvGraphicFramePr>
          <p:cNvPr id="6" name="Table 5">
            <a:extLst>
              <a:ext uri="{FF2B5EF4-FFF2-40B4-BE49-F238E27FC236}">
                <a16:creationId xmlns:a16="http://schemas.microsoft.com/office/drawing/2014/main" id="{C6CD37CA-D06E-42CE-B040-64E585DC2706}"/>
              </a:ext>
            </a:extLst>
          </p:cNvPr>
          <p:cNvGraphicFramePr>
            <a:graphicFrameLocks noGrp="1"/>
          </p:cNvGraphicFramePr>
          <p:nvPr>
            <p:extLst>
              <p:ext uri="{D42A27DB-BD31-4B8C-83A1-F6EECF244321}">
                <p14:modId xmlns:p14="http://schemas.microsoft.com/office/powerpoint/2010/main" val="1228619556"/>
              </p:ext>
            </p:extLst>
          </p:nvPr>
        </p:nvGraphicFramePr>
        <p:xfrm>
          <a:off x="1688395" y="2770224"/>
          <a:ext cx="6906235" cy="2057354"/>
        </p:xfrm>
        <a:graphic>
          <a:graphicData uri="http://schemas.openxmlformats.org/drawingml/2006/table">
            <a:tbl>
              <a:tblPr firstRow="1" bandRow="1">
                <a:tableStyleId>{AF8C5766-DF03-4FF4-8055-9879DEEE2968}</a:tableStyleId>
              </a:tblPr>
              <a:tblGrid>
                <a:gridCol w="2861313">
                  <a:extLst>
                    <a:ext uri="{9D8B030D-6E8A-4147-A177-3AD203B41FA5}">
                      <a16:colId xmlns:a16="http://schemas.microsoft.com/office/drawing/2014/main" val="475441061"/>
                    </a:ext>
                  </a:extLst>
                </a:gridCol>
                <a:gridCol w="4044922">
                  <a:extLst>
                    <a:ext uri="{9D8B030D-6E8A-4147-A177-3AD203B41FA5}">
                      <a16:colId xmlns:a16="http://schemas.microsoft.com/office/drawing/2014/main" val="377127959"/>
                    </a:ext>
                  </a:extLst>
                </a:gridCol>
              </a:tblGrid>
              <a:tr h="344960">
                <a:tc>
                  <a:txBody>
                    <a:bodyPr/>
                    <a:lstStyle/>
                    <a:p>
                      <a:r>
                        <a:rPr lang="vi-VN" sz="1800" b="1" i="0" u="none" strike="noStrike" cap="none" dirty="0">
                          <a:solidFill>
                            <a:srgbClr val="003CA5"/>
                          </a:solidFill>
                          <a:latin typeface="Arial"/>
                          <a:ea typeface="Arial"/>
                          <a:cs typeface="Arial"/>
                          <a:sym typeface="Arial"/>
                        </a:rPr>
                        <a:t>Giảng viên hướng dẫn</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i="0" u="none" strike="noStrike" cap="none">
                          <a:solidFill>
                            <a:srgbClr val="003CA5"/>
                          </a:solidFill>
                          <a:latin typeface="Arial"/>
                          <a:ea typeface="Arial"/>
                          <a:cs typeface="Arial"/>
                          <a:sym typeface="Arial"/>
                        </a:rPr>
                        <a:t>PGS.</a:t>
                      </a:r>
                      <a:r>
                        <a:rPr lang="vi-VN" sz="1800" b="1" i="0" u="none" strike="noStrike" cap="none">
                          <a:solidFill>
                            <a:srgbClr val="003CA5"/>
                          </a:solidFill>
                          <a:latin typeface="Arial"/>
                          <a:ea typeface="Arial"/>
                          <a:cs typeface="Arial"/>
                          <a:sym typeface="Arial"/>
                        </a:rPr>
                        <a:t>TS. </a:t>
                      </a:r>
                      <a:r>
                        <a:rPr lang="en-US" sz="1800" b="1" i="0" u="none" strike="noStrike" cap="none">
                          <a:solidFill>
                            <a:srgbClr val="003CA5"/>
                          </a:solidFill>
                          <a:latin typeface="Arial"/>
                          <a:ea typeface="Arial"/>
                          <a:cs typeface="Arial"/>
                          <a:sym typeface="Arial"/>
                        </a:rPr>
                        <a:t>Nguyễn</a:t>
                      </a:r>
                      <a:r>
                        <a:rPr lang="en-US" sz="1800" b="1" i="0" u="none" strike="noStrike" cap="none" baseline="0">
                          <a:solidFill>
                            <a:srgbClr val="003CA5"/>
                          </a:solidFill>
                          <a:latin typeface="Arial"/>
                          <a:ea typeface="Arial"/>
                          <a:cs typeface="Arial"/>
                          <a:sym typeface="Arial"/>
                        </a:rPr>
                        <a:t> Tấn Khôi</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0852544"/>
                  </a:ext>
                </a:extLst>
              </a:tr>
              <a:tr h="960074">
                <a:tc>
                  <a:txBody>
                    <a:bodyPr/>
                    <a:lstStyle/>
                    <a:p>
                      <a:r>
                        <a:rPr lang="vi-VN" sz="1800" b="1" i="0" u="none" strike="noStrike" cap="none" dirty="0">
                          <a:solidFill>
                            <a:srgbClr val="003CA5"/>
                          </a:solidFill>
                          <a:latin typeface="Arial"/>
                          <a:ea typeface="Arial"/>
                          <a:cs typeface="Arial"/>
                          <a:sym typeface="Arial"/>
                        </a:rPr>
                        <a:t>Sinh viên thực hiện</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i="0" u="none" strike="noStrike" cap="none">
                          <a:solidFill>
                            <a:srgbClr val="003CA5"/>
                          </a:solidFill>
                          <a:latin typeface="Arial"/>
                          <a:ea typeface="Arial"/>
                          <a:cs typeface="Arial"/>
                          <a:sym typeface="Arial"/>
                        </a:rPr>
                        <a:t>Nguyễn Văn Mạnh</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8816833"/>
                  </a:ext>
                </a:extLst>
              </a:tr>
              <a:tr h="344960">
                <a:tc>
                  <a:txBody>
                    <a:bodyPr/>
                    <a:lstStyle/>
                    <a:p>
                      <a:r>
                        <a:rPr lang="vi-VN" sz="1800" b="1" i="0" u="none" strike="noStrike" cap="none">
                          <a:solidFill>
                            <a:srgbClr val="003CA5"/>
                          </a:solidFill>
                          <a:latin typeface="Arial"/>
                          <a:ea typeface="Arial"/>
                          <a:cs typeface="Arial"/>
                          <a:sym typeface="Arial"/>
                        </a:rPr>
                        <a:t>Nhóm</a:t>
                      </a:r>
                      <a:endParaRPr lang="en-US" sz="1800" b="1">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i="0" u="none" strike="noStrike" cap="none" dirty="0">
                          <a:solidFill>
                            <a:srgbClr val="003CA5"/>
                          </a:solidFill>
                          <a:latin typeface="Arial"/>
                          <a:cs typeface="Arial"/>
                          <a:sym typeface="Arial"/>
                        </a:rPr>
                        <a:t>20Nh10 </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09021268"/>
                  </a:ext>
                </a:extLst>
              </a:tr>
              <a:tr h="344960">
                <a:tc>
                  <a:txBody>
                    <a:bodyPr/>
                    <a:lstStyle/>
                    <a:p>
                      <a:r>
                        <a:rPr lang="vi-VN" sz="1800" b="1" i="0" u="none" strike="noStrike" cap="none">
                          <a:solidFill>
                            <a:srgbClr val="003CA5"/>
                          </a:solidFill>
                          <a:latin typeface="Arial"/>
                          <a:ea typeface="Arial"/>
                          <a:cs typeface="Arial"/>
                          <a:sym typeface="Arial"/>
                        </a:rPr>
                        <a:t>Lớp</a:t>
                      </a:r>
                      <a:endParaRPr lang="en-US" sz="1800" b="1">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i="0" u="none" strike="noStrike" cap="none" dirty="0">
                          <a:solidFill>
                            <a:srgbClr val="003CA5"/>
                          </a:solidFill>
                          <a:latin typeface="Arial"/>
                          <a:ea typeface="Arial"/>
                          <a:cs typeface="Arial"/>
                          <a:sym typeface="Arial"/>
                        </a:rPr>
                        <a:t>20T1  </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0875340"/>
                  </a:ext>
                </a:extLst>
              </a:tr>
            </a:tbl>
          </a:graphicData>
        </a:graphic>
      </p:graphicFrame>
      <p:sp>
        <p:nvSpPr>
          <p:cNvPr id="7" name="Rectangle 6">
            <a:extLst>
              <a:ext uri="{FF2B5EF4-FFF2-40B4-BE49-F238E27FC236}">
                <a16:creationId xmlns:a16="http://schemas.microsoft.com/office/drawing/2014/main" id="{0C30EB8B-7681-4006-A344-DD3A5DE60A18}"/>
              </a:ext>
            </a:extLst>
          </p:cNvPr>
          <p:cNvSpPr/>
          <p:nvPr/>
        </p:nvSpPr>
        <p:spPr>
          <a:xfrm>
            <a:off x="0" y="0"/>
            <a:ext cx="9144000" cy="964019"/>
          </a:xfrm>
          <a:prstGeom prst="rect">
            <a:avLst/>
          </a:prstGeom>
          <a:solidFill>
            <a:srgbClr val="003CA5"/>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2000" b="1" dirty="0">
                <a:solidFill>
                  <a:schemeClr val="bg1"/>
                </a:solidFill>
              </a:rPr>
              <a:t>TRƯỜNG ĐẠI HỌC BÁCH KHOA ĐÀ NẴNG</a:t>
            </a:r>
            <a:br>
              <a:rPr lang="vi-VN" sz="2000" b="1" dirty="0">
                <a:solidFill>
                  <a:schemeClr val="bg1"/>
                </a:solidFill>
              </a:rPr>
            </a:br>
            <a:r>
              <a:rPr lang="vi-VN" sz="2000" b="1" dirty="0">
                <a:solidFill>
                  <a:schemeClr val="bg1"/>
                </a:solidFill>
              </a:rPr>
              <a:t>KHOA CÔNG NGHỆ THÔNG TIN</a:t>
            </a:r>
            <a:endParaRPr lang="en-US" sz="2000" b="1" dirty="0">
              <a:solidFill>
                <a:schemeClr val="bg1"/>
              </a:solidFill>
            </a:endParaRPr>
          </a:p>
        </p:txBody>
      </p:sp>
      <p:pic>
        <p:nvPicPr>
          <p:cNvPr id="14" name="Picture 2" descr="Trường Đại học Bách khoa - Đại học Đà Nẵng &gt; Tintuc &gt; Tintuc">
            <a:extLst>
              <a:ext uri="{FF2B5EF4-FFF2-40B4-BE49-F238E27FC236}">
                <a16:creationId xmlns:a16="http://schemas.microsoft.com/office/drawing/2014/main" id="{FC7BE93C-B0FB-4C40-840B-4CE34F83D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64019" cy="964019"/>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15" name="Picture 4" descr="Information Technology faculty - DUT | Da Nang">
            <a:extLst>
              <a:ext uri="{FF2B5EF4-FFF2-40B4-BE49-F238E27FC236}">
                <a16:creationId xmlns:a16="http://schemas.microsoft.com/office/drawing/2014/main" id="{4364E0FA-1245-4265-8451-569B6519D0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9981" y="-1"/>
            <a:ext cx="964019" cy="964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2" name="Google Shape;2489;p45">
            <a:extLst>
              <a:ext uri="{FF2B5EF4-FFF2-40B4-BE49-F238E27FC236}">
                <a16:creationId xmlns:a16="http://schemas.microsoft.com/office/drawing/2014/main" id="{BAAC8281-9D4C-7E8F-AEBF-B290738890C3}"/>
              </a:ext>
            </a:extLst>
          </p:cNvPr>
          <p:cNvSpPr txBox="1">
            <a:spLocks/>
          </p:cNvSpPr>
          <p:nvPr/>
        </p:nvSpPr>
        <p:spPr>
          <a:xfrm>
            <a:off x="1020115" y="-825"/>
            <a:ext cx="7330507" cy="6711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spcBef>
                <a:spcPts val="600"/>
              </a:spcBef>
              <a:spcAft>
                <a:spcPts val="600"/>
              </a:spcAft>
            </a:pPr>
            <a:r>
              <a:rPr lang="vi-VN" sz="3200" dirty="0">
                <a:solidFill>
                  <a:srgbClr val="003CA5"/>
                </a:solidFill>
                <a:latin typeface="Montserrat" panose="00000500000000000000" pitchFamily="2" charset="0"/>
                <a:cs typeface="Arial" panose="020B0604020202020204" pitchFamily="34" charset="0"/>
              </a:rPr>
              <a:t>06. Kết luận và hướng phát triển</a:t>
            </a:r>
          </a:p>
        </p:txBody>
      </p:sp>
      <p:sp>
        <p:nvSpPr>
          <p:cNvPr id="3" name="Rectangle 2">
            <a:extLst>
              <a:ext uri="{FF2B5EF4-FFF2-40B4-BE49-F238E27FC236}">
                <a16:creationId xmlns:a16="http://schemas.microsoft.com/office/drawing/2014/main" id="{5D74593B-7159-7C73-7ACC-695E281304F4}"/>
              </a:ext>
            </a:extLst>
          </p:cNvPr>
          <p:cNvSpPr/>
          <p:nvPr/>
        </p:nvSpPr>
        <p:spPr>
          <a:xfrm>
            <a:off x="735054" y="670312"/>
            <a:ext cx="7674774" cy="4378122"/>
          </a:xfrm>
          <a:prstGeom prst="rect">
            <a:avLst/>
          </a:prstGeom>
        </p:spPr>
        <p:txBody>
          <a:bodyPr wrap="square">
            <a:spAutoFit/>
          </a:bodyPr>
          <a:lstStyle/>
          <a:p>
            <a:pPr lvl="1" algn="ctr">
              <a:lnSpc>
                <a:spcPct val="150000"/>
              </a:lnSpc>
              <a:spcBef>
                <a:spcPts val="300"/>
              </a:spcBef>
              <a:buSzPts val="1600"/>
              <a:tabLst>
                <a:tab pos="0" algn="l"/>
              </a:tabLst>
            </a:pPr>
            <a:r>
              <a:rPr lang="en-US" sz="2000" b="1">
                <a:solidFill>
                  <a:schemeClr val="accent1"/>
                </a:solidFill>
                <a:latin typeface="Times New Roman" panose="02020603050405020304" pitchFamily="18" charset="0"/>
                <a:ea typeface="Times New Roman" panose="02020603050405020304" pitchFamily="18" charset="0"/>
              </a:rPr>
              <a:t>Hướng phát triển</a:t>
            </a:r>
            <a:endParaRPr lang="en-US" sz="2000" b="1" dirty="0">
              <a:solidFill>
                <a:schemeClr val="accent1"/>
              </a:solidFill>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Tạo website hiển thị hình ảnh 360 độ, giúp người dùng có những trải nghiệm ở các góc nhìn khác nhau trong hệ thống.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Xây dựng một giao diện dễ sử dụng và thân thiện với người dùng, từ minimap đến giao diện camera 360 độ.</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Tạo ra một cơ sở dữ liệu hình ảnh đa dạng, bao gồm các địa điểm thực tế và cảnh quan tự nhiên</a:t>
            </a:r>
            <a:r>
              <a:rPr lang="en-US" sz="1600">
                <a:solidFill>
                  <a:schemeClr val="accent1"/>
                </a:solidFill>
                <a:latin typeface="Times New Roman" panose="02020603050405020304" pitchFamily="18" charset="0"/>
                <a:ea typeface="Times New Roman" panose="02020603050405020304" pitchFamily="18" charset="0"/>
              </a:rPr>
              <a:t>.</a:t>
            </a:r>
            <a:endParaRPr lang="vi-VN" sz="1600" dirty="0">
              <a:solidFill>
                <a:schemeClr val="accent1"/>
              </a:solidFill>
              <a:latin typeface="Times New Roman" panose="02020603050405020304" pitchFamily="18" charset="0"/>
              <a:ea typeface="Times New Roman" panose="02020603050405020304" pitchFamily="18" charset="0"/>
            </a:endParaRPr>
          </a:p>
          <a:p>
            <a:pPr lvl="1" algn="ctr">
              <a:lnSpc>
                <a:spcPct val="150000"/>
              </a:lnSpc>
              <a:spcBef>
                <a:spcPts val="300"/>
              </a:spcBef>
              <a:buSzPts val="1600"/>
              <a:tabLst>
                <a:tab pos="0" algn="l"/>
              </a:tabLst>
            </a:pPr>
            <a:r>
              <a:rPr lang="en-US" sz="2000" b="1">
                <a:solidFill>
                  <a:schemeClr val="accent1"/>
                </a:solidFill>
                <a:latin typeface="Times New Roman" panose="02020603050405020304" pitchFamily="18" charset="0"/>
                <a:ea typeface="Times New Roman" panose="02020603050405020304" pitchFamily="18" charset="0"/>
              </a:rPr>
              <a:t>Tồn đọng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Vấn đề tương thích và hiệu suất của hệ thống trên các trình duyệt web khác nhau.</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Tối ưu hóa hiển thị hình ảnh 360 độ để giảm thiểu thời gian tải và tăng trải nghiệm người dùng.</a:t>
            </a:r>
          </a:p>
        </p:txBody>
      </p:sp>
    </p:spTree>
    <p:extLst>
      <p:ext uri="{BB962C8B-B14F-4D97-AF65-F5344CB8AC3E}">
        <p14:creationId xmlns:p14="http://schemas.microsoft.com/office/powerpoint/2010/main" val="13426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2" name="Google Shape;2489;p45">
            <a:extLst>
              <a:ext uri="{FF2B5EF4-FFF2-40B4-BE49-F238E27FC236}">
                <a16:creationId xmlns:a16="http://schemas.microsoft.com/office/drawing/2014/main" id="{BAAC8281-9D4C-7E8F-AEBF-B290738890C3}"/>
              </a:ext>
            </a:extLst>
          </p:cNvPr>
          <p:cNvSpPr txBox="1">
            <a:spLocks/>
          </p:cNvSpPr>
          <p:nvPr/>
        </p:nvSpPr>
        <p:spPr>
          <a:xfrm>
            <a:off x="1020115" y="-825"/>
            <a:ext cx="7330507" cy="6711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spcBef>
                <a:spcPts val="600"/>
              </a:spcBef>
              <a:spcAft>
                <a:spcPts val="600"/>
              </a:spcAft>
            </a:pPr>
            <a:r>
              <a:rPr lang="vi-VN" sz="3200" dirty="0">
                <a:solidFill>
                  <a:srgbClr val="003CA5"/>
                </a:solidFill>
                <a:latin typeface="Montserrat" panose="00000500000000000000" pitchFamily="2" charset="0"/>
                <a:cs typeface="Arial" panose="020B0604020202020204" pitchFamily="34" charset="0"/>
              </a:rPr>
              <a:t>06. Kết luận và hướng phát triển</a:t>
            </a:r>
          </a:p>
        </p:txBody>
      </p:sp>
      <p:sp>
        <p:nvSpPr>
          <p:cNvPr id="3" name="Rectangle 2">
            <a:extLst>
              <a:ext uri="{FF2B5EF4-FFF2-40B4-BE49-F238E27FC236}">
                <a16:creationId xmlns:a16="http://schemas.microsoft.com/office/drawing/2014/main" id="{5D74593B-7159-7C73-7ACC-695E281304F4}"/>
              </a:ext>
            </a:extLst>
          </p:cNvPr>
          <p:cNvSpPr/>
          <p:nvPr/>
        </p:nvSpPr>
        <p:spPr>
          <a:xfrm>
            <a:off x="735054" y="670312"/>
            <a:ext cx="7674774" cy="3508653"/>
          </a:xfrm>
          <a:prstGeom prst="rect">
            <a:avLst/>
          </a:prstGeom>
        </p:spPr>
        <p:txBody>
          <a:bodyPr wrap="square">
            <a:spAutoFit/>
          </a:bodyPr>
          <a:lstStyle/>
          <a:p>
            <a:pPr lvl="1" algn="ctr">
              <a:lnSpc>
                <a:spcPct val="150000"/>
              </a:lnSpc>
              <a:spcBef>
                <a:spcPts val="300"/>
              </a:spcBef>
              <a:buSzPts val="1600"/>
              <a:tabLst>
                <a:tab pos="0" algn="l"/>
              </a:tabLst>
            </a:pPr>
            <a:r>
              <a:rPr lang="en-US" sz="2000" b="1">
                <a:solidFill>
                  <a:schemeClr val="accent1"/>
                </a:solidFill>
                <a:latin typeface="Times New Roman" panose="02020603050405020304" pitchFamily="18" charset="0"/>
                <a:ea typeface="Times New Roman" panose="02020603050405020304" pitchFamily="18" charset="0"/>
              </a:rPr>
              <a:t>Hướng phát triển</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Bổ sung và hoàn thiện các chức năng của hệ thống, bao gồm việc tối ưu hóa giao diện người dùng và cải thiện trải nghiệm người dùng.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Tiến hành kiểm thử kỹ lưỡng trên nhiều môi trường khác nhau để đảm bảo tính ổn định và tương thích của hệ thống.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Nghiên cứu và áp dụng các giải pháp bảo mật và an toàn để bảo vệ dữ liệu và thông tin cá nhân của người dùng.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Liên tục cập nhật và nâng cấp công nghệ để đáp ứng các yêu cầu và xu hướng mới trong lĩnh vực hình ảnh 360 độ và trải nghiệm thực tế ảo.</a:t>
            </a:r>
          </a:p>
        </p:txBody>
      </p:sp>
    </p:spTree>
    <p:extLst>
      <p:ext uri="{BB962C8B-B14F-4D97-AF65-F5344CB8AC3E}">
        <p14:creationId xmlns:p14="http://schemas.microsoft.com/office/powerpoint/2010/main" val="416810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pic>
        <p:nvPicPr>
          <p:cNvPr id="2050" name="Picture 2" descr="https://imgcdn.tapchicongthuong.vn/tcct-media/24/4/25/bkdn2-16900982870901717218480_6629d570a957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9857"/>
            <a:ext cx="9144000" cy="681799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22;p34">
            <a:extLst>
              <a:ext uri="{FF2B5EF4-FFF2-40B4-BE49-F238E27FC236}">
                <a16:creationId xmlns:a16="http://schemas.microsoft.com/office/drawing/2014/main" id="{CC94210D-E80D-51D2-3081-BA69A00784D2}"/>
              </a:ext>
            </a:extLst>
          </p:cNvPr>
          <p:cNvSpPr txBox="1">
            <a:spLocks noGrp="1"/>
          </p:cNvSpPr>
          <p:nvPr>
            <p:ph type="title"/>
          </p:nvPr>
        </p:nvSpPr>
        <p:spPr>
          <a:xfrm>
            <a:off x="5375499" y="594360"/>
            <a:ext cx="3555142" cy="20533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6600">
                <a:solidFill>
                  <a:schemeClr val="accent1"/>
                </a:solidFill>
              </a:rPr>
              <a:t>Thank you </a:t>
            </a:r>
            <a:endParaRPr sz="6600" dirty="0">
              <a:solidFill>
                <a:schemeClr val="accent1"/>
              </a:solidFill>
            </a:endParaRPr>
          </a:p>
        </p:txBody>
      </p:sp>
    </p:spTree>
    <p:extLst>
      <p:ext uri="{BB962C8B-B14F-4D97-AF65-F5344CB8AC3E}">
        <p14:creationId xmlns:p14="http://schemas.microsoft.com/office/powerpoint/2010/main" val="15586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3CA5"/>
                </a:solidFill>
              </a:rPr>
              <a:t>Table of contents</a:t>
            </a:r>
            <a:endParaRPr dirty="0">
              <a:solidFill>
                <a:srgbClr val="003CA5"/>
              </a:solidFill>
            </a:endParaRP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01</a:t>
            </a:r>
            <a:endParaRPr dirty="0">
              <a:solidFill>
                <a:srgbClr val="003CA5"/>
              </a:solidFill>
            </a:endParaRPr>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04</a:t>
            </a:r>
            <a:endParaRPr>
              <a:solidFill>
                <a:srgbClr val="003CA5"/>
              </a:solidFill>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02</a:t>
            </a:r>
            <a:endParaRPr>
              <a:solidFill>
                <a:srgbClr val="003CA5"/>
              </a:solidFill>
            </a:endParaRPr>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05</a:t>
            </a:r>
            <a:endParaRPr>
              <a:solidFill>
                <a:srgbClr val="003CA5"/>
              </a:solidFill>
            </a:endParaRPr>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03</a:t>
            </a:r>
            <a:endParaRPr>
              <a:solidFill>
                <a:srgbClr val="003CA5"/>
              </a:solidFill>
            </a:endParaRPr>
          </a:p>
        </p:txBody>
      </p:sp>
      <p:sp>
        <p:nvSpPr>
          <p:cNvPr id="393" name="Google Shape;393;p38"/>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06</a:t>
            </a:r>
            <a:endParaRPr>
              <a:solidFill>
                <a:srgbClr val="003CA5"/>
              </a:solidFill>
            </a:endParaRPr>
          </a:p>
        </p:txBody>
      </p:sp>
      <p:sp>
        <p:nvSpPr>
          <p:cNvPr id="394" name="Google Shape;394;p38"/>
          <p:cNvSpPr txBox="1">
            <a:spLocks noGrp="1"/>
          </p:cNvSpPr>
          <p:nvPr>
            <p:ph type="subTitle" idx="16"/>
          </p:nvPr>
        </p:nvSpPr>
        <p:spPr>
          <a:xfrm>
            <a:off x="671974" y="177962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rgbClr val="003CA5"/>
                </a:solidFill>
              </a:rPr>
              <a:t>Giới</a:t>
            </a:r>
            <a:r>
              <a:rPr lang="en-US" dirty="0">
                <a:solidFill>
                  <a:srgbClr val="003CA5"/>
                </a:solidFill>
              </a:rPr>
              <a:t> </a:t>
            </a:r>
            <a:r>
              <a:rPr lang="en-US" dirty="0" err="1">
                <a:solidFill>
                  <a:srgbClr val="003CA5"/>
                </a:solidFill>
              </a:rPr>
              <a:t>thiệu</a:t>
            </a:r>
            <a:endParaRPr lang="en-US" dirty="0">
              <a:solidFill>
                <a:srgbClr val="003CA5"/>
              </a:solidFill>
            </a:endParaRPr>
          </a:p>
        </p:txBody>
      </p:sp>
      <p:sp>
        <p:nvSpPr>
          <p:cNvPr id="395" name="Google Shape;395;p38"/>
          <p:cNvSpPr txBox="1">
            <a:spLocks noGrp="1"/>
          </p:cNvSpPr>
          <p:nvPr>
            <p:ph type="subTitle" idx="17"/>
          </p:nvPr>
        </p:nvSpPr>
        <p:spPr>
          <a:xfrm>
            <a:off x="3616660" y="1663707"/>
            <a:ext cx="1910677" cy="8794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003CA5"/>
                </a:solidFill>
              </a:rPr>
              <a:t>Phát biểu bài toán</a:t>
            </a:r>
            <a:endParaRPr lang="en-US" dirty="0">
              <a:solidFill>
                <a:srgbClr val="003CA5"/>
              </a:solidFill>
            </a:endParaRPr>
          </a:p>
        </p:txBody>
      </p:sp>
      <p:sp>
        <p:nvSpPr>
          <p:cNvPr id="396" name="Google Shape;396;p38"/>
          <p:cNvSpPr txBox="1">
            <a:spLocks noGrp="1"/>
          </p:cNvSpPr>
          <p:nvPr>
            <p:ph type="subTitle" idx="18"/>
          </p:nvPr>
        </p:nvSpPr>
        <p:spPr>
          <a:xfrm>
            <a:off x="5949274" y="1722497"/>
            <a:ext cx="2643952" cy="761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003CA5"/>
                </a:solidFill>
              </a:rPr>
              <a:t>Phân tích &amp; thiết kế hệ thống</a:t>
            </a:r>
            <a:endParaRPr lang="en-US" dirty="0">
              <a:solidFill>
                <a:srgbClr val="003CA5"/>
              </a:solidFill>
            </a:endParaRPr>
          </a:p>
        </p:txBody>
      </p:sp>
      <p:sp>
        <p:nvSpPr>
          <p:cNvPr id="397" name="Google Shape;397;p38"/>
          <p:cNvSpPr txBox="1">
            <a:spLocks noGrp="1"/>
          </p:cNvSpPr>
          <p:nvPr>
            <p:ph type="subTitle" idx="19"/>
          </p:nvPr>
        </p:nvSpPr>
        <p:spPr>
          <a:xfrm>
            <a:off x="768026" y="3451785"/>
            <a:ext cx="2209448" cy="8302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003CA5"/>
                </a:solidFill>
              </a:rPr>
              <a:t>Xây dựng hệ thống</a:t>
            </a:r>
            <a:endParaRPr lang="en-US" dirty="0">
              <a:solidFill>
                <a:srgbClr val="003CA5"/>
              </a:solidFill>
            </a:endParaRPr>
          </a:p>
        </p:txBody>
      </p:sp>
      <p:sp>
        <p:nvSpPr>
          <p:cNvPr id="398" name="Google Shape;398;p38"/>
          <p:cNvSpPr txBox="1">
            <a:spLocks noGrp="1"/>
          </p:cNvSpPr>
          <p:nvPr>
            <p:ph type="subTitle" idx="20"/>
          </p:nvPr>
        </p:nvSpPr>
        <p:spPr>
          <a:xfrm>
            <a:off x="3419249" y="3429495"/>
            <a:ext cx="2305500" cy="830204"/>
          </a:xfrm>
          <a:prstGeom prst="rect">
            <a:avLst/>
          </a:prstGeom>
        </p:spPr>
        <p:txBody>
          <a:bodyPr spcFirstLastPara="1" wrap="square" lIns="91425" tIns="91425" rIns="91425" bIns="91425" anchor="b" anchorCtr="0">
            <a:noAutofit/>
          </a:bodyPr>
          <a:lstStyle/>
          <a:p>
            <a:pPr marL="0" lvl="0" indent="0"/>
            <a:r>
              <a:rPr lang="en-US">
                <a:solidFill>
                  <a:srgbClr val="003CA5"/>
                </a:solidFill>
              </a:rPr>
              <a:t>Kết quả và demo</a:t>
            </a:r>
          </a:p>
        </p:txBody>
      </p:sp>
      <p:sp>
        <p:nvSpPr>
          <p:cNvPr id="399" name="Google Shape;399;p38"/>
          <p:cNvSpPr txBox="1">
            <a:spLocks noGrp="1"/>
          </p:cNvSpPr>
          <p:nvPr>
            <p:ph type="subTitle" idx="21"/>
          </p:nvPr>
        </p:nvSpPr>
        <p:spPr>
          <a:xfrm>
            <a:off x="5896106" y="3451786"/>
            <a:ext cx="2750288" cy="8302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solidFill>
                  <a:srgbClr val="003CA5"/>
                </a:solidFill>
              </a:rPr>
              <a:t>Kết luận và hướng phát triển</a:t>
            </a:r>
            <a:endParaRPr dirty="0">
              <a:solidFill>
                <a:srgbClr val="003CA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32" name="Google Shape;432;p40"/>
          <p:cNvGrpSpPr/>
          <p:nvPr/>
        </p:nvGrpSpPr>
        <p:grpSpPr>
          <a:xfrm>
            <a:off x="6841437" y="-253466"/>
            <a:ext cx="4218588" cy="6000578"/>
            <a:chOff x="5104880" y="-153372"/>
            <a:chExt cx="4218588" cy="6000578"/>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8C21C2F6-BAEF-F016-2D18-A81F193D6AB7}"/>
              </a:ext>
            </a:extLst>
          </p:cNvPr>
          <p:cNvSpPr/>
          <p:nvPr/>
        </p:nvSpPr>
        <p:spPr>
          <a:xfrm>
            <a:off x="282388" y="0"/>
            <a:ext cx="3754901" cy="48274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222;p34">
            <a:extLst>
              <a:ext uri="{FF2B5EF4-FFF2-40B4-BE49-F238E27FC236}">
                <a16:creationId xmlns:a16="http://schemas.microsoft.com/office/drawing/2014/main" id="{CC8746B3-55D7-86B4-0CC0-619CB88BA37E}"/>
              </a:ext>
            </a:extLst>
          </p:cNvPr>
          <p:cNvSpPr txBox="1">
            <a:spLocks/>
          </p:cNvSpPr>
          <p:nvPr/>
        </p:nvSpPr>
        <p:spPr>
          <a:xfrm>
            <a:off x="-395816" y="71655"/>
            <a:ext cx="5085138" cy="21466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6000" b="1" dirty="0">
                <a:solidFill>
                  <a:schemeClr val="accent1"/>
                </a:solidFill>
                <a:latin typeface="Montserrat" panose="00000500000000000000" pitchFamily="2" charset="0"/>
              </a:rPr>
              <a:t>01. </a:t>
            </a:r>
            <a:r>
              <a:rPr lang="vi-VN" sz="4700" b="1" dirty="0">
                <a:solidFill>
                  <a:schemeClr val="accent1"/>
                </a:solidFill>
                <a:latin typeface="Montserrat" panose="00000500000000000000" pitchFamily="2" charset="0"/>
              </a:rPr>
              <a:t>Giới thiệu </a:t>
            </a:r>
          </a:p>
        </p:txBody>
      </p:sp>
      <p:sp>
        <p:nvSpPr>
          <p:cNvPr id="15" name="TextBox 8">
            <a:extLst>
              <a:ext uri="{FF2B5EF4-FFF2-40B4-BE49-F238E27FC236}">
                <a16:creationId xmlns:a16="http://schemas.microsoft.com/office/drawing/2014/main" id="{67371695-E026-108B-C46D-AB4AC13857CA}"/>
              </a:ext>
            </a:extLst>
          </p:cNvPr>
          <p:cNvSpPr txBox="1"/>
          <p:nvPr/>
        </p:nvSpPr>
        <p:spPr>
          <a:xfrm>
            <a:off x="289198" y="1586120"/>
            <a:ext cx="7058896" cy="2954655"/>
          </a:xfrm>
          <a:prstGeom prst="rect">
            <a:avLst/>
          </a:prstGeom>
        </p:spPr>
        <p:txBody>
          <a:bodyPr wrap="square" lIns="0" tIns="0" rIns="0" bIns="0" rtlCol="0" anchor="t">
            <a:spAutoFit/>
          </a:bodyPr>
          <a:lstStyle/>
          <a:p>
            <a:pPr marL="285750" indent="-285750" algn="just">
              <a:lnSpc>
                <a:spcPct val="150000"/>
              </a:lnSpc>
              <a:buFont typeface="Wingdings" panose="05000000000000000000" pitchFamily="2" charset="2"/>
              <a:buChar char="Ø"/>
            </a:pPr>
            <a:r>
              <a:rPr lang="vi-VN" sz="1600" b="1">
                <a:solidFill>
                  <a:schemeClr val="accent1"/>
                </a:solidFill>
                <a:latin typeface="+mn-lt"/>
                <a:cs typeface="Outfit" panose="020B0604020202020204" charset="0"/>
              </a:rPr>
              <a:t>Việc triển khai các ứng dụng 3D trên web đang trở thành một xu hướng quan trọng trong ngành công nghiệp phần mềm. Với sự phát triển của công nghệ web và nhu cầu ngày càng tăng về trải nghiệm người dùng, ứng dụng web 3D mang lại những trải nghiệm tương tác và trực quan đáng kinh ngạc.</a:t>
            </a:r>
            <a:endParaRPr lang="en-US" sz="1600" b="1">
              <a:solidFill>
                <a:schemeClr val="accent1"/>
              </a:solidFill>
              <a:latin typeface="+mn-lt"/>
              <a:cs typeface="Outfit" panose="020B0604020202020204" charset="0"/>
            </a:endParaRPr>
          </a:p>
          <a:p>
            <a:pPr marL="285750" indent="-285750" algn="just">
              <a:lnSpc>
                <a:spcPct val="150000"/>
              </a:lnSpc>
              <a:buFont typeface="Wingdings" panose="05000000000000000000" pitchFamily="2" charset="2"/>
              <a:buChar char="Ø"/>
            </a:pPr>
            <a:r>
              <a:rPr lang="en-US" sz="1600" b="1">
                <a:solidFill>
                  <a:schemeClr val="accent1"/>
                </a:solidFill>
                <a:latin typeface="+mn-lt"/>
                <a:cs typeface="Outfit" panose="020B0604020202020204" charset="0"/>
              </a:rPr>
              <a:t>Đề tài “Triển khai mô hình 3D trên ThreeJS với Web Server” tập trung vào việc triển khai các mô hình 3D sử dụng WebGL và ThreeJS trên Local Web Server, với mục tiêu tạo ra một ứng dụng web 3D động.</a:t>
            </a:r>
            <a:endParaRPr lang="en-US" sz="1600" b="1" dirty="0">
              <a:solidFill>
                <a:schemeClr val="accent1"/>
              </a:solidFill>
              <a:latin typeface="+mn-lt"/>
              <a:cs typeface="Outfit"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a:solidFill>
                  <a:srgbClr val="003CA5"/>
                </a:solidFill>
                <a:latin typeface="Montserrat" panose="00000500000000000000" pitchFamily="2" charset="0"/>
                <a:cs typeface="Arial" panose="020B0604020202020204" pitchFamily="34" charset="0"/>
              </a:rPr>
              <a:t>0</a:t>
            </a:r>
            <a:r>
              <a:rPr lang="en-US" sz="3600">
                <a:solidFill>
                  <a:srgbClr val="003CA5"/>
                </a:solidFill>
                <a:latin typeface="Montserrat" panose="00000500000000000000" pitchFamily="2" charset="0"/>
                <a:cs typeface="Arial" panose="020B0604020202020204" pitchFamily="34" charset="0"/>
              </a:rPr>
              <a:t>2. Phát biểu bài toán</a:t>
            </a:r>
            <a:endParaRPr lang="en-US" sz="3600" b="1" dirty="0">
              <a:solidFill>
                <a:srgbClr val="003CA5"/>
              </a:solidFill>
              <a:latin typeface="Montserrat" panose="00000500000000000000" pitchFamily="2" charset="0"/>
              <a:cs typeface="Arial" panose="020B0604020202020204" pitchFamily="34" charset="0"/>
            </a:endParaRPr>
          </a:p>
        </p:txBody>
      </p:sp>
      <p:sp>
        <p:nvSpPr>
          <p:cNvPr id="949" name="Google Shape;2491;p45">
            <a:extLst>
              <a:ext uri="{FF2B5EF4-FFF2-40B4-BE49-F238E27FC236}">
                <a16:creationId xmlns:a16="http://schemas.microsoft.com/office/drawing/2014/main" id="{1723D020-9575-1EAF-E02C-90A2D9EDC2DB}"/>
              </a:ext>
            </a:extLst>
          </p:cNvPr>
          <p:cNvSpPr/>
          <p:nvPr/>
        </p:nvSpPr>
        <p:spPr>
          <a:xfrm>
            <a:off x="426172" y="1573119"/>
            <a:ext cx="1990249" cy="164367"/>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2" name="Google Shape;2504;p45">
            <a:extLst>
              <a:ext uri="{FF2B5EF4-FFF2-40B4-BE49-F238E27FC236}">
                <a16:creationId xmlns:a16="http://schemas.microsoft.com/office/drawing/2014/main" id="{82E47969-228E-DE77-6AD8-37C6391710AC}"/>
              </a:ext>
            </a:extLst>
          </p:cNvPr>
          <p:cNvSpPr txBox="1"/>
          <p:nvPr/>
        </p:nvSpPr>
        <p:spPr>
          <a:xfrm>
            <a:off x="337585" y="1980222"/>
            <a:ext cx="2247733" cy="1894466"/>
          </a:xfrm>
          <a:prstGeom prst="rect">
            <a:avLst/>
          </a:prstGeom>
          <a:noFill/>
          <a:ln>
            <a:noFill/>
          </a:ln>
        </p:spPr>
        <p:txBody>
          <a:bodyPr spcFirstLastPara="1" wrap="square" lIns="91425" tIns="91425" rIns="91425" bIns="91425" anchor="ctr" anchorCtr="0">
            <a:noAutofit/>
          </a:bodyPr>
          <a:lstStyle/>
          <a:p>
            <a:pPr lvl="0" algn="just">
              <a:defRPr/>
            </a:pPr>
            <a:r>
              <a:rPr lang="vi-VN">
                <a:solidFill>
                  <a:schemeClr val="bg2">
                    <a:lumMod val="50000"/>
                  </a:schemeClr>
                </a:solidFill>
                <a:latin typeface="Montserrat" panose="00000500000000000000" pitchFamily="2" charset="0"/>
                <a:cs typeface="Arial" panose="020B0604020202020204" pitchFamily="34" charset="0"/>
              </a:rPr>
              <a:t>Xây dựng một ứng dụng web 3D động sử dụng ThreeJS, triển khai trên Laravel Web Server, dựa trên ví dụ Đề 2 từ ThreeJS examples.</a:t>
            </a:r>
            <a:endParaRPr lang="vi-VN" dirty="0">
              <a:solidFill>
                <a:schemeClr val="bg2">
                  <a:lumMod val="50000"/>
                </a:schemeClr>
              </a:solidFill>
              <a:latin typeface="Montserrat" panose="00000500000000000000" pitchFamily="2" charset="0"/>
              <a:cs typeface="Arial" panose="020B0604020202020204" pitchFamily="34" charset="0"/>
              <a:sym typeface="Roboto"/>
            </a:endParaRPr>
          </a:p>
        </p:txBody>
      </p:sp>
      <p:sp>
        <p:nvSpPr>
          <p:cNvPr id="953" name="Google Shape;2505;p45">
            <a:extLst>
              <a:ext uri="{FF2B5EF4-FFF2-40B4-BE49-F238E27FC236}">
                <a16:creationId xmlns:a16="http://schemas.microsoft.com/office/drawing/2014/main" id="{B4B07591-8418-CD70-86BB-57E6FC433E7F}"/>
              </a:ext>
            </a:extLst>
          </p:cNvPr>
          <p:cNvSpPr txBox="1"/>
          <p:nvPr/>
        </p:nvSpPr>
        <p:spPr>
          <a:xfrm>
            <a:off x="426171" y="799266"/>
            <a:ext cx="1942123" cy="442285"/>
          </a:xfrm>
          <a:prstGeom prst="rect">
            <a:avLst/>
          </a:prstGeom>
          <a:noFill/>
          <a:ln>
            <a:noFill/>
          </a:ln>
        </p:spPr>
        <p:txBody>
          <a:bodyPr spcFirstLastPara="1" wrap="square" lIns="91425" tIns="91425" rIns="91425" bIns="91425" anchor="ctr" anchorCtr="0">
            <a:noAutofit/>
          </a:bodyPr>
          <a:lstStyle/>
          <a:p>
            <a:pPr lvl="0" algn="ctr">
              <a:defRPr/>
            </a:pPr>
            <a:r>
              <a:rPr lang="en-US" sz="1500" b="1">
                <a:solidFill>
                  <a:srgbClr val="003CA5"/>
                </a:solidFill>
                <a:latin typeface="+mn-lt"/>
                <a:ea typeface="Fira Sans Extra Condensed Medium"/>
                <a:cs typeface="Fira Sans Extra Condensed Medium"/>
                <a:sym typeface="Fira Sans Extra Condensed Medium"/>
              </a:rPr>
              <a:t>Mục tiêu: </a:t>
            </a:r>
            <a:endParaRPr kumimoji="0" lang="en-US" sz="1500" b="1" i="0" u="none" strike="noStrike" kern="0" cap="none" spc="0" normalizeH="0" baseline="0" noProof="0" dirty="0">
              <a:ln>
                <a:noFill/>
              </a:ln>
              <a:solidFill>
                <a:srgbClr val="003CA5"/>
              </a:solidFill>
              <a:effectLst/>
              <a:uLnTx/>
              <a:uFillTx/>
              <a:latin typeface="+mn-lt"/>
              <a:ea typeface="Fira Sans Extra Condensed Medium"/>
              <a:cs typeface="Fira Sans Extra Condensed Medium"/>
              <a:sym typeface="Fira Sans Extra Condensed Medium"/>
            </a:endParaRPr>
          </a:p>
        </p:txBody>
      </p:sp>
      <p:sp>
        <p:nvSpPr>
          <p:cNvPr id="954" name="Google Shape;2492;p45">
            <a:extLst>
              <a:ext uri="{FF2B5EF4-FFF2-40B4-BE49-F238E27FC236}">
                <a16:creationId xmlns:a16="http://schemas.microsoft.com/office/drawing/2014/main" id="{C7DFEC4E-9CA6-E5C5-5AB1-307144CB9C58}"/>
              </a:ext>
            </a:extLst>
          </p:cNvPr>
          <p:cNvSpPr/>
          <p:nvPr/>
        </p:nvSpPr>
        <p:spPr>
          <a:xfrm>
            <a:off x="1313890" y="122571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5" name="Google Shape;2491;p45">
            <a:extLst>
              <a:ext uri="{FF2B5EF4-FFF2-40B4-BE49-F238E27FC236}">
                <a16:creationId xmlns:a16="http://schemas.microsoft.com/office/drawing/2014/main" id="{F2DAB180-8BC5-B5C4-C1EE-4E49CBCF0C0D}"/>
              </a:ext>
            </a:extLst>
          </p:cNvPr>
          <p:cNvSpPr/>
          <p:nvPr/>
        </p:nvSpPr>
        <p:spPr>
          <a:xfrm>
            <a:off x="3327925" y="1569464"/>
            <a:ext cx="1964137" cy="168106"/>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6" name="Google Shape;2491;p45">
            <a:extLst>
              <a:ext uri="{FF2B5EF4-FFF2-40B4-BE49-F238E27FC236}">
                <a16:creationId xmlns:a16="http://schemas.microsoft.com/office/drawing/2014/main" id="{6EA58C92-BA26-6942-2DBA-107D5E515BD8}"/>
              </a:ext>
            </a:extLst>
          </p:cNvPr>
          <p:cNvSpPr/>
          <p:nvPr/>
        </p:nvSpPr>
        <p:spPr>
          <a:xfrm>
            <a:off x="6366993" y="1560343"/>
            <a:ext cx="1990249" cy="164367"/>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8" name="Google Shape;2492;p45">
            <a:extLst>
              <a:ext uri="{FF2B5EF4-FFF2-40B4-BE49-F238E27FC236}">
                <a16:creationId xmlns:a16="http://schemas.microsoft.com/office/drawing/2014/main" id="{1C9AA53F-AFDF-F361-3BA1-1C64B6594F57}"/>
              </a:ext>
            </a:extLst>
          </p:cNvPr>
          <p:cNvSpPr/>
          <p:nvPr/>
        </p:nvSpPr>
        <p:spPr>
          <a:xfrm>
            <a:off x="4249089" y="1241551"/>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9" name="Google Shape;2492;p45">
            <a:extLst>
              <a:ext uri="{FF2B5EF4-FFF2-40B4-BE49-F238E27FC236}">
                <a16:creationId xmlns:a16="http://schemas.microsoft.com/office/drawing/2014/main" id="{D1773F6F-68CA-0862-18D7-0BF2D4F490EE}"/>
              </a:ext>
            </a:extLst>
          </p:cNvPr>
          <p:cNvSpPr/>
          <p:nvPr/>
        </p:nvSpPr>
        <p:spPr>
          <a:xfrm>
            <a:off x="7278497" y="1225235"/>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62" name="TextBox 961">
            <a:extLst>
              <a:ext uri="{FF2B5EF4-FFF2-40B4-BE49-F238E27FC236}">
                <a16:creationId xmlns:a16="http://schemas.microsoft.com/office/drawing/2014/main" id="{E81794E2-47BE-8A6F-DFE3-A36E9FF6AA94}"/>
              </a:ext>
            </a:extLst>
          </p:cNvPr>
          <p:cNvSpPr txBox="1"/>
          <p:nvPr/>
        </p:nvSpPr>
        <p:spPr>
          <a:xfrm>
            <a:off x="3315461" y="902070"/>
            <a:ext cx="2011516" cy="323165"/>
          </a:xfrm>
          <a:prstGeom prst="rect">
            <a:avLst/>
          </a:prstGeom>
          <a:noFill/>
        </p:spPr>
        <p:txBody>
          <a:bodyPr wrap="square">
            <a:spAutoFit/>
          </a:bodyPr>
          <a:lstStyle/>
          <a:p>
            <a:pPr algn="ctr"/>
            <a:r>
              <a:rPr lang="en-US" sz="1500" b="1">
                <a:solidFill>
                  <a:srgbClr val="003CA5"/>
                </a:solidFill>
                <a:latin typeface="+mn-lt"/>
                <a:cs typeface="Fira Sans Extra Condensed Medium"/>
              </a:rPr>
              <a:t>Phạm vi: </a:t>
            </a:r>
            <a:endParaRPr lang="en-US" sz="1500" b="1" dirty="0">
              <a:solidFill>
                <a:srgbClr val="003CA5"/>
              </a:solidFill>
              <a:latin typeface="+mn-lt"/>
              <a:cs typeface="Fira Sans Extra Condensed Medium"/>
            </a:endParaRPr>
          </a:p>
        </p:txBody>
      </p:sp>
      <p:sp>
        <p:nvSpPr>
          <p:cNvPr id="963" name="TextBox 962">
            <a:extLst>
              <a:ext uri="{FF2B5EF4-FFF2-40B4-BE49-F238E27FC236}">
                <a16:creationId xmlns:a16="http://schemas.microsoft.com/office/drawing/2014/main" id="{9EBD9E22-E1C4-7B00-B33C-9A2831B16BA2}"/>
              </a:ext>
            </a:extLst>
          </p:cNvPr>
          <p:cNvSpPr txBox="1"/>
          <p:nvPr/>
        </p:nvSpPr>
        <p:spPr>
          <a:xfrm>
            <a:off x="6366993" y="948855"/>
            <a:ext cx="1826248" cy="323165"/>
          </a:xfrm>
          <a:prstGeom prst="rect">
            <a:avLst/>
          </a:prstGeom>
          <a:noFill/>
        </p:spPr>
        <p:txBody>
          <a:bodyPr wrap="square">
            <a:spAutoFit/>
          </a:bodyPr>
          <a:lstStyle/>
          <a:p>
            <a:pPr algn="ctr"/>
            <a:r>
              <a:rPr lang="en-US" sz="1500" b="1">
                <a:solidFill>
                  <a:srgbClr val="003CA5"/>
                </a:solidFill>
                <a:latin typeface="+mn-lt"/>
                <a:cs typeface="Fira Sans Extra Condensed Medium"/>
              </a:rPr>
              <a:t>Yêu cầu: </a:t>
            </a:r>
            <a:endParaRPr lang="en-US" sz="1500" b="1" dirty="0">
              <a:solidFill>
                <a:srgbClr val="003CA5"/>
              </a:solidFill>
              <a:latin typeface="+mn-lt"/>
              <a:cs typeface="Fira Sans Extra Condensed Medium"/>
            </a:endParaRPr>
          </a:p>
        </p:txBody>
      </p:sp>
      <p:sp>
        <p:nvSpPr>
          <p:cNvPr id="965" name="Google Shape;2504;p45">
            <a:extLst>
              <a:ext uri="{FF2B5EF4-FFF2-40B4-BE49-F238E27FC236}">
                <a16:creationId xmlns:a16="http://schemas.microsoft.com/office/drawing/2014/main" id="{916B640E-B5C9-0B12-6DA4-D09D2C017AA2}"/>
              </a:ext>
            </a:extLst>
          </p:cNvPr>
          <p:cNvSpPr txBox="1"/>
          <p:nvPr/>
        </p:nvSpPr>
        <p:spPr>
          <a:xfrm>
            <a:off x="2672731" y="1980222"/>
            <a:ext cx="3293893" cy="2723346"/>
          </a:xfrm>
          <a:prstGeom prst="rect">
            <a:avLst/>
          </a:prstGeom>
          <a:noFill/>
          <a:ln>
            <a:noFill/>
          </a:ln>
        </p:spPr>
        <p:txBody>
          <a:bodyPr spcFirstLastPara="1" wrap="square" lIns="91425" tIns="91425" rIns="91425" bIns="91425" anchor="ctr" anchorCtr="0">
            <a:noAutofit/>
          </a:bodyPr>
          <a:lstStyle/>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X</a:t>
            </a:r>
            <a:r>
              <a:rPr lang="vi-VN">
                <a:solidFill>
                  <a:srgbClr val="003CA5"/>
                </a:solidFill>
                <a:latin typeface="Montserrat" panose="00000500000000000000" pitchFamily="2" charset="0"/>
                <a:cs typeface="Arial" panose="020B0604020202020204" pitchFamily="34" charset="0"/>
              </a:rPr>
              <a:t>ây dựng bộ dữ liệu của mỗi SV, </a:t>
            </a:r>
            <a:endParaRPr lang="en-US">
              <a:solidFill>
                <a:srgbClr val="003CA5"/>
              </a:solidFill>
              <a:latin typeface="Montserrat" panose="00000500000000000000" pitchFamily="2" charset="0"/>
              <a:cs typeface="Arial" panose="020B0604020202020204" pitchFamily="34" charset="0"/>
            </a:endParaRPr>
          </a:p>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T</a:t>
            </a:r>
            <a:r>
              <a:rPr lang="vi-VN">
                <a:solidFill>
                  <a:srgbClr val="003CA5"/>
                </a:solidFill>
                <a:latin typeface="Montserrat" panose="00000500000000000000" pitchFamily="2" charset="0"/>
                <a:cs typeface="Arial" panose="020B0604020202020204" pitchFamily="34" charset="0"/>
              </a:rPr>
              <a:t>hay thế các hình ảnh trong ví dụ thành các hình ảnh của Trường ĐHBK/ TP Đà Nẵng,… do SV tạo ra, </a:t>
            </a:r>
            <a:endParaRPr lang="en-US">
              <a:solidFill>
                <a:srgbClr val="003CA5"/>
              </a:solidFill>
              <a:latin typeface="Montserrat" panose="00000500000000000000" pitchFamily="2" charset="0"/>
              <a:cs typeface="Arial" panose="020B0604020202020204" pitchFamily="34" charset="0"/>
            </a:endParaRPr>
          </a:p>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B</a:t>
            </a:r>
            <a:r>
              <a:rPr lang="vi-VN">
                <a:solidFill>
                  <a:srgbClr val="003CA5"/>
                </a:solidFill>
                <a:latin typeface="Montserrat" panose="00000500000000000000" pitchFamily="2" charset="0"/>
                <a:cs typeface="Arial" panose="020B0604020202020204" pitchFamily="34" charset="0"/>
              </a:rPr>
              <a:t>ổ sung chức năng lựa chọn các bộ dữ liệu để hiển thị theo kịch bản 1, 2, 3..., </a:t>
            </a:r>
            <a:endParaRPr lang="en-US">
              <a:solidFill>
                <a:srgbClr val="003CA5"/>
              </a:solidFill>
              <a:latin typeface="Montserrat" panose="00000500000000000000" pitchFamily="2" charset="0"/>
              <a:cs typeface="Arial" panose="020B0604020202020204" pitchFamily="34" charset="0"/>
            </a:endParaRPr>
          </a:p>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B</a:t>
            </a:r>
            <a:r>
              <a:rPr lang="vi-VN">
                <a:solidFill>
                  <a:srgbClr val="003CA5"/>
                </a:solidFill>
                <a:latin typeface="Montserrat" panose="00000500000000000000" pitchFamily="2" charset="0"/>
                <a:cs typeface="Arial" panose="020B0604020202020204" pitchFamily="34" charset="0"/>
              </a:rPr>
              <a:t>ổ sung chức năng cho phép di chuyển đến nhiều địa điểm trong một khu vực. </a:t>
            </a:r>
            <a:endParaRPr kumimoji="0" lang="vi-VN" i="0" u="none" strike="noStrike" kern="0" cap="none" spc="0" normalizeH="0" baseline="0" noProof="0" dirty="0">
              <a:ln>
                <a:noFill/>
              </a:ln>
              <a:solidFill>
                <a:srgbClr val="003CA5"/>
              </a:solidFill>
              <a:effectLst/>
              <a:uLnTx/>
              <a:uFillTx/>
              <a:latin typeface="Montserrat" panose="00000500000000000000" pitchFamily="2" charset="0"/>
              <a:ea typeface="Roboto"/>
              <a:cs typeface="Roboto"/>
              <a:sym typeface="Roboto"/>
            </a:endParaRPr>
          </a:p>
        </p:txBody>
      </p:sp>
      <p:sp>
        <p:nvSpPr>
          <p:cNvPr id="966" name="Google Shape;2504;p45">
            <a:extLst>
              <a:ext uri="{FF2B5EF4-FFF2-40B4-BE49-F238E27FC236}">
                <a16:creationId xmlns:a16="http://schemas.microsoft.com/office/drawing/2014/main" id="{C9BF6868-7949-4AB6-E7ED-D5D87B69CE35}"/>
              </a:ext>
            </a:extLst>
          </p:cNvPr>
          <p:cNvSpPr txBox="1"/>
          <p:nvPr/>
        </p:nvSpPr>
        <p:spPr>
          <a:xfrm>
            <a:off x="6308503" y="2013033"/>
            <a:ext cx="2250018" cy="2229915"/>
          </a:xfrm>
          <a:prstGeom prst="rect">
            <a:avLst/>
          </a:prstGeom>
          <a:noFill/>
          <a:ln>
            <a:noFill/>
          </a:ln>
        </p:spPr>
        <p:txBody>
          <a:bodyPr spcFirstLastPara="1" wrap="square" lIns="91425" tIns="91425" rIns="91425" bIns="91425" anchor="ctr" anchorCtr="0">
            <a:noAutofit/>
          </a:bodyPr>
          <a:lstStyle/>
          <a:p>
            <a:pPr lvl="0" algn="just">
              <a:defRPr/>
            </a:pPr>
            <a:r>
              <a:rPr lang="vi-VN">
                <a:solidFill>
                  <a:srgbClr val="003CA5"/>
                </a:solidFill>
                <a:latin typeface="Montserrat" panose="00000500000000000000" pitchFamily="2" charset="0"/>
                <a:cs typeface="Arial" panose="020B0604020202020204" pitchFamily="34" charset="0"/>
              </a:rPr>
              <a:t>Bao gồm các yêu cầu chi tiết như triển khai trên Laravel Web Server, phân tích chức năng, xây dựng bộ dữ liệu, thay thế hình ảnh, bổ sung chức năng lựa chọn và di chuyển, và các yêu cầu khác.</a:t>
            </a:r>
            <a:endParaRPr kumimoji="0" lang="vi-VN" i="0" u="none" strike="noStrike" kern="0" cap="none" spc="0" normalizeH="0" baseline="0" noProof="0" dirty="0">
              <a:ln>
                <a:noFill/>
              </a:ln>
              <a:solidFill>
                <a:srgbClr val="003CA5"/>
              </a:solidFill>
              <a:effectLst/>
              <a:uLnTx/>
              <a:uFillTx/>
              <a:latin typeface="Montserrat" panose="00000500000000000000" pitchFamily="2" charset="0"/>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3. Phân tích &amp; thiết kế hệ thống</a:t>
            </a:r>
          </a:p>
        </p:txBody>
      </p:sp>
      <p:graphicFrame>
        <p:nvGraphicFramePr>
          <p:cNvPr id="2" name="Table 1"/>
          <p:cNvGraphicFramePr>
            <a:graphicFrameLocks noGrp="1"/>
          </p:cNvGraphicFramePr>
          <p:nvPr>
            <p:extLst>
              <p:ext uri="{D42A27DB-BD31-4B8C-83A1-F6EECF244321}">
                <p14:modId xmlns:p14="http://schemas.microsoft.com/office/powerpoint/2010/main" val="4053052007"/>
              </p:ext>
            </p:extLst>
          </p:nvPr>
        </p:nvGraphicFramePr>
        <p:xfrm>
          <a:off x="1028866" y="1212813"/>
          <a:ext cx="7207980" cy="3252647"/>
        </p:xfrm>
        <a:graphic>
          <a:graphicData uri="http://schemas.openxmlformats.org/drawingml/2006/table">
            <a:tbl>
              <a:tblPr firstRow="1" firstCol="1" bandRow="1">
                <a:tableStyleId>{AF8C5766-DF03-4FF4-8055-9879DEEE2968}</a:tableStyleId>
              </a:tblPr>
              <a:tblGrid>
                <a:gridCol w="2402660">
                  <a:extLst>
                    <a:ext uri="{9D8B030D-6E8A-4147-A177-3AD203B41FA5}">
                      <a16:colId xmlns:a16="http://schemas.microsoft.com/office/drawing/2014/main" val="1801706776"/>
                    </a:ext>
                  </a:extLst>
                </a:gridCol>
                <a:gridCol w="2402660">
                  <a:extLst>
                    <a:ext uri="{9D8B030D-6E8A-4147-A177-3AD203B41FA5}">
                      <a16:colId xmlns:a16="http://schemas.microsoft.com/office/drawing/2014/main" val="1715895239"/>
                    </a:ext>
                  </a:extLst>
                </a:gridCol>
                <a:gridCol w="2402660">
                  <a:extLst>
                    <a:ext uri="{9D8B030D-6E8A-4147-A177-3AD203B41FA5}">
                      <a16:colId xmlns:a16="http://schemas.microsoft.com/office/drawing/2014/main" val="3162185254"/>
                    </a:ext>
                  </a:extLst>
                </a:gridCol>
              </a:tblGrid>
              <a:tr h="391945">
                <a:tc>
                  <a:txBody>
                    <a:bodyPr/>
                    <a:lstStyle/>
                    <a:p>
                      <a:pPr marL="0" marR="0" indent="0" algn="l">
                        <a:lnSpc>
                          <a:spcPct val="110000"/>
                        </a:lnSpc>
                        <a:spcBef>
                          <a:spcPts val="600"/>
                        </a:spcBef>
                        <a:spcAft>
                          <a:spcPts val="0"/>
                        </a:spcAft>
                      </a:pPr>
                      <a:r>
                        <a:rPr lang="en-US" sz="1300" b="1">
                          <a:effectLst/>
                        </a:rPr>
                        <a:t>Module</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b="1">
                          <a:effectLst/>
                        </a:rPr>
                        <a:t>Thành phần</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b="1">
                          <a:effectLst/>
                        </a:rPr>
                        <a:t>Công nghệ sử dụng</a:t>
                      </a:r>
                      <a:endParaRPr lang="en-US" sz="13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57729478"/>
                  </a:ext>
                </a:extLst>
              </a:tr>
              <a:tr h="391945">
                <a:tc>
                  <a:txBody>
                    <a:bodyPr/>
                    <a:lstStyle/>
                    <a:p>
                      <a:pPr marL="0" marR="0" indent="0" algn="l">
                        <a:lnSpc>
                          <a:spcPct val="110000"/>
                        </a:lnSpc>
                        <a:spcBef>
                          <a:spcPts val="600"/>
                        </a:spcBef>
                        <a:spcAft>
                          <a:spcPts val="0"/>
                        </a:spcAft>
                      </a:pPr>
                      <a:r>
                        <a:rPr lang="en-US" sz="1300">
                          <a:effectLst/>
                        </a:rPr>
                        <a:t>Backend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API, xử lý dữ liệu</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Laravel</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2650906"/>
                  </a:ext>
                </a:extLst>
              </a:tr>
              <a:tr h="554061">
                <a:tc>
                  <a:txBody>
                    <a:bodyPr/>
                    <a:lstStyle/>
                    <a:p>
                      <a:pPr marL="0" marR="0" indent="0" algn="l">
                        <a:lnSpc>
                          <a:spcPct val="110000"/>
                        </a:lnSpc>
                        <a:spcBef>
                          <a:spcPts val="600"/>
                        </a:spcBef>
                        <a:spcAft>
                          <a:spcPts val="0"/>
                        </a:spcAft>
                      </a:pPr>
                      <a:r>
                        <a:rPr lang="en-US" sz="1300">
                          <a:effectLst/>
                        </a:rPr>
                        <a:t>Frontend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Giao diện người dùng, xử lý sự kiện</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Vue.js</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6026544"/>
                  </a:ext>
                </a:extLst>
              </a:tr>
              <a:tr h="554061">
                <a:tc>
                  <a:txBody>
                    <a:bodyPr/>
                    <a:lstStyle/>
                    <a:p>
                      <a:pPr marL="0" marR="0" indent="0" algn="l">
                        <a:lnSpc>
                          <a:spcPct val="110000"/>
                        </a:lnSpc>
                        <a:spcBef>
                          <a:spcPts val="600"/>
                        </a:spcBef>
                        <a:spcAft>
                          <a:spcPts val="0"/>
                        </a:spcAft>
                      </a:pPr>
                      <a:r>
                        <a:rPr lang="en-US" sz="1300">
                          <a:effectLst/>
                        </a:rPr>
                        <a:t>Cơ sở dữ liệu</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MySQL, bảng địa điểm và hình ảnh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MySQL</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9733471"/>
                  </a:ext>
                </a:extLst>
              </a:tr>
              <a:tr h="414629">
                <a:tc>
                  <a:txBody>
                    <a:bodyPr/>
                    <a:lstStyle/>
                    <a:p>
                      <a:pPr marL="0" marR="0" indent="0" algn="l">
                        <a:lnSpc>
                          <a:spcPct val="110000"/>
                        </a:lnSpc>
                        <a:spcBef>
                          <a:spcPts val="600"/>
                        </a:spcBef>
                        <a:spcAft>
                          <a:spcPts val="0"/>
                        </a:spcAft>
                      </a:pPr>
                      <a:r>
                        <a:rPr lang="en-US" sz="1300">
                          <a:effectLst/>
                        </a:rPr>
                        <a:t>Bản đồ</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Hiển thị map, tọa độ địa điểm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Leaflet</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5173833"/>
                  </a:ext>
                </a:extLst>
              </a:tr>
              <a:tr h="554061">
                <a:tc>
                  <a:txBody>
                    <a:bodyPr/>
                    <a:lstStyle/>
                    <a:p>
                      <a:pPr marL="0" marR="0" indent="0" algn="l">
                        <a:lnSpc>
                          <a:spcPct val="110000"/>
                        </a:lnSpc>
                        <a:spcBef>
                          <a:spcPts val="600"/>
                        </a:spcBef>
                        <a:spcAft>
                          <a:spcPts val="0"/>
                        </a:spcAft>
                      </a:pPr>
                      <a:r>
                        <a:rPr lang="en-US" sz="1300">
                          <a:effectLst/>
                        </a:rPr>
                        <a:t>Xử lý ảnh 360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Component </a:t>
                      </a:r>
                      <a:r>
                        <a:rPr lang="en-US" sz="1300">
                          <a:effectLst/>
                        </a:rPr>
                        <a:t>Panorama to Cubemap</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Javascript </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9900861"/>
                  </a:ext>
                </a:extLst>
              </a:tr>
              <a:tr h="391945">
                <a:tc>
                  <a:txBody>
                    <a:bodyPr/>
                    <a:lstStyle/>
                    <a:p>
                      <a:pPr marL="0" marR="0" indent="0" algn="l">
                        <a:lnSpc>
                          <a:spcPct val="110000"/>
                        </a:lnSpc>
                        <a:spcBef>
                          <a:spcPts val="600"/>
                        </a:spcBef>
                        <a:spcAft>
                          <a:spcPts val="0"/>
                        </a:spcAft>
                      </a:pPr>
                      <a:r>
                        <a:rPr lang="en-US" sz="1300">
                          <a:effectLst/>
                        </a:rPr>
                        <a:t>Lưu trữ ảnh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Lưu trữ ảnh các địa điểm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AWS S3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91067111"/>
                  </a:ext>
                </a:extLst>
              </a:tr>
            </a:tbl>
          </a:graphicData>
        </a:graphic>
      </p:graphicFrame>
      <p:sp>
        <p:nvSpPr>
          <p:cNvPr id="4" name="Rectangle 3"/>
          <p:cNvSpPr/>
          <p:nvPr/>
        </p:nvSpPr>
        <p:spPr>
          <a:xfrm>
            <a:off x="1028866" y="688412"/>
            <a:ext cx="2003784"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Kiến trúc hệ thống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3. Phân tích &amp; thiết kế hệ thống</a:t>
            </a:r>
          </a:p>
        </p:txBody>
      </p:sp>
      <p:sp>
        <p:nvSpPr>
          <p:cNvPr id="4" name="Rectangle 3"/>
          <p:cNvSpPr/>
          <p:nvPr/>
        </p:nvSpPr>
        <p:spPr>
          <a:xfrm>
            <a:off x="1028866" y="688412"/>
            <a:ext cx="2003784"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Yêu cầu chức năng</a:t>
            </a:r>
          </a:p>
        </p:txBody>
      </p:sp>
      <p:sp>
        <p:nvSpPr>
          <p:cNvPr id="3" name="Oval 2"/>
          <p:cNvSpPr/>
          <p:nvPr/>
        </p:nvSpPr>
        <p:spPr>
          <a:xfrm>
            <a:off x="512499" y="1365826"/>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Đăng nhập, đăng kí</a:t>
            </a:r>
          </a:p>
        </p:txBody>
      </p:sp>
      <p:sp>
        <p:nvSpPr>
          <p:cNvPr id="5" name="Flowchart: Off-page Connector 4"/>
          <p:cNvSpPr/>
          <p:nvPr/>
        </p:nvSpPr>
        <p:spPr>
          <a:xfrm>
            <a:off x="2733413" y="2615378"/>
            <a:ext cx="822302" cy="848616"/>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Admin</a:t>
            </a:r>
          </a:p>
        </p:txBody>
      </p:sp>
      <p:sp>
        <p:nvSpPr>
          <p:cNvPr id="7" name="Flowchart: Off-page Connector 6"/>
          <p:cNvSpPr/>
          <p:nvPr/>
        </p:nvSpPr>
        <p:spPr>
          <a:xfrm>
            <a:off x="6401481" y="2408791"/>
            <a:ext cx="822302" cy="848616"/>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Guess</a:t>
            </a:r>
          </a:p>
        </p:txBody>
      </p:sp>
      <p:sp>
        <p:nvSpPr>
          <p:cNvPr id="9" name="Oval 8"/>
          <p:cNvSpPr/>
          <p:nvPr/>
        </p:nvSpPr>
        <p:spPr>
          <a:xfrm>
            <a:off x="130910" y="2342184"/>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Quên mật khẩu</a:t>
            </a:r>
          </a:p>
        </p:txBody>
      </p:sp>
      <p:sp>
        <p:nvSpPr>
          <p:cNvPr id="10" name="Oval 9"/>
          <p:cNvSpPr/>
          <p:nvPr/>
        </p:nvSpPr>
        <p:spPr>
          <a:xfrm>
            <a:off x="219387" y="3306750"/>
            <a:ext cx="2245214"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Chỉnh sửa thông tin cá nhân</a:t>
            </a:r>
          </a:p>
        </p:txBody>
      </p:sp>
      <p:sp>
        <p:nvSpPr>
          <p:cNvPr id="11" name="Oval 10"/>
          <p:cNvSpPr/>
          <p:nvPr/>
        </p:nvSpPr>
        <p:spPr>
          <a:xfrm>
            <a:off x="2535143" y="1193095"/>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Quản lý và phân trang địa điểm</a:t>
            </a:r>
          </a:p>
        </p:txBody>
      </p:sp>
      <p:sp>
        <p:nvSpPr>
          <p:cNvPr id="12" name="Oval 11"/>
          <p:cNvSpPr/>
          <p:nvPr/>
        </p:nvSpPr>
        <p:spPr>
          <a:xfrm>
            <a:off x="3996031" y="1779229"/>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Tìm kiếm và sắp xếp địa điểm</a:t>
            </a:r>
          </a:p>
        </p:txBody>
      </p:sp>
      <p:sp>
        <p:nvSpPr>
          <p:cNvPr id="13" name="Oval 12"/>
          <p:cNvSpPr/>
          <p:nvPr/>
        </p:nvSpPr>
        <p:spPr>
          <a:xfrm>
            <a:off x="4379665" y="2615378"/>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Phân tách ảnh</a:t>
            </a:r>
          </a:p>
        </p:txBody>
      </p:sp>
      <p:sp>
        <p:nvSpPr>
          <p:cNvPr id="14" name="Oval 13"/>
          <p:cNvSpPr/>
          <p:nvPr/>
        </p:nvSpPr>
        <p:spPr>
          <a:xfrm>
            <a:off x="1437609" y="4089538"/>
            <a:ext cx="1771787"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Thêm mới địa điểm</a:t>
            </a:r>
          </a:p>
        </p:txBody>
      </p:sp>
      <p:sp>
        <p:nvSpPr>
          <p:cNvPr id="15" name="Oval 14"/>
          <p:cNvSpPr/>
          <p:nvPr/>
        </p:nvSpPr>
        <p:spPr>
          <a:xfrm>
            <a:off x="6624916" y="3930719"/>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Xem bản đồ và chọn địa điểm </a:t>
            </a:r>
          </a:p>
        </p:txBody>
      </p:sp>
      <p:sp>
        <p:nvSpPr>
          <p:cNvPr id="16" name="Oval 15"/>
          <p:cNvSpPr/>
          <p:nvPr/>
        </p:nvSpPr>
        <p:spPr>
          <a:xfrm>
            <a:off x="3256478" y="4188253"/>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Cập nhật địa điểm</a:t>
            </a:r>
          </a:p>
        </p:txBody>
      </p:sp>
      <p:sp>
        <p:nvSpPr>
          <p:cNvPr id="17" name="Oval 16"/>
          <p:cNvSpPr/>
          <p:nvPr/>
        </p:nvSpPr>
        <p:spPr>
          <a:xfrm>
            <a:off x="4496866" y="3510676"/>
            <a:ext cx="191988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Xóa một | nhiều địa điểm</a:t>
            </a:r>
          </a:p>
        </p:txBody>
      </p:sp>
      <p:sp>
        <p:nvSpPr>
          <p:cNvPr id="18" name="Oval 17"/>
          <p:cNvSpPr/>
          <p:nvPr/>
        </p:nvSpPr>
        <p:spPr>
          <a:xfrm>
            <a:off x="7535874" y="2545847"/>
            <a:ext cx="1645483"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Tìm kiếm địa điểm</a:t>
            </a:r>
          </a:p>
        </p:txBody>
      </p:sp>
      <p:sp>
        <p:nvSpPr>
          <p:cNvPr id="19" name="Oval 18"/>
          <p:cNvSpPr/>
          <p:nvPr/>
        </p:nvSpPr>
        <p:spPr>
          <a:xfrm>
            <a:off x="6144483" y="1086793"/>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Xem ảnh 360 của địa điểm</a:t>
            </a:r>
          </a:p>
        </p:txBody>
      </p:sp>
      <p:sp>
        <p:nvSpPr>
          <p:cNvPr id="20" name="Up Arrow 19"/>
          <p:cNvSpPr/>
          <p:nvPr/>
        </p:nvSpPr>
        <p:spPr>
          <a:xfrm>
            <a:off x="3032650" y="1870672"/>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Up Arrow 20"/>
          <p:cNvSpPr/>
          <p:nvPr/>
        </p:nvSpPr>
        <p:spPr>
          <a:xfrm rot="14168426">
            <a:off x="2262585" y="2819358"/>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2" name="Up Arrow 21"/>
          <p:cNvSpPr/>
          <p:nvPr/>
        </p:nvSpPr>
        <p:spPr>
          <a:xfrm rot="16200000">
            <a:off x="2228073" y="2357383"/>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Up Arrow 22"/>
          <p:cNvSpPr/>
          <p:nvPr/>
        </p:nvSpPr>
        <p:spPr>
          <a:xfrm rot="12230059">
            <a:off x="2748608" y="3439179"/>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4" name="Up Arrow 23"/>
          <p:cNvSpPr/>
          <p:nvPr/>
        </p:nvSpPr>
        <p:spPr>
          <a:xfrm rot="3199098">
            <a:off x="3764506" y="2197008"/>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Up Arrow 24"/>
          <p:cNvSpPr/>
          <p:nvPr/>
        </p:nvSpPr>
        <p:spPr>
          <a:xfrm rot="5400000">
            <a:off x="3884116" y="2624125"/>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Up Arrow 25"/>
          <p:cNvSpPr/>
          <p:nvPr/>
        </p:nvSpPr>
        <p:spPr>
          <a:xfrm rot="6434288">
            <a:off x="3831839" y="3158774"/>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Up Arrow 26"/>
          <p:cNvSpPr/>
          <p:nvPr/>
        </p:nvSpPr>
        <p:spPr>
          <a:xfrm rot="8006207">
            <a:off x="3446582" y="3459500"/>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8" name="Up Arrow 27"/>
          <p:cNvSpPr/>
          <p:nvPr/>
        </p:nvSpPr>
        <p:spPr>
          <a:xfrm rot="18212600">
            <a:off x="2407541" y="1961635"/>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9" name="Up Arrow 28"/>
          <p:cNvSpPr/>
          <p:nvPr/>
        </p:nvSpPr>
        <p:spPr>
          <a:xfrm rot="698385">
            <a:off x="6773976" y="1849044"/>
            <a:ext cx="223828" cy="458582"/>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Up Arrow 29"/>
          <p:cNvSpPr/>
          <p:nvPr/>
        </p:nvSpPr>
        <p:spPr>
          <a:xfrm rot="5669203">
            <a:off x="7378327" y="2347448"/>
            <a:ext cx="223828" cy="411700"/>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Up Arrow 30"/>
          <p:cNvSpPr/>
          <p:nvPr/>
        </p:nvSpPr>
        <p:spPr>
          <a:xfrm rot="10343162">
            <a:off x="7036687" y="3238537"/>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3803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3. Phân tích &amp; thiết kế hệ thống</a:t>
            </a:r>
          </a:p>
        </p:txBody>
      </p:sp>
      <p:sp>
        <p:nvSpPr>
          <p:cNvPr id="4" name="Rectangle 3"/>
          <p:cNvSpPr/>
          <p:nvPr/>
        </p:nvSpPr>
        <p:spPr>
          <a:xfrm>
            <a:off x="449965" y="710498"/>
            <a:ext cx="1523560"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Cơ sở dữ liệu</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353497" y="625877"/>
            <a:ext cx="6120226" cy="4321557"/>
          </a:xfrm>
          <a:prstGeom prst="rect">
            <a:avLst/>
          </a:prstGeom>
          <a:noFill/>
          <a:ln>
            <a:noFill/>
          </a:ln>
        </p:spPr>
      </p:pic>
      <p:sp>
        <p:nvSpPr>
          <p:cNvPr id="3" name="TextBox 2"/>
          <p:cNvSpPr txBox="1"/>
          <p:nvPr/>
        </p:nvSpPr>
        <p:spPr>
          <a:xfrm>
            <a:off x="131568" y="1506458"/>
            <a:ext cx="2221929" cy="1384995"/>
          </a:xfrm>
          <a:prstGeom prst="rect">
            <a:avLst/>
          </a:prstGeom>
          <a:noFill/>
        </p:spPr>
        <p:txBody>
          <a:bodyPr wrap="square" rtlCol="0">
            <a:spAutoFit/>
          </a:bodyPr>
          <a:lstStyle/>
          <a:p>
            <a:pPr marL="285750" indent="-285750">
              <a:buFont typeface="Wingdings" panose="05000000000000000000" pitchFamily="2" charset="2"/>
              <a:buChar char="Ø"/>
            </a:pPr>
            <a:r>
              <a:rPr lang="en-US"/>
              <a:t>Bả</a:t>
            </a:r>
            <a:r>
              <a:rPr lang="vi-VN"/>
              <a:t>ng người dùng </a:t>
            </a:r>
            <a:r>
              <a:rPr lang="vi-VN" b="1"/>
              <a:t>“users”</a:t>
            </a:r>
            <a:endParaRPr lang="en-US" b="1"/>
          </a:p>
          <a:p>
            <a:pPr marL="285750" indent="-285750">
              <a:buFont typeface="Wingdings" panose="05000000000000000000" pitchFamily="2" charset="2"/>
              <a:buChar char="Ø"/>
            </a:pPr>
            <a:r>
              <a:rPr lang="en-US"/>
              <a:t>Bảng địa điểm </a:t>
            </a:r>
            <a:r>
              <a:rPr lang="en-US" b="1"/>
              <a:t>“maps”</a:t>
            </a:r>
          </a:p>
          <a:p>
            <a:pPr marL="285750" indent="-285750">
              <a:buFont typeface="Wingdings" panose="05000000000000000000" pitchFamily="2" charset="2"/>
              <a:buChar char="Ø"/>
            </a:pPr>
            <a:r>
              <a:rPr lang="en-US"/>
              <a:t>Bảng đặt lại mật khẩu </a:t>
            </a:r>
            <a:r>
              <a:rPr lang="en-US" b="1"/>
              <a:t>“password_resets”</a:t>
            </a:r>
          </a:p>
        </p:txBody>
      </p:sp>
    </p:spTree>
    <p:extLst>
      <p:ext uri="{BB962C8B-B14F-4D97-AF65-F5344CB8AC3E}">
        <p14:creationId xmlns:p14="http://schemas.microsoft.com/office/powerpoint/2010/main" val="191959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4. Xây dựng hệ thống</a:t>
            </a:r>
          </a:p>
        </p:txBody>
      </p:sp>
      <p:sp>
        <p:nvSpPr>
          <p:cNvPr id="4" name="Rectangle 3"/>
          <p:cNvSpPr/>
          <p:nvPr/>
        </p:nvSpPr>
        <p:spPr>
          <a:xfrm>
            <a:off x="449964" y="710498"/>
            <a:ext cx="2128775"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Thu thập dữ liệu</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776966" y="1145056"/>
            <a:ext cx="5581650" cy="1143000"/>
          </a:xfrm>
          <a:prstGeom prst="rect">
            <a:avLst/>
          </a:prstGeom>
          <a:noFill/>
          <a:ln>
            <a:noFill/>
          </a:ln>
        </p:spPr>
      </p:pic>
      <p:pic>
        <p:nvPicPr>
          <p:cNvPr id="2" name="Picture 1"/>
          <p:cNvPicPr>
            <a:picLocks noChangeAspect="1"/>
          </p:cNvPicPr>
          <p:nvPr/>
        </p:nvPicPr>
        <p:blipFill>
          <a:blip r:embed="rId4"/>
          <a:stretch>
            <a:fillRect/>
          </a:stretch>
        </p:blipFill>
        <p:spPr>
          <a:xfrm>
            <a:off x="2776966" y="2362293"/>
            <a:ext cx="5592750" cy="2170236"/>
          </a:xfrm>
          <a:prstGeom prst="rect">
            <a:avLst/>
          </a:prstGeom>
        </p:spPr>
      </p:pic>
      <p:sp>
        <p:nvSpPr>
          <p:cNvPr id="7" name="TextBox 6"/>
          <p:cNvSpPr txBox="1"/>
          <p:nvPr/>
        </p:nvSpPr>
        <p:spPr>
          <a:xfrm>
            <a:off x="546009" y="1585399"/>
            <a:ext cx="2032730" cy="738664"/>
          </a:xfrm>
          <a:prstGeom prst="rect">
            <a:avLst/>
          </a:prstGeom>
          <a:noFill/>
        </p:spPr>
        <p:txBody>
          <a:bodyPr wrap="square" rtlCol="0">
            <a:spAutoFit/>
          </a:bodyPr>
          <a:lstStyle/>
          <a:p>
            <a:r>
              <a:rPr lang="en-US"/>
              <a:t>Sử dụng app Google Street View để thu thập hình ảnh địa điểm.</a:t>
            </a:r>
          </a:p>
        </p:txBody>
      </p:sp>
    </p:spTree>
    <p:extLst>
      <p:ext uri="{BB962C8B-B14F-4D97-AF65-F5344CB8AC3E}">
        <p14:creationId xmlns:p14="http://schemas.microsoft.com/office/powerpoint/2010/main" val="47929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4. Xây dựng hệ thống</a:t>
            </a:r>
          </a:p>
        </p:txBody>
      </p:sp>
      <p:sp>
        <p:nvSpPr>
          <p:cNvPr id="4" name="Rectangle 3"/>
          <p:cNvSpPr/>
          <p:nvPr/>
        </p:nvSpPr>
        <p:spPr>
          <a:xfrm>
            <a:off x="449964" y="710498"/>
            <a:ext cx="2128775"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Tổng quan hệ thống</a:t>
            </a:r>
          </a:p>
        </p:txBody>
      </p:sp>
      <p:pic>
        <p:nvPicPr>
          <p:cNvPr id="3" name="Picture 2"/>
          <p:cNvPicPr>
            <a:picLocks noChangeAspect="1"/>
          </p:cNvPicPr>
          <p:nvPr/>
        </p:nvPicPr>
        <p:blipFill>
          <a:blip r:embed="rId3"/>
          <a:stretch>
            <a:fillRect/>
          </a:stretch>
        </p:blipFill>
        <p:spPr>
          <a:xfrm>
            <a:off x="756064" y="1298652"/>
            <a:ext cx="7481604" cy="3448608"/>
          </a:xfrm>
          <a:prstGeom prst="rect">
            <a:avLst/>
          </a:prstGeom>
        </p:spPr>
      </p:pic>
    </p:spTree>
    <p:extLst>
      <p:ext uri="{BB962C8B-B14F-4D97-AF65-F5344CB8AC3E}">
        <p14:creationId xmlns:p14="http://schemas.microsoft.com/office/powerpoint/2010/main" val="2643817930"/>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873</Words>
  <Application>Microsoft Office PowerPoint</Application>
  <PresentationFormat>On-screen Show (16:9)</PresentationFormat>
  <Paragraphs>102</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Montserrat</vt:lpstr>
      <vt:lpstr>Nunito Light</vt:lpstr>
      <vt:lpstr>DM Sans</vt:lpstr>
      <vt:lpstr>Barlow</vt:lpstr>
      <vt:lpstr>Arial</vt:lpstr>
      <vt:lpstr>Wingdings</vt:lpstr>
      <vt:lpstr>Outfit</vt:lpstr>
      <vt:lpstr>Times New Roman</vt:lpstr>
      <vt:lpstr>Management Consulting Toolkit by Slidesgo</vt:lpstr>
      <vt:lpstr>PowerPoint Presentation</vt:lpstr>
      <vt:lpstr>Table of contents</vt:lpstr>
      <vt:lpstr>PowerPoint Presentation</vt:lpstr>
      <vt:lpstr>02. Phát biểu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Mạnh Nguyễn Văn</dc:creator>
  <cp:lastModifiedBy>Nguyễn Văn Mạnh</cp:lastModifiedBy>
  <cp:revision>93</cp:revision>
  <dcterms:modified xsi:type="dcterms:W3CDTF">2024-06-06T14:47:14Z</dcterms:modified>
</cp:coreProperties>
</file>