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2"/>
  </p:notesMasterIdLst>
  <p:sldIdLst>
    <p:sldId id="311" r:id="rId2"/>
    <p:sldId id="312" r:id="rId3"/>
    <p:sldId id="313" r:id="rId4"/>
    <p:sldId id="268" r:id="rId5"/>
    <p:sldId id="314" r:id="rId6"/>
    <p:sldId id="323" r:id="rId7"/>
    <p:sldId id="315" r:id="rId8"/>
    <p:sldId id="325" r:id="rId9"/>
    <p:sldId id="326" r:id="rId10"/>
    <p:sldId id="303" r:id="rId11"/>
    <p:sldId id="316" r:id="rId12"/>
    <p:sldId id="317" r:id="rId13"/>
    <p:sldId id="337" r:id="rId14"/>
    <p:sldId id="338" r:id="rId15"/>
    <p:sldId id="339" r:id="rId16"/>
    <p:sldId id="318" r:id="rId17"/>
    <p:sldId id="328" r:id="rId18"/>
    <p:sldId id="327" r:id="rId19"/>
    <p:sldId id="322" r:id="rId20"/>
    <p:sldId id="321" r:id="rId21"/>
    <p:sldId id="319" r:id="rId22"/>
    <p:sldId id="324" r:id="rId23"/>
    <p:sldId id="320" r:id="rId24"/>
    <p:sldId id="333" r:id="rId25"/>
    <p:sldId id="334" r:id="rId26"/>
    <p:sldId id="335" r:id="rId27"/>
    <p:sldId id="336" r:id="rId28"/>
    <p:sldId id="330" r:id="rId29"/>
    <p:sldId id="340" r:id="rId30"/>
    <p:sldId id="341" r:id="rId31"/>
  </p:sldIdLst>
  <p:sldSz cx="9144000" cy="5143500" type="screen16x9"/>
  <p:notesSz cx="6858000" cy="9144000"/>
  <p:embeddedFontLst>
    <p:embeddedFont>
      <p:font typeface="Fira Sans Condensed Light" panose="020B0403050000020004" pitchFamily="34" charset="0"/>
      <p:regular r:id="rId33"/>
      <p:bold r:id="rId34"/>
      <p:italic r:id="rId35"/>
      <p:boldItalic r:id="rId36"/>
    </p:embeddedFont>
    <p:embeddedFont>
      <p:font typeface="Rajdhani"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E5E508-A994-4AD1-984D-10F8F5DC1A6D}">
  <a:tblStyle styleId="{EDE5E508-A994-4AD1-984D-10F8F5DC1A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90" d="100"/>
          <a:sy n="90"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9668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65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02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14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60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14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63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312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763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01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225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16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680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575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14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538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489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391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476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7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9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805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04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33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91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7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977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latin typeface="Arial" panose="020B0604020202020204" pitchFamily="34" charset="0"/>
                <a:cs typeface="Arial" panose="020B0604020202020204" pitchFamily="34" charset="0"/>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dirty="0"/>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latin typeface="Arial" panose="020B0604020202020204" pitchFamily="34" charset="0"/>
                <a:cs typeface="Arial" panose="020B0604020202020204" pitchFamily="34" charset="0"/>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dirty="0"/>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36963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72870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dirty="0"/>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latin typeface="Arial" panose="020B0604020202020204" pitchFamily="34" charset="0"/>
                <a:cs typeface="Arial" panose="020B0604020202020204" pitchFamily="34" charset="0"/>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dirty="0"/>
          </a:p>
        </p:txBody>
      </p:sp>
    </p:spTree>
    <p:extLst>
      <p:ext uri="{BB962C8B-B14F-4D97-AF65-F5344CB8AC3E}">
        <p14:creationId xmlns:p14="http://schemas.microsoft.com/office/powerpoint/2010/main" val="162911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9" r:id="rId3"/>
    <p:sldLayoutId id="2147483660" r:id="rId4"/>
    <p:sldLayoutId id="2147483666" r:id="rId5"/>
    <p:sldLayoutId id="2147483667"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77972" y="588335"/>
            <a:ext cx="8103502" cy="2457373"/>
          </a:xfrm>
          <a:prstGeom prst="rect">
            <a:avLst/>
          </a:prstGeom>
        </p:spPr>
        <p:txBody>
          <a:bodyPr spcFirstLastPara="1" wrap="square" lIns="91425" tIns="91425" rIns="91425" bIns="91425" anchor="ctr" anchorCtr="0">
            <a:noAutofit/>
          </a:bodyPr>
          <a:lstStyle/>
          <a:p>
            <a:pPr lvl="0"/>
            <a:r>
              <a:rPr lang="vi-VN" sz="4000" dirty="0">
                <a:latin typeface="+mn-lt"/>
              </a:rPr>
              <a:t>Xây dựng Model nhận diện </a:t>
            </a:r>
            <a:br>
              <a:rPr lang="vi-VN" sz="4000" dirty="0">
                <a:latin typeface="+mn-lt"/>
              </a:rPr>
            </a:br>
            <a:r>
              <a:rPr lang="vi-VN" sz="4000" dirty="0">
                <a:latin typeface="+mn-lt"/>
              </a:rPr>
              <a:t>khuôn mặt</a:t>
            </a:r>
            <a:endParaRPr sz="4000" dirty="0">
              <a:latin typeface="+mn-lt"/>
            </a:endParaRPr>
          </a:p>
        </p:txBody>
      </p:sp>
      <p:sp>
        <p:nvSpPr>
          <p:cNvPr id="175" name="Google Shape;175;p30"/>
          <p:cNvSpPr txBox="1">
            <a:spLocks noGrp="1"/>
          </p:cNvSpPr>
          <p:nvPr>
            <p:ph type="subTitle" idx="1"/>
          </p:nvPr>
        </p:nvSpPr>
        <p:spPr>
          <a:xfrm>
            <a:off x="3774478" y="3290550"/>
            <a:ext cx="5227755" cy="523800"/>
          </a:xfrm>
          <a:prstGeom prst="rect">
            <a:avLst/>
          </a:prstGeom>
        </p:spPr>
        <p:txBody>
          <a:bodyPr spcFirstLastPara="1" wrap="square" lIns="91425" tIns="91425" rIns="91425" bIns="91425" anchor="t" anchorCtr="0">
            <a:noAutofit/>
          </a:bodyPr>
          <a:lstStyle/>
          <a:p>
            <a:pPr marL="0" lvl="0" indent="0"/>
            <a:r>
              <a:rPr lang="vi-VN" sz="1800" dirty="0"/>
              <a:t>Nguyễn Văn Hoàng Phúc – Trần Thanh Nguyên</a:t>
            </a:r>
            <a:endParaRPr sz="1800"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Tree>
    <p:extLst>
      <p:ext uri="{BB962C8B-B14F-4D97-AF65-F5344CB8AC3E}">
        <p14:creationId xmlns:p14="http://schemas.microsoft.com/office/powerpoint/2010/main" val="313558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4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Giảm chiều dữ liệu - Phương pháp PCA</a:t>
            </a:r>
            <a:endParaRPr lang="vi-VN" dirty="0"/>
          </a:p>
        </p:txBody>
      </p:sp>
      <p:sp>
        <p:nvSpPr>
          <p:cNvPr id="1753" name="Google Shape;1753;p44"/>
          <p:cNvSpPr txBox="1">
            <a:spLocks noGrp="1"/>
          </p:cNvSpPr>
          <p:nvPr>
            <p:ph type="subTitle" idx="4294967295"/>
          </p:nvPr>
        </p:nvSpPr>
        <p:spPr>
          <a:xfrm flipH="1">
            <a:off x="5080001" y="1552348"/>
            <a:ext cx="3227100" cy="2578749"/>
          </a:xfrm>
          <a:prstGeom prst="rect">
            <a:avLst/>
          </a:prstGeom>
        </p:spPr>
        <p:txBody>
          <a:bodyPr spcFirstLastPara="1" wrap="square" lIns="91425" tIns="274300" rIns="91425" bIns="91425" anchor="ctr" anchorCtr="0">
            <a:noAutofit/>
          </a:bodyPr>
          <a:lstStyle/>
          <a:p>
            <a:pPr>
              <a:lnSpc>
                <a:spcPct val="114999"/>
              </a:lnSpc>
              <a:buNone/>
            </a:pPr>
            <a:r>
              <a:rPr lang="en" sz="1400" b="1" dirty="0"/>
              <a:t>PCA( Principal Component Analysis) : </a:t>
            </a:r>
            <a:r>
              <a:rPr lang="en" sz="1400" b="1" dirty="0" err="1"/>
              <a:t>là</a:t>
            </a:r>
            <a:r>
              <a:rPr lang="en" sz="1400" b="1" dirty="0"/>
              <a:t> </a:t>
            </a:r>
            <a:r>
              <a:rPr lang="en" sz="1400" b="1" dirty="0" err="1"/>
              <a:t>phương</a:t>
            </a:r>
            <a:r>
              <a:rPr lang="en" sz="1400" b="1" dirty="0"/>
              <a:t> </a:t>
            </a:r>
            <a:r>
              <a:rPr lang="en" sz="1400" b="1" dirty="0" err="1"/>
              <a:t>pháp</a:t>
            </a:r>
            <a:r>
              <a:rPr lang="en" sz="1400" b="1" dirty="0"/>
              <a:t> </a:t>
            </a:r>
            <a:r>
              <a:rPr lang="en" sz="1400" b="1" dirty="0" err="1"/>
              <a:t>chọn</a:t>
            </a:r>
            <a:r>
              <a:rPr lang="en" sz="1400" b="1" dirty="0"/>
              <a:t> </a:t>
            </a:r>
            <a:r>
              <a:rPr lang="en" sz="1400" b="1" dirty="0" err="1"/>
              <a:t>ra</a:t>
            </a:r>
            <a:r>
              <a:rPr lang="en" sz="1400" b="1" dirty="0"/>
              <a:t> </a:t>
            </a:r>
            <a:r>
              <a:rPr lang="en" sz="1400" b="1" dirty="0" err="1"/>
              <a:t>những</a:t>
            </a:r>
            <a:r>
              <a:rPr lang="en" sz="1400" b="1" dirty="0"/>
              <a:t> </a:t>
            </a:r>
            <a:r>
              <a:rPr lang="en" sz="1400" b="1" dirty="0" err="1"/>
              <a:t>đặt</a:t>
            </a:r>
            <a:r>
              <a:rPr lang="en" sz="1400" b="1" dirty="0"/>
              <a:t> </a:t>
            </a:r>
            <a:r>
              <a:rPr lang="en" sz="1400" b="1" dirty="0" err="1"/>
              <a:t>trưng</a:t>
            </a:r>
            <a:r>
              <a:rPr lang="en" sz="1400" b="1" dirty="0"/>
              <a:t> </a:t>
            </a:r>
            <a:r>
              <a:rPr lang="en" sz="1400" b="1" dirty="0" err="1"/>
              <a:t>quan</a:t>
            </a:r>
            <a:r>
              <a:rPr lang="en" sz="1400" b="1" dirty="0"/>
              <a:t> </a:t>
            </a:r>
            <a:r>
              <a:rPr lang="en" sz="1400" b="1" dirty="0" err="1"/>
              <a:t>trọng</a:t>
            </a:r>
            <a:r>
              <a:rPr lang="en" sz="1400" b="1" dirty="0"/>
              <a:t> </a:t>
            </a:r>
          </a:p>
          <a:p>
            <a:pPr>
              <a:lnSpc>
                <a:spcPct val="114999"/>
              </a:lnSpc>
              <a:buNone/>
            </a:pPr>
            <a:endParaRPr lang="en" sz="1400" b="1" dirty="0"/>
          </a:p>
          <a:p>
            <a:pPr>
              <a:lnSpc>
                <a:spcPct val="114999"/>
              </a:lnSpc>
              <a:buNone/>
            </a:pPr>
            <a:r>
              <a:rPr lang="en" sz="1400" b="1" dirty="0"/>
              <a:t>Ma </a:t>
            </a:r>
            <a:r>
              <a:rPr lang="en" sz="1400" b="1" dirty="0" err="1"/>
              <a:t>trận</a:t>
            </a:r>
            <a:r>
              <a:rPr lang="en" sz="1400" b="1" dirty="0"/>
              <a:t> </a:t>
            </a:r>
            <a:r>
              <a:rPr lang="en" sz="1400" b="1" dirty="0" err="1"/>
              <a:t>đặt</a:t>
            </a:r>
            <a:r>
              <a:rPr lang="en" sz="1400" b="1" dirty="0"/>
              <a:t> </a:t>
            </a:r>
            <a:r>
              <a:rPr lang="en" sz="1400" b="1" dirty="0" err="1"/>
              <a:t>trưng</a:t>
            </a:r>
            <a:r>
              <a:rPr lang="en" sz="1400" b="1" dirty="0"/>
              <a:t> </a:t>
            </a:r>
            <a:r>
              <a:rPr lang="en" sz="1400" b="1" dirty="0" err="1"/>
              <a:t>hiện</a:t>
            </a:r>
            <a:r>
              <a:rPr lang="en" sz="1400" b="1" dirty="0"/>
              <a:t> </a:t>
            </a:r>
            <a:r>
              <a:rPr lang="en" sz="1400" b="1" dirty="0" err="1"/>
              <a:t>tại</a:t>
            </a:r>
            <a:r>
              <a:rPr lang="en" sz="1400" b="1" dirty="0"/>
              <a:t> </a:t>
            </a:r>
            <a:r>
              <a:rPr lang="en" sz="1400" b="1" dirty="0" err="1"/>
              <a:t>của</a:t>
            </a:r>
            <a:r>
              <a:rPr lang="en" sz="1400" b="1" dirty="0"/>
              <a:t> </a:t>
            </a:r>
            <a:r>
              <a:rPr lang="en" sz="1400" b="1" dirty="0" err="1"/>
              <a:t>các</a:t>
            </a:r>
            <a:r>
              <a:rPr lang="en" sz="1400" b="1" dirty="0"/>
              <a:t> </a:t>
            </a:r>
            <a:r>
              <a:rPr lang="en" sz="1400" b="1" dirty="0" err="1"/>
              <a:t>ảnh</a:t>
            </a:r>
            <a:r>
              <a:rPr lang="en" sz="1400" b="1" dirty="0"/>
              <a:t> </a:t>
            </a:r>
            <a:r>
              <a:rPr lang="en" sz="1400" b="1" dirty="0" err="1"/>
              <a:t>là</a:t>
            </a:r>
            <a:r>
              <a:rPr lang="en" sz="1400" b="1" dirty="0"/>
              <a:t> ma </a:t>
            </a:r>
            <a:r>
              <a:rPr lang="en" sz="1400" b="1" dirty="0" err="1"/>
              <a:t>trận</a:t>
            </a:r>
            <a:r>
              <a:rPr lang="en" sz="1400" b="1" dirty="0"/>
              <a:t> 1 x 128 (</a:t>
            </a:r>
            <a:r>
              <a:rPr lang="en" sz="1400" b="1" dirty="0" err="1"/>
              <a:t>vẫn</a:t>
            </a:r>
            <a:r>
              <a:rPr lang="en" sz="1400" b="1" dirty="0"/>
              <a:t> </a:t>
            </a:r>
            <a:r>
              <a:rPr lang="en" sz="1400" b="1" dirty="0" err="1"/>
              <a:t>còn</a:t>
            </a:r>
            <a:r>
              <a:rPr lang="en" sz="1400" b="1" dirty="0"/>
              <a:t> </a:t>
            </a:r>
            <a:r>
              <a:rPr lang="en" sz="1400" b="1" dirty="0" err="1"/>
              <a:t>khá</a:t>
            </a:r>
            <a:r>
              <a:rPr lang="en" sz="1400" b="1" dirty="0"/>
              <a:t> </a:t>
            </a:r>
            <a:r>
              <a:rPr lang="en" sz="1400" b="1" dirty="0" err="1"/>
              <a:t>lớn</a:t>
            </a:r>
            <a:r>
              <a:rPr lang="en" sz="1400" b="1" dirty="0"/>
              <a:t>)</a:t>
            </a:r>
            <a:endParaRPr lang="vi-VN" sz="1400" dirty="0"/>
          </a:p>
          <a:p>
            <a:pPr>
              <a:lnSpc>
                <a:spcPct val="114999"/>
              </a:lnSpc>
              <a:buNone/>
            </a:pPr>
            <a:endParaRPr lang="en" b="1" dirty="0"/>
          </a:p>
          <a:p>
            <a:pPr marL="0" indent="0">
              <a:lnSpc>
                <a:spcPct val="100000"/>
              </a:lnSpc>
              <a:spcAft>
                <a:spcPts val="1600"/>
              </a:spcAft>
              <a:buNone/>
            </a:pPr>
            <a:endParaRPr lang="en" sz="1600" dirty="0"/>
          </a:p>
        </p:txBody>
      </p:sp>
      <p:cxnSp>
        <p:nvCxnSpPr>
          <p:cNvPr id="1754" name="Google Shape;1754;p44"/>
          <p:cNvCxnSpPr/>
          <p:nvPr/>
        </p:nvCxnSpPr>
        <p:spPr>
          <a:xfrm>
            <a:off x="4572100" y="2477900"/>
            <a:ext cx="0" cy="630600"/>
          </a:xfrm>
          <a:prstGeom prst="straightConnector1">
            <a:avLst/>
          </a:prstGeom>
          <a:noFill/>
          <a:ln w="19050" cap="flat" cmpd="sng">
            <a:solidFill>
              <a:srgbClr val="F3F3F3"/>
            </a:solidFill>
            <a:prstDash val="solid"/>
            <a:round/>
            <a:headEnd type="oval" w="med" len="med"/>
            <a:tailEnd type="oval" w="med" len="med"/>
          </a:ln>
        </p:spPr>
      </p:cxnSp>
      <p:grpSp>
        <p:nvGrpSpPr>
          <p:cNvPr id="11" name="Google Shape;1745;p44">
            <a:extLst>
              <a:ext uri="{FF2B5EF4-FFF2-40B4-BE49-F238E27FC236}">
                <a16:creationId xmlns:a16="http://schemas.microsoft.com/office/drawing/2014/main" id="{FCF397B0-DE87-4403-7CC1-F721DC62BBA1}"/>
              </a:ext>
            </a:extLst>
          </p:cNvPr>
          <p:cNvGrpSpPr/>
          <p:nvPr/>
        </p:nvGrpSpPr>
        <p:grpSpPr>
          <a:xfrm>
            <a:off x="656395" y="1676344"/>
            <a:ext cx="3533290" cy="2691053"/>
            <a:chOff x="3578510" y="1419647"/>
            <a:chExt cx="4021500" cy="3062887"/>
          </a:xfrm>
        </p:grpSpPr>
        <p:sp>
          <p:nvSpPr>
            <p:cNvPr id="5" name="Google Shape;1746;p44">
              <a:extLst>
                <a:ext uri="{FF2B5EF4-FFF2-40B4-BE49-F238E27FC236}">
                  <a16:creationId xmlns:a16="http://schemas.microsoft.com/office/drawing/2014/main" id="{0E12E3FA-B317-1F6C-8BE6-9DE10762049C}"/>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47;p44">
              <a:extLst>
                <a:ext uri="{FF2B5EF4-FFF2-40B4-BE49-F238E27FC236}">
                  <a16:creationId xmlns:a16="http://schemas.microsoft.com/office/drawing/2014/main" id="{109B52C2-4460-4A5F-898D-455637BF6E89}"/>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748;p44">
              <a:extLst>
                <a:ext uri="{FF2B5EF4-FFF2-40B4-BE49-F238E27FC236}">
                  <a16:creationId xmlns:a16="http://schemas.microsoft.com/office/drawing/2014/main" id="{113674DA-2E6D-AF25-F539-8D5B409837F8}"/>
                </a:ext>
              </a:extLst>
            </p:cNvPr>
            <p:cNvGrpSpPr/>
            <p:nvPr/>
          </p:nvGrpSpPr>
          <p:grpSpPr>
            <a:xfrm>
              <a:off x="3605853" y="1447364"/>
              <a:ext cx="3966900" cy="3035170"/>
              <a:chOff x="3605853" y="1447364"/>
              <a:chExt cx="3966900" cy="3035170"/>
            </a:xfrm>
          </p:grpSpPr>
          <p:sp>
            <p:nvSpPr>
              <p:cNvPr id="9" name="Google Shape;1749;p44">
                <a:extLst>
                  <a:ext uri="{FF2B5EF4-FFF2-40B4-BE49-F238E27FC236}">
                    <a16:creationId xmlns:a16="http://schemas.microsoft.com/office/drawing/2014/main" id="{E182A65C-5213-AA59-68DA-D6EF061C8EDF}"/>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0;p44">
                <a:extLst>
                  <a:ext uri="{FF2B5EF4-FFF2-40B4-BE49-F238E27FC236}">
                    <a16:creationId xmlns:a16="http://schemas.microsoft.com/office/drawing/2014/main" id="{62F44342-9E1F-1542-BD50-7E25D12B1BF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8" name="Google Shape;1751;p44">
              <a:extLst>
                <a:ext uri="{FF2B5EF4-FFF2-40B4-BE49-F238E27FC236}">
                  <a16:creationId xmlns:a16="http://schemas.microsoft.com/office/drawing/2014/main" id="{C4EEF6AD-DABA-DE83-EB70-95C8C2AD9CCA}"/>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4" name="Hình ảnh 14" descr="Ảnh có chứa biểu đồ&#10;&#10;Mô tả được tự động tạo">
            <a:extLst>
              <a:ext uri="{FF2B5EF4-FFF2-40B4-BE49-F238E27FC236}">
                <a16:creationId xmlns:a16="http://schemas.microsoft.com/office/drawing/2014/main" id="{3D4795C4-AC14-89CB-77CC-59C43329CA94}"/>
              </a:ext>
            </a:extLst>
          </p:cNvPr>
          <p:cNvPicPr>
            <a:picLocks noChangeAspect="1"/>
          </p:cNvPicPr>
          <p:nvPr/>
        </p:nvPicPr>
        <p:blipFill>
          <a:blip r:embed="rId3"/>
          <a:stretch>
            <a:fillRect/>
          </a:stretch>
        </p:blipFill>
        <p:spPr>
          <a:xfrm>
            <a:off x="795787" y="1817228"/>
            <a:ext cx="3282350" cy="1961931"/>
          </a:xfrm>
          <a:prstGeom prst="rect">
            <a:avLst/>
          </a:prstGeom>
        </p:spPr>
      </p:pic>
    </p:spTree>
    <p:extLst>
      <p:ext uri="{BB962C8B-B14F-4D97-AF65-F5344CB8AC3E}">
        <p14:creationId xmlns:p14="http://schemas.microsoft.com/office/powerpoint/2010/main" val="117908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r>
              <a:rPr lang="en" dirty="0"/>
              <a:t>Các </a:t>
            </a:r>
            <a:r>
              <a:rPr lang="en" dirty="0" err="1"/>
              <a:t>bước</a:t>
            </a:r>
            <a:r>
              <a:rPr lang="en" dirty="0"/>
              <a:t> </a:t>
            </a:r>
            <a:r>
              <a:rPr lang="en" dirty="0" err="1"/>
              <a:t>của</a:t>
            </a:r>
            <a:r>
              <a:rPr lang="en" dirty="0"/>
              <a:t> PCA</a:t>
            </a:r>
            <a:endParaRPr lang="vi-VN" dirty="0"/>
          </a:p>
        </p:txBody>
      </p:sp>
      <p:sp>
        <p:nvSpPr>
          <p:cNvPr id="653" name="Google Shape;653;p34"/>
          <p:cNvSpPr/>
          <p:nvPr/>
        </p:nvSpPr>
        <p:spPr>
          <a:xfrm>
            <a:off x="4115925" y="1594922"/>
            <a:ext cx="912300" cy="9123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4285725" y="1764722"/>
            <a:ext cx="572700" cy="572700"/>
          </a:xfrm>
          <a:prstGeom prst="rect">
            <a:avLst/>
          </a:prstGeom>
          <a:solidFill>
            <a:srgbClr val="F3F3F3"/>
          </a:solid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85488" y="1825760"/>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4"/>
          <p:cNvGrpSpPr/>
          <p:nvPr/>
        </p:nvGrpSpPr>
        <p:grpSpPr>
          <a:xfrm>
            <a:off x="5567955" y="2607946"/>
            <a:ext cx="266197" cy="249155"/>
            <a:chOff x="1507342" y="1024774"/>
            <a:chExt cx="399216" cy="373658"/>
          </a:xfrm>
        </p:grpSpPr>
        <p:sp>
          <p:nvSpPr>
            <p:cNvPr id="661" name="Google Shape;661;p34"/>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4"/>
          <p:cNvSpPr/>
          <p:nvPr/>
        </p:nvSpPr>
        <p:spPr>
          <a:xfrm>
            <a:off x="3303861" y="1247053"/>
            <a:ext cx="283071" cy="245141"/>
          </a:xfrm>
          <a:custGeom>
            <a:avLst/>
            <a:gdLst/>
            <a:ahLst/>
            <a:cxnLst/>
            <a:rect l="l" t="t" r="r" b="b"/>
            <a:pathLst>
              <a:path w="56756" h="49151" extrusionOk="0">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5586942" y="1255497"/>
            <a:ext cx="228224" cy="228239"/>
          </a:xfrm>
          <a:custGeom>
            <a:avLst/>
            <a:gdLst/>
            <a:ahLst/>
            <a:cxnLst/>
            <a:rect l="l" t="t" r="r" b="b"/>
            <a:pathLst>
              <a:path w="46246" h="46249" extrusionOk="0">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3314557" y="2616316"/>
            <a:ext cx="261654" cy="238415"/>
          </a:xfrm>
          <a:custGeom>
            <a:avLst/>
            <a:gdLst/>
            <a:ahLst/>
            <a:cxnLst/>
            <a:rect l="l" t="t" r="r" b="b"/>
            <a:pathLst>
              <a:path w="53020" h="48311" extrusionOk="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txBox="1">
            <a:spLocks noGrp="1"/>
          </p:cNvSpPr>
          <p:nvPr>
            <p:ph type="subTitle" idx="4294967295"/>
          </p:nvPr>
        </p:nvSpPr>
        <p:spPr>
          <a:xfrm flipH="1">
            <a:off x="861825" y="1524082"/>
            <a:ext cx="2234400" cy="365100"/>
          </a:xfrm>
          <a:prstGeom prst="rect">
            <a:avLst/>
          </a:prstGeom>
        </p:spPr>
        <p:txBody>
          <a:bodyPr spcFirstLastPara="1" wrap="square" lIns="91425" tIns="91425" rIns="91425" bIns="91425" anchor="ctr" anchorCtr="0">
            <a:noAutofit/>
          </a:bodyPr>
          <a:lstStyle/>
          <a:p>
            <a:pPr marL="0" indent="0" algn="r">
              <a:lnSpc>
                <a:spcPct val="100000"/>
              </a:lnSpc>
              <a:spcAft>
                <a:spcPts val="1600"/>
              </a:spcAft>
              <a:buNone/>
            </a:pPr>
            <a:r>
              <a:rPr lang="en" sz="1800" b="1" dirty="0" err="1">
                <a:ea typeface="Rajdhani"/>
                <a:cs typeface="Arial" panose="020B0604020202020204" pitchFamily="34" charset="0"/>
                <a:sym typeface="Rajdhani"/>
              </a:rPr>
              <a:t>Tính</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toán</a:t>
            </a:r>
            <a:r>
              <a:rPr lang="en" sz="1800" b="1" dirty="0">
                <a:ea typeface="Rajdhani"/>
                <a:cs typeface="Arial" panose="020B0604020202020204" pitchFamily="34" charset="0"/>
                <a:sym typeface="Rajdhani"/>
              </a:rPr>
              <a:t> ma </a:t>
            </a:r>
            <a:r>
              <a:rPr lang="en" sz="1800" b="1" dirty="0" err="1">
                <a:ea typeface="Rajdhani"/>
                <a:cs typeface="Arial" panose="020B0604020202020204" pitchFamily="34" charset="0"/>
                <a:sym typeface="Rajdhani"/>
              </a:rPr>
              <a:t>trận</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hiệp</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phương</a:t>
            </a:r>
            <a:r>
              <a:rPr lang="en" sz="1800" b="1" dirty="0">
                <a:ea typeface="Rajdhani"/>
                <a:cs typeface="Arial" panose="020B0604020202020204" pitchFamily="34" charset="0"/>
                <a:sym typeface="Rajdhani"/>
              </a:rPr>
              <a:t> </a:t>
            </a:r>
            <a:r>
              <a:rPr lang="en" sz="1800" b="1" dirty="0" err="1">
                <a:ea typeface="Rajdhani"/>
                <a:cs typeface="Arial" panose="020B0604020202020204" pitchFamily="34" charset="0"/>
                <a:sym typeface="Rajdhani"/>
              </a:rPr>
              <a:t>sai</a:t>
            </a:r>
            <a:r>
              <a:rPr lang="en" sz="1800" b="1" dirty="0">
                <a:ea typeface="Rajdhani"/>
                <a:cs typeface="Arial" panose="020B0604020202020204" pitchFamily="34" charset="0"/>
                <a:sym typeface="Rajdhani"/>
              </a:rPr>
              <a:t>:</a:t>
            </a:r>
            <a:endParaRPr sz="1800" b="1" dirty="0">
              <a:latin typeface="Arial" panose="020B0604020202020204" pitchFamily="34" charset="0"/>
              <a:ea typeface="Rajdhani"/>
              <a:cs typeface="Arial" panose="020B0604020202020204" pitchFamily="34" charset="0"/>
              <a:sym typeface="Rajdhani"/>
            </a:endParaRPr>
          </a:p>
        </p:txBody>
      </p:sp>
      <p:sp>
        <p:nvSpPr>
          <p:cNvPr id="667" name="Google Shape;667;p34"/>
          <p:cNvSpPr txBox="1">
            <a:spLocks noGrp="1"/>
          </p:cNvSpPr>
          <p:nvPr>
            <p:ph type="subTitle" idx="4294967295"/>
          </p:nvPr>
        </p:nvSpPr>
        <p:spPr>
          <a:xfrm flipH="1">
            <a:off x="6087375" y="1642698"/>
            <a:ext cx="2194800" cy="365100"/>
          </a:xfrm>
          <a:prstGeom prst="rect">
            <a:avLst/>
          </a:prstGeom>
        </p:spPr>
        <p:txBody>
          <a:bodyPr spcFirstLastPara="1" wrap="square" lIns="91425" tIns="91425" rIns="91425" bIns="91425" anchor="ctr" anchorCtr="0">
            <a:noAutofit/>
          </a:bodyPr>
          <a:lstStyle/>
          <a:p>
            <a:pPr marL="0" indent="0">
              <a:lnSpc>
                <a:spcPct val="100000"/>
              </a:lnSpc>
              <a:spcAft>
                <a:spcPts val="1600"/>
              </a:spcAft>
              <a:buNone/>
            </a:pPr>
            <a:r>
              <a:rPr lang="en" sz="1800" b="1" dirty="0" err="1">
                <a:cs typeface="Arial" panose="020B0604020202020204" pitchFamily="34" charset="0"/>
                <a:sym typeface="Rajdhani"/>
              </a:rPr>
              <a:t>Lựa</a:t>
            </a:r>
            <a:r>
              <a:rPr lang="en" sz="1800" b="1" dirty="0">
                <a:cs typeface="Arial" panose="020B0604020202020204" pitchFamily="34" charset="0"/>
                <a:sym typeface="Rajdhani"/>
              </a:rPr>
              <a:t> </a:t>
            </a:r>
            <a:r>
              <a:rPr lang="en" sz="1800" b="1" dirty="0" err="1">
                <a:cs typeface="Arial" panose="020B0604020202020204" pitchFamily="34" charset="0"/>
                <a:sym typeface="Rajdhani"/>
              </a:rPr>
              <a:t>chọn</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r>
              <a:rPr lang="en" sz="1800" b="1" dirty="0">
                <a:cs typeface="Arial" panose="020B0604020202020204" pitchFamily="34" charset="0"/>
                <a:sym typeface="Rajdhani"/>
              </a:rPr>
              <a:t> </a:t>
            </a:r>
            <a:r>
              <a:rPr lang="en" sz="1800" b="1" dirty="0" err="1">
                <a:cs typeface="Arial" panose="020B0604020202020204" pitchFamily="34" charset="0"/>
                <a:sym typeface="Rajdhani"/>
              </a:rPr>
              <a:t>lượng</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8" name="Google Shape;668;p34"/>
          <p:cNvSpPr txBox="1">
            <a:spLocks noGrp="1"/>
          </p:cNvSpPr>
          <p:nvPr>
            <p:ph type="subTitle" idx="4294967295"/>
          </p:nvPr>
        </p:nvSpPr>
        <p:spPr>
          <a:xfrm>
            <a:off x="861862" y="2296065"/>
            <a:ext cx="2234400" cy="365100"/>
          </a:xfrm>
          <a:prstGeom prst="rect">
            <a:avLst/>
          </a:prstGeom>
        </p:spPr>
        <p:txBody>
          <a:bodyPr spcFirstLastPara="1" wrap="square" lIns="91425" tIns="91425" rIns="91425" bIns="91425" anchor="t" anchorCtr="0">
            <a:noAutofit/>
          </a:bodyPr>
          <a:lstStyle/>
          <a:p>
            <a:pPr marL="0" indent="0" algn="r">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a:t>
            </a:r>
            <a:r>
              <a:rPr lang="en" sz="1800" b="1" dirty="0" err="1">
                <a:cs typeface="Arial" panose="020B0604020202020204" pitchFamily="34" charset="0"/>
                <a:sym typeface="Rajdhani"/>
              </a:rPr>
              <a:t>các</a:t>
            </a:r>
            <a:r>
              <a:rPr lang="en" sz="1800" b="1" dirty="0">
                <a:cs typeface="Arial" panose="020B0604020202020204" pitchFamily="34" charset="0"/>
                <a:sym typeface="Rajdhani"/>
              </a:rPr>
              <a:t> </a:t>
            </a:r>
            <a:r>
              <a:rPr lang="en" sz="1800" b="1" dirty="0" err="1">
                <a:cs typeface="Arial" panose="020B0604020202020204" pitchFamily="34" charset="0"/>
                <a:sym typeface="Rajdhani"/>
              </a:rPr>
              <a:t>thành</a:t>
            </a:r>
            <a:r>
              <a:rPr lang="en" sz="1800" b="1" dirty="0">
                <a:cs typeface="Arial" panose="020B0604020202020204" pitchFamily="34" charset="0"/>
                <a:sym typeface="Rajdhani"/>
              </a:rPr>
              <a:t> </a:t>
            </a:r>
            <a:r>
              <a:rPr lang="en" sz="1800" b="1" dirty="0" err="1">
                <a:cs typeface="Arial" panose="020B0604020202020204" pitchFamily="34" charset="0"/>
                <a:sym typeface="Rajdhani"/>
              </a:rPr>
              <a:t>phần</a:t>
            </a:r>
            <a:r>
              <a:rPr lang="en" sz="1800" b="1" dirty="0">
                <a:cs typeface="Arial" panose="020B0604020202020204" pitchFamily="34" charset="0"/>
                <a:sym typeface="Rajdhani"/>
              </a:rPr>
              <a:t> </a:t>
            </a:r>
            <a:r>
              <a:rPr lang="en" sz="1800" b="1" dirty="0" err="1">
                <a:cs typeface="Arial" panose="020B0604020202020204" pitchFamily="34" charset="0"/>
                <a:sym typeface="Rajdhani"/>
              </a:rPr>
              <a:t>chính</a:t>
            </a:r>
            <a:endParaRPr lang="vi-VN" b="1" dirty="0" err="1"/>
          </a:p>
        </p:txBody>
      </p:sp>
      <p:sp>
        <p:nvSpPr>
          <p:cNvPr id="669" name="Google Shape;669;p34"/>
          <p:cNvSpPr txBox="1">
            <a:spLocks noGrp="1"/>
          </p:cNvSpPr>
          <p:nvPr>
            <p:ph type="subTitle" idx="4294967295"/>
          </p:nvPr>
        </p:nvSpPr>
        <p:spPr>
          <a:xfrm>
            <a:off x="6087537" y="2293070"/>
            <a:ext cx="2194800" cy="365100"/>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 sz="1800" b="1" dirty="0" err="1">
                <a:cs typeface="Arial" panose="020B0604020202020204" pitchFamily="34" charset="0"/>
                <a:sym typeface="Rajdhani"/>
              </a:rPr>
              <a:t>Tính</a:t>
            </a:r>
            <a:r>
              <a:rPr lang="en" sz="1800" b="1" dirty="0">
                <a:cs typeface="Arial" panose="020B0604020202020204" pitchFamily="34" charset="0"/>
                <a:sym typeface="Rajdhani"/>
              </a:rPr>
              <a:t> </a:t>
            </a:r>
            <a:r>
              <a:rPr lang="en" sz="1800" b="1" dirty="0" err="1">
                <a:cs typeface="Arial" panose="020B0604020202020204" pitchFamily="34" charset="0"/>
                <a:sym typeface="Rajdhani"/>
              </a:rPr>
              <a:t>toán</a:t>
            </a:r>
            <a:r>
              <a:rPr lang="en" sz="1800" b="1" dirty="0">
                <a:cs typeface="Arial" panose="020B0604020202020204" pitchFamily="34" charset="0"/>
                <a:sym typeface="Rajdhani"/>
              </a:rPr>
              <a:t> ma </a:t>
            </a:r>
            <a:r>
              <a:rPr lang="en" sz="1800" b="1" dirty="0" err="1">
                <a:cs typeface="Arial" panose="020B0604020202020204" pitchFamily="34" charset="0"/>
                <a:sym typeface="Rajdhani"/>
              </a:rPr>
              <a:t>trận</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trọng</a:t>
            </a:r>
            <a:r>
              <a:rPr lang="en" sz="1800" b="1" dirty="0">
                <a:cs typeface="Arial" panose="020B0604020202020204" pitchFamily="34" charset="0"/>
                <a:sym typeface="Rajdhani"/>
              </a:rPr>
              <a:t> </a:t>
            </a:r>
            <a:r>
              <a:rPr lang="en" sz="1800" b="1" dirty="0" err="1">
                <a:cs typeface="Arial" panose="020B0604020202020204" pitchFamily="34" charset="0"/>
                <a:sym typeface="Rajdhani"/>
              </a:rPr>
              <a:t>số</a:t>
            </a:r>
            <a:endParaRPr lang="vi-VN" sz="1800" b="1" dirty="0">
              <a:cs typeface="Arial" panose="020B0604020202020204" pitchFamily="34" charset="0"/>
            </a:endParaRPr>
          </a:p>
        </p:txBody>
      </p:sp>
      <p:sp>
        <p:nvSpPr>
          <p:cNvPr id="670" name="Google Shape;670;p34"/>
          <p:cNvSpPr/>
          <p:nvPr/>
        </p:nvSpPr>
        <p:spPr>
          <a:xfrm>
            <a:off x="322010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473450" y="25072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322010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473450" y="1144322"/>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cxnSpLocks/>
          </p:cNvCxnSpPr>
          <p:nvPr/>
        </p:nvCxnSpPr>
        <p:spPr>
          <a:xfrm>
            <a:off x="367070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5" name="Google Shape;675;p34"/>
          <p:cNvCxnSpPr>
            <a:cxnSpLocks/>
          </p:cNvCxnSpPr>
          <p:nvPr/>
        </p:nvCxnSpPr>
        <p:spPr>
          <a:xfrm rot="10800000" flipV="1">
            <a:off x="36707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6" name="Google Shape;676;p34"/>
          <p:cNvCxnSpPr>
            <a:cxnSpLocks/>
          </p:cNvCxnSpPr>
          <p:nvPr/>
        </p:nvCxnSpPr>
        <p:spPr>
          <a:xfrm rot="10800000" flipV="1">
            <a:off x="5028250" y="136962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677" name="Google Shape;677;p34"/>
          <p:cNvCxnSpPr>
            <a:cxnSpLocks/>
          </p:cNvCxnSpPr>
          <p:nvPr/>
        </p:nvCxnSpPr>
        <p:spPr>
          <a:xfrm>
            <a:off x="5028225" y="2051072"/>
            <a:ext cx="445225" cy="681450"/>
          </a:xfrm>
          <a:prstGeom prst="bentConnector3">
            <a:avLst>
              <a:gd name="adj1" fmla="val 50000"/>
            </a:avLst>
          </a:prstGeom>
          <a:noFill/>
          <a:ln w="19050" cap="flat" cmpd="sng">
            <a:solidFill>
              <a:srgbClr val="F3F3F3"/>
            </a:solidFill>
            <a:prstDash val="solid"/>
            <a:round/>
            <a:headEnd type="none" w="med" len="med"/>
            <a:tailEnd type="none" w="med" len="med"/>
          </a:ln>
        </p:spPr>
      </p:cxnSp>
      <p:cxnSp>
        <p:nvCxnSpPr>
          <p:cNvPr id="2" name="Google Shape;677;p34">
            <a:extLst>
              <a:ext uri="{FF2B5EF4-FFF2-40B4-BE49-F238E27FC236}">
                <a16:creationId xmlns:a16="http://schemas.microsoft.com/office/drawing/2014/main" id="{4003CD10-E2B6-A349-4A1B-6519F0769003}"/>
              </a:ext>
            </a:extLst>
          </p:cNvPr>
          <p:cNvCxnSpPr>
            <a:cxnSpLocks/>
          </p:cNvCxnSpPr>
          <p:nvPr/>
        </p:nvCxnSpPr>
        <p:spPr>
          <a:xfrm>
            <a:off x="4521423" y="2514742"/>
            <a:ext cx="445200" cy="681600"/>
          </a:xfrm>
          <a:prstGeom prst="bentConnector3">
            <a:avLst>
              <a:gd name="adj1" fmla="val 50003"/>
            </a:avLst>
          </a:prstGeom>
          <a:noFill/>
          <a:ln w="19050" cap="flat" cmpd="sng">
            <a:solidFill>
              <a:srgbClr val="F3F3F3"/>
            </a:solidFill>
            <a:prstDash val="solid"/>
            <a:round/>
            <a:headEnd type="none" w="med" len="med"/>
            <a:tailEnd type="none" w="med" len="med"/>
          </a:ln>
        </p:spPr>
      </p:cxnSp>
      <p:sp>
        <p:nvSpPr>
          <p:cNvPr id="3" name="Google Shape;671;p34">
            <a:extLst>
              <a:ext uri="{FF2B5EF4-FFF2-40B4-BE49-F238E27FC236}">
                <a16:creationId xmlns:a16="http://schemas.microsoft.com/office/drawing/2014/main" id="{60D1DA1D-0F59-C109-D964-66A8965F2F77}"/>
              </a:ext>
            </a:extLst>
          </p:cNvPr>
          <p:cNvSpPr/>
          <p:nvPr/>
        </p:nvSpPr>
        <p:spPr>
          <a:xfrm>
            <a:off x="4535327" y="3197335"/>
            <a:ext cx="450600" cy="4506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60;p34">
            <a:extLst>
              <a:ext uri="{FF2B5EF4-FFF2-40B4-BE49-F238E27FC236}">
                <a16:creationId xmlns:a16="http://schemas.microsoft.com/office/drawing/2014/main" id="{8F8BB6E3-FA1F-8B91-4609-784CA505B7B9}"/>
              </a:ext>
            </a:extLst>
          </p:cNvPr>
          <p:cNvGrpSpPr/>
          <p:nvPr/>
        </p:nvGrpSpPr>
        <p:grpSpPr>
          <a:xfrm>
            <a:off x="4619049" y="3298059"/>
            <a:ext cx="266197" cy="249155"/>
            <a:chOff x="1507342" y="1024774"/>
            <a:chExt cx="399216" cy="373658"/>
          </a:xfrm>
        </p:grpSpPr>
        <p:sp>
          <p:nvSpPr>
            <p:cNvPr id="5" name="Google Shape;661;p34">
              <a:extLst>
                <a:ext uri="{FF2B5EF4-FFF2-40B4-BE49-F238E27FC236}">
                  <a16:creationId xmlns:a16="http://schemas.microsoft.com/office/drawing/2014/main" id="{9297D3E1-CE4F-299D-F0CF-EEA6242E845B}"/>
                </a:ext>
              </a:extLst>
            </p:cNvPr>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4">
              <a:extLst>
                <a:ext uri="{FF2B5EF4-FFF2-40B4-BE49-F238E27FC236}">
                  <a16:creationId xmlns:a16="http://schemas.microsoft.com/office/drawing/2014/main" id="{798575D7-F257-C3BE-FE44-C344B0966C39}"/>
                </a:ext>
              </a:extLst>
            </p:cNvPr>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69;p34">
            <a:extLst>
              <a:ext uri="{FF2B5EF4-FFF2-40B4-BE49-F238E27FC236}">
                <a16:creationId xmlns:a16="http://schemas.microsoft.com/office/drawing/2014/main" id="{01C8FFBF-B554-67AF-7DA7-92B1A57071CF}"/>
              </a:ext>
            </a:extLst>
          </p:cNvPr>
          <p:cNvSpPr txBox="1">
            <a:spLocks/>
          </p:cNvSpPr>
          <p:nvPr/>
        </p:nvSpPr>
        <p:spPr>
          <a:xfrm>
            <a:off x="3521179" y="3597815"/>
            <a:ext cx="2194800"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Biểu</a:t>
            </a:r>
            <a:r>
              <a:rPr lang="en" sz="1800" b="1" dirty="0">
                <a:cs typeface="Arial" panose="020B0604020202020204" pitchFamily="34" charset="0"/>
                <a:sym typeface="Rajdhani"/>
              </a:rPr>
              <a:t> </a:t>
            </a:r>
            <a:r>
              <a:rPr lang="en" sz="1800" b="1" dirty="0" err="1">
                <a:cs typeface="Arial" panose="020B0604020202020204" pitchFamily="34" charset="0"/>
                <a:sym typeface="Rajdhani"/>
              </a:rPr>
              <a:t>diễn</a:t>
            </a:r>
            <a:r>
              <a:rPr lang="en" sz="1800" b="1" dirty="0">
                <a:cs typeface="Arial" panose="020B0604020202020204" pitchFamily="34" charset="0"/>
                <a:sym typeface="Rajdhani"/>
              </a:rPr>
              <a:t> </a:t>
            </a:r>
            <a:r>
              <a:rPr lang="en" sz="1800" b="1" dirty="0" err="1">
                <a:cs typeface="Arial" panose="020B0604020202020204" pitchFamily="34" charset="0"/>
                <a:sym typeface="Rajdhani"/>
              </a:rPr>
              <a:t>dữ</a:t>
            </a:r>
            <a:r>
              <a:rPr lang="en" sz="1800" b="1" dirty="0">
                <a:cs typeface="Arial" panose="020B0604020202020204" pitchFamily="34" charset="0"/>
                <a:sym typeface="Rajdhani"/>
              </a:rPr>
              <a:t> </a:t>
            </a:r>
            <a:r>
              <a:rPr lang="en" sz="1800" b="1" dirty="0" err="1">
                <a:cs typeface="Arial" panose="020B0604020202020204" pitchFamily="34" charset="0"/>
                <a:sym typeface="Rajdhani"/>
              </a:rPr>
              <a:t>liệu</a:t>
            </a:r>
            <a:r>
              <a:rPr lang="en" sz="1800" b="1" dirty="0">
                <a:cs typeface="Arial" panose="020B0604020202020204" pitchFamily="34" charset="0"/>
                <a:sym typeface="Rajdhani"/>
              </a:rPr>
              <a:t> </a:t>
            </a:r>
            <a:r>
              <a:rPr lang="en" sz="1800" b="1" dirty="0" err="1">
                <a:cs typeface="Arial" panose="020B0604020202020204" pitchFamily="34" charset="0"/>
                <a:sym typeface="Rajdhani"/>
              </a:rPr>
              <a:t>mới</a:t>
            </a:r>
            <a:endParaRPr lang="vi-VN" b="1" dirty="0" err="1"/>
          </a:p>
        </p:txBody>
      </p:sp>
      <p:sp>
        <p:nvSpPr>
          <p:cNvPr id="9" name="Google Shape;669;p34">
            <a:extLst>
              <a:ext uri="{FF2B5EF4-FFF2-40B4-BE49-F238E27FC236}">
                <a16:creationId xmlns:a16="http://schemas.microsoft.com/office/drawing/2014/main" id="{C6265057-D81E-AC88-824E-D4D82527A4D5}"/>
              </a:ext>
            </a:extLst>
          </p:cNvPr>
          <p:cNvSpPr txBox="1">
            <a:spLocks/>
          </p:cNvSpPr>
          <p:nvPr/>
        </p:nvSpPr>
        <p:spPr>
          <a:xfrm>
            <a:off x="1192047" y="4309494"/>
            <a:ext cx="7381432" cy="51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None/>
            </a:pPr>
            <a:r>
              <a:rPr lang="en" sz="1800" b="1" dirty="0" err="1">
                <a:cs typeface="Arial" panose="020B0604020202020204" pitchFamily="34" charset="0"/>
                <a:sym typeface="Rajdhani"/>
              </a:rPr>
              <a:t>Hiện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tại</a:t>
            </a:r>
            <a:r>
              <a:rPr lang="en" sz="1800" b="1" dirty="0">
                <a:cs typeface="Arial" panose="020B0604020202020204" pitchFamily="34" charset="0"/>
                <a:sym typeface="Rajdhani"/>
              </a:rPr>
              <a:t> </a:t>
            </a:r>
            <a:r>
              <a:rPr lang="en" sz="1800" b="1" dirty="0" err="1">
                <a:cs typeface="Arial" panose="020B0604020202020204" pitchFamily="34" charset="0"/>
                <a:sym typeface="Rajdhani"/>
              </a:rPr>
              <a:t>có</a:t>
            </a:r>
            <a:r>
              <a:rPr lang="en" sz="1800" b="1" dirty="0">
                <a:cs typeface="Arial" panose="020B0604020202020204" pitchFamily="34" charset="0"/>
                <a:sym typeface="Rajdhani"/>
              </a:rPr>
              <a:t> </a:t>
            </a:r>
            <a:r>
              <a:rPr lang="en" sz="1800" b="1" dirty="0" err="1">
                <a:cs typeface="Arial" panose="020B0604020202020204" pitchFamily="34" charset="0"/>
                <a:sym typeface="Rajdhani"/>
              </a:rPr>
              <a:t>nhiều</a:t>
            </a:r>
            <a:r>
              <a:rPr lang="en" sz="1800" b="1" dirty="0">
                <a:cs typeface="Arial" panose="020B0604020202020204" pitchFamily="34" charset="0"/>
                <a:sym typeface="Rajdhani"/>
              </a:rPr>
              <a:t> </a:t>
            </a:r>
            <a:r>
              <a:rPr lang="en" sz="1800" b="1" dirty="0" err="1">
                <a:cs typeface="Arial" panose="020B0604020202020204" pitchFamily="34" charset="0"/>
                <a:sym typeface="Rajdhani"/>
              </a:rPr>
              <a:t>thư</a:t>
            </a:r>
            <a:r>
              <a:rPr lang="en" sz="1800" b="1" dirty="0">
                <a:cs typeface="Arial" panose="020B0604020202020204" pitchFamily="34" charset="0"/>
                <a:sym typeface="Rajdhani"/>
              </a:rPr>
              <a:t> </a:t>
            </a:r>
            <a:r>
              <a:rPr lang="en" sz="1800" b="1" dirty="0" err="1">
                <a:cs typeface="Arial" panose="020B0604020202020204" pitchFamily="34" charset="0"/>
                <a:sym typeface="Rajdhani"/>
              </a:rPr>
              <a:t>viện</a:t>
            </a:r>
            <a:r>
              <a:rPr lang="en" sz="1800" b="1" dirty="0">
                <a:cs typeface="Arial" panose="020B0604020202020204" pitchFamily="34" charset="0"/>
                <a:sym typeface="Rajdhani"/>
              </a:rPr>
              <a:t> </a:t>
            </a:r>
            <a:r>
              <a:rPr lang="en" sz="1800" b="1" dirty="0" err="1">
                <a:cs typeface="Arial" panose="020B0604020202020204" pitchFamily="34" charset="0"/>
                <a:sym typeface="Rajdhani"/>
              </a:rPr>
              <a:t>hỗ</a:t>
            </a:r>
            <a:r>
              <a:rPr lang="en" sz="1800" b="1" dirty="0">
                <a:cs typeface="Arial" panose="020B0604020202020204" pitchFamily="34" charset="0"/>
                <a:sym typeface="Rajdhani"/>
              </a:rPr>
              <a:t> </a:t>
            </a:r>
            <a:r>
              <a:rPr lang="en" sz="1800" b="1" dirty="0" err="1">
                <a:cs typeface="Arial" panose="020B0604020202020204" pitchFamily="34" charset="0"/>
                <a:sym typeface="Rajdhani"/>
              </a:rPr>
              <a:t>trợ</a:t>
            </a:r>
            <a:r>
              <a:rPr lang="en" sz="1800" b="1" dirty="0">
                <a:cs typeface="Arial" panose="020B0604020202020204" pitchFamily="34" charset="0"/>
                <a:sym typeface="Rajdhani"/>
              </a:rPr>
              <a:t> PCA : </a:t>
            </a:r>
            <a:r>
              <a:rPr lang="en" sz="1800" b="1" dirty="0" err="1">
                <a:cs typeface="Arial" panose="020B0604020202020204" pitchFamily="34" charset="0"/>
                <a:sym typeface="Rajdhani"/>
              </a:rPr>
              <a:t>như</a:t>
            </a:r>
            <a:r>
              <a:rPr lang="en" sz="1800" b="1" dirty="0">
                <a:cs typeface="Arial" panose="020B0604020202020204" pitchFamily="34" charset="0"/>
                <a:sym typeface="Rajdhani"/>
              </a:rPr>
              <a:t> </a:t>
            </a:r>
            <a:r>
              <a:rPr lang="en" sz="1800" b="1" dirty="0" err="1">
                <a:cs typeface="Arial" panose="020B0604020202020204" pitchFamily="34" charset="0"/>
                <a:sym typeface="Rajdhani"/>
              </a:rPr>
              <a:t>numpy</a:t>
            </a:r>
            <a:r>
              <a:rPr lang="en" sz="1800" b="1" dirty="0">
                <a:cs typeface="Arial" panose="020B0604020202020204" pitchFamily="34" charset="0"/>
                <a:sym typeface="Rajdhani"/>
              </a:rPr>
              <a:t> , scikit-learn pandas...</a:t>
            </a:r>
            <a:endParaRPr lang="vi-VN" dirty="0"/>
          </a:p>
        </p:txBody>
      </p:sp>
    </p:spTree>
    <p:extLst>
      <p:ext uri="{BB962C8B-B14F-4D97-AF65-F5344CB8AC3E}">
        <p14:creationId xmlns:p14="http://schemas.microsoft.com/office/powerpoint/2010/main" val="381010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br>
              <a:rPr lang="en" sz="2400" dirty="0"/>
            </a:br>
            <a:r>
              <a:rPr lang="en-US" sz="2400" dirty="0"/>
              <a:t>Sử dụng phương pháp :</a:t>
            </a:r>
            <a:r>
              <a:rPr lang="en-US" sz="2400" b="0" dirty="0"/>
              <a:t> tính khoảng cách , dựa vào nhãn các k điểm gần nhất để đưa ra dự đoán nhãn của điểm này </a:t>
            </a:r>
            <a:br>
              <a:rPr lang="en-US" sz="2400" dirty="0"/>
            </a:br>
            <a:endParaRPr lang="en-US" sz="2400" b="0" dirty="0"/>
          </a:p>
        </p:txBody>
      </p:sp>
      <p:sp>
        <p:nvSpPr>
          <p:cNvPr id="23" name="Google Shape;689;p35">
            <a:extLst>
              <a:ext uri="{FF2B5EF4-FFF2-40B4-BE49-F238E27FC236}">
                <a16:creationId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178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683" name="Google Shape;683;p35"/>
          <p:cNvSpPr txBox="1">
            <a:spLocks noGrp="1"/>
          </p:cNvSpPr>
          <p:nvPr>
            <p:ph type="title"/>
          </p:nvPr>
        </p:nvSpPr>
        <p:spPr>
          <a:xfrm>
            <a:off x="980144" y="1155032"/>
            <a:ext cx="7017248" cy="1279215"/>
          </a:xfrm>
          <a:prstGeom prst="rect">
            <a:avLst/>
          </a:prstGeom>
        </p:spPr>
        <p:txBody>
          <a:bodyPr spcFirstLastPara="1" wrap="square" lIns="91425" tIns="91425" rIns="36000" bIns="91425" anchor="b" anchorCtr="0">
            <a:noAutofit/>
          </a:bodyPr>
          <a:lstStyle/>
          <a:p>
            <a:pPr algn="l"/>
            <a:r>
              <a:rPr lang="en" sz="2400" dirty="0"/>
              <a:t>Định </a:t>
            </a:r>
            <a:r>
              <a:rPr lang="en" sz="2400" dirty="0" err="1"/>
              <a:t>nghĩa</a:t>
            </a:r>
            <a:r>
              <a:rPr lang="en" sz="2400" dirty="0"/>
              <a:t> : </a:t>
            </a:r>
            <a:r>
              <a:rPr lang="en" sz="2400" dirty="0" err="1"/>
              <a:t>l</a:t>
            </a:r>
            <a:r>
              <a:rPr lang="en" sz="2400" b="0" dirty="0" err="1"/>
              <a:t>à</a:t>
            </a:r>
            <a:r>
              <a:rPr lang="en" sz="2400" b="0" dirty="0"/>
              <a:t> </a:t>
            </a:r>
            <a:r>
              <a:rPr lang="en" sz="2400" b="0" dirty="0" err="1"/>
              <a:t>một</a:t>
            </a:r>
            <a:r>
              <a:rPr lang="en" sz="2400" b="0" dirty="0"/>
              <a:t> </a:t>
            </a:r>
            <a:r>
              <a:rPr lang="en" sz="2400" b="0" dirty="0" err="1"/>
              <a:t>thuật</a:t>
            </a:r>
            <a:r>
              <a:rPr lang="en" sz="2400" b="0" dirty="0"/>
              <a:t> </a:t>
            </a:r>
            <a:r>
              <a:rPr lang="en" sz="2400" b="0" dirty="0" err="1"/>
              <a:t>toán</a:t>
            </a:r>
            <a:r>
              <a:rPr lang="en" sz="2400" b="0" dirty="0"/>
              <a:t> </a:t>
            </a:r>
            <a:r>
              <a:rPr lang="en" sz="2400" b="0" dirty="0" err="1"/>
              <a:t>học</a:t>
            </a:r>
            <a:r>
              <a:rPr lang="en" sz="2400" b="0" dirty="0"/>
              <a:t> </a:t>
            </a:r>
            <a:r>
              <a:rPr lang="en" sz="2400" b="0" dirty="0" err="1"/>
              <a:t>có</a:t>
            </a:r>
            <a:r>
              <a:rPr lang="en" sz="2400" b="0" dirty="0"/>
              <a:t> </a:t>
            </a:r>
            <a:r>
              <a:rPr lang="en" sz="2400" b="0" dirty="0" err="1"/>
              <a:t>giám</a:t>
            </a:r>
            <a:r>
              <a:rPr lang="en" sz="2400" b="0" dirty="0"/>
              <a:t> </a:t>
            </a:r>
            <a:r>
              <a:rPr lang="en" sz="2400" b="0" dirty="0" err="1"/>
              <a:t>sát</a:t>
            </a:r>
            <a:r>
              <a:rPr lang="en" sz="2400" b="0" dirty="0"/>
              <a:t> </a:t>
            </a:r>
            <a:r>
              <a:rPr lang="en" sz="2400" b="0" dirty="0" err="1"/>
              <a:t>dùng</a:t>
            </a:r>
            <a:r>
              <a:rPr lang="en" sz="2400" b="0" dirty="0"/>
              <a:t> </a:t>
            </a:r>
            <a:r>
              <a:rPr lang="en" sz="2400" b="0" dirty="0" err="1"/>
              <a:t>để</a:t>
            </a:r>
            <a:r>
              <a:rPr lang="en" sz="2400" b="0" dirty="0"/>
              <a:t> </a:t>
            </a:r>
            <a:r>
              <a:rPr lang="en" sz="2400" b="0" dirty="0" err="1"/>
              <a:t>phân</a:t>
            </a:r>
            <a:r>
              <a:rPr lang="en" sz="2400" b="0" dirty="0"/>
              <a:t> </a:t>
            </a:r>
            <a:r>
              <a:rPr lang="en" sz="2400" b="0" dirty="0" err="1"/>
              <a:t>loại</a:t>
            </a:r>
            <a:r>
              <a:rPr lang="en" sz="2400" b="0" dirty="0"/>
              <a:t> </a:t>
            </a:r>
            <a:r>
              <a:rPr lang="en" sz="2400" b="0" dirty="0" err="1"/>
              <a:t>hoặc</a:t>
            </a:r>
            <a:r>
              <a:rPr lang="en" sz="2400" b="0" dirty="0"/>
              <a:t> </a:t>
            </a:r>
            <a:r>
              <a:rPr lang="en" sz="2400" b="0" dirty="0" err="1"/>
              <a:t>dự</a:t>
            </a:r>
            <a:r>
              <a:rPr lang="en" sz="2400" b="0" dirty="0"/>
              <a:t> </a:t>
            </a:r>
            <a:r>
              <a:rPr lang="en" sz="2400" b="0" dirty="0" err="1"/>
              <a:t>đoán</a:t>
            </a:r>
            <a:r>
              <a:rPr lang="en" sz="2400" b="0" dirty="0"/>
              <a:t> </a:t>
            </a:r>
            <a:r>
              <a:rPr lang="en" sz="2400" b="0" dirty="0" err="1"/>
              <a:t>dữ</a:t>
            </a:r>
            <a:r>
              <a:rPr lang="en" sz="2400" b="0" dirty="0"/>
              <a:t> </a:t>
            </a:r>
            <a:r>
              <a:rPr lang="en" sz="2400" b="0" dirty="0" err="1"/>
              <a:t>liệu</a:t>
            </a:r>
            <a:r>
              <a:rPr lang="en" sz="2400" b="0" dirty="0"/>
              <a:t> </a:t>
            </a:r>
            <a:r>
              <a:rPr lang="en" sz="2400" b="0" dirty="0" err="1"/>
              <a:t>mới</a:t>
            </a:r>
            <a:r>
              <a:rPr lang="en" sz="2400" b="0" dirty="0"/>
              <a:t> </a:t>
            </a:r>
            <a:r>
              <a:rPr lang="en" sz="2400" b="0" dirty="0" err="1"/>
              <a:t>dựa</a:t>
            </a:r>
            <a:r>
              <a:rPr lang="en" sz="2400" b="0" dirty="0"/>
              <a:t> </a:t>
            </a:r>
            <a:r>
              <a:rPr lang="en" sz="2400" b="0" dirty="0" err="1"/>
              <a:t>trên</a:t>
            </a:r>
            <a:r>
              <a:rPr lang="en" sz="2400" b="0" dirty="0"/>
              <a:t> </a:t>
            </a:r>
            <a:r>
              <a:rPr lang="en" sz="2400" b="0" dirty="0" err="1"/>
              <a:t>các</a:t>
            </a:r>
            <a:r>
              <a:rPr lang="en" sz="2400" b="0" dirty="0"/>
              <a:t> </a:t>
            </a:r>
            <a:r>
              <a:rPr lang="en" sz="2400" b="0" dirty="0" err="1"/>
              <a:t>điểm</a:t>
            </a:r>
            <a:r>
              <a:rPr lang="en" sz="2400" b="0" dirty="0"/>
              <a:t> </a:t>
            </a:r>
            <a:r>
              <a:rPr lang="en" sz="2400" b="0" dirty="0" err="1"/>
              <a:t>dữ</a:t>
            </a:r>
            <a:r>
              <a:rPr lang="en" sz="2400" b="0" dirty="0"/>
              <a:t> </a:t>
            </a:r>
            <a:r>
              <a:rPr lang="en" sz="2400" b="0" dirty="0" err="1"/>
              <a:t>liệu</a:t>
            </a:r>
            <a:r>
              <a:rPr lang="en" sz="2400" b="0" dirty="0"/>
              <a:t> </a:t>
            </a:r>
            <a:r>
              <a:rPr lang="en" sz="2400" b="0" dirty="0" err="1"/>
              <a:t>đã</a:t>
            </a:r>
            <a:r>
              <a:rPr lang="en" sz="2400" b="0" dirty="0"/>
              <a:t> </a:t>
            </a:r>
            <a:r>
              <a:rPr lang="en" sz="2400" b="0" dirty="0" err="1"/>
              <a:t>biết</a:t>
            </a:r>
            <a:r>
              <a:rPr lang="en" sz="2400" b="0" dirty="0"/>
              <a:t>.</a:t>
            </a:r>
            <a:endParaRPr lang="en" sz="2400" dirty="0"/>
          </a:p>
        </p:txBody>
      </p:sp>
      <p:sp>
        <p:nvSpPr>
          <p:cNvPr id="689" name="Google Shape;689;p35"/>
          <p:cNvSpPr txBox="1">
            <a:spLocks noGrp="1"/>
          </p:cNvSpPr>
          <p:nvPr>
            <p:ph type="title" idx="6"/>
          </p:nvPr>
        </p:nvSpPr>
        <p:spPr>
          <a:xfrm>
            <a:off x="980144" y="2434247"/>
            <a:ext cx="7028032" cy="1694051"/>
          </a:xfrm>
          <a:prstGeom prst="rect">
            <a:avLst/>
          </a:prstGeom>
        </p:spPr>
        <p:txBody>
          <a:bodyPr spcFirstLastPara="1" wrap="square" lIns="91425" tIns="91425" rIns="36000" bIns="91425" anchor="b" anchorCtr="0">
            <a:noAutofit/>
          </a:bodyPr>
          <a:lstStyle/>
          <a:p>
            <a:pPr algn="l"/>
            <a:br>
              <a:rPr lang="en" sz="2400" dirty="0"/>
            </a:br>
            <a:r>
              <a:rPr lang="en-US" sz="2400" dirty="0"/>
              <a:t>Sử dụng phương pháp :</a:t>
            </a:r>
            <a:r>
              <a:rPr lang="en-US" sz="2400" b="0" dirty="0"/>
              <a:t> tính khoảng cách , dựa vào nhãn các k điểm gần nhất để đưa ra dự đoán nhãn của điểm này </a:t>
            </a:r>
            <a:br>
              <a:rPr lang="en-US" sz="2400" dirty="0"/>
            </a:br>
            <a:endParaRPr lang="en-US" sz="2400" b="0" dirty="0"/>
          </a:p>
        </p:txBody>
      </p:sp>
      <p:sp>
        <p:nvSpPr>
          <p:cNvPr id="23" name="Google Shape;689;p35">
            <a:extLst>
              <a:ext uri="{FF2B5EF4-FFF2-40B4-BE49-F238E27FC236}">
                <a16:creationId xmlns:a16="http://schemas.microsoft.com/office/drawing/2014/main" id="{0F5F9DC7-F6AB-B4F2-9D05-1C5600014DA5}"/>
              </a:ext>
            </a:extLst>
          </p:cNvPr>
          <p:cNvSpPr txBox="1">
            <a:spLocks/>
          </p:cNvSpPr>
          <p:nvPr/>
        </p:nvSpPr>
        <p:spPr>
          <a:xfrm>
            <a:off x="980144" y="3691975"/>
            <a:ext cx="7028032" cy="1313853"/>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br>
              <a:rPr lang="en"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Thư viện sciki-learn:</a:t>
            </a:r>
            <a:r>
              <a:rPr lang="en-US" sz="2400" b="0" dirty="0">
                <a:latin typeface="Arial" panose="020B0604020202020204" pitchFamily="34" charset="0"/>
                <a:cs typeface="Arial" panose="020B0604020202020204" pitchFamily="34" charset="0"/>
              </a:rPr>
              <a:t> có hàm kneighbersclassified hỗ trợ tính toán</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00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pic>
        <p:nvPicPr>
          <p:cNvPr id="3" name="Picture 2">
            <a:extLst>
              <a:ext uri="{FF2B5EF4-FFF2-40B4-BE49-F238E27FC236}">
                <a16:creationId xmlns:a16="http://schemas.microsoft.com/office/drawing/2014/main" id="{AB324699-9C2F-4FB1-A5D5-CF448FDA39D9}"/>
              </a:ext>
            </a:extLst>
          </p:cNvPr>
          <p:cNvPicPr>
            <a:picLocks noChangeAspect="1"/>
          </p:cNvPicPr>
          <p:nvPr/>
        </p:nvPicPr>
        <p:blipFill>
          <a:blip r:embed="rId3"/>
          <a:stretch>
            <a:fillRect/>
          </a:stretch>
        </p:blipFill>
        <p:spPr>
          <a:xfrm>
            <a:off x="467832" y="2018220"/>
            <a:ext cx="8208335" cy="2794210"/>
          </a:xfrm>
          <a:prstGeom prst="rect">
            <a:avLst/>
          </a:prstGeom>
        </p:spPr>
      </p:pic>
      <p:sp>
        <p:nvSpPr>
          <p:cNvPr id="4" name="Title 3">
            <a:extLst>
              <a:ext uri="{FF2B5EF4-FFF2-40B4-BE49-F238E27FC236}">
                <a16:creationId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a16="http://schemas.microsoft.com/office/drawing/2014/main" id="{218FD7F5-8F7A-5837-9124-23BD15061EC9}"/>
              </a:ext>
            </a:extLst>
          </p:cNvPr>
          <p:cNvSpPr>
            <a:spLocks noGrp="1"/>
          </p:cNvSpPr>
          <p:nvPr>
            <p:ph type="title"/>
          </p:nvPr>
        </p:nvSpPr>
        <p:spPr/>
        <p:txBody>
          <a:bodyPr/>
          <a:lstStyle/>
          <a:p>
            <a:endParaRPr lang="en-US" dirty="0"/>
          </a:p>
        </p:txBody>
      </p:sp>
      <p:pic>
        <p:nvPicPr>
          <p:cNvPr id="8" name="Picture 7">
            <a:extLst>
              <a:ext uri="{FF2B5EF4-FFF2-40B4-BE49-F238E27FC236}">
                <a16:creationId xmlns:a16="http://schemas.microsoft.com/office/drawing/2014/main" id="{F966E8FD-D76E-FF9B-09FD-12B36EB54634}"/>
              </a:ext>
            </a:extLst>
          </p:cNvPr>
          <p:cNvPicPr>
            <a:picLocks noChangeAspect="1"/>
          </p:cNvPicPr>
          <p:nvPr/>
        </p:nvPicPr>
        <p:blipFill>
          <a:blip r:embed="rId4"/>
          <a:stretch>
            <a:fillRect/>
          </a:stretch>
        </p:blipFill>
        <p:spPr>
          <a:xfrm>
            <a:off x="467832" y="1426316"/>
            <a:ext cx="8208335" cy="401975"/>
          </a:xfrm>
          <a:prstGeom prst="rect">
            <a:avLst/>
          </a:prstGeom>
        </p:spPr>
      </p:pic>
      <p:sp>
        <p:nvSpPr>
          <p:cNvPr id="9" name="Google Shape;683;p35">
            <a:extLst>
              <a:ext uri="{FF2B5EF4-FFF2-40B4-BE49-F238E27FC236}">
                <a16:creationId xmlns:a16="http://schemas.microsoft.com/office/drawing/2014/main" id="{26AA2F6A-174B-EFCB-B5B9-DA7663DF5D4D}"/>
              </a:ext>
            </a:extLst>
          </p:cNvPr>
          <p:cNvSpPr txBox="1">
            <a:spLocks/>
          </p:cNvSpPr>
          <p:nvPr/>
        </p:nvSpPr>
        <p:spPr>
          <a:xfrm>
            <a:off x="352823" y="52136"/>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Chương trình</a:t>
            </a:r>
          </a:p>
        </p:txBody>
      </p:sp>
    </p:spTree>
    <p:extLst>
      <p:ext uri="{BB962C8B-B14F-4D97-AF65-F5344CB8AC3E}">
        <p14:creationId xmlns:p14="http://schemas.microsoft.com/office/powerpoint/2010/main" val="71724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KNN (k-Nearest Neighbor)</a:t>
            </a:r>
            <a:endParaRPr lang="vi-VN" dirty="0"/>
          </a:p>
          <a:p>
            <a:endParaRPr lang="en" dirty="0"/>
          </a:p>
        </p:txBody>
      </p:sp>
      <p:sp>
        <p:nvSpPr>
          <p:cNvPr id="4" name="Title 3">
            <a:extLst>
              <a:ext uri="{FF2B5EF4-FFF2-40B4-BE49-F238E27FC236}">
                <a16:creationId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a16="http://schemas.microsoft.com/office/drawing/2014/main" id="{218FD7F5-8F7A-5837-9124-23BD15061EC9}"/>
              </a:ext>
            </a:extLst>
          </p:cNvPr>
          <p:cNvSpPr>
            <a:spLocks noGrp="1"/>
          </p:cNvSpPr>
          <p:nvPr>
            <p:ph type="title"/>
          </p:nvPr>
        </p:nvSpPr>
        <p:spPr>
          <a:xfrm>
            <a:off x="905717" y="1191476"/>
            <a:ext cx="5909753" cy="401700"/>
          </a:xfrm>
        </p:spPr>
        <p:txBody>
          <a:bodyPr/>
          <a:lstStyle/>
          <a:p>
            <a:r>
              <a:rPr lang="en-US" b="0" dirty="0" err="1"/>
              <a:t>Kết</a:t>
            </a:r>
            <a:r>
              <a:rPr lang="en-US" b="0" dirty="0"/>
              <a:t> </a:t>
            </a:r>
            <a:r>
              <a:rPr lang="en-US" b="0" dirty="0" err="1"/>
              <a:t>quả</a:t>
            </a:r>
            <a:r>
              <a:rPr lang="en-US" b="0" dirty="0"/>
              <a:t> </a:t>
            </a:r>
            <a:r>
              <a:rPr lang="en-US" b="0" dirty="0" err="1"/>
              <a:t>nhận</a:t>
            </a:r>
            <a:r>
              <a:rPr lang="en-US" b="0" dirty="0"/>
              <a:t> </a:t>
            </a:r>
            <a:r>
              <a:rPr lang="en-US" b="0" dirty="0" err="1"/>
              <a:t>diện</a:t>
            </a:r>
            <a:r>
              <a:rPr lang="en-US" b="0" dirty="0"/>
              <a:t> </a:t>
            </a:r>
            <a:r>
              <a:rPr lang="en-US" b="0" dirty="0" err="1"/>
              <a:t>được</a:t>
            </a:r>
            <a:r>
              <a:rPr lang="en-US" b="0" dirty="0"/>
              <a:t> : 50/51 </a:t>
            </a:r>
            <a:r>
              <a:rPr lang="en-US" b="0" dirty="0" err="1"/>
              <a:t>ảnh</a:t>
            </a:r>
            <a:r>
              <a:rPr lang="en-US" b="0" dirty="0"/>
              <a:t> </a:t>
            </a:r>
            <a:r>
              <a:rPr lang="en-US" b="0" dirty="0" err="1"/>
              <a:t>kiểm</a:t>
            </a:r>
            <a:r>
              <a:rPr lang="en-US" b="0" dirty="0"/>
              <a:t> </a:t>
            </a:r>
            <a:r>
              <a:rPr lang="en-US" b="0" dirty="0" err="1"/>
              <a:t>thử</a:t>
            </a:r>
            <a:r>
              <a:rPr lang="en-US" b="0" dirty="0"/>
              <a:t> </a:t>
            </a:r>
            <a:r>
              <a:rPr lang="en-US" b="0" dirty="0" err="1"/>
              <a:t>với</a:t>
            </a:r>
            <a:r>
              <a:rPr lang="en-US" b="0" dirty="0"/>
              <a:t> </a:t>
            </a:r>
            <a:r>
              <a:rPr lang="en-US" b="0" dirty="0" err="1"/>
              <a:t>hiệu</a:t>
            </a:r>
            <a:r>
              <a:rPr lang="en-US" b="0" dirty="0"/>
              <a:t> </a:t>
            </a:r>
            <a:r>
              <a:rPr lang="en-US" b="0" dirty="0" err="1"/>
              <a:t>suất</a:t>
            </a:r>
            <a:r>
              <a:rPr lang="en-US" b="0" dirty="0"/>
              <a:t> 98%</a:t>
            </a:r>
          </a:p>
        </p:txBody>
      </p:sp>
      <p:sp>
        <p:nvSpPr>
          <p:cNvPr id="9" name="Google Shape;683;p35">
            <a:extLst>
              <a:ext uri="{FF2B5EF4-FFF2-40B4-BE49-F238E27FC236}">
                <a16:creationId xmlns:a16="http://schemas.microsoft.com/office/drawing/2014/main" id="{26AA2F6A-174B-EFCB-B5B9-DA7663DF5D4D}"/>
              </a:ext>
            </a:extLst>
          </p:cNvPr>
          <p:cNvSpPr txBox="1">
            <a:spLocks/>
          </p:cNvSpPr>
          <p:nvPr/>
        </p:nvSpPr>
        <p:spPr>
          <a:xfrm>
            <a:off x="352823" y="52136"/>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Kết quả</a:t>
            </a:r>
          </a:p>
        </p:txBody>
      </p:sp>
      <p:pic>
        <p:nvPicPr>
          <p:cNvPr id="10" name="Picture 9">
            <a:extLst>
              <a:ext uri="{FF2B5EF4-FFF2-40B4-BE49-F238E27FC236}">
                <a16:creationId xmlns:a16="http://schemas.microsoft.com/office/drawing/2014/main" id="{45E9A6B3-271B-7130-2C56-5F981D959EDE}"/>
              </a:ext>
            </a:extLst>
          </p:cNvPr>
          <p:cNvPicPr>
            <a:picLocks noChangeAspect="1"/>
          </p:cNvPicPr>
          <p:nvPr/>
        </p:nvPicPr>
        <p:blipFill>
          <a:blip r:embed="rId3"/>
          <a:stretch>
            <a:fillRect/>
          </a:stretch>
        </p:blipFill>
        <p:spPr>
          <a:xfrm>
            <a:off x="905717" y="1736015"/>
            <a:ext cx="7185660" cy="3193373"/>
          </a:xfrm>
          <a:prstGeom prst="rect">
            <a:avLst/>
          </a:prstGeom>
        </p:spPr>
      </p:pic>
    </p:spTree>
    <p:extLst>
      <p:ext uri="{BB962C8B-B14F-4D97-AF65-F5344CB8AC3E}">
        <p14:creationId xmlns:p14="http://schemas.microsoft.com/office/powerpoint/2010/main" val="342863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2" name="TextBox 1"/>
          <p:cNvSpPr txBox="1"/>
          <p:nvPr/>
        </p:nvSpPr>
        <p:spPr>
          <a:xfrm>
            <a:off x="884170" y="1398183"/>
            <a:ext cx="7678168" cy="3170099"/>
          </a:xfrm>
          <a:prstGeom prst="rect">
            <a:avLst/>
          </a:prstGeom>
          <a:noFill/>
        </p:spPr>
        <p:txBody>
          <a:bodyPr wrap="square" rtlCol="0">
            <a:spAutoFit/>
          </a:bodyPr>
          <a:lstStyle/>
          <a:p>
            <a:r>
              <a:rPr lang="en-US" sz="2000" dirty="0">
                <a:solidFill>
                  <a:schemeClr val="tx2"/>
                </a:solidFill>
                <a:latin typeface="Times New Roman" panose="02020603050405020304" pitchFamily="18" charset="0"/>
                <a:cs typeface="Times New Roman" panose="02020603050405020304" pitchFamily="18" charset="0"/>
              </a:rPr>
              <a:t>Yêu cầu thêm với tập dữ liêu huấn luyện:</a:t>
            </a:r>
          </a:p>
          <a:p>
            <a:endParaRPr lang="en-US" sz="2000" dirty="0">
              <a:solidFill>
                <a:schemeClr val="tx2"/>
              </a:solidFill>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Với thư viện face_recognition thì chỉ cần 1 hình ảnh cho 1 người để thực hiện trên tập huấn luyện. (Vẫn có thể nhiều hình ảnh cho một người để tăng hiệu suất tuy nhiên điều này không bắt buộc)</a:t>
            </a:r>
          </a:p>
          <a:p>
            <a:endParaRPr lang="en-US" sz="2000" dirty="0">
              <a:solidFill>
                <a:schemeClr val="tx2"/>
              </a:solidFill>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Với các mô hình học máy thì yêu cầu ít nhất 2 hình ảnh cho 1 người. Do đó nếu chỉ có 1 hình ảnh vào thì cần phải áp dụng các phương pháp làm giàu dữ liệu. </a:t>
            </a:r>
          </a:p>
          <a:p>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29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US" dirty="0"/>
              <a:t>Một số phương pháp làm giàu dữ liệu: </a:t>
            </a:r>
            <a:br>
              <a:rPr lang="en-US" dirty="0"/>
            </a:br>
            <a:endParaRPr dirty="0"/>
          </a:p>
        </p:txBody>
      </p:sp>
      <p:sp>
        <p:nvSpPr>
          <p:cNvPr id="2" name="TextBox 1"/>
          <p:cNvSpPr txBox="1"/>
          <p:nvPr/>
        </p:nvSpPr>
        <p:spPr>
          <a:xfrm>
            <a:off x="794792" y="1095675"/>
            <a:ext cx="7678168" cy="3785652"/>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Tạo ra các biến thể của ảnh gốc: các </a:t>
            </a:r>
            <a:r>
              <a:rPr lang="vi-VN" sz="2000" dirty="0">
                <a:solidFill>
                  <a:schemeClr val="tx2"/>
                </a:solidFill>
                <a:latin typeface="Times New Roman" panose="02020603050405020304" pitchFamily="18" charset="0"/>
                <a:cs typeface="Times New Roman" panose="02020603050405020304" pitchFamily="18" charset="0"/>
              </a:rPr>
              <a:t>phương pháp như xoay, thu phóng, phản chiếu, chỉnh sửa độ sáng và tương phản để tạo ra các phiên bản khác nhau của ảnh gốc. Những biến thể này có thể cải thiện khả năng nhận diện và giúp tăng cường dữ liệu</a:t>
            </a:r>
            <a:r>
              <a:rPr lang="en-US" sz="2000" dirty="0">
                <a:solidFill>
                  <a:schemeClr val="tx2"/>
                </a:solidFill>
                <a:latin typeface="Times New Roman" panose="02020603050405020304" pitchFamily="18" charset="0"/>
                <a:cs typeface="Times New Roman" panose="02020603050405020304" pitchFamily="18" charset="0"/>
              </a:rPr>
              <a:t>.</a:t>
            </a:r>
          </a:p>
          <a:p>
            <a:pPr marL="342900" indent="-342900">
              <a:buClr>
                <a:srgbClr val="FFFF00"/>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Sử dụng các kỹ thuật tạo ảnh tổng hợp (GANs): GANs là một kỹ thuật tạo ra các ảnh mới bằng cách kết hợp hai mạng nơ-ron cạnh tranh với nhau. Bạn có thể sử dụng GANs để tạo ra các ảnh mới cho tập dữ liệu của mình, từ đó giúp tăng cường dữ liệu.</a:t>
            </a:r>
            <a:endParaRPr lang="en-US" sz="2000" dirty="0">
              <a:solidFill>
                <a:schemeClr val="tx2"/>
              </a:solidFill>
              <a:latin typeface="Times New Roman" panose="02020603050405020304" pitchFamily="18" charset="0"/>
              <a:cs typeface="Times New Roman" panose="02020603050405020304" pitchFamily="18" charset="0"/>
            </a:endParaRPr>
          </a:p>
          <a:p>
            <a:pPr marL="342900" indent="-342900">
              <a:buClr>
                <a:srgbClr val="FFFF00"/>
              </a:buClr>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a:buClr>
                <a:srgbClr val="FFFF00"/>
              </a:buClr>
            </a:pPr>
            <a:r>
              <a:rPr lang="en-US" sz="2000" dirty="0">
                <a:solidFill>
                  <a:schemeClr val="tx2"/>
                </a:solidFill>
                <a:latin typeface="Times New Roman" panose="02020603050405020304" pitchFamily="18" charset="0"/>
                <a:cs typeface="Times New Roman" panose="02020603050405020304" pitchFamily="18" charset="0"/>
              </a:rPr>
              <a:t>Trên đây là các phương pháp làm giàu dữ liệu với tập dữ liệu lớn, do đang trong quá trình tìm hiểu nên hiện tại nhóm đang làm giàu bằng cách thủ công bằng cách thêm các nét nhiễu vào hình ảnh. </a:t>
            </a:r>
          </a:p>
        </p:txBody>
      </p:sp>
    </p:spTree>
    <p:extLst>
      <p:ext uri="{BB962C8B-B14F-4D97-AF65-F5344CB8AC3E}">
        <p14:creationId xmlns:p14="http://schemas.microsoft.com/office/powerpoint/2010/main" val="186404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3" name="Picture 2"/>
          <p:cNvPicPr>
            <a:picLocks noChangeAspect="1"/>
          </p:cNvPicPr>
          <p:nvPr/>
        </p:nvPicPr>
        <p:blipFill>
          <a:blip r:embed="rId3"/>
          <a:stretch>
            <a:fillRect/>
          </a:stretch>
        </p:blipFill>
        <p:spPr>
          <a:xfrm>
            <a:off x="579453" y="1054528"/>
            <a:ext cx="7834039" cy="3673158"/>
          </a:xfrm>
          <a:prstGeom prst="rect">
            <a:avLst/>
          </a:prstGeom>
        </p:spPr>
      </p:pic>
    </p:spTree>
    <p:extLst>
      <p:ext uri="{BB962C8B-B14F-4D97-AF65-F5344CB8AC3E}">
        <p14:creationId xmlns:p14="http://schemas.microsoft.com/office/powerpoint/2010/main" val="107706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pic>
        <p:nvPicPr>
          <p:cNvPr id="4" name="Picture 3"/>
          <p:cNvPicPr>
            <a:picLocks noChangeAspect="1"/>
          </p:cNvPicPr>
          <p:nvPr/>
        </p:nvPicPr>
        <p:blipFill>
          <a:blip r:embed="rId3"/>
          <a:stretch>
            <a:fillRect/>
          </a:stretch>
        </p:blipFill>
        <p:spPr>
          <a:xfrm>
            <a:off x="800912" y="3775785"/>
            <a:ext cx="7453006" cy="1196444"/>
          </a:xfrm>
          <a:prstGeom prst="rect">
            <a:avLst/>
          </a:prstGeom>
        </p:spPr>
      </p:pic>
      <p:sp>
        <p:nvSpPr>
          <p:cNvPr id="5" name="TextBox 4"/>
          <p:cNvSpPr txBox="1"/>
          <p:nvPr/>
        </p:nvSpPr>
        <p:spPr>
          <a:xfrm>
            <a:off x="644473" y="838139"/>
            <a:ext cx="7514890" cy="3139321"/>
          </a:xfrm>
          <a:prstGeom prst="rect">
            <a:avLst/>
          </a:prstGeom>
          <a:noFill/>
        </p:spPr>
        <p:txBody>
          <a:bodyPr wrap="square" rtlCol="0">
            <a:spAutoFit/>
          </a:bodyPr>
          <a:lstStyle/>
          <a:p>
            <a:r>
              <a:rPr lang="vi-VN" sz="1800" dirty="0">
                <a:solidFill>
                  <a:schemeClr val="tx2"/>
                </a:solidFill>
              </a:rPr>
              <a:t>Có thể bạn đang tự hỏi, độ lệch chuẩn và khoảng cách giữa hai kỳ vọng đại diện cho các tiêu chí gì:</a:t>
            </a:r>
          </a:p>
          <a:p>
            <a:pPr marL="285750" indent="-285750">
              <a:buClr>
                <a:srgbClr val="FFFF00"/>
              </a:buClr>
              <a:buFont typeface="Wingdings" panose="05000000000000000000" pitchFamily="2" charset="2"/>
              <a:buChar char="Ø"/>
            </a:pPr>
            <a:r>
              <a:rPr lang="vi-VN" sz="1800" dirty="0">
                <a:solidFill>
                  <a:schemeClr val="tx2"/>
                </a:solidFill>
              </a:rPr>
              <a:t>Như đã nói, độ lệch chuẩn nhỏ thể hiện việc dữ liệu ít phân tán. Điều này có nghĩa là dữ liệu trong mỗi class có xu hướng giống nhau. Hai phương sai s</a:t>
            </a:r>
            <a:r>
              <a:rPr lang="en-US" sz="1800" dirty="0">
                <a:solidFill>
                  <a:schemeClr val="tx2"/>
                </a:solidFill>
              </a:rPr>
              <a:t>1 bình phương và s2 bình phương</a:t>
            </a:r>
            <a:r>
              <a:rPr lang="vi-VN" sz="1800" dirty="0">
                <a:solidFill>
                  <a:schemeClr val="tx2"/>
                </a:solidFill>
              </a:rPr>
              <a:t> còn được gọi là các </a:t>
            </a:r>
            <a:r>
              <a:rPr lang="vi-VN" sz="1800" b="1" dirty="0">
                <a:solidFill>
                  <a:schemeClr val="tx2"/>
                </a:solidFill>
              </a:rPr>
              <a:t>within-class variances</a:t>
            </a:r>
            <a:r>
              <a:rPr lang="vi-VN" sz="1800" dirty="0">
                <a:solidFill>
                  <a:schemeClr val="tx2"/>
                </a:solidFill>
              </a:rPr>
              <a:t>.</a:t>
            </a:r>
          </a:p>
          <a:p>
            <a:pPr marL="285750" indent="-285750">
              <a:buClr>
                <a:srgbClr val="FFFF00"/>
              </a:buClr>
              <a:buFont typeface="Wingdings" panose="05000000000000000000" pitchFamily="2" charset="2"/>
              <a:buChar char="Ø"/>
            </a:pPr>
            <a:r>
              <a:rPr lang="vi-VN" sz="1800" dirty="0">
                <a:solidFill>
                  <a:schemeClr val="tx2"/>
                </a:solidFill>
              </a:rPr>
              <a:t>Khoảng cách giữa các kỳ vọng là lớn chứng tỏ rằng hai classes nằm xa nhau, tức dữ liệu giữa các classes là khác nhau nhiều. Bình phương khoảng cách giữa hai kỳ vọng (m1−m2)</a:t>
            </a:r>
            <a:r>
              <a:rPr lang="en-US" sz="1800" dirty="0">
                <a:solidFill>
                  <a:schemeClr val="tx2"/>
                </a:solidFill>
              </a:rPr>
              <a:t> bình phương </a:t>
            </a:r>
            <a:r>
              <a:rPr lang="vi-VN" sz="1800" dirty="0">
                <a:solidFill>
                  <a:schemeClr val="tx2"/>
                </a:solidFill>
              </a:rPr>
              <a:t>còn được gọi là </a:t>
            </a:r>
            <a:r>
              <a:rPr lang="vi-VN" sz="1800" b="1" dirty="0">
                <a:solidFill>
                  <a:schemeClr val="tx2"/>
                </a:solidFill>
              </a:rPr>
              <a:t>between-class variance</a:t>
            </a:r>
            <a:r>
              <a:rPr lang="vi-VN" sz="1800" dirty="0">
                <a:solidFill>
                  <a:schemeClr val="tx2"/>
                </a:solidFill>
              </a:rPr>
              <a:t>.</a:t>
            </a:r>
          </a:p>
          <a:p>
            <a:endParaRPr lang="en-US" sz="1800" dirty="0">
              <a:solidFill>
                <a:schemeClr val="tx2"/>
              </a:solidFill>
            </a:endParaRPr>
          </a:p>
        </p:txBody>
      </p:sp>
    </p:spTree>
    <p:extLst>
      <p:ext uri="{BB962C8B-B14F-4D97-AF65-F5344CB8AC3E}">
        <p14:creationId xmlns:p14="http://schemas.microsoft.com/office/powerpoint/2010/main" val="340712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879177" y="848768"/>
            <a:ext cx="7336673" cy="3775113"/>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vi-VN" sz="2000" dirty="0"/>
              <a:t>Đầu vào: </a:t>
            </a:r>
          </a:p>
          <a:p>
            <a:pPr marL="0" lvl="0" indent="0">
              <a:buNone/>
            </a:pPr>
            <a:endParaRPr lang="en-US" sz="2000" dirty="0"/>
          </a:p>
          <a:p>
            <a:pPr marL="0" lvl="0" indent="0">
              <a:buNone/>
            </a:pPr>
            <a:r>
              <a:rPr lang="vi-VN" sz="2000" dirty="0"/>
              <a:t>Tập dữ liệu huấn luyện (các khuôn mặt được chọn làm gốc để nhận diện)</a:t>
            </a:r>
            <a:endParaRPr lang="en-US" sz="2000" dirty="0"/>
          </a:p>
          <a:p>
            <a:pPr marL="0" lvl="0" indent="0">
              <a:buNone/>
            </a:pPr>
            <a:r>
              <a:rPr lang="vi-VN" sz="2000" dirty="0"/>
              <a:t>Tập dữ liệu kiểm thử (các khuôn mặt</a:t>
            </a:r>
            <a:r>
              <a:rPr lang="en-US" sz="2000" dirty="0"/>
              <a:t> lấy</a:t>
            </a:r>
            <a:r>
              <a:rPr lang="vi-VN" sz="2000" dirty="0"/>
              <a:t> </a:t>
            </a:r>
            <a:r>
              <a:rPr lang="en-US" sz="2000" dirty="0"/>
              <a:t>ra</a:t>
            </a:r>
            <a:r>
              <a:rPr lang="vi-VN" sz="2000" dirty="0"/>
              <a:t> từ camera cần nhận diện) </a:t>
            </a:r>
          </a:p>
          <a:p>
            <a:pPr marL="0" lvl="0" indent="0">
              <a:buNone/>
            </a:pPr>
            <a:endParaRPr lang="en-US" sz="2000" dirty="0"/>
          </a:p>
          <a:p>
            <a:pPr marL="0" lvl="0" indent="0">
              <a:buNone/>
            </a:pPr>
            <a:r>
              <a:rPr lang="en-US" sz="2000" dirty="0"/>
              <a:t>Đầu ra: </a:t>
            </a:r>
          </a:p>
          <a:p>
            <a:pPr marL="0" lvl="0" indent="0">
              <a:buNone/>
            </a:pPr>
            <a:endParaRPr lang="en-US" sz="2000" dirty="0"/>
          </a:p>
          <a:p>
            <a:pPr marL="0" lvl="0" indent="0">
              <a:buNone/>
            </a:pPr>
            <a:r>
              <a:rPr lang="en-US" sz="2000" dirty="0"/>
              <a:t>Kết quả nhận diện trên tập dữ liệu kiểm thử</a:t>
            </a:r>
          </a:p>
          <a:p>
            <a:pPr marL="0" lvl="0" indent="0">
              <a:buNone/>
            </a:pPr>
            <a:r>
              <a:rPr lang="en-US" sz="2000" dirty="0"/>
              <a:t>Hiệu suất nhận diện bao nhiều phần trăm</a:t>
            </a:r>
            <a:endParaRPr lang="vi-V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6" name="Rectangle 3"/>
          <p:cNvSpPr>
            <a:spLocks noChangeArrowheads="1"/>
          </p:cNvSpPr>
          <p:nvPr/>
        </p:nvSpPr>
        <p:spPr bwMode="auto">
          <a:xfrm>
            <a:off x="1274549" y="1098683"/>
            <a:ext cx="6705103"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CC7832"/>
                </a:solidFill>
                <a:effectLst/>
                <a:latin typeface="Arial Unicode MS"/>
              </a:rPr>
              <a:t>from </a:t>
            </a:r>
            <a:r>
              <a:rPr kumimoji="0" lang="en-US" sz="1000" b="0" i="0" u="none" strike="noStrike" cap="none" normalizeH="0" baseline="0" dirty="0">
                <a:ln>
                  <a:noFill/>
                </a:ln>
                <a:solidFill>
                  <a:srgbClr val="A9B7C6"/>
                </a:solidFill>
                <a:effectLst/>
                <a:latin typeface="Arial Unicode MS"/>
              </a:rPr>
              <a:t>sklearn.discriminant_analysis </a:t>
            </a: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LinearDiscriminantAnalysis</a:t>
            </a: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CC7832"/>
                </a:solidFill>
                <a:effectLst/>
                <a:latin typeface="Arial Unicode MS"/>
              </a:rPr>
              <a:t>import </a:t>
            </a:r>
            <a:r>
              <a:rPr kumimoji="0" lang="en-US" sz="1000" b="0" i="0" u="none" strike="noStrike" cap="none" normalizeH="0" baseline="0" dirty="0">
                <a:ln>
                  <a:noFill/>
                </a:ln>
                <a:solidFill>
                  <a:srgbClr val="A9B7C6"/>
                </a:solidFill>
                <a:effectLst/>
                <a:latin typeface="Arial Unicode MS"/>
              </a:rPr>
              <a:t>numpy </a:t>
            </a:r>
            <a:r>
              <a:rPr kumimoji="0" lang="en-US" sz="1000" b="0" i="0" u="none" strike="noStrike" cap="none" normalizeH="0" baseline="0" dirty="0">
                <a:ln>
                  <a:noFill/>
                </a:ln>
                <a:solidFill>
                  <a:srgbClr val="CC7832"/>
                </a:solidFill>
                <a:effectLst/>
                <a:latin typeface="Arial Unicode MS"/>
              </a:rPr>
              <a:t>as </a:t>
            </a:r>
            <a:r>
              <a:rPr kumimoji="0" lang="en-US" sz="1000" b="0" i="0" u="none" strike="noStrike" cap="none" normalizeH="0" baseline="0" dirty="0">
                <a:ln>
                  <a:noFill/>
                </a:ln>
                <a:solidFill>
                  <a:srgbClr val="A9B7C6"/>
                </a:solidFill>
                <a:effectLst/>
                <a:latin typeface="Arial Unicode MS"/>
              </a:rPr>
              <a:t>np</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known_faces = np.array(encodeListKnow)</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Nhãn của các khuôn mặt đã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known_labels = np.array(classnames)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Các vector đặc trưng của các khuôn mặt chưa biết</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unknown_faces = np.array(encodeListUnknow)</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Khởi tạo mô hình LDA</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 = LinearDiscriminantAnalysis()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Huấn luyện mô hình LDA với các vector đặc trưng đã biết và nhãn tương ứng</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lda.fit(known_faces</a:t>
            </a:r>
            <a:r>
              <a:rPr kumimoji="0" lang="en-US" sz="1000" b="0" i="0" u="none" strike="noStrike" cap="none" normalizeH="0" baseline="0" dirty="0">
                <a:ln>
                  <a:noFill/>
                </a:ln>
                <a:solidFill>
                  <a:srgbClr val="CC7832"/>
                </a:solidFill>
                <a:effectLst/>
                <a:latin typeface="Arial Unicode MS"/>
              </a:rPr>
              <a:t>, </a:t>
            </a:r>
            <a:r>
              <a:rPr kumimoji="0" lang="en-US" sz="1000" b="0" i="0" u="none" strike="noStrike" cap="none" normalizeH="0" baseline="0" dirty="0">
                <a:ln>
                  <a:noFill/>
                </a:ln>
                <a:solidFill>
                  <a:srgbClr val="A9B7C6"/>
                </a:solidFill>
                <a:effectLst/>
                <a:latin typeface="Arial Unicode MS"/>
              </a:rPr>
              <a:t>known_labels)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Dự đoán nhãn của các khuôn mặt chưa biết bằng cách sử dụng mô hình LDA đã huấn luyện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A9B7C6"/>
                </a:solidFill>
                <a:effectLst/>
                <a:latin typeface="Arial Unicode MS"/>
              </a:rPr>
              <a:t>predicted_labels = lda.predict(unknown_faces)</a:t>
            </a:r>
            <a:br>
              <a:rPr kumimoji="0" lang="en-US" sz="1000" b="0" i="0" u="none" strike="noStrike" cap="none" normalizeH="0" baseline="0" dirty="0">
                <a:ln>
                  <a:noFill/>
                </a:ln>
                <a:solidFill>
                  <a:srgbClr val="A9B7C6"/>
                </a:solidFill>
                <a:effectLst/>
                <a:latin typeface="Arial Unicode MS"/>
              </a:rPr>
            </a:br>
            <a:br>
              <a:rPr kumimoji="0" lang="en-US" sz="1000" b="0" i="0" u="none" strike="noStrike" cap="none" normalizeH="0" baseline="0" dirty="0">
                <a:ln>
                  <a:noFill/>
                </a:ln>
                <a:solidFill>
                  <a:srgbClr val="A9B7C6"/>
                </a:solidFill>
                <a:effectLst/>
                <a:latin typeface="Arial Unicode MS"/>
              </a:rPr>
            </a:br>
            <a:r>
              <a:rPr kumimoji="0" lang="en-US" sz="1000" b="0" i="0" u="none" strike="noStrike" cap="none" normalizeH="0" baseline="0" dirty="0">
                <a:ln>
                  <a:noFill/>
                </a:ln>
                <a:solidFill>
                  <a:srgbClr val="808080"/>
                </a:solidFill>
                <a:effectLst/>
                <a:latin typeface="Arial Unicode MS"/>
              </a:rPr>
              <a:t># In ra các nhãn được dự đoán</a:t>
            </a:r>
            <a:br>
              <a:rPr kumimoji="0" lang="en-US" sz="1000" b="0" i="0" u="none" strike="noStrike" cap="none" normalizeH="0" baseline="0" dirty="0">
                <a:ln>
                  <a:noFill/>
                </a:ln>
                <a:solidFill>
                  <a:srgbClr val="808080"/>
                </a:solidFill>
                <a:effectLst/>
                <a:latin typeface="Arial Unicode MS"/>
              </a:rPr>
            </a:br>
            <a:r>
              <a:rPr kumimoji="0" lang="en-US" sz="1000" b="0" i="0" u="none" strike="noStrike" cap="none" normalizeH="0" baseline="0" dirty="0">
                <a:ln>
                  <a:noFill/>
                </a:ln>
                <a:solidFill>
                  <a:srgbClr val="8888C6"/>
                </a:solidFill>
                <a:effectLst/>
                <a:latin typeface="Arial Unicode MS"/>
              </a:rPr>
              <a:t>print</a:t>
            </a:r>
            <a:r>
              <a:rPr kumimoji="0" lang="en-US" sz="1000" b="0" i="0" u="none" strike="noStrike" cap="none" normalizeH="0" baseline="0" dirty="0">
                <a:ln>
                  <a:noFill/>
                </a:ln>
                <a:solidFill>
                  <a:srgbClr val="A9B7C6"/>
                </a:solidFill>
                <a:effectLst/>
                <a:latin typeface="Arial Unicode MS"/>
              </a:rPr>
              <a:t>(predicted_labels)</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877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2" name="TextBox 1"/>
          <p:cNvSpPr txBox="1"/>
          <p:nvPr/>
        </p:nvSpPr>
        <p:spPr>
          <a:xfrm>
            <a:off x="774426" y="919182"/>
            <a:ext cx="1525642" cy="646331"/>
          </a:xfrm>
          <a:prstGeom prst="rect">
            <a:avLst/>
          </a:prstGeom>
          <a:noFill/>
        </p:spPr>
        <p:txBody>
          <a:bodyPr wrap="square" rtlCol="0">
            <a:spAutoFit/>
          </a:bodyPr>
          <a:lstStyle/>
          <a:p>
            <a:r>
              <a:rPr lang="en-US" sz="1800" dirty="0">
                <a:solidFill>
                  <a:schemeClr val="tx2"/>
                </a:solidFill>
              </a:rPr>
              <a:t>Kết quả: </a:t>
            </a:r>
          </a:p>
          <a:p>
            <a:endParaRPr lang="en-US" sz="1800" dirty="0">
              <a:solidFill>
                <a:schemeClr val="tx2"/>
              </a:solidFill>
            </a:endParaRPr>
          </a:p>
        </p:txBody>
      </p:sp>
      <p:pic>
        <p:nvPicPr>
          <p:cNvPr id="3" name="Picture 2"/>
          <p:cNvPicPr>
            <a:picLocks noChangeAspect="1"/>
          </p:cNvPicPr>
          <p:nvPr/>
        </p:nvPicPr>
        <p:blipFill>
          <a:blip r:embed="rId3"/>
          <a:stretch>
            <a:fillRect/>
          </a:stretch>
        </p:blipFill>
        <p:spPr>
          <a:xfrm>
            <a:off x="723302" y="1386387"/>
            <a:ext cx="7682144" cy="2042766"/>
          </a:xfrm>
          <a:prstGeom prst="rect">
            <a:avLst/>
          </a:prstGeom>
        </p:spPr>
      </p:pic>
      <p:sp>
        <p:nvSpPr>
          <p:cNvPr id="4" name="TextBox 3"/>
          <p:cNvSpPr txBox="1"/>
          <p:nvPr/>
        </p:nvSpPr>
        <p:spPr>
          <a:xfrm>
            <a:off x="803463" y="3643533"/>
            <a:ext cx="7521822" cy="1200329"/>
          </a:xfrm>
          <a:prstGeom prst="rect">
            <a:avLst/>
          </a:prstGeom>
          <a:noFill/>
        </p:spPr>
        <p:txBody>
          <a:bodyPr wrap="square" rtlCol="0">
            <a:spAutoFit/>
          </a:bodyPr>
          <a:lstStyle/>
          <a:p>
            <a:r>
              <a:rPr lang="en-US" sz="1800" dirty="0">
                <a:solidFill>
                  <a:schemeClr val="tx2"/>
                </a:solidFill>
              </a:rPr>
              <a:t>Nhận xét:</a:t>
            </a:r>
          </a:p>
          <a:p>
            <a:r>
              <a:rPr lang="en-US" sz="1800" dirty="0">
                <a:solidFill>
                  <a:schemeClr val="tx2"/>
                </a:solidFill>
              </a:rPr>
              <a:t>- Hiệu suất là 100% nhãn được nhận dạng chính xác.</a:t>
            </a:r>
          </a:p>
          <a:p>
            <a:r>
              <a:rPr lang="en-US" sz="1800" dirty="0">
                <a:solidFill>
                  <a:schemeClr val="tx2"/>
                </a:solidFill>
              </a:rPr>
              <a:t>- Vì dữ liệu còn nhỏ nên độ chính xác cao. Cần thêm dữ liệu để đánh giá hiệu suất tốn hơn. </a:t>
            </a:r>
          </a:p>
        </p:txBody>
      </p:sp>
    </p:spTree>
    <p:extLst>
      <p:ext uri="{BB962C8B-B14F-4D97-AF65-F5344CB8AC3E}">
        <p14:creationId xmlns:p14="http://schemas.microsoft.com/office/powerpoint/2010/main" val="4047653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r>
              <a:rPr lang="en" dirty="0"/>
              <a:t>LDA (</a:t>
            </a:r>
            <a:r>
              <a:rPr lang="en-US" dirty="0"/>
              <a:t>Linear Discriminant Analysis)</a:t>
            </a:r>
            <a:br>
              <a:rPr lang="en-US" dirty="0"/>
            </a:br>
            <a:endParaRPr dirty="0"/>
          </a:p>
        </p:txBody>
      </p:sp>
      <p:sp>
        <p:nvSpPr>
          <p:cNvPr id="4" name="TextBox 3"/>
          <p:cNvSpPr txBox="1"/>
          <p:nvPr/>
        </p:nvSpPr>
        <p:spPr>
          <a:xfrm>
            <a:off x="826651" y="3871487"/>
            <a:ext cx="7521822" cy="1200329"/>
          </a:xfrm>
          <a:prstGeom prst="rect">
            <a:avLst/>
          </a:prstGeom>
          <a:noFill/>
        </p:spPr>
        <p:txBody>
          <a:bodyPr wrap="square" rtlCol="0">
            <a:spAutoFit/>
          </a:bodyPr>
          <a:lstStyle/>
          <a:p>
            <a:r>
              <a:rPr lang="en-US" sz="1800" dirty="0">
                <a:solidFill>
                  <a:schemeClr val="tx2"/>
                </a:solidFill>
              </a:rPr>
              <a:t>Nhận xét:</a:t>
            </a:r>
          </a:p>
          <a:p>
            <a:pPr marL="285750" indent="-285750">
              <a:buClr>
                <a:srgbClr val="FFFF00"/>
              </a:buClr>
              <a:buFont typeface="Wingdings" panose="05000000000000000000" pitchFamily="2" charset="2"/>
              <a:buChar char="ü"/>
            </a:pPr>
            <a:r>
              <a:rPr lang="en-US" sz="1800" dirty="0">
                <a:solidFill>
                  <a:schemeClr val="tx2"/>
                </a:solidFill>
              </a:rPr>
              <a:t>Hiệu suất là khá thấp với độ chính xác 85.7% </a:t>
            </a:r>
          </a:p>
          <a:p>
            <a:pPr marL="285750" indent="-285750">
              <a:buClr>
                <a:srgbClr val="FFFF00"/>
              </a:buClr>
              <a:buFont typeface="Wingdings" panose="05000000000000000000" pitchFamily="2" charset="2"/>
              <a:buChar char="ü"/>
            </a:pPr>
            <a:r>
              <a:rPr lang="en-US" sz="1800" dirty="0">
                <a:solidFill>
                  <a:schemeClr val="tx2"/>
                </a:solidFill>
              </a:rPr>
              <a:t>Như vậy với dữ liệu lớn hơn với số lượng khuôn mặt nhiều hơn thì độ nhầm lẫn tương đối cao</a:t>
            </a:r>
          </a:p>
        </p:txBody>
      </p:sp>
      <p:pic>
        <p:nvPicPr>
          <p:cNvPr id="5" name="Picture 4"/>
          <p:cNvPicPr>
            <a:picLocks noChangeAspect="1"/>
          </p:cNvPicPr>
          <p:nvPr/>
        </p:nvPicPr>
        <p:blipFill>
          <a:blip r:embed="rId3"/>
          <a:stretch>
            <a:fillRect/>
          </a:stretch>
        </p:blipFill>
        <p:spPr>
          <a:xfrm>
            <a:off x="892841" y="766522"/>
            <a:ext cx="7068627" cy="3104965"/>
          </a:xfrm>
          <a:prstGeom prst="rect">
            <a:avLst/>
          </a:prstGeom>
        </p:spPr>
      </p:pic>
    </p:spTree>
    <p:extLst>
      <p:ext uri="{BB962C8B-B14F-4D97-AF65-F5344CB8AC3E}">
        <p14:creationId xmlns:p14="http://schemas.microsoft.com/office/powerpoint/2010/main" val="69308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sp>
        <p:nvSpPr>
          <p:cNvPr id="683" name="Google Shape;683;p35"/>
          <p:cNvSpPr txBox="1">
            <a:spLocks noGrp="1"/>
          </p:cNvSpPr>
          <p:nvPr>
            <p:ph type="title"/>
          </p:nvPr>
        </p:nvSpPr>
        <p:spPr>
          <a:xfrm>
            <a:off x="559320" y="1082525"/>
            <a:ext cx="5723164" cy="1262340"/>
          </a:xfrm>
          <a:prstGeom prst="rect">
            <a:avLst/>
          </a:prstGeom>
        </p:spPr>
        <p:txBody>
          <a:bodyPr spcFirstLastPara="1" wrap="square" lIns="91425" tIns="91425" rIns="36000" bIns="91425" anchor="b" anchorCtr="0">
            <a:noAutofit/>
          </a:bodyPr>
          <a:lstStyle/>
          <a:p>
            <a:pPr algn="l"/>
            <a:r>
              <a:rPr lang="en" sz="1600" dirty="0"/>
              <a:t>Định </a:t>
            </a:r>
            <a:r>
              <a:rPr lang="en" sz="1600" dirty="0" err="1"/>
              <a:t>nghĩa</a:t>
            </a:r>
            <a:r>
              <a:rPr lang="en" sz="1600" dirty="0"/>
              <a:t> : </a:t>
            </a:r>
            <a:r>
              <a:rPr lang="en" sz="1600" b="0" dirty="0" err="1"/>
              <a:t>là</a:t>
            </a:r>
            <a:r>
              <a:rPr lang="en" sz="1600" b="0" dirty="0"/>
              <a:t> </a:t>
            </a:r>
            <a:r>
              <a:rPr lang="en" sz="1600" b="0" dirty="0" err="1"/>
              <a:t>một</a:t>
            </a:r>
            <a:r>
              <a:rPr lang="en" sz="1600" b="0" dirty="0"/>
              <a:t> </a:t>
            </a:r>
            <a:r>
              <a:rPr lang="en" sz="1600" b="0" dirty="0" err="1"/>
              <a:t>thuật</a:t>
            </a:r>
            <a:r>
              <a:rPr lang="en" sz="1600" b="0" dirty="0"/>
              <a:t> </a:t>
            </a:r>
            <a:r>
              <a:rPr lang="en" sz="1600" b="0" dirty="0" err="1"/>
              <a:t>toán</a:t>
            </a:r>
            <a:r>
              <a:rPr lang="en" sz="1600" b="0" dirty="0"/>
              <a:t> </a:t>
            </a:r>
            <a:r>
              <a:rPr lang="en" sz="1600" b="0" dirty="0" err="1"/>
              <a:t>học</a:t>
            </a:r>
            <a:r>
              <a:rPr lang="en" sz="1600" b="0" dirty="0"/>
              <a:t> </a:t>
            </a:r>
            <a:r>
              <a:rPr lang="en" sz="1600" b="0" dirty="0" err="1"/>
              <a:t>có</a:t>
            </a:r>
            <a:r>
              <a:rPr lang="en" sz="1600" b="0" dirty="0"/>
              <a:t> </a:t>
            </a:r>
            <a:r>
              <a:rPr lang="en" sz="1600" b="0" dirty="0" err="1"/>
              <a:t>giám</a:t>
            </a:r>
            <a:r>
              <a:rPr lang="en" sz="1600" b="0" dirty="0"/>
              <a:t> </a:t>
            </a:r>
            <a:r>
              <a:rPr lang="en" sz="1600" b="0" dirty="0" err="1"/>
              <a:t>sát</a:t>
            </a:r>
            <a:r>
              <a:rPr lang="en" sz="1600" b="0" dirty="0"/>
              <a:t> </a:t>
            </a:r>
            <a:r>
              <a:rPr lang="en" sz="1600" b="0" dirty="0" err="1"/>
              <a:t>được</a:t>
            </a:r>
            <a:r>
              <a:rPr lang="en" sz="1600" b="0" dirty="0"/>
              <a:t> </a:t>
            </a:r>
            <a:r>
              <a:rPr lang="en" sz="1600" b="0" dirty="0" err="1"/>
              <a:t>sử</a:t>
            </a:r>
            <a:r>
              <a:rPr lang="en" sz="1600" b="0" dirty="0"/>
              <a:t> </a:t>
            </a:r>
            <a:r>
              <a:rPr lang="en" sz="1600" b="0" dirty="0" err="1"/>
              <a:t>dụng</a:t>
            </a:r>
            <a:r>
              <a:rPr lang="en" sz="1600" b="0" dirty="0"/>
              <a:t> </a:t>
            </a:r>
            <a:r>
              <a:rPr lang="en" sz="1600" b="0" dirty="0" err="1"/>
              <a:t>cho</a:t>
            </a:r>
            <a:r>
              <a:rPr lang="en" sz="1600" b="0" dirty="0"/>
              <a:t> </a:t>
            </a:r>
            <a:r>
              <a:rPr lang="en" sz="1600" b="0" dirty="0" err="1"/>
              <a:t>các</a:t>
            </a:r>
            <a:r>
              <a:rPr lang="en" sz="1600" b="0" dirty="0"/>
              <a:t> </a:t>
            </a:r>
            <a:r>
              <a:rPr lang="en" sz="1600" b="0" dirty="0" err="1"/>
              <a:t>bài</a:t>
            </a:r>
            <a:r>
              <a:rPr lang="en" sz="1600" b="0" dirty="0"/>
              <a:t> </a:t>
            </a:r>
            <a:r>
              <a:rPr lang="en" sz="1600" b="0" dirty="0" err="1"/>
              <a:t>toán</a:t>
            </a:r>
            <a:r>
              <a:rPr lang="en" sz="1600" b="0" dirty="0"/>
              <a:t> </a:t>
            </a:r>
            <a:r>
              <a:rPr lang="en" sz="1600" b="0" dirty="0" err="1"/>
              <a:t>phân</a:t>
            </a:r>
            <a:r>
              <a:rPr lang="en" sz="1600" b="0" dirty="0"/>
              <a:t> </a:t>
            </a:r>
            <a:r>
              <a:rPr lang="en" sz="1600" b="0" dirty="0" err="1"/>
              <a:t>loại</a:t>
            </a:r>
            <a:r>
              <a:rPr lang="en" sz="1600" b="0" dirty="0"/>
              <a:t> </a:t>
            </a:r>
            <a:r>
              <a:rPr lang="en" sz="1600" b="0" dirty="0" err="1"/>
              <a:t>và</a:t>
            </a:r>
            <a:r>
              <a:rPr lang="en" sz="1600" b="0" dirty="0"/>
              <a:t> </a:t>
            </a:r>
            <a:r>
              <a:rPr lang="en" sz="1600" b="0" dirty="0" err="1"/>
              <a:t>hồi</a:t>
            </a:r>
            <a:r>
              <a:rPr lang="en" sz="1600" b="0" dirty="0"/>
              <a:t> </a:t>
            </a:r>
            <a:r>
              <a:rPr lang="en" sz="1600" b="0" dirty="0" err="1"/>
              <a:t>quy</a:t>
            </a:r>
            <a:r>
              <a:rPr lang="en" sz="1600" b="0" dirty="0"/>
              <a:t>. </a:t>
            </a:r>
            <a:r>
              <a:rPr lang="en" sz="1600" b="0" dirty="0" err="1"/>
              <a:t>Cơ</a:t>
            </a:r>
            <a:r>
              <a:rPr lang="en" sz="1600" b="0" dirty="0"/>
              <a:t> </a:t>
            </a:r>
            <a:r>
              <a:rPr lang="en" sz="1600" b="0" dirty="0" err="1"/>
              <a:t>chế</a:t>
            </a:r>
            <a:r>
              <a:rPr lang="en" sz="1600" b="0" dirty="0"/>
              <a:t> </a:t>
            </a:r>
            <a:r>
              <a:rPr lang="en" sz="1600" b="0" dirty="0" err="1"/>
              <a:t>hoạt</a:t>
            </a:r>
            <a:r>
              <a:rPr lang="en" sz="1600" b="0" dirty="0"/>
              <a:t> </a:t>
            </a:r>
            <a:r>
              <a:rPr lang="en" sz="1600" b="0" dirty="0" err="1"/>
              <a:t>động</a:t>
            </a:r>
            <a:r>
              <a:rPr lang="en" sz="1600" b="0" dirty="0"/>
              <a:t> </a:t>
            </a:r>
            <a:r>
              <a:rPr lang="en" sz="1600" b="0" dirty="0" err="1"/>
              <a:t>của</a:t>
            </a:r>
            <a:r>
              <a:rPr lang="en" sz="1600" b="0" dirty="0"/>
              <a:t> SVM </a:t>
            </a:r>
            <a:r>
              <a:rPr lang="en" sz="1600" b="0" dirty="0" err="1"/>
              <a:t>được</a:t>
            </a:r>
            <a:r>
              <a:rPr lang="en" sz="1600" b="0" dirty="0"/>
              <a:t> </a:t>
            </a:r>
            <a:r>
              <a:rPr lang="en" sz="1600" b="0" dirty="0" err="1"/>
              <a:t>thực</a:t>
            </a:r>
            <a:r>
              <a:rPr lang="en" sz="1600" b="0" dirty="0"/>
              <a:t> </a:t>
            </a:r>
            <a:r>
              <a:rPr lang="en" sz="1600" b="0" dirty="0" err="1"/>
              <a:t>hiện</a:t>
            </a:r>
            <a:r>
              <a:rPr lang="en" sz="1600" b="0" dirty="0"/>
              <a:t> </a:t>
            </a:r>
            <a:r>
              <a:rPr lang="en" sz="1600" b="0" dirty="0" err="1"/>
              <a:t>bằng</a:t>
            </a:r>
            <a:r>
              <a:rPr lang="en" sz="1600" b="0" dirty="0"/>
              <a:t> </a:t>
            </a:r>
            <a:r>
              <a:rPr lang="en" sz="1600" b="0" dirty="0" err="1"/>
              <a:t>cách</a:t>
            </a:r>
            <a:r>
              <a:rPr lang="en" sz="1600" b="0" dirty="0"/>
              <a:t> </a:t>
            </a:r>
            <a:r>
              <a:rPr lang="en" sz="1600" b="0" dirty="0" err="1"/>
              <a:t>tìm</a:t>
            </a:r>
            <a:r>
              <a:rPr lang="en" sz="1600" b="0" dirty="0"/>
              <a:t> </a:t>
            </a:r>
            <a:r>
              <a:rPr lang="en" sz="1600" b="0" dirty="0" err="1"/>
              <a:t>một</a:t>
            </a:r>
            <a:r>
              <a:rPr lang="en" sz="1600" b="0" dirty="0"/>
              <a:t> </a:t>
            </a:r>
            <a:r>
              <a:rPr lang="en" sz="1600" b="0" dirty="0" err="1"/>
              <a:t>siêu</a:t>
            </a:r>
            <a:r>
              <a:rPr lang="en" sz="1600" b="0" dirty="0"/>
              <a:t> </a:t>
            </a:r>
            <a:r>
              <a:rPr lang="en" sz="1600" b="0" dirty="0" err="1"/>
              <a:t>mặt</a:t>
            </a:r>
            <a:r>
              <a:rPr lang="en" sz="1600" b="0" dirty="0"/>
              <a:t> </a:t>
            </a:r>
            <a:r>
              <a:rPr lang="en" sz="1600" b="0" dirty="0" err="1"/>
              <a:t>phẳng</a:t>
            </a:r>
            <a:r>
              <a:rPr lang="en" sz="1600" b="0" dirty="0"/>
              <a:t> (hyperplane) </a:t>
            </a:r>
            <a:r>
              <a:rPr lang="en" sz="1600" b="0" dirty="0" err="1"/>
              <a:t>phân</a:t>
            </a:r>
            <a:r>
              <a:rPr lang="en" sz="1600" b="0" dirty="0"/>
              <a:t> chia </a:t>
            </a:r>
            <a:r>
              <a:rPr lang="en" sz="1600" b="0" dirty="0" err="1"/>
              <a:t>tốt</a:t>
            </a:r>
            <a:r>
              <a:rPr lang="en" sz="1600" b="0" dirty="0"/>
              <a:t> </a:t>
            </a:r>
            <a:r>
              <a:rPr lang="en" sz="1600" b="0" dirty="0" err="1"/>
              <a:t>nhất</a:t>
            </a:r>
            <a:r>
              <a:rPr lang="en" sz="1600" b="0" dirty="0"/>
              <a:t> </a:t>
            </a:r>
            <a:r>
              <a:rPr lang="en" sz="1600" b="0" dirty="0" err="1"/>
              <a:t>các</a:t>
            </a:r>
            <a:r>
              <a:rPr lang="en" sz="1600" b="0" dirty="0"/>
              <a:t> </a:t>
            </a:r>
            <a:r>
              <a:rPr lang="en" sz="1600" b="0" dirty="0" err="1"/>
              <a:t>điểm</a:t>
            </a:r>
            <a:r>
              <a:rPr lang="en" sz="1600" b="0" dirty="0"/>
              <a:t> </a:t>
            </a:r>
            <a:r>
              <a:rPr lang="en" sz="1600" b="0" dirty="0" err="1"/>
              <a:t>dữ</a:t>
            </a:r>
            <a:r>
              <a:rPr lang="en" sz="1600" b="0" dirty="0"/>
              <a:t> </a:t>
            </a:r>
            <a:r>
              <a:rPr lang="en" sz="1600" b="0" dirty="0" err="1"/>
              <a:t>liệu</a:t>
            </a:r>
            <a:r>
              <a:rPr lang="en" sz="1600" b="0" dirty="0"/>
              <a:t> </a:t>
            </a:r>
            <a:r>
              <a:rPr lang="en" sz="1600" b="0" dirty="0" err="1"/>
              <a:t>thuộc</a:t>
            </a:r>
            <a:r>
              <a:rPr lang="en" sz="1600" b="0" dirty="0"/>
              <a:t> </a:t>
            </a:r>
            <a:r>
              <a:rPr lang="en" sz="1600" b="0" dirty="0" err="1"/>
              <a:t>các</a:t>
            </a:r>
            <a:r>
              <a:rPr lang="en" sz="1600" b="0" dirty="0"/>
              <a:t> </a:t>
            </a:r>
            <a:r>
              <a:rPr lang="en" sz="1600" b="0" dirty="0" err="1"/>
              <a:t>lớp</a:t>
            </a:r>
            <a:r>
              <a:rPr lang="en" sz="1600" b="0" dirty="0"/>
              <a:t> </a:t>
            </a:r>
            <a:r>
              <a:rPr lang="en" sz="1600" b="0" dirty="0" err="1"/>
              <a:t>khác</a:t>
            </a:r>
            <a:r>
              <a:rPr lang="en" sz="1600" b="0" dirty="0"/>
              <a:t> </a:t>
            </a:r>
            <a:r>
              <a:rPr lang="en" sz="1600" b="0" dirty="0" err="1"/>
              <a:t>nhau</a:t>
            </a:r>
            <a:endParaRPr lang="en" sz="1600" dirty="0" err="1"/>
          </a:p>
        </p:txBody>
      </p:sp>
      <p:sp>
        <p:nvSpPr>
          <p:cNvPr id="689" name="Google Shape;689;p35"/>
          <p:cNvSpPr txBox="1">
            <a:spLocks noGrp="1"/>
          </p:cNvSpPr>
          <p:nvPr>
            <p:ph type="title" idx="6"/>
          </p:nvPr>
        </p:nvSpPr>
        <p:spPr>
          <a:xfrm>
            <a:off x="559320" y="1849557"/>
            <a:ext cx="6020235" cy="2521128"/>
          </a:xfrm>
          <a:prstGeom prst="rect">
            <a:avLst/>
          </a:prstGeom>
        </p:spPr>
        <p:txBody>
          <a:bodyPr spcFirstLastPara="1" wrap="square" lIns="91425" tIns="91425" rIns="36000" bIns="91425" anchor="b" anchorCtr="0">
            <a:noAutofit/>
          </a:bodyPr>
          <a:lstStyle/>
          <a:p>
            <a:pPr marL="285750" indent="-285750" algn="l">
              <a:buClr>
                <a:srgbClr val="FFFF00"/>
              </a:buClr>
              <a:buFont typeface="Wingdings" panose="05000000000000000000" pitchFamily="2" charset="2"/>
              <a:buChar char="Ø"/>
            </a:pPr>
            <a:r>
              <a:rPr lang="en-US" sz="1600" b="0" dirty="0" err="1"/>
              <a:t>Lựa</a:t>
            </a:r>
            <a:r>
              <a:rPr lang="en-US" sz="1600" b="0" dirty="0"/>
              <a:t> chọn kernel function và các siêu tham số (hyperparameters) cho SVM.</a:t>
            </a:r>
            <a:endParaRPr lang="vi-VN" sz="1600" dirty="0"/>
          </a:p>
          <a:p>
            <a:pPr marL="285750" indent="-285750" algn="l">
              <a:buClr>
                <a:srgbClr val="FFFF00"/>
              </a:buClr>
              <a:buFont typeface="Wingdings" panose="05000000000000000000" pitchFamily="2" charset="2"/>
              <a:buChar char="Ø"/>
            </a:pPr>
            <a:r>
              <a:rPr lang="en-US" sz="1600" b="0" dirty="0"/>
              <a:t>Huấn </a:t>
            </a:r>
            <a:r>
              <a:rPr lang="en-US" sz="1600" b="0" dirty="0" err="1"/>
              <a:t>luyện</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a:t>
            </a:r>
            <a:r>
              <a:rPr lang="en-US" sz="1600" b="0" dirty="0" err="1"/>
              <a:t>huấn</a:t>
            </a:r>
            <a:r>
              <a:rPr lang="en-US" sz="1600" b="0" dirty="0"/>
              <a:t> </a:t>
            </a:r>
            <a:r>
              <a:rPr lang="en-US" sz="1600" b="0" dirty="0" err="1"/>
              <a:t>luyện</a:t>
            </a:r>
            <a:r>
              <a:rPr lang="en-US" sz="1600" b="0" dirty="0"/>
              <a:t>.</a:t>
            </a:r>
            <a:endParaRPr lang="en-US" sz="1600" dirty="0"/>
          </a:p>
          <a:p>
            <a:pPr marL="285750" indent="-285750" algn="l">
              <a:buClr>
                <a:srgbClr val="FFFF00"/>
              </a:buClr>
              <a:buFont typeface="Wingdings" panose="05000000000000000000" pitchFamily="2" charset="2"/>
              <a:buChar char="Ø"/>
            </a:pPr>
            <a:r>
              <a:rPr lang="en-US" sz="1600" b="0" dirty="0" err="1"/>
              <a:t>Đánh</a:t>
            </a:r>
            <a:r>
              <a:rPr lang="en-US" sz="1600" b="0" dirty="0"/>
              <a:t> </a:t>
            </a:r>
            <a:r>
              <a:rPr lang="en-US" sz="1600" b="0" dirty="0" err="1"/>
              <a:t>giá</a:t>
            </a:r>
            <a:r>
              <a:rPr lang="en-US" sz="1600" b="0" dirty="0"/>
              <a:t> </a:t>
            </a:r>
            <a:r>
              <a:rPr lang="en-US" sz="1600" b="0" dirty="0" err="1"/>
              <a:t>hiệu</a:t>
            </a:r>
            <a:r>
              <a:rPr lang="en-US" sz="1600" b="0" dirty="0"/>
              <a:t> </a:t>
            </a:r>
            <a:r>
              <a:rPr lang="en-US" sz="1600" b="0" dirty="0" err="1"/>
              <a:t>suất</a:t>
            </a:r>
            <a:r>
              <a:rPr lang="en-US" sz="1600" b="0" dirty="0"/>
              <a:t> </a:t>
            </a:r>
            <a:r>
              <a:rPr lang="en-US" sz="1600" b="0" dirty="0" err="1"/>
              <a:t>của</a:t>
            </a:r>
            <a:r>
              <a:rPr lang="en-US" sz="1600" b="0" dirty="0"/>
              <a:t> SVM </a:t>
            </a:r>
            <a:r>
              <a:rPr lang="en-US" sz="1600" b="0" dirty="0" err="1"/>
              <a:t>trên</a:t>
            </a:r>
            <a:r>
              <a:rPr lang="en-US" sz="1600" b="0" dirty="0"/>
              <a:t> </a:t>
            </a:r>
            <a:r>
              <a:rPr lang="en-US" sz="1600" b="0" dirty="0" err="1"/>
              <a:t>dữ</a:t>
            </a:r>
            <a:r>
              <a:rPr lang="en-US" sz="1600" b="0" dirty="0"/>
              <a:t> </a:t>
            </a:r>
            <a:r>
              <a:rPr lang="en-US" sz="1600" b="0" dirty="0" err="1"/>
              <a:t>liệu</a:t>
            </a:r>
            <a:r>
              <a:rPr lang="en-US" sz="1600" b="0" dirty="0"/>
              <a:t> kiểm tra.</a:t>
            </a:r>
            <a:endParaRPr lang="en-US" sz="1600" dirty="0"/>
          </a:p>
          <a:p>
            <a:pPr marL="285750" indent="-285750" algn="l">
              <a:buClr>
                <a:srgbClr val="FFFF00"/>
              </a:buClr>
              <a:buFont typeface="Wingdings" panose="05000000000000000000" pitchFamily="2" charset="2"/>
              <a:buChar char="Ø"/>
            </a:pPr>
            <a:r>
              <a:rPr lang="en-US" sz="1600" b="0" dirty="0"/>
              <a:t>Tinh </a:t>
            </a:r>
            <a:r>
              <a:rPr lang="en-US" sz="1600" b="0" dirty="0" err="1"/>
              <a:t>chỉnh</a:t>
            </a:r>
            <a:r>
              <a:rPr lang="en-US" sz="1600" b="0" dirty="0"/>
              <a:t> </a:t>
            </a:r>
            <a:r>
              <a:rPr lang="en-US" sz="1600" b="0" dirty="0" err="1"/>
              <a:t>các</a:t>
            </a:r>
            <a:r>
              <a:rPr lang="en-US" sz="1600" b="0" dirty="0"/>
              <a:t> </a:t>
            </a:r>
            <a:r>
              <a:rPr lang="en-US" sz="1600" b="0" dirty="0" err="1"/>
              <a:t>siêu</a:t>
            </a:r>
            <a:r>
              <a:rPr lang="en-US" sz="1600" b="0" dirty="0"/>
              <a:t> </a:t>
            </a:r>
            <a:r>
              <a:rPr lang="en-US" sz="1600" b="0" dirty="0" err="1"/>
              <a:t>tham</a:t>
            </a:r>
            <a:r>
              <a:rPr lang="en-US" sz="1600" b="0" dirty="0"/>
              <a:t> </a:t>
            </a:r>
            <a:r>
              <a:rPr lang="en-US" sz="1600" b="0" dirty="0" err="1"/>
              <a:t>số</a:t>
            </a:r>
            <a:r>
              <a:rPr lang="en-US" sz="1600" b="0" dirty="0"/>
              <a:t> </a:t>
            </a:r>
            <a:r>
              <a:rPr lang="en-US" sz="1600" b="0" dirty="0" err="1"/>
              <a:t>của</a:t>
            </a:r>
            <a:r>
              <a:rPr lang="en-US" sz="1600" b="0" dirty="0"/>
              <a:t> SVM </a:t>
            </a:r>
            <a:r>
              <a:rPr lang="en-US" sz="1600" b="0" dirty="0" err="1"/>
              <a:t>để</a:t>
            </a:r>
            <a:r>
              <a:rPr lang="en-US" sz="1600" b="0" dirty="0"/>
              <a:t> cải thiện hiệu suất.</a:t>
            </a:r>
            <a:endParaRPr lang="en-US" sz="1600" dirty="0"/>
          </a:p>
          <a:p>
            <a:pPr algn="l"/>
            <a:endParaRPr lang="en-US" sz="1600" dirty="0"/>
          </a:p>
        </p:txBody>
      </p:sp>
      <p:sp>
        <p:nvSpPr>
          <p:cNvPr id="23" name="Google Shape;689;p35">
            <a:extLst>
              <a:ext uri="{FF2B5EF4-FFF2-40B4-BE49-F238E27FC236}">
                <a16:creationId xmlns:a16="http://schemas.microsoft.com/office/drawing/2014/main" id="{0F5F9DC7-F6AB-B4F2-9D05-1C5600014DA5}"/>
              </a:ext>
            </a:extLst>
          </p:cNvPr>
          <p:cNvSpPr txBox="1">
            <a:spLocks/>
          </p:cNvSpPr>
          <p:nvPr/>
        </p:nvSpPr>
        <p:spPr>
          <a:xfrm>
            <a:off x="559320" y="4159748"/>
            <a:ext cx="4849862" cy="67127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br>
              <a:rPr lang="en"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Thư viện sciki-learn:</a:t>
            </a:r>
            <a:r>
              <a:rPr lang="en-US" sz="1600" b="0" dirty="0">
                <a:latin typeface="Arial" panose="020B0604020202020204" pitchFamily="34" charset="0"/>
                <a:cs typeface="Arial" panose="020B0604020202020204" pitchFamily="34" charset="0"/>
              </a:rPr>
              <a:t> có hàm SVC hỗ trợ tính toán</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endParaRPr lang="en-US" sz="1600" b="0" dirty="0">
              <a:latin typeface="Arial" panose="020B0604020202020204" pitchFamily="34" charset="0"/>
              <a:cs typeface="Arial" panose="020B0604020202020204" pitchFamily="34" charset="0"/>
            </a:endParaRPr>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6" name="TextBox 5">
            <a:extLst>
              <a:ext uri="{FF2B5EF4-FFF2-40B4-BE49-F238E27FC236}">
                <a16:creationId xmlns:a16="http://schemas.microsoft.com/office/drawing/2014/main" id="{91FF9DB5-11DA-12D8-0D88-E3209AB3567A}"/>
              </a:ext>
            </a:extLst>
          </p:cNvPr>
          <p:cNvSpPr txBox="1"/>
          <p:nvPr/>
        </p:nvSpPr>
        <p:spPr>
          <a:xfrm>
            <a:off x="601692" y="2417861"/>
            <a:ext cx="4572000" cy="307777"/>
          </a:xfrm>
          <a:prstGeom prst="rect">
            <a:avLst/>
          </a:prstGeom>
          <a:noFill/>
        </p:spPr>
        <p:txBody>
          <a:bodyPr wrap="square">
            <a:spAutoFit/>
          </a:bodyPr>
          <a:lstStyle/>
          <a:p>
            <a:r>
              <a:rPr lang="vi-VN" b="1" dirty="0">
                <a:solidFill>
                  <a:schemeClr val="tx2"/>
                </a:solidFill>
                <a:cs typeface="Arial" panose="020B0604020202020204" pitchFamily="34" charset="0"/>
              </a:rPr>
              <a:t>Các bước tiến hành :</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339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a16="http://schemas.microsoft.com/office/drawing/2014/main" id="{D0DC6004-5CF3-03C1-798E-E1CBFD1FE20E}"/>
              </a:ext>
            </a:extLst>
          </p:cNvPr>
          <p:cNvSpPr>
            <a:spLocks noGrp="1"/>
          </p:cNvSpPr>
          <p:nvPr>
            <p:ph type="title"/>
          </p:nvPr>
        </p:nvSpPr>
        <p:spPr>
          <a:xfrm>
            <a:off x="2591795" y="4432447"/>
            <a:ext cx="3781853" cy="401700"/>
          </a:xfrm>
        </p:spPr>
        <p:txBody>
          <a:bodyPr/>
          <a:lstStyle/>
          <a:p>
            <a:r>
              <a:rPr lang="en-US" b="1" i="0" dirty="0">
                <a:solidFill>
                  <a:schemeClr val="tx2"/>
                </a:solidFill>
                <a:effectLst/>
              </a:rPr>
              <a:t>Quy </a:t>
            </a:r>
            <a:r>
              <a:rPr lang="en-US" b="1" i="0" dirty="0" err="1">
                <a:solidFill>
                  <a:schemeClr val="tx2"/>
                </a:solidFill>
                <a:effectLst/>
              </a:rPr>
              <a:t>tắc</a:t>
            </a:r>
            <a:r>
              <a:rPr lang="en-US" b="1" i="0" dirty="0">
                <a:solidFill>
                  <a:schemeClr val="tx2"/>
                </a:solidFill>
                <a:effectLst/>
              </a:rPr>
              <a:t> 1 :</a:t>
            </a:r>
            <a:r>
              <a:rPr lang="en-US" b="1" i="0" dirty="0" err="1">
                <a:solidFill>
                  <a:schemeClr val="tx2"/>
                </a:solidFill>
                <a:effectLst/>
              </a:rPr>
              <a:t>Chọn</a:t>
            </a:r>
            <a:r>
              <a:rPr lang="en-US" b="1" i="0" dirty="0">
                <a:solidFill>
                  <a:schemeClr val="tx2"/>
                </a:solidFill>
                <a:effectLst/>
              </a:rPr>
              <a:t> </a:t>
            </a:r>
            <a:r>
              <a:rPr lang="en-US" b="1" i="0" dirty="0" err="1">
                <a:solidFill>
                  <a:schemeClr val="tx2"/>
                </a:solidFill>
                <a:effectLst/>
              </a:rPr>
              <a:t>một</a:t>
            </a:r>
            <a:r>
              <a:rPr lang="en-US" b="1" i="0" dirty="0">
                <a:solidFill>
                  <a:schemeClr val="tx2"/>
                </a:solidFill>
                <a:effectLst/>
              </a:rPr>
              <a:t> hyper-plane </a:t>
            </a:r>
            <a:r>
              <a:rPr lang="en-US" b="1" i="0" dirty="0" err="1">
                <a:solidFill>
                  <a:schemeClr val="tx2"/>
                </a:solidFill>
                <a:effectLst/>
              </a:rPr>
              <a:t>để</a:t>
            </a:r>
            <a:r>
              <a:rPr lang="en-US" b="1" i="0" dirty="0">
                <a:solidFill>
                  <a:schemeClr val="tx2"/>
                </a:solidFill>
                <a:effectLst/>
              </a:rPr>
              <a:t> </a:t>
            </a:r>
            <a:r>
              <a:rPr lang="en-US" b="1" i="0" dirty="0" err="1">
                <a:solidFill>
                  <a:schemeClr val="tx2"/>
                </a:solidFill>
                <a:effectLst/>
              </a:rPr>
              <a:t>phân</a:t>
            </a:r>
            <a:r>
              <a:rPr lang="en-US" b="1" i="0" dirty="0">
                <a:solidFill>
                  <a:schemeClr val="tx2"/>
                </a:solidFill>
                <a:effectLst/>
              </a:rPr>
              <a:t> chia </a:t>
            </a:r>
            <a:r>
              <a:rPr lang="en-US" b="1" i="0" dirty="0" err="1">
                <a:solidFill>
                  <a:schemeClr val="tx2"/>
                </a:solidFill>
                <a:effectLst/>
              </a:rPr>
              <a:t>hai</a:t>
            </a:r>
            <a:r>
              <a:rPr lang="en-US" b="1" i="0" dirty="0">
                <a:solidFill>
                  <a:schemeClr val="tx2"/>
                </a:solidFill>
                <a:effectLst/>
              </a:rPr>
              <a:t> </a:t>
            </a:r>
            <a:r>
              <a:rPr lang="en-US" b="1" i="0" dirty="0" err="1">
                <a:solidFill>
                  <a:schemeClr val="tx2"/>
                </a:solidFill>
                <a:effectLst/>
              </a:rPr>
              <a:t>lớp</a:t>
            </a:r>
            <a:r>
              <a:rPr lang="en-US" b="1" i="0" dirty="0">
                <a:solidFill>
                  <a:schemeClr val="tx2"/>
                </a:solidFill>
                <a:effectLst/>
              </a:rPr>
              <a:t> </a:t>
            </a:r>
            <a:r>
              <a:rPr lang="en-US" b="1" i="0" dirty="0" err="1">
                <a:solidFill>
                  <a:schemeClr val="tx2"/>
                </a:solidFill>
                <a:effectLst/>
              </a:rPr>
              <a:t>tốt</a:t>
            </a:r>
            <a:r>
              <a:rPr lang="en-US" b="1" i="0" dirty="0">
                <a:solidFill>
                  <a:schemeClr val="tx2"/>
                </a:solidFill>
                <a:effectLst/>
              </a:rPr>
              <a:t> </a:t>
            </a:r>
            <a:r>
              <a:rPr lang="en-US" b="1" i="0" dirty="0" err="1">
                <a:solidFill>
                  <a:schemeClr val="tx2"/>
                </a:solidFill>
                <a:effectLst/>
              </a:rPr>
              <a:t>nhất</a:t>
            </a:r>
            <a:endParaRPr lang="en-US" dirty="0">
              <a:solidFill>
                <a:schemeClr val="tx2"/>
              </a:solidFill>
            </a:endParaRPr>
          </a:p>
        </p:txBody>
      </p:sp>
      <p:sp>
        <p:nvSpPr>
          <p:cNvPr id="6" name="Title 5">
            <a:extLst>
              <a:ext uri="{FF2B5EF4-FFF2-40B4-BE49-F238E27FC236}">
                <a16:creationId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1026" name="Picture 2">
            <a:extLst>
              <a:ext uri="{FF2B5EF4-FFF2-40B4-BE49-F238E27FC236}">
                <a16:creationId xmlns:a16="http://schemas.microsoft.com/office/drawing/2014/main" id="{C2BFB369-E8B9-6BEA-C9BA-387D51974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460" y="1006360"/>
            <a:ext cx="714508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2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a16="http://schemas.microsoft.com/office/drawing/2014/main" id="{D0DC6004-5CF3-03C1-798E-E1CBFD1FE20E}"/>
              </a:ext>
            </a:extLst>
          </p:cNvPr>
          <p:cNvSpPr>
            <a:spLocks noGrp="1"/>
          </p:cNvSpPr>
          <p:nvPr>
            <p:ph type="title"/>
          </p:nvPr>
        </p:nvSpPr>
        <p:spPr>
          <a:xfrm>
            <a:off x="2323412" y="4462045"/>
            <a:ext cx="4409173" cy="401700"/>
          </a:xfrm>
        </p:spPr>
        <p:txBody>
          <a:bodyPr/>
          <a:lstStyle/>
          <a:p>
            <a:r>
              <a:rPr lang="vi-VN" b="1" i="0" dirty="0">
                <a:solidFill>
                  <a:schemeClr val="tx2"/>
                </a:solidFill>
                <a:effectLst/>
              </a:rPr>
              <a:t>Quy tắc thứ hai chính là xác định khoảng cách lớn nhất từ điểu gần nhất của một lớp nào đó đến đường hyper-plane</a:t>
            </a:r>
            <a:endParaRPr lang="en-US" dirty="0">
              <a:solidFill>
                <a:schemeClr val="tx2"/>
              </a:solidFill>
            </a:endParaRPr>
          </a:p>
        </p:txBody>
      </p:sp>
      <p:sp>
        <p:nvSpPr>
          <p:cNvPr id="6" name="Title 5">
            <a:extLst>
              <a:ext uri="{FF2B5EF4-FFF2-40B4-BE49-F238E27FC236}">
                <a16:creationId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4098" name="Picture 2">
            <a:extLst>
              <a:ext uri="{FF2B5EF4-FFF2-40B4-BE49-F238E27FC236}">
                <a16:creationId xmlns:a16="http://schemas.microsoft.com/office/drawing/2014/main" id="{047E3DE6-7EDB-F9BF-1C9F-0401F6544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297" y="952500"/>
            <a:ext cx="7102549"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947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a16="http://schemas.microsoft.com/office/drawing/2014/main" id="{D0DC6004-5CF3-03C1-798E-E1CBFD1FE20E}"/>
              </a:ext>
            </a:extLst>
          </p:cNvPr>
          <p:cNvSpPr>
            <a:spLocks noGrp="1"/>
          </p:cNvSpPr>
          <p:nvPr>
            <p:ph type="title"/>
          </p:nvPr>
        </p:nvSpPr>
        <p:spPr>
          <a:xfrm>
            <a:off x="-582269" y="906291"/>
            <a:ext cx="2425982" cy="401700"/>
          </a:xfrm>
        </p:spPr>
        <p:txBody>
          <a:bodyPr/>
          <a:lstStyle/>
          <a:p>
            <a:r>
              <a:rPr lang="en-US" sz="2400" dirty="0" err="1">
                <a:solidFill>
                  <a:schemeClr val="tx2"/>
                </a:solidFill>
              </a:rPr>
              <a:t>Ví</a:t>
            </a:r>
            <a:r>
              <a:rPr lang="en-US" sz="2400" dirty="0">
                <a:solidFill>
                  <a:schemeClr val="tx2"/>
                </a:solidFill>
              </a:rPr>
              <a:t> </a:t>
            </a:r>
            <a:r>
              <a:rPr lang="en-US" sz="2400" dirty="0" err="1">
                <a:solidFill>
                  <a:schemeClr val="tx2"/>
                </a:solidFill>
              </a:rPr>
              <a:t>Dụ</a:t>
            </a:r>
            <a:r>
              <a:rPr lang="en-US" sz="2400" dirty="0">
                <a:solidFill>
                  <a:schemeClr val="tx2"/>
                </a:solidFill>
              </a:rPr>
              <a:t> :</a:t>
            </a:r>
          </a:p>
        </p:txBody>
      </p:sp>
      <p:sp>
        <p:nvSpPr>
          <p:cNvPr id="6" name="Title 5">
            <a:extLst>
              <a:ext uri="{FF2B5EF4-FFF2-40B4-BE49-F238E27FC236}">
                <a16:creationId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3074" name="Picture 2">
            <a:extLst>
              <a:ext uri="{FF2B5EF4-FFF2-40B4-BE49-F238E27FC236}">
                <a16:creationId xmlns:a16="http://schemas.microsoft.com/office/drawing/2014/main" id="{4FD979C2-8AC5-989B-722B-C9C013E2E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580" y="923925"/>
            <a:ext cx="679420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2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a16="http://schemas.microsoft.com/office/drawing/2014/main" id="{D0DC6004-5CF3-03C1-798E-E1CBFD1FE20E}"/>
              </a:ext>
            </a:extLst>
          </p:cNvPr>
          <p:cNvSpPr>
            <a:spLocks noGrp="1"/>
          </p:cNvSpPr>
          <p:nvPr>
            <p:ph type="title"/>
          </p:nvPr>
        </p:nvSpPr>
        <p:spPr>
          <a:xfrm>
            <a:off x="3269731" y="4399135"/>
            <a:ext cx="2425982" cy="401700"/>
          </a:xfrm>
        </p:spPr>
        <p:txBody>
          <a:bodyPr/>
          <a:lstStyle/>
          <a:p>
            <a:r>
              <a:rPr lang="en-US" b="1" i="0" dirty="0">
                <a:solidFill>
                  <a:schemeClr val="tx2"/>
                </a:solidFill>
                <a:effectLst/>
              </a:rPr>
              <a:t>SVM </a:t>
            </a:r>
            <a:r>
              <a:rPr lang="en-US" b="1" i="0" dirty="0" err="1">
                <a:solidFill>
                  <a:schemeClr val="tx2"/>
                </a:solidFill>
                <a:effectLst/>
              </a:rPr>
              <a:t>có</a:t>
            </a:r>
            <a:r>
              <a:rPr lang="en-US" b="1" i="0" dirty="0">
                <a:solidFill>
                  <a:schemeClr val="tx2"/>
                </a:solidFill>
                <a:effectLst/>
              </a:rPr>
              <a:t> </a:t>
            </a:r>
            <a:r>
              <a:rPr lang="en-US" b="1" i="0" dirty="0" err="1">
                <a:solidFill>
                  <a:schemeClr val="tx2"/>
                </a:solidFill>
                <a:effectLst/>
              </a:rPr>
              <a:t>khả</a:t>
            </a:r>
            <a:r>
              <a:rPr lang="en-US" b="1" i="0" dirty="0">
                <a:solidFill>
                  <a:schemeClr val="tx2"/>
                </a:solidFill>
                <a:effectLst/>
              </a:rPr>
              <a:t> </a:t>
            </a:r>
            <a:r>
              <a:rPr lang="en-US" b="1" i="0" dirty="0" err="1">
                <a:solidFill>
                  <a:schemeClr val="tx2"/>
                </a:solidFill>
                <a:effectLst/>
              </a:rPr>
              <a:t>năng</a:t>
            </a:r>
            <a:r>
              <a:rPr lang="en-US" b="1" i="0" dirty="0">
                <a:solidFill>
                  <a:schemeClr val="tx2"/>
                </a:solidFill>
                <a:effectLst/>
              </a:rPr>
              <a:t> </a:t>
            </a:r>
            <a:r>
              <a:rPr lang="en-US" b="1" i="0" dirty="0" err="1">
                <a:solidFill>
                  <a:schemeClr val="tx2"/>
                </a:solidFill>
                <a:effectLst/>
              </a:rPr>
              <a:t>mạnh</a:t>
            </a:r>
            <a:r>
              <a:rPr lang="en-US" b="1" i="0" dirty="0">
                <a:solidFill>
                  <a:schemeClr val="tx2"/>
                </a:solidFill>
                <a:effectLst/>
              </a:rPr>
              <a:t> </a:t>
            </a:r>
            <a:r>
              <a:rPr lang="en-US" b="1" i="0" dirty="0" err="1">
                <a:solidFill>
                  <a:schemeClr val="tx2"/>
                </a:solidFill>
                <a:effectLst/>
              </a:rPr>
              <a:t>trong</a:t>
            </a:r>
            <a:r>
              <a:rPr lang="en-US" b="1" i="0" dirty="0">
                <a:solidFill>
                  <a:schemeClr val="tx2"/>
                </a:solidFill>
                <a:effectLst/>
              </a:rPr>
              <a:t> </a:t>
            </a:r>
            <a:r>
              <a:rPr lang="en-US" b="1" i="0" dirty="0" err="1">
                <a:solidFill>
                  <a:schemeClr val="tx2"/>
                </a:solidFill>
                <a:effectLst/>
              </a:rPr>
              <a:t>việc</a:t>
            </a:r>
            <a:r>
              <a:rPr lang="en-US" b="1" i="0" dirty="0">
                <a:solidFill>
                  <a:schemeClr val="tx2"/>
                </a:solidFill>
                <a:effectLst/>
              </a:rPr>
              <a:t> </a:t>
            </a:r>
            <a:r>
              <a:rPr lang="en-US" b="1" i="0" dirty="0" err="1">
                <a:solidFill>
                  <a:schemeClr val="tx2"/>
                </a:solidFill>
                <a:effectLst/>
              </a:rPr>
              <a:t>chấp</a:t>
            </a:r>
            <a:r>
              <a:rPr lang="en-US" b="1" i="0" dirty="0">
                <a:solidFill>
                  <a:schemeClr val="tx2"/>
                </a:solidFill>
                <a:effectLst/>
              </a:rPr>
              <a:t> </a:t>
            </a:r>
            <a:r>
              <a:rPr lang="en-US" b="1" i="0" dirty="0" err="1">
                <a:solidFill>
                  <a:schemeClr val="tx2"/>
                </a:solidFill>
                <a:effectLst/>
              </a:rPr>
              <a:t>nhận</a:t>
            </a:r>
            <a:r>
              <a:rPr lang="en-US" b="1" i="0" dirty="0">
                <a:solidFill>
                  <a:schemeClr val="tx2"/>
                </a:solidFill>
                <a:effectLst/>
              </a:rPr>
              <a:t> </a:t>
            </a:r>
            <a:r>
              <a:rPr lang="en-US" b="1" i="0" dirty="0" err="1">
                <a:solidFill>
                  <a:schemeClr val="tx2"/>
                </a:solidFill>
                <a:effectLst/>
              </a:rPr>
              <a:t>ngoại</a:t>
            </a:r>
            <a:r>
              <a:rPr lang="en-US" b="1" i="0" dirty="0">
                <a:solidFill>
                  <a:schemeClr val="tx2"/>
                </a:solidFill>
                <a:effectLst/>
              </a:rPr>
              <a:t> </a:t>
            </a:r>
            <a:r>
              <a:rPr lang="en-US" b="1" i="0" dirty="0" err="1">
                <a:solidFill>
                  <a:schemeClr val="tx2"/>
                </a:solidFill>
                <a:effectLst/>
              </a:rPr>
              <a:t>lệ</a:t>
            </a:r>
            <a:endParaRPr lang="en-US" dirty="0">
              <a:solidFill>
                <a:schemeClr val="tx2"/>
              </a:solidFill>
            </a:endParaRPr>
          </a:p>
        </p:txBody>
      </p:sp>
      <p:sp>
        <p:nvSpPr>
          <p:cNvPr id="6" name="Title 5">
            <a:extLst>
              <a:ext uri="{FF2B5EF4-FFF2-40B4-BE49-F238E27FC236}">
                <a16:creationId xmlns:a16="http://schemas.microsoft.com/office/drawing/2014/main" id="{B9F5D8EF-3907-B3E3-9CE0-DA48DE6AAE69}"/>
              </a:ext>
            </a:extLst>
          </p:cNvPr>
          <p:cNvSpPr>
            <a:spLocks noGrp="1"/>
          </p:cNvSpPr>
          <p:nvPr>
            <p:ph type="title" idx="6"/>
          </p:nvPr>
        </p:nvSpPr>
        <p:spPr/>
        <p:txBody>
          <a:bodyPr/>
          <a:lstStyle/>
          <a:p>
            <a:endParaRPr lang="en-US" dirty="0"/>
          </a:p>
        </p:txBody>
      </p:sp>
      <p:pic>
        <p:nvPicPr>
          <p:cNvPr id="2050" name="Picture 2">
            <a:extLst>
              <a:ext uri="{FF2B5EF4-FFF2-40B4-BE49-F238E27FC236}">
                <a16:creationId xmlns:a16="http://schemas.microsoft.com/office/drawing/2014/main" id="{E97CC850-41AB-E016-D61D-E45F03D9E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26" y="1090613"/>
            <a:ext cx="7081283"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8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630722" y="304272"/>
            <a:ext cx="7704000" cy="572700"/>
          </a:xfrm>
          <a:prstGeom prst="rect">
            <a:avLst/>
          </a:prstGeom>
        </p:spPr>
        <p:txBody>
          <a:bodyPr spcFirstLastPara="1" wrap="square" lIns="91425" tIns="91425" rIns="91425" bIns="91425" anchor="t" anchorCtr="0">
            <a:noAutofit/>
          </a:bodyPr>
          <a:lstStyle/>
          <a:p>
            <a:r>
              <a:rPr lang="en" dirty="0"/>
              <a:t>SVM (Support Vector Machine)</a:t>
            </a:r>
            <a:endParaRPr lang="vi-VN" dirty="0"/>
          </a:p>
        </p:txBody>
      </p:sp>
      <p:pic>
        <p:nvPicPr>
          <p:cNvPr id="2" name="Hình ảnh 2" descr="Ảnh có chứa danh thiếp&#10;&#10;Mô tả được tự động tạo">
            <a:extLst>
              <a:ext uri="{FF2B5EF4-FFF2-40B4-BE49-F238E27FC236}">
                <a16:creationId xmlns:a16="http://schemas.microsoft.com/office/drawing/2014/main" id="{A14AD074-8456-A09E-1C18-1B71F3BFF246}"/>
              </a:ext>
            </a:extLst>
          </p:cNvPr>
          <p:cNvPicPr>
            <a:picLocks noChangeAspect="1"/>
          </p:cNvPicPr>
          <p:nvPr/>
        </p:nvPicPr>
        <p:blipFill>
          <a:blip r:embed="rId3"/>
          <a:stretch>
            <a:fillRect/>
          </a:stretch>
        </p:blipFill>
        <p:spPr>
          <a:xfrm>
            <a:off x="5799108" y="1337310"/>
            <a:ext cx="2743200" cy="2468880"/>
          </a:xfrm>
          <a:prstGeom prst="rect">
            <a:avLst/>
          </a:prstGeom>
        </p:spPr>
      </p:pic>
      <p:sp>
        <p:nvSpPr>
          <p:cNvPr id="4" name="Title 3">
            <a:extLst>
              <a:ext uri="{FF2B5EF4-FFF2-40B4-BE49-F238E27FC236}">
                <a16:creationId xmlns:a16="http://schemas.microsoft.com/office/drawing/2014/main" id="{D0DC6004-5CF3-03C1-798E-E1CBFD1FE20E}"/>
              </a:ext>
            </a:extLst>
          </p:cNvPr>
          <p:cNvSpPr>
            <a:spLocks noGrp="1"/>
          </p:cNvSpPr>
          <p:nvPr>
            <p:ph type="title"/>
          </p:nvPr>
        </p:nvSpPr>
        <p:spPr/>
        <p:txBody>
          <a:bodyPr/>
          <a:lstStyle/>
          <a:p>
            <a:endParaRPr lang="en-US" dirty="0"/>
          </a:p>
        </p:txBody>
      </p:sp>
      <p:sp>
        <p:nvSpPr>
          <p:cNvPr id="6" name="Title 5">
            <a:extLst>
              <a:ext uri="{FF2B5EF4-FFF2-40B4-BE49-F238E27FC236}">
                <a16:creationId xmlns:a16="http://schemas.microsoft.com/office/drawing/2014/main" id="{B9F5D8EF-3907-B3E3-9CE0-DA48DE6AAE69}"/>
              </a:ext>
            </a:extLst>
          </p:cNvPr>
          <p:cNvSpPr>
            <a:spLocks noGrp="1"/>
          </p:cNvSpPr>
          <p:nvPr>
            <p:ph type="title" idx="6"/>
          </p:nvPr>
        </p:nvSpPr>
        <p:spPr>
          <a:xfrm>
            <a:off x="3447811" y="4283242"/>
            <a:ext cx="1841400" cy="401700"/>
          </a:xfrm>
        </p:spPr>
        <p:txBody>
          <a:bodyPr/>
          <a:lstStyle/>
          <a:p>
            <a:endParaRPr lang="en-US" dirty="0"/>
          </a:p>
        </p:txBody>
      </p:sp>
      <p:pic>
        <p:nvPicPr>
          <p:cNvPr id="8194" name="Picture 2">
            <a:extLst>
              <a:ext uri="{FF2B5EF4-FFF2-40B4-BE49-F238E27FC236}">
                <a16:creationId xmlns:a16="http://schemas.microsoft.com/office/drawing/2014/main" id="{20CFFF11-D90D-AD5E-E013-7EF057EC13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72" y="1038686"/>
            <a:ext cx="3572539" cy="281024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C62C11C-1E9F-7506-3188-5C60D00A68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4985" y="1038687"/>
            <a:ext cx="3924455" cy="281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04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SVM (Support Vector Machine)</a:t>
            </a:r>
          </a:p>
        </p:txBody>
      </p:sp>
      <p:sp>
        <p:nvSpPr>
          <p:cNvPr id="4" name="Title 3">
            <a:extLst>
              <a:ext uri="{FF2B5EF4-FFF2-40B4-BE49-F238E27FC236}">
                <a16:creationId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a16="http://schemas.microsoft.com/office/drawing/2014/main" id="{218FD7F5-8F7A-5837-9124-23BD15061EC9}"/>
              </a:ext>
            </a:extLst>
          </p:cNvPr>
          <p:cNvSpPr>
            <a:spLocks noGrp="1"/>
          </p:cNvSpPr>
          <p:nvPr>
            <p:ph type="title"/>
          </p:nvPr>
        </p:nvSpPr>
        <p:spPr/>
        <p:txBody>
          <a:bodyPr/>
          <a:lstStyle/>
          <a:p>
            <a:endParaRPr lang="en-US" dirty="0"/>
          </a:p>
        </p:txBody>
      </p:sp>
      <p:sp>
        <p:nvSpPr>
          <p:cNvPr id="9" name="Google Shape;683;p35">
            <a:extLst>
              <a:ext uri="{FF2B5EF4-FFF2-40B4-BE49-F238E27FC236}">
                <a16:creationId xmlns:a16="http://schemas.microsoft.com/office/drawing/2014/main" id="{26AA2F6A-174B-EFCB-B5B9-DA7663DF5D4D}"/>
              </a:ext>
            </a:extLst>
          </p:cNvPr>
          <p:cNvSpPr txBox="1">
            <a:spLocks/>
          </p:cNvSpPr>
          <p:nvPr/>
        </p:nvSpPr>
        <p:spPr>
          <a:xfrm>
            <a:off x="395352" y="131017"/>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Chương trình</a:t>
            </a:r>
          </a:p>
        </p:txBody>
      </p:sp>
      <p:pic>
        <p:nvPicPr>
          <p:cNvPr id="5" name="Picture 4">
            <a:extLst>
              <a:ext uri="{FF2B5EF4-FFF2-40B4-BE49-F238E27FC236}">
                <a16:creationId xmlns:a16="http://schemas.microsoft.com/office/drawing/2014/main" id="{C4122FFC-132C-18DB-F20F-2A7F0CA61BC0}"/>
              </a:ext>
            </a:extLst>
          </p:cNvPr>
          <p:cNvPicPr>
            <a:picLocks noChangeAspect="1"/>
          </p:cNvPicPr>
          <p:nvPr/>
        </p:nvPicPr>
        <p:blipFill>
          <a:blip r:embed="rId3"/>
          <a:stretch>
            <a:fillRect/>
          </a:stretch>
        </p:blipFill>
        <p:spPr>
          <a:xfrm>
            <a:off x="916224" y="1410232"/>
            <a:ext cx="5091171" cy="400106"/>
          </a:xfrm>
          <a:prstGeom prst="rect">
            <a:avLst/>
          </a:prstGeom>
        </p:spPr>
      </p:pic>
      <p:pic>
        <p:nvPicPr>
          <p:cNvPr id="10" name="Picture 9">
            <a:extLst>
              <a:ext uri="{FF2B5EF4-FFF2-40B4-BE49-F238E27FC236}">
                <a16:creationId xmlns:a16="http://schemas.microsoft.com/office/drawing/2014/main" id="{3F360C73-4420-FB2B-B832-7BB2647DA065}"/>
              </a:ext>
            </a:extLst>
          </p:cNvPr>
          <p:cNvPicPr>
            <a:picLocks noChangeAspect="1"/>
          </p:cNvPicPr>
          <p:nvPr/>
        </p:nvPicPr>
        <p:blipFill>
          <a:blip r:embed="rId4"/>
          <a:stretch>
            <a:fillRect/>
          </a:stretch>
        </p:blipFill>
        <p:spPr>
          <a:xfrm>
            <a:off x="916225" y="2029140"/>
            <a:ext cx="7494125" cy="2202618"/>
          </a:xfrm>
          <a:prstGeom prst="rect">
            <a:avLst/>
          </a:prstGeom>
        </p:spPr>
      </p:pic>
    </p:spTree>
    <p:extLst>
      <p:ext uri="{BB962C8B-B14F-4D97-AF65-F5344CB8AC3E}">
        <p14:creationId xmlns:p14="http://schemas.microsoft.com/office/powerpoint/2010/main" val="89495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37598" y="2760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3F3F3"/>
                </a:solidFill>
              </a:rPr>
              <a:t>Phần thuật toán:</a:t>
            </a:r>
            <a:endParaRPr sz="3000" dirty="0">
              <a:solidFill>
                <a:srgbClr val="F3F3F3"/>
              </a:solidFill>
            </a:endParaRPr>
          </a:p>
        </p:txBody>
      </p:sp>
      <p:sp>
        <p:nvSpPr>
          <p:cNvPr id="110" name="Google Shape;110;p25"/>
          <p:cNvSpPr txBox="1">
            <a:spLocks noGrp="1"/>
          </p:cNvSpPr>
          <p:nvPr>
            <p:ph type="body" idx="1"/>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p>
            <a:pPr marL="0" lvl="0" indent="0">
              <a:buNone/>
            </a:pPr>
            <a:r>
              <a:rPr lang="vi-VN" sz="2000" dirty="0"/>
              <a:t>1.</a:t>
            </a:r>
            <a:r>
              <a:rPr lang="en-US" sz="2000" dirty="0"/>
              <a:t> </a:t>
            </a:r>
            <a:r>
              <a:rPr lang="vi-VN" sz="2000" dirty="0"/>
              <a:t>Trên tập dữ liệu huấn luyện thực hiện trích xuất đặc trưng các khuôn mặt. </a:t>
            </a:r>
          </a:p>
          <a:p>
            <a:pPr marL="0" lvl="0" indent="0">
              <a:buNone/>
            </a:pPr>
            <a:r>
              <a:rPr lang="vi-VN" sz="2000" dirty="0"/>
              <a:t>+ Sử dụng thư viện face_recognition để trích xuất đặc trưng của khuôn mặt là một vector 128 phần tử</a:t>
            </a:r>
            <a:r>
              <a:rPr lang="en-US" sz="2000" dirty="0"/>
              <a:t> lưu vào file know_face_encode.csv</a:t>
            </a:r>
            <a:endParaRPr lang="vi-VN" sz="2000" dirty="0"/>
          </a:p>
          <a:p>
            <a:pPr marL="0" lvl="0" indent="0">
              <a:buNone/>
            </a:pPr>
            <a:r>
              <a:rPr lang="vi-VN" sz="2000" dirty="0"/>
              <a:t>2.</a:t>
            </a:r>
            <a:r>
              <a:rPr lang="en-US" sz="2000" dirty="0"/>
              <a:t> </a:t>
            </a:r>
            <a:r>
              <a:rPr lang="vi-VN" sz="2000" dirty="0"/>
              <a:t>Trên tập dữ liệu kiểm thử thực hiện trích xuất đặc trưng các khuôn mặt.</a:t>
            </a:r>
          </a:p>
          <a:p>
            <a:pPr marL="0" lvl="0" indent="0">
              <a:buNone/>
            </a:pPr>
            <a:r>
              <a:rPr lang="vi-VN" sz="2000" dirty="0"/>
              <a:t>+ Sử dụng thư viện face_recognition để trích xuất đặc trưng của khuôn mặt là một vector 128 phần tử</a:t>
            </a:r>
            <a:r>
              <a:rPr lang="en-US" sz="2000" dirty="0"/>
              <a:t> lưu vào file not_know_face_encode.csv</a:t>
            </a:r>
            <a:endParaRPr lang="vi-VN" sz="2000" dirty="0"/>
          </a:p>
          <a:p>
            <a:pPr marL="0" lvl="0" indent="0">
              <a:buNone/>
            </a:pPr>
            <a:r>
              <a:rPr lang="vi-VN" sz="2000" dirty="0"/>
              <a:t>+ Sau đó sử dụng các mô hình ML (GaussianNB, KNN, PCA, LDA, ...) để nhận diện các đặt trưng và thêm 1 trường vào cuối là trường nhận diện được (tên hoặc id của người) </a:t>
            </a:r>
          </a:p>
          <a:p>
            <a:pPr marL="0" lvl="0" indent="0">
              <a:buNone/>
            </a:pPr>
            <a:r>
              <a:rPr lang="vi-VN" sz="2000" dirty="0"/>
              <a:t>3. So sánh 2 trường cuối cùng của file not_know_face_encode.csv để tính ra hiệu suất của từng mô hình ML.</a:t>
            </a:r>
          </a:p>
          <a:p>
            <a:pPr marL="0" lvl="0" indent="0">
              <a:buNone/>
            </a:pPr>
            <a:r>
              <a:rPr lang="vi-VN" sz="2000" dirty="0"/>
              <a:t>4. Chọn các mô hình có hiệu suất tốt nhất và kết hợp để tăng hiệu suất.</a:t>
            </a:r>
          </a:p>
        </p:txBody>
      </p:sp>
    </p:spTree>
    <p:extLst>
      <p:ext uri="{BB962C8B-B14F-4D97-AF65-F5344CB8AC3E}">
        <p14:creationId xmlns:p14="http://schemas.microsoft.com/office/powerpoint/2010/main" val="273535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06350" y="331070"/>
            <a:ext cx="7704000" cy="572700"/>
          </a:xfrm>
          <a:prstGeom prst="rect">
            <a:avLst/>
          </a:prstGeom>
        </p:spPr>
        <p:txBody>
          <a:bodyPr spcFirstLastPara="1" wrap="square" lIns="91425" tIns="91425" rIns="91425" bIns="91425" anchor="t" anchorCtr="0">
            <a:noAutofit/>
          </a:bodyPr>
          <a:lstStyle/>
          <a:p>
            <a:r>
              <a:rPr lang="en" dirty="0"/>
              <a:t>SVM (Support Vector Machine)</a:t>
            </a:r>
          </a:p>
        </p:txBody>
      </p:sp>
      <p:sp>
        <p:nvSpPr>
          <p:cNvPr id="4" name="Title 3">
            <a:extLst>
              <a:ext uri="{FF2B5EF4-FFF2-40B4-BE49-F238E27FC236}">
                <a16:creationId xmlns:a16="http://schemas.microsoft.com/office/drawing/2014/main" id="{B566A8A3-A16A-4B17-42EA-1477C07470AE}"/>
              </a:ext>
            </a:extLst>
          </p:cNvPr>
          <p:cNvSpPr>
            <a:spLocks noGrp="1"/>
          </p:cNvSpPr>
          <p:nvPr>
            <p:ph type="title" idx="6"/>
          </p:nvPr>
        </p:nvSpPr>
        <p:spPr/>
        <p:txBody>
          <a:bodyPr/>
          <a:lstStyle/>
          <a:p>
            <a:endParaRPr lang="en-US" dirty="0"/>
          </a:p>
        </p:txBody>
      </p:sp>
      <p:sp>
        <p:nvSpPr>
          <p:cNvPr id="6" name="Title 5">
            <a:extLst>
              <a:ext uri="{FF2B5EF4-FFF2-40B4-BE49-F238E27FC236}">
                <a16:creationId xmlns:a16="http://schemas.microsoft.com/office/drawing/2014/main" id="{218FD7F5-8F7A-5837-9124-23BD15061EC9}"/>
              </a:ext>
            </a:extLst>
          </p:cNvPr>
          <p:cNvSpPr>
            <a:spLocks noGrp="1"/>
          </p:cNvSpPr>
          <p:nvPr>
            <p:ph type="title"/>
          </p:nvPr>
        </p:nvSpPr>
        <p:spPr>
          <a:xfrm>
            <a:off x="905717" y="1192199"/>
            <a:ext cx="5856590" cy="401700"/>
          </a:xfrm>
        </p:spPr>
        <p:txBody>
          <a:bodyPr/>
          <a:lstStyle/>
          <a:p>
            <a:pPr marL="285750" indent="-285750">
              <a:buClr>
                <a:srgbClr val="FFFF00"/>
              </a:buClr>
              <a:buFont typeface="Wingdings" panose="05000000000000000000" pitchFamily="2" charset="2"/>
              <a:buChar char="q"/>
            </a:pPr>
            <a:r>
              <a:rPr lang="en-US" b="0" dirty="0" err="1"/>
              <a:t>Kết</a:t>
            </a:r>
            <a:r>
              <a:rPr lang="en-US" b="0" dirty="0"/>
              <a:t> </a:t>
            </a:r>
            <a:r>
              <a:rPr lang="en-US" b="0" dirty="0" err="1"/>
              <a:t>quả</a:t>
            </a:r>
            <a:r>
              <a:rPr lang="en-US" b="0" dirty="0"/>
              <a:t> </a:t>
            </a:r>
            <a:r>
              <a:rPr lang="en-US" b="0" dirty="0" err="1"/>
              <a:t>nhận</a:t>
            </a:r>
            <a:r>
              <a:rPr lang="en-US" b="0" dirty="0"/>
              <a:t> </a:t>
            </a:r>
            <a:r>
              <a:rPr lang="en-US" b="0" dirty="0" err="1"/>
              <a:t>diện</a:t>
            </a:r>
            <a:r>
              <a:rPr lang="en-US" b="0" dirty="0"/>
              <a:t> </a:t>
            </a:r>
            <a:r>
              <a:rPr lang="en-US" b="0" dirty="0" err="1"/>
              <a:t>được</a:t>
            </a:r>
            <a:r>
              <a:rPr lang="en-US" b="0" dirty="0"/>
              <a:t> : 11/51 </a:t>
            </a:r>
            <a:r>
              <a:rPr lang="en-US" b="0" dirty="0" err="1"/>
              <a:t>ảnh</a:t>
            </a:r>
            <a:r>
              <a:rPr lang="en-US" b="0" dirty="0"/>
              <a:t> </a:t>
            </a:r>
            <a:r>
              <a:rPr lang="en-US" b="0" dirty="0" err="1"/>
              <a:t>kiểm</a:t>
            </a:r>
            <a:r>
              <a:rPr lang="en-US" b="0" dirty="0"/>
              <a:t> </a:t>
            </a:r>
            <a:r>
              <a:rPr lang="en-US" b="0" dirty="0" err="1"/>
              <a:t>thử</a:t>
            </a:r>
            <a:r>
              <a:rPr lang="en-US" b="0" dirty="0"/>
              <a:t> </a:t>
            </a:r>
            <a:r>
              <a:rPr lang="en-US" b="0" dirty="0" err="1"/>
              <a:t>với</a:t>
            </a:r>
            <a:r>
              <a:rPr lang="en-US" b="0" dirty="0"/>
              <a:t> </a:t>
            </a:r>
            <a:r>
              <a:rPr lang="en-US" b="0" dirty="0" err="1"/>
              <a:t>hiệu</a:t>
            </a:r>
            <a:r>
              <a:rPr lang="en-US" b="0" dirty="0"/>
              <a:t> </a:t>
            </a:r>
            <a:r>
              <a:rPr lang="en-US" b="0" dirty="0" err="1"/>
              <a:t>suất</a:t>
            </a:r>
            <a:r>
              <a:rPr lang="en-US" b="0" dirty="0"/>
              <a:t> 21.6%</a:t>
            </a:r>
          </a:p>
        </p:txBody>
      </p:sp>
      <p:sp>
        <p:nvSpPr>
          <p:cNvPr id="9" name="Google Shape;683;p35">
            <a:extLst>
              <a:ext uri="{FF2B5EF4-FFF2-40B4-BE49-F238E27FC236}">
                <a16:creationId xmlns:a16="http://schemas.microsoft.com/office/drawing/2014/main" id="{26AA2F6A-174B-EFCB-B5B9-DA7663DF5D4D}"/>
              </a:ext>
            </a:extLst>
          </p:cNvPr>
          <p:cNvSpPr txBox="1">
            <a:spLocks/>
          </p:cNvSpPr>
          <p:nvPr/>
        </p:nvSpPr>
        <p:spPr>
          <a:xfrm>
            <a:off x="337794" y="0"/>
            <a:ext cx="7017248" cy="1279215"/>
          </a:xfrm>
          <a:prstGeom prst="rect">
            <a:avLst/>
          </a:prstGeom>
          <a:noFill/>
          <a:ln>
            <a:noFill/>
          </a:ln>
        </p:spPr>
        <p:txBody>
          <a:bodyPr spcFirstLastPara="1" wrap="square" lIns="91425" tIns="91425" rIns="360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l"/>
            <a:r>
              <a:rPr lang="en" sz="2400" dirty="0">
                <a:latin typeface="Arial" panose="020B0604020202020204" pitchFamily="34" charset="0"/>
                <a:cs typeface="Arial" panose="020B0604020202020204" pitchFamily="34" charset="0"/>
              </a:rPr>
              <a:t>Kết quả</a:t>
            </a:r>
          </a:p>
        </p:txBody>
      </p:sp>
      <p:pic>
        <p:nvPicPr>
          <p:cNvPr id="3" name="Picture 2">
            <a:extLst>
              <a:ext uri="{FF2B5EF4-FFF2-40B4-BE49-F238E27FC236}">
                <a16:creationId xmlns:a16="http://schemas.microsoft.com/office/drawing/2014/main" id="{240F9CEF-686F-69CB-B7E1-A77A505499A3}"/>
              </a:ext>
            </a:extLst>
          </p:cNvPr>
          <p:cNvPicPr>
            <a:picLocks noChangeAspect="1"/>
          </p:cNvPicPr>
          <p:nvPr/>
        </p:nvPicPr>
        <p:blipFill>
          <a:blip r:embed="rId3"/>
          <a:stretch>
            <a:fillRect/>
          </a:stretch>
        </p:blipFill>
        <p:spPr>
          <a:xfrm>
            <a:off x="905717" y="1954531"/>
            <a:ext cx="6449325" cy="2857899"/>
          </a:xfrm>
          <a:prstGeom prst="rect">
            <a:avLst/>
          </a:prstGeom>
        </p:spPr>
      </p:pic>
    </p:spTree>
    <p:extLst>
      <p:ext uri="{BB962C8B-B14F-4D97-AF65-F5344CB8AC3E}">
        <p14:creationId xmlns:p14="http://schemas.microsoft.com/office/powerpoint/2010/main" val="233469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644473" y="2898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thư viện face_recognition</a:t>
            </a:r>
            <a:endParaRPr dirty="0"/>
          </a:p>
        </p:txBody>
      </p:sp>
      <p:sp>
        <p:nvSpPr>
          <p:cNvPr id="49" name="Google Shape;110;p25"/>
          <p:cNvSpPr txBox="1">
            <a:spLocks/>
          </p:cNvSpPr>
          <p:nvPr/>
        </p:nvSpPr>
        <p:spPr>
          <a:xfrm>
            <a:off x="473541" y="848767"/>
            <a:ext cx="8527128" cy="4018865"/>
          </a:xfrm>
          <a:prstGeom prst="rect">
            <a:avLst/>
          </a:prstGeom>
          <a:solidFill>
            <a:srgbClr val="0C343D">
              <a:alpha val="56699"/>
            </a:srgbClr>
          </a:solidFill>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434343"/>
              </a:buClr>
              <a:buSzPts val="1100"/>
            </a:pPr>
            <a:r>
              <a:rPr lang="vi-VN" sz="2000" dirty="0">
                <a:solidFill>
                  <a:srgbClr val="F3F3F3"/>
                </a:solidFill>
                <a:latin typeface="Fira Sans Condensed Light"/>
                <a:ea typeface="Fira Sans Condensed Light"/>
                <a:cs typeface="Fira Sans Condensed Light"/>
                <a:sym typeface="Fira Sans Condensed Light"/>
              </a:rPr>
              <a:t>1.</a:t>
            </a:r>
            <a:r>
              <a:rPr lang="en-US" sz="2000" dirty="0">
                <a:solidFill>
                  <a:srgbClr val="F3F3F3"/>
                </a:solidFill>
                <a:latin typeface="Fira Sans Condensed Light"/>
                <a:ea typeface="Fira Sans Condensed Light"/>
                <a:cs typeface="Fira Sans Condensed Light"/>
                <a:sym typeface="Fira Sans Condensed Light"/>
              </a:rPr>
              <a:t> T</a:t>
            </a:r>
            <a:r>
              <a:rPr lang="vi-VN" sz="2000" dirty="0">
                <a:solidFill>
                  <a:srgbClr val="F3F3F3"/>
                </a:solidFill>
                <a:latin typeface="Fira Sans Condensed Light"/>
                <a:ea typeface="Fira Sans Condensed Light"/>
                <a:cs typeface="Fira Sans Condensed Light"/>
                <a:sym typeface="Fira Sans Condensed Light"/>
              </a:rPr>
              <a:t>hực hiện trích xuất đặc trưng các khuôn mặt. </a:t>
            </a:r>
            <a:endParaRPr lang="en-US" sz="2000" dirty="0">
              <a:solidFill>
                <a:srgbClr val="F3F3F3"/>
              </a:solidFill>
              <a:latin typeface="Fira Sans Condensed Light"/>
              <a:ea typeface="Fira Sans Condensed Light"/>
              <a:cs typeface="Fira Sans Condensed Light"/>
              <a:sym typeface="Fira Sans Condensed Light"/>
            </a:endParaRPr>
          </a:p>
          <a:p>
            <a:pPr>
              <a:buClr>
                <a:srgbClr val="434343"/>
              </a:buClr>
              <a:buSzPts val="1100"/>
            </a:pPr>
            <a:endParaRPr lang="vi-VN" sz="2000" dirty="0">
              <a:solidFill>
                <a:srgbClr val="F3F3F3"/>
              </a:solidFill>
              <a:latin typeface="Fira Sans Condensed Light"/>
              <a:ea typeface="Fira Sans Condensed Light"/>
              <a:cs typeface="Fira Sans Condensed Light"/>
              <a:sym typeface="Fira Sans Condensed Light"/>
            </a:endParaRPr>
          </a:p>
          <a:p>
            <a:endParaRPr lang="en-US" sz="2000" dirty="0">
              <a:solidFill>
                <a:srgbClr val="F3F3F3"/>
              </a:solidFill>
              <a:latin typeface="Fira Sans Condensed Light"/>
              <a:ea typeface="Fira Sans Condensed Light"/>
              <a:cs typeface="Fira Sans Condensed Light"/>
            </a:endParaRPr>
          </a:p>
          <a:p>
            <a:r>
              <a:rPr lang="en-US" sz="2000" dirty="0">
                <a:solidFill>
                  <a:srgbClr val="F3F3F3"/>
                </a:solidFill>
                <a:latin typeface="Fira Sans Condensed Light"/>
                <a:ea typeface="Fira Sans Condensed Light"/>
                <a:cs typeface="Fira Sans Condensed Light"/>
              </a:rPr>
              <a:t>2. Nhận diện đặt trưng của khuôn mặt chưa có từ danh sách các đặc trưng của các khuôn mặt đã có</a:t>
            </a:r>
          </a:p>
          <a:p>
            <a:endParaRPr lang="en-US" sz="2000" dirty="0">
              <a:solidFill>
                <a:srgbClr val="F3F3F3"/>
              </a:solidFill>
              <a:latin typeface="Fira Sans Condensed Light"/>
              <a:ea typeface="Fira Sans Condensed Light"/>
              <a:cs typeface="Fira Sans Condensed Light"/>
            </a:endParaRPr>
          </a:p>
          <a:p>
            <a:endParaRPr lang="en-US" sz="2000" dirty="0">
              <a:solidFill>
                <a:srgbClr val="F3F3F3"/>
              </a:solidFill>
              <a:latin typeface="Fira Sans Condensed Light"/>
              <a:ea typeface="Fira Sans Condensed Light"/>
              <a:cs typeface="Fira Sans Condensed Light"/>
            </a:endParaRPr>
          </a:p>
          <a:p>
            <a:r>
              <a:rPr lang="vi-VN" sz="2000" dirty="0">
                <a:solidFill>
                  <a:srgbClr val="F3F3F3"/>
                </a:solidFill>
                <a:latin typeface="Fira Sans Condensed Light"/>
                <a:ea typeface="Fira Sans Condensed Light"/>
                <a:cs typeface="Fira Sans Condensed Light"/>
              </a:rPr>
              <a:t>3. </a:t>
            </a:r>
            <a:r>
              <a:rPr lang="en-US" sz="2000" dirty="0">
                <a:solidFill>
                  <a:srgbClr val="F3F3F3"/>
                </a:solidFill>
                <a:latin typeface="Fira Sans Condensed Light"/>
                <a:ea typeface="Fira Sans Condensed Light"/>
                <a:cs typeface="Fira Sans Condensed Light"/>
              </a:rPr>
              <a:t>Tính khoảng cách để xác định phần trăm độ chính xác với các đặc trưng đã có.</a:t>
            </a:r>
          </a:p>
          <a:p>
            <a:endParaRPr lang="vi-VN" sz="2000" dirty="0">
              <a:solidFill>
                <a:srgbClr val="F3F3F3"/>
              </a:solidFill>
              <a:latin typeface="Fira Sans Condensed Light"/>
              <a:ea typeface="Fira Sans Condensed Light"/>
              <a:cs typeface="Fira Sans Condensed Light"/>
            </a:endParaRPr>
          </a:p>
        </p:txBody>
      </p:sp>
      <p:sp>
        <p:nvSpPr>
          <p:cNvPr id="4" name="Rectangle 2"/>
          <p:cNvSpPr>
            <a:spLocks noChangeArrowheads="1"/>
          </p:cNvSpPr>
          <p:nvPr/>
        </p:nvSpPr>
        <p:spPr bwMode="auto">
          <a:xfrm>
            <a:off x="1168781" y="1488202"/>
            <a:ext cx="503263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A9B7C6"/>
                </a:solidFill>
                <a:effectLst/>
                <a:latin typeface="Arial Unicode MS"/>
              </a:rPr>
              <a:t>encode = face_recognition.face_encodings(img)[</a:t>
            </a:r>
            <a:r>
              <a:rPr kumimoji="0" lang="en-US" b="0" i="0" u="none" strike="noStrike" cap="none" normalizeH="0" baseline="0" dirty="0">
                <a:ln>
                  <a:noFill/>
                </a:ln>
                <a:solidFill>
                  <a:srgbClr val="6897BB"/>
                </a:solidFill>
                <a:effectLst/>
                <a:latin typeface="Arial Unicode MS"/>
              </a:rPr>
              <a:t>0</a:t>
            </a:r>
            <a:r>
              <a:rPr kumimoji="0" lang="en-US" b="0" i="0" u="none" strike="noStrike" cap="none" normalizeH="0" baseline="0" dirty="0">
                <a:ln>
                  <a:noFill/>
                </a:ln>
                <a:solidFill>
                  <a:srgbClr val="A9B7C6"/>
                </a:solidFill>
                <a:effectLst/>
                <a:latin typeface="Arial Unicode MS"/>
              </a:rPr>
              <a:t>]</a:t>
            </a:r>
            <a:endParaRPr kumimoji="0" lang="en-US"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962626" y="2704310"/>
            <a:ext cx="7067694"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A9B7C6"/>
                </a:solidFill>
                <a:effectLst/>
                <a:latin typeface="Arial Unicode MS"/>
              </a:rPr>
              <a:t>matches = face_recognition.compare_faces(encodeListKnow</a:t>
            </a:r>
            <a:r>
              <a:rPr kumimoji="0" lang="en-US" b="0" i="0" u="none" strike="noStrike" cap="none" normalizeH="0" baseline="0" dirty="0">
                <a:ln>
                  <a:noFill/>
                </a:ln>
                <a:solidFill>
                  <a:srgbClr val="CC7832"/>
                </a:solidFill>
                <a:effectLst/>
                <a:latin typeface="Arial Unicode MS"/>
              </a:rPr>
              <a:t>, </a:t>
            </a:r>
            <a:r>
              <a:rPr kumimoji="0" lang="en-US" b="0" i="0" u="none" strike="noStrike" cap="none" normalizeH="0" baseline="0" dirty="0">
                <a:ln>
                  <a:noFill/>
                </a:ln>
                <a:solidFill>
                  <a:srgbClr val="A9B7C6"/>
                </a:solidFill>
                <a:effectLst/>
                <a:latin typeface="Arial Unicode MS"/>
              </a:rPr>
              <a:t>encodeFaceNotKnow)</a:t>
            </a:r>
            <a:endParaRPr kumimoji="0" 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962626" y="3986601"/>
            <a:ext cx="6697667"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A9B7C6"/>
                </a:solidFill>
                <a:effectLst/>
                <a:latin typeface="Arial Unicode MS"/>
              </a:rPr>
              <a:t>faceDis = face_recognition.face_distance(encodeListKnow</a:t>
            </a:r>
            <a:r>
              <a:rPr kumimoji="0" lang="en-US" b="0" i="0" u="none" strike="noStrike" cap="none" normalizeH="0" baseline="0" dirty="0">
                <a:ln>
                  <a:noFill/>
                </a:ln>
                <a:solidFill>
                  <a:srgbClr val="CC7832"/>
                </a:solidFill>
                <a:effectLst/>
                <a:latin typeface="Arial Unicode MS"/>
              </a:rPr>
              <a:t>, </a:t>
            </a:r>
            <a:r>
              <a:rPr kumimoji="0" lang="en-US" b="0" i="0" u="none" strike="noStrike" cap="none" normalizeH="0" baseline="0" dirty="0">
                <a:ln>
                  <a:noFill/>
                </a:ln>
                <a:solidFill>
                  <a:srgbClr val="A9B7C6"/>
                </a:solidFill>
                <a:effectLst/>
                <a:latin typeface="Arial Unicode MS"/>
              </a:rPr>
              <a:t>encodeFaceNotKnow)</a:t>
            </a:r>
            <a:endParaRPr kumimoji="0" 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649761" y="2495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thư viện face_recognition</a:t>
            </a:r>
            <a:endParaRPr dirty="0"/>
          </a:p>
        </p:txBody>
      </p:sp>
      <p:sp>
        <p:nvSpPr>
          <p:cNvPr id="4" name="Rectangle 1"/>
          <p:cNvSpPr>
            <a:spLocks noChangeArrowheads="1"/>
          </p:cNvSpPr>
          <p:nvPr/>
        </p:nvSpPr>
        <p:spPr bwMode="auto">
          <a:xfrm>
            <a:off x="891204" y="822273"/>
            <a:ext cx="7221113"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CC7832"/>
                </a:solidFill>
                <a:effectLst/>
                <a:latin typeface="Arial Unicode MS"/>
              </a:rPr>
              <a:t>def </a:t>
            </a:r>
            <a:r>
              <a:rPr kumimoji="0" lang="en-US" sz="1100" b="0" i="0" u="none" strike="noStrike" cap="none" normalizeH="0" baseline="0" dirty="0">
                <a:ln>
                  <a:noFill/>
                </a:ln>
                <a:solidFill>
                  <a:srgbClr val="FFC66D"/>
                </a:solidFill>
                <a:effectLst/>
                <a:latin typeface="Arial Unicode MS"/>
              </a:rPr>
              <a:t>face_distance</a:t>
            </a:r>
            <a:r>
              <a:rPr kumimoji="0" lang="en-US" sz="1100" b="0" i="0" u="none" strike="noStrike" cap="none" normalizeH="0" dirty="0">
                <a:ln>
                  <a:noFill/>
                </a:ln>
                <a:solidFill>
                  <a:srgbClr val="FFC66D"/>
                </a:solidFill>
                <a:effectLst/>
                <a:latin typeface="Arial Unicode MS"/>
              </a:rPr>
              <a:t> </a:t>
            </a:r>
            <a:r>
              <a:rPr kumimoji="0" lang="en-US" sz="1100" b="0" i="0" u="none" strike="noStrike" cap="none" normalizeH="0" baseline="0" dirty="0">
                <a:ln>
                  <a:noFill/>
                </a:ln>
                <a:solidFill>
                  <a:srgbClr val="A9B7C6"/>
                </a:solidFill>
                <a:effectLst/>
                <a:latin typeface="Arial Unicode MS"/>
              </a:rPr>
              <a:t>(known_encodings</a:t>
            </a:r>
            <a:r>
              <a:rPr kumimoji="0" lang="en-US" sz="1100" b="0" i="0" u="none" strike="noStrike" cap="none" normalizeH="0" baseline="0" dirty="0">
                <a:ln>
                  <a:noFill/>
                </a:ln>
                <a:solidFill>
                  <a:srgbClr val="CC7832"/>
                </a:solidFill>
                <a:effectLst/>
                <a:latin typeface="Arial Unicode MS"/>
              </a:rPr>
              <a:t>, </a:t>
            </a:r>
            <a:r>
              <a:rPr kumimoji="0" lang="en-US" sz="1100" b="0" i="0" u="none" strike="noStrike" cap="none" normalizeH="0" baseline="0" dirty="0">
                <a:ln>
                  <a:noFill/>
                </a:ln>
                <a:solidFill>
                  <a:srgbClr val="A9B7C6"/>
                </a:solidFill>
                <a:effectLst/>
                <a:latin typeface="Arial Unicode MS"/>
              </a:rPr>
              <a:t>face_encoding):</a:t>
            </a:r>
            <a:br>
              <a:rPr kumimoji="0" lang="en-US" sz="1100" b="0" i="0" u="none" strike="noStrike" cap="none" normalizeH="0" baseline="0" dirty="0">
                <a:ln>
                  <a:noFill/>
                </a:ln>
                <a:solidFill>
                  <a:srgbClr val="A9B7C6"/>
                </a:solidFill>
                <a:effectLst/>
                <a:latin typeface="Arial Unicode MS"/>
              </a:rPr>
            </a:br>
            <a:r>
              <a:rPr kumimoji="0" lang="en-US" sz="1100" b="0" i="0" u="none" strike="noStrike" cap="none" normalizeH="0" baseline="0" dirty="0">
                <a:ln>
                  <a:noFill/>
                </a:ln>
                <a:solidFill>
                  <a:srgbClr val="A9B7C6"/>
                </a:solidFill>
                <a:effectLst/>
                <a:latin typeface="Arial Unicode MS"/>
              </a:rPr>
              <a:t>    </a:t>
            </a:r>
            <a:r>
              <a:rPr kumimoji="0" lang="en-US" sz="1100" b="0" i="1" u="none" strike="noStrike" cap="none" normalizeH="0" baseline="0" dirty="0">
                <a:ln>
                  <a:noFill/>
                </a:ln>
                <a:solidFill>
                  <a:srgbClr val="629755"/>
                </a:solidFill>
                <a:effectLst/>
                <a:latin typeface="Arial Unicode MS"/>
              </a:rPr>
              <a:t>"""</a:t>
            </a:r>
            <a:br>
              <a:rPr kumimoji="0" lang="en-US" sz="1100" b="0" i="1" u="none" strike="noStrike" cap="none" normalizeH="0" baseline="0" dirty="0">
                <a:ln>
                  <a:noFill/>
                </a:ln>
                <a:solidFill>
                  <a:srgbClr val="629755"/>
                </a:solidFill>
                <a:effectLst/>
                <a:latin typeface="Arial Unicode MS"/>
              </a:rPr>
            </a:br>
            <a:r>
              <a:rPr kumimoji="0" lang="en-US" sz="1100" b="0" i="1" u="none" strike="noStrike" cap="none" normalizeH="0" baseline="0" dirty="0">
                <a:ln>
                  <a:noFill/>
                </a:ln>
                <a:solidFill>
                  <a:srgbClr val="629755"/>
                </a:solidFill>
                <a:effectLst/>
                <a:latin typeface="Arial Unicode MS"/>
              </a:rPr>
              <a:t>    Tính toán khoảng cách giữa một khuôn mặt mới và các khuôn mặt đã biết.</a:t>
            </a:r>
            <a:br>
              <a:rPr kumimoji="0" lang="en-US" sz="1100" b="0" i="1" u="none" strike="noStrike" cap="none" normalizeH="0" baseline="0" dirty="0">
                <a:ln>
                  <a:noFill/>
                </a:ln>
                <a:solidFill>
                  <a:srgbClr val="629755"/>
                </a:solidFill>
                <a:effectLst/>
                <a:latin typeface="Arial Unicode MS"/>
              </a:rPr>
            </a:br>
            <a:r>
              <a:rPr kumimoji="0" lang="en-US" sz="1100" b="0" i="1" u="none" strike="noStrike" cap="none" normalizeH="0" baseline="0" dirty="0">
                <a:ln>
                  <a:noFill/>
                </a:ln>
                <a:solidFill>
                  <a:srgbClr val="629755"/>
                </a:solidFill>
                <a:effectLst/>
                <a:latin typeface="Arial Unicode MS"/>
              </a:rPr>
              <a:t>    </a:t>
            </a:r>
            <a:r>
              <a:rPr kumimoji="0" lang="en-US" sz="1100" b="1" i="1" u="none" strike="noStrike" cap="none" normalizeH="0" baseline="0" dirty="0">
                <a:ln>
                  <a:noFill/>
                </a:ln>
                <a:solidFill>
                  <a:srgbClr val="629755"/>
                </a:solidFill>
                <a:effectLst/>
                <a:latin typeface="Arial Unicode MS"/>
              </a:rPr>
              <a:t>:param</a:t>
            </a:r>
            <a:r>
              <a:rPr kumimoji="0" lang="en-US" sz="1100" b="0" i="1" u="none" strike="noStrike" cap="none" normalizeH="0" baseline="0" dirty="0">
                <a:ln>
                  <a:noFill/>
                </a:ln>
                <a:solidFill>
                  <a:srgbClr val="629755"/>
                </a:solidFill>
                <a:effectLst/>
                <a:latin typeface="Arial Unicode MS"/>
              </a:rPr>
              <a:t> known_encodings: danh sách các vector mã hóa khuôn mặt đã biết.</a:t>
            </a:r>
            <a:br>
              <a:rPr kumimoji="0" lang="en-US" sz="1100" b="0" i="1" u="none" strike="noStrike" cap="none" normalizeH="0" baseline="0" dirty="0">
                <a:ln>
                  <a:noFill/>
                </a:ln>
                <a:solidFill>
                  <a:srgbClr val="629755"/>
                </a:solidFill>
                <a:effectLst/>
                <a:latin typeface="Arial Unicode MS"/>
              </a:rPr>
            </a:br>
            <a:r>
              <a:rPr kumimoji="0" lang="en-US" sz="1100" b="0" i="1" u="none" strike="noStrike" cap="none" normalizeH="0" baseline="0" dirty="0">
                <a:ln>
                  <a:noFill/>
                </a:ln>
                <a:solidFill>
                  <a:srgbClr val="629755"/>
                </a:solidFill>
                <a:effectLst/>
                <a:latin typeface="Arial Unicode MS"/>
              </a:rPr>
              <a:t>    </a:t>
            </a:r>
            <a:r>
              <a:rPr kumimoji="0" lang="en-US" sz="1100" b="1" i="1" u="none" strike="noStrike" cap="none" normalizeH="0" baseline="0" dirty="0">
                <a:ln>
                  <a:noFill/>
                </a:ln>
                <a:solidFill>
                  <a:srgbClr val="629755"/>
                </a:solidFill>
                <a:effectLst/>
                <a:latin typeface="Arial Unicode MS"/>
              </a:rPr>
              <a:t>:param</a:t>
            </a:r>
            <a:r>
              <a:rPr kumimoji="0" lang="en-US" sz="1100" b="0" i="1" u="none" strike="noStrike" cap="none" normalizeH="0" baseline="0" dirty="0">
                <a:ln>
                  <a:noFill/>
                </a:ln>
                <a:solidFill>
                  <a:srgbClr val="629755"/>
                </a:solidFill>
                <a:effectLst/>
                <a:latin typeface="Arial Unicode MS"/>
              </a:rPr>
              <a:t> face_encoding: vector mã hóa khuôn mặt của khuôn mặt mới.</a:t>
            </a:r>
            <a:br>
              <a:rPr kumimoji="0" lang="en-US" sz="1100" b="0" i="1" u="none" strike="noStrike" cap="none" normalizeH="0" baseline="0" dirty="0">
                <a:ln>
                  <a:noFill/>
                </a:ln>
                <a:solidFill>
                  <a:srgbClr val="629755"/>
                </a:solidFill>
                <a:effectLst/>
                <a:latin typeface="Arial Unicode MS"/>
              </a:rPr>
            </a:br>
            <a:r>
              <a:rPr kumimoji="0" lang="en-US" sz="1100" b="0" i="1" u="none" strike="noStrike" cap="none" normalizeH="0" baseline="0" dirty="0">
                <a:ln>
                  <a:noFill/>
                </a:ln>
                <a:solidFill>
                  <a:srgbClr val="629755"/>
                </a:solidFill>
                <a:effectLst/>
                <a:latin typeface="Arial Unicode MS"/>
              </a:rPr>
              <a:t>    </a:t>
            </a:r>
            <a:r>
              <a:rPr kumimoji="0" lang="en-US" sz="1100" b="1" i="1" u="none" strike="noStrike" cap="none" normalizeH="0" baseline="0" dirty="0">
                <a:ln>
                  <a:noFill/>
                </a:ln>
                <a:solidFill>
                  <a:srgbClr val="629755"/>
                </a:solidFill>
                <a:effectLst/>
                <a:latin typeface="Arial Unicode MS"/>
              </a:rPr>
              <a:t>:return</a:t>
            </a:r>
            <a:r>
              <a:rPr kumimoji="0" lang="en-US" sz="1100" b="0" i="1" u="none" strike="noStrike" cap="none" normalizeH="0" baseline="0" dirty="0">
                <a:ln>
                  <a:noFill/>
                </a:ln>
                <a:solidFill>
                  <a:srgbClr val="629755"/>
                </a:solidFill>
                <a:effectLst/>
                <a:latin typeface="Arial Unicode MS"/>
              </a:rPr>
              <a:t>: danh sách các giá trị khoảng cách giữa khuôn mặt mới và các khuôn mặt đã biết.</a:t>
            </a:r>
            <a:br>
              <a:rPr kumimoji="0" lang="en-US" sz="1100" b="0" i="1" u="none" strike="noStrike" cap="none" normalizeH="0" baseline="0" dirty="0">
                <a:ln>
                  <a:noFill/>
                </a:ln>
                <a:solidFill>
                  <a:srgbClr val="629755"/>
                </a:solidFill>
                <a:effectLst/>
                <a:latin typeface="Arial Unicode MS"/>
              </a:rPr>
            </a:br>
            <a:r>
              <a:rPr kumimoji="0" lang="en-US" sz="1100" b="0" i="1" u="none" strike="noStrike" cap="none" normalizeH="0" baseline="0" dirty="0">
                <a:ln>
                  <a:noFill/>
                </a:ln>
                <a:solidFill>
                  <a:srgbClr val="629755"/>
                </a:solidFill>
                <a:effectLst/>
                <a:latin typeface="Arial Unicode MS"/>
              </a:rPr>
              <a:t>    """</a:t>
            </a:r>
            <a:br>
              <a:rPr kumimoji="0" lang="en-US" sz="1100" b="0" i="1" u="none" strike="noStrike" cap="none" normalizeH="0" baseline="0" dirty="0">
                <a:ln>
                  <a:noFill/>
                </a:ln>
                <a:solidFill>
                  <a:srgbClr val="629755"/>
                </a:solidFill>
                <a:effectLst/>
                <a:latin typeface="Arial Unicode MS"/>
              </a:rPr>
            </a:br>
            <a:r>
              <a:rPr kumimoji="0" lang="en-US" sz="1100" b="0" i="1" u="none" strike="noStrike" cap="none" normalizeH="0" baseline="0" dirty="0">
                <a:ln>
                  <a:noFill/>
                </a:ln>
                <a:solidFill>
                  <a:srgbClr val="629755"/>
                </a:solidFill>
                <a:effectLst/>
                <a:latin typeface="Arial Unicode MS"/>
              </a:rPr>
              <a:t>    </a:t>
            </a:r>
            <a:r>
              <a:rPr kumimoji="0" lang="en-US" sz="1100" b="0" i="0" u="none" strike="noStrike" cap="none" normalizeH="0" baseline="0" dirty="0">
                <a:ln>
                  <a:noFill/>
                </a:ln>
                <a:solidFill>
                  <a:srgbClr val="808080"/>
                </a:solidFill>
                <a:effectLst/>
                <a:latin typeface="Arial Unicode MS"/>
              </a:rPr>
              <a:t># Chuyển đổi danh sách mã hóa khuôn mặt đã biết và mã hóa khuôn mặt mới sang các mảng NumPy.</a:t>
            </a:r>
            <a:br>
              <a:rPr kumimoji="0" lang="en-US" sz="1100" b="0" i="0" u="none" strike="noStrike" cap="none" normalizeH="0" baseline="0" dirty="0">
                <a:ln>
                  <a:noFill/>
                </a:ln>
                <a:solidFill>
                  <a:srgbClr val="808080"/>
                </a:solidFill>
                <a:effectLst/>
                <a:latin typeface="Arial Unicode MS"/>
              </a:rPr>
            </a:br>
            <a:r>
              <a:rPr kumimoji="0" lang="en-US" sz="1100" b="0" i="0" u="none" strike="noStrike" cap="none" normalizeH="0" baseline="0" dirty="0">
                <a:ln>
                  <a:noFill/>
                </a:ln>
                <a:solidFill>
                  <a:srgbClr val="808080"/>
                </a:solidFill>
                <a:effectLst/>
                <a:latin typeface="Arial Unicode MS"/>
              </a:rPr>
              <a:t>    </a:t>
            </a:r>
            <a:r>
              <a:rPr kumimoji="0" lang="en-US" sz="1100" b="0" i="0" u="none" strike="noStrike" cap="none" normalizeH="0" baseline="0" dirty="0">
                <a:ln>
                  <a:noFill/>
                </a:ln>
                <a:solidFill>
                  <a:srgbClr val="A9B7C6"/>
                </a:solidFill>
                <a:effectLst/>
                <a:latin typeface="Arial Unicode MS"/>
              </a:rPr>
              <a:t>known_encodings = np.array(known_encodings)</a:t>
            </a:r>
            <a:br>
              <a:rPr kumimoji="0" lang="en-US" sz="1100" b="0" i="0" u="none" strike="noStrike" cap="none" normalizeH="0" baseline="0" dirty="0">
                <a:ln>
                  <a:noFill/>
                </a:ln>
                <a:solidFill>
                  <a:srgbClr val="A9B7C6"/>
                </a:solidFill>
                <a:effectLst/>
                <a:latin typeface="Arial Unicode MS"/>
              </a:rPr>
            </a:br>
            <a:r>
              <a:rPr kumimoji="0" lang="en-US" sz="1100" b="0" i="0" u="none" strike="noStrike" cap="none" normalizeH="0" baseline="0" dirty="0">
                <a:ln>
                  <a:noFill/>
                </a:ln>
                <a:solidFill>
                  <a:srgbClr val="A9B7C6"/>
                </a:solidFill>
                <a:effectLst/>
                <a:latin typeface="Arial Unicode MS"/>
              </a:rPr>
              <a:t>    face_encoding = np.array(face_encoding)</a:t>
            </a:r>
            <a:br>
              <a:rPr kumimoji="0" lang="en-US" sz="1100" b="0" i="0" u="none" strike="noStrike" cap="none" normalizeH="0" baseline="0" dirty="0">
                <a:ln>
                  <a:noFill/>
                </a:ln>
                <a:solidFill>
                  <a:srgbClr val="A9B7C6"/>
                </a:solidFill>
                <a:effectLst/>
                <a:latin typeface="Arial Unicode MS"/>
              </a:rPr>
            </a:br>
            <a:br>
              <a:rPr kumimoji="0" lang="en-US" sz="1100" b="0" i="0" u="none" strike="noStrike" cap="none" normalizeH="0" baseline="0" dirty="0">
                <a:ln>
                  <a:noFill/>
                </a:ln>
                <a:solidFill>
                  <a:srgbClr val="A9B7C6"/>
                </a:solidFill>
                <a:effectLst/>
                <a:latin typeface="Arial Unicode MS"/>
              </a:rPr>
            </a:br>
            <a:r>
              <a:rPr kumimoji="0" lang="en-US" sz="1100" b="0" i="0" u="none" strike="noStrike" cap="none" normalizeH="0" baseline="0" dirty="0">
                <a:ln>
                  <a:noFill/>
                </a:ln>
                <a:solidFill>
                  <a:srgbClr val="A9B7C6"/>
                </a:solidFill>
                <a:effectLst/>
                <a:latin typeface="Arial Unicode MS"/>
              </a:rPr>
              <a:t>    </a:t>
            </a:r>
            <a:r>
              <a:rPr kumimoji="0" lang="en-US" sz="1100" b="0" i="0" u="none" strike="noStrike" cap="none" normalizeH="0" baseline="0" dirty="0">
                <a:ln>
                  <a:noFill/>
                </a:ln>
                <a:solidFill>
                  <a:srgbClr val="808080"/>
                </a:solidFill>
                <a:effectLst/>
                <a:latin typeface="Arial Unicode MS"/>
              </a:rPr>
              <a:t># Tính toán khoảng cách Euclidean giữa khuôn mặt mới và các khuôn mặt đã biết.</a:t>
            </a:r>
            <a:br>
              <a:rPr kumimoji="0" lang="en-US" sz="1100" b="0" i="0" u="none" strike="noStrike" cap="none" normalizeH="0" baseline="0" dirty="0">
                <a:ln>
                  <a:noFill/>
                </a:ln>
                <a:solidFill>
                  <a:srgbClr val="808080"/>
                </a:solidFill>
                <a:effectLst/>
                <a:latin typeface="Arial Unicode MS"/>
              </a:rPr>
            </a:br>
            <a:r>
              <a:rPr kumimoji="0" lang="en-US" sz="1100" b="0" i="0" u="none" strike="noStrike" cap="none" normalizeH="0" baseline="0" dirty="0">
                <a:ln>
                  <a:noFill/>
                </a:ln>
                <a:solidFill>
                  <a:srgbClr val="808080"/>
                </a:solidFill>
                <a:effectLst/>
                <a:latin typeface="Arial Unicode MS"/>
              </a:rPr>
              <a:t>    </a:t>
            </a:r>
            <a:r>
              <a:rPr kumimoji="0" lang="en-US" sz="1100" b="0" i="0" u="none" strike="noStrike" cap="none" normalizeH="0" baseline="0" dirty="0">
                <a:ln>
                  <a:noFill/>
                </a:ln>
                <a:solidFill>
                  <a:srgbClr val="A9B7C6"/>
                </a:solidFill>
                <a:effectLst/>
                <a:latin typeface="Arial Unicode MS"/>
              </a:rPr>
              <a:t>distances = np.linalg.norm(known_encodings - face_encoding</a:t>
            </a:r>
            <a:r>
              <a:rPr kumimoji="0" lang="en-US" sz="1100" b="0" i="0" u="none" strike="noStrike" cap="none" normalizeH="0" baseline="0" dirty="0">
                <a:ln>
                  <a:noFill/>
                </a:ln>
                <a:solidFill>
                  <a:srgbClr val="CC7832"/>
                </a:solidFill>
                <a:effectLst/>
                <a:latin typeface="Arial Unicode MS"/>
              </a:rPr>
              <a:t>, </a:t>
            </a:r>
            <a:r>
              <a:rPr kumimoji="0" lang="en-US" sz="1100" b="0" i="0" u="none" strike="noStrike" cap="none" normalizeH="0" baseline="0" dirty="0">
                <a:ln>
                  <a:noFill/>
                </a:ln>
                <a:solidFill>
                  <a:srgbClr val="AA4926"/>
                </a:solidFill>
                <a:effectLst/>
                <a:latin typeface="Arial Unicode MS"/>
              </a:rPr>
              <a:t>axis</a:t>
            </a:r>
            <a:r>
              <a:rPr kumimoji="0" lang="en-US" sz="1100" b="0" i="0" u="none" strike="noStrike" cap="none" normalizeH="0" baseline="0" dirty="0">
                <a:ln>
                  <a:noFill/>
                </a:ln>
                <a:solidFill>
                  <a:srgbClr val="A9B7C6"/>
                </a:solidFill>
                <a:effectLst/>
                <a:latin typeface="Arial Unicode MS"/>
              </a:rPr>
              <a:t>=</a:t>
            </a:r>
            <a:r>
              <a:rPr kumimoji="0" lang="en-US" sz="1100" b="0" i="0" u="none" strike="noStrike" cap="none" normalizeH="0" baseline="0" dirty="0">
                <a:ln>
                  <a:noFill/>
                </a:ln>
                <a:solidFill>
                  <a:srgbClr val="6897BB"/>
                </a:solidFill>
                <a:effectLst/>
                <a:latin typeface="Arial Unicode MS"/>
              </a:rPr>
              <a:t>1</a:t>
            </a:r>
            <a:r>
              <a:rPr kumimoji="0" lang="en-US" sz="1100" b="0" i="0" u="none" strike="noStrike" cap="none" normalizeH="0" baseline="0" dirty="0">
                <a:ln>
                  <a:noFill/>
                </a:ln>
                <a:solidFill>
                  <a:srgbClr val="A9B7C6"/>
                </a:solidFill>
                <a:effectLst/>
                <a:latin typeface="Arial Unicode MS"/>
              </a:rPr>
              <a:t>)</a:t>
            </a:r>
            <a:br>
              <a:rPr kumimoji="0" lang="en-US" sz="1100" b="0" i="0" u="none" strike="noStrike" cap="none" normalizeH="0" baseline="0" dirty="0">
                <a:ln>
                  <a:noFill/>
                </a:ln>
                <a:solidFill>
                  <a:srgbClr val="A9B7C6"/>
                </a:solidFill>
                <a:effectLst/>
                <a:latin typeface="Arial Unicode MS"/>
              </a:rPr>
            </a:br>
            <a:br>
              <a:rPr kumimoji="0" lang="en-US" sz="1100" b="0" i="0" u="none" strike="noStrike" cap="none" normalizeH="0" baseline="0" dirty="0">
                <a:ln>
                  <a:noFill/>
                </a:ln>
                <a:solidFill>
                  <a:srgbClr val="A9B7C6"/>
                </a:solidFill>
                <a:effectLst/>
                <a:latin typeface="Arial Unicode MS"/>
              </a:rPr>
            </a:br>
            <a:r>
              <a:rPr kumimoji="0" lang="en-US" sz="1100" b="0" i="0" u="none" strike="noStrike" cap="none" normalizeH="0" baseline="0" dirty="0">
                <a:ln>
                  <a:noFill/>
                </a:ln>
                <a:solidFill>
                  <a:srgbClr val="A9B7C6"/>
                </a:solidFill>
                <a:effectLst/>
                <a:latin typeface="Arial Unicode MS"/>
              </a:rPr>
              <a:t>    </a:t>
            </a:r>
            <a:r>
              <a:rPr kumimoji="0" lang="en-US" sz="1100" b="0" i="0" u="none" strike="noStrike" cap="none" normalizeH="0" baseline="0" dirty="0">
                <a:ln>
                  <a:noFill/>
                </a:ln>
                <a:solidFill>
                  <a:srgbClr val="808080"/>
                </a:solidFill>
                <a:effectLst/>
                <a:latin typeface="Arial Unicode MS"/>
              </a:rPr>
              <a:t># Trả về danh sách khoảng cách giữa khuôn mặt mới và các khuôn mặt đã biết.</a:t>
            </a:r>
            <a:br>
              <a:rPr kumimoji="0" lang="en-US" sz="1100" b="0" i="0" u="none" strike="noStrike" cap="none" normalizeH="0" baseline="0" dirty="0">
                <a:ln>
                  <a:noFill/>
                </a:ln>
                <a:solidFill>
                  <a:srgbClr val="808080"/>
                </a:solidFill>
                <a:effectLst/>
                <a:latin typeface="Arial Unicode MS"/>
              </a:rPr>
            </a:br>
            <a:r>
              <a:rPr kumimoji="0" lang="en-US" sz="1100" b="0" i="0" u="none" strike="noStrike" cap="none" normalizeH="0" baseline="0" dirty="0">
                <a:ln>
                  <a:noFill/>
                </a:ln>
                <a:solidFill>
                  <a:srgbClr val="808080"/>
                </a:solidFill>
                <a:effectLst/>
                <a:latin typeface="Arial Unicode MS"/>
              </a:rPr>
              <a:t>    </a:t>
            </a:r>
            <a:r>
              <a:rPr kumimoji="0" lang="en-US" sz="1100" b="0" i="0" u="none" strike="noStrike" cap="none" normalizeH="0" baseline="0" dirty="0">
                <a:ln>
                  <a:noFill/>
                </a:ln>
                <a:solidFill>
                  <a:srgbClr val="CC7832"/>
                </a:solidFill>
                <a:effectLst/>
                <a:latin typeface="Arial Unicode MS"/>
              </a:rPr>
              <a:t>return </a:t>
            </a:r>
            <a:r>
              <a:rPr kumimoji="0" lang="en-US" sz="1100" b="0" i="0" u="none" strike="noStrike" cap="none" normalizeH="0" baseline="0" dirty="0">
                <a:ln>
                  <a:noFill/>
                </a:ln>
                <a:solidFill>
                  <a:srgbClr val="A9B7C6"/>
                </a:solidFill>
                <a:effectLst/>
                <a:latin typeface="Arial Unicode MS"/>
              </a:rPr>
              <a:t>distances</a:t>
            </a:r>
            <a:endParaRPr kumimoji="0" 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891203" y="3682191"/>
            <a:ext cx="7221113" cy="1200329"/>
          </a:xfrm>
          <a:prstGeom prst="rect">
            <a:avLst/>
          </a:prstGeom>
          <a:noFill/>
        </p:spPr>
        <p:txBody>
          <a:bodyPr wrap="square" rtlCol="0">
            <a:spAutoFit/>
          </a:bodyPr>
          <a:lstStyle/>
          <a:p>
            <a:r>
              <a:rPr lang="en-US" sz="1800" dirty="0">
                <a:solidFill>
                  <a:schemeClr val="tx2"/>
                </a:solidFill>
              </a:rPr>
              <a:t>Sau đó, sẽ tìm khoảng cách nhỏ nhất để xác định được khuôn mặt nào có mức độ so khớp tốt nhất. Tuy nhiên nếu tất cả các khuôn mặt đều có độ so khớp không tốt, cần set một ngưỡng để hiệu suất nhận diện được tốt nhất. </a:t>
            </a:r>
          </a:p>
        </p:txBody>
      </p:sp>
    </p:spTree>
    <p:extLst>
      <p:ext uri="{BB962C8B-B14F-4D97-AF65-F5344CB8AC3E}">
        <p14:creationId xmlns:p14="http://schemas.microsoft.com/office/powerpoint/2010/main" val="384805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649761" y="2495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thư viện face_recognition</a:t>
            </a:r>
            <a:endParaRPr dirty="0"/>
          </a:p>
        </p:txBody>
      </p:sp>
      <p:sp>
        <p:nvSpPr>
          <p:cNvPr id="5" name="TextBox 4"/>
          <p:cNvSpPr txBox="1"/>
          <p:nvPr/>
        </p:nvSpPr>
        <p:spPr>
          <a:xfrm>
            <a:off x="910220" y="980242"/>
            <a:ext cx="7078342" cy="3970318"/>
          </a:xfrm>
          <a:prstGeom prst="rect">
            <a:avLst/>
          </a:prstGeom>
          <a:noFill/>
        </p:spPr>
        <p:txBody>
          <a:bodyPr wrap="square" rtlCol="0">
            <a:spAutoFit/>
          </a:bodyPr>
          <a:lstStyle/>
          <a:p>
            <a:r>
              <a:rPr lang="en-US" sz="1800" dirty="0">
                <a:solidFill>
                  <a:schemeClr val="tx2"/>
                </a:solidFill>
              </a:rPr>
              <a:t>Kết quả: </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r>
              <a:rPr lang="en-US" sz="1800" dirty="0">
                <a:solidFill>
                  <a:schemeClr val="tx2"/>
                </a:solidFill>
              </a:rPr>
              <a:t>Hiệu suất ban đầu dùng thư viện cao (gần như không có sự nhầm lẫn). </a:t>
            </a:r>
          </a:p>
          <a:p>
            <a:endParaRPr lang="en-US" sz="1800" dirty="0">
              <a:solidFill>
                <a:schemeClr val="tx2"/>
              </a:solidFill>
            </a:endParaRPr>
          </a:p>
          <a:p>
            <a:r>
              <a:rPr lang="en-US" sz="1800" dirty="0">
                <a:solidFill>
                  <a:schemeClr val="tx2"/>
                </a:solidFill>
              </a:rPr>
              <a:t>Việc sử dụng hàm face_distance của thư viện face_recognition để nhận diện khuôn mặt chưa chắc đã đạt hiệu suất tốt nhất nên cần cải thiện bằng các mô hình ML khác nhau.</a:t>
            </a:r>
          </a:p>
        </p:txBody>
      </p:sp>
      <p:pic>
        <p:nvPicPr>
          <p:cNvPr id="2" name="Picture 1"/>
          <p:cNvPicPr>
            <a:picLocks noChangeAspect="1"/>
          </p:cNvPicPr>
          <p:nvPr/>
        </p:nvPicPr>
        <p:blipFill>
          <a:blip r:embed="rId2"/>
          <a:stretch>
            <a:fillRect/>
          </a:stretch>
        </p:blipFill>
        <p:spPr>
          <a:xfrm>
            <a:off x="2788278" y="822273"/>
            <a:ext cx="4820500" cy="2333438"/>
          </a:xfrm>
          <a:prstGeom prst="rect">
            <a:avLst/>
          </a:prstGeom>
        </p:spPr>
      </p:pic>
    </p:spTree>
    <p:extLst>
      <p:ext uri="{BB962C8B-B14F-4D97-AF65-F5344CB8AC3E}">
        <p14:creationId xmlns:p14="http://schemas.microsoft.com/office/powerpoint/2010/main" val="251888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2294886" y="383446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KNN</a:t>
            </a:r>
            <a:endParaRPr dirty="0"/>
          </a:p>
        </p:txBody>
      </p:sp>
      <p:sp>
        <p:nvSpPr>
          <p:cNvPr id="116" name="Google Shape;116;p26"/>
          <p:cNvSpPr txBox="1">
            <a:spLocks noGrp="1"/>
          </p:cNvSpPr>
          <p:nvPr>
            <p:ph type="subTitle" idx="1"/>
          </p:nvPr>
        </p:nvSpPr>
        <p:spPr>
          <a:xfrm>
            <a:off x="2294885" y="4161418"/>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 dirty="0"/>
              <a:t>k-Nearest Neighbor</a:t>
            </a:r>
            <a:endParaRPr dirty="0"/>
          </a:p>
        </p:txBody>
      </p:sp>
      <p:sp>
        <p:nvSpPr>
          <p:cNvPr id="117" name="Google Shape;117;p26"/>
          <p:cNvSpPr txBox="1">
            <a:spLocks noGrp="1"/>
          </p:cNvSpPr>
          <p:nvPr>
            <p:ph type="title" idx="2"/>
          </p:nvPr>
        </p:nvSpPr>
        <p:spPr>
          <a:xfrm>
            <a:off x="4771071" y="2746924"/>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LDA</a:t>
            </a:r>
            <a:endParaRPr dirty="0"/>
          </a:p>
        </p:txBody>
      </p:sp>
      <p:sp>
        <p:nvSpPr>
          <p:cNvPr id="118" name="Google Shape;118;p26"/>
          <p:cNvSpPr txBox="1">
            <a:spLocks noGrp="1"/>
          </p:cNvSpPr>
          <p:nvPr>
            <p:ph type="subTitle" idx="3"/>
          </p:nvPr>
        </p:nvSpPr>
        <p:spPr>
          <a:xfrm>
            <a:off x="4771071" y="3073899"/>
            <a:ext cx="2339100" cy="644700"/>
          </a:xfrm>
          <a:prstGeom prst="rect">
            <a:avLst/>
          </a:prstGeom>
        </p:spPr>
        <p:txBody>
          <a:bodyPr spcFirstLastPara="1" wrap="square" lIns="91425" tIns="91425" rIns="91425" bIns="91425" anchor="t" anchorCtr="0">
            <a:noAutofit/>
          </a:bodyPr>
          <a:lstStyle/>
          <a:p>
            <a:pPr marL="0" lvl="0" indent="0">
              <a:spcAft>
                <a:spcPts val="1600"/>
              </a:spcAft>
            </a:pPr>
            <a:r>
              <a:rPr lang="en-US" dirty="0"/>
              <a:t>Linear Discriminant Analysis</a:t>
            </a:r>
            <a:endParaRPr dirty="0"/>
          </a:p>
        </p:txBody>
      </p:sp>
      <p:sp>
        <p:nvSpPr>
          <p:cNvPr id="119" name="Google Shape;119;p26"/>
          <p:cNvSpPr txBox="1">
            <a:spLocks noGrp="1"/>
          </p:cNvSpPr>
          <p:nvPr>
            <p:ph type="title" idx="4"/>
          </p:nvPr>
        </p:nvSpPr>
        <p:spPr>
          <a:xfrm>
            <a:off x="1445772" y="2780388"/>
            <a:ext cx="2339100" cy="421500"/>
          </a:xfrm>
          <a:prstGeom prst="rect">
            <a:avLst/>
          </a:prstGeom>
        </p:spPr>
        <p:txBody>
          <a:bodyPr spcFirstLastPara="1" wrap="square" lIns="91425" tIns="91425" rIns="91425" bIns="91425" anchor="ctr" anchorCtr="0">
            <a:noAutofit/>
          </a:bodyPr>
          <a:lstStyle/>
          <a:p>
            <a:pPr lvl="0"/>
            <a:r>
              <a:rPr lang="en" dirty="0"/>
              <a:t>PCA</a:t>
            </a:r>
            <a:endParaRPr dirty="0"/>
          </a:p>
        </p:txBody>
      </p:sp>
      <p:sp>
        <p:nvSpPr>
          <p:cNvPr id="120" name="Google Shape;120;p26"/>
          <p:cNvSpPr txBox="1">
            <a:spLocks noGrp="1"/>
          </p:cNvSpPr>
          <p:nvPr>
            <p:ph type="subTitle" idx="5"/>
          </p:nvPr>
        </p:nvSpPr>
        <p:spPr>
          <a:xfrm>
            <a:off x="1445771" y="3107338"/>
            <a:ext cx="2339100" cy="644700"/>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 dirty="0"/>
              <a:t>Principal Component Analysis</a:t>
            </a:r>
            <a:endParaRPr dirty="0"/>
          </a:p>
        </p:txBody>
      </p:sp>
      <p:sp>
        <p:nvSpPr>
          <p:cNvPr id="121" name="Google Shape;121;p26"/>
          <p:cNvSpPr txBox="1">
            <a:spLocks noGrp="1"/>
          </p:cNvSpPr>
          <p:nvPr>
            <p:ph type="title" idx="6"/>
          </p:nvPr>
        </p:nvSpPr>
        <p:spPr>
          <a:xfrm>
            <a:off x="6009373" y="382581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MLD, SGD, SVM</a:t>
            </a:r>
            <a:endParaRPr dirty="0"/>
          </a:p>
        </p:txBody>
      </p:sp>
      <p:sp>
        <p:nvSpPr>
          <p:cNvPr id="122" name="Google Shape;122;p26"/>
          <p:cNvSpPr txBox="1">
            <a:spLocks noGrp="1"/>
          </p:cNvSpPr>
          <p:nvPr>
            <p:ph type="subTitle" idx="7"/>
          </p:nvPr>
        </p:nvSpPr>
        <p:spPr>
          <a:xfrm>
            <a:off x="6009373" y="4279417"/>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Các loại mô hình ML khác</a:t>
            </a:r>
            <a:endParaRPr dirty="0"/>
          </a:p>
        </p:txBody>
      </p:sp>
      <p:sp>
        <p:nvSpPr>
          <p:cNvPr id="123" name="Google Shape;123;p26"/>
          <p:cNvSpPr txBox="1">
            <a:spLocks noGrp="1"/>
          </p:cNvSpPr>
          <p:nvPr>
            <p:ph type="title" idx="8"/>
          </p:nvPr>
        </p:nvSpPr>
        <p:spPr>
          <a:xfrm>
            <a:off x="636796" y="306723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4" name="Google Shape;124;p26"/>
          <p:cNvSpPr txBox="1">
            <a:spLocks noGrp="1"/>
          </p:cNvSpPr>
          <p:nvPr>
            <p:ph type="title" idx="9"/>
          </p:nvPr>
        </p:nvSpPr>
        <p:spPr>
          <a:xfrm>
            <a:off x="1487510" y="411219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5" name="Google Shape;125;p26"/>
          <p:cNvSpPr txBox="1">
            <a:spLocks noGrp="1"/>
          </p:cNvSpPr>
          <p:nvPr>
            <p:ph type="title" idx="13"/>
          </p:nvPr>
        </p:nvSpPr>
        <p:spPr>
          <a:xfrm>
            <a:off x="5212798" y="413136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3974496" y="301087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127" name="Google Shape;127;p26"/>
          <p:cNvCxnSpPr/>
          <p:nvPr/>
        </p:nvCxnSpPr>
        <p:spPr>
          <a:xfrm>
            <a:off x="1312997" y="2972353"/>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4650772" y="2911889"/>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29" name="Google Shape;129;p26"/>
          <p:cNvCxnSpPr/>
          <p:nvPr/>
        </p:nvCxnSpPr>
        <p:spPr>
          <a:xfrm>
            <a:off x="5889073" y="4017151"/>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2163711" y="4002071"/>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p:cNvSpPr txBox="1">
            <a:spLocks/>
          </p:cNvSpPr>
          <p:nvPr/>
        </p:nvSpPr>
        <p:spPr>
          <a:xfrm>
            <a:off x="644473" y="27606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US" sz="3000" dirty="0">
                <a:latin typeface="Arial" panose="020B0604020202020204" pitchFamily="34" charset="0"/>
                <a:cs typeface="Arial" panose="020B0604020202020204" pitchFamily="34" charset="0"/>
              </a:rPr>
              <a:t>Phát triển thuật toán</a:t>
            </a:r>
          </a:p>
        </p:txBody>
      </p:sp>
      <p:sp>
        <p:nvSpPr>
          <p:cNvPr id="19" name="Google Shape;109;p25"/>
          <p:cNvSpPr txBox="1">
            <a:spLocks/>
          </p:cNvSpPr>
          <p:nvPr/>
        </p:nvSpPr>
        <p:spPr>
          <a:xfrm>
            <a:off x="395021" y="1144942"/>
            <a:ext cx="8389352" cy="1305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Tiền sử lý dữ liệu: cần chuẩn hóa về một kích thước phù hợp. </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Thực hiện giảm chiều dữ liệu – PP PCA</a:t>
            </a:r>
          </a:p>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Sử dụng các mô hình Machine Learning cải thiện hiệu xuất: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556954" y="3662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Tiền sử lí dữ liệu</a:t>
            </a:r>
            <a:endParaRPr dirty="0"/>
          </a:p>
        </p:txBody>
      </p:sp>
      <p:sp>
        <p:nvSpPr>
          <p:cNvPr id="5" name="TextBox 4"/>
          <p:cNvSpPr txBox="1"/>
          <p:nvPr/>
        </p:nvSpPr>
        <p:spPr>
          <a:xfrm>
            <a:off x="1309796" y="1227747"/>
            <a:ext cx="7078342" cy="3139321"/>
          </a:xfrm>
          <a:prstGeom prst="rect">
            <a:avLst/>
          </a:prstGeom>
          <a:noFill/>
        </p:spPr>
        <p:txBody>
          <a:bodyPr wrap="square" rtlCol="0">
            <a:spAutoFit/>
          </a:bodyPr>
          <a:lstStyle/>
          <a:p>
            <a:r>
              <a:rPr lang="en-US" sz="1800" dirty="0">
                <a:solidFill>
                  <a:schemeClr val="tx2"/>
                </a:solidFill>
              </a:rPr>
              <a:t>Mỗi hình ảnh trong tập dữ liệu đầu vào sẽ được: </a:t>
            </a:r>
          </a:p>
          <a:p>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Chỉnh về màu sắc phù hợp</a:t>
            </a:r>
          </a:p>
          <a:p>
            <a:pPr>
              <a:buClr>
                <a:srgbClr val="FFFF00"/>
              </a:buClr>
            </a:pPr>
            <a:r>
              <a:rPr lang="en-US" sz="1800" dirty="0">
                <a:solidFill>
                  <a:schemeClr val="tx2"/>
                </a:solidFill>
              </a:rPr>
              <a:t>Hiện tại yêu cầu hệ màu cv2.COLOR_BGR2RGB</a:t>
            </a:r>
          </a:p>
          <a:p>
            <a:pPr>
              <a:buClr>
                <a:srgbClr val="FFFF00"/>
              </a:buClr>
            </a:pPr>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Xác định tọa độ khuôn mặt và cắt hình ảnh khuôn mặt</a:t>
            </a:r>
          </a:p>
          <a:p>
            <a:pPr>
              <a:buClr>
                <a:srgbClr val="FFFF00"/>
              </a:buClr>
            </a:pPr>
            <a:r>
              <a:rPr lang="en-US" sz="1800" dirty="0">
                <a:solidFill>
                  <a:schemeClr val="tx2"/>
                </a:solidFill>
              </a:rPr>
              <a:t>Detect face bằng hàm face_locations trong thư viện. </a:t>
            </a:r>
          </a:p>
          <a:p>
            <a:pPr>
              <a:buClr>
                <a:srgbClr val="FFFF00"/>
              </a:buClr>
            </a:pPr>
            <a:r>
              <a:rPr lang="en-US" sz="1800" dirty="0">
                <a:solidFill>
                  <a:schemeClr val="tx2"/>
                </a:solidFill>
              </a:rPr>
              <a:t>Cắt ảnh tương tự như cắt mảng 2 chiều. </a:t>
            </a:r>
          </a:p>
          <a:p>
            <a:pPr>
              <a:buClr>
                <a:srgbClr val="FFFF00"/>
              </a:buClr>
            </a:pPr>
            <a:endParaRPr lang="en-US" sz="1800" dirty="0">
              <a:solidFill>
                <a:schemeClr val="tx2"/>
              </a:solidFill>
            </a:endParaRPr>
          </a:p>
          <a:p>
            <a:pPr marL="285750" indent="-285750">
              <a:buClr>
                <a:srgbClr val="FFFF00"/>
              </a:buClr>
              <a:buFont typeface="Wingdings" panose="05000000000000000000" pitchFamily="2" charset="2"/>
              <a:buChar char="§"/>
            </a:pPr>
            <a:r>
              <a:rPr lang="en-US" sz="1800" dirty="0">
                <a:solidFill>
                  <a:schemeClr val="tx2"/>
                </a:solidFill>
              </a:rPr>
              <a:t>Chuẩn hóa khuôn mặt về kích thước thích hợp</a:t>
            </a:r>
          </a:p>
          <a:p>
            <a:pPr>
              <a:buClr>
                <a:srgbClr val="FFFF00"/>
              </a:buClr>
            </a:pPr>
            <a:r>
              <a:rPr lang="en-US" sz="1800" dirty="0">
                <a:solidFill>
                  <a:schemeClr val="tx2"/>
                </a:solidFill>
              </a:rPr>
              <a:t>Hiện tại chọn được kích thước là 300*300 cho mỗi khuôn mặt</a:t>
            </a:r>
          </a:p>
        </p:txBody>
      </p:sp>
    </p:spTree>
    <p:extLst>
      <p:ext uri="{BB962C8B-B14F-4D97-AF65-F5344CB8AC3E}">
        <p14:creationId xmlns:p14="http://schemas.microsoft.com/office/powerpoint/2010/main" val="97277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99;p36"/>
          <p:cNvSpPr txBox="1">
            <a:spLocks noGrp="1"/>
          </p:cNvSpPr>
          <p:nvPr>
            <p:ph type="title"/>
          </p:nvPr>
        </p:nvSpPr>
        <p:spPr>
          <a:xfrm>
            <a:off x="556954" y="3662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Tiền sử lí dữ liệu</a:t>
            </a:r>
            <a:endParaRPr dirty="0"/>
          </a:p>
        </p:txBody>
      </p:sp>
      <p:sp>
        <p:nvSpPr>
          <p:cNvPr id="5" name="TextBox 4"/>
          <p:cNvSpPr txBox="1"/>
          <p:nvPr/>
        </p:nvSpPr>
        <p:spPr>
          <a:xfrm>
            <a:off x="1014163" y="1234623"/>
            <a:ext cx="7078342" cy="3139321"/>
          </a:xfrm>
          <a:prstGeom prst="rect">
            <a:avLst/>
          </a:prstGeom>
          <a:noFill/>
        </p:spPr>
        <p:txBody>
          <a:bodyPr wrap="square" rtlCol="0">
            <a:spAutoFit/>
          </a:bodyPr>
          <a:lstStyle/>
          <a:p>
            <a:r>
              <a:rPr lang="en-US" sz="1800" dirty="0">
                <a:solidFill>
                  <a:schemeClr val="tx2"/>
                </a:solidFill>
              </a:rPr>
              <a:t>Kết quả: </a:t>
            </a:r>
          </a:p>
          <a:p>
            <a:endParaRPr lang="en-US" sz="1800" dirty="0">
              <a:solidFill>
                <a:schemeClr val="tx2"/>
              </a:solidFill>
            </a:endParaRPr>
          </a:p>
          <a:p>
            <a:r>
              <a:rPr lang="en-US" sz="1800" dirty="0">
                <a:solidFill>
                  <a:schemeClr val="tx2"/>
                </a:solidFill>
              </a:rPr>
              <a:t>Với các bước tiền xử lí dữ liệu trên tác động đến 2 hướng đi khác nhau: </a:t>
            </a:r>
          </a:p>
          <a:p>
            <a:endParaRPr lang="en-US" sz="1800" dirty="0">
              <a:solidFill>
                <a:schemeClr val="tx2"/>
              </a:solidFill>
            </a:endParaRPr>
          </a:p>
          <a:p>
            <a:pPr marL="285750" indent="-285750">
              <a:buClr>
                <a:srgbClr val="FFFF00"/>
              </a:buClr>
              <a:buFont typeface="Wingdings" panose="05000000000000000000" pitchFamily="2" charset="2"/>
              <a:buChar char="q"/>
            </a:pPr>
            <a:r>
              <a:rPr lang="en-US" sz="1800" dirty="0">
                <a:solidFill>
                  <a:schemeClr val="tx2"/>
                </a:solidFill>
              </a:rPr>
              <a:t>Nếu sử dụng thư viện face_recognition thì nó sẽ có hiệu xuất tăng nhẹ từ 96.5% lên 98%</a:t>
            </a:r>
          </a:p>
          <a:p>
            <a:pPr marL="285750" indent="-285750">
              <a:buClr>
                <a:srgbClr val="FFFF00"/>
              </a:buClr>
              <a:buFont typeface="Wingdings" panose="05000000000000000000" pitchFamily="2" charset="2"/>
              <a:buChar char="q"/>
            </a:pPr>
            <a:endParaRPr lang="en-US" sz="1800" dirty="0">
              <a:solidFill>
                <a:schemeClr val="tx2"/>
              </a:solidFill>
            </a:endParaRPr>
          </a:p>
          <a:p>
            <a:pPr marL="285750" indent="-285750">
              <a:buClr>
                <a:srgbClr val="FFFF00"/>
              </a:buClr>
              <a:buFont typeface="Wingdings" panose="05000000000000000000" pitchFamily="2" charset="2"/>
              <a:buChar char="q"/>
            </a:pPr>
            <a:r>
              <a:rPr lang="en-US" sz="1800" dirty="0">
                <a:solidFill>
                  <a:schemeClr val="tx2"/>
                </a:solidFill>
              </a:rPr>
              <a:t>Nếu sử dụng các mô hình học máy thì hiệu xuất sẽ được tăng đáng kể từ 65% lên 85.7% (đối với mô hình LDA)</a:t>
            </a:r>
          </a:p>
          <a:p>
            <a:endParaRPr lang="en-US" sz="1800" dirty="0">
              <a:solidFill>
                <a:schemeClr val="tx2"/>
              </a:solidFill>
            </a:endParaRPr>
          </a:p>
        </p:txBody>
      </p:sp>
    </p:spTree>
    <p:extLst>
      <p:ext uri="{BB962C8B-B14F-4D97-AF65-F5344CB8AC3E}">
        <p14:creationId xmlns:p14="http://schemas.microsoft.com/office/powerpoint/2010/main" val="1509681010"/>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TotalTime>
  <Words>2171</Words>
  <Application>Microsoft Office PowerPoint</Application>
  <PresentationFormat>On-screen Show (16:9)</PresentationFormat>
  <Paragraphs>155</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Times New Roman</vt:lpstr>
      <vt:lpstr>Arial</vt:lpstr>
      <vt:lpstr>Arial Unicode MS</vt:lpstr>
      <vt:lpstr>Fira Sans Condensed Light</vt:lpstr>
      <vt:lpstr>Rajdhani</vt:lpstr>
      <vt:lpstr>Wingdings</vt:lpstr>
      <vt:lpstr>Ai Tech Agency by Slidesgo</vt:lpstr>
      <vt:lpstr>Xây dựng Model nhận diện  khuôn mặt</vt:lpstr>
      <vt:lpstr>Phần thuật toán:</vt:lpstr>
      <vt:lpstr>Phần thuật toán:</vt:lpstr>
      <vt:lpstr>Sử dụng thư viện face_recognition</vt:lpstr>
      <vt:lpstr>Sử dụng thư viện face_recognition</vt:lpstr>
      <vt:lpstr>Sử dụng thư viện face_recognition</vt:lpstr>
      <vt:lpstr>KNN</vt:lpstr>
      <vt:lpstr>Tiền sử lí dữ liệu</vt:lpstr>
      <vt:lpstr>Tiền sử lí dữ liệu</vt:lpstr>
      <vt:lpstr>Giảm chiều dữ liệu - Phương pháp PCA</vt:lpstr>
      <vt:lpstr>Các bước của PCA</vt:lpstr>
      <vt:lpstr>KNN (k-Nearest Neighbor) </vt:lpstr>
      <vt:lpstr>KNN (k-Nearest Neighbor) </vt:lpstr>
      <vt:lpstr>KNN (k-Nearest Neighbor) </vt:lpstr>
      <vt:lpstr>KNN (k-Nearest Neighbor) </vt:lpstr>
      <vt:lpstr>LDA (Linear Discriminant Analysis) </vt:lpstr>
      <vt:lpstr>Một số phương pháp làm giàu dữ liệu:  </vt:lpstr>
      <vt:lpstr>LDA (Linear Discriminant Analysis) </vt:lpstr>
      <vt:lpstr>LDA (Linear Discriminant Analysis) </vt:lpstr>
      <vt:lpstr>LDA (Linear Discriminant Analysis) </vt:lpstr>
      <vt:lpstr>LDA (Linear Discriminant Analysis) </vt:lpstr>
      <vt:lpstr>LDA (Linear Discriminant Analysis) </vt:lpstr>
      <vt:lpstr>SVM (Support Vector Machine)</vt:lpstr>
      <vt:lpstr>SVM (Support Vector Machine)</vt:lpstr>
      <vt:lpstr>SVM (Support Vector Machine)</vt:lpstr>
      <vt:lpstr>SVM (Support Vector Machine)</vt:lpstr>
      <vt:lpstr>SVM (Support Vector Machine)</vt:lpstr>
      <vt:lpstr>SVM (Support Vector Machine)</vt:lpstr>
      <vt:lpstr>SVM (Support Vector Machine)</vt:lpstr>
      <vt:lpstr>SVM (Support Vector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lần 2  Nhóm 13-TT</dc:title>
  <dc:creator>Mạnh Nguyễn Văn</dc:creator>
  <cp:lastModifiedBy>Trần Thanh Nguyên</cp:lastModifiedBy>
  <cp:revision>32</cp:revision>
  <dcterms:modified xsi:type="dcterms:W3CDTF">2023-03-24T14:39:59Z</dcterms:modified>
</cp:coreProperties>
</file>