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4"/>
  </p:notesMasterIdLst>
  <p:sldIdLst>
    <p:sldId id="311" r:id="rId2"/>
    <p:sldId id="312" r:id="rId3"/>
    <p:sldId id="343" r:id="rId4"/>
    <p:sldId id="346" r:id="rId5"/>
    <p:sldId id="354" r:id="rId6"/>
    <p:sldId id="345" r:id="rId7"/>
    <p:sldId id="313" r:id="rId8"/>
    <p:sldId id="344" r:id="rId9"/>
    <p:sldId id="325" r:id="rId10"/>
    <p:sldId id="268" r:id="rId11"/>
    <p:sldId id="348" r:id="rId12"/>
    <p:sldId id="356" r:id="rId13"/>
    <p:sldId id="349" r:id="rId14"/>
    <p:sldId id="350" r:id="rId15"/>
    <p:sldId id="362" r:id="rId16"/>
    <p:sldId id="363" r:id="rId17"/>
    <p:sldId id="315" r:id="rId18"/>
    <p:sldId id="303" r:id="rId19"/>
    <p:sldId id="316" r:id="rId20"/>
    <p:sldId id="317" r:id="rId21"/>
    <p:sldId id="337" r:id="rId22"/>
    <p:sldId id="327" r:id="rId23"/>
    <p:sldId id="322" r:id="rId24"/>
    <p:sldId id="321" r:id="rId25"/>
    <p:sldId id="320" r:id="rId26"/>
    <p:sldId id="333" r:id="rId27"/>
    <p:sldId id="334" r:id="rId28"/>
    <p:sldId id="357" r:id="rId29"/>
    <p:sldId id="359" r:id="rId30"/>
    <p:sldId id="360" r:id="rId31"/>
    <p:sldId id="361" r:id="rId32"/>
    <p:sldId id="364" r:id="rId33"/>
  </p:sldIdLst>
  <p:sldSz cx="9144000" cy="5143500" type="screen16x9"/>
  <p:notesSz cx="6858000" cy="9144000"/>
  <p:embeddedFontLst>
    <p:embeddedFont>
      <p:font typeface="Fira Sans Condensed Light" panose="020B0604020202020204" charset="0"/>
      <p:regular r:id="rId35"/>
      <p:bold r:id="rId36"/>
      <p:italic r:id="rId37"/>
      <p:boldItalic r:id="rId38"/>
    </p:embeddedFont>
    <p:embeddedFont>
      <p:font typeface="Rajdhani"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E5E508-A994-4AD1-984D-10F8F5DC1A6D}">
  <a:tblStyle styleId="{EDE5E508-A994-4AD1-984D-10F8F5DC1A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60"/>
  </p:normalViewPr>
  <p:slideViewPr>
    <p:cSldViewPr snapToGrid="0">
      <p:cViewPr varScale="1">
        <p:scale>
          <a:sx n="108" d="100"/>
          <a:sy n="108" d="100"/>
        </p:scale>
        <p:origin x="53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9668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65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97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75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148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804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078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863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048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335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912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87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680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97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633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312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763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160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575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1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095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869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100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13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0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1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862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9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63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805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latin typeface="Arial" panose="020B0604020202020204" pitchFamily="34" charset="0"/>
                <a:cs typeface="Arial" panose="020B0604020202020204" pitchFamily="34" charset="0"/>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dirty="0"/>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dirty="0"/>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dirty="0"/>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dirty="0"/>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369632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172870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162911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6" r:id="rId2"/>
    <p:sldLayoutId id="2147483659" r:id="rId3"/>
    <p:sldLayoutId id="2147483660" r:id="rId4"/>
    <p:sldLayoutId id="2147483666" r:id="rId5"/>
    <p:sldLayoutId id="2147483667"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viblo.asia/p/tim-hieu-ve-phuong-phap-mo-ta-dac-trung-hog-histogram-of-oriented-gradients-V3m5WAwxZO7" TargetMode="External"/><Relationship Id="rId2" Type="http://schemas.openxmlformats.org/officeDocument/2006/relationships/hyperlink" Target="https://minhng.info/tutorials/local-binary-patterns-lbp-opencv.html#:~:text=Local%20Binary%20Patterns%20(hay%20c%C3%B2n,m%C3%A1y%20%C4%91%E1%BB%83%20h%E1%BB%8Dc%20%2F%20ph%C3%A2n%20lo%E1%BA%A1i"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77972" y="588335"/>
            <a:ext cx="8103502" cy="2457373"/>
          </a:xfrm>
          <a:prstGeom prst="rect">
            <a:avLst/>
          </a:prstGeom>
        </p:spPr>
        <p:txBody>
          <a:bodyPr spcFirstLastPara="1" wrap="square" lIns="91425" tIns="91425" rIns="91425" bIns="91425" anchor="ctr" anchorCtr="0">
            <a:noAutofit/>
          </a:bodyPr>
          <a:lstStyle/>
          <a:p>
            <a:pPr lvl="0"/>
            <a:r>
              <a:rPr lang="vi-VN" sz="4000" dirty="0">
                <a:latin typeface="+mn-lt"/>
              </a:rPr>
              <a:t>Xây dựng Model nhận diện </a:t>
            </a:r>
            <a:br>
              <a:rPr lang="vi-VN" sz="4000" dirty="0">
                <a:latin typeface="+mn-lt"/>
              </a:rPr>
            </a:br>
            <a:r>
              <a:rPr lang="vi-VN" sz="4000" dirty="0">
                <a:latin typeface="+mn-lt"/>
              </a:rPr>
              <a:t>khuôn mặt</a:t>
            </a:r>
            <a:endParaRPr sz="4000" dirty="0">
              <a:latin typeface="+mn-lt"/>
            </a:endParaRPr>
          </a:p>
        </p:txBody>
      </p:sp>
      <p:sp>
        <p:nvSpPr>
          <p:cNvPr id="175" name="Google Shape;175;p30"/>
          <p:cNvSpPr txBox="1">
            <a:spLocks noGrp="1"/>
          </p:cNvSpPr>
          <p:nvPr>
            <p:ph type="subTitle" idx="1"/>
          </p:nvPr>
        </p:nvSpPr>
        <p:spPr>
          <a:xfrm>
            <a:off x="3774478" y="3290550"/>
            <a:ext cx="5227755" cy="523800"/>
          </a:xfrm>
          <a:prstGeom prst="rect">
            <a:avLst/>
          </a:prstGeom>
        </p:spPr>
        <p:txBody>
          <a:bodyPr spcFirstLastPara="1" wrap="square" lIns="91425" tIns="91425" rIns="91425" bIns="91425" anchor="t" anchorCtr="0">
            <a:noAutofit/>
          </a:bodyPr>
          <a:lstStyle/>
          <a:p>
            <a:pPr marL="0" lvl="0" indent="0"/>
            <a:r>
              <a:rPr lang="vi-VN" sz="1800" dirty="0"/>
              <a:t>Nguyễn Văn Hoàng Phúc – Trần Thanh Nguyên</a:t>
            </a:r>
            <a:endParaRPr sz="1800"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313558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Giai đoạn xử lí tiền dữ liệu</a:t>
            </a:r>
            <a:endParaRPr dirty="0"/>
          </a:p>
        </p:txBody>
      </p:sp>
      <p:pic>
        <p:nvPicPr>
          <p:cNvPr id="2" name="Picture 1"/>
          <p:cNvPicPr>
            <a:picLocks noChangeAspect="1"/>
          </p:cNvPicPr>
          <p:nvPr/>
        </p:nvPicPr>
        <p:blipFill>
          <a:blip r:embed="rId3"/>
          <a:stretch>
            <a:fillRect/>
          </a:stretch>
        </p:blipFill>
        <p:spPr>
          <a:xfrm>
            <a:off x="799961" y="859652"/>
            <a:ext cx="7393023" cy="38748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LBP để trích xuất đặc trưng</a:t>
            </a:r>
            <a:endParaRPr dirty="0"/>
          </a:p>
        </p:txBody>
      </p:sp>
      <p:pic>
        <p:nvPicPr>
          <p:cNvPr id="2" name="Picture 1"/>
          <p:cNvPicPr>
            <a:picLocks noChangeAspect="1"/>
          </p:cNvPicPr>
          <p:nvPr/>
        </p:nvPicPr>
        <p:blipFill>
          <a:blip r:embed="rId3"/>
          <a:stretch>
            <a:fillRect/>
          </a:stretch>
        </p:blipFill>
        <p:spPr>
          <a:xfrm>
            <a:off x="1790559" y="838628"/>
            <a:ext cx="5563082" cy="2682472"/>
          </a:xfrm>
          <a:prstGeom prst="rect">
            <a:avLst/>
          </a:prstGeom>
        </p:spPr>
      </p:pic>
      <p:sp>
        <p:nvSpPr>
          <p:cNvPr id="3" name="TextBox 2"/>
          <p:cNvSpPr txBox="1"/>
          <p:nvPr/>
        </p:nvSpPr>
        <p:spPr>
          <a:xfrm>
            <a:off x="2303187" y="3574549"/>
            <a:ext cx="1805302" cy="307777"/>
          </a:xfrm>
          <a:prstGeom prst="rect">
            <a:avLst/>
          </a:prstGeom>
          <a:noFill/>
        </p:spPr>
        <p:txBody>
          <a:bodyPr wrap="none" rtlCol="0">
            <a:spAutoFit/>
          </a:bodyPr>
          <a:lstStyle/>
          <a:p>
            <a:r>
              <a:rPr lang="en-US" dirty="0">
                <a:solidFill>
                  <a:schemeClr val="tx2"/>
                </a:solidFill>
              </a:rPr>
              <a:t>D = 3,    góc = 45 độ</a:t>
            </a:r>
          </a:p>
        </p:txBody>
      </p:sp>
      <p:sp>
        <p:nvSpPr>
          <p:cNvPr id="6" name="TextBox 5"/>
          <p:cNvSpPr txBox="1"/>
          <p:nvPr/>
        </p:nvSpPr>
        <p:spPr>
          <a:xfrm>
            <a:off x="5123160" y="3549133"/>
            <a:ext cx="1805302" cy="307777"/>
          </a:xfrm>
          <a:prstGeom prst="rect">
            <a:avLst/>
          </a:prstGeom>
          <a:noFill/>
        </p:spPr>
        <p:txBody>
          <a:bodyPr wrap="none" rtlCol="0">
            <a:spAutoFit/>
          </a:bodyPr>
          <a:lstStyle/>
          <a:p>
            <a:r>
              <a:rPr lang="en-US" dirty="0">
                <a:solidFill>
                  <a:schemeClr val="tx2"/>
                </a:solidFill>
              </a:rPr>
              <a:t>D = 5,    góc = 30 độ</a:t>
            </a:r>
          </a:p>
        </p:txBody>
      </p:sp>
      <p:sp>
        <p:nvSpPr>
          <p:cNvPr id="5" name="TextBox 4"/>
          <p:cNvSpPr txBox="1"/>
          <p:nvPr/>
        </p:nvSpPr>
        <p:spPr>
          <a:xfrm>
            <a:off x="1037339" y="3998401"/>
            <a:ext cx="7311134" cy="923330"/>
          </a:xfrm>
          <a:prstGeom prst="rect">
            <a:avLst/>
          </a:prstGeom>
          <a:noFill/>
        </p:spPr>
        <p:txBody>
          <a:bodyPr wrap="square" rtlCol="0">
            <a:spAutoFit/>
          </a:bodyPr>
          <a:lstStyle/>
          <a:p>
            <a:r>
              <a:rPr lang="en-US" sz="1800" dirty="0">
                <a:solidFill>
                  <a:schemeClr val="tx2"/>
                </a:solidFill>
              </a:rPr>
              <a:t>Mỗi pixel (điểm ảnh) sẽ có một giá trị duy nhất thể hiện độ xám của điểm đó (0-255). Chúng ta đi so sánh giá trị của các điểm ảnh lân cận với điểm trung tâm để thu được giá trị của điểm ảnh LBP. </a:t>
            </a:r>
          </a:p>
        </p:txBody>
      </p:sp>
    </p:spTree>
    <p:extLst>
      <p:ext uri="{BB962C8B-B14F-4D97-AF65-F5344CB8AC3E}">
        <p14:creationId xmlns:p14="http://schemas.microsoft.com/office/powerpoint/2010/main" val="102972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LBP để trích xuất đặc trưng</a:t>
            </a:r>
            <a:endParaRPr dirty="0"/>
          </a:p>
        </p:txBody>
      </p:sp>
      <p:pic>
        <p:nvPicPr>
          <p:cNvPr id="4" name="Picture 3"/>
          <p:cNvPicPr>
            <a:picLocks noChangeAspect="1"/>
          </p:cNvPicPr>
          <p:nvPr/>
        </p:nvPicPr>
        <p:blipFill>
          <a:blip r:embed="rId3"/>
          <a:stretch>
            <a:fillRect/>
          </a:stretch>
        </p:blipFill>
        <p:spPr>
          <a:xfrm>
            <a:off x="796724" y="785329"/>
            <a:ext cx="7399497" cy="4132280"/>
          </a:xfrm>
          <a:prstGeom prst="rect">
            <a:avLst/>
          </a:prstGeom>
        </p:spPr>
      </p:pic>
    </p:spTree>
    <p:extLst>
      <p:ext uri="{BB962C8B-B14F-4D97-AF65-F5344CB8AC3E}">
        <p14:creationId xmlns:p14="http://schemas.microsoft.com/office/powerpoint/2010/main" val="332396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LBP để trích xuất đặc trưng</a:t>
            </a:r>
            <a:endParaRPr dirty="0"/>
          </a:p>
        </p:txBody>
      </p:sp>
      <p:sp>
        <p:nvSpPr>
          <p:cNvPr id="2" name="TextBox 1"/>
          <p:cNvSpPr txBox="1"/>
          <p:nvPr/>
        </p:nvSpPr>
        <p:spPr>
          <a:xfrm>
            <a:off x="1299511" y="1127531"/>
            <a:ext cx="5115040" cy="1323439"/>
          </a:xfrm>
          <a:prstGeom prst="rect">
            <a:avLst/>
          </a:prstGeom>
          <a:noFill/>
        </p:spPr>
        <p:txBody>
          <a:bodyPr wrap="square" rtlCol="0">
            <a:spAutoFit/>
          </a:bodyPr>
          <a:lstStyle/>
          <a:p>
            <a:r>
              <a:rPr lang="en-US" sz="2000" dirty="0">
                <a:solidFill>
                  <a:schemeClr val="tx2"/>
                </a:solidFill>
              </a:rPr>
              <a:t># đã có LBP_img</a:t>
            </a:r>
          </a:p>
          <a:p>
            <a:r>
              <a:rPr lang="en-US" sz="2000" dirty="0">
                <a:solidFill>
                  <a:schemeClr val="tx2"/>
                </a:solidFill>
              </a:rPr>
              <a:t>hist, _ = np.histogram(out_our, bins=256)</a:t>
            </a:r>
          </a:p>
          <a:p>
            <a:r>
              <a:rPr lang="en-US" sz="2000" dirty="0">
                <a:solidFill>
                  <a:schemeClr val="tx2"/>
                </a:solidFill>
              </a:rPr>
              <a:t># chuan hoa</a:t>
            </a:r>
          </a:p>
          <a:p>
            <a:r>
              <a:rPr lang="en-US" sz="2000" dirty="0">
                <a:solidFill>
                  <a:schemeClr val="tx2"/>
                </a:solidFill>
              </a:rPr>
              <a:t>hist = np.float32(hist) / np.sum(hist)</a:t>
            </a:r>
          </a:p>
        </p:txBody>
      </p:sp>
      <p:sp>
        <p:nvSpPr>
          <p:cNvPr id="6" name="TextBox 5"/>
          <p:cNvSpPr txBox="1"/>
          <p:nvPr/>
        </p:nvSpPr>
        <p:spPr>
          <a:xfrm>
            <a:off x="1052005" y="2863906"/>
            <a:ext cx="7136444" cy="1631216"/>
          </a:xfrm>
          <a:prstGeom prst="rect">
            <a:avLst/>
          </a:prstGeom>
          <a:noFill/>
        </p:spPr>
        <p:txBody>
          <a:bodyPr wrap="square" rtlCol="0">
            <a:spAutoFit/>
          </a:bodyPr>
          <a:lstStyle/>
          <a:p>
            <a:r>
              <a:rPr lang="en-US" sz="2000" dirty="0">
                <a:solidFill>
                  <a:schemeClr val="tx2"/>
                </a:solidFill>
              </a:rPr>
              <a:t>Như vậy ta có việc trích xuất đặc trưng bằng LBP thực chất là thống kê histogram của các điểm ảnh trên LBP image. </a:t>
            </a:r>
          </a:p>
          <a:p>
            <a:endParaRPr lang="en-US" sz="2000" dirty="0">
              <a:solidFill>
                <a:schemeClr val="tx2"/>
              </a:solidFill>
            </a:endParaRPr>
          </a:p>
          <a:p>
            <a:r>
              <a:rPr lang="en-US" sz="2000" dirty="0">
                <a:solidFill>
                  <a:schemeClr val="tx2"/>
                </a:solidFill>
              </a:rPr>
              <a:t>Ta có một siêu tham số đặc trưng cho LBP là bins – số khoảng để chia các điểm ảnh trong LBP image</a:t>
            </a:r>
          </a:p>
        </p:txBody>
      </p:sp>
    </p:spTree>
    <p:extLst>
      <p:ext uri="{BB962C8B-B14F-4D97-AF65-F5344CB8AC3E}">
        <p14:creationId xmlns:p14="http://schemas.microsoft.com/office/powerpoint/2010/main" val="97312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HoG để trích xuất đặc trưng</a:t>
            </a:r>
            <a:endParaRPr dirty="0"/>
          </a:p>
        </p:txBody>
      </p:sp>
      <p:sp>
        <p:nvSpPr>
          <p:cNvPr id="2" name="TextBox 1"/>
          <p:cNvSpPr txBox="1"/>
          <p:nvPr/>
        </p:nvSpPr>
        <p:spPr>
          <a:xfrm>
            <a:off x="699474" y="833883"/>
            <a:ext cx="7812008" cy="3970318"/>
          </a:xfrm>
          <a:prstGeom prst="rect">
            <a:avLst/>
          </a:prstGeom>
          <a:noFill/>
        </p:spPr>
        <p:txBody>
          <a:bodyPr wrap="square" rtlCol="0">
            <a:spAutoFit/>
          </a:bodyPr>
          <a:lstStyle/>
          <a:p>
            <a:r>
              <a:rPr lang="vi-VN" sz="1800" dirty="0">
                <a:solidFill>
                  <a:schemeClr val="tx2"/>
                </a:solidFill>
              </a:rPr>
              <a:t>    # Tính gradient</a:t>
            </a:r>
          </a:p>
          <a:p>
            <a:r>
              <a:rPr lang="vi-VN" sz="1800" dirty="0">
                <a:solidFill>
                  <a:schemeClr val="tx2"/>
                </a:solidFill>
              </a:rPr>
              <a:t>    gx, gy = gradient(image)</a:t>
            </a:r>
          </a:p>
          <a:p>
            <a:br>
              <a:rPr lang="vi-VN" sz="1800" dirty="0">
                <a:solidFill>
                  <a:schemeClr val="tx2"/>
                </a:solidFill>
              </a:rPr>
            </a:br>
            <a:r>
              <a:rPr lang="vi-VN" sz="1800" dirty="0">
                <a:solidFill>
                  <a:schemeClr val="tx2"/>
                </a:solidFill>
              </a:rPr>
              <a:t>    # Tính độ lớn và hướng của gradient trung bình trong mỗi ô pixel</a:t>
            </a:r>
          </a:p>
          <a:p>
            <a:r>
              <a:rPr lang="vi-VN" sz="1800" dirty="0">
                <a:solidFill>
                  <a:schemeClr val="tx2"/>
                </a:solidFill>
              </a:rPr>
              <a:t>    magnitude, angle = magnitude_orientation(gx, gy)</a:t>
            </a:r>
          </a:p>
          <a:p>
            <a:br>
              <a:rPr lang="vi-VN" sz="1800" dirty="0">
                <a:solidFill>
                  <a:schemeClr val="tx2"/>
                </a:solidFill>
              </a:rPr>
            </a:br>
            <a:r>
              <a:rPr lang="vi-VN" sz="1800" dirty="0">
                <a:solidFill>
                  <a:schemeClr val="tx2"/>
                </a:solidFill>
              </a:rPr>
              <a:t>    # Tính histogram của hướng gradient trong mỗi ô pixel</a:t>
            </a:r>
          </a:p>
          <a:p>
            <a:r>
              <a:rPr lang="vi-VN" sz="1800" dirty="0">
                <a:solidFill>
                  <a:schemeClr val="tx2"/>
                </a:solidFill>
              </a:rPr>
              <a:t>    histogram = orientation_histogram(magnitude, angle, orientations, pixels_per_cell, cells_per_block)</a:t>
            </a:r>
          </a:p>
          <a:p>
            <a:r>
              <a:rPr lang="vi-VN" sz="1800" dirty="0">
                <a:solidFill>
                  <a:schemeClr val="tx2"/>
                </a:solidFill>
              </a:rPr>
              <a:t>    </a:t>
            </a:r>
          </a:p>
          <a:p>
            <a:r>
              <a:rPr lang="vi-VN" sz="1800" dirty="0">
                <a:solidFill>
                  <a:schemeClr val="tx2"/>
                </a:solidFill>
              </a:rPr>
              <a:t>    # Tính đặc trưng HOG</a:t>
            </a:r>
          </a:p>
          <a:p>
            <a:r>
              <a:rPr lang="vi-VN" sz="1800" dirty="0">
                <a:solidFill>
                  <a:schemeClr val="tx2"/>
                </a:solidFill>
              </a:rPr>
              <a:t>    hog_feature = histogram.ravel()</a:t>
            </a:r>
          </a:p>
          <a:p>
            <a:r>
              <a:rPr lang="vi-VN" sz="1800" dirty="0">
                <a:solidFill>
                  <a:schemeClr val="tx2"/>
                </a:solidFill>
              </a:rPr>
              <a:t>    # print(hog_feature)</a:t>
            </a:r>
          </a:p>
          <a:p>
            <a:r>
              <a:rPr lang="vi-VN" sz="1800" dirty="0">
                <a:solidFill>
                  <a:schemeClr val="tx2"/>
                </a:solidFill>
              </a:rPr>
              <a:t>    return hog_feature</a:t>
            </a:r>
          </a:p>
        </p:txBody>
      </p:sp>
    </p:spTree>
    <p:extLst>
      <p:ext uri="{BB962C8B-B14F-4D97-AF65-F5344CB8AC3E}">
        <p14:creationId xmlns:p14="http://schemas.microsoft.com/office/powerpoint/2010/main" val="64141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HoG để trích xuất đặc trưng</a:t>
            </a:r>
            <a:endParaRPr dirty="0"/>
          </a:p>
        </p:txBody>
      </p:sp>
      <p:pic>
        <p:nvPicPr>
          <p:cNvPr id="3" name="Picture 2"/>
          <p:cNvPicPr>
            <a:picLocks noChangeAspect="1"/>
          </p:cNvPicPr>
          <p:nvPr/>
        </p:nvPicPr>
        <p:blipFill>
          <a:blip r:embed="rId3"/>
          <a:stretch>
            <a:fillRect/>
          </a:stretch>
        </p:blipFill>
        <p:spPr>
          <a:xfrm>
            <a:off x="1224553" y="792287"/>
            <a:ext cx="6789453" cy="4282461"/>
          </a:xfrm>
          <a:prstGeom prst="rect">
            <a:avLst/>
          </a:prstGeom>
        </p:spPr>
      </p:pic>
    </p:spTree>
    <p:extLst>
      <p:ext uri="{BB962C8B-B14F-4D97-AF65-F5344CB8AC3E}">
        <p14:creationId xmlns:p14="http://schemas.microsoft.com/office/powerpoint/2010/main" val="532689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HoG để trích xuất đặc trưng</a:t>
            </a:r>
            <a:endParaRPr dirty="0"/>
          </a:p>
        </p:txBody>
      </p:sp>
      <p:pic>
        <p:nvPicPr>
          <p:cNvPr id="2" name="Picture 1"/>
          <p:cNvPicPr>
            <a:picLocks noChangeAspect="1"/>
          </p:cNvPicPr>
          <p:nvPr/>
        </p:nvPicPr>
        <p:blipFill>
          <a:blip r:embed="rId3"/>
          <a:stretch>
            <a:fillRect/>
          </a:stretch>
        </p:blipFill>
        <p:spPr>
          <a:xfrm>
            <a:off x="1271922" y="714595"/>
            <a:ext cx="6325148" cy="4282811"/>
          </a:xfrm>
          <a:prstGeom prst="rect">
            <a:avLst/>
          </a:prstGeom>
        </p:spPr>
      </p:pic>
    </p:spTree>
    <p:extLst>
      <p:ext uri="{BB962C8B-B14F-4D97-AF65-F5344CB8AC3E}">
        <p14:creationId xmlns:p14="http://schemas.microsoft.com/office/powerpoint/2010/main" val="362487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666380" y="2528358"/>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KNN</a:t>
            </a:r>
            <a:endParaRPr dirty="0"/>
          </a:p>
        </p:txBody>
      </p:sp>
      <p:sp>
        <p:nvSpPr>
          <p:cNvPr id="116" name="Google Shape;116;p26"/>
          <p:cNvSpPr txBox="1">
            <a:spLocks noGrp="1"/>
          </p:cNvSpPr>
          <p:nvPr>
            <p:ph type="subTitle" idx="1"/>
          </p:nvPr>
        </p:nvSpPr>
        <p:spPr>
          <a:xfrm>
            <a:off x="1666379" y="2855308"/>
            <a:ext cx="2339100" cy="644700"/>
          </a:xfrm>
          <a:prstGeom prst="rect">
            <a:avLst/>
          </a:prstGeom>
        </p:spPr>
        <p:txBody>
          <a:bodyPr spcFirstLastPara="1" wrap="square" lIns="91425" tIns="91425" rIns="91425" bIns="91425" anchor="t" anchorCtr="0">
            <a:noAutofit/>
          </a:bodyPr>
          <a:lstStyle/>
          <a:p>
            <a:pPr marL="0" lvl="0" indent="0">
              <a:spcAft>
                <a:spcPts val="1600"/>
              </a:spcAft>
            </a:pPr>
            <a:r>
              <a:rPr lang="en" dirty="0"/>
              <a:t>k-Nearest Neighbor</a:t>
            </a:r>
            <a:endParaRPr dirty="0"/>
          </a:p>
        </p:txBody>
      </p:sp>
      <p:sp>
        <p:nvSpPr>
          <p:cNvPr id="117" name="Google Shape;117;p26"/>
          <p:cNvSpPr txBox="1">
            <a:spLocks noGrp="1"/>
          </p:cNvSpPr>
          <p:nvPr>
            <p:ph type="title" idx="2"/>
          </p:nvPr>
        </p:nvSpPr>
        <p:spPr>
          <a:xfrm>
            <a:off x="4778748" y="1165631"/>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LDA</a:t>
            </a:r>
            <a:endParaRPr dirty="0"/>
          </a:p>
        </p:txBody>
      </p:sp>
      <p:sp>
        <p:nvSpPr>
          <p:cNvPr id="118" name="Google Shape;118;p26"/>
          <p:cNvSpPr txBox="1">
            <a:spLocks noGrp="1"/>
          </p:cNvSpPr>
          <p:nvPr>
            <p:ph type="subTitle" idx="3"/>
          </p:nvPr>
        </p:nvSpPr>
        <p:spPr>
          <a:xfrm>
            <a:off x="4778748" y="1492606"/>
            <a:ext cx="2339100" cy="644700"/>
          </a:xfrm>
          <a:prstGeom prst="rect">
            <a:avLst/>
          </a:prstGeom>
        </p:spPr>
        <p:txBody>
          <a:bodyPr spcFirstLastPara="1" wrap="square" lIns="91425" tIns="91425" rIns="91425" bIns="91425" anchor="t" anchorCtr="0">
            <a:noAutofit/>
          </a:bodyPr>
          <a:lstStyle/>
          <a:p>
            <a:pPr marL="0" lvl="0" indent="0">
              <a:spcAft>
                <a:spcPts val="1600"/>
              </a:spcAft>
            </a:pPr>
            <a:r>
              <a:rPr lang="en-US" dirty="0"/>
              <a:t>Linear Discriminant Analysis</a:t>
            </a:r>
            <a:endParaRPr dirty="0"/>
          </a:p>
        </p:txBody>
      </p:sp>
      <p:sp>
        <p:nvSpPr>
          <p:cNvPr id="119" name="Google Shape;119;p26"/>
          <p:cNvSpPr txBox="1">
            <a:spLocks noGrp="1"/>
          </p:cNvSpPr>
          <p:nvPr>
            <p:ph type="title" idx="4"/>
          </p:nvPr>
        </p:nvSpPr>
        <p:spPr>
          <a:xfrm>
            <a:off x="1453449" y="1199095"/>
            <a:ext cx="2339100" cy="421500"/>
          </a:xfrm>
          <a:prstGeom prst="rect">
            <a:avLst/>
          </a:prstGeom>
        </p:spPr>
        <p:txBody>
          <a:bodyPr spcFirstLastPara="1" wrap="square" lIns="91425" tIns="91425" rIns="91425" bIns="91425" anchor="ctr" anchorCtr="0">
            <a:noAutofit/>
          </a:bodyPr>
          <a:lstStyle/>
          <a:p>
            <a:pPr lvl="0"/>
            <a:r>
              <a:rPr lang="en" dirty="0"/>
              <a:t>SVM</a:t>
            </a:r>
            <a:endParaRPr dirty="0"/>
          </a:p>
        </p:txBody>
      </p:sp>
      <p:sp>
        <p:nvSpPr>
          <p:cNvPr id="120" name="Google Shape;120;p26"/>
          <p:cNvSpPr txBox="1">
            <a:spLocks noGrp="1"/>
          </p:cNvSpPr>
          <p:nvPr>
            <p:ph type="subTitle" idx="5"/>
          </p:nvPr>
        </p:nvSpPr>
        <p:spPr>
          <a:xfrm>
            <a:off x="1453448" y="1526045"/>
            <a:ext cx="2339100" cy="644700"/>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en" dirty="0"/>
              <a:t>Principal Component Analysis</a:t>
            </a:r>
            <a:endParaRPr dirty="0"/>
          </a:p>
        </p:txBody>
      </p:sp>
      <p:sp>
        <p:nvSpPr>
          <p:cNvPr id="121" name="Google Shape;121;p26"/>
          <p:cNvSpPr txBox="1">
            <a:spLocks noGrp="1"/>
          </p:cNvSpPr>
          <p:nvPr>
            <p:ph type="title" idx="6"/>
          </p:nvPr>
        </p:nvSpPr>
        <p:spPr>
          <a:xfrm>
            <a:off x="5531299" y="2784666"/>
            <a:ext cx="2494433"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RandomForest</a:t>
            </a:r>
            <a:endParaRPr dirty="0"/>
          </a:p>
        </p:txBody>
      </p:sp>
      <p:sp>
        <p:nvSpPr>
          <p:cNvPr id="123" name="Google Shape;123;p26"/>
          <p:cNvSpPr txBox="1">
            <a:spLocks noGrp="1"/>
          </p:cNvSpPr>
          <p:nvPr>
            <p:ph type="title" idx="8"/>
          </p:nvPr>
        </p:nvSpPr>
        <p:spPr>
          <a:xfrm>
            <a:off x="644473" y="148594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4" name="Google Shape;124;p26"/>
          <p:cNvSpPr txBox="1">
            <a:spLocks noGrp="1"/>
          </p:cNvSpPr>
          <p:nvPr>
            <p:ph type="title" idx="9"/>
          </p:nvPr>
        </p:nvSpPr>
        <p:spPr>
          <a:xfrm>
            <a:off x="859004" y="280608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25" name="Google Shape;125;p26"/>
          <p:cNvSpPr txBox="1">
            <a:spLocks noGrp="1"/>
          </p:cNvSpPr>
          <p:nvPr>
            <p:ph type="title" idx="13"/>
          </p:nvPr>
        </p:nvSpPr>
        <p:spPr>
          <a:xfrm>
            <a:off x="4778748" y="287270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3982173" y="142958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27" name="Google Shape;127;p26"/>
          <p:cNvCxnSpPr/>
          <p:nvPr/>
        </p:nvCxnSpPr>
        <p:spPr>
          <a:xfrm>
            <a:off x="1320674" y="1391060"/>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4658449" y="1330596"/>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9" name="Google Shape;129;p26"/>
          <p:cNvCxnSpPr/>
          <p:nvPr/>
        </p:nvCxnSpPr>
        <p:spPr>
          <a:xfrm>
            <a:off x="5455023" y="2758486"/>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535205" y="2695961"/>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p:cNvSpPr txBox="1">
            <a:spLocks/>
          </p:cNvSpPr>
          <p:nvPr/>
        </p:nvSpPr>
        <p:spPr>
          <a:xfrm>
            <a:off x="644473" y="27606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US" sz="3000" dirty="0">
                <a:latin typeface="Arial" panose="020B0604020202020204" pitchFamily="34" charset="0"/>
                <a:cs typeface="Arial" panose="020B0604020202020204" pitchFamily="34" charset="0"/>
              </a:rPr>
              <a:t>Các mô hình phân cụm dữ liệu</a:t>
            </a:r>
          </a:p>
        </p:txBody>
      </p:sp>
      <p:sp>
        <p:nvSpPr>
          <p:cNvPr id="21" name="Google Shape;121;p26"/>
          <p:cNvSpPr txBox="1">
            <a:spLocks/>
          </p:cNvSpPr>
          <p:nvPr/>
        </p:nvSpPr>
        <p:spPr>
          <a:xfrm>
            <a:off x="3588481" y="3784015"/>
            <a:ext cx="2494433"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Arial" panose="020B0604020202020204" pitchFamily="34" charset="0"/>
                <a:ea typeface="Rajdhani"/>
                <a:cs typeface="Arial" panose="020B0604020202020204" pitchFamily="34" charset="0"/>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r>
              <a:rPr lang="en-US" dirty="0"/>
              <a:t>RandomForest</a:t>
            </a:r>
          </a:p>
        </p:txBody>
      </p:sp>
      <p:sp>
        <p:nvSpPr>
          <p:cNvPr id="22" name="Google Shape;125;p26"/>
          <p:cNvSpPr txBox="1">
            <a:spLocks/>
          </p:cNvSpPr>
          <p:nvPr/>
        </p:nvSpPr>
        <p:spPr>
          <a:xfrm>
            <a:off x="2835930" y="3872052"/>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3F3F3"/>
              </a:buClr>
              <a:buSzPts val="4800"/>
              <a:buFont typeface="Rajdhani"/>
              <a:buNone/>
              <a:defRPr sz="2400" b="1" i="0" u="none" strike="noStrike" cap="none">
                <a:solidFill>
                  <a:srgbClr val="F3F3F3"/>
                </a:solidFill>
                <a:latin typeface="Arial" panose="020B0604020202020204" pitchFamily="34" charset="0"/>
                <a:ea typeface="Rajdhani"/>
                <a:cs typeface="Arial" panose="020B0604020202020204" pitchFamily="34" charset="0"/>
                <a:sym typeface="Rajdhani"/>
              </a:defRPr>
            </a:lvl1pPr>
            <a:lvl2pPr marR="0" lvl="1"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9pPr>
          </a:lstStyle>
          <a:p>
            <a:r>
              <a:rPr lang="en" dirty="0"/>
              <a:t>05</a:t>
            </a:r>
          </a:p>
        </p:txBody>
      </p:sp>
      <p:cxnSp>
        <p:nvCxnSpPr>
          <p:cNvPr id="23" name="Google Shape;129;p26"/>
          <p:cNvCxnSpPr/>
          <p:nvPr/>
        </p:nvCxnSpPr>
        <p:spPr>
          <a:xfrm>
            <a:off x="3512205" y="3757835"/>
            <a:ext cx="0" cy="6306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4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en" dirty="0"/>
              <a:t>Giảm chiều dữ liệu - Phương pháp PCA</a:t>
            </a:r>
            <a:endParaRPr lang="vi-VN" dirty="0"/>
          </a:p>
        </p:txBody>
      </p:sp>
      <p:sp>
        <p:nvSpPr>
          <p:cNvPr id="1753" name="Google Shape;1753;p44"/>
          <p:cNvSpPr txBox="1">
            <a:spLocks noGrp="1"/>
          </p:cNvSpPr>
          <p:nvPr>
            <p:ph type="subTitle" idx="4294967295"/>
          </p:nvPr>
        </p:nvSpPr>
        <p:spPr>
          <a:xfrm flipH="1">
            <a:off x="5080001" y="1552348"/>
            <a:ext cx="3227100" cy="2578749"/>
          </a:xfrm>
          <a:prstGeom prst="rect">
            <a:avLst/>
          </a:prstGeom>
        </p:spPr>
        <p:txBody>
          <a:bodyPr spcFirstLastPara="1" wrap="square" lIns="91425" tIns="274300" rIns="91425" bIns="91425" anchor="ctr" anchorCtr="0">
            <a:noAutofit/>
          </a:bodyPr>
          <a:lstStyle/>
          <a:p>
            <a:pPr>
              <a:lnSpc>
                <a:spcPct val="114999"/>
              </a:lnSpc>
              <a:buNone/>
            </a:pPr>
            <a:r>
              <a:rPr lang="en" sz="1400" b="1" dirty="0"/>
              <a:t>PCA( Principal Component Analysis) : </a:t>
            </a:r>
            <a:r>
              <a:rPr lang="en" sz="1400" b="1" dirty="0" err="1"/>
              <a:t>là</a:t>
            </a:r>
            <a:r>
              <a:rPr lang="en" sz="1400" b="1" dirty="0"/>
              <a:t> </a:t>
            </a:r>
            <a:r>
              <a:rPr lang="en" sz="1400" b="1" dirty="0" err="1"/>
              <a:t>phương</a:t>
            </a:r>
            <a:r>
              <a:rPr lang="en" sz="1400" b="1" dirty="0"/>
              <a:t> </a:t>
            </a:r>
            <a:r>
              <a:rPr lang="en" sz="1400" b="1" dirty="0" err="1"/>
              <a:t>pháp</a:t>
            </a:r>
            <a:r>
              <a:rPr lang="en" sz="1400" b="1" dirty="0"/>
              <a:t> </a:t>
            </a:r>
            <a:r>
              <a:rPr lang="en" sz="1400" b="1" dirty="0" err="1"/>
              <a:t>chọn</a:t>
            </a:r>
            <a:r>
              <a:rPr lang="en" sz="1400" b="1" dirty="0"/>
              <a:t> </a:t>
            </a:r>
            <a:r>
              <a:rPr lang="en" sz="1400" b="1" dirty="0" err="1"/>
              <a:t>ra</a:t>
            </a:r>
            <a:r>
              <a:rPr lang="en" sz="1400" b="1" dirty="0"/>
              <a:t> </a:t>
            </a:r>
            <a:r>
              <a:rPr lang="en" sz="1400" b="1" dirty="0" err="1"/>
              <a:t>những</a:t>
            </a:r>
            <a:r>
              <a:rPr lang="en" sz="1400" b="1" dirty="0"/>
              <a:t> </a:t>
            </a:r>
            <a:r>
              <a:rPr lang="en" sz="1400" b="1" dirty="0" err="1"/>
              <a:t>đặt</a:t>
            </a:r>
            <a:r>
              <a:rPr lang="en" sz="1400" b="1" dirty="0"/>
              <a:t> </a:t>
            </a:r>
            <a:r>
              <a:rPr lang="en" sz="1400" b="1" dirty="0" err="1"/>
              <a:t>trưng</a:t>
            </a:r>
            <a:r>
              <a:rPr lang="en" sz="1400" b="1" dirty="0"/>
              <a:t> </a:t>
            </a:r>
            <a:r>
              <a:rPr lang="en" sz="1400" b="1" dirty="0" err="1"/>
              <a:t>quan</a:t>
            </a:r>
            <a:r>
              <a:rPr lang="en" sz="1400" b="1" dirty="0"/>
              <a:t> </a:t>
            </a:r>
            <a:r>
              <a:rPr lang="en" sz="1400" b="1" dirty="0" err="1"/>
              <a:t>trọng</a:t>
            </a:r>
            <a:r>
              <a:rPr lang="en" sz="1400" b="1" dirty="0"/>
              <a:t> </a:t>
            </a:r>
          </a:p>
          <a:p>
            <a:pPr>
              <a:lnSpc>
                <a:spcPct val="114999"/>
              </a:lnSpc>
              <a:buNone/>
            </a:pPr>
            <a:endParaRPr lang="en" sz="1400" b="1" dirty="0"/>
          </a:p>
          <a:p>
            <a:pPr>
              <a:lnSpc>
                <a:spcPct val="114999"/>
              </a:lnSpc>
              <a:buNone/>
            </a:pPr>
            <a:r>
              <a:rPr lang="en" sz="1400" b="1" dirty="0"/>
              <a:t>Ma </a:t>
            </a:r>
            <a:r>
              <a:rPr lang="en" sz="1400" b="1" dirty="0" err="1"/>
              <a:t>trận</a:t>
            </a:r>
            <a:r>
              <a:rPr lang="en" sz="1400" b="1" dirty="0"/>
              <a:t> </a:t>
            </a:r>
            <a:r>
              <a:rPr lang="en" sz="1400" b="1" dirty="0" err="1"/>
              <a:t>đặt</a:t>
            </a:r>
            <a:r>
              <a:rPr lang="en" sz="1400" b="1" dirty="0"/>
              <a:t> </a:t>
            </a:r>
            <a:r>
              <a:rPr lang="en" sz="1400" b="1" dirty="0" err="1"/>
              <a:t>trưng</a:t>
            </a:r>
            <a:r>
              <a:rPr lang="en" sz="1400" b="1" dirty="0"/>
              <a:t> </a:t>
            </a:r>
            <a:r>
              <a:rPr lang="en" sz="1400" b="1" dirty="0" err="1"/>
              <a:t>hiện</a:t>
            </a:r>
            <a:r>
              <a:rPr lang="en" sz="1400" b="1" dirty="0"/>
              <a:t> </a:t>
            </a:r>
            <a:r>
              <a:rPr lang="en" sz="1400" b="1" dirty="0" err="1"/>
              <a:t>tại</a:t>
            </a:r>
            <a:r>
              <a:rPr lang="en" sz="1400" b="1" dirty="0"/>
              <a:t> </a:t>
            </a:r>
            <a:r>
              <a:rPr lang="en" sz="1400" b="1" dirty="0" err="1"/>
              <a:t>của</a:t>
            </a:r>
            <a:r>
              <a:rPr lang="en" sz="1400" b="1" dirty="0"/>
              <a:t> </a:t>
            </a:r>
            <a:r>
              <a:rPr lang="en" sz="1400" b="1" dirty="0" err="1"/>
              <a:t>các</a:t>
            </a:r>
            <a:r>
              <a:rPr lang="en" sz="1400" b="1" dirty="0"/>
              <a:t> </a:t>
            </a:r>
            <a:r>
              <a:rPr lang="en" sz="1400" b="1" dirty="0" err="1"/>
              <a:t>ảnh</a:t>
            </a:r>
            <a:r>
              <a:rPr lang="en" sz="1400" b="1" dirty="0"/>
              <a:t> </a:t>
            </a:r>
            <a:r>
              <a:rPr lang="en" sz="1400" b="1" dirty="0" err="1"/>
              <a:t>là</a:t>
            </a:r>
            <a:r>
              <a:rPr lang="en" sz="1400" b="1" dirty="0"/>
              <a:t> ma </a:t>
            </a:r>
            <a:r>
              <a:rPr lang="en" sz="1400" b="1" dirty="0" err="1"/>
              <a:t>trận</a:t>
            </a:r>
            <a:r>
              <a:rPr lang="en" sz="1400" b="1" dirty="0"/>
              <a:t> 1 x 128 (</a:t>
            </a:r>
            <a:r>
              <a:rPr lang="en" sz="1400" b="1" dirty="0" err="1"/>
              <a:t>vẫn</a:t>
            </a:r>
            <a:r>
              <a:rPr lang="en" sz="1400" b="1" dirty="0"/>
              <a:t> </a:t>
            </a:r>
            <a:r>
              <a:rPr lang="en" sz="1400" b="1" dirty="0" err="1"/>
              <a:t>còn</a:t>
            </a:r>
            <a:r>
              <a:rPr lang="en" sz="1400" b="1" dirty="0"/>
              <a:t> </a:t>
            </a:r>
            <a:r>
              <a:rPr lang="en" sz="1400" b="1" dirty="0" err="1"/>
              <a:t>khá</a:t>
            </a:r>
            <a:r>
              <a:rPr lang="en" sz="1400" b="1" dirty="0"/>
              <a:t> </a:t>
            </a:r>
            <a:r>
              <a:rPr lang="en" sz="1400" b="1" dirty="0" err="1"/>
              <a:t>lớn</a:t>
            </a:r>
            <a:r>
              <a:rPr lang="en" sz="1400" b="1" dirty="0"/>
              <a:t>)</a:t>
            </a:r>
            <a:endParaRPr lang="vi-VN" sz="1400" dirty="0"/>
          </a:p>
          <a:p>
            <a:pPr>
              <a:lnSpc>
                <a:spcPct val="114999"/>
              </a:lnSpc>
              <a:buNone/>
            </a:pPr>
            <a:endParaRPr lang="en" b="1" dirty="0"/>
          </a:p>
          <a:p>
            <a:pPr marL="0" indent="0">
              <a:lnSpc>
                <a:spcPct val="100000"/>
              </a:lnSpc>
              <a:spcAft>
                <a:spcPts val="1600"/>
              </a:spcAft>
              <a:buNone/>
            </a:pPr>
            <a:endParaRPr lang="en" sz="1600" dirty="0"/>
          </a:p>
        </p:txBody>
      </p:sp>
      <p:cxnSp>
        <p:nvCxnSpPr>
          <p:cNvPr id="1754" name="Google Shape;1754;p44"/>
          <p:cNvCxnSpPr/>
          <p:nvPr/>
        </p:nvCxnSpPr>
        <p:spPr>
          <a:xfrm>
            <a:off x="4572100" y="2477900"/>
            <a:ext cx="0" cy="630600"/>
          </a:xfrm>
          <a:prstGeom prst="straightConnector1">
            <a:avLst/>
          </a:prstGeom>
          <a:noFill/>
          <a:ln w="19050" cap="flat" cmpd="sng">
            <a:solidFill>
              <a:srgbClr val="F3F3F3"/>
            </a:solidFill>
            <a:prstDash val="solid"/>
            <a:round/>
            <a:headEnd type="oval" w="med" len="med"/>
            <a:tailEnd type="oval" w="med" len="med"/>
          </a:ln>
        </p:spPr>
      </p:cxnSp>
      <p:grpSp>
        <p:nvGrpSpPr>
          <p:cNvPr id="11" name="Google Shape;1745;p44">
            <a:extLst>
              <a:ext uri="{FF2B5EF4-FFF2-40B4-BE49-F238E27FC236}">
                <a16:creationId xmlns:a16="http://schemas.microsoft.com/office/drawing/2014/main" id="{FCF397B0-DE87-4403-7CC1-F721DC62BBA1}"/>
              </a:ext>
            </a:extLst>
          </p:cNvPr>
          <p:cNvGrpSpPr/>
          <p:nvPr/>
        </p:nvGrpSpPr>
        <p:grpSpPr>
          <a:xfrm>
            <a:off x="656395" y="1676344"/>
            <a:ext cx="3533290" cy="2691053"/>
            <a:chOff x="3578510" y="1419647"/>
            <a:chExt cx="4021500" cy="3062887"/>
          </a:xfrm>
        </p:grpSpPr>
        <p:sp>
          <p:nvSpPr>
            <p:cNvPr id="5" name="Google Shape;1746;p44">
              <a:extLst>
                <a:ext uri="{FF2B5EF4-FFF2-40B4-BE49-F238E27FC236}">
                  <a16:creationId xmlns:a16="http://schemas.microsoft.com/office/drawing/2014/main" id="{0E12E3FA-B317-1F6C-8BE6-9DE10762049C}"/>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47;p44">
              <a:extLst>
                <a:ext uri="{FF2B5EF4-FFF2-40B4-BE49-F238E27FC236}">
                  <a16:creationId xmlns:a16="http://schemas.microsoft.com/office/drawing/2014/main" id="{109B52C2-4460-4A5F-898D-455637BF6E89}"/>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748;p44">
              <a:extLst>
                <a:ext uri="{FF2B5EF4-FFF2-40B4-BE49-F238E27FC236}">
                  <a16:creationId xmlns:a16="http://schemas.microsoft.com/office/drawing/2014/main" id="{113674DA-2E6D-AF25-F539-8D5B409837F8}"/>
                </a:ext>
              </a:extLst>
            </p:cNvPr>
            <p:cNvGrpSpPr/>
            <p:nvPr/>
          </p:nvGrpSpPr>
          <p:grpSpPr>
            <a:xfrm>
              <a:off x="3605853" y="1447364"/>
              <a:ext cx="3966900" cy="3035170"/>
              <a:chOff x="3605853" y="1447364"/>
              <a:chExt cx="3966900" cy="3035170"/>
            </a:xfrm>
          </p:grpSpPr>
          <p:sp>
            <p:nvSpPr>
              <p:cNvPr id="9" name="Google Shape;1749;p44">
                <a:extLst>
                  <a:ext uri="{FF2B5EF4-FFF2-40B4-BE49-F238E27FC236}">
                    <a16:creationId xmlns:a16="http://schemas.microsoft.com/office/drawing/2014/main" id="{E182A65C-5213-AA59-68DA-D6EF061C8EDF}"/>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0;p44">
                <a:extLst>
                  <a:ext uri="{FF2B5EF4-FFF2-40B4-BE49-F238E27FC236}">
                    <a16:creationId xmlns:a16="http://schemas.microsoft.com/office/drawing/2014/main" id="{62F44342-9E1F-1542-BD50-7E25D12B1BF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8" name="Google Shape;1751;p44">
              <a:extLst>
                <a:ext uri="{FF2B5EF4-FFF2-40B4-BE49-F238E27FC236}">
                  <a16:creationId xmlns:a16="http://schemas.microsoft.com/office/drawing/2014/main" id="{C4EEF6AD-DABA-DE83-EB70-95C8C2AD9CCA}"/>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4" name="Hình ảnh 14" descr="Ảnh có chứa biểu đồ&#10;&#10;Mô tả được tự động tạo">
            <a:extLst>
              <a:ext uri="{FF2B5EF4-FFF2-40B4-BE49-F238E27FC236}">
                <a16:creationId xmlns:a16="http://schemas.microsoft.com/office/drawing/2014/main" id="{3D4795C4-AC14-89CB-77CC-59C43329CA94}"/>
              </a:ext>
            </a:extLst>
          </p:cNvPr>
          <p:cNvPicPr>
            <a:picLocks noChangeAspect="1"/>
          </p:cNvPicPr>
          <p:nvPr/>
        </p:nvPicPr>
        <p:blipFill>
          <a:blip r:embed="rId3"/>
          <a:stretch>
            <a:fillRect/>
          </a:stretch>
        </p:blipFill>
        <p:spPr>
          <a:xfrm>
            <a:off x="795787" y="1817228"/>
            <a:ext cx="3282350" cy="1961931"/>
          </a:xfrm>
          <a:prstGeom prst="rect">
            <a:avLst/>
          </a:prstGeom>
        </p:spPr>
      </p:pic>
    </p:spTree>
    <p:extLst>
      <p:ext uri="{BB962C8B-B14F-4D97-AF65-F5344CB8AC3E}">
        <p14:creationId xmlns:p14="http://schemas.microsoft.com/office/powerpoint/2010/main" val="1179084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en" dirty="0"/>
              <a:t>Các </a:t>
            </a:r>
            <a:r>
              <a:rPr lang="en" dirty="0" err="1"/>
              <a:t>bước</a:t>
            </a:r>
            <a:r>
              <a:rPr lang="en" dirty="0"/>
              <a:t> </a:t>
            </a:r>
            <a:r>
              <a:rPr lang="en" dirty="0" err="1"/>
              <a:t>của</a:t>
            </a:r>
            <a:r>
              <a:rPr lang="en" dirty="0"/>
              <a:t> PCA</a:t>
            </a:r>
            <a:endParaRPr lang="vi-VN" dirty="0"/>
          </a:p>
        </p:txBody>
      </p:sp>
      <p:sp>
        <p:nvSpPr>
          <p:cNvPr id="653" name="Google Shape;653;p34"/>
          <p:cNvSpPr/>
          <p:nvPr/>
        </p:nvSpPr>
        <p:spPr>
          <a:xfrm>
            <a:off x="4115925" y="1594922"/>
            <a:ext cx="912300" cy="9123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4285725" y="1764722"/>
            <a:ext cx="572700" cy="572700"/>
          </a:xfrm>
          <a:prstGeom prst="rect">
            <a:avLst/>
          </a:prstGeom>
          <a:solidFill>
            <a:srgbClr val="F3F3F3"/>
          </a:solid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85488" y="1825760"/>
            <a:ext cx="373167" cy="450621"/>
          </a:xfrm>
          <a:custGeom>
            <a:avLst/>
            <a:gdLst/>
            <a:ahLst/>
            <a:cxnLst/>
            <a:rect l="l" t="t" r="r" b="b"/>
            <a:pathLst>
              <a:path w="56519" h="68250" extrusionOk="0">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34"/>
          <p:cNvGrpSpPr/>
          <p:nvPr/>
        </p:nvGrpSpPr>
        <p:grpSpPr>
          <a:xfrm>
            <a:off x="5567955" y="2607946"/>
            <a:ext cx="266197" cy="249155"/>
            <a:chOff x="1507342" y="1024774"/>
            <a:chExt cx="399216" cy="373658"/>
          </a:xfrm>
        </p:grpSpPr>
        <p:sp>
          <p:nvSpPr>
            <p:cNvPr id="661" name="Google Shape;661;p34"/>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34"/>
          <p:cNvSpPr/>
          <p:nvPr/>
        </p:nvSpPr>
        <p:spPr>
          <a:xfrm>
            <a:off x="3303861" y="1247053"/>
            <a:ext cx="283071" cy="245141"/>
          </a:xfrm>
          <a:custGeom>
            <a:avLst/>
            <a:gdLst/>
            <a:ahLst/>
            <a:cxnLst/>
            <a:rect l="l" t="t" r="r" b="b"/>
            <a:pathLst>
              <a:path w="56756" h="49151" extrusionOk="0">
                <a:moveTo>
                  <a:pt x="14188" y="1"/>
                </a:moveTo>
                <a:lnTo>
                  <a:pt x="1" y="24576"/>
                </a:lnTo>
                <a:lnTo>
                  <a:pt x="14188" y="49150"/>
                </a:lnTo>
                <a:lnTo>
                  <a:pt x="43782" y="49150"/>
                </a:lnTo>
                <a:lnTo>
                  <a:pt x="28376" y="23864"/>
                </a:lnTo>
                <a:lnTo>
                  <a:pt x="15426" y="45124"/>
                </a:lnTo>
                <a:lnTo>
                  <a:pt x="35068" y="45124"/>
                </a:lnTo>
                <a:lnTo>
                  <a:pt x="33679" y="43101"/>
                </a:lnTo>
                <a:lnTo>
                  <a:pt x="19026" y="43101"/>
                </a:lnTo>
                <a:lnTo>
                  <a:pt x="28376" y="27750"/>
                </a:lnTo>
                <a:lnTo>
                  <a:pt x="40182" y="47128"/>
                </a:lnTo>
                <a:lnTo>
                  <a:pt x="15355" y="47128"/>
                </a:lnTo>
                <a:lnTo>
                  <a:pt x="2334" y="24576"/>
                </a:lnTo>
                <a:lnTo>
                  <a:pt x="15355" y="2023"/>
                </a:lnTo>
                <a:lnTo>
                  <a:pt x="41397" y="2023"/>
                </a:lnTo>
                <a:lnTo>
                  <a:pt x="54418" y="24576"/>
                </a:lnTo>
                <a:lnTo>
                  <a:pt x="44818" y="41206"/>
                </a:lnTo>
                <a:lnTo>
                  <a:pt x="23241" y="6659"/>
                </a:lnTo>
                <a:lnTo>
                  <a:pt x="34254" y="6659"/>
                </a:lnTo>
                <a:lnTo>
                  <a:pt x="30764" y="12912"/>
                </a:lnTo>
                <a:lnTo>
                  <a:pt x="32006" y="14839"/>
                </a:lnTo>
                <a:lnTo>
                  <a:pt x="37698" y="4637"/>
                </a:lnTo>
                <a:lnTo>
                  <a:pt x="19590" y="4637"/>
                </a:lnTo>
                <a:lnTo>
                  <a:pt x="44887" y="45130"/>
                </a:lnTo>
                <a:lnTo>
                  <a:pt x="56755" y="24576"/>
                </a:lnTo>
                <a:lnTo>
                  <a:pt x="4256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5586942" y="1255497"/>
            <a:ext cx="228224" cy="228239"/>
          </a:xfrm>
          <a:custGeom>
            <a:avLst/>
            <a:gdLst/>
            <a:ahLst/>
            <a:cxnLst/>
            <a:rect l="l" t="t" r="r" b="b"/>
            <a:pathLst>
              <a:path w="46246" h="46249" extrusionOk="0">
                <a:moveTo>
                  <a:pt x="23121" y="14630"/>
                </a:moveTo>
                <a:cubicBezTo>
                  <a:pt x="25393" y="14630"/>
                  <a:pt x="27524" y="15513"/>
                  <a:pt x="29129" y="17117"/>
                </a:cubicBezTo>
                <a:cubicBezTo>
                  <a:pt x="32440" y="20429"/>
                  <a:pt x="32440" y="25821"/>
                  <a:pt x="29129" y="29132"/>
                </a:cubicBezTo>
                <a:cubicBezTo>
                  <a:pt x="27524" y="30737"/>
                  <a:pt x="25393" y="31620"/>
                  <a:pt x="23121" y="31620"/>
                </a:cubicBezTo>
                <a:cubicBezTo>
                  <a:pt x="20853" y="31620"/>
                  <a:pt x="18721" y="30737"/>
                  <a:pt x="17117" y="29132"/>
                </a:cubicBezTo>
                <a:cubicBezTo>
                  <a:pt x="13805" y="25821"/>
                  <a:pt x="13805" y="20429"/>
                  <a:pt x="17117" y="17117"/>
                </a:cubicBezTo>
                <a:cubicBezTo>
                  <a:pt x="18721" y="15513"/>
                  <a:pt x="20853" y="14630"/>
                  <a:pt x="23121" y="14630"/>
                </a:cubicBezTo>
                <a:close/>
                <a:moveTo>
                  <a:pt x="23121" y="2023"/>
                </a:moveTo>
                <a:cubicBezTo>
                  <a:pt x="28759" y="2023"/>
                  <a:pt x="34059" y="4219"/>
                  <a:pt x="38044" y="8205"/>
                </a:cubicBezTo>
                <a:cubicBezTo>
                  <a:pt x="42030" y="12191"/>
                  <a:pt x="44223" y="17490"/>
                  <a:pt x="44223" y="23125"/>
                </a:cubicBezTo>
                <a:cubicBezTo>
                  <a:pt x="44223" y="27528"/>
                  <a:pt x="42879" y="31723"/>
                  <a:pt x="40392" y="35246"/>
                </a:cubicBezTo>
                <a:cubicBezTo>
                  <a:pt x="38279" y="35832"/>
                  <a:pt x="36128" y="36118"/>
                  <a:pt x="33994" y="36118"/>
                </a:cubicBezTo>
                <a:cubicBezTo>
                  <a:pt x="31061" y="36118"/>
                  <a:pt x="28160" y="35578"/>
                  <a:pt x="25437" y="34535"/>
                </a:cubicBezTo>
                <a:cubicBezTo>
                  <a:pt x="27131" y="33532"/>
                  <a:pt x="28721" y="32324"/>
                  <a:pt x="30172" y="30929"/>
                </a:cubicBezTo>
                <a:cubicBezTo>
                  <a:pt x="30305" y="30809"/>
                  <a:pt x="30432" y="30686"/>
                  <a:pt x="30559" y="30562"/>
                </a:cubicBezTo>
                <a:cubicBezTo>
                  <a:pt x="34660" y="26460"/>
                  <a:pt x="34660" y="19789"/>
                  <a:pt x="30559" y="15687"/>
                </a:cubicBezTo>
                <a:cubicBezTo>
                  <a:pt x="28575" y="13703"/>
                  <a:pt x="25933" y="12608"/>
                  <a:pt x="23121" y="12608"/>
                </a:cubicBezTo>
                <a:cubicBezTo>
                  <a:pt x="20316" y="12608"/>
                  <a:pt x="17675" y="13703"/>
                  <a:pt x="15687" y="15687"/>
                </a:cubicBezTo>
                <a:cubicBezTo>
                  <a:pt x="11585" y="19789"/>
                  <a:pt x="11585" y="26460"/>
                  <a:pt x="15687" y="30562"/>
                </a:cubicBezTo>
                <a:cubicBezTo>
                  <a:pt x="15813" y="30686"/>
                  <a:pt x="15940" y="30809"/>
                  <a:pt x="16073" y="30929"/>
                </a:cubicBezTo>
                <a:cubicBezTo>
                  <a:pt x="17524" y="32324"/>
                  <a:pt x="19111" y="33532"/>
                  <a:pt x="20805" y="34535"/>
                </a:cubicBezTo>
                <a:cubicBezTo>
                  <a:pt x="18084" y="35578"/>
                  <a:pt x="15184" y="36118"/>
                  <a:pt x="12251" y="36118"/>
                </a:cubicBezTo>
                <a:cubicBezTo>
                  <a:pt x="10116" y="36118"/>
                  <a:pt x="7964" y="35832"/>
                  <a:pt x="5851" y="35246"/>
                </a:cubicBezTo>
                <a:cubicBezTo>
                  <a:pt x="3367" y="31723"/>
                  <a:pt x="2022" y="27528"/>
                  <a:pt x="2022" y="23125"/>
                </a:cubicBezTo>
                <a:cubicBezTo>
                  <a:pt x="2022" y="17487"/>
                  <a:pt x="4215" y="12191"/>
                  <a:pt x="8201" y="8205"/>
                </a:cubicBezTo>
                <a:cubicBezTo>
                  <a:pt x="12187" y="4219"/>
                  <a:pt x="17487" y="2023"/>
                  <a:pt x="23121" y="2023"/>
                </a:cubicBezTo>
                <a:close/>
                <a:moveTo>
                  <a:pt x="23121" y="35749"/>
                </a:moveTo>
                <a:cubicBezTo>
                  <a:pt x="26522" y="37322"/>
                  <a:pt x="30234" y="38143"/>
                  <a:pt x="33997" y="38143"/>
                </a:cubicBezTo>
                <a:cubicBezTo>
                  <a:pt x="35427" y="38143"/>
                  <a:pt x="36864" y="38024"/>
                  <a:pt x="38294" y="37785"/>
                </a:cubicBezTo>
                <a:lnTo>
                  <a:pt x="38294" y="37785"/>
                </a:lnTo>
                <a:cubicBezTo>
                  <a:pt x="38208" y="37870"/>
                  <a:pt x="38129" y="37959"/>
                  <a:pt x="38044" y="38045"/>
                </a:cubicBezTo>
                <a:cubicBezTo>
                  <a:pt x="34059" y="42031"/>
                  <a:pt x="28759" y="44227"/>
                  <a:pt x="23121" y="44227"/>
                </a:cubicBezTo>
                <a:cubicBezTo>
                  <a:pt x="17487" y="44227"/>
                  <a:pt x="12187" y="42031"/>
                  <a:pt x="8201" y="38045"/>
                </a:cubicBezTo>
                <a:cubicBezTo>
                  <a:pt x="8115" y="37959"/>
                  <a:pt x="8037" y="37870"/>
                  <a:pt x="7951" y="37785"/>
                </a:cubicBezTo>
                <a:lnTo>
                  <a:pt x="7951" y="37785"/>
                </a:lnTo>
                <a:cubicBezTo>
                  <a:pt x="9382" y="38024"/>
                  <a:pt x="10819" y="38143"/>
                  <a:pt x="12249" y="38143"/>
                </a:cubicBezTo>
                <a:cubicBezTo>
                  <a:pt x="16012" y="38143"/>
                  <a:pt x="19721" y="37322"/>
                  <a:pt x="23121" y="35749"/>
                </a:cubicBezTo>
                <a:close/>
                <a:moveTo>
                  <a:pt x="23121" y="1"/>
                </a:moveTo>
                <a:cubicBezTo>
                  <a:pt x="16945" y="1"/>
                  <a:pt x="11140" y="2406"/>
                  <a:pt x="6771" y="6775"/>
                </a:cubicBezTo>
                <a:cubicBezTo>
                  <a:pt x="2406" y="11140"/>
                  <a:pt x="1" y="16950"/>
                  <a:pt x="1" y="23125"/>
                </a:cubicBezTo>
                <a:cubicBezTo>
                  <a:pt x="1" y="29300"/>
                  <a:pt x="2406" y="35110"/>
                  <a:pt x="6771" y="39474"/>
                </a:cubicBezTo>
                <a:cubicBezTo>
                  <a:pt x="11140" y="43843"/>
                  <a:pt x="16945" y="46248"/>
                  <a:pt x="23121" y="46248"/>
                </a:cubicBezTo>
                <a:cubicBezTo>
                  <a:pt x="29300" y="46248"/>
                  <a:pt x="35105" y="43843"/>
                  <a:pt x="39474" y="39474"/>
                </a:cubicBezTo>
                <a:cubicBezTo>
                  <a:pt x="43840" y="35110"/>
                  <a:pt x="46245" y="29300"/>
                  <a:pt x="46245" y="23125"/>
                </a:cubicBezTo>
                <a:cubicBezTo>
                  <a:pt x="46245" y="16950"/>
                  <a:pt x="43840" y="11140"/>
                  <a:pt x="39474" y="6775"/>
                </a:cubicBezTo>
                <a:cubicBezTo>
                  <a:pt x="35105" y="2406"/>
                  <a:pt x="29296" y="1"/>
                  <a:pt x="2312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3314557" y="2616316"/>
            <a:ext cx="261654" cy="238415"/>
          </a:xfrm>
          <a:custGeom>
            <a:avLst/>
            <a:gdLst/>
            <a:ahLst/>
            <a:cxnLst/>
            <a:rect l="l" t="t" r="r" b="b"/>
            <a:pathLst>
              <a:path w="53020" h="48311" extrusionOk="0">
                <a:moveTo>
                  <a:pt x="26516" y="2026"/>
                </a:moveTo>
                <a:cubicBezTo>
                  <a:pt x="32184" y="2026"/>
                  <a:pt x="37851" y="4183"/>
                  <a:pt x="42167" y="8497"/>
                </a:cubicBezTo>
                <a:cubicBezTo>
                  <a:pt x="43528" y="9862"/>
                  <a:pt x="44674" y="11357"/>
                  <a:pt x="45605" y="12948"/>
                </a:cubicBezTo>
                <a:lnTo>
                  <a:pt x="23912" y="18761"/>
                </a:lnTo>
                <a:lnTo>
                  <a:pt x="12314" y="7166"/>
                </a:lnTo>
                <a:cubicBezTo>
                  <a:pt x="16411" y="3740"/>
                  <a:pt x="21463" y="2026"/>
                  <a:pt x="26516" y="2026"/>
                </a:cubicBezTo>
                <a:close/>
                <a:moveTo>
                  <a:pt x="35841" y="17659"/>
                </a:moveTo>
                <a:lnTo>
                  <a:pt x="33087" y="27936"/>
                </a:lnTo>
                <a:lnTo>
                  <a:pt x="25560" y="20413"/>
                </a:lnTo>
                <a:lnTo>
                  <a:pt x="35841" y="17659"/>
                </a:lnTo>
                <a:close/>
                <a:moveTo>
                  <a:pt x="46570" y="14782"/>
                </a:moveTo>
                <a:lnTo>
                  <a:pt x="46570" y="14782"/>
                </a:lnTo>
                <a:cubicBezTo>
                  <a:pt x="50392" y="22983"/>
                  <a:pt x="48924" y="33054"/>
                  <a:pt x="42167" y="39815"/>
                </a:cubicBezTo>
                <a:cubicBezTo>
                  <a:pt x="38827" y="43150"/>
                  <a:pt x="34681" y="45193"/>
                  <a:pt x="30354" y="45948"/>
                </a:cubicBezTo>
                <a:lnTo>
                  <a:pt x="38096" y="17054"/>
                </a:lnTo>
                <a:lnTo>
                  <a:pt x="46570" y="14782"/>
                </a:lnTo>
                <a:close/>
                <a:moveTo>
                  <a:pt x="10822" y="8531"/>
                </a:moveTo>
                <a:lnTo>
                  <a:pt x="23241" y="20954"/>
                </a:lnTo>
                <a:lnTo>
                  <a:pt x="23261" y="21028"/>
                </a:lnTo>
                <a:lnTo>
                  <a:pt x="23306" y="21015"/>
                </a:lnTo>
                <a:lnTo>
                  <a:pt x="32481" y="30191"/>
                </a:lnTo>
                <a:lnTo>
                  <a:pt x="28188" y="46219"/>
                </a:lnTo>
                <a:cubicBezTo>
                  <a:pt x="27628" y="46262"/>
                  <a:pt x="27067" y="46283"/>
                  <a:pt x="26506" y="46283"/>
                </a:cubicBezTo>
                <a:cubicBezTo>
                  <a:pt x="20836" y="46283"/>
                  <a:pt x="15168" y="44130"/>
                  <a:pt x="10853" y="39815"/>
                </a:cubicBezTo>
                <a:cubicBezTo>
                  <a:pt x="2227" y="31189"/>
                  <a:pt x="2218" y="17166"/>
                  <a:pt x="10822" y="8531"/>
                </a:cubicBezTo>
                <a:close/>
                <a:moveTo>
                  <a:pt x="26510" y="0"/>
                </a:moveTo>
                <a:cubicBezTo>
                  <a:pt x="20322" y="0"/>
                  <a:pt x="14134" y="2356"/>
                  <a:pt x="9423" y="7067"/>
                </a:cubicBezTo>
                <a:cubicBezTo>
                  <a:pt x="1" y="16489"/>
                  <a:pt x="1" y="31822"/>
                  <a:pt x="9423" y="41244"/>
                </a:cubicBezTo>
                <a:cubicBezTo>
                  <a:pt x="14134" y="45955"/>
                  <a:pt x="20322" y="48311"/>
                  <a:pt x="26510" y="48311"/>
                </a:cubicBezTo>
                <a:cubicBezTo>
                  <a:pt x="32698" y="48311"/>
                  <a:pt x="38886" y="45955"/>
                  <a:pt x="43597" y="41244"/>
                </a:cubicBezTo>
                <a:cubicBezTo>
                  <a:pt x="53019" y="31822"/>
                  <a:pt x="53019" y="16489"/>
                  <a:pt x="43597" y="7067"/>
                </a:cubicBezTo>
                <a:cubicBezTo>
                  <a:pt x="38886" y="2356"/>
                  <a:pt x="32698" y="0"/>
                  <a:pt x="2651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txBox="1">
            <a:spLocks noGrp="1"/>
          </p:cNvSpPr>
          <p:nvPr>
            <p:ph type="subTitle" idx="4294967295"/>
          </p:nvPr>
        </p:nvSpPr>
        <p:spPr>
          <a:xfrm flipH="1">
            <a:off x="861825" y="1524082"/>
            <a:ext cx="2234400" cy="365100"/>
          </a:xfrm>
          <a:prstGeom prst="rect">
            <a:avLst/>
          </a:prstGeom>
        </p:spPr>
        <p:txBody>
          <a:bodyPr spcFirstLastPara="1" wrap="square" lIns="91425" tIns="91425" rIns="91425" bIns="91425" anchor="ctr" anchorCtr="0">
            <a:noAutofit/>
          </a:bodyPr>
          <a:lstStyle/>
          <a:p>
            <a:pPr marL="0" indent="0" algn="r">
              <a:lnSpc>
                <a:spcPct val="100000"/>
              </a:lnSpc>
              <a:spcAft>
                <a:spcPts val="1600"/>
              </a:spcAft>
              <a:buNone/>
            </a:pPr>
            <a:r>
              <a:rPr lang="en" sz="1800" b="1" dirty="0" err="1">
                <a:ea typeface="Rajdhani"/>
                <a:cs typeface="Arial" panose="020B0604020202020204" pitchFamily="34" charset="0"/>
                <a:sym typeface="Rajdhani"/>
              </a:rPr>
              <a:t>Tính</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toán</a:t>
            </a:r>
            <a:r>
              <a:rPr lang="en" sz="1800" b="1" dirty="0">
                <a:ea typeface="Rajdhani"/>
                <a:cs typeface="Arial" panose="020B0604020202020204" pitchFamily="34" charset="0"/>
                <a:sym typeface="Rajdhani"/>
              </a:rPr>
              <a:t> ma </a:t>
            </a:r>
            <a:r>
              <a:rPr lang="en" sz="1800" b="1" dirty="0" err="1">
                <a:ea typeface="Rajdhani"/>
                <a:cs typeface="Arial" panose="020B0604020202020204" pitchFamily="34" charset="0"/>
                <a:sym typeface="Rajdhani"/>
              </a:rPr>
              <a:t>trận</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hiệp</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phương</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sai</a:t>
            </a:r>
            <a:r>
              <a:rPr lang="en" sz="1800" b="1" dirty="0">
                <a:ea typeface="Rajdhani"/>
                <a:cs typeface="Arial" panose="020B0604020202020204" pitchFamily="34" charset="0"/>
                <a:sym typeface="Rajdhani"/>
              </a:rPr>
              <a:t>:</a:t>
            </a:r>
            <a:endParaRPr sz="1800" b="1" dirty="0">
              <a:latin typeface="Arial" panose="020B0604020202020204" pitchFamily="34" charset="0"/>
              <a:ea typeface="Rajdhani"/>
              <a:cs typeface="Arial" panose="020B0604020202020204" pitchFamily="34" charset="0"/>
              <a:sym typeface="Rajdhani"/>
            </a:endParaRPr>
          </a:p>
        </p:txBody>
      </p:sp>
      <p:sp>
        <p:nvSpPr>
          <p:cNvPr id="667" name="Google Shape;667;p34"/>
          <p:cNvSpPr txBox="1">
            <a:spLocks noGrp="1"/>
          </p:cNvSpPr>
          <p:nvPr>
            <p:ph type="subTitle" idx="4294967295"/>
          </p:nvPr>
        </p:nvSpPr>
        <p:spPr>
          <a:xfrm flipH="1">
            <a:off x="6087375" y="1642698"/>
            <a:ext cx="2194800" cy="365100"/>
          </a:xfrm>
          <a:prstGeom prst="rect">
            <a:avLst/>
          </a:prstGeom>
        </p:spPr>
        <p:txBody>
          <a:bodyPr spcFirstLastPara="1" wrap="square" lIns="91425" tIns="91425" rIns="91425" bIns="91425" anchor="ctr" anchorCtr="0">
            <a:noAutofit/>
          </a:bodyPr>
          <a:lstStyle/>
          <a:p>
            <a:pPr marL="0" indent="0">
              <a:lnSpc>
                <a:spcPct val="100000"/>
              </a:lnSpc>
              <a:spcAft>
                <a:spcPts val="1600"/>
              </a:spcAft>
              <a:buNone/>
            </a:pPr>
            <a:r>
              <a:rPr lang="en" sz="1800" b="1" dirty="0" err="1">
                <a:cs typeface="Arial" panose="020B0604020202020204" pitchFamily="34" charset="0"/>
                <a:sym typeface="Rajdhani"/>
              </a:rPr>
              <a:t>Lựa</a:t>
            </a:r>
            <a:r>
              <a:rPr lang="en" sz="1800" b="1" dirty="0">
                <a:cs typeface="Arial" panose="020B0604020202020204" pitchFamily="34" charset="0"/>
                <a:sym typeface="Rajdhani"/>
              </a:rPr>
              <a:t> </a:t>
            </a:r>
            <a:r>
              <a:rPr lang="en" sz="1800" b="1" dirty="0" err="1">
                <a:cs typeface="Arial" panose="020B0604020202020204" pitchFamily="34" charset="0"/>
                <a:sym typeface="Rajdhani"/>
              </a:rPr>
              <a:t>chọn</a:t>
            </a:r>
            <a:r>
              <a:rPr lang="en" sz="1800" b="1" dirty="0">
                <a:cs typeface="Arial" panose="020B0604020202020204" pitchFamily="34" charset="0"/>
                <a:sym typeface="Rajdhani"/>
              </a:rPr>
              <a:t> </a:t>
            </a:r>
            <a:r>
              <a:rPr lang="en" sz="1800" b="1" dirty="0" err="1">
                <a:cs typeface="Arial" panose="020B0604020202020204" pitchFamily="34" charset="0"/>
                <a:sym typeface="Rajdhani"/>
              </a:rPr>
              <a:t>số</a:t>
            </a:r>
            <a:r>
              <a:rPr lang="en" sz="1800" b="1" dirty="0">
                <a:cs typeface="Arial" panose="020B0604020202020204" pitchFamily="34" charset="0"/>
                <a:sym typeface="Rajdhani"/>
              </a:rPr>
              <a:t> </a:t>
            </a:r>
            <a:r>
              <a:rPr lang="en" sz="1800" b="1" dirty="0" err="1">
                <a:cs typeface="Arial" panose="020B0604020202020204" pitchFamily="34" charset="0"/>
                <a:sym typeface="Rajdhani"/>
              </a:rPr>
              <a:t>lượng</a:t>
            </a:r>
            <a:r>
              <a:rPr lang="en" sz="1800" b="1" dirty="0">
                <a:cs typeface="Arial" panose="020B0604020202020204" pitchFamily="34" charset="0"/>
                <a:sym typeface="Rajdhani"/>
              </a:rPr>
              <a:t> </a:t>
            </a:r>
            <a:r>
              <a:rPr lang="en" sz="1800" b="1" dirty="0" err="1">
                <a:cs typeface="Arial" panose="020B0604020202020204" pitchFamily="34" charset="0"/>
                <a:sym typeface="Rajdhani"/>
              </a:rPr>
              <a:t>thành</a:t>
            </a:r>
            <a:r>
              <a:rPr lang="en" sz="1800" b="1" dirty="0">
                <a:cs typeface="Arial" panose="020B0604020202020204" pitchFamily="34" charset="0"/>
                <a:sym typeface="Rajdhani"/>
              </a:rPr>
              <a:t> </a:t>
            </a:r>
            <a:r>
              <a:rPr lang="en" sz="1800" b="1" dirty="0" err="1">
                <a:cs typeface="Arial" panose="020B0604020202020204" pitchFamily="34" charset="0"/>
                <a:sym typeface="Rajdhani"/>
              </a:rPr>
              <a:t>phần</a:t>
            </a:r>
            <a:r>
              <a:rPr lang="en" sz="1800" b="1" dirty="0">
                <a:cs typeface="Arial" panose="020B0604020202020204" pitchFamily="34" charset="0"/>
                <a:sym typeface="Rajdhani"/>
              </a:rPr>
              <a:t> </a:t>
            </a:r>
            <a:r>
              <a:rPr lang="en" sz="1800" b="1" dirty="0" err="1">
                <a:cs typeface="Arial" panose="020B0604020202020204" pitchFamily="34" charset="0"/>
                <a:sym typeface="Rajdhani"/>
              </a:rPr>
              <a:t>chính</a:t>
            </a:r>
            <a:endParaRPr lang="vi-VN" b="1" dirty="0" err="1"/>
          </a:p>
        </p:txBody>
      </p:sp>
      <p:sp>
        <p:nvSpPr>
          <p:cNvPr id="668" name="Google Shape;668;p34"/>
          <p:cNvSpPr txBox="1">
            <a:spLocks noGrp="1"/>
          </p:cNvSpPr>
          <p:nvPr>
            <p:ph type="subTitle" idx="4294967295"/>
          </p:nvPr>
        </p:nvSpPr>
        <p:spPr>
          <a:xfrm>
            <a:off x="861862" y="2296065"/>
            <a:ext cx="2234400" cy="365100"/>
          </a:xfrm>
          <a:prstGeom prst="rect">
            <a:avLst/>
          </a:prstGeom>
        </p:spPr>
        <p:txBody>
          <a:bodyPr spcFirstLastPara="1" wrap="square" lIns="91425" tIns="91425" rIns="91425" bIns="91425" anchor="t" anchorCtr="0">
            <a:noAutofit/>
          </a:bodyPr>
          <a:lstStyle/>
          <a:p>
            <a:pPr marL="0" indent="0" algn="r">
              <a:lnSpc>
                <a:spcPct val="100000"/>
              </a:lnSpc>
              <a:spcAft>
                <a:spcPts val="1600"/>
              </a:spcAft>
              <a:buNone/>
            </a:pPr>
            <a:r>
              <a:rPr lang="en" sz="1800" b="1" dirty="0" err="1">
                <a:cs typeface="Arial" panose="020B0604020202020204" pitchFamily="34" charset="0"/>
                <a:sym typeface="Rajdhani"/>
              </a:rPr>
              <a:t>Tính</a:t>
            </a:r>
            <a:r>
              <a:rPr lang="en" sz="1800" b="1" dirty="0">
                <a:cs typeface="Arial" panose="020B0604020202020204" pitchFamily="34" charset="0"/>
                <a:sym typeface="Rajdhani"/>
              </a:rPr>
              <a:t> </a:t>
            </a:r>
            <a:r>
              <a:rPr lang="en" sz="1800" b="1" dirty="0" err="1">
                <a:cs typeface="Arial" panose="020B0604020202020204" pitchFamily="34" charset="0"/>
                <a:sym typeface="Rajdhani"/>
              </a:rPr>
              <a:t>toán</a:t>
            </a:r>
            <a:r>
              <a:rPr lang="en" sz="1800" b="1" dirty="0">
                <a:cs typeface="Arial" panose="020B0604020202020204" pitchFamily="34" charset="0"/>
                <a:sym typeface="Rajdhani"/>
              </a:rPr>
              <a:t> </a:t>
            </a:r>
            <a:r>
              <a:rPr lang="en" sz="1800" b="1" dirty="0" err="1">
                <a:cs typeface="Arial" panose="020B0604020202020204" pitchFamily="34" charset="0"/>
                <a:sym typeface="Rajdhani"/>
              </a:rPr>
              <a:t>các</a:t>
            </a:r>
            <a:r>
              <a:rPr lang="en" sz="1800" b="1" dirty="0">
                <a:cs typeface="Arial" panose="020B0604020202020204" pitchFamily="34" charset="0"/>
                <a:sym typeface="Rajdhani"/>
              </a:rPr>
              <a:t> </a:t>
            </a:r>
            <a:r>
              <a:rPr lang="en" sz="1800" b="1" dirty="0" err="1">
                <a:cs typeface="Arial" panose="020B0604020202020204" pitchFamily="34" charset="0"/>
                <a:sym typeface="Rajdhani"/>
              </a:rPr>
              <a:t>thành</a:t>
            </a:r>
            <a:r>
              <a:rPr lang="en" sz="1800" b="1" dirty="0">
                <a:cs typeface="Arial" panose="020B0604020202020204" pitchFamily="34" charset="0"/>
                <a:sym typeface="Rajdhani"/>
              </a:rPr>
              <a:t> </a:t>
            </a:r>
            <a:r>
              <a:rPr lang="en" sz="1800" b="1" dirty="0" err="1">
                <a:cs typeface="Arial" panose="020B0604020202020204" pitchFamily="34" charset="0"/>
                <a:sym typeface="Rajdhani"/>
              </a:rPr>
              <a:t>phần</a:t>
            </a:r>
            <a:r>
              <a:rPr lang="en" sz="1800" b="1" dirty="0">
                <a:cs typeface="Arial" panose="020B0604020202020204" pitchFamily="34" charset="0"/>
                <a:sym typeface="Rajdhani"/>
              </a:rPr>
              <a:t> </a:t>
            </a:r>
            <a:r>
              <a:rPr lang="en" sz="1800" b="1" dirty="0" err="1">
                <a:cs typeface="Arial" panose="020B0604020202020204" pitchFamily="34" charset="0"/>
                <a:sym typeface="Rajdhani"/>
              </a:rPr>
              <a:t>chính</a:t>
            </a:r>
            <a:endParaRPr lang="vi-VN" b="1" dirty="0" err="1"/>
          </a:p>
        </p:txBody>
      </p:sp>
      <p:sp>
        <p:nvSpPr>
          <p:cNvPr id="669" name="Google Shape;669;p34"/>
          <p:cNvSpPr txBox="1">
            <a:spLocks noGrp="1"/>
          </p:cNvSpPr>
          <p:nvPr>
            <p:ph type="subTitle" idx="4294967295"/>
          </p:nvPr>
        </p:nvSpPr>
        <p:spPr>
          <a:xfrm>
            <a:off x="6087537" y="2293070"/>
            <a:ext cx="2194800" cy="365100"/>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 sz="1800" b="1" dirty="0" err="1">
                <a:cs typeface="Arial" panose="020B0604020202020204" pitchFamily="34" charset="0"/>
                <a:sym typeface="Rajdhani"/>
              </a:rPr>
              <a:t>Tính</a:t>
            </a:r>
            <a:r>
              <a:rPr lang="en" sz="1800" b="1" dirty="0">
                <a:cs typeface="Arial" panose="020B0604020202020204" pitchFamily="34" charset="0"/>
                <a:sym typeface="Rajdhani"/>
              </a:rPr>
              <a:t> </a:t>
            </a:r>
            <a:r>
              <a:rPr lang="en" sz="1800" b="1" dirty="0" err="1">
                <a:cs typeface="Arial" panose="020B0604020202020204" pitchFamily="34" charset="0"/>
                <a:sym typeface="Rajdhani"/>
              </a:rPr>
              <a:t>toán</a:t>
            </a:r>
            <a:r>
              <a:rPr lang="en" sz="1800" b="1" dirty="0">
                <a:cs typeface="Arial" panose="020B0604020202020204" pitchFamily="34" charset="0"/>
                <a:sym typeface="Rajdhani"/>
              </a:rPr>
              <a:t> ma </a:t>
            </a:r>
            <a:r>
              <a:rPr lang="en" sz="1800" b="1" dirty="0" err="1">
                <a:cs typeface="Arial" panose="020B0604020202020204" pitchFamily="34" charset="0"/>
                <a:sym typeface="Rajdhani"/>
              </a:rPr>
              <a:t>trận</a:t>
            </a:r>
            <a:r>
              <a:rPr lang="en" sz="1800" b="1" dirty="0">
                <a:cs typeface="Arial" panose="020B0604020202020204" pitchFamily="34" charset="0"/>
                <a:sym typeface="Rajdhani"/>
              </a:rPr>
              <a:t> </a:t>
            </a:r>
            <a:r>
              <a:rPr lang="en" sz="1800" b="1" dirty="0" err="1">
                <a:cs typeface="Arial" panose="020B0604020202020204" pitchFamily="34" charset="0"/>
                <a:sym typeface="Rajdhani"/>
              </a:rPr>
              <a:t>trọng</a:t>
            </a:r>
            <a:r>
              <a:rPr lang="en" sz="1800" b="1" dirty="0">
                <a:cs typeface="Arial" panose="020B0604020202020204" pitchFamily="34" charset="0"/>
                <a:sym typeface="Rajdhani"/>
              </a:rPr>
              <a:t> </a:t>
            </a:r>
            <a:r>
              <a:rPr lang="en" sz="1800" b="1" dirty="0" err="1">
                <a:cs typeface="Arial" panose="020B0604020202020204" pitchFamily="34" charset="0"/>
                <a:sym typeface="Rajdhani"/>
              </a:rPr>
              <a:t>số</a:t>
            </a:r>
            <a:endParaRPr lang="vi-VN" sz="1800" b="1" dirty="0">
              <a:cs typeface="Arial" panose="020B0604020202020204" pitchFamily="34" charset="0"/>
            </a:endParaRPr>
          </a:p>
        </p:txBody>
      </p:sp>
      <p:sp>
        <p:nvSpPr>
          <p:cNvPr id="670" name="Google Shape;670;p34"/>
          <p:cNvSpPr/>
          <p:nvPr/>
        </p:nvSpPr>
        <p:spPr>
          <a:xfrm>
            <a:off x="3220100" y="25072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473450" y="25072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3220100" y="11443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473450" y="11443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 name="Google Shape;674;p34"/>
          <p:cNvCxnSpPr>
            <a:cxnSpLocks/>
          </p:cNvCxnSpPr>
          <p:nvPr/>
        </p:nvCxnSpPr>
        <p:spPr>
          <a:xfrm>
            <a:off x="3670700" y="136962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5" name="Google Shape;675;p34"/>
          <p:cNvCxnSpPr>
            <a:cxnSpLocks/>
          </p:cNvCxnSpPr>
          <p:nvPr/>
        </p:nvCxnSpPr>
        <p:spPr>
          <a:xfrm rot="10800000" flipV="1">
            <a:off x="3670725" y="205107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6" name="Google Shape;676;p34"/>
          <p:cNvCxnSpPr>
            <a:cxnSpLocks/>
          </p:cNvCxnSpPr>
          <p:nvPr/>
        </p:nvCxnSpPr>
        <p:spPr>
          <a:xfrm rot="10800000" flipV="1">
            <a:off x="5028250" y="136962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7" name="Google Shape;677;p34"/>
          <p:cNvCxnSpPr>
            <a:cxnSpLocks/>
          </p:cNvCxnSpPr>
          <p:nvPr/>
        </p:nvCxnSpPr>
        <p:spPr>
          <a:xfrm>
            <a:off x="5028225" y="205107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2" name="Google Shape;677;p34">
            <a:extLst>
              <a:ext uri="{FF2B5EF4-FFF2-40B4-BE49-F238E27FC236}">
                <a16:creationId xmlns:a16="http://schemas.microsoft.com/office/drawing/2014/main" id="{4003CD10-E2B6-A349-4A1B-6519F0769003}"/>
              </a:ext>
            </a:extLst>
          </p:cNvPr>
          <p:cNvCxnSpPr>
            <a:cxnSpLocks/>
          </p:cNvCxnSpPr>
          <p:nvPr/>
        </p:nvCxnSpPr>
        <p:spPr>
          <a:xfrm>
            <a:off x="4521423" y="2514742"/>
            <a:ext cx="445200" cy="681600"/>
          </a:xfrm>
          <a:prstGeom prst="bentConnector3">
            <a:avLst>
              <a:gd name="adj1" fmla="val 50003"/>
            </a:avLst>
          </a:prstGeom>
          <a:noFill/>
          <a:ln w="19050" cap="flat" cmpd="sng">
            <a:solidFill>
              <a:srgbClr val="F3F3F3"/>
            </a:solidFill>
            <a:prstDash val="solid"/>
            <a:round/>
            <a:headEnd type="none" w="med" len="med"/>
            <a:tailEnd type="none" w="med" len="med"/>
          </a:ln>
        </p:spPr>
      </p:cxnSp>
      <p:sp>
        <p:nvSpPr>
          <p:cNvPr id="3" name="Google Shape;671;p34">
            <a:extLst>
              <a:ext uri="{FF2B5EF4-FFF2-40B4-BE49-F238E27FC236}">
                <a16:creationId xmlns:a16="http://schemas.microsoft.com/office/drawing/2014/main" id="{60D1DA1D-0F59-C109-D964-66A8965F2F77}"/>
              </a:ext>
            </a:extLst>
          </p:cNvPr>
          <p:cNvSpPr/>
          <p:nvPr/>
        </p:nvSpPr>
        <p:spPr>
          <a:xfrm>
            <a:off x="4535327" y="3197335"/>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660;p34">
            <a:extLst>
              <a:ext uri="{FF2B5EF4-FFF2-40B4-BE49-F238E27FC236}">
                <a16:creationId xmlns:a16="http://schemas.microsoft.com/office/drawing/2014/main" id="{8F8BB6E3-FA1F-8B91-4609-784CA505B7B9}"/>
              </a:ext>
            </a:extLst>
          </p:cNvPr>
          <p:cNvGrpSpPr/>
          <p:nvPr/>
        </p:nvGrpSpPr>
        <p:grpSpPr>
          <a:xfrm>
            <a:off x="4619049" y="3298059"/>
            <a:ext cx="266197" cy="249155"/>
            <a:chOff x="1507342" y="1024774"/>
            <a:chExt cx="399216" cy="373658"/>
          </a:xfrm>
        </p:grpSpPr>
        <p:sp>
          <p:nvSpPr>
            <p:cNvPr id="5" name="Google Shape;661;p34">
              <a:extLst>
                <a:ext uri="{FF2B5EF4-FFF2-40B4-BE49-F238E27FC236}">
                  <a16:creationId xmlns:a16="http://schemas.microsoft.com/office/drawing/2014/main" id="{9297D3E1-CE4F-299D-F0CF-EEA6242E845B}"/>
                </a:ext>
              </a:extLst>
            </p:cNvPr>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2;p34">
              <a:extLst>
                <a:ext uri="{FF2B5EF4-FFF2-40B4-BE49-F238E27FC236}">
                  <a16:creationId xmlns:a16="http://schemas.microsoft.com/office/drawing/2014/main" id="{798575D7-F257-C3BE-FE44-C344B0966C39}"/>
                </a:ext>
              </a:extLst>
            </p:cNvPr>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69;p34">
            <a:extLst>
              <a:ext uri="{FF2B5EF4-FFF2-40B4-BE49-F238E27FC236}">
                <a16:creationId xmlns:a16="http://schemas.microsoft.com/office/drawing/2014/main" id="{01C8FFBF-B554-67AF-7DA7-92B1A57071CF}"/>
              </a:ext>
            </a:extLst>
          </p:cNvPr>
          <p:cNvSpPr txBox="1">
            <a:spLocks/>
          </p:cNvSpPr>
          <p:nvPr/>
        </p:nvSpPr>
        <p:spPr>
          <a:xfrm>
            <a:off x="3521179" y="3597815"/>
            <a:ext cx="2194800" cy="51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buNone/>
            </a:pPr>
            <a:r>
              <a:rPr lang="en" sz="1800" b="1" dirty="0" err="1">
                <a:cs typeface="Arial" panose="020B0604020202020204" pitchFamily="34" charset="0"/>
                <a:sym typeface="Rajdhani"/>
              </a:rPr>
              <a:t>Biểu</a:t>
            </a:r>
            <a:r>
              <a:rPr lang="en" sz="1800" b="1" dirty="0">
                <a:cs typeface="Arial" panose="020B0604020202020204" pitchFamily="34" charset="0"/>
                <a:sym typeface="Rajdhani"/>
              </a:rPr>
              <a:t> </a:t>
            </a:r>
            <a:r>
              <a:rPr lang="en" sz="1800" b="1" dirty="0" err="1">
                <a:cs typeface="Arial" panose="020B0604020202020204" pitchFamily="34" charset="0"/>
                <a:sym typeface="Rajdhani"/>
              </a:rPr>
              <a:t>diễn</a:t>
            </a:r>
            <a:r>
              <a:rPr lang="en" sz="1800" b="1" dirty="0">
                <a:cs typeface="Arial" panose="020B0604020202020204" pitchFamily="34" charset="0"/>
                <a:sym typeface="Rajdhani"/>
              </a:rPr>
              <a:t> </a:t>
            </a:r>
            <a:r>
              <a:rPr lang="en" sz="1800" b="1" dirty="0" err="1">
                <a:cs typeface="Arial" panose="020B0604020202020204" pitchFamily="34" charset="0"/>
                <a:sym typeface="Rajdhani"/>
              </a:rPr>
              <a:t>dữ</a:t>
            </a:r>
            <a:r>
              <a:rPr lang="en" sz="1800" b="1" dirty="0">
                <a:cs typeface="Arial" panose="020B0604020202020204" pitchFamily="34" charset="0"/>
                <a:sym typeface="Rajdhani"/>
              </a:rPr>
              <a:t> </a:t>
            </a:r>
            <a:r>
              <a:rPr lang="en" sz="1800" b="1" dirty="0" err="1">
                <a:cs typeface="Arial" panose="020B0604020202020204" pitchFamily="34" charset="0"/>
                <a:sym typeface="Rajdhani"/>
              </a:rPr>
              <a:t>liệu</a:t>
            </a:r>
            <a:r>
              <a:rPr lang="en" sz="1800" b="1" dirty="0">
                <a:cs typeface="Arial" panose="020B0604020202020204" pitchFamily="34" charset="0"/>
                <a:sym typeface="Rajdhani"/>
              </a:rPr>
              <a:t> </a:t>
            </a:r>
            <a:r>
              <a:rPr lang="en" sz="1800" b="1" dirty="0" err="1">
                <a:cs typeface="Arial" panose="020B0604020202020204" pitchFamily="34" charset="0"/>
                <a:sym typeface="Rajdhani"/>
              </a:rPr>
              <a:t>mới</a:t>
            </a:r>
            <a:endParaRPr lang="vi-VN" b="1" dirty="0" err="1"/>
          </a:p>
        </p:txBody>
      </p:sp>
      <p:sp>
        <p:nvSpPr>
          <p:cNvPr id="9" name="Google Shape;669;p34">
            <a:extLst>
              <a:ext uri="{FF2B5EF4-FFF2-40B4-BE49-F238E27FC236}">
                <a16:creationId xmlns:a16="http://schemas.microsoft.com/office/drawing/2014/main" id="{C6265057-D81E-AC88-824E-D4D82527A4D5}"/>
              </a:ext>
            </a:extLst>
          </p:cNvPr>
          <p:cNvSpPr txBox="1">
            <a:spLocks/>
          </p:cNvSpPr>
          <p:nvPr/>
        </p:nvSpPr>
        <p:spPr>
          <a:xfrm>
            <a:off x="1192047" y="4309494"/>
            <a:ext cx="7381432" cy="51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buNone/>
            </a:pPr>
            <a:r>
              <a:rPr lang="en" sz="1800" b="1" dirty="0" err="1">
                <a:cs typeface="Arial" panose="020B0604020202020204" pitchFamily="34" charset="0"/>
                <a:sym typeface="Rajdhani"/>
              </a:rPr>
              <a:t>Hiện</a:t>
            </a:r>
            <a:r>
              <a:rPr lang="en" sz="1800" b="1" dirty="0">
                <a:cs typeface="Arial" panose="020B0604020202020204" pitchFamily="34" charset="0"/>
                <a:sym typeface="Rajdhani"/>
              </a:rPr>
              <a:t> </a:t>
            </a:r>
            <a:r>
              <a:rPr lang="en" sz="1800" b="1" dirty="0" err="1">
                <a:cs typeface="Arial" panose="020B0604020202020204" pitchFamily="34" charset="0"/>
                <a:sym typeface="Rajdhani"/>
              </a:rPr>
              <a:t>tại</a:t>
            </a:r>
            <a:r>
              <a:rPr lang="en" sz="1800" b="1" dirty="0">
                <a:cs typeface="Arial" panose="020B0604020202020204" pitchFamily="34" charset="0"/>
                <a:sym typeface="Rajdhani"/>
              </a:rPr>
              <a:t> </a:t>
            </a:r>
            <a:r>
              <a:rPr lang="en" sz="1800" b="1" dirty="0" err="1">
                <a:cs typeface="Arial" panose="020B0604020202020204" pitchFamily="34" charset="0"/>
                <a:sym typeface="Rajdhani"/>
              </a:rPr>
              <a:t>có</a:t>
            </a:r>
            <a:r>
              <a:rPr lang="en" sz="1800" b="1" dirty="0">
                <a:cs typeface="Arial" panose="020B0604020202020204" pitchFamily="34" charset="0"/>
                <a:sym typeface="Rajdhani"/>
              </a:rPr>
              <a:t> </a:t>
            </a:r>
            <a:r>
              <a:rPr lang="en" sz="1800" b="1" dirty="0" err="1">
                <a:cs typeface="Arial" panose="020B0604020202020204" pitchFamily="34" charset="0"/>
                <a:sym typeface="Rajdhani"/>
              </a:rPr>
              <a:t>nhiều</a:t>
            </a:r>
            <a:r>
              <a:rPr lang="en" sz="1800" b="1" dirty="0">
                <a:cs typeface="Arial" panose="020B0604020202020204" pitchFamily="34" charset="0"/>
                <a:sym typeface="Rajdhani"/>
              </a:rPr>
              <a:t> </a:t>
            </a:r>
            <a:r>
              <a:rPr lang="en" sz="1800" b="1" dirty="0" err="1">
                <a:cs typeface="Arial" panose="020B0604020202020204" pitchFamily="34" charset="0"/>
                <a:sym typeface="Rajdhani"/>
              </a:rPr>
              <a:t>thư</a:t>
            </a:r>
            <a:r>
              <a:rPr lang="en" sz="1800" b="1" dirty="0">
                <a:cs typeface="Arial" panose="020B0604020202020204" pitchFamily="34" charset="0"/>
                <a:sym typeface="Rajdhani"/>
              </a:rPr>
              <a:t> </a:t>
            </a:r>
            <a:r>
              <a:rPr lang="en" sz="1800" b="1" dirty="0" err="1">
                <a:cs typeface="Arial" panose="020B0604020202020204" pitchFamily="34" charset="0"/>
                <a:sym typeface="Rajdhani"/>
              </a:rPr>
              <a:t>viện</a:t>
            </a:r>
            <a:r>
              <a:rPr lang="en" sz="1800" b="1" dirty="0">
                <a:cs typeface="Arial" panose="020B0604020202020204" pitchFamily="34" charset="0"/>
                <a:sym typeface="Rajdhani"/>
              </a:rPr>
              <a:t> </a:t>
            </a:r>
            <a:r>
              <a:rPr lang="en" sz="1800" b="1" dirty="0" err="1">
                <a:cs typeface="Arial" panose="020B0604020202020204" pitchFamily="34" charset="0"/>
                <a:sym typeface="Rajdhani"/>
              </a:rPr>
              <a:t>hỗ</a:t>
            </a:r>
            <a:r>
              <a:rPr lang="en" sz="1800" b="1" dirty="0">
                <a:cs typeface="Arial" panose="020B0604020202020204" pitchFamily="34" charset="0"/>
                <a:sym typeface="Rajdhani"/>
              </a:rPr>
              <a:t> </a:t>
            </a:r>
            <a:r>
              <a:rPr lang="en" sz="1800" b="1" dirty="0" err="1">
                <a:cs typeface="Arial" panose="020B0604020202020204" pitchFamily="34" charset="0"/>
                <a:sym typeface="Rajdhani"/>
              </a:rPr>
              <a:t>trợ</a:t>
            </a:r>
            <a:r>
              <a:rPr lang="en" sz="1800" b="1" dirty="0">
                <a:cs typeface="Arial" panose="020B0604020202020204" pitchFamily="34" charset="0"/>
                <a:sym typeface="Rajdhani"/>
              </a:rPr>
              <a:t> PCA : </a:t>
            </a:r>
            <a:r>
              <a:rPr lang="en" sz="1800" b="1" dirty="0" err="1">
                <a:cs typeface="Arial" panose="020B0604020202020204" pitchFamily="34" charset="0"/>
                <a:sym typeface="Rajdhani"/>
              </a:rPr>
              <a:t>như</a:t>
            </a:r>
            <a:r>
              <a:rPr lang="en" sz="1800" b="1" dirty="0">
                <a:cs typeface="Arial" panose="020B0604020202020204" pitchFamily="34" charset="0"/>
                <a:sym typeface="Rajdhani"/>
              </a:rPr>
              <a:t> </a:t>
            </a:r>
            <a:r>
              <a:rPr lang="en" sz="1800" b="1" dirty="0" err="1">
                <a:cs typeface="Arial" panose="020B0604020202020204" pitchFamily="34" charset="0"/>
                <a:sym typeface="Rajdhani"/>
              </a:rPr>
              <a:t>numpy</a:t>
            </a:r>
            <a:r>
              <a:rPr lang="en" sz="1800" b="1" dirty="0">
                <a:cs typeface="Arial" panose="020B0604020202020204" pitchFamily="34" charset="0"/>
                <a:sym typeface="Rajdhani"/>
              </a:rPr>
              <a:t> , scikit-learn pandas...</a:t>
            </a:r>
            <a:endParaRPr lang="vi-VN" dirty="0"/>
          </a:p>
        </p:txBody>
      </p:sp>
    </p:spTree>
    <p:extLst>
      <p:ext uri="{BB962C8B-B14F-4D97-AF65-F5344CB8AC3E}">
        <p14:creationId xmlns:p14="http://schemas.microsoft.com/office/powerpoint/2010/main" val="381010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879177" y="848768"/>
            <a:ext cx="7336673" cy="3775113"/>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vi-VN" sz="2000" dirty="0"/>
              <a:t>Đầu vào: </a:t>
            </a:r>
          </a:p>
          <a:p>
            <a:pPr marL="0" lvl="0" indent="0">
              <a:buNone/>
            </a:pPr>
            <a:endParaRPr lang="en-US" sz="2000" dirty="0"/>
          </a:p>
          <a:p>
            <a:pPr marL="0" lvl="0" indent="0">
              <a:buNone/>
            </a:pPr>
            <a:r>
              <a:rPr lang="vi-VN" sz="2000" dirty="0"/>
              <a:t>Tập dữ liệu huấn luyện (các khuôn mặt được chọn làm gốc để nhận diện)</a:t>
            </a:r>
            <a:endParaRPr lang="en-US" sz="2000" dirty="0"/>
          </a:p>
          <a:p>
            <a:pPr marL="0" lvl="0" indent="0">
              <a:buNone/>
            </a:pPr>
            <a:r>
              <a:rPr lang="vi-VN" sz="2000" dirty="0"/>
              <a:t>Tập dữ liệu kiểm thử (các khuôn mặt</a:t>
            </a:r>
            <a:r>
              <a:rPr lang="en-US" sz="2000" dirty="0"/>
              <a:t> lấy</a:t>
            </a:r>
            <a:r>
              <a:rPr lang="vi-VN" sz="2000" dirty="0"/>
              <a:t> </a:t>
            </a:r>
            <a:r>
              <a:rPr lang="en-US" sz="2000" dirty="0"/>
              <a:t>ra</a:t>
            </a:r>
            <a:r>
              <a:rPr lang="vi-VN" sz="2000" dirty="0"/>
              <a:t> từ camera cần nhận diện) </a:t>
            </a:r>
          </a:p>
          <a:p>
            <a:pPr marL="0" lvl="0" indent="0">
              <a:buNone/>
            </a:pPr>
            <a:endParaRPr lang="en-US" sz="2000" dirty="0"/>
          </a:p>
          <a:p>
            <a:pPr marL="0" lvl="0" indent="0">
              <a:buNone/>
            </a:pPr>
            <a:r>
              <a:rPr lang="en-US" sz="2000" dirty="0"/>
              <a:t>Đầu ra: </a:t>
            </a:r>
          </a:p>
          <a:p>
            <a:pPr marL="0" lvl="0" indent="0">
              <a:buNone/>
            </a:pPr>
            <a:endParaRPr lang="en-US" sz="2000" dirty="0"/>
          </a:p>
          <a:p>
            <a:pPr marL="0" lvl="0" indent="0">
              <a:buNone/>
            </a:pPr>
            <a:r>
              <a:rPr lang="en-US" sz="2000" dirty="0"/>
              <a:t>Kết quả nhận diện trên tập dữ liệu kiểm thử</a:t>
            </a:r>
          </a:p>
          <a:p>
            <a:pPr marL="0" lvl="0" indent="0">
              <a:buNone/>
            </a:pPr>
            <a:r>
              <a:rPr lang="en-US" sz="2000" dirty="0"/>
              <a:t>Hiệu suất nhận diện bao nhiều phần trăm</a:t>
            </a:r>
            <a:endParaRPr lang="vi-V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683" name="Google Shape;683;p35"/>
          <p:cNvSpPr txBox="1">
            <a:spLocks noGrp="1"/>
          </p:cNvSpPr>
          <p:nvPr>
            <p:ph type="title"/>
          </p:nvPr>
        </p:nvSpPr>
        <p:spPr>
          <a:xfrm>
            <a:off x="980144" y="1155032"/>
            <a:ext cx="7017248" cy="1279215"/>
          </a:xfrm>
          <a:prstGeom prst="rect">
            <a:avLst/>
          </a:prstGeom>
        </p:spPr>
        <p:txBody>
          <a:bodyPr spcFirstLastPara="1" wrap="square" lIns="91425" tIns="91425" rIns="36000" bIns="91425" anchor="b" anchorCtr="0">
            <a:noAutofit/>
          </a:bodyPr>
          <a:lstStyle/>
          <a:p>
            <a:pPr algn="l"/>
            <a:r>
              <a:rPr lang="en" sz="2400" dirty="0"/>
              <a:t>Định </a:t>
            </a:r>
            <a:r>
              <a:rPr lang="en" sz="2400" dirty="0" err="1"/>
              <a:t>nghĩa</a:t>
            </a:r>
            <a:r>
              <a:rPr lang="en" sz="2400" dirty="0"/>
              <a:t> : </a:t>
            </a:r>
            <a:r>
              <a:rPr lang="en" sz="2400" dirty="0" err="1"/>
              <a:t>l</a:t>
            </a:r>
            <a:r>
              <a:rPr lang="en" sz="2400" b="0" dirty="0" err="1"/>
              <a:t>à</a:t>
            </a:r>
            <a:r>
              <a:rPr lang="en" sz="2400" b="0" dirty="0"/>
              <a:t> </a:t>
            </a:r>
            <a:r>
              <a:rPr lang="en" sz="2400" b="0" dirty="0" err="1"/>
              <a:t>một</a:t>
            </a:r>
            <a:r>
              <a:rPr lang="en" sz="2400" b="0" dirty="0"/>
              <a:t> </a:t>
            </a:r>
            <a:r>
              <a:rPr lang="en" sz="2400" b="0" dirty="0" err="1"/>
              <a:t>thuật</a:t>
            </a:r>
            <a:r>
              <a:rPr lang="en" sz="2400" b="0" dirty="0"/>
              <a:t> </a:t>
            </a:r>
            <a:r>
              <a:rPr lang="en" sz="2400" b="0" dirty="0" err="1"/>
              <a:t>toán</a:t>
            </a:r>
            <a:r>
              <a:rPr lang="en" sz="2400" b="0" dirty="0"/>
              <a:t> </a:t>
            </a:r>
            <a:r>
              <a:rPr lang="en" sz="2400" b="0" dirty="0" err="1"/>
              <a:t>học</a:t>
            </a:r>
            <a:r>
              <a:rPr lang="en" sz="2400" b="0" dirty="0"/>
              <a:t> </a:t>
            </a:r>
            <a:r>
              <a:rPr lang="en" sz="2400" b="0" dirty="0" err="1"/>
              <a:t>có</a:t>
            </a:r>
            <a:r>
              <a:rPr lang="en" sz="2400" b="0" dirty="0"/>
              <a:t> </a:t>
            </a:r>
            <a:r>
              <a:rPr lang="en" sz="2400" b="0" dirty="0" err="1"/>
              <a:t>giám</a:t>
            </a:r>
            <a:r>
              <a:rPr lang="en" sz="2400" b="0" dirty="0"/>
              <a:t> </a:t>
            </a:r>
            <a:r>
              <a:rPr lang="en" sz="2400" b="0" dirty="0" err="1"/>
              <a:t>sát</a:t>
            </a:r>
            <a:r>
              <a:rPr lang="en" sz="2400" b="0" dirty="0"/>
              <a:t> </a:t>
            </a:r>
            <a:r>
              <a:rPr lang="en" sz="2400" b="0" dirty="0" err="1"/>
              <a:t>dùng</a:t>
            </a:r>
            <a:r>
              <a:rPr lang="en" sz="2400" b="0" dirty="0"/>
              <a:t> </a:t>
            </a:r>
            <a:r>
              <a:rPr lang="en" sz="2400" b="0" dirty="0" err="1"/>
              <a:t>để</a:t>
            </a:r>
            <a:r>
              <a:rPr lang="en" sz="2400" b="0" dirty="0"/>
              <a:t> </a:t>
            </a:r>
            <a:r>
              <a:rPr lang="en" sz="2400" b="0" dirty="0" err="1"/>
              <a:t>phân</a:t>
            </a:r>
            <a:r>
              <a:rPr lang="en" sz="2400" b="0" dirty="0"/>
              <a:t> </a:t>
            </a:r>
            <a:r>
              <a:rPr lang="en" sz="2400" b="0" dirty="0" err="1"/>
              <a:t>loại</a:t>
            </a:r>
            <a:r>
              <a:rPr lang="en" sz="2400" b="0" dirty="0"/>
              <a:t> </a:t>
            </a:r>
            <a:r>
              <a:rPr lang="en" sz="2400" b="0" dirty="0" err="1"/>
              <a:t>hoặc</a:t>
            </a:r>
            <a:r>
              <a:rPr lang="en" sz="2400" b="0" dirty="0"/>
              <a:t> </a:t>
            </a:r>
            <a:r>
              <a:rPr lang="en" sz="2400" b="0" dirty="0" err="1"/>
              <a:t>dự</a:t>
            </a:r>
            <a:r>
              <a:rPr lang="en" sz="2400" b="0" dirty="0"/>
              <a:t> </a:t>
            </a:r>
            <a:r>
              <a:rPr lang="en" sz="2400" b="0" dirty="0" err="1"/>
              <a:t>đoán</a:t>
            </a:r>
            <a:r>
              <a:rPr lang="en" sz="2400" b="0" dirty="0"/>
              <a:t> </a:t>
            </a:r>
            <a:r>
              <a:rPr lang="en" sz="2400" b="0" dirty="0" err="1"/>
              <a:t>dữ</a:t>
            </a:r>
            <a:r>
              <a:rPr lang="en" sz="2400" b="0" dirty="0"/>
              <a:t> </a:t>
            </a:r>
            <a:r>
              <a:rPr lang="en" sz="2400" b="0" dirty="0" err="1"/>
              <a:t>liệu</a:t>
            </a:r>
            <a:r>
              <a:rPr lang="en" sz="2400" b="0" dirty="0"/>
              <a:t> </a:t>
            </a:r>
            <a:r>
              <a:rPr lang="en" sz="2400" b="0" dirty="0" err="1"/>
              <a:t>mới</a:t>
            </a:r>
            <a:r>
              <a:rPr lang="en" sz="2400" b="0" dirty="0"/>
              <a:t> </a:t>
            </a:r>
            <a:r>
              <a:rPr lang="en" sz="2400" b="0" dirty="0" err="1"/>
              <a:t>dựa</a:t>
            </a:r>
            <a:r>
              <a:rPr lang="en" sz="2400" b="0" dirty="0"/>
              <a:t> </a:t>
            </a:r>
            <a:r>
              <a:rPr lang="en" sz="2400" b="0" dirty="0" err="1"/>
              <a:t>trên</a:t>
            </a:r>
            <a:r>
              <a:rPr lang="en" sz="2400" b="0" dirty="0"/>
              <a:t> </a:t>
            </a:r>
            <a:r>
              <a:rPr lang="en" sz="2400" b="0" dirty="0" err="1"/>
              <a:t>các</a:t>
            </a:r>
            <a:r>
              <a:rPr lang="en" sz="2400" b="0" dirty="0"/>
              <a:t> </a:t>
            </a:r>
            <a:r>
              <a:rPr lang="en" sz="2400" b="0" dirty="0" err="1"/>
              <a:t>điểm</a:t>
            </a:r>
            <a:r>
              <a:rPr lang="en" sz="2400" b="0" dirty="0"/>
              <a:t> </a:t>
            </a:r>
            <a:r>
              <a:rPr lang="en" sz="2400" b="0" dirty="0" err="1"/>
              <a:t>dữ</a:t>
            </a:r>
            <a:r>
              <a:rPr lang="en" sz="2400" b="0" dirty="0"/>
              <a:t> </a:t>
            </a:r>
            <a:r>
              <a:rPr lang="en" sz="2400" b="0" dirty="0" err="1"/>
              <a:t>liệu</a:t>
            </a:r>
            <a:r>
              <a:rPr lang="en" sz="2400" b="0" dirty="0"/>
              <a:t> </a:t>
            </a:r>
            <a:r>
              <a:rPr lang="en" sz="2400" b="0" dirty="0" err="1"/>
              <a:t>đã</a:t>
            </a:r>
            <a:r>
              <a:rPr lang="en" sz="2400" b="0" dirty="0"/>
              <a:t> </a:t>
            </a:r>
            <a:r>
              <a:rPr lang="en" sz="2400" b="0" dirty="0" err="1"/>
              <a:t>biết</a:t>
            </a:r>
            <a:r>
              <a:rPr lang="en" sz="2400" b="0" dirty="0"/>
              <a:t>.</a:t>
            </a:r>
            <a:endParaRPr lang="en" sz="2400" dirty="0"/>
          </a:p>
        </p:txBody>
      </p:sp>
      <p:sp>
        <p:nvSpPr>
          <p:cNvPr id="689" name="Google Shape;689;p35"/>
          <p:cNvSpPr txBox="1">
            <a:spLocks noGrp="1"/>
          </p:cNvSpPr>
          <p:nvPr>
            <p:ph type="title" idx="6"/>
          </p:nvPr>
        </p:nvSpPr>
        <p:spPr>
          <a:xfrm>
            <a:off x="980144" y="2434247"/>
            <a:ext cx="7028032" cy="1694051"/>
          </a:xfrm>
          <a:prstGeom prst="rect">
            <a:avLst/>
          </a:prstGeom>
        </p:spPr>
        <p:txBody>
          <a:bodyPr spcFirstLastPara="1" wrap="square" lIns="91425" tIns="91425" rIns="36000" bIns="91425" anchor="b" anchorCtr="0">
            <a:noAutofit/>
          </a:bodyPr>
          <a:lstStyle/>
          <a:p>
            <a:pPr algn="l"/>
            <a:br>
              <a:rPr lang="en" sz="2400" dirty="0"/>
            </a:br>
            <a:r>
              <a:rPr lang="en-US" sz="2400" dirty="0"/>
              <a:t>Sử dụng phương pháp :</a:t>
            </a:r>
            <a:r>
              <a:rPr lang="en-US" sz="2400" b="0" dirty="0"/>
              <a:t> tính khoảng cách , dựa vào nhãn các k điểm gần nhất để đưa ra dự đoán nhãn của điểm này </a:t>
            </a:r>
            <a:br>
              <a:rPr lang="en-US" sz="2400" dirty="0"/>
            </a:br>
            <a:endParaRPr lang="en-US" sz="2400" b="0" dirty="0"/>
          </a:p>
        </p:txBody>
      </p:sp>
      <p:sp>
        <p:nvSpPr>
          <p:cNvPr id="23" name="Google Shape;689;p35">
            <a:extLst>
              <a:ext uri="{FF2B5EF4-FFF2-40B4-BE49-F238E27FC236}">
                <a16:creationId xmlns:a16="http://schemas.microsoft.com/office/drawing/2014/main" id="{0F5F9DC7-F6AB-B4F2-9D05-1C5600014DA5}"/>
              </a:ext>
            </a:extLst>
          </p:cNvPr>
          <p:cNvSpPr txBox="1">
            <a:spLocks/>
          </p:cNvSpPr>
          <p:nvPr/>
        </p:nvSpPr>
        <p:spPr>
          <a:xfrm>
            <a:off x="980144" y="3691975"/>
            <a:ext cx="7028032" cy="1313853"/>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br>
              <a:rPr lang="en"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Thư viện sciki-learn:</a:t>
            </a:r>
            <a:r>
              <a:rPr lang="en-US" sz="2400" b="0" dirty="0">
                <a:latin typeface="Arial" panose="020B0604020202020204" pitchFamily="34" charset="0"/>
                <a:cs typeface="Arial" panose="020B0604020202020204" pitchFamily="34" charset="0"/>
              </a:rPr>
              <a:t> có hàm kneighbersclassified hỗ trợ tính toán</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17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683" name="Google Shape;683;p35"/>
          <p:cNvSpPr txBox="1">
            <a:spLocks noGrp="1"/>
          </p:cNvSpPr>
          <p:nvPr>
            <p:ph type="title"/>
          </p:nvPr>
        </p:nvSpPr>
        <p:spPr>
          <a:xfrm>
            <a:off x="980144" y="1155032"/>
            <a:ext cx="7017248" cy="1279215"/>
          </a:xfrm>
          <a:prstGeom prst="rect">
            <a:avLst/>
          </a:prstGeom>
        </p:spPr>
        <p:txBody>
          <a:bodyPr spcFirstLastPara="1" wrap="square" lIns="91425" tIns="91425" rIns="36000" bIns="91425" anchor="b" anchorCtr="0">
            <a:noAutofit/>
          </a:bodyPr>
          <a:lstStyle/>
          <a:p>
            <a:pPr algn="l"/>
            <a:r>
              <a:rPr lang="en" sz="2400" dirty="0"/>
              <a:t>Định </a:t>
            </a:r>
            <a:r>
              <a:rPr lang="en" sz="2400" dirty="0" err="1"/>
              <a:t>nghĩa</a:t>
            </a:r>
            <a:r>
              <a:rPr lang="en" sz="2400" dirty="0"/>
              <a:t> : </a:t>
            </a:r>
            <a:r>
              <a:rPr lang="en" sz="2400" dirty="0" err="1"/>
              <a:t>l</a:t>
            </a:r>
            <a:r>
              <a:rPr lang="en" sz="2400" b="0" dirty="0" err="1"/>
              <a:t>à</a:t>
            </a:r>
            <a:r>
              <a:rPr lang="en" sz="2400" b="0" dirty="0"/>
              <a:t> </a:t>
            </a:r>
            <a:r>
              <a:rPr lang="en" sz="2400" b="0" dirty="0" err="1"/>
              <a:t>một</a:t>
            </a:r>
            <a:r>
              <a:rPr lang="en" sz="2400" b="0" dirty="0"/>
              <a:t> </a:t>
            </a:r>
            <a:r>
              <a:rPr lang="en" sz="2400" b="0" dirty="0" err="1"/>
              <a:t>thuật</a:t>
            </a:r>
            <a:r>
              <a:rPr lang="en" sz="2400" b="0" dirty="0"/>
              <a:t> </a:t>
            </a:r>
            <a:r>
              <a:rPr lang="en" sz="2400" b="0" dirty="0" err="1"/>
              <a:t>toán</a:t>
            </a:r>
            <a:r>
              <a:rPr lang="en" sz="2400" b="0" dirty="0"/>
              <a:t> </a:t>
            </a:r>
            <a:r>
              <a:rPr lang="en" sz="2400" b="0" dirty="0" err="1"/>
              <a:t>học</a:t>
            </a:r>
            <a:r>
              <a:rPr lang="en" sz="2400" b="0" dirty="0"/>
              <a:t> </a:t>
            </a:r>
            <a:r>
              <a:rPr lang="en" sz="2400" b="0" dirty="0" err="1"/>
              <a:t>có</a:t>
            </a:r>
            <a:r>
              <a:rPr lang="en" sz="2400" b="0" dirty="0"/>
              <a:t> </a:t>
            </a:r>
            <a:r>
              <a:rPr lang="en" sz="2400" b="0" dirty="0" err="1"/>
              <a:t>giám</a:t>
            </a:r>
            <a:r>
              <a:rPr lang="en" sz="2400" b="0" dirty="0"/>
              <a:t> </a:t>
            </a:r>
            <a:r>
              <a:rPr lang="en" sz="2400" b="0" dirty="0" err="1"/>
              <a:t>sát</a:t>
            </a:r>
            <a:r>
              <a:rPr lang="en" sz="2400" b="0" dirty="0"/>
              <a:t> </a:t>
            </a:r>
            <a:r>
              <a:rPr lang="en" sz="2400" b="0" dirty="0" err="1"/>
              <a:t>dùng</a:t>
            </a:r>
            <a:r>
              <a:rPr lang="en" sz="2400" b="0" dirty="0"/>
              <a:t> </a:t>
            </a:r>
            <a:r>
              <a:rPr lang="en" sz="2400" b="0" dirty="0" err="1"/>
              <a:t>để</a:t>
            </a:r>
            <a:r>
              <a:rPr lang="en" sz="2400" b="0" dirty="0"/>
              <a:t> </a:t>
            </a:r>
            <a:r>
              <a:rPr lang="en" sz="2400" b="0" dirty="0" err="1"/>
              <a:t>phân</a:t>
            </a:r>
            <a:r>
              <a:rPr lang="en" sz="2400" b="0" dirty="0"/>
              <a:t> </a:t>
            </a:r>
            <a:r>
              <a:rPr lang="en" sz="2400" b="0" dirty="0" err="1"/>
              <a:t>loại</a:t>
            </a:r>
            <a:r>
              <a:rPr lang="en" sz="2400" b="0" dirty="0"/>
              <a:t> </a:t>
            </a:r>
            <a:r>
              <a:rPr lang="en" sz="2400" b="0" dirty="0" err="1"/>
              <a:t>hoặc</a:t>
            </a:r>
            <a:r>
              <a:rPr lang="en" sz="2400" b="0" dirty="0"/>
              <a:t> </a:t>
            </a:r>
            <a:r>
              <a:rPr lang="en" sz="2400" b="0" dirty="0" err="1"/>
              <a:t>dự</a:t>
            </a:r>
            <a:r>
              <a:rPr lang="en" sz="2400" b="0" dirty="0"/>
              <a:t> </a:t>
            </a:r>
            <a:r>
              <a:rPr lang="en" sz="2400" b="0" dirty="0" err="1"/>
              <a:t>đoán</a:t>
            </a:r>
            <a:r>
              <a:rPr lang="en" sz="2400" b="0" dirty="0"/>
              <a:t> </a:t>
            </a:r>
            <a:r>
              <a:rPr lang="en" sz="2400" b="0" dirty="0" err="1"/>
              <a:t>dữ</a:t>
            </a:r>
            <a:r>
              <a:rPr lang="en" sz="2400" b="0" dirty="0"/>
              <a:t> </a:t>
            </a:r>
            <a:r>
              <a:rPr lang="en" sz="2400" b="0" dirty="0" err="1"/>
              <a:t>liệu</a:t>
            </a:r>
            <a:r>
              <a:rPr lang="en" sz="2400" b="0" dirty="0"/>
              <a:t> </a:t>
            </a:r>
            <a:r>
              <a:rPr lang="en" sz="2400" b="0" dirty="0" err="1"/>
              <a:t>mới</a:t>
            </a:r>
            <a:r>
              <a:rPr lang="en" sz="2400" b="0" dirty="0"/>
              <a:t> </a:t>
            </a:r>
            <a:r>
              <a:rPr lang="en" sz="2400" b="0" dirty="0" err="1"/>
              <a:t>dựa</a:t>
            </a:r>
            <a:r>
              <a:rPr lang="en" sz="2400" b="0" dirty="0"/>
              <a:t> </a:t>
            </a:r>
            <a:r>
              <a:rPr lang="en" sz="2400" b="0" dirty="0" err="1"/>
              <a:t>trên</a:t>
            </a:r>
            <a:r>
              <a:rPr lang="en" sz="2400" b="0" dirty="0"/>
              <a:t> </a:t>
            </a:r>
            <a:r>
              <a:rPr lang="en" sz="2400" b="0" dirty="0" err="1"/>
              <a:t>các</a:t>
            </a:r>
            <a:r>
              <a:rPr lang="en" sz="2400" b="0" dirty="0"/>
              <a:t> </a:t>
            </a:r>
            <a:r>
              <a:rPr lang="en" sz="2400" b="0" dirty="0" err="1"/>
              <a:t>điểm</a:t>
            </a:r>
            <a:r>
              <a:rPr lang="en" sz="2400" b="0" dirty="0"/>
              <a:t> </a:t>
            </a:r>
            <a:r>
              <a:rPr lang="en" sz="2400" b="0" dirty="0" err="1"/>
              <a:t>dữ</a:t>
            </a:r>
            <a:r>
              <a:rPr lang="en" sz="2400" b="0" dirty="0"/>
              <a:t> </a:t>
            </a:r>
            <a:r>
              <a:rPr lang="en" sz="2400" b="0" dirty="0" err="1"/>
              <a:t>liệu</a:t>
            </a:r>
            <a:r>
              <a:rPr lang="en" sz="2400" b="0" dirty="0"/>
              <a:t> </a:t>
            </a:r>
            <a:r>
              <a:rPr lang="en" sz="2400" b="0" dirty="0" err="1"/>
              <a:t>đã</a:t>
            </a:r>
            <a:r>
              <a:rPr lang="en" sz="2400" b="0" dirty="0"/>
              <a:t> </a:t>
            </a:r>
            <a:r>
              <a:rPr lang="en" sz="2400" b="0" dirty="0" err="1"/>
              <a:t>biết</a:t>
            </a:r>
            <a:r>
              <a:rPr lang="en" sz="2400" b="0" dirty="0"/>
              <a:t>.</a:t>
            </a:r>
            <a:endParaRPr lang="en" sz="2400" dirty="0"/>
          </a:p>
        </p:txBody>
      </p:sp>
      <p:sp>
        <p:nvSpPr>
          <p:cNvPr id="689" name="Google Shape;689;p35"/>
          <p:cNvSpPr txBox="1">
            <a:spLocks noGrp="1"/>
          </p:cNvSpPr>
          <p:nvPr>
            <p:ph type="title" idx="6"/>
          </p:nvPr>
        </p:nvSpPr>
        <p:spPr>
          <a:xfrm>
            <a:off x="980144" y="2434247"/>
            <a:ext cx="7028032" cy="1694051"/>
          </a:xfrm>
          <a:prstGeom prst="rect">
            <a:avLst/>
          </a:prstGeom>
        </p:spPr>
        <p:txBody>
          <a:bodyPr spcFirstLastPara="1" wrap="square" lIns="91425" tIns="91425" rIns="36000" bIns="91425" anchor="b" anchorCtr="0">
            <a:noAutofit/>
          </a:bodyPr>
          <a:lstStyle/>
          <a:p>
            <a:pPr algn="l"/>
            <a:br>
              <a:rPr lang="en" sz="2400" dirty="0"/>
            </a:br>
            <a:r>
              <a:rPr lang="en-US" sz="2400" dirty="0"/>
              <a:t>Sử dụng phương pháp :</a:t>
            </a:r>
            <a:r>
              <a:rPr lang="en-US" sz="2400" b="0" dirty="0"/>
              <a:t> tính khoảng cách , dựa vào nhãn các k điểm gần nhất để đưa ra dự đoán nhãn của điểm này </a:t>
            </a:r>
            <a:br>
              <a:rPr lang="en-US" sz="2400" dirty="0"/>
            </a:br>
            <a:endParaRPr lang="en-US" sz="2400" b="0" dirty="0"/>
          </a:p>
        </p:txBody>
      </p:sp>
      <p:sp>
        <p:nvSpPr>
          <p:cNvPr id="23" name="Google Shape;689;p35">
            <a:extLst>
              <a:ext uri="{FF2B5EF4-FFF2-40B4-BE49-F238E27FC236}">
                <a16:creationId xmlns:a16="http://schemas.microsoft.com/office/drawing/2014/main" id="{0F5F9DC7-F6AB-B4F2-9D05-1C5600014DA5}"/>
              </a:ext>
            </a:extLst>
          </p:cNvPr>
          <p:cNvSpPr txBox="1">
            <a:spLocks/>
          </p:cNvSpPr>
          <p:nvPr/>
        </p:nvSpPr>
        <p:spPr>
          <a:xfrm>
            <a:off x="980144" y="3691975"/>
            <a:ext cx="7028032" cy="1313853"/>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br>
              <a:rPr lang="en"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Thư viện sciki-learn:</a:t>
            </a:r>
            <a:r>
              <a:rPr lang="en-US" sz="2400" b="0" dirty="0">
                <a:latin typeface="Arial" panose="020B0604020202020204" pitchFamily="34" charset="0"/>
                <a:cs typeface="Arial" panose="020B0604020202020204" pitchFamily="34" charset="0"/>
              </a:rPr>
              <a:t> có hàm kneighbersclassified hỗ trợ tính toán</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008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pic>
        <p:nvPicPr>
          <p:cNvPr id="3" name="Picture 2"/>
          <p:cNvPicPr>
            <a:picLocks noChangeAspect="1"/>
          </p:cNvPicPr>
          <p:nvPr/>
        </p:nvPicPr>
        <p:blipFill>
          <a:blip r:embed="rId3"/>
          <a:stretch>
            <a:fillRect/>
          </a:stretch>
        </p:blipFill>
        <p:spPr>
          <a:xfrm>
            <a:off x="579453" y="1054528"/>
            <a:ext cx="7834039" cy="3673158"/>
          </a:xfrm>
          <a:prstGeom prst="rect">
            <a:avLst/>
          </a:prstGeom>
        </p:spPr>
      </p:pic>
    </p:spTree>
    <p:extLst>
      <p:ext uri="{BB962C8B-B14F-4D97-AF65-F5344CB8AC3E}">
        <p14:creationId xmlns:p14="http://schemas.microsoft.com/office/powerpoint/2010/main" val="1077064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pic>
        <p:nvPicPr>
          <p:cNvPr id="4" name="Picture 3"/>
          <p:cNvPicPr>
            <a:picLocks noChangeAspect="1"/>
          </p:cNvPicPr>
          <p:nvPr/>
        </p:nvPicPr>
        <p:blipFill>
          <a:blip r:embed="rId3"/>
          <a:stretch>
            <a:fillRect/>
          </a:stretch>
        </p:blipFill>
        <p:spPr>
          <a:xfrm>
            <a:off x="800912" y="3775785"/>
            <a:ext cx="7453006" cy="1196444"/>
          </a:xfrm>
          <a:prstGeom prst="rect">
            <a:avLst/>
          </a:prstGeom>
        </p:spPr>
      </p:pic>
      <p:sp>
        <p:nvSpPr>
          <p:cNvPr id="5" name="TextBox 4"/>
          <p:cNvSpPr txBox="1"/>
          <p:nvPr/>
        </p:nvSpPr>
        <p:spPr>
          <a:xfrm>
            <a:off x="644473" y="838139"/>
            <a:ext cx="7514890" cy="3139321"/>
          </a:xfrm>
          <a:prstGeom prst="rect">
            <a:avLst/>
          </a:prstGeom>
          <a:noFill/>
        </p:spPr>
        <p:txBody>
          <a:bodyPr wrap="square" rtlCol="0">
            <a:spAutoFit/>
          </a:bodyPr>
          <a:lstStyle/>
          <a:p>
            <a:r>
              <a:rPr lang="vi-VN" sz="1800" dirty="0">
                <a:solidFill>
                  <a:schemeClr val="tx2"/>
                </a:solidFill>
              </a:rPr>
              <a:t>Có thể bạn đang tự hỏi, độ lệch chuẩn và khoảng cách giữa hai kỳ vọng đại diện cho các tiêu chí gì:</a:t>
            </a:r>
          </a:p>
          <a:p>
            <a:pPr marL="285750" indent="-285750">
              <a:buClr>
                <a:srgbClr val="FFFF00"/>
              </a:buClr>
              <a:buFont typeface="Wingdings" panose="05000000000000000000" pitchFamily="2" charset="2"/>
              <a:buChar char="Ø"/>
            </a:pPr>
            <a:r>
              <a:rPr lang="vi-VN" sz="1800" dirty="0">
                <a:solidFill>
                  <a:schemeClr val="tx2"/>
                </a:solidFill>
              </a:rPr>
              <a:t>Như đã nói, độ lệch chuẩn nhỏ thể hiện việc dữ liệu ít phân tán. Điều này có nghĩa là dữ liệu trong mỗi class có xu hướng giống nhau. Hai phương sai s</a:t>
            </a:r>
            <a:r>
              <a:rPr lang="en-US" sz="1800" dirty="0">
                <a:solidFill>
                  <a:schemeClr val="tx2"/>
                </a:solidFill>
              </a:rPr>
              <a:t>1 bình phương và s2 bình phương</a:t>
            </a:r>
            <a:r>
              <a:rPr lang="vi-VN" sz="1800" dirty="0">
                <a:solidFill>
                  <a:schemeClr val="tx2"/>
                </a:solidFill>
              </a:rPr>
              <a:t> còn được gọi là các </a:t>
            </a:r>
            <a:r>
              <a:rPr lang="vi-VN" sz="1800" b="1" dirty="0">
                <a:solidFill>
                  <a:schemeClr val="tx2"/>
                </a:solidFill>
              </a:rPr>
              <a:t>within-class variances</a:t>
            </a:r>
            <a:r>
              <a:rPr lang="vi-VN" sz="1800" dirty="0">
                <a:solidFill>
                  <a:schemeClr val="tx2"/>
                </a:solidFill>
              </a:rPr>
              <a:t>.</a:t>
            </a:r>
          </a:p>
          <a:p>
            <a:pPr marL="285750" indent="-285750">
              <a:buClr>
                <a:srgbClr val="FFFF00"/>
              </a:buClr>
              <a:buFont typeface="Wingdings" panose="05000000000000000000" pitchFamily="2" charset="2"/>
              <a:buChar char="Ø"/>
            </a:pPr>
            <a:r>
              <a:rPr lang="vi-VN" sz="1800" dirty="0">
                <a:solidFill>
                  <a:schemeClr val="tx2"/>
                </a:solidFill>
              </a:rPr>
              <a:t>Khoảng cách giữa các kỳ vọng là lớn chứng tỏ rằng hai classes nằm xa nhau, tức dữ liệu giữa các classes là khác nhau nhiều. Bình phương khoảng cách giữa hai kỳ vọng (m1−m2)</a:t>
            </a:r>
            <a:r>
              <a:rPr lang="en-US" sz="1800" dirty="0">
                <a:solidFill>
                  <a:schemeClr val="tx2"/>
                </a:solidFill>
              </a:rPr>
              <a:t> bình phương </a:t>
            </a:r>
            <a:r>
              <a:rPr lang="vi-VN" sz="1800" dirty="0">
                <a:solidFill>
                  <a:schemeClr val="tx2"/>
                </a:solidFill>
              </a:rPr>
              <a:t>còn được gọi là </a:t>
            </a:r>
            <a:r>
              <a:rPr lang="vi-VN" sz="1800" b="1" dirty="0">
                <a:solidFill>
                  <a:schemeClr val="tx2"/>
                </a:solidFill>
              </a:rPr>
              <a:t>between-class variance</a:t>
            </a:r>
            <a:r>
              <a:rPr lang="vi-VN" sz="1800" dirty="0">
                <a:solidFill>
                  <a:schemeClr val="tx2"/>
                </a:solidFill>
              </a:rPr>
              <a:t>.</a:t>
            </a:r>
          </a:p>
          <a:p>
            <a:endParaRPr lang="en-US" sz="1800" dirty="0">
              <a:solidFill>
                <a:schemeClr val="tx2"/>
              </a:solidFill>
            </a:endParaRPr>
          </a:p>
        </p:txBody>
      </p:sp>
    </p:spTree>
    <p:extLst>
      <p:ext uri="{BB962C8B-B14F-4D97-AF65-F5344CB8AC3E}">
        <p14:creationId xmlns:p14="http://schemas.microsoft.com/office/powerpoint/2010/main" val="3407121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6" name="Rectangle 3"/>
          <p:cNvSpPr>
            <a:spLocks noChangeArrowheads="1"/>
          </p:cNvSpPr>
          <p:nvPr/>
        </p:nvSpPr>
        <p:spPr bwMode="auto">
          <a:xfrm>
            <a:off x="1274549" y="1098683"/>
            <a:ext cx="6705103"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CC7832"/>
                </a:solidFill>
                <a:effectLst/>
                <a:latin typeface="Arial Unicode MS"/>
              </a:rPr>
              <a:t>from </a:t>
            </a:r>
            <a:r>
              <a:rPr kumimoji="0" lang="en-US" sz="1000" b="0" i="0" u="none" strike="noStrike" cap="none" normalizeH="0" baseline="0" dirty="0">
                <a:ln>
                  <a:noFill/>
                </a:ln>
                <a:solidFill>
                  <a:srgbClr val="A9B7C6"/>
                </a:solidFill>
                <a:effectLst/>
                <a:latin typeface="Arial Unicode MS"/>
              </a:rPr>
              <a:t>sklearn.discriminant_analysis </a:t>
            </a:r>
            <a:r>
              <a:rPr kumimoji="0" lang="en-US" sz="1000" b="0" i="0" u="none" strike="noStrike" cap="none" normalizeH="0" baseline="0" dirty="0">
                <a:ln>
                  <a:noFill/>
                </a:ln>
                <a:solidFill>
                  <a:srgbClr val="CC7832"/>
                </a:solidFill>
                <a:effectLst/>
                <a:latin typeface="Arial Unicode MS"/>
              </a:rPr>
              <a:t>import </a:t>
            </a:r>
            <a:r>
              <a:rPr kumimoji="0" lang="en-US" sz="1000" b="0" i="0" u="none" strike="noStrike" cap="none" normalizeH="0" baseline="0" dirty="0">
                <a:ln>
                  <a:noFill/>
                </a:ln>
                <a:solidFill>
                  <a:srgbClr val="A9B7C6"/>
                </a:solidFill>
                <a:effectLst/>
                <a:latin typeface="Arial Unicode MS"/>
              </a:rPr>
              <a:t>LinearDiscriminantAnalysis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CC7832"/>
                </a:solidFill>
                <a:effectLst/>
                <a:latin typeface="Arial Unicode MS"/>
              </a:rPr>
              <a:t>import </a:t>
            </a:r>
            <a:r>
              <a:rPr kumimoji="0" lang="en-US" sz="1000" b="0" i="0" u="none" strike="noStrike" cap="none" normalizeH="0" baseline="0" dirty="0">
                <a:ln>
                  <a:noFill/>
                </a:ln>
                <a:solidFill>
                  <a:srgbClr val="A9B7C6"/>
                </a:solidFill>
                <a:effectLst/>
                <a:latin typeface="Arial Unicode MS"/>
              </a:rPr>
              <a:t>numpy </a:t>
            </a:r>
            <a:r>
              <a:rPr kumimoji="0" lang="en-US" sz="1000" b="0" i="0" u="none" strike="noStrike" cap="none" normalizeH="0" baseline="0" dirty="0">
                <a:ln>
                  <a:noFill/>
                </a:ln>
                <a:solidFill>
                  <a:srgbClr val="CC7832"/>
                </a:solidFill>
                <a:effectLst/>
                <a:latin typeface="Arial Unicode MS"/>
              </a:rPr>
              <a:t>as </a:t>
            </a:r>
            <a:r>
              <a:rPr kumimoji="0" lang="en-US" sz="1000" b="0" i="0" u="none" strike="noStrike" cap="none" normalizeH="0" baseline="0" dirty="0">
                <a:ln>
                  <a:noFill/>
                </a:ln>
                <a:solidFill>
                  <a:srgbClr val="A9B7C6"/>
                </a:solidFill>
                <a:effectLst/>
                <a:latin typeface="Arial Unicode MS"/>
              </a:rPr>
              <a:t>np</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Các vector đặc trưng của các khuôn mặt đã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known_faces = np.array(encodeListKnow)</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Nhãn của các khuôn mặt đã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known_labels = np.array(classnames)</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Các vector đặc trưng của các khuôn mặt chưa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unknown_faces = np.array(encodeListUnknow)</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Khởi tạo mô hình LDA</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lda = LinearDiscriminantAnalysis()</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Huấn luyện mô hình LDA với các vector đặc trưng đã biết và nhãn tương ứng</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lda.fit(known_faces</a:t>
            </a:r>
            <a:r>
              <a:rPr kumimoji="0" lang="en-US" sz="1000" b="0" i="0" u="none" strike="noStrike" cap="none" normalizeH="0" baseline="0" dirty="0">
                <a:ln>
                  <a:noFill/>
                </a:ln>
                <a:solidFill>
                  <a:srgbClr val="CC7832"/>
                </a:solidFill>
                <a:effectLst/>
                <a:latin typeface="Arial Unicode MS"/>
              </a:rPr>
              <a:t>, </a:t>
            </a:r>
            <a:r>
              <a:rPr kumimoji="0" lang="en-US" sz="1000" b="0" i="0" u="none" strike="noStrike" cap="none" normalizeH="0" baseline="0" dirty="0">
                <a:ln>
                  <a:noFill/>
                </a:ln>
                <a:solidFill>
                  <a:srgbClr val="A9B7C6"/>
                </a:solidFill>
                <a:effectLst/>
                <a:latin typeface="Arial Unicode MS"/>
              </a:rPr>
              <a:t>known_labels)</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Dự đoán nhãn của các khuôn mặt chưa biết bằng cách sử dụng mô hình LDA đã huấn luyện</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predicted_labels = lda.predict(unknown_faces)</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In ra các nhãn được dự đoán</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8888C6"/>
                </a:solidFill>
                <a:effectLst/>
                <a:latin typeface="Arial Unicode MS"/>
              </a:rPr>
              <a:t>print</a:t>
            </a:r>
            <a:r>
              <a:rPr kumimoji="0" lang="en-US" sz="1000" b="0" i="0" u="none" strike="noStrike" cap="none" normalizeH="0" baseline="0" dirty="0">
                <a:ln>
                  <a:noFill/>
                </a:ln>
                <a:solidFill>
                  <a:srgbClr val="A9B7C6"/>
                </a:solidFill>
                <a:effectLst/>
                <a:latin typeface="Arial Unicode MS"/>
              </a:rPr>
              <a:t>(predicted_labels)</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87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sp>
        <p:nvSpPr>
          <p:cNvPr id="683" name="Google Shape;683;p35"/>
          <p:cNvSpPr txBox="1">
            <a:spLocks noGrp="1"/>
          </p:cNvSpPr>
          <p:nvPr>
            <p:ph type="title"/>
          </p:nvPr>
        </p:nvSpPr>
        <p:spPr>
          <a:xfrm>
            <a:off x="559320" y="1082525"/>
            <a:ext cx="5723164" cy="1262340"/>
          </a:xfrm>
          <a:prstGeom prst="rect">
            <a:avLst/>
          </a:prstGeom>
        </p:spPr>
        <p:txBody>
          <a:bodyPr spcFirstLastPara="1" wrap="square" lIns="91425" tIns="91425" rIns="36000" bIns="91425" anchor="b" anchorCtr="0">
            <a:noAutofit/>
          </a:bodyPr>
          <a:lstStyle/>
          <a:p>
            <a:pPr algn="l"/>
            <a:r>
              <a:rPr lang="en" sz="1600" dirty="0"/>
              <a:t>Định </a:t>
            </a:r>
            <a:r>
              <a:rPr lang="en" sz="1600" dirty="0" err="1"/>
              <a:t>nghĩa</a:t>
            </a:r>
            <a:r>
              <a:rPr lang="en" sz="1600" dirty="0"/>
              <a:t> : </a:t>
            </a:r>
            <a:r>
              <a:rPr lang="en" sz="1600" b="0" dirty="0" err="1"/>
              <a:t>là</a:t>
            </a:r>
            <a:r>
              <a:rPr lang="en" sz="1600" b="0" dirty="0"/>
              <a:t> </a:t>
            </a:r>
            <a:r>
              <a:rPr lang="en" sz="1600" b="0" dirty="0" err="1"/>
              <a:t>một</a:t>
            </a:r>
            <a:r>
              <a:rPr lang="en" sz="1600" b="0" dirty="0"/>
              <a:t> </a:t>
            </a:r>
            <a:r>
              <a:rPr lang="en" sz="1600" b="0" dirty="0" err="1"/>
              <a:t>thuật</a:t>
            </a:r>
            <a:r>
              <a:rPr lang="en" sz="1600" b="0" dirty="0"/>
              <a:t> </a:t>
            </a:r>
            <a:r>
              <a:rPr lang="en" sz="1600" b="0" dirty="0" err="1"/>
              <a:t>toán</a:t>
            </a:r>
            <a:r>
              <a:rPr lang="en" sz="1600" b="0" dirty="0"/>
              <a:t> </a:t>
            </a:r>
            <a:r>
              <a:rPr lang="en" sz="1600" b="0" dirty="0" err="1"/>
              <a:t>học</a:t>
            </a:r>
            <a:r>
              <a:rPr lang="en" sz="1600" b="0" dirty="0"/>
              <a:t> </a:t>
            </a:r>
            <a:r>
              <a:rPr lang="en" sz="1600" b="0" dirty="0" err="1"/>
              <a:t>có</a:t>
            </a:r>
            <a:r>
              <a:rPr lang="en" sz="1600" b="0" dirty="0"/>
              <a:t> </a:t>
            </a:r>
            <a:r>
              <a:rPr lang="en" sz="1600" b="0" dirty="0" err="1"/>
              <a:t>giám</a:t>
            </a:r>
            <a:r>
              <a:rPr lang="en" sz="1600" b="0" dirty="0"/>
              <a:t> </a:t>
            </a:r>
            <a:r>
              <a:rPr lang="en" sz="1600" b="0" dirty="0" err="1"/>
              <a:t>sát</a:t>
            </a:r>
            <a:r>
              <a:rPr lang="en" sz="1600" b="0" dirty="0"/>
              <a:t> </a:t>
            </a:r>
            <a:r>
              <a:rPr lang="en" sz="1600" b="0" dirty="0" err="1"/>
              <a:t>được</a:t>
            </a:r>
            <a:r>
              <a:rPr lang="en" sz="1600" b="0" dirty="0"/>
              <a:t> </a:t>
            </a:r>
            <a:r>
              <a:rPr lang="en" sz="1600" b="0" dirty="0" err="1"/>
              <a:t>sử</a:t>
            </a:r>
            <a:r>
              <a:rPr lang="en" sz="1600" b="0" dirty="0"/>
              <a:t> </a:t>
            </a:r>
            <a:r>
              <a:rPr lang="en" sz="1600" b="0" dirty="0" err="1"/>
              <a:t>dụng</a:t>
            </a:r>
            <a:r>
              <a:rPr lang="en" sz="1600" b="0" dirty="0"/>
              <a:t> </a:t>
            </a:r>
            <a:r>
              <a:rPr lang="en" sz="1600" b="0" dirty="0" err="1"/>
              <a:t>cho</a:t>
            </a:r>
            <a:r>
              <a:rPr lang="en" sz="1600" b="0" dirty="0"/>
              <a:t> </a:t>
            </a:r>
            <a:r>
              <a:rPr lang="en" sz="1600" b="0" dirty="0" err="1"/>
              <a:t>các</a:t>
            </a:r>
            <a:r>
              <a:rPr lang="en" sz="1600" b="0" dirty="0"/>
              <a:t> </a:t>
            </a:r>
            <a:r>
              <a:rPr lang="en" sz="1600" b="0" dirty="0" err="1"/>
              <a:t>bài</a:t>
            </a:r>
            <a:r>
              <a:rPr lang="en" sz="1600" b="0" dirty="0"/>
              <a:t> </a:t>
            </a:r>
            <a:r>
              <a:rPr lang="en" sz="1600" b="0" dirty="0" err="1"/>
              <a:t>toán</a:t>
            </a:r>
            <a:r>
              <a:rPr lang="en" sz="1600" b="0" dirty="0"/>
              <a:t> </a:t>
            </a:r>
            <a:r>
              <a:rPr lang="en" sz="1600" b="0" dirty="0" err="1"/>
              <a:t>phân</a:t>
            </a:r>
            <a:r>
              <a:rPr lang="en" sz="1600" b="0" dirty="0"/>
              <a:t> </a:t>
            </a:r>
            <a:r>
              <a:rPr lang="en" sz="1600" b="0" dirty="0" err="1"/>
              <a:t>loại</a:t>
            </a:r>
            <a:r>
              <a:rPr lang="en" sz="1600" b="0" dirty="0"/>
              <a:t> </a:t>
            </a:r>
            <a:r>
              <a:rPr lang="en" sz="1600" b="0" dirty="0" err="1"/>
              <a:t>và</a:t>
            </a:r>
            <a:r>
              <a:rPr lang="en" sz="1600" b="0" dirty="0"/>
              <a:t> </a:t>
            </a:r>
            <a:r>
              <a:rPr lang="en" sz="1600" b="0" dirty="0" err="1"/>
              <a:t>hồi</a:t>
            </a:r>
            <a:r>
              <a:rPr lang="en" sz="1600" b="0" dirty="0"/>
              <a:t> </a:t>
            </a:r>
            <a:r>
              <a:rPr lang="en" sz="1600" b="0" dirty="0" err="1"/>
              <a:t>quy</a:t>
            </a:r>
            <a:r>
              <a:rPr lang="en" sz="1600" b="0" dirty="0"/>
              <a:t>. </a:t>
            </a:r>
            <a:r>
              <a:rPr lang="en" sz="1600" b="0" dirty="0" err="1"/>
              <a:t>Cơ</a:t>
            </a:r>
            <a:r>
              <a:rPr lang="en" sz="1600" b="0" dirty="0"/>
              <a:t> </a:t>
            </a:r>
            <a:r>
              <a:rPr lang="en" sz="1600" b="0" dirty="0" err="1"/>
              <a:t>chế</a:t>
            </a:r>
            <a:r>
              <a:rPr lang="en" sz="1600" b="0" dirty="0"/>
              <a:t> </a:t>
            </a:r>
            <a:r>
              <a:rPr lang="en" sz="1600" b="0" dirty="0" err="1"/>
              <a:t>hoạt</a:t>
            </a:r>
            <a:r>
              <a:rPr lang="en" sz="1600" b="0" dirty="0"/>
              <a:t> </a:t>
            </a:r>
            <a:r>
              <a:rPr lang="en" sz="1600" b="0" dirty="0" err="1"/>
              <a:t>động</a:t>
            </a:r>
            <a:r>
              <a:rPr lang="en" sz="1600" b="0" dirty="0"/>
              <a:t> </a:t>
            </a:r>
            <a:r>
              <a:rPr lang="en" sz="1600" b="0" dirty="0" err="1"/>
              <a:t>của</a:t>
            </a:r>
            <a:r>
              <a:rPr lang="en" sz="1600" b="0" dirty="0"/>
              <a:t> SVM </a:t>
            </a:r>
            <a:r>
              <a:rPr lang="en" sz="1600" b="0" dirty="0" err="1"/>
              <a:t>được</a:t>
            </a:r>
            <a:r>
              <a:rPr lang="en" sz="1600" b="0" dirty="0"/>
              <a:t> </a:t>
            </a:r>
            <a:r>
              <a:rPr lang="en" sz="1600" b="0" dirty="0" err="1"/>
              <a:t>thực</a:t>
            </a:r>
            <a:r>
              <a:rPr lang="en" sz="1600" b="0" dirty="0"/>
              <a:t> </a:t>
            </a:r>
            <a:r>
              <a:rPr lang="en" sz="1600" b="0" dirty="0" err="1"/>
              <a:t>hiện</a:t>
            </a:r>
            <a:r>
              <a:rPr lang="en" sz="1600" b="0" dirty="0"/>
              <a:t> </a:t>
            </a:r>
            <a:r>
              <a:rPr lang="en" sz="1600" b="0" dirty="0" err="1"/>
              <a:t>bằng</a:t>
            </a:r>
            <a:r>
              <a:rPr lang="en" sz="1600" b="0" dirty="0"/>
              <a:t> </a:t>
            </a:r>
            <a:r>
              <a:rPr lang="en" sz="1600" b="0" dirty="0" err="1"/>
              <a:t>cách</a:t>
            </a:r>
            <a:r>
              <a:rPr lang="en" sz="1600" b="0" dirty="0"/>
              <a:t> </a:t>
            </a:r>
            <a:r>
              <a:rPr lang="en" sz="1600" b="0" dirty="0" err="1"/>
              <a:t>tìm</a:t>
            </a:r>
            <a:r>
              <a:rPr lang="en" sz="1600" b="0" dirty="0"/>
              <a:t> </a:t>
            </a:r>
            <a:r>
              <a:rPr lang="en" sz="1600" b="0" dirty="0" err="1"/>
              <a:t>một</a:t>
            </a:r>
            <a:r>
              <a:rPr lang="en" sz="1600" b="0" dirty="0"/>
              <a:t> </a:t>
            </a:r>
            <a:r>
              <a:rPr lang="en" sz="1600" b="0" dirty="0" err="1"/>
              <a:t>siêu</a:t>
            </a:r>
            <a:r>
              <a:rPr lang="en" sz="1600" b="0" dirty="0"/>
              <a:t> </a:t>
            </a:r>
            <a:r>
              <a:rPr lang="en" sz="1600" b="0" dirty="0" err="1"/>
              <a:t>mặt</a:t>
            </a:r>
            <a:r>
              <a:rPr lang="en" sz="1600" b="0" dirty="0"/>
              <a:t> </a:t>
            </a:r>
            <a:r>
              <a:rPr lang="en" sz="1600" b="0" dirty="0" err="1"/>
              <a:t>phẳng</a:t>
            </a:r>
            <a:r>
              <a:rPr lang="en" sz="1600" b="0" dirty="0"/>
              <a:t> (hyperplane) </a:t>
            </a:r>
            <a:r>
              <a:rPr lang="en" sz="1600" b="0" dirty="0" err="1"/>
              <a:t>phân</a:t>
            </a:r>
            <a:r>
              <a:rPr lang="en" sz="1600" b="0" dirty="0"/>
              <a:t> chia </a:t>
            </a:r>
            <a:r>
              <a:rPr lang="en" sz="1600" b="0" dirty="0" err="1"/>
              <a:t>tốt</a:t>
            </a:r>
            <a:r>
              <a:rPr lang="en" sz="1600" b="0" dirty="0"/>
              <a:t> </a:t>
            </a:r>
            <a:r>
              <a:rPr lang="en" sz="1600" b="0" dirty="0" err="1"/>
              <a:t>nhất</a:t>
            </a:r>
            <a:r>
              <a:rPr lang="en" sz="1600" b="0" dirty="0"/>
              <a:t> </a:t>
            </a:r>
            <a:r>
              <a:rPr lang="en" sz="1600" b="0" dirty="0" err="1"/>
              <a:t>các</a:t>
            </a:r>
            <a:r>
              <a:rPr lang="en" sz="1600" b="0" dirty="0"/>
              <a:t> </a:t>
            </a:r>
            <a:r>
              <a:rPr lang="en" sz="1600" b="0" dirty="0" err="1"/>
              <a:t>điểm</a:t>
            </a:r>
            <a:r>
              <a:rPr lang="en" sz="1600" b="0" dirty="0"/>
              <a:t> </a:t>
            </a:r>
            <a:r>
              <a:rPr lang="en" sz="1600" b="0" dirty="0" err="1"/>
              <a:t>dữ</a:t>
            </a:r>
            <a:r>
              <a:rPr lang="en" sz="1600" b="0" dirty="0"/>
              <a:t> </a:t>
            </a:r>
            <a:r>
              <a:rPr lang="en" sz="1600" b="0" dirty="0" err="1"/>
              <a:t>liệu</a:t>
            </a:r>
            <a:r>
              <a:rPr lang="en" sz="1600" b="0" dirty="0"/>
              <a:t> </a:t>
            </a:r>
            <a:r>
              <a:rPr lang="en" sz="1600" b="0" dirty="0" err="1"/>
              <a:t>thuộc</a:t>
            </a:r>
            <a:r>
              <a:rPr lang="en" sz="1600" b="0" dirty="0"/>
              <a:t> </a:t>
            </a:r>
            <a:r>
              <a:rPr lang="en" sz="1600" b="0" dirty="0" err="1"/>
              <a:t>các</a:t>
            </a:r>
            <a:r>
              <a:rPr lang="en" sz="1600" b="0" dirty="0"/>
              <a:t> </a:t>
            </a:r>
            <a:r>
              <a:rPr lang="en" sz="1600" b="0" dirty="0" err="1"/>
              <a:t>lớp</a:t>
            </a:r>
            <a:r>
              <a:rPr lang="en" sz="1600" b="0" dirty="0"/>
              <a:t> </a:t>
            </a:r>
            <a:r>
              <a:rPr lang="en" sz="1600" b="0" dirty="0" err="1"/>
              <a:t>khác</a:t>
            </a:r>
            <a:r>
              <a:rPr lang="en" sz="1600" b="0" dirty="0"/>
              <a:t> </a:t>
            </a:r>
            <a:r>
              <a:rPr lang="en" sz="1600" b="0" dirty="0" err="1"/>
              <a:t>nhau</a:t>
            </a:r>
            <a:endParaRPr lang="en" sz="1600" dirty="0" err="1"/>
          </a:p>
        </p:txBody>
      </p:sp>
      <p:sp>
        <p:nvSpPr>
          <p:cNvPr id="689" name="Google Shape;689;p35"/>
          <p:cNvSpPr txBox="1">
            <a:spLocks noGrp="1"/>
          </p:cNvSpPr>
          <p:nvPr>
            <p:ph type="title" idx="6"/>
          </p:nvPr>
        </p:nvSpPr>
        <p:spPr>
          <a:xfrm>
            <a:off x="559320" y="1849557"/>
            <a:ext cx="6020235" cy="2521128"/>
          </a:xfrm>
          <a:prstGeom prst="rect">
            <a:avLst/>
          </a:prstGeom>
        </p:spPr>
        <p:txBody>
          <a:bodyPr spcFirstLastPara="1" wrap="square" lIns="91425" tIns="91425" rIns="36000" bIns="91425" anchor="b" anchorCtr="0">
            <a:noAutofit/>
          </a:bodyPr>
          <a:lstStyle/>
          <a:p>
            <a:pPr marL="285750" indent="-285750" algn="l">
              <a:buClr>
                <a:srgbClr val="FFFF00"/>
              </a:buClr>
              <a:buFont typeface="Wingdings" panose="05000000000000000000" pitchFamily="2" charset="2"/>
              <a:buChar char="Ø"/>
            </a:pPr>
            <a:r>
              <a:rPr lang="en-US" sz="1600" b="0" dirty="0" err="1"/>
              <a:t>Lựa</a:t>
            </a:r>
            <a:r>
              <a:rPr lang="en-US" sz="1600" b="0" dirty="0"/>
              <a:t> chọn kernel function và các siêu tham số (hyperparameters) cho SVM.</a:t>
            </a:r>
            <a:endParaRPr lang="vi-VN" sz="1600" dirty="0"/>
          </a:p>
          <a:p>
            <a:pPr marL="285750" indent="-285750" algn="l">
              <a:buClr>
                <a:srgbClr val="FFFF00"/>
              </a:buClr>
              <a:buFont typeface="Wingdings" panose="05000000000000000000" pitchFamily="2" charset="2"/>
              <a:buChar char="Ø"/>
            </a:pPr>
            <a:r>
              <a:rPr lang="en-US" sz="1600" b="0" dirty="0"/>
              <a:t>Huấn </a:t>
            </a:r>
            <a:r>
              <a:rPr lang="en-US" sz="1600" b="0" dirty="0" err="1"/>
              <a:t>luyện</a:t>
            </a:r>
            <a:r>
              <a:rPr lang="en-US" sz="1600" b="0" dirty="0"/>
              <a:t> SVM </a:t>
            </a:r>
            <a:r>
              <a:rPr lang="en-US" sz="1600" b="0" dirty="0" err="1"/>
              <a:t>trên</a:t>
            </a:r>
            <a:r>
              <a:rPr lang="en-US" sz="1600" b="0" dirty="0"/>
              <a:t> </a:t>
            </a:r>
            <a:r>
              <a:rPr lang="en-US" sz="1600" b="0" dirty="0" err="1"/>
              <a:t>dữ</a:t>
            </a:r>
            <a:r>
              <a:rPr lang="en-US" sz="1600" b="0" dirty="0"/>
              <a:t> </a:t>
            </a:r>
            <a:r>
              <a:rPr lang="en-US" sz="1600" b="0" dirty="0" err="1"/>
              <a:t>liệu</a:t>
            </a:r>
            <a:r>
              <a:rPr lang="en-US" sz="1600" b="0" dirty="0"/>
              <a:t> </a:t>
            </a:r>
            <a:r>
              <a:rPr lang="en-US" sz="1600" b="0" dirty="0" err="1"/>
              <a:t>huấn</a:t>
            </a:r>
            <a:r>
              <a:rPr lang="en-US" sz="1600" b="0" dirty="0"/>
              <a:t> </a:t>
            </a:r>
            <a:r>
              <a:rPr lang="en-US" sz="1600" b="0" dirty="0" err="1"/>
              <a:t>luyện</a:t>
            </a:r>
            <a:r>
              <a:rPr lang="en-US" sz="1600" b="0" dirty="0"/>
              <a:t>.</a:t>
            </a:r>
            <a:endParaRPr lang="en-US" sz="1600" dirty="0"/>
          </a:p>
          <a:p>
            <a:pPr marL="285750" indent="-285750" algn="l">
              <a:buClr>
                <a:srgbClr val="FFFF00"/>
              </a:buClr>
              <a:buFont typeface="Wingdings" panose="05000000000000000000" pitchFamily="2" charset="2"/>
              <a:buChar char="Ø"/>
            </a:pPr>
            <a:r>
              <a:rPr lang="en-US" sz="1600" b="0" dirty="0" err="1"/>
              <a:t>Đánh</a:t>
            </a:r>
            <a:r>
              <a:rPr lang="en-US" sz="1600" b="0" dirty="0"/>
              <a:t> </a:t>
            </a:r>
            <a:r>
              <a:rPr lang="en-US" sz="1600" b="0" dirty="0" err="1"/>
              <a:t>giá</a:t>
            </a:r>
            <a:r>
              <a:rPr lang="en-US" sz="1600" b="0" dirty="0"/>
              <a:t> </a:t>
            </a:r>
            <a:r>
              <a:rPr lang="en-US" sz="1600" b="0" dirty="0" err="1"/>
              <a:t>hiệu</a:t>
            </a:r>
            <a:r>
              <a:rPr lang="en-US" sz="1600" b="0" dirty="0"/>
              <a:t> </a:t>
            </a:r>
            <a:r>
              <a:rPr lang="en-US" sz="1600" b="0" dirty="0" err="1"/>
              <a:t>suất</a:t>
            </a:r>
            <a:r>
              <a:rPr lang="en-US" sz="1600" b="0" dirty="0"/>
              <a:t> </a:t>
            </a:r>
            <a:r>
              <a:rPr lang="en-US" sz="1600" b="0" dirty="0" err="1"/>
              <a:t>của</a:t>
            </a:r>
            <a:r>
              <a:rPr lang="en-US" sz="1600" b="0" dirty="0"/>
              <a:t> SVM </a:t>
            </a:r>
            <a:r>
              <a:rPr lang="en-US" sz="1600" b="0" dirty="0" err="1"/>
              <a:t>trên</a:t>
            </a:r>
            <a:r>
              <a:rPr lang="en-US" sz="1600" b="0" dirty="0"/>
              <a:t> </a:t>
            </a:r>
            <a:r>
              <a:rPr lang="en-US" sz="1600" b="0" dirty="0" err="1"/>
              <a:t>dữ</a:t>
            </a:r>
            <a:r>
              <a:rPr lang="en-US" sz="1600" b="0" dirty="0"/>
              <a:t> </a:t>
            </a:r>
            <a:r>
              <a:rPr lang="en-US" sz="1600" b="0" dirty="0" err="1"/>
              <a:t>liệu</a:t>
            </a:r>
            <a:r>
              <a:rPr lang="en-US" sz="1600" b="0" dirty="0"/>
              <a:t> kiểm tra.</a:t>
            </a:r>
            <a:endParaRPr lang="en-US" sz="1600" dirty="0"/>
          </a:p>
          <a:p>
            <a:pPr marL="285750" indent="-285750" algn="l">
              <a:buClr>
                <a:srgbClr val="FFFF00"/>
              </a:buClr>
              <a:buFont typeface="Wingdings" panose="05000000000000000000" pitchFamily="2" charset="2"/>
              <a:buChar char="Ø"/>
            </a:pPr>
            <a:r>
              <a:rPr lang="en-US" sz="1600" b="0" dirty="0"/>
              <a:t>Tinh </a:t>
            </a:r>
            <a:r>
              <a:rPr lang="en-US" sz="1600" b="0" dirty="0" err="1"/>
              <a:t>chỉnh</a:t>
            </a:r>
            <a:r>
              <a:rPr lang="en-US" sz="1600" b="0" dirty="0"/>
              <a:t> </a:t>
            </a:r>
            <a:r>
              <a:rPr lang="en-US" sz="1600" b="0" dirty="0" err="1"/>
              <a:t>các</a:t>
            </a:r>
            <a:r>
              <a:rPr lang="en-US" sz="1600" b="0" dirty="0"/>
              <a:t> </a:t>
            </a:r>
            <a:r>
              <a:rPr lang="en-US" sz="1600" b="0" dirty="0" err="1"/>
              <a:t>siêu</a:t>
            </a:r>
            <a:r>
              <a:rPr lang="en-US" sz="1600" b="0" dirty="0"/>
              <a:t> </a:t>
            </a:r>
            <a:r>
              <a:rPr lang="en-US" sz="1600" b="0" dirty="0" err="1"/>
              <a:t>tham</a:t>
            </a:r>
            <a:r>
              <a:rPr lang="en-US" sz="1600" b="0" dirty="0"/>
              <a:t> </a:t>
            </a:r>
            <a:r>
              <a:rPr lang="en-US" sz="1600" b="0" dirty="0" err="1"/>
              <a:t>số</a:t>
            </a:r>
            <a:r>
              <a:rPr lang="en-US" sz="1600" b="0" dirty="0"/>
              <a:t> </a:t>
            </a:r>
            <a:r>
              <a:rPr lang="en-US" sz="1600" b="0" dirty="0" err="1"/>
              <a:t>của</a:t>
            </a:r>
            <a:r>
              <a:rPr lang="en-US" sz="1600" b="0" dirty="0"/>
              <a:t> SVM </a:t>
            </a:r>
            <a:r>
              <a:rPr lang="en-US" sz="1600" b="0" dirty="0" err="1"/>
              <a:t>để</a:t>
            </a:r>
            <a:r>
              <a:rPr lang="en-US" sz="1600" b="0" dirty="0"/>
              <a:t> cải thiện hiệu suất.</a:t>
            </a:r>
            <a:endParaRPr lang="en-US" sz="1600" dirty="0"/>
          </a:p>
          <a:p>
            <a:pPr algn="l"/>
            <a:endParaRPr lang="en-US" sz="1600" dirty="0"/>
          </a:p>
        </p:txBody>
      </p:sp>
      <p:sp>
        <p:nvSpPr>
          <p:cNvPr id="23" name="Google Shape;689;p35">
            <a:extLst>
              <a:ext uri="{FF2B5EF4-FFF2-40B4-BE49-F238E27FC236}">
                <a16:creationId xmlns:a16="http://schemas.microsoft.com/office/drawing/2014/main" id="{0F5F9DC7-F6AB-B4F2-9D05-1C5600014DA5}"/>
              </a:ext>
            </a:extLst>
          </p:cNvPr>
          <p:cNvSpPr txBox="1">
            <a:spLocks/>
          </p:cNvSpPr>
          <p:nvPr/>
        </p:nvSpPr>
        <p:spPr>
          <a:xfrm>
            <a:off x="559320" y="4159748"/>
            <a:ext cx="4849862" cy="67127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br>
              <a:rPr lang="en"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Thư viện sciki-learn:</a:t>
            </a:r>
            <a:r>
              <a:rPr lang="en-US" sz="1600" b="0" dirty="0">
                <a:latin typeface="Arial" panose="020B0604020202020204" pitchFamily="34" charset="0"/>
                <a:cs typeface="Arial" panose="020B0604020202020204" pitchFamily="34" charset="0"/>
              </a:rPr>
              <a:t> có hàm SVC hỗ trợ tính toán</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endParaRPr lang="en-US" sz="1600" b="0" dirty="0">
              <a:latin typeface="Arial" panose="020B0604020202020204" pitchFamily="34" charset="0"/>
              <a:cs typeface="Arial" panose="020B0604020202020204" pitchFamily="34" charset="0"/>
            </a:endParaRPr>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6" name="TextBox 5">
            <a:extLst>
              <a:ext uri="{FF2B5EF4-FFF2-40B4-BE49-F238E27FC236}">
                <a16:creationId xmlns:a16="http://schemas.microsoft.com/office/drawing/2014/main" id="{91FF9DB5-11DA-12D8-0D88-E3209AB3567A}"/>
              </a:ext>
            </a:extLst>
          </p:cNvPr>
          <p:cNvSpPr txBox="1"/>
          <p:nvPr/>
        </p:nvSpPr>
        <p:spPr>
          <a:xfrm>
            <a:off x="601692" y="2417861"/>
            <a:ext cx="4572000" cy="307777"/>
          </a:xfrm>
          <a:prstGeom prst="rect">
            <a:avLst/>
          </a:prstGeom>
          <a:noFill/>
        </p:spPr>
        <p:txBody>
          <a:bodyPr wrap="square">
            <a:spAutoFit/>
          </a:bodyPr>
          <a:lstStyle/>
          <a:p>
            <a:r>
              <a:rPr lang="vi-VN" b="1" dirty="0">
                <a:solidFill>
                  <a:schemeClr val="tx2"/>
                </a:solidFill>
                <a:cs typeface="Arial" panose="020B0604020202020204" pitchFamily="34" charset="0"/>
              </a:rPr>
              <a:t>Các bước tiến hành :</a:t>
            </a:r>
            <a:endParaRPr lang="en-US"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339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a16="http://schemas.microsoft.com/office/drawing/2014/main" id="{D0DC6004-5CF3-03C1-798E-E1CBFD1FE20E}"/>
              </a:ext>
            </a:extLst>
          </p:cNvPr>
          <p:cNvSpPr>
            <a:spLocks noGrp="1"/>
          </p:cNvSpPr>
          <p:nvPr>
            <p:ph type="title"/>
          </p:nvPr>
        </p:nvSpPr>
        <p:spPr>
          <a:xfrm>
            <a:off x="2591795" y="4432447"/>
            <a:ext cx="3781853" cy="401700"/>
          </a:xfrm>
        </p:spPr>
        <p:txBody>
          <a:bodyPr/>
          <a:lstStyle/>
          <a:p>
            <a:r>
              <a:rPr lang="en-US" b="1" i="0" dirty="0">
                <a:solidFill>
                  <a:schemeClr val="tx2"/>
                </a:solidFill>
                <a:effectLst/>
              </a:rPr>
              <a:t>Quy </a:t>
            </a:r>
            <a:r>
              <a:rPr lang="en-US" b="1" i="0" dirty="0" err="1">
                <a:solidFill>
                  <a:schemeClr val="tx2"/>
                </a:solidFill>
                <a:effectLst/>
              </a:rPr>
              <a:t>tắc</a:t>
            </a:r>
            <a:r>
              <a:rPr lang="en-US" b="1" i="0" dirty="0">
                <a:solidFill>
                  <a:schemeClr val="tx2"/>
                </a:solidFill>
                <a:effectLst/>
              </a:rPr>
              <a:t> 1 :</a:t>
            </a:r>
            <a:r>
              <a:rPr lang="en-US" b="1" i="0" dirty="0" err="1">
                <a:solidFill>
                  <a:schemeClr val="tx2"/>
                </a:solidFill>
                <a:effectLst/>
              </a:rPr>
              <a:t>Chọn</a:t>
            </a:r>
            <a:r>
              <a:rPr lang="en-US" b="1" i="0" dirty="0">
                <a:solidFill>
                  <a:schemeClr val="tx2"/>
                </a:solidFill>
                <a:effectLst/>
              </a:rPr>
              <a:t> </a:t>
            </a:r>
            <a:r>
              <a:rPr lang="en-US" b="1" i="0" dirty="0" err="1">
                <a:solidFill>
                  <a:schemeClr val="tx2"/>
                </a:solidFill>
                <a:effectLst/>
              </a:rPr>
              <a:t>một</a:t>
            </a:r>
            <a:r>
              <a:rPr lang="en-US" b="1" i="0" dirty="0">
                <a:solidFill>
                  <a:schemeClr val="tx2"/>
                </a:solidFill>
                <a:effectLst/>
              </a:rPr>
              <a:t> hyper-plane </a:t>
            </a:r>
            <a:r>
              <a:rPr lang="en-US" b="1" i="0" dirty="0" err="1">
                <a:solidFill>
                  <a:schemeClr val="tx2"/>
                </a:solidFill>
                <a:effectLst/>
              </a:rPr>
              <a:t>để</a:t>
            </a:r>
            <a:r>
              <a:rPr lang="en-US" b="1" i="0" dirty="0">
                <a:solidFill>
                  <a:schemeClr val="tx2"/>
                </a:solidFill>
                <a:effectLst/>
              </a:rPr>
              <a:t> </a:t>
            </a:r>
            <a:r>
              <a:rPr lang="en-US" b="1" i="0" dirty="0" err="1">
                <a:solidFill>
                  <a:schemeClr val="tx2"/>
                </a:solidFill>
                <a:effectLst/>
              </a:rPr>
              <a:t>phân</a:t>
            </a:r>
            <a:r>
              <a:rPr lang="en-US" b="1" i="0" dirty="0">
                <a:solidFill>
                  <a:schemeClr val="tx2"/>
                </a:solidFill>
                <a:effectLst/>
              </a:rPr>
              <a:t> chia </a:t>
            </a:r>
            <a:r>
              <a:rPr lang="en-US" b="1" i="0" dirty="0" err="1">
                <a:solidFill>
                  <a:schemeClr val="tx2"/>
                </a:solidFill>
                <a:effectLst/>
              </a:rPr>
              <a:t>hai</a:t>
            </a:r>
            <a:r>
              <a:rPr lang="en-US" b="1" i="0" dirty="0">
                <a:solidFill>
                  <a:schemeClr val="tx2"/>
                </a:solidFill>
                <a:effectLst/>
              </a:rPr>
              <a:t> </a:t>
            </a:r>
            <a:r>
              <a:rPr lang="en-US" b="1" i="0" dirty="0" err="1">
                <a:solidFill>
                  <a:schemeClr val="tx2"/>
                </a:solidFill>
                <a:effectLst/>
              </a:rPr>
              <a:t>lớp</a:t>
            </a:r>
            <a:r>
              <a:rPr lang="en-US" b="1" i="0" dirty="0">
                <a:solidFill>
                  <a:schemeClr val="tx2"/>
                </a:solidFill>
                <a:effectLst/>
              </a:rPr>
              <a:t> </a:t>
            </a:r>
            <a:r>
              <a:rPr lang="en-US" b="1" i="0" dirty="0" err="1">
                <a:solidFill>
                  <a:schemeClr val="tx2"/>
                </a:solidFill>
                <a:effectLst/>
              </a:rPr>
              <a:t>tốt</a:t>
            </a:r>
            <a:r>
              <a:rPr lang="en-US" b="1" i="0" dirty="0">
                <a:solidFill>
                  <a:schemeClr val="tx2"/>
                </a:solidFill>
                <a:effectLst/>
              </a:rPr>
              <a:t> </a:t>
            </a:r>
            <a:r>
              <a:rPr lang="en-US" b="1" i="0" dirty="0" err="1">
                <a:solidFill>
                  <a:schemeClr val="tx2"/>
                </a:solidFill>
                <a:effectLst/>
              </a:rPr>
              <a:t>nhất</a:t>
            </a:r>
            <a:endParaRPr lang="en-US" dirty="0">
              <a:solidFill>
                <a:schemeClr val="tx2"/>
              </a:solidFill>
            </a:endParaRPr>
          </a:p>
        </p:txBody>
      </p:sp>
      <p:sp>
        <p:nvSpPr>
          <p:cNvPr id="6" name="Title 5">
            <a:extLst>
              <a:ext uri="{FF2B5EF4-FFF2-40B4-BE49-F238E27FC236}">
                <a16:creationId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1026" name="Picture 2">
            <a:extLst>
              <a:ext uri="{FF2B5EF4-FFF2-40B4-BE49-F238E27FC236}">
                <a16:creationId xmlns:a16="http://schemas.microsoft.com/office/drawing/2014/main" id="{C2BFB369-E8B9-6BEA-C9BA-387D51974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460" y="1006360"/>
            <a:ext cx="714508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22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a16="http://schemas.microsoft.com/office/drawing/2014/main" id="{D0DC6004-5CF3-03C1-798E-E1CBFD1FE20E}"/>
              </a:ext>
            </a:extLst>
          </p:cNvPr>
          <p:cNvSpPr>
            <a:spLocks noGrp="1"/>
          </p:cNvSpPr>
          <p:nvPr>
            <p:ph type="title"/>
          </p:nvPr>
        </p:nvSpPr>
        <p:spPr>
          <a:xfrm>
            <a:off x="2323412" y="4462045"/>
            <a:ext cx="4409173" cy="401700"/>
          </a:xfrm>
        </p:spPr>
        <p:txBody>
          <a:bodyPr/>
          <a:lstStyle/>
          <a:p>
            <a:r>
              <a:rPr lang="vi-VN" b="1" i="0" dirty="0">
                <a:solidFill>
                  <a:schemeClr val="tx2"/>
                </a:solidFill>
                <a:effectLst/>
              </a:rPr>
              <a:t>Quy tắc thứ hai chính là xác định khoảng cách lớn nhất từ điểu gần nhất của một lớp nào đó đến đường hyper-plane</a:t>
            </a:r>
            <a:endParaRPr lang="en-US" dirty="0">
              <a:solidFill>
                <a:schemeClr val="tx2"/>
              </a:solidFill>
            </a:endParaRPr>
          </a:p>
        </p:txBody>
      </p:sp>
      <p:sp>
        <p:nvSpPr>
          <p:cNvPr id="6" name="Title 5">
            <a:extLst>
              <a:ext uri="{FF2B5EF4-FFF2-40B4-BE49-F238E27FC236}">
                <a16:creationId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4098" name="Picture 2">
            <a:extLst>
              <a:ext uri="{FF2B5EF4-FFF2-40B4-BE49-F238E27FC236}">
                <a16:creationId xmlns:a16="http://schemas.microsoft.com/office/drawing/2014/main" id="{047E3DE6-7EDB-F9BF-1C9F-0401F65442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297" y="952500"/>
            <a:ext cx="7102549"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94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45571" y="187395"/>
            <a:ext cx="7704000" cy="572700"/>
          </a:xfrm>
          <a:prstGeom prst="rect">
            <a:avLst/>
          </a:prstGeom>
        </p:spPr>
        <p:txBody>
          <a:bodyPr spcFirstLastPara="1" wrap="square" lIns="91425" tIns="91425" rIns="91425" bIns="91425" anchor="t" anchorCtr="0">
            <a:noAutofit/>
          </a:bodyPr>
          <a:lstStyle/>
          <a:p>
            <a:r>
              <a:rPr lang="en" dirty="0"/>
              <a:t>Thống kê hiệu xuất nhận diện</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pic>
        <p:nvPicPr>
          <p:cNvPr id="5" name="Picture 4"/>
          <p:cNvPicPr>
            <a:picLocks noChangeAspect="1"/>
          </p:cNvPicPr>
          <p:nvPr/>
        </p:nvPicPr>
        <p:blipFill>
          <a:blip r:embed="rId4"/>
          <a:stretch>
            <a:fillRect/>
          </a:stretch>
        </p:blipFill>
        <p:spPr>
          <a:xfrm>
            <a:off x="-8261" y="1115842"/>
            <a:ext cx="9152262" cy="3387405"/>
          </a:xfrm>
          <a:prstGeom prst="rect">
            <a:avLst/>
          </a:prstGeom>
        </p:spPr>
      </p:pic>
    </p:spTree>
    <p:extLst>
      <p:ext uri="{BB962C8B-B14F-4D97-AF65-F5344CB8AC3E}">
        <p14:creationId xmlns:p14="http://schemas.microsoft.com/office/powerpoint/2010/main" val="3395932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45571" y="187395"/>
            <a:ext cx="7704000" cy="572700"/>
          </a:xfrm>
          <a:prstGeom prst="rect">
            <a:avLst/>
          </a:prstGeom>
        </p:spPr>
        <p:txBody>
          <a:bodyPr spcFirstLastPara="1" wrap="square" lIns="91425" tIns="91425" rIns="91425" bIns="91425" anchor="t" anchorCtr="0">
            <a:noAutofit/>
          </a:bodyPr>
          <a:lstStyle/>
          <a:p>
            <a:r>
              <a:rPr lang="en" dirty="0"/>
              <a:t>Thống kê hiệu xuất nhận diện</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pic>
        <p:nvPicPr>
          <p:cNvPr id="4" name="Picture 3"/>
          <p:cNvPicPr>
            <a:picLocks noChangeAspect="1"/>
          </p:cNvPicPr>
          <p:nvPr/>
        </p:nvPicPr>
        <p:blipFill>
          <a:blip r:embed="rId4"/>
          <a:stretch>
            <a:fillRect/>
          </a:stretch>
        </p:blipFill>
        <p:spPr>
          <a:xfrm>
            <a:off x="0" y="1179241"/>
            <a:ext cx="9144000" cy="3048000"/>
          </a:xfrm>
          <a:prstGeom prst="rect">
            <a:avLst/>
          </a:prstGeom>
        </p:spPr>
      </p:pic>
    </p:spTree>
    <p:extLst>
      <p:ext uri="{BB962C8B-B14F-4D97-AF65-F5344CB8AC3E}">
        <p14:creationId xmlns:p14="http://schemas.microsoft.com/office/powerpoint/2010/main" val="31032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Tập dữ liệu train</a:t>
            </a:r>
            <a:endParaRPr dirty="0"/>
          </a:p>
        </p:txBody>
      </p:sp>
      <p:pic>
        <p:nvPicPr>
          <p:cNvPr id="3" name="Picture 2"/>
          <p:cNvPicPr>
            <a:picLocks noChangeAspect="1"/>
          </p:cNvPicPr>
          <p:nvPr/>
        </p:nvPicPr>
        <p:blipFill>
          <a:blip r:embed="rId3"/>
          <a:stretch>
            <a:fillRect/>
          </a:stretch>
        </p:blipFill>
        <p:spPr>
          <a:xfrm>
            <a:off x="692599" y="763146"/>
            <a:ext cx="7646743" cy="3897988"/>
          </a:xfrm>
          <a:prstGeom prst="rect">
            <a:avLst/>
          </a:prstGeom>
        </p:spPr>
      </p:pic>
    </p:spTree>
    <p:extLst>
      <p:ext uri="{BB962C8B-B14F-4D97-AF65-F5344CB8AC3E}">
        <p14:creationId xmlns:p14="http://schemas.microsoft.com/office/powerpoint/2010/main" val="2386417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45571" y="187395"/>
            <a:ext cx="7704000" cy="572700"/>
          </a:xfrm>
          <a:prstGeom prst="rect">
            <a:avLst/>
          </a:prstGeom>
        </p:spPr>
        <p:txBody>
          <a:bodyPr spcFirstLastPara="1" wrap="square" lIns="91425" tIns="91425" rIns="91425" bIns="91425" anchor="t" anchorCtr="0">
            <a:noAutofit/>
          </a:bodyPr>
          <a:lstStyle/>
          <a:p>
            <a:r>
              <a:rPr lang="en" dirty="0"/>
              <a:t>Thống kê hiệu xuất nhận diện</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pic>
        <p:nvPicPr>
          <p:cNvPr id="3" name="Picture 2"/>
          <p:cNvPicPr>
            <a:picLocks noChangeAspect="1"/>
          </p:cNvPicPr>
          <p:nvPr/>
        </p:nvPicPr>
        <p:blipFill>
          <a:blip r:embed="rId4"/>
          <a:stretch>
            <a:fillRect/>
          </a:stretch>
        </p:blipFill>
        <p:spPr>
          <a:xfrm>
            <a:off x="0" y="1274107"/>
            <a:ext cx="9144000" cy="3105902"/>
          </a:xfrm>
          <a:prstGeom prst="rect">
            <a:avLst/>
          </a:prstGeom>
        </p:spPr>
      </p:pic>
    </p:spTree>
    <p:extLst>
      <p:ext uri="{BB962C8B-B14F-4D97-AF65-F5344CB8AC3E}">
        <p14:creationId xmlns:p14="http://schemas.microsoft.com/office/powerpoint/2010/main" val="4270326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idx="15"/>
          </p:nvPr>
        </p:nvSpPr>
        <p:spPr>
          <a:xfrm>
            <a:off x="692600" y="159191"/>
            <a:ext cx="7704000" cy="572700"/>
          </a:xfrm>
        </p:spPr>
        <p:txBody>
          <a:bodyPr/>
          <a:lstStyle/>
          <a:p>
            <a:r>
              <a:rPr lang="en-US" dirty="0"/>
              <a:t>Kết luận</a:t>
            </a:r>
          </a:p>
        </p:txBody>
      </p:sp>
      <p:sp>
        <p:nvSpPr>
          <p:cNvPr id="16" name="TextBox 15"/>
          <p:cNvSpPr txBox="1"/>
          <p:nvPr/>
        </p:nvSpPr>
        <p:spPr>
          <a:xfrm>
            <a:off x="923271" y="797522"/>
            <a:ext cx="7473329" cy="4401205"/>
          </a:xfrm>
          <a:prstGeom prst="rect">
            <a:avLst/>
          </a:prstGeom>
          <a:noFill/>
        </p:spPr>
        <p:txBody>
          <a:bodyPr wrap="square" rtlCol="0">
            <a:spAutoFit/>
          </a:bodyPr>
          <a:lstStyle/>
          <a:p>
            <a:r>
              <a:rPr lang="en-US" sz="2000" dirty="0">
                <a:solidFill>
                  <a:schemeClr val="tx2"/>
                </a:solidFill>
              </a:rPr>
              <a:t>So sánh mô hình LBP vs mô hình HoG:</a:t>
            </a:r>
          </a:p>
          <a:p>
            <a:endParaRPr lang="en-US" sz="2000" dirty="0">
              <a:solidFill>
                <a:schemeClr val="tx2"/>
              </a:solidFill>
            </a:endParaRPr>
          </a:p>
          <a:p>
            <a:r>
              <a:rPr lang="en-US" sz="2000" dirty="0">
                <a:solidFill>
                  <a:schemeClr val="tx2"/>
                </a:solidFill>
              </a:rPr>
              <a:t>- Ta có thể thấy rõ sự chênh lệch hiệu xuất của hai mô hình LBP với mô hình HoG (đối với LBP thì hiệu xuất cải thiện tối đa là 63.29% trên tập kiểm thử còn mô hình HoG có hiệu xuất lên đến 74.68%) </a:t>
            </a:r>
          </a:p>
          <a:p>
            <a:r>
              <a:rPr lang="en-US" sz="2000" dirty="0">
                <a:solidFill>
                  <a:schemeClr val="tx2"/>
                </a:solidFill>
              </a:rPr>
              <a:t>=&gt; Bản chất của 2 mô hình có sự khác biệt rõ rệt</a:t>
            </a:r>
          </a:p>
          <a:p>
            <a:endParaRPr lang="en-US" sz="2000" dirty="0">
              <a:solidFill>
                <a:schemeClr val="tx2"/>
              </a:solidFill>
            </a:endParaRPr>
          </a:p>
          <a:p>
            <a:r>
              <a:rPr lang="en-US" sz="2000" dirty="0">
                <a:solidFill>
                  <a:schemeClr val="tx2"/>
                </a:solidFill>
              </a:rPr>
              <a:t>- Việc sử dụng các phương pháp xử lí tiền dữ liệu cho hiệu quả cao ở mô hình LBP nhưng lại không mang lại hiệu quả đáng kể ở mô hình HoG</a:t>
            </a:r>
          </a:p>
          <a:p>
            <a:r>
              <a:rPr lang="en-US" sz="2000" dirty="0">
                <a:solidFill>
                  <a:schemeClr val="tx2"/>
                </a:solidFill>
              </a:rPr>
              <a:t>=&gt; Do LBP dễ bị ảnh hưởng bởi nhiễu và các giá trị cần được chuẩn hóa hơn là HoG</a:t>
            </a:r>
          </a:p>
          <a:p>
            <a:pPr marL="285750" indent="-285750">
              <a:buFontTx/>
              <a:buChar char="-"/>
            </a:pPr>
            <a:endParaRPr lang="en-US" sz="2000" dirty="0">
              <a:solidFill>
                <a:schemeClr val="tx2"/>
              </a:solidFill>
            </a:endParaRPr>
          </a:p>
        </p:txBody>
      </p:sp>
    </p:spTree>
    <p:extLst>
      <p:ext uri="{BB962C8B-B14F-4D97-AF65-F5344CB8AC3E}">
        <p14:creationId xmlns:p14="http://schemas.microsoft.com/office/powerpoint/2010/main" val="3417016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idx="15"/>
          </p:nvPr>
        </p:nvSpPr>
        <p:spPr>
          <a:xfrm>
            <a:off x="692599" y="379195"/>
            <a:ext cx="7704000" cy="572700"/>
          </a:xfrm>
        </p:spPr>
        <p:txBody>
          <a:bodyPr/>
          <a:lstStyle/>
          <a:p>
            <a:r>
              <a:rPr lang="en-US" dirty="0"/>
              <a:t>Tài liệu tham khảo:</a:t>
            </a:r>
          </a:p>
        </p:txBody>
      </p:sp>
      <p:sp>
        <p:nvSpPr>
          <p:cNvPr id="15" name="TextBox 14"/>
          <p:cNvSpPr txBox="1"/>
          <p:nvPr/>
        </p:nvSpPr>
        <p:spPr>
          <a:xfrm>
            <a:off x="907525" y="1299411"/>
            <a:ext cx="7688455" cy="3108543"/>
          </a:xfrm>
          <a:prstGeom prst="rect">
            <a:avLst/>
          </a:prstGeom>
          <a:noFill/>
        </p:spPr>
        <p:txBody>
          <a:bodyPr wrap="square" rtlCol="0">
            <a:spAutoFit/>
          </a:bodyPr>
          <a:lstStyle/>
          <a:p>
            <a:r>
              <a:rPr lang="en-US" dirty="0">
                <a:solidFill>
                  <a:schemeClr val="tx2"/>
                </a:solidFill>
              </a:rPr>
              <a:t>Tìm hiểu phương pháp LBP: </a:t>
            </a:r>
          </a:p>
          <a:p>
            <a:endParaRPr lang="en-US" dirty="0">
              <a:solidFill>
                <a:schemeClr val="tx2"/>
              </a:solidFill>
            </a:endParaRPr>
          </a:p>
          <a:p>
            <a:r>
              <a:rPr lang="en-US" u="sng" dirty="0">
                <a:solidFill>
                  <a:schemeClr val="tx2"/>
                </a:solidFill>
                <a:hlinkClick r:id="rId2"/>
              </a:rPr>
              <a:t>https://minhng.info/tutorials/local-binary-patterns-lbp-opencv.html#:~:text=Local%20Binary%20Patterns%20(hay%20c%C3%B2n,m%C3%A1y%20%C4%91%E1%BB%83%20h%E1%BB%8Dc%20%2F%20ph%C3%A2n%20lo%E1%BA%A1i</a:t>
            </a:r>
            <a:r>
              <a:rPr lang="en-US" u="sng" dirty="0">
                <a:solidFill>
                  <a:schemeClr val="tx2"/>
                </a:solidFill>
              </a:rPr>
              <a:t>.</a:t>
            </a:r>
          </a:p>
          <a:p>
            <a:endParaRPr lang="en-US" u="sng" dirty="0">
              <a:solidFill>
                <a:schemeClr val="tx2"/>
              </a:solidFill>
            </a:endParaRPr>
          </a:p>
          <a:p>
            <a:r>
              <a:rPr lang="en-US" dirty="0">
                <a:solidFill>
                  <a:schemeClr val="tx2"/>
                </a:solidFill>
              </a:rPr>
              <a:t>Tìm hiểu phương pháp HoG: </a:t>
            </a:r>
          </a:p>
          <a:p>
            <a:endParaRPr lang="en-US" dirty="0">
              <a:solidFill>
                <a:schemeClr val="tx2"/>
              </a:solidFill>
            </a:endParaRPr>
          </a:p>
          <a:p>
            <a:r>
              <a:rPr lang="en-US" u="sng" dirty="0">
                <a:solidFill>
                  <a:schemeClr val="tx2"/>
                </a:solidFill>
                <a:hlinkClick r:id="rId3"/>
              </a:rPr>
              <a:t>https://viblo.asia/p/tim-hieu-ve-phuong-phap-mo-ta-dac-trung-hog-histogram-of-oriented-gradients-V3m5WAwxZO7</a:t>
            </a:r>
            <a:endParaRPr lang="en-US" u="sng" dirty="0">
              <a:solidFill>
                <a:schemeClr val="tx2"/>
              </a:solidFill>
            </a:endParaRPr>
          </a:p>
          <a:p>
            <a:endParaRPr lang="en-US" u="sng" dirty="0">
              <a:solidFill>
                <a:schemeClr val="tx2"/>
              </a:solidFill>
            </a:endParaRPr>
          </a:p>
          <a:p>
            <a:r>
              <a:rPr lang="en-US" dirty="0">
                <a:solidFill>
                  <a:schemeClr val="tx2"/>
                </a:solidFill>
              </a:rPr>
              <a:t>Các phương pháp tiền xử lí dữ liệu + classification: </a:t>
            </a:r>
          </a:p>
          <a:p>
            <a:endParaRPr lang="en-US" u="sng" dirty="0">
              <a:solidFill>
                <a:schemeClr val="tx2"/>
              </a:solidFill>
            </a:endParaRPr>
          </a:p>
          <a:p>
            <a:r>
              <a:rPr lang="en-US" u="sng" dirty="0">
                <a:solidFill>
                  <a:schemeClr val="tx2"/>
                </a:solidFill>
              </a:rPr>
              <a:t>Tài liệu học tập môn KHDL, Trí tuệ nhân tạo</a:t>
            </a:r>
          </a:p>
        </p:txBody>
      </p:sp>
    </p:spTree>
    <p:extLst>
      <p:ext uri="{BB962C8B-B14F-4D97-AF65-F5344CB8AC3E}">
        <p14:creationId xmlns:p14="http://schemas.microsoft.com/office/powerpoint/2010/main" val="66184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Tập dữ liệu test</a:t>
            </a:r>
            <a:endParaRPr dirty="0"/>
          </a:p>
        </p:txBody>
      </p:sp>
      <p:pic>
        <p:nvPicPr>
          <p:cNvPr id="2" name="Picture 1"/>
          <p:cNvPicPr>
            <a:picLocks noChangeAspect="1"/>
          </p:cNvPicPr>
          <p:nvPr/>
        </p:nvPicPr>
        <p:blipFill>
          <a:blip r:embed="rId3"/>
          <a:stretch>
            <a:fillRect/>
          </a:stretch>
        </p:blipFill>
        <p:spPr>
          <a:xfrm>
            <a:off x="953729" y="767205"/>
            <a:ext cx="7181740" cy="4090304"/>
          </a:xfrm>
          <a:prstGeom prst="rect">
            <a:avLst/>
          </a:prstGeom>
        </p:spPr>
      </p:pic>
    </p:spTree>
    <p:extLst>
      <p:ext uri="{BB962C8B-B14F-4D97-AF65-F5344CB8AC3E}">
        <p14:creationId xmlns:p14="http://schemas.microsoft.com/office/powerpoint/2010/main" val="348026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Tập dữ liệu test</a:t>
            </a:r>
            <a:endParaRPr dirty="0"/>
          </a:p>
        </p:txBody>
      </p:sp>
      <p:pic>
        <p:nvPicPr>
          <p:cNvPr id="3" name="Picture 2"/>
          <p:cNvPicPr>
            <a:picLocks noChangeAspect="1"/>
          </p:cNvPicPr>
          <p:nvPr/>
        </p:nvPicPr>
        <p:blipFill>
          <a:blip r:embed="rId3"/>
          <a:stretch>
            <a:fillRect/>
          </a:stretch>
        </p:blipFill>
        <p:spPr>
          <a:xfrm>
            <a:off x="532811" y="1041275"/>
            <a:ext cx="8023576" cy="3518071"/>
          </a:xfrm>
          <a:prstGeom prst="rect">
            <a:avLst/>
          </a:prstGeom>
        </p:spPr>
      </p:pic>
    </p:spTree>
    <p:extLst>
      <p:ext uri="{BB962C8B-B14F-4D97-AF65-F5344CB8AC3E}">
        <p14:creationId xmlns:p14="http://schemas.microsoft.com/office/powerpoint/2010/main" val="344014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Mô hình chung cho các bài toán học máy</a:t>
            </a:r>
            <a:endParaRPr dirty="0"/>
          </a:p>
        </p:txBody>
      </p:sp>
      <p:pic>
        <p:nvPicPr>
          <p:cNvPr id="2" name="Picture 1"/>
          <p:cNvPicPr>
            <a:picLocks noChangeAspect="1"/>
          </p:cNvPicPr>
          <p:nvPr/>
        </p:nvPicPr>
        <p:blipFill>
          <a:blip r:embed="rId3"/>
          <a:stretch>
            <a:fillRect/>
          </a:stretch>
        </p:blipFill>
        <p:spPr>
          <a:xfrm>
            <a:off x="1200240" y="807517"/>
            <a:ext cx="6688718" cy="4009581"/>
          </a:xfrm>
          <a:prstGeom prst="rect">
            <a:avLst/>
          </a:prstGeom>
        </p:spPr>
      </p:pic>
    </p:spTree>
    <p:extLst>
      <p:ext uri="{BB962C8B-B14F-4D97-AF65-F5344CB8AC3E}">
        <p14:creationId xmlns:p14="http://schemas.microsoft.com/office/powerpoint/2010/main" val="6605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473541" y="848767"/>
            <a:ext cx="8527128" cy="401886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en-US" sz="2000" dirty="0"/>
              <a:t>Trích xuất đặc trưng: Hai mô hình đơn giản trong xử lí ảnh và nhận dạng đối tượng được sử dụng là LBP (Local Binary Patterns) và HoG (Histogram of Oriented Gradients). </a:t>
            </a:r>
          </a:p>
          <a:p>
            <a:pPr marL="501650" indent="-342900">
              <a:buClr>
                <a:srgbClr val="FFFF00"/>
              </a:buClr>
              <a:buSzPct val="60000"/>
              <a:buFont typeface="Wingdings" panose="05000000000000000000" pitchFamily="2" charset="2"/>
              <a:buChar char="Ø"/>
            </a:pPr>
            <a:r>
              <a:rPr lang="vi-VN" sz="2000" dirty="0"/>
              <a:t>LBP là một phương pháp đặc trưng đơn giản, dựa trên việc so sánh các giá trị pixel trong vùng lân cận của mỗi điểm ảnh với giá trị trung tâm của vùng đó. Kết quả của quá trình so sánh này được biểu diễn dưới dạng một chuỗi nhị phân, gọi là mẫu LBP. Mẫu LBP được sử dụng để mô tả tính năng cục bộ của ảnh và có thể được sử dụng để nhận dạng đối tượng.</a:t>
            </a:r>
          </a:p>
          <a:p>
            <a:pPr marL="501650" indent="-342900">
              <a:buClr>
                <a:srgbClr val="FFFF00"/>
              </a:buClr>
              <a:buSzPct val="60000"/>
              <a:buFont typeface="Wingdings" panose="05000000000000000000" pitchFamily="2" charset="2"/>
              <a:buChar char="Ø"/>
            </a:pPr>
            <a:r>
              <a:rPr lang="vi-VN" sz="2000" dirty="0"/>
              <a:t>HoG là một phương pháp trích xuất đặc trưng dựa trên việc tính toán bộ mô tả hướng của các cạnh trong ảnh. HoG được sử dụng để phát hiện đối tượng trong ảnh bằng cách so sánh bộ mô tả của ảnh với bộ mô tả của các đối tượng đã biết trước và tìm kiếm sự khớp nhau.</a:t>
            </a:r>
          </a:p>
          <a:p>
            <a:pPr marL="0" lvl="0" indent="0">
              <a:buNone/>
            </a:pPr>
            <a:endParaRPr lang="vi-VN" sz="2000" dirty="0"/>
          </a:p>
        </p:txBody>
      </p:sp>
    </p:spTree>
    <p:extLst>
      <p:ext uri="{BB962C8B-B14F-4D97-AF65-F5344CB8AC3E}">
        <p14:creationId xmlns:p14="http://schemas.microsoft.com/office/powerpoint/2010/main" val="273535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473541" y="848767"/>
            <a:ext cx="8527128" cy="401886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en-US" sz="2000" dirty="0"/>
              <a:t>Đối với mỗi mô hình ta thực hiện các phương pháp tiền xử lí dữ liệu khác nhau: </a:t>
            </a:r>
          </a:p>
          <a:p>
            <a:pPr marL="0" lvl="0" indent="0">
              <a:buNone/>
            </a:pPr>
            <a:r>
              <a:rPr lang="en-US" sz="2000" dirty="0"/>
              <a:t>- </a:t>
            </a:r>
            <a:r>
              <a:rPr lang="vi-VN" sz="2000" dirty="0"/>
              <a:t>Chuyển đổi định dạng dữ liệu (gray scale)</a:t>
            </a:r>
            <a:r>
              <a:rPr lang="en-US" sz="2000" dirty="0"/>
              <a:t>: Vì màu sắc không quyết định đến đặc trưng được trích xuất từ các mô hình LBP, HoG, nên chiều màu sắc sẽ bị loại bỏ trở thành ảnh trắng đen. </a:t>
            </a:r>
            <a:endParaRPr lang="vi-VN" sz="2000" dirty="0"/>
          </a:p>
          <a:p>
            <a:pPr marL="0" lvl="0" indent="0">
              <a:buNone/>
            </a:pPr>
            <a:r>
              <a:rPr lang="en-US" sz="2000" dirty="0"/>
              <a:t>- </a:t>
            </a:r>
            <a:r>
              <a:rPr lang="vi-VN" sz="2000" dirty="0"/>
              <a:t>Loại bỏ nhiễu (xử lí ngoại lệ)</a:t>
            </a:r>
            <a:r>
              <a:rPr lang="en-US" sz="2000" dirty="0"/>
              <a:t>: Sử dụng các phương pháp loại bỏ nhiễu như Gaussian Blur, Median Blur, Bilateral Filtering. </a:t>
            </a:r>
          </a:p>
          <a:p>
            <a:pPr marL="0" indent="0">
              <a:buNone/>
            </a:pPr>
            <a:r>
              <a:rPr lang="en-US" sz="2000" dirty="0"/>
              <a:t>- </a:t>
            </a:r>
            <a:r>
              <a:rPr lang="vi-VN" sz="2000" dirty="0"/>
              <a:t>Chuẩn hóa dữ liệu</a:t>
            </a:r>
            <a:r>
              <a:rPr lang="en-US" sz="2000" dirty="0"/>
              <a:t>: Hiện tại màu sắc của các bức ảnh sẽ là trắng đen tuy nhiên mức độ đậm nhạt chưa thống nhất nên sẽ chuẩn hóa mức độ đậm nhạt về mức min max (min: trắng , max: đen) </a:t>
            </a:r>
            <a:endParaRPr lang="vi-VN" sz="2000" dirty="0"/>
          </a:p>
          <a:p>
            <a:pPr marL="0" lvl="0" indent="0">
              <a:buNone/>
            </a:pPr>
            <a:endParaRPr lang="vi-VN" sz="2000" dirty="0"/>
          </a:p>
          <a:p>
            <a:pPr marL="0" lvl="0" indent="0">
              <a:buNone/>
            </a:pPr>
            <a:endParaRPr lang="vi-VN" sz="2000" dirty="0"/>
          </a:p>
        </p:txBody>
      </p:sp>
    </p:spTree>
    <p:extLst>
      <p:ext uri="{BB962C8B-B14F-4D97-AF65-F5344CB8AC3E}">
        <p14:creationId xmlns:p14="http://schemas.microsoft.com/office/powerpoint/2010/main" val="273670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99;p36"/>
          <p:cNvSpPr txBox="1">
            <a:spLocks noGrp="1"/>
          </p:cNvSpPr>
          <p:nvPr>
            <p:ph type="title"/>
          </p:nvPr>
        </p:nvSpPr>
        <p:spPr>
          <a:xfrm>
            <a:off x="550079" y="1944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Tiền sử lí dữ liệu</a:t>
            </a:r>
            <a:endParaRPr dirty="0"/>
          </a:p>
        </p:txBody>
      </p:sp>
      <p:sp>
        <p:nvSpPr>
          <p:cNvPr id="5" name="TextBox 4"/>
          <p:cNvSpPr txBox="1"/>
          <p:nvPr/>
        </p:nvSpPr>
        <p:spPr>
          <a:xfrm>
            <a:off x="1636294" y="835862"/>
            <a:ext cx="8044379" cy="3970318"/>
          </a:xfrm>
          <a:prstGeom prst="rect">
            <a:avLst/>
          </a:prstGeom>
          <a:noFill/>
        </p:spPr>
        <p:txBody>
          <a:bodyPr wrap="square" rtlCol="0">
            <a:spAutoFit/>
          </a:bodyPr>
          <a:lstStyle/>
          <a:p>
            <a:r>
              <a:rPr lang="en-US" sz="1800" dirty="0">
                <a:solidFill>
                  <a:schemeClr val="tx2"/>
                </a:solidFill>
              </a:rPr>
              <a:t>Mỗi hình ảnh trong tập dữ liệu đầu vào sẽ được: </a:t>
            </a:r>
          </a:p>
          <a:p>
            <a:endParaRPr lang="en-US" sz="1800" dirty="0">
              <a:solidFill>
                <a:schemeClr val="tx2"/>
              </a:solidFill>
            </a:endParaRPr>
          </a:p>
          <a:p>
            <a:pPr marL="285750" indent="-285750">
              <a:buClr>
                <a:srgbClr val="FFFF00"/>
              </a:buClr>
              <a:buFont typeface="Wingdings" panose="05000000000000000000" pitchFamily="2" charset="2"/>
              <a:buChar char="§"/>
            </a:pPr>
            <a:r>
              <a:rPr lang="en-US" sz="1800" dirty="0">
                <a:solidFill>
                  <a:schemeClr val="tx2"/>
                </a:solidFill>
              </a:rPr>
              <a:t>Đọc ra với hệ màu trắng đen: </a:t>
            </a:r>
          </a:p>
          <a:p>
            <a:pPr>
              <a:buClr>
                <a:srgbClr val="FFFF00"/>
              </a:buClr>
            </a:pPr>
            <a:r>
              <a:rPr lang="en-US" sz="1800" dirty="0">
                <a:solidFill>
                  <a:schemeClr val="tx2"/>
                </a:solidFill>
              </a:rPr>
              <a:t>Hiện tại đọc ra hệ màu cv2.IMREAD_GRAYSCALE</a:t>
            </a:r>
          </a:p>
          <a:p>
            <a:pPr marL="285750" indent="-285750">
              <a:buClr>
                <a:srgbClr val="FFFF00"/>
              </a:buClr>
              <a:buFont typeface="Wingdings" panose="05000000000000000000" pitchFamily="2" charset="2"/>
              <a:buChar char="§"/>
            </a:pPr>
            <a:r>
              <a:rPr lang="en-US" sz="1800" dirty="0">
                <a:solidFill>
                  <a:schemeClr val="tx2"/>
                </a:solidFill>
              </a:rPr>
              <a:t>Xác định tọa độ khuôn mặt và cắt hình ảnh khuôn mặt</a:t>
            </a:r>
          </a:p>
          <a:p>
            <a:pPr>
              <a:buClr>
                <a:srgbClr val="FFFF00"/>
              </a:buClr>
            </a:pPr>
            <a:r>
              <a:rPr lang="en-US" sz="1800" dirty="0">
                <a:solidFill>
                  <a:schemeClr val="tx2"/>
                </a:solidFill>
              </a:rPr>
              <a:t>Detect face bằng hàm face_locations trong thư viện. </a:t>
            </a:r>
          </a:p>
          <a:p>
            <a:pPr>
              <a:buClr>
                <a:srgbClr val="FFFF00"/>
              </a:buClr>
            </a:pPr>
            <a:r>
              <a:rPr lang="en-US" sz="1800" dirty="0">
                <a:solidFill>
                  <a:schemeClr val="tx2"/>
                </a:solidFill>
              </a:rPr>
              <a:t>Cắt ảnh tương tự như cắt mảng 2 chiều. </a:t>
            </a:r>
          </a:p>
          <a:p>
            <a:pPr marL="285750" indent="-285750">
              <a:buClr>
                <a:srgbClr val="FFFF00"/>
              </a:buClr>
              <a:buFont typeface="Wingdings" panose="05000000000000000000" pitchFamily="2" charset="2"/>
              <a:buChar char="§"/>
            </a:pPr>
            <a:r>
              <a:rPr lang="en-US" sz="1800" dirty="0">
                <a:solidFill>
                  <a:schemeClr val="tx2"/>
                </a:solidFill>
              </a:rPr>
              <a:t>Chuẩn hóa khuôn mặt về kích thước thích hợp</a:t>
            </a:r>
          </a:p>
          <a:p>
            <a:pPr>
              <a:buClr>
                <a:srgbClr val="FFFF00"/>
              </a:buClr>
            </a:pPr>
            <a:r>
              <a:rPr lang="en-US" sz="1800" dirty="0">
                <a:solidFill>
                  <a:schemeClr val="tx2"/>
                </a:solidFill>
              </a:rPr>
              <a:t>Hiện tại chọn được kích thước là 64*64 cho mỗi khuôn mặt</a:t>
            </a:r>
          </a:p>
          <a:p>
            <a:pPr marL="285750" indent="-285750">
              <a:buClr>
                <a:srgbClr val="FFFF00"/>
              </a:buClr>
              <a:buFont typeface="Wingdings" panose="05000000000000000000" pitchFamily="2" charset="2"/>
              <a:buChar char="§"/>
            </a:pPr>
            <a:r>
              <a:rPr lang="en-US" sz="1800" dirty="0">
                <a:solidFill>
                  <a:schemeClr val="tx2"/>
                </a:solidFill>
              </a:rPr>
              <a:t>Xử lí ngoại lệ, làm mờ ảnh</a:t>
            </a:r>
          </a:p>
          <a:p>
            <a:pPr>
              <a:buClr>
                <a:srgbClr val="FFFF00"/>
              </a:buClr>
            </a:pPr>
            <a:r>
              <a:rPr lang="en-US" sz="1800" dirty="0">
                <a:solidFill>
                  <a:schemeClr val="tx2"/>
                </a:solidFill>
              </a:rPr>
              <a:t>GaussianBlur, medianBlur, bilateralFilter. </a:t>
            </a:r>
          </a:p>
          <a:p>
            <a:pPr marL="285750" indent="-285750">
              <a:buClr>
                <a:srgbClr val="FFFF00"/>
              </a:buClr>
              <a:buFont typeface="Wingdings" panose="05000000000000000000" pitchFamily="2" charset="2"/>
              <a:buChar char="§"/>
            </a:pPr>
            <a:r>
              <a:rPr lang="en-US" sz="1800" dirty="0">
                <a:solidFill>
                  <a:schemeClr val="tx2"/>
                </a:solidFill>
              </a:rPr>
              <a:t>Chuẩn hóa dữ liệu</a:t>
            </a:r>
          </a:p>
          <a:p>
            <a:pPr>
              <a:buClr>
                <a:srgbClr val="FFFF00"/>
              </a:buClr>
            </a:pPr>
            <a:r>
              <a:rPr lang="en-US" sz="1800" dirty="0">
                <a:solidFill>
                  <a:schemeClr val="tx2"/>
                </a:solidFill>
              </a:rPr>
              <a:t>image = cv2.normalize(image, None, alpha=0, beta=1, norm_type=cv2.NORM_MINMAX, dtype=cv2.CV_32F)</a:t>
            </a:r>
          </a:p>
        </p:txBody>
      </p:sp>
    </p:spTree>
    <p:extLst>
      <p:ext uri="{BB962C8B-B14F-4D97-AF65-F5344CB8AC3E}">
        <p14:creationId xmlns:p14="http://schemas.microsoft.com/office/powerpoint/2010/main" val="972779160"/>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4066</TotalTime>
  <Words>1481</Words>
  <Application>Microsoft Office PowerPoint</Application>
  <PresentationFormat>On-screen Show (16:9)</PresentationFormat>
  <Paragraphs>142</Paragraphs>
  <Slides>32</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Rajdhani</vt:lpstr>
      <vt:lpstr>Fira Sans Condensed Light</vt:lpstr>
      <vt:lpstr>Arial</vt:lpstr>
      <vt:lpstr>Wingdings</vt:lpstr>
      <vt:lpstr>Arial Unicode MS</vt:lpstr>
      <vt:lpstr>Ai Tech Agency by Slidesgo</vt:lpstr>
      <vt:lpstr>Xây dựng Model nhận diện  khuôn mặt</vt:lpstr>
      <vt:lpstr>Phần thuật toán:</vt:lpstr>
      <vt:lpstr>Tập dữ liệu train</vt:lpstr>
      <vt:lpstr>Tập dữ liệu test</vt:lpstr>
      <vt:lpstr>Tập dữ liệu test</vt:lpstr>
      <vt:lpstr>Mô hình chung cho các bài toán học máy</vt:lpstr>
      <vt:lpstr>Phần thuật toán:</vt:lpstr>
      <vt:lpstr>Phần thuật toán:</vt:lpstr>
      <vt:lpstr>Tiền sử lí dữ liệu</vt:lpstr>
      <vt:lpstr>Giai đoạn xử lí tiền dữ liệu</vt:lpstr>
      <vt:lpstr>Sử dụng LBP để trích xuất đặc trưng</vt:lpstr>
      <vt:lpstr>Sử dụng LBP để trích xuất đặc trưng</vt:lpstr>
      <vt:lpstr>Sử dụng LBP để trích xuất đặc trưng</vt:lpstr>
      <vt:lpstr>Sử dụng HoG để trích xuất đặc trưng</vt:lpstr>
      <vt:lpstr>Sử dụng HoG để trích xuất đặc trưng</vt:lpstr>
      <vt:lpstr>Sử dụng HoG để trích xuất đặc trưng</vt:lpstr>
      <vt:lpstr>KNN</vt:lpstr>
      <vt:lpstr>Giảm chiều dữ liệu - Phương pháp PCA</vt:lpstr>
      <vt:lpstr>Các bước của PCA</vt:lpstr>
      <vt:lpstr>KNN (k-Nearest Neighbor) </vt:lpstr>
      <vt:lpstr>KNN (k-Nearest Neighbor) </vt:lpstr>
      <vt:lpstr>LDA (Linear Discriminant Analysis) </vt:lpstr>
      <vt:lpstr>LDA (Linear Discriminant Analysis) </vt:lpstr>
      <vt:lpstr>LDA (Linear Discriminant Analysis) </vt:lpstr>
      <vt:lpstr>SVM (Support Vector Machine)</vt:lpstr>
      <vt:lpstr>SVM (Support Vector Machine)</vt:lpstr>
      <vt:lpstr>SVM (Support Vector Machine)</vt:lpstr>
      <vt:lpstr>Thống kê hiệu xuất nhận diện</vt:lpstr>
      <vt:lpstr>Thống kê hiệu xuất nhận diện</vt:lpstr>
      <vt:lpstr>Thống kê hiệu xuất nhận diện</vt:lpstr>
      <vt:lpstr>Kết luận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lần 2  Nhóm 13-TT</dc:title>
  <dc:creator>Mạnh Nguyễn Văn</dc:creator>
  <cp:lastModifiedBy>Nguyễn Văn Mạnh</cp:lastModifiedBy>
  <cp:revision>60</cp:revision>
  <dcterms:modified xsi:type="dcterms:W3CDTF">2023-04-22T00:31:12Z</dcterms:modified>
</cp:coreProperties>
</file>