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8"/>
  </p:notesMasterIdLst>
  <p:sldIdLst>
    <p:sldId id="257" r:id="rId2"/>
    <p:sldId id="315" r:id="rId3"/>
    <p:sldId id="474" r:id="rId4"/>
    <p:sldId id="430" r:id="rId5"/>
    <p:sldId id="454" r:id="rId6"/>
    <p:sldId id="455" r:id="rId7"/>
    <p:sldId id="456" r:id="rId8"/>
    <p:sldId id="457" r:id="rId9"/>
    <p:sldId id="458" r:id="rId10"/>
    <p:sldId id="432" r:id="rId11"/>
    <p:sldId id="459" r:id="rId12"/>
    <p:sldId id="460" r:id="rId13"/>
    <p:sldId id="268" r:id="rId14"/>
    <p:sldId id="461" r:id="rId15"/>
    <p:sldId id="462" r:id="rId16"/>
    <p:sldId id="463" r:id="rId17"/>
    <p:sldId id="464" r:id="rId18"/>
    <p:sldId id="465" r:id="rId19"/>
    <p:sldId id="466" r:id="rId20"/>
    <p:sldId id="467" r:id="rId21"/>
    <p:sldId id="468" r:id="rId22"/>
    <p:sldId id="449" r:id="rId23"/>
    <p:sldId id="469" r:id="rId24"/>
    <p:sldId id="471" r:id="rId25"/>
    <p:sldId id="473" r:id="rId26"/>
    <p:sldId id="470" r:id="rId27"/>
  </p:sldIdLst>
  <p:sldSz cx="9144000" cy="5143500" type="screen16x9"/>
  <p:notesSz cx="6858000" cy="9144000"/>
  <p:embeddedFontLst>
    <p:embeddedFont>
      <p:font typeface="Barlow" panose="00000500000000000000" pitchFamily="2" charset="0"/>
      <p:regular r:id="rId29"/>
      <p:bold r:id="rId30"/>
      <p:italic r:id="rId31"/>
      <p:boldItalic r:id="rId32"/>
    </p:embeddedFont>
    <p:embeddedFont>
      <p:font typeface="Cambria Math" panose="02040503050406030204" pitchFamily="18" charset="0"/>
      <p:regular r:id="rId33"/>
    </p:embeddedFont>
    <p:embeddedFont>
      <p:font typeface="DM Sans" pitchFamily="2"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Nunito Light" pitchFamily="2" charset="0"/>
      <p:regular r:id="rId42"/>
      <p:italic r:id="rId43"/>
    </p:embeddedFont>
    <p:embeddedFont>
      <p:font typeface="Outfit"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BEDF817-9F24-4833-B469-47312B8129BD}">
          <p14:sldIdLst>
            <p14:sldId id="257"/>
            <p14:sldId id="315"/>
            <p14:sldId id="474"/>
            <p14:sldId id="430"/>
            <p14:sldId id="454"/>
            <p14:sldId id="455"/>
            <p14:sldId id="456"/>
            <p14:sldId id="457"/>
            <p14:sldId id="458"/>
            <p14:sldId id="432"/>
            <p14:sldId id="459"/>
            <p14:sldId id="460"/>
            <p14:sldId id="268"/>
            <p14:sldId id="461"/>
            <p14:sldId id="462"/>
            <p14:sldId id="463"/>
            <p14:sldId id="464"/>
            <p14:sldId id="465"/>
            <p14:sldId id="466"/>
            <p14:sldId id="467"/>
            <p14:sldId id="468"/>
            <p14:sldId id="449"/>
            <p14:sldId id="469"/>
            <p14:sldId id="471"/>
            <p14:sldId id="473"/>
            <p14:sldId id="470"/>
          </p14:sldIdLst>
        </p14:section>
        <p14:section name="Default Section" id="{43C1ADBC-50B7-4EC5-A957-AF47BD8718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A5"/>
    <a:srgbClr val="66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E1FD6-C433-0C20-2703-E502D2AC41E2}" v="44" dt="2024-01-05T08:34:59.441"/>
  </p1510:revLst>
</p1510:revInfo>
</file>

<file path=ppt/tableStyles.xml><?xml version="1.0" encoding="utf-8"?>
<a:tblStyleLst xmlns:a="http://schemas.openxmlformats.org/drawingml/2006/main" def="{AF8C5766-DF03-4FF4-8055-9879DEEE2968}">
  <a:tblStyle styleId="{AF8C5766-DF03-4FF4-8055-9879DEEE29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Kiểu Sáng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Kiểu Sáng 2 - Màu chủ đề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114" d="100"/>
          <a:sy n="114" d="100"/>
        </p:scale>
        <p:origin x="562" y="3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vsdvdsvdsv</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49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72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6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9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534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737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40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80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135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64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73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231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658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98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295e6f7483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295e6f7483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77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44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42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996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1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21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1">
  <p:cSld name="CUSTOM_1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79" name="Google Shape;79;p15"/>
          <p:cNvSpPr txBox="1">
            <a:spLocks noGrp="1"/>
          </p:cNvSpPr>
          <p:nvPr>
            <p:ph type="subTitle" idx="1"/>
          </p:nvPr>
        </p:nvSpPr>
        <p:spPr>
          <a:xfrm>
            <a:off x="145422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0" name="Google Shape;80;p15"/>
          <p:cNvSpPr txBox="1">
            <a:spLocks noGrp="1"/>
          </p:cNvSpPr>
          <p:nvPr>
            <p:ph type="subTitle" idx="2"/>
          </p:nvPr>
        </p:nvSpPr>
        <p:spPr>
          <a:xfrm>
            <a:off x="145422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1" name="Google Shape;81;p15"/>
          <p:cNvSpPr txBox="1">
            <a:spLocks noGrp="1"/>
          </p:cNvSpPr>
          <p:nvPr>
            <p:ph type="subTitle" idx="3"/>
          </p:nvPr>
        </p:nvSpPr>
        <p:spPr>
          <a:xfrm>
            <a:off x="5427875" y="33913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82" name="Google Shape;82;p15"/>
          <p:cNvSpPr txBox="1">
            <a:spLocks noGrp="1"/>
          </p:cNvSpPr>
          <p:nvPr>
            <p:ph type="subTitle" idx="4"/>
          </p:nvPr>
        </p:nvSpPr>
        <p:spPr>
          <a:xfrm>
            <a:off x="5427875" y="37667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83" name="Google Shape;83;p15"/>
          <p:cNvSpPr/>
          <p:nvPr/>
        </p:nvSpPr>
        <p:spPr>
          <a:xfrm rot="5400000">
            <a:off x="-2131350" y="2050000"/>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228889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8342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extLst>
      <p:ext uri="{BB962C8B-B14F-4D97-AF65-F5344CB8AC3E}">
        <p14:creationId xmlns:p14="http://schemas.microsoft.com/office/powerpoint/2010/main" val="141209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123187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72266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extLst>
      <p:ext uri="{BB962C8B-B14F-4D97-AF65-F5344CB8AC3E}">
        <p14:creationId xmlns:p14="http://schemas.microsoft.com/office/powerpoint/2010/main" val="28754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61" r:id="rId2"/>
    <p:sldLayoutId id="2147483677" r:id="rId3"/>
    <p:sldLayoutId id="2147483710" r:id="rId4"/>
    <p:sldLayoutId id="2147483712" r:id="rId5"/>
    <p:sldLayoutId id="2147483713" r:id="rId6"/>
    <p:sldLayoutId id="2147483714" r:id="rId7"/>
    <p:sldLayoutId id="214748371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Shape 190"/>
        <p:cNvGrpSpPr/>
        <p:nvPr/>
      </p:nvGrpSpPr>
      <p:grpSpPr>
        <a:xfrm>
          <a:off x="0" y="0"/>
          <a:ext cx="0" cy="0"/>
          <a:chOff x="0" y="0"/>
          <a:chExt cx="0" cy="0"/>
        </a:xfrm>
      </p:grpSpPr>
      <p:sp>
        <p:nvSpPr>
          <p:cNvPr id="8" name="Google Shape;167;p12">
            <a:extLst>
              <a:ext uri="{FF2B5EF4-FFF2-40B4-BE49-F238E27FC236}">
                <a16:creationId xmlns:a16="http://schemas.microsoft.com/office/drawing/2014/main" id="{01971B85-5471-4ADF-A07D-01705D1B494C}"/>
              </a:ext>
            </a:extLst>
          </p:cNvPr>
          <p:cNvSpPr txBox="1">
            <a:spLocks/>
          </p:cNvSpPr>
          <p:nvPr/>
        </p:nvSpPr>
        <p:spPr>
          <a:xfrm>
            <a:off x="1351195" y="1153772"/>
            <a:ext cx="6441610" cy="13368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br>
              <a:rPr lang="vi-VN" sz="2400" dirty="0">
                <a:solidFill>
                  <a:schemeClr val="bg2">
                    <a:lumMod val="50000"/>
                  </a:schemeClr>
                </a:solidFill>
                <a:latin typeface="+mn-lt"/>
              </a:rPr>
            </a:br>
            <a:br>
              <a:rPr lang="vi-VN" sz="2400" dirty="0">
                <a:solidFill>
                  <a:schemeClr val="bg2">
                    <a:lumMod val="50000"/>
                  </a:schemeClr>
                </a:solidFill>
                <a:latin typeface="+mn-lt"/>
              </a:rPr>
            </a:br>
            <a:r>
              <a:rPr lang="vi-VN" sz="2100" dirty="0">
                <a:solidFill>
                  <a:schemeClr val="bg2">
                    <a:lumMod val="50000"/>
                  </a:schemeClr>
                </a:solidFill>
                <a:latin typeface="+mn-lt"/>
              </a:rPr>
              <a:t>BÁO CÁO </a:t>
            </a:r>
            <a:r>
              <a:rPr lang="vi-VN" sz="2100">
                <a:solidFill>
                  <a:schemeClr val="bg2">
                    <a:lumMod val="50000"/>
                  </a:schemeClr>
                </a:solidFill>
                <a:latin typeface="+mn-lt"/>
              </a:rPr>
              <a:t>ĐỒ ÁN</a:t>
            </a:r>
            <a:r>
              <a:rPr lang="en-US" sz="2100">
                <a:solidFill>
                  <a:schemeClr val="bg2">
                    <a:lumMod val="50000"/>
                  </a:schemeClr>
                </a:solidFill>
                <a:latin typeface="+mn-lt"/>
              </a:rPr>
              <a:t> – PBL7</a:t>
            </a:r>
            <a:endParaRPr lang="vi-VN" sz="2800" dirty="0">
              <a:solidFill>
                <a:schemeClr val="bg2">
                  <a:lumMod val="50000"/>
                </a:schemeClr>
              </a:solidFill>
              <a:latin typeface="+mn-lt"/>
            </a:endParaRPr>
          </a:p>
          <a:p>
            <a:pPr algn="ctr"/>
            <a:r>
              <a:rPr lang="vi-VN" sz="2800">
                <a:solidFill>
                  <a:schemeClr val="bg2">
                    <a:lumMod val="50000"/>
                  </a:schemeClr>
                </a:solidFill>
                <a:latin typeface="+mn-lt"/>
              </a:rPr>
              <a:t>HỆ THỐNG DỰ BÁO XU HƯỚNG CHỦ ĐỀ BÀI BÁO KHOA HỌC</a:t>
            </a:r>
          </a:p>
        </p:txBody>
      </p:sp>
      <p:graphicFrame>
        <p:nvGraphicFramePr>
          <p:cNvPr id="6" name="Table 5">
            <a:extLst>
              <a:ext uri="{FF2B5EF4-FFF2-40B4-BE49-F238E27FC236}">
                <a16:creationId xmlns:a16="http://schemas.microsoft.com/office/drawing/2014/main" id="{C6CD37CA-D06E-42CE-B040-64E585DC2706}"/>
              </a:ext>
            </a:extLst>
          </p:cNvPr>
          <p:cNvGraphicFramePr>
            <a:graphicFrameLocks noGrp="1"/>
          </p:cNvGraphicFramePr>
          <p:nvPr>
            <p:extLst>
              <p:ext uri="{D42A27DB-BD31-4B8C-83A1-F6EECF244321}">
                <p14:modId xmlns:p14="http://schemas.microsoft.com/office/powerpoint/2010/main" val="3880448910"/>
              </p:ext>
            </p:extLst>
          </p:nvPr>
        </p:nvGraphicFramePr>
        <p:xfrm>
          <a:off x="2133910" y="2680422"/>
          <a:ext cx="6046071" cy="2414720"/>
        </p:xfrm>
        <a:graphic>
          <a:graphicData uri="http://schemas.openxmlformats.org/drawingml/2006/table">
            <a:tbl>
              <a:tblPr firstRow="1" bandRow="1">
                <a:tableStyleId>{AF8C5766-DF03-4FF4-8055-9879DEEE2968}</a:tableStyleId>
              </a:tblPr>
              <a:tblGrid>
                <a:gridCol w="2504940">
                  <a:extLst>
                    <a:ext uri="{9D8B030D-6E8A-4147-A177-3AD203B41FA5}">
                      <a16:colId xmlns:a16="http://schemas.microsoft.com/office/drawing/2014/main" val="475441061"/>
                    </a:ext>
                  </a:extLst>
                </a:gridCol>
                <a:gridCol w="3541131">
                  <a:extLst>
                    <a:ext uri="{9D8B030D-6E8A-4147-A177-3AD203B41FA5}">
                      <a16:colId xmlns:a16="http://schemas.microsoft.com/office/drawing/2014/main" val="377127959"/>
                    </a:ext>
                  </a:extLst>
                </a:gridCol>
              </a:tblGrid>
              <a:tr h="344960">
                <a:tc>
                  <a:txBody>
                    <a:bodyPr/>
                    <a:lstStyle/>
                    <a:p>
                      <a:r>
                        <a:rPr lang="vi-VN" sz="1600" b="1" i="0" u="none" strike="noStrike" cap="none" dirty="0">
                          <a:solidFill>
                            <a:srgbClr val="003CA5"/>
                          </a:solidFill>
                          <a:latin typeface="Arial"/>
                          <a:ea typeface="Arial"/>
                          <a:cs typeface="Arial"/>
                          <a:sym typeface="Arial"/>
                        </a:rPr>
                        <a:t>Giảng viên hướng dẫn</a:t>
                      </a:r>
                      <a:endParaRPr lang="en-US" sz="16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600" b="1" i="0" u="none" strike="noStrike" cap="none" dirty="0">
                          <a:solidFill>
                            <a:srgbClr val="003CA5"/>
                          </a:solidFill>
                          <a:latin typeface="Arial"/>
                          <a:ea typeface="Arial"/>
                          <a:cs typeface="Arial"/>
                          <a:sym typeface="Arial"/>
                        </a:rPr>
                        <a:t>TS. HUỲNH HỮU HƯNG</a:t>
                      </a:r>
                      <a:endParaRPr lang="en-US" sz="16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0852544"/>
                  </a:ext>
                </a:extLst>
              </a:tr>
              <a:tr h="1379840">
                <a:tc>
                  <a:txBody>
                    <a:bodyPr/>
                    <a:lstStyle/>
                    <a:p>
                      <a:r>
                        <a:rPr lang="vi-VN" sz="1600" b="1" i="0" u="none" strike="noStrike" cap="none" dirty="0">
                          <a:solidFill>
                            <a:srgbClr val="003CA5"/>
                          </a:solidFill>
                          <a:latin typeface="Arial"/>
                          <a:ea typeface="Arial"/>
                          <a:cs typeface="Arial"/>
                          <a:sym typeface="Arial"/>
                        </a:rPr>
                        <a:t>Sinh viên thực hiện</a:t>
                      </a:r>
                      <a:endParaRPr lang="en-US" sz="16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600" b="1" i="0" u="none" strike="noStrike" cap="none" dirty="0">
                          <a:solidFill>
                            <a:srgbClr val="003CA5"/>
                          </a:solidFill>
                          <a:latin typeface="Arial"/>
                          <a:ea typeface="Arial"/>
                          <a:cs typeface="Arial"/>
                          <a:sym typeface="Arial"/>
                        </a:rPr>
                        <a:t>Nguyễn Văn Hoàng Phúc</a:t>
                      </a:r>
                      <a:br>
                        <a:rPr lang="vi-VN" sz="1600" b="1" i="0" u="none" strike="noStrike" cap="none" dirty="0">
                          <a:solidFill>
                            <a:srgbClr val="003CA5"/>
                          </a:solidFill>
                          <a:latin typeface="Arial"/>
                          <a:ea typeface="Arial"/>
                          <a:cs typeface="Arial"/>
                          <a:sym typeface="Arial"/>
                        </a:rPr>
                      </a:br>
                      <a:r>
                        <a:rPr lang="vi-VN" sz="1600" b="1" i="0" u="none" strike="noStrike" cap="none" dirty="0">
                          <a:solidFill>
                            <a:srgbClr val="003CA5"/>
                          </a:solidFill>
                          <a:latin typeface="Arial"/>
                          <a:ea typeface="Arial"/>
                          <a:cs typeface="Arial"/>
                          <a:sym typeface="Arial"/>
                        </a:rPr>
                        <a:t>Nguyễn Văn Mạnh</a:t>
                      </a:r>
                    </a:p>
                    <a:p>
                      <a:r>
                        <a:rPr lang="vi-VN" sz="1600" b="1" i="0" u="none" strike="noStrike" cap="none" dirty="0">
                          <a:solidFill>
                            <a:srgbClr val="003CA5"/>
                          </a:solidFill>
                          <a:latin typeface="Arial"/>
                          <a:ea typeface="Arial"/>
                          <a:cs typeface="Arial"/>
                          <a:sym typeface="Arial"/>
                        </a:rPr>
                        <a:t>Nguyễn Công Cường</a:t>
                      </a:r>
                      <a:endParaRPr lang="en-US" sz="16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8816833"/>
                  </a:ext>
                </a:extLst>
              </a:tr>
              <a:tr h="344960">
                <a:tc>
                  <a:txBody>
                    <a:bodyPr/>
                    <a:lstStyle/>
                    <a:p>
                      <a:r>
                        <a:rPr lang="vi-VN" sz="1600" b="1" i="0" u="none" strike="noStrike" cap="none">
                          <a:solidFill>
                            <a:srgbClr val="003CA5"/>
                          </a:solidFill>
                          <a:latin typeface="Arial"/>
                          <a:ea typeface="Arial"/>
                          <a:cs typeface="Arial"/>
                          <a:sym typeface="Arial"/>
                        </a:rPr>
                        <a:t>Nhóm</a:t>
                      </a:r>
                      <a:endParaRPr lang="en-US" sz="1600" b="1">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600" b="1" i="0" u="none" strike="noStrike" cap="none" dirty="0">
                          <a:solidFill>
                            <a:srgbClr val="003CA5"/>
                          </a:solidFill>
                          <a:latin typeface="Arial"/>
                          <a:cs typeface="Arial"/>
                          <a:sym typeface="Arial"/>
                        </a:rPr>
                        <a:t>20Nh10 </a:t>
                      </a:r>
                      <a:endParaRPr lang="en-US" sz="16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709021268"/>
                  </a:ext>
                </a:extLst>
              </a:tr>
              <a:tr h="344960">
                <a:tc>
                  <a:txBody>
                    <a:bodyPr/>
                    <a:lstStyle/>
                    <a:p>
                      <a:r>
                        <a:rPr lang="vi-VN" sz="1600" b="1" i="0" u="none" strike="noStrike" cap="none">
                          <a:solidFill>
                            <a:srgbClr val="003CA5"/>
                          </a:solidFill>
                          <a:latin typeface="Arial"/>
                          <a:ea typeface="Arial"/>
                          <a:cs typeface="Arial"/>
                          <a:sym typeface="Arial"/>
                        </a:rPr>
                        <a:t>Lớp</a:t>
                      </a:r>
                      <a:endParaRPr lang="en-US" sz="1600" b="1">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vi-VN" sz="1600" b="1" i="0" u="none" strike="noStrike" cap="none" dirty="0">
                          <a:solidFill>
                            <a:srgbClr val="003CA5"/>
                          </a:solidFill>
                          <a:latin typeface="Arial"/>
                          <a:ea typeface="Arial"/>
                          <a:cs typeface="Arial"/>
                          <a:sym typeface="Arial"/>
                        </a:rPr>
                        <a:t>20T1  </a:t>
                      </a:r>
                      <a:endParaRPr lang="en-US" sz="1600" b="1" dirty="0">
                        <a:solidFill>
                          <a:srgbClr val="003CA5"/>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810875340"/>
                  </a:ext>
                </a:extLst>
              </a:tr>
            </a:tbl>
          </a:graphicData>
        </a:graphic>
      </p:graphicFrame>
      <p:sp>
        <p:nvSpPr>
          <p:cNvPr id="7" name="Rectangle 6">
            <a:extLst>
              <a:ext uri="{FF2B5EF4-FFF2-40B4-BE49-F238E27FC236}">
                <a16:creationId xmlns:a16="http://schemas.microsoft.com/office/drawing/2014/main" id="{0C30EB8B-7681-4006-A344-DD3A5DE60A18}"/>
              </a:ext>
            </a:extLst>
          </p:cNvPr>
          <p:cNvSpPr/>
          <p:nvPr/>
        </p:nvSpPr>
        <p:spPr>
          <a:xfrm>
            <a:off x="0" y="0"/>
            <a:ext cx="9144000" cy="964019"/>
          </a:xfrm>
          <a:prstGeom prst="rect">
            <a:avLst/>
          </a:prstGeom>
          <a:solidFill>
            <a:srgbClr val="003CA5"/>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2000" b="1" dirty="0">
                <a:solidFill>
                  <a:schemeClr val="bg1"/>
                </a:solidFill>
              </a:rPr>
              <a:t>TRƯỜNG ĐẠI HỌC BÁCH KHOA ĐÀ NẴNG</a:t>
            </a:r>
            <a:br>
              <a:rPr lang="vi-VN" sz="2000" b="1" dirty="0">
                <a:solidFill>
                  <a:schemeClr val="bg1"/>
                </a:solidFill>
              </a:rPr>
            </a:br>
            <a:r>
              <a:rPr lang="vi-VN" sz="2000" b="1" dirty="0">
                <a:solidFill>
                  <a:schemeClr val="bg1"/>
                </a:solidFill>
              </a:rPr>
              <a:t>KHOA CÔNG NGHỆ THÔNG TIN</a:t>
            </a:r>
            <a:endParaRPr lang="en-US" sz="2000" b="1" dirty="0">
              <a:solidFill>
                <a:schemeClr val="bg1"/>
              </a:solidFill>
            </a:endParaRPr>
          </a:p>
        </p:txBody>
      </p:sp>
      <p:pic>
        <p:nvPicPr>
          <p:cNvPr id="14" name="Picture 2" descr="Trường Đại học Bách khoa - Đại học Đà Nẵng &gt; Tintuc &gt; Tintuc">
            <a:extLst>
              <a:ext uri="{FF2B5EF4-FFF2-40B4-BE49-F238E27FC236}">
                <a16:creationId xmlns:a16="http://schemas.microsoft.com/office/drawing/2014/main" id="{FC7BE93C-B0FB-4C40-840B-4CE34F83D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64019" cy="964019"/>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15" name="Picture 4" descr="Information Technology faculty - DUT | Da Nang">
            <a:extLst>
              <a:ext uri="{FF2B5EF4-FFF2-40B4-BE49-F238E27FC236}">
                <a16:creationId xmlns:a16="http://schemas.microsoft.com/office/drawing/2014/main" id="{4364E0FA-1245-4265-8451-569B6519D0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9981" y="-1"/>
            <a:ext cx="964019" cy="964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3. </a:t>
            </a:r>
            <a:r>
              <a:rPr lang="vi-VN" sz="3600" dirty="0">
                <a:solidFill>
                  <a:srgbClr val="003CA5"/>
                </a:solidFill>
                <a:latin typeface="Montserrat" panose="00000500000000000000" pitchFamily="2" charset="0"/>
                <a:cs typeface="Arial" panose="020B0604020202020204" pitchFamily="34" charset="0"/>
              </a:rPr>
              <a:t>Dữ liệu</a:t>
            </a:r>
            <a:endParaRPr lang="en-US" sz="3600" dirty="0">
              <a:solidFill>
                <a:srgbClr val="003CA5"/>
              </a:solidFill>
              <a:latin typeface="Montserrat" panose="00000500000000000000" pitchFamily="2" charset="0"/>
              <a:cs typeface="Arial" panose="020B0604020202020204" pitchFamily="34" charset="0"/>
            </a:endParaRPr>
          </a:p>
        </p:txBody>
      </p:sp>
      <p:sp>
        <p:nvSpPr>
          <p:cNvPr id="21" name="TextBox 7"/>
          <p:cNvSpPr txBox="1"/>
          <p:nvPr/>
        </p:nvSpPr>
        <p:spPr>
          <a:xfrm>
            <a:off x="2280854" y="1073149"/>
            <a:ext cx="4432024" cy="276999"/>
          </a:xfrm>
          <a:prstGeom prst="rect">
            <a:avLst/>
          </a:prstGeom>
        </p:spPr>
        <p:txBody>
          <a:bodyPr wrap="square" lIns="0" tIns="0" rIns="0" bIns="0" rtlCol="0" anchor="t">
            <a:spAutoFit/>
          </a:bodyPr>
          <a:lstStyle/>
          <a:p>
            <a:pPr>
              <a:spcBef>
                <a:spcPct val="0"/>
              </a:spcBef>
            </a:pPr>
            <a:r>
              <a:rPr lang="en-US" sz="1800" b="1" u="sng" dirty="0">
                <a:solidFill>
                  <a:srgbClr val="003CA5"/>
                </a:solidFill>
                <a:latin typeface="+mn-lt"/>
              </a:rPr>
              <a:t>Website: https://proceedings.neurips.cc/</a:t>
            </a:r>
          </a:p>
        </p:txBody>
      </p:sp>
      <p:sp>
        <p:nvSpPr>
          <p:cNvPr id="23" name="TextBox 9"/>
          <p:cNvSpPr txBox="1"/>
          <p:nvPr/>
        </p:nvSpPr>
        <p:spPr>
          <a:xfrm>
            <a:off x="237745" y="1490853"/>
            <a:ext cx="2819400" cy="276999"/>
          </a:xfrm>
          <a:prstGeom prst="rect">
            <a:avLst/>
          </a:prstGeom>
        </p:spPr>
        <p:txBody>
          <a:bodyPr wrap="square" lIns="0" tIns="0" rIns="0" bIns="0" rtlCol="0" anchor="t">
            <a:spAutoFit/>
          </a:bodyPr>
          <a:lstStyle/>
          <a:p>
            <a:pPr marL="285750" indent="-285750">
              <a:spcBef>
                <a:spcPct val="0"/>
              </a:spcBef>
              <a:buFont typeface="Wingdings" panose="05000000000000000000" pitchFamily="2" charset="2"/>
              <a:buChar char="Ø"/>
            </a:pPr>
            <a:r>
              <a:rPr lang="en-US" sz="1800" b="1" dirty="0" err="1">
                <a:solidFill>
                  <a:srgbClr val="003CA5"/>
                </a:solidFill>
                <a:latin typeface="+mn-lt"/>
              </a:rPr>
              <a:t>Mô</a:t>
            </a:r>
            <a:r>
              <a:rPr lang="en-US" sz="1800" b="1" dirty="0">
                <a:solidFill>
                  <a:srgbClr val="003CA5"/>
                </a:solidFill>
                <a:latin typeface="+mn-lt"/>
              </a:rPr>
              <a:t> </a:t>
            </a:r>
            <a:r>
              <a:rPr lang="en-US" sz="1800" b="1" dirty="0" err="1">
                <a:solidFill>
                  <a:srgbClr val="003CA5"/>
                </a:solidFill>
                <a:latin typeface="+mn-lt"/>
              </a:rPr>
              <a:t>tả</a:t>
            </a:r>
            <a:r>
              <a:rPr lang="en-US" sz="1800" b="1" dirty="0">
                <a:solidFill>
                  <a:srgbClr val="003CA5"/>
                </a:solidFill>
                <a:latin typeface="+mn-lt"/>
              </a:rPr>
              <a:t> </a:t>
            </a:r>
            <a:r>
              <a:rPr lang="en-US" sz="1800" b="1" dirty="0" err="1">
                <a:solidFill>
                  <a:srgbClr val="003CA5"/>
                </a:solidFill>
                <a:latin typeface="+mn-lt"/>
              </a:rPr>
              <a:t>dữ</a:t>
            </a:r>
            <a:r>
              <a:rPr lang="en-US" sz="1800" b="1" dirty="0">
                <a:solidFill>
                  <a:srgbClr val="003CA5"/>
                </a:solidFill>
                <a:latin typeface="+mn-lt"/>
              </a:rPr>
              <a:t> </a:t>
            </a:r>
            <a:r>
              <a:rPr lang="en-US" sz="1800" b="1" dirty="0" err="1">
                <a:solidFill>
                  <a:srgbClr val="003CA5"/>
                </a:solidFill>
                <a:latin typeface="+mn-lt"/>
              </a:rPr>
              <a:t>liệu</a:t>
            </a:r>
            <a:r>
              <a:rPr lang="en-US" sz="1800" b="1" dirty="0">
                <a:solidFill>
                  <a:srgbClr val="003CA5"/>
                </a:solidFill>
                <a:latin typeface="+mn-lt"/>
              </a:rPr>
              <a:t> crawl</a:t>
            </a:r>
          </a:p>
        </p:txBody>
      </p:sp>
      <p:sp>
        <p:nvSpPr>
          <p:cNvPr id="3" name="Rectangle 2"/>
          <p:cNvSpPr/>
          <p:nvPr/>
        </p:nvSpPr>
        <p:spPr>
          <a:xfrm>
            <a:off x="177596" y="1776531"/>
            <a:ext cx="3192780" cy="1345048"/>
          </a:xfrm>
          <a:prstGeom prst="rect">
            <a:avLst/>
          </a:prstGeom>
        </p:spPr>
        <p:txBody>
          <a:bodyPr wrap="square">
            <a:spAutoFit/>
          </a:bodyPr>
          <a:lstStyle/>
          <a:p>
            <a:pPr marL="534035" lvl="1" indent="-285750">
              <a:lnSpc>
                <a:spcPct val="150000"/>
              </a:lnSpc>
              <a:buFont typeface="Wingdings" panose="05000000000000000000" pitchFamily="2" charset="2"/>
              <a:buChar char="§"/>
            </a:pPr>
            <a:r>
              <a:rPr lang="en-US" b="1" dirty="0" err="1">
                <a:solidFill>
                  <a:srgbClr val="003CA5"/>
                </a:solidFill>
                <a:latin typeface="+mn-lt"/>
              </a:rPr>
              <a:t>Thời</a:t>
            </a:r>
            <a:r>
              <a:rPr lang="en-US" b="1" dirty="0">
                <a:solidFill>
                  <a:srgbClr val="003CA5"/>
                </a:solidFill>
                <a:latin typeface="+mn-lt"/>
              </a:rPr>
              <a:t> </a:t>
            </a:r>
            <a:r>
              <a:rPr lang="en-US" b="1" dirty="0" err="1">
                <a:solidFill>
                  <a:srgbClr val="003CA5"/>
                </a:solidFill>
                <a:latin typeface="+mn-lt"/>
              </a:rPr>
              <a:t>gian</a:t>
            </a:r>
            <a:r>
              <a:rPr lang="en-US" b="1" dirty="0">
                <a:solidFill>
                  <a:srgbClr val="003CA5"/>
                </a:solidFill>
                <a:latin typeface="+mn-lt"/>
              </a:rPr>
              <a:t> </a:t>
            </a:r>
            <a:r>
              <a:rPr lang="en-US" b="1" dirty="0" err="1">
                <a:solidFill>
                  <a:srgbClr val="003CA5"/>
                </a:solidFill>
                <a:latin typeface="+mn-lt"/>
              </a:rPr>
              <a:t>công</a:t>
            </a:r>
            <a:r>
              <a:rPr lang="en-US" b="1" dirty="0">
                <a:solidFill>
                  <a:srgbClr val="003CA5"/>
                </a:solidFill>
                <a:latin typeface="+mn-lt"/>
              </a:rPr>
              <a:t> </a:t>
            </a:r>
            <a:r>
              <a:rPr lang="en-US" b="1" dirty="0" err="1">
                <a:solidFill>
                  <a:srgbClr val="003CA5"/>
                </a:solidFill>
                <a:latin typeface="+mn-lt"/>
              </a:rPr>
              <a:t>bố</a:t>
            </a:r>
            <a:r>
              <a:rPr lang="en-US" b="1" dirty="0">
                <a:solidFill>
                  <a:srgbClr val="003CA5"/>
                </a:solidFill>
                <a:latin typeface="+mn-lt"/>
              </a:rPr>
              <a:t>, </a:t>
            </a:r>
            <a:r>
              <a:rPr lang="en-US" b="1" dirty="0" err="1">
                <a:solidFill>
                  <a:srgbClr val="003CA5"/>
                </a:solidFill>
                <a:latin typeface="+mn-lt"/>
              </a:rPr>
              <a:t>tác</a:t>
            </a:r>
            <a:r>
              <a:rPr lang="en-US" b="1" dirty="0">
                <a:solidFill>
                  <a:srgbClr val="003CA5"/>
                </a:solidFill>
                <a:latin typeface="+mn-lt"/>
              </a:rPr>
              <a:t> </a:t>
            </a:r>
            <a:r>
              <a:rPr lang="en-US" b="1" dirty="0" err="1">
                <a:solidFill>
                  <a:srgbClr val="003CA5"/>
                </a:solidFill>
                <a:latin typeface="+mn-lt"/>
              </a:rPr>
              <a:t>giả</a:t>
            </a:r>
            <a:endParaRPr lang="en-US" b="1" dirty="0">
              <a:solidFill>
                <a:srgbClr val="003CA5"/>
              </a:solidFill>
              <a:latin typeface="+mn-lt"/>
            </a:endParaRPr>
          </a:p>
          <a:p>
            <a:pPr marL="534035" lvl="1" indent="-285750">
              <a:lnSpc>
                <a:spcPct val="150000"/>
              </a:lnSpc>
              <a:buFont typeface="Wingdings" panose="05000000000000000000" pitchFamily="2" charset="2"/>
              <a:buChar char="§"/>
            </a:pPr>
            <a:r>
              <a:rPr lang="en-US" b="1" dirty="0">
                <a:solidFill>
                  <a:srgbClr val="003CA5"/>
                </a:solidFill>
                <a:latin typeface="+mn-lt"/>
              </a:rPr>
              <a:t>Abstract</a:t>
            </a:r>
          </a:p>
          <a:p>
            <a:pPr marL="534035" lvl="1" indent="-285750">
              <a:lnSpc>
                <a:spcPct val="150000"/>
              </a:lnSpc>
              <a:buFont typeface="Wingdings" panose="05000000000000000000" pitchFamily="2" charset="2"/>
              <a:buChar char="§"/>
            </a:pPr>
            <a:r>
              <a:rPr lang="en-US" b="1" dirty="0">
                <a:solidFill>
                  <a:srgbClr val="003CA5"/>
                </a:solidFill>
                <a:latin typeface="+mn-lt"/>
              </a:rPr>
              <a:t>Link </a:t>
            </a:r>
            <a:r>
              <a:rPr lang="en-US" b="1" dirty="0" err="1">
                <a:solidFill>
                  <a:srgbClr val="003CA5"/>
                </a:solidFill>
                <a:latin typeface="+mn-lt"/>
              </a:rPr>
              <a:t>bài</a:t>
            </a:r>
            <a:r>
              <a:rPr lang="en-US" b="1" dirty="0">
                <a:solidFill>
                  <a:srgbClr val="003CA5"/>
                </a:solidFill>
                <a:latin typeface="+mn-lt"/>
              </a:rPr>
              <a:t> </a:t>
            </a:r>
            <a:r>
              <a:rPr lang="en-US" b="1" dirty="0" err="1">
                <a:solidFill>
                  <a:srgbClr val="003CA5"/>
                </a:solidFill>
                <a:latin typeface="+mn-lt"/>
              </a:rPr>
              <a:t>báo</a:t>
            </a:r>
            <a:endParaRPr lang="en-US" b="1" dirty="0">
              <a:solidFill>
                <a:srgbClr val="003CA5"/>
              </a:solidFill>
              <a:latin typeface="+mn-lt"/>
            </a:endParaRPr>
          </a:p>
          <a:p>
            <a:pPr marL="534035" lvl="1" indent="-285750">
              <a:lnSpc>
                <a:spcPct val="150000"/>
              </a:lnSpc>
              <a:buFont typeface="Wingdings" panose="05000000000000000000" pitchFamily="2" charset="2"/>
              <a:buChar char="§"/>
            </a:pPr>
            <a:r>
              <a:rPr lang="en-US" b="1" dirty="0" err="1">
                <a:solidFill>
                  <a:srgbClr val="003CA5"/>
                </a:solidFill>
                <a:latin typeface="+mn-lt"/>
              </a:rPr>
              <a:t>Kết</a:t>
            </a:r>
            <a:r>
              <a:rPr lang="en-US" b="1" dirty="0">
                <a:solidFill>
                  <a:srgbClr val="003CA5"/>
                </a:solidFill>
                <a:latin typeface="+mn-lt"/>
              </a:rPr>
              <a:t> </a:t>
            </a:r>
            <a:r>
              <a:rPr lang="en-US" b="1" dirty="0" err="1">
                <a:solidFill>
                  <a:srgbClr val="003CA5"/>
                </a:solidFill>
                <a:latin typeface="+mn-lt"/>
              </a:rPr>
              <a:t>quả</a:t>
            </a:r>
            <a:r>
              <a:rPr lang="en-US" b="1" dirty="0">
                <a:solidFill>
                  <a:srgbClr val="003CA5"/>
                </a:solidFill>
                <a:latin typeface="+mn-lt"/>
              </a:rPr>
              <a:t> </a:t>
            </a:r>
            <a:r>
              <a:rPr lang="en-US" b="1" dirty="0" err="1">
                <a:solidFill>
                  <a:srgbClr val="003CA5"/>
                </a:solidFill>
                <a:latin typeface="+mn-lt"/>
              </a:rPr>
              <a:t>bài</a:t>
            </a:r>
            <a:r>
              <a:rPr lang="en-US" b="1" dirty="0">
                <a:solidFill>
                  <a:srgbClr val="003CA5"/>
                </a:solidFill>
                <a:latin typeface="+mn-lt"/>
              </a:rPr>
              <a:t> </a:t>
            </a:r>
            <a:r>
              <a:rPr lang="en-US" b="1" dirty="0" err="1">
                <a:solidFill>
                  <a:srgbClr val="003CA5"/>
                </a:solidFill>
                <a:latin typeface="+mn-lt"/>
              </a:rPr>
              <a:t>báo</a:t>
            </a:r>
            <a:r>
              <a:rPr lang="en-US" b="1" dirty="0">
                <a:solidFill>
                  <a:srgbClr val="003CA5"/>
                </a:solidFill>
                <a:latin typeface="+mn-lt"/>
              </a:rPr>
              <a:t> </a:t>
            </a:r>
          </a:p>
        </p:txBody>
      </p:sp>
      <p:pic>
        <p:nvPicPr>
          <p:cNvPr id="24" name="Picture 23"/>
          <p:cNvPicPr>
            <a:picLocks noChangeAspect="1"/>
          </p:cNvPicPr>
          <p:nvPr/>
        </p:nvPicPr>
        <p:blipFill rotWithShape="1">
          <a:blip r:embed="rId3"/>
          <a:srcRect b="8674"/>
          <a:stretch/>
        </p:blipFill>
        <p:spPr>
          <a:xfrm>
            <a:off x="2123417" y="2282364"/>
            <a:ext cx="3253123" cy="2415040"/>
          </a:xfrm>
          <a:prstGeom prst="rect">
            <a:avLst/>
          </a:prstGeom>
        </p:spPr>
      </p:pic>
      <p:sp>
        <p:nvSpPr>
          <p:cNvPr id="2" name="Rectangle 1">
            <a:extLst>
              <a:ext uri="{FF2B5EF4-FFF2-40B4-BE49-F238E27FC236}">
                <a16:creationId xmlns:a16="http://schemas.microsoft.com/office/drawing/2014/main" id="{110844F1-1BC7-5941-5637-576444D1BB0C}"/>
              </a:ext>
            </a:extLst>
          </p:cNvPr>
          <p:cNvSpPr/>
          <p:nvPr/>
        </p:nvSpPr>
        <p:spPr>
          <a:xfrm>
            <a:off x="2123417" y="446096"/>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NGUỒN DỮ LIỆU BÀI </a:t>
            </a:r>
            <a:r>
              <a:rPr lang="vi-VN" sz="2600" b="1" dirty="0">
                <a:solidFill>
                  <a:srgbClr val="003CA5"/>
                </a:solidFill>
                <a:latin typeface="+mn-lt"/>
              </a:rPr>
              <a:t>BÁO</a:t>
            </a:r>
            <a:endParaRPr lang="en-US" sz="2600" b="1" dirty="0">
              <a:solidFill>
                <a:srgbClr val="003CA5"/>
              </a:solidFill>
              <a:latin typeface="+mn-lt"/>
            </a:endParaRPr>
          </a:p>
        </p:txBody>
      </p:sp>
      <p:sp>
        <p:nvSpPr>
          <p:cNvPr id="4" name="Rectangle 3">
            <a:extLst>
              <a:ext uri="{FF2B5EF4-FFF2-40B4-BE49-F238E27FC236}">
                <a16:creationId xmlns:a16="http://schemas.microsoft.com/office/drawing/2014/main" id="{ED7071B2-4ECA-CEDB-3002-6B600C09B407}"/>
              </a:ext>
            </a:extLst>
          </p:cNvPr>
          <p:cNvSpPr/>
          <p:nvPr/>
        </p:nvSpPr>
        <p:spPr>
          <a:xfrm>
            <a:off x="-196044" y="3818965"/>
            <a:ext cx="1903819" cy="1855693"/>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5D60ADE0-6AE8-E3FA-1658-E0436B6FBA2E}"/>
              </a:ext>
            </a:extLst>
          </p:cNvPr>
          <p:cNvSpPr/>
          <p:nvPr/>
        </p:nvSpPr>
        <p:spPr>
          <a:xfrm>
            <a:off x="7736182" y="4215653"/>
            <a:ext cx="1903819" cy="1855693"/>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6" name="Picture 5"/>
          <p:cNvPicPr>
            <a:picLocks noChangeAspect="1"/>
          </p:cNvPicPr>
          <p:nvPr/>
        </p:nvPicPr>
        <p:blipFill rotWithShape="1">
          <a:blip r:embed="rId4"/>
          <a:srcRect b="28068"/>
          <a:stretch/>
        </p:blipFill>
        <p:spPr>
          <a:xfrm>
            <a:off x="5416787" y="1490853"/>
            <a:ext cx="3310353" cy="35411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3. </a:t>
            </a:r>
            <a:r>
              <a:rPr lang="vi-VN" sz="3600" dirty="0">
                <a:solidFill>
                  <a:srgbClr val="003CA5"/>
                </a:solidFill>
                <a:latin typeface="Montserrat" panose="00000500000000000000" pitchFamily="2" charset="0"/>
                <a:cs typeface="Arial" panose="020B0604020202020204" pitchFamily="34" charset="0"/>
              </a:rPr>
              <a:t>Dữ liệu</a:t>
            </a:r>
            <a:endParaRPr lang="en-US" sz="3600" dirty="0">
              <a:solidFill>
                <a:srgbClr val="003CA5"/>
              </a:solidFill>
              <a:latin typeface="Montserrat" panose="00000500000000000000" pitchFamily="2" charset="0"/>
              <a:cs typeface="Arial" panose="020B0604020202020204" pitchFamily="34" charset="0"/>
            </a:endParaRPr>
          </a:p>
        </p:txBody>
      </p:sp>
      <p:sp>
        <p:nvSpPr>
          <p:cNvPr id="2" name="Rectangle 1">
            <a:extLst>
              <a:ext uri="{FF2B5EF4-FFF2-40B4-BE49-F238E27FC236}">
                <a16:creationId xmlns:a16="http://schemas.microsoft.com/office/drawing/2014/main" id="{F9C39DD5-3F36-C28F-7B74-3E0C4F4C5CAC}"/>
              </a:ext>
            </a:extLst>
          </p:cNvPr>
          <p:cNvSpPr/>
          <p:nvPr/>
        </p:nvSpPr>
        <p:spPr>
          <a:xfrm>
            <a:off x="-194983" y="3758453"/>
            <a:ext cx="1748117" cy="1640541"/>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C9AAF2EB-5687-153F-D896-F3446F136DE5}"/>
              </a:ext>
            </a:extLst>
          </p:cNvPr>
          <p:cNvSpPr/>
          <p:nvPr/>
        </p:nvSpPr>
        <p:spPr>
          <a:xfrm>
            <a:off x="8128747" y="4054198"/>
            <a:ext cx="1748117" cy="1640541"/>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E0D2604-46D2-4DE0-BD77-ECD1F3E0142A}"/>
              </a:ext>
            </a:extLst>
          </p:cNvPr>
          <p:cNvGraphicFramePr>
            <a:graphicFrameLocks noGrp="1"/>
          </p:cNvGraphicFramePr>
          <p:nvPr>
            <p:extLst>
              <p:ext uri="{D42A27DB-BD31-4B8C-83A1-F6EECF244321}">
                <p14:modId xmlns:p14="http://schemas.microsoft.com/office/powerpoint/2010/main" val="1398535040"/>
              </p:ext>
            </p:extLst>
          </p:nvPr>
        </p:nvGraphicFramePr>
        <p:xfrm>
          <a:off x="198345" y="722942"/>
          <a:ext cx="8747310" cy="4151526"/>
        </p:xfrm>
        <a:graphic>
          <a:graphicData uri="http://schemas.openxmlformats.org/drawingml/2006/table">
            <a:tbl>
              <a:tblPr firstRow="1" bandRow="1">
                <a:tableStyleId>{5C22544A-7EE6-4342-B048-85BDC9FD1C3A}</a:tableStyleId>
              </a:tblPr>
              <a:tblGrid>
                <a:gridCol w="874732">
                  <a:extLst>
                    <a:ext uri="{9D8B030D-6E8A-4147-A177-3AD203B41FA5}">
                      <a16:colId xmlns:a16="http://schemas.microsoft.com/office/drawing/2014/main" val="1320864098"/>
                    </a:ext>
                  </a:extLst>
                </a:gridCol>
                <a:gridCol w="2196133">
                  <a:extLst>
                    <a:ext uri="{9D8B030D-6E8A-4147-A177-3AD203B41FA5}">
                      <a16:colId xmlns:a16="http://schemas.microsoft.com/office/drawing/2014/main" val="2368823439"/>
                    </a:ext>
                  </a:extLst>
                </a:gridCol>
                <a:gridCol w="5676445">
                  <a:extLst>
                    <a:ext uri="{9D8B030D-6E8A-4147-A177-3AD203B41FA5}">
                      <a16:colId xmlns:a16="http://schemas.microsoft.com/office/drawing/2014/main" val="477604186"/>
                    </a:ext>
                  </a:extLst>
                </a:gridCol>
              </a:tblGrid>
              <a:tr h="208548">
                <a:tc>
                  <a:txBody>
                    <a:bodyPr/>
                    <a:lstStyle/>
                    <a:p>
                      <a:pPr algn="ctr"/>
                      <a:r>
                        <a:rPr lang="en-US" sz="1100" dirty="0">
                          <a:latin typeface="Times New Roman" panose="02020603050405020304" pitchFamily="18" charset="0"/>
                          <a:cs typeface="Times New Roman" panose="02020603050405020304" pitchFamily="18" charset="0"/>
                        </a:rPr>
                        <a:t>STT </a:t>
                      </a:r>
                    </a:p>
                  </a:txBody>
                  <a:tcPr marL="41710" marR="41710" marT="20855" marB="20855"/>
                </a:tc>
                <a:tc>
                  <a:txBody>
                    <a:bodyPr/>
                    <a:lstStyle/>
                    <a:p>
                      <a:pPr algn="ctr"/>
                      <a:r>
                        <a:rPr lang="en-US" sz="1100" dirty="0">
                          <a:latin typeface="Times New Roman" panose="02020603050405020304" pitchFamily="18" charset="0"/>
                          <a:cs typeface="Times New Roman" panose="02020603050405020304" pitchFamily="18" charset="0"/>
                        </a:rPr>
                        <a:t>Feature</a:t>
                      </a:r>
                    </a:p>
                  </a:txBody>
                  <a:tcPr marL="41710" marR="41710" marT="20855" marB="20855"/>
                </a:tc>
                <a:tc>
                  <a:txBody>
                    <a:bodyPr/>
                    <a:lstStyle/>
                    <a:p>
                      <a:pPr algn="ctr"/>
                      <a:r>
                        <a:rPr lang="en-US" sz="1100" dirty="0">
                          <a:latin typeface="Times New Roman" panose="02020603050405020304" pitchFamily="18" charset="0"/>
                          <a:cs typeface="Times New Roman" panose="02020603050405020304" pitchFamily="18" charset="0"/>
                        </a:rPr>
                        <a:t>Description</a:t>
                      </a:r>
                    </a:p>
                  </a:txBody>
                  <a:tcPr marL="41710" marR="41710" marT="20855" marB="20855"/>
                </a:tc>
                <a:extLst>
                  <a:ext uri="{0D108BD9-81ED-4DB2-BD59-A6C34878D82A}">
                    <a16:rowId xmlns:a16="http://schemas.microsoft.com/office/drawing/2014/main" val="2356869113"/>
                  </a:ext>
                </a:extLst>
              </a:tr>
              <a:tr h="208548">
                <a:tc>
                  <a:txBody>
                    <a:bodyPr/>
                    <a:lstStyle/>
                    <a:p>
                      <a:pPr algn="ctr"/>
                      <a:r>
                        <a:rPr lang="en-US" sz="1100" b="0" dirty="0">
                          <a:latin typeface="Times New Roman" panose="02020603050405020304" pitchFamily="18" charset="0"/>
                          <a:cs typeface="Times New Roman" panose="02020603050405020304" pitchFamily="18" charset="0"/>
                        </a:rPr>
                        <a:t>1</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Year</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Năm công bố bài báo [1987,2024]</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1194920285"/>
                  </a:ext>
                </a:extLst>
              </a:tr>
              <a:tr h="208548">
                <a:tc>
                  <a:txBody>
                    <a:bodyPr/>
                    <a:lstStyle/>
                    <a:p>
                      <a:pPr algn="ctr"/>
                      <a:r>
                        <a:rPr lang="en-US" sz="1100" b="0" dirty="0">
                          <a:latin typeface="Times New Roman" panose="02020603050405020304" pitchFamily="18" charset="0"/>
                          <a:cs typeface="Times New Roman" panose="02020603050405020304" pitchFamily="18" charset="0"/>
                        </a:rPr>
                        <a:t>2</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Volume</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Bắt đầu từ 0 ứng với 1987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1803770479"/>
                  </a:ext>
                </a:extLst>
              </a:tr>
              <a:tr h="215586">
                <a:tc>
                  <a:txBody>
                    <a:bodyPr/>
                    <a:lstStyle/>
                    <a:p>
                      <a:pPr algn="ctr"/>
                      <a:r>
                        <a:rPr lang="en-US" sz="1100" b="0" dirty="0">
                          <a:latin typeface="Times New Roman" panose="02020603050405020304" pitchFamily="18" charset="0"/>
                          <a:cs typeface="Times New Roman" panose="02020603050405020304" pitchFamily="18" charset="0"/>
                        </a:rPr>
                        <a:t>3</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Pages</a:t>
                      </a:r>
                    </a:p>
                  </a:txBody>
                  <a:tcPr marL="41710" marR="41710" marT="20855" marB="2085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dirty="0">
                          <a:latin typeface="Times New Roman" panose="02020603050405020304" pitchFamily="18" charset="0"/>
                          <a:cs typeface="Times New Roman" panose="02020603050405020304" pitchFamily="18" charset="0"/>
                        </a:rPr>
                        <a:t>Số trang </a:t>
                      </a:r>
                      <a:r>
                        <a:rPr lang="en-US" sz="1100" b="0" kern="1200" dirty="0">
                          <a:solidFill>
                            <a:schemeClr val="dk1"/>
                          </a:solidFill>
                          <a:effectLst/>
                          <a:latin typeface="Times New Roman" panose="02020603050405020304" pitchFamily="18" charset="0"/>
                          <a:ea typeface="+mn-ea"/>
                          <a:cs typeface="Times New Roman" panose="02020603050405020304" pitchFamily="18" charset="0"/>
                        </a:rPr>
                        <a:t>{1--12}</a:t>
                      </a:r>
                    </a:p>
                  </a:txBody>
                  <a:tcPr marL="41710" marR="41710" marT="20855" marB="20855"/>
                </a:tc>
                <a:extLst>
                  <a:ext uri="{0D108BD9-81ED-4DB2-BD59-A6C34878D82A}">
                    <a16:rowId xmlns:a16="http://schemas.microsoft.com/office/drawing/2014/main" val="715552025"/>
                  </a:ext>
                </a:extLst>
              </a:tr>
              <a:tr h="375386">
                <a:tc>
                  <a:txBody>
                    <a:bodyPr/>
                    <a:lstStyle/>
                    <a:p>
                      <a:pPr algn="ctr"/>
                      <a:r>
                        <a:rPr lang="en-US" sz="1100" b="0" dirty="0">
                          <a:latin typeface="Times New Roman" panose="02020603050405020304" pitchFamily="18" charset="0"/>
                          <a:cs typeface="Times New Roman" panose="02020603050405020304" pitchFamily="18" charset="0"/>
                        </a:rPr>
                        <a:t>4</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Status</a:t>
                      </a:r>
                    </a:p>
                  </a:txBody>
                  <a:tcPr marL="41710" marR="41710" marT="20855" marB="20855"/>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Main Conference Track   Datasets and Benchmarks Track</a:t>
                      </a:r>
                      <a:r>
                        <a:rPr lang="vi-VN" sz="1100" b="0" i="0" kern="1200" dirty="0">
                          <a:solidFill>
                            <a:schemeClr val="dk1"/>
                          </a:solidFill>
                          <a:effectLst/>
                          <a:latin typeface="Times New Roman" panose="02020603050405020304" pitchFamily="18" charset="0"/>
                          <a:ea typeface="+mn-ea"/>
                          <a:cs typeface="Times New Roman" panose="02020603050405020304" pitchFamily="18" charset="0"/>
                        </a:rPr>
                        <a:t> </a:t>
                      </a:r>
                    </a:p>
                    <a:p>
                      <a:r>
                        <a:rPr lang="vi-VN" sz="1100" b="0" i="0" kern="1200" dirty="0">
                          <a:solidFill>
                            <a:schemeClr val="dk1"/>
                          </a:solidFill>
                          <a:effectLst/>
                          <a:latin typeface="Times New Roman" panose="02020603050405020304" pitchFamily="18" charset="0"/>
                          <a:ea typeface="+mn-ea"/>
                          <a:cs typeface="Times New Roman" panose="02020603050405020304" pitchFamily="18" charset="0"/>
                        </a:rPr>
                        <a:t>(</a:t>
                      </a:r>
                      <a:r>
                        <a:rPr lang="vi-VN" sz="1100" b="0" dirty="0">
                          <a:latin typeface="Times New Roman" panose="02020603050405020304" pitchFamily="18" charset="0"/>
                          <a:cs typeface="Times New Roman" panose="02020603050405020304" pitchFamily="18" charset="0"/>
                        </a:rPr>
                        <a:t>Bộ dữ liệu theo dõi hội nghị chính và theo dõi điểm chuẩn)</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630631979"/>
                  </a:ext>
                </a:extLst>
              </a:tr>
              <a:tr h="208548">
                <a:tc>
                  <a:txBody>
                    <a:bodyPr/>
                    <a:lstStyle/>
                    <a:p>
                      <a:pPr algn="ctr"/>
                      <a:r>
                        <a:rPr lang="en-US" sz="1100" b="0" dirty="0">
                          <a:latin typeface="Times New Roman" panose="02020603050405020304" pitchFamily="18" charset="0"/>
                          <a:cs typeface="Times New Roman" panose="02020603050405020304" pitchFamily="18" charset="0"/>
                        </a:rPr>
                        <a:t>5</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Book Title</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Tiêu đề lớn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54362314"/>
                  </a:ext>
                </a:extLst>
              </a:tr>
              <a:tr h="208548">
                <a:tc>
                  <a:txBody>
                    <a:bodyPr/>
                    <a:lstStyle/>
                    <a:p>
                      <a:pPr algn="ctr"/>
                      <a:r>
                        <a:rPr lang="en-US" sz="1100" b="0" dirty="0">
                          <a:latin typeface="Times New Roman" panose="02020603050405020304" pitchFamily="18" charset="0"/>
                          <a:cs typeface="Times New Roman" panose="02020603050405020304" pitchFamily="18" charset="0"/>
                        </a:rPr>
                        <a:t>6</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Title</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Tiêu đề của bài báo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2153763650"/>
                  </a:ext>
                </a:extLst>
              </a:tr>
              <a:tr h="208548">
                <a:tc>
                  <a:txBody>
                    <a:bodyPr/>
                    <a:lstStyle/>
                    <a:p>
                      <a:pPr algn="ctr"/>
                      <a:r>
                        <a:rPr lang="en-US" sz="1100" b="0" dirty="0">
                          <a:latin typeface="Times New Roman" panose="02020603050405020304" pitchFamily="18" charset="0"/>
                          <a:cs typeface="Times New Roman" panose="02020603050405020304" pitchFamily="18" charset="0"/>
                        </a:rPr>
                        <a:t>7</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Authors</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Danh sách các tác giả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4170016185"/>
                  </a:ext>
                </a:extLst>
              </a:tr>
              <a:tr h="208548">
                <a:tc>
                  <a:txBody>
                    <a:bodyPr/>
                    <a:lstStyle/>
                    <a:p>
                      <a:pPr algn="ctr"/>
                      <a:r>
                        <a:rPr lang="en-US" sz="1100" b="0" dirty="0">
                          <a:latin typeface="Times New Roman" panose="02020603050405020304" pitchFamily="18" charset="0"/>
                          <a:cs typeface="Times New Roman" panose="02020603050405020304" pitchFamily="18" charset="0"/>
                        </a:rPr>
                        <a:t>8</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Editors</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Danh sách các người chỉnh sửa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2319967733"/>
                  </a:ext>
                </a:extLst>
              </a:tr>
              <a:tr h="208548">
                <a:tc>
                  <a:txBody>
                    <a:bodyPr/>
                    <a:lstStyle/>
                    <a:p>
                      <a:pPr algn="ctr"/>
                      <a:r>
                        <a:rPr lang="en-US" sz="1100" b="0" dirty="0">
                          <a:latin typeface="Times New Roman" panose="02020603050405020304" pitchFamily="18" charset="0"/>
                          <a:cs typeface="Times New Roman" panose="02020603050405020304" pitchFamily="18" charset="0"/>
                        </a:rPr>
                        <a:t>9</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Publishers</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Danh sách nhà xuất bản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1638751513"/>
                  </a:ext>
                </a:extLst>
              </a:tr>
              <a:tr h="208548">
                <a:tc>
                  <a:txBody>
                    <a:bodyPr/>
                    <a:lstStyle/>
                    <a:p>
                      <a:pPr algn="ctr"/>
                      <a:r>
                        <a:rPr lang="en-US" sz="1100" b="0" dirty="0">
                          <a:latin typeface="Times New Roman" panose="02020603050405020304" pitchFamily="18" charset="0"/>
                          <a:cs typeface="Times New Roman" panose="02020603050405020304" pitchFamily="18" charset="0"/>
                        </a:rPr>
                        <a:t>10</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Main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chính của toàn bộ thông tin bài báo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590021305"/>
                  </a:ext>
                </a:extLst>
              </a:tr>
              <a:tr h="208548">
                <a:tc>
                  <a:txBody>
                    <a:bodyPr/>
                    <a:lstStyle/>
                    <a:p>
                      <a:pPr algn="ctr"/>
                      <a:r>
                        <a:rPr lang="en-US" sz="1100" b="0" dirty="0">
                          <a:latin typeface="Times New Roman" panose="02020603050405020304" pitchFamily="18" charset="0"/>
                          <a:cs typeface="Times New Roman" panose="02020603050405020304" pitchFamily="18" charset="0"/>
                        </a:rPr>
                        <a:t>11</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Metadata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json chứa toàn bộ thông tin bài báo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1499750956"/>
                  </a:ext>
                </a:extLst>
              </a:tr>
              <a:tr h="208548">
                <a:tc>
                  <a:txBody>
                    <a:bodyPr/>
                    <a:lstStyle/>
                    <a:p>
                      <a:pPr algn="ctr"/>
                      <a:r>
                        <a:rPr lang="en-US" sz="1100" b="0" dirty="0">
                          <a:latin typeface="Times New Roman" panose="02020603050405020304" pitchFamily="18" charset="0"/>
                          <a:cs typeface="Times New Roman" panose="02020603050405020304" pitchFamily="18" charset="0"/>
                        </a:rPr>
                        <a:t>12</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Paper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pdf bài báo gốc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468566758"/>
                  </a:ext>
                </a:extLst>
              </a:tr>
              <a:tr h="208548">
                <a:tc>
                  <a:txBody>
                    <a:bodyPr/>
                    <a:lstStyle/>
                    <a:p>
                      <a:pPr algn="ctr"/>
                      <a:r>
                        <a:rPr lang="en-US" sz="1100" b="0" dirty="0">
                          <a:latin typeface="Times New Roman" panose="02020603050405020304" pitchFamily="18" charset="0"/>
                          <a:cs typeface="Times New Roman" panose="02020603050405020304" pitchFamily="18" charset="0"/>
                        </a:rPr>
                        <a:t>13</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Supplemental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pdf bài bổ sung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2264188354"/>
                  </a:ext>
                </a:extLst>
              </a:tr>
              <a:tr h="208548">
                <a:tc>
                  <a:txBody>
                    <a:bodyPr/>
                    <a:lstStyle/>
                    <a:p>
                      <a:pPr algn="ctr"/>
                      <a:r>
                        <a:rPr lang="en-US" sz="1100" b="0" dirty="0">
                          <a:latin typeface="Times New Roman" panose="02020603050405020304" pitchFamily="18" charset="0"/>
                          <a:cs typeface="Times New Roman" panose="02020603050405020304" pitchFamily="18" charset="0"/>
                        </a:rPr>
                        <a:t>14</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Reviews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trang web review bài báo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2048675523"/>
                  </a:ext>
                </a:extLst>
              </a:tr>
              <a:tr h="208548">
                <a:tc>
                  <a:txBody>
                    <a:bodyPr/>
                    <a:lstStyle/>
                    <a:p>
                      <a:pPr algn="ctr"/>
                      <a:r>
                        <a:rPr lang="en-US" sz="1100" b="0" dirty="0">
                          <a:latin typeface="Times New Roman" panose="02020603050405020304" pitchFamily="18" charset="0"/>
                          <a:cs typeface="Times New Roman" panose="02020603050405020304" pitchFamily="18" charset="0"/>
                        </a:rPr>
                        <a:t>15</a:t>
                      </a:r>
                    </a:p>
                  </a:txBody>
                  <a:tcPr marL="41710" marR="41710" marT="20855" marB="20855"/>
                </a:tc>
                <a:tc>
                  <a:txBody>
                    <a:bodyPr/>
                    <a:lstStyle/>
                    <a:p>
                      <a:r>
                        <a:rPr lang="en-US" sz="1100" b="1" dirty="0" err="1">
                          <a:latin typeface="Times New Roman" panose="02020603050405020304" pitchFamily="18" charset="0"/>
                          <a:cs typeface="Times New Roman" panose="02020603050405020304" pitchFamily="18" charset="0"/>
                        </a:rPr>
                        <a:t>MetaReview</a:t>
                      </a: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meta review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2021233106"/>
                  </a:ext>
                </a:extLst>
              </a:tr>
              <a:tr h="208548">
                <a:tc>
                  <a:txBody>
                    <a:bodyPr/>
                    <a:lstStyle/>
                    <a:p>
                      <a:pPr algn="ctr"/>
                      <a:r>
                        <a:rPr lang="en-US" sz="1100" b="0" dirty="0">
                          <a:latin typeface="Times New Roman" panose="02020603050405020304" pitchFamily="18" charset="0"/>
                          <a:cs typeface="Times New Roman" panose="02020603050405020304" pitchFamily="18" charset="0"/>
                        </a:rPr>
                        <a:t>16</a:t>
                      </a:r>
                    </a:p>
                  </a:txBody>
                  <a:tcPr marL="41710" marR="41710" marT="20855" marB="20855"/>
                </a:tc>
                <a:tc>
                  <a:txBody>
                    <a:bodyPr/>
                    <a:lstStyle/>
                    <a:p>
                      <a:r>
                        <a:rPr lang="en-US" sz="1100" b="1" dirty="0" err="1">
                          <a:latin typeface="Times New Roman" panose="02020603050405020304" pitchFamily="18" charset="0"/>
                          <a:cs typeface="Times New Roman" panose="02020603050405020304" pitchFamily="18" charset="0"/>
                        </a:rPr>
                        <a:t>AuthorFeedback</a:t>
                      </a: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Url</a:t>
                      </a:r>
                      <a:endParaRPr lang="en-US" sz="1100" b="1" dirty="0">
                        <a:latin typeface="Times New Roman" panose="02020603050405020304" pitchFamily="18" charset="0"/>
                        <a:cs typeface="Times New Roman" panose="02020603050405020304" pitchFamily="18" charset="0"/>
                      </a:endParaRP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Địa chỉ pdf bài nhận xét của tác giả (2019)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450953128"/>
                  </a:ext>
                </a:extLst>
              </a:tr>
              <a:tr h="209192">
                <a:tc>
                  <a:txBody>
                    <a:bodyPr/>
                    <a:lstStyle/>
                    <a:p>
                      <a:pPr algn="ctr"/>
                      <a:r>
                        <a:rPr lang="en-US" sz="1100" b="0" dirty="0">
                          <a:latin typeface="Times New Roman" panose="02020603050405020304" pitchFamily="18" charset="0"/>
                          <a:cs typeface="Times New Roman" panose="02020603050405020304" pitchFamily="18" charset="0"/>
                        </a:rPr>
                        <a:t>17</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Reviews And Public Comment</a:t>
                      </a:r>
                    </a:p>
                  </a:txBody>
                  <a:tcPr marL="41710" marR="41710" marT="20855" marB="2085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100" b="0" dirty="0">
                          <a:latin typeface="Times New Roman" panose="02020603050405020304" pitchFamily="18" charset="0"/>
                          <a:cs typeface="Times New Roman" panose="02020603050405020304" pitchFamily="18" charset="0"/>
                        </a:rPr>
                        <a:t>Tương tự Địa chỉ trang web review bài báo </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4149945131"/>
                  </a:ext>
                </a:extLst>
              </a:tr>
              <a:tr h="208548">
                <a:tc>
                  <a:txBody>
                    <a:bodyPr/>
                    <a:lstStyle/>
                    <a:p>
                      <a:pPr algn="ctr"/>
                      <a:r>
                        <a:rPr lang="en-US" sz="1100" b="0" dirty="0">
                          <a:latin typeface="Times New Roman" panose="02020603050405020304" pitchFamily="18" charset="0"/>
                          <a:cs typeface="Times New Roman" panose="02020603050405020304" pitchFamily="18" charset="0"/>
                        </a:rPr>
                        <a:t>18</a:t>
                      </a:r>
                    </a:p>
                  </a:txBody>
                  <a:tcPr marL="41710" marR="41710" marT="20855" marB="20855"/>
                </a:tc>
                <a:tc>
                  <a:txBody>
                    <a:bodyPr/>
                    <a:lstStyle/>
                    <a:p>
                      <a:r>
                        <a:rPr lang="en-US" sz="1100" b="1" dirty="0">
                          <a:latin typeface="Times New Roman" panose="02020603050405020304" pitchFamily="18" charset="0"/>
                          <a:cs typeface="Times New Roman" panose="02020603050405020304" pitchFamily="18" charset="0"/>
                        </a:rPr>
                        <a:t>Abstract</a:t>
                      </a:r>
                    </a:p>
                  </a:txBody>
                  <a:tcPr marL="41710" marR="41710" marT="20855" marB="20855"/>
                </a:tc>
                <a:tc>
                  <a:txBody>
                    <a:bodyPr/>
                    <a:lstStyle/>
                    <a:p>
                      <a:r>
                        <a:rPr lang="vi-VN" sz="1100" b="0" dirty="0">
                          <a:latin typeface="Times New Roman" panose="02020603050405020304" pitchFamily="18" charset="0"/>
                          <a:cs typeface="Times New Roman" panose="02020603050405020304" pitchFamily="18" charset="0"/>
                        </a:rPr>
                        <a:t>Tóm tắt bài báo (Quan trọng)</a:t>
                      </a:r>
                      <a:endParaRPr lang="en-US" sz="1100" b="0" dirty="0">
                        <a:latin typeface="Times New Roman" panose="02020603050405020304" pitchFamily="18" charset="0"/>
                        <a:cs typeface="Times New Roman" panose="02020603050405020304" pitchFamily="18" charset="0"/>
                      </a:endParaRPr>
                    </a:p>
                  </a:txBody>
                  <a:tcPr marL="41710" marR="41710" marT="20855" marB="20855"/>
                </a:tc>
                <a:extLst>
                  <a:ext uri="{0D108BD9-81ED-4DB2-BD59-A6C34878D82A}">
                    <a16:rowId xmlns:a16="http://schemas.microsoft.com/office/drawing/2014/main" val="2946341049"/>
                  </a:ext>
                </a:extLst>
              </a:tr>
            </a:tbl>
          </a:graphicData>
        </a:graphic>
      </p:graphicFrame>
    </p:spTree>
    <p:extLst>
      <p:ext uri="{BB962C8B-B14F-4D97-AF65-F5344CB8AC3E}">
        <p14:creationId xmlns:p14="http://schemas.microsoft.com/office/powerpoint/2010/main" val="50012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8" name="Google Shape;2489;p45">
            <a:extLst>
              <a:ext uri="{FF2B5EF4-FFF2-40B4-BE49-F238E27FC236}">
                <a16:creationId xmlns:a16="http://schemas.microsoft.com/office/drawing/2014/main" id="{06295B62-2BE8-6D37-839A-7E8F9B68A64A}"/>
              </a:ext>
            </a:extLst>
          </p:cNvPr>
          <p:cNvSpPr txBox="1">
            <a:spLocks/>
          </p:cNvSpPr>
          <p:nvPr/>
        </p:nvSpPr>
        <p:spPr>
          <a:xfrm>
            <a:off x="635116" y="0"/>
            <a:ext cx="7723500" cy="605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3. </a:t>
            </a:r>
            <a:r>
              <a:rPr lang="vi-VN" sz="3600" dirty="0">
                <a:solidFill>
                  <a:srgbClr val="003CA5"/>
                </a:solidFill>
                <a:latin typeface="Montserrat" panose="00000500000000000000" pitchFamily="2" charset="0"/>
                <a:cs typeface="Arial" panose="020B0604020202020204" pitchFamily="34" charset="0"/>
              </a:rPr>
              <a:t>Dữ liệu</a:t>
            </a:r>
            <a:endParaRPr lang="en-US" sz="3600" dirty="0">
              <a:solidFill>
                <a:srgbClr val="003CA5"/>
              </a:solidFill>
              <a:latin typeface="Montserrat" panose="00000500000000000000" pitchFamily="2"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79223350"/>
              </p:ext>
            </p:extLst>
          </p:nvPr>
        </p:nvGraphicFramePr>
        <p:xfrm>
          <a:off x="726198" y="1397451"/>
          <a:ext cx="7691605" cy="1808400"/>
        </p:xfrm>
        <a:graphic>
          <a:graphicData uri="http://schemas.openxmlformats.org/drawingml/2006/table">
            <a:tbl>
              <a:tblPr firstRow="1" bandRow="1">
                <a:tableStyleId>{AF8C5766-DF03-4FF4-8055-9879DEEE2968}</a:tableStyleId>
              </a:tblPr>
              <a:tblGrid>
                <a:gridCol w="1539021">
                  <a:extLst>
                    <a:ext uri="{9D8B030D-6E8A-4147-A177-3AD203B41FA5}">
                      <a16:colId xmlns:a16="http://schemas.microsoft.com/office/drawing/2014/main" val="888926660"/>
                    </a:ext>
                  </a:extLst>
                </a:gridCol>
                <a:gridCol w="1537621">
                  <a:extLst>
                    <a:ext uri="{9D8B030D-6E8A-4147-A177-3AD203B41FA5}">
                      <a16:colId xmlns:a16="http://schemas.microsoft.com/office/drawing/2014/main" val="2595539254"/>
                    </a:ext>
                  </a:extLst>
                </a:gridCol>
                <a:gridCol w="1085941">
                  <a:extLst>
                    <a:ext uri="{9D8B030D-6E8A-4147-A177-3AD203B41FA5}">
                      <a16:colId xmlns:a16="http://schemas.microsoft.com/office/drawing/2014/main" val="576114007"/>
                    </a:ext>
                  </a:extLst>
                </a:gridCol>
                <a:gridCol w="2093953">
                  <a:extLst>
                    <a:ext uri="{9D8B030D-6E8A-4147-A177-3AD203B41FA5}">
                      <a16:colId xmlns:a16="http://schemas.microsoft.com/office/drawing/2014/main" val="3914694082"/>
                    </a:ext>
                  </a:extLst>
                </a:gridCol>
                <a:gridCol w="1435069">
                  <a:extLst>
                    <a:ext uri="{9D8B030D-6E8A-4147-A177-3AD203B41FA5}">
                      <a16:colId xmlns:a16="http://schemas.microsoft.com/office/drawing/2014/main" val="3477881658"/>
                    </a:ext>
                  </a:extLst>
                </a:gridCol>
              </a:tblGrid>
              <a:tr h="442716">
                <a:tc>
                  <a:txBody>
                    <a:bodyPr/>
                    <a:lstStyle/>
                    <a:p>
                      <a:pPr marL="0" marR="0" indent="0" algn="ctr" rtl="0">
                        <a:lnSpc>
                          <a:spcPct val="120000"/>
                        </a:lnSpc>
                        <a:spcBef>
                          <a:spcPts val="0"/>
                        </a:spcBef>
                        <a:spcAft>
                          <a:spcPts val="0"/>
                        </a:spcAft>
                        <a:buClr>
                          <a:srgbClr val="000000"/>
                        </a:buClr>
                        <a:buFont typeface="Arial"/>
                      </a:pPr>
                      <a:r>
                        <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Dataset</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1" i="0" u="none" strike="noStrike" cap="none" dirty="0" err="1">
                          <a:solidFill>
                            <a:srgbClr val="003CA5"/>
                          </a:solidFill>
                          <a:effectLst/>
                          <a:latin typeface="Times New Roman" panose="02020603050405020304" pitchFamily="18" charset="0"/>
                          <a:ea typeface="+mn-ea"/>
                          <a:cs typeface="Times New Roman" panose="02020603050405020304" pitchFamily="18" charset="0"/>
                          <a:sym typeface="Arial"/>
                        </a:rPr>
                        <a:t>Loại</a:t>
                      </a:r>
                      <a:r>
                        <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 </a:t>
                      </a:r>
                      <a:r>
                        <a:rPr lang="vi-VN"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doc</a:t>
                      </a:r>
                      <a:endPar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endParaRP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Doc</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Keywords (</a:t>
                      </a:r>
                      <a:r>
                        <a:rPr lang="en-US" sz="1700" b="1" i="0" u="none" strike="noStrike" cap="none" dirty="0" err="1">
                          <a:solidFill>
                            <a:srgbClr val="003CA5"/>
                          </a:solidFill>
                          <a:effectLst/>
                          <a:latin typeface="Times New Roman" panose="02020603050405020304" pitchFamily="18" charset="0"/>
                          <a:ea typeface="+mn-ea"/>
                          <a:cs typeface="Times New Roman" panose="02020603050405020304" pitchFamily="18" charset="0"/>
                          <a:sym typeface="Arial"/>
                        </a:rPr>
                        <a:t>mỗi</a:t>
                      </a:r>
                      <a:r>
                        <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 doc)</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1" i="0" u="none" strike="noStrike" cap="none" dirty="0">
                          <a:solidFill>
                            <a:srgbClr val="003CA5"/>
                          </a:solidFill>
                          <a:effectLst/>
                          <a:latin typeface="Times New Roman" panose="02020603050405020304" pitchFamily="18" charset="0"/>
                          <a:ea typeface="+mn-ea"/>
                          <a:cs typeface="Times New Roman" panose="02020603050405020304" pitchFamily="18" charset="0"/>
                          <a:sym typeface="Arial"/>
                        </a:rPr>
                        <a:t>Tokens</a:t>
                      </a:r>
                    </a:p>
                  </a:txBody>
                  <a:tcPr marL="91210" marR="91210" marT="0" marB="0"/>
                </a:tc>
                <a:extLst>
                  <a:ext uri="{0D108BD9-81ED-4DB2-BD59-A6C34878D82A}">
                    <a16:rowId xmlns:a16="http://schemas.microsoft.com/office/drawing/2014/main" val="581104395"/>
                  </a:ext>
                </a:extLst>
              </a:tr>
              <a:tr h="456508">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err="1">
                          <a:solidFill>
                            <a:srgbClr val="000000"/>
                          </a:solidFill>
                          <a:effectLst/>
                          <a:latin typeface="Times New Roman" panose="02020603050405020304" pitchFamily="18" charset="0"/>
                          <a:ea typeface="+mn-ea"/>
                          <a:cs typeface="Times New Roman" panose="02020603050405020304" pitchFamily="18" charset="0"/>
                          <a:sym typeface="Arial"/>
                        </a:rPr>
                        <a:t>Inspec</a:t>
                      </a:r>
                      <a:endPar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endParaRP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Abstract</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2000</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29230 (14.62)</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128.20</a:t>
                      </a:r>
                    </a:p>
                  </a:txBody>
                  <a:tcPr marL="91210" marR="91210" marT="0" marB="0"/>
                </a:tc>
                <a:extLst>
                  <a:ext uri="{0D108BD9-81ED-4DB2-BD59-A6C34878D82A}">
                    <a16:rowId xmlns:a16="http://schemas.microsoft.com/office/drawing/2014/main" val="463985954"/>
                  </a:ext>
                </a:extLst>
              </a:tr>
              <a:tr h="454588">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SemEval2010</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Abstract</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243</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4002 (16.47)</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149.34</a:t>
                      </a:r>
                    </a:p>
                  </a:txBody>
                  <a:tcPr marL="91210" marR="91210" marT="0" marB="0"/>
                </a:tc>
                <a:extLst>
                  <a:ext uri="{0D108BD9-81ED-4DB2-BD59-A6C34878D82A}">
                    <a16:rowId xmlns:a16="http://schemas.microsoft.com/office/drawing/2014/main" val="1447913026"/>
                  </a:ext>
                </a:extLst>
              </a:tr>
              <a:tr h="454588">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a:solidFill>
                            <a:srgbClr val="000000"/>
                          </a:solidFill>
                          <a:effectLst/>
                          <a:latin typeface="Times New Roman" panose="02020603050405020304" pitchFamily="18" charset="0"/>
                          <a:ea typeface="+mn-ea"/>
                          <a:cs typeface="Times New Roman" panose="02020603050405020304" pitchFamily="18" charset="0"/>
                          <a:sym typeface="Arial"/>
                        </a:rPr>
                        <a:t>SemEval2017</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Paragraph</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493</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8969 (18.19)</a:t>
                      </a:r>
                    </a:p>
                  </a:txBody>
                  <a:tcPr marL="91210" marR="91210" marT="0" marB="0"/>
                </a:tc>
                <a:tc>
                  <a:txBody>
                    <a:bodyPr/>
                    <a:lstStyle/>
                    <a:p>
                      <a:pPr marL="0" marR="0" indent="0" algn="ctr" rtl="0">
                        <a:lnSpc>
                          <a:spcPct val="120000"/>
                        </a:lnSpc>
                        <a:spcBef>
                          <a:spcPts val="0"/>
                        </a:spcBef>
                        <a:spcAft>
                          <a:spcPts val="0"/>
                        </a:spcAft>
                        <a:buClr>
                          <a:srgbClr val="000000"/>
                        </a:buClr>
                        <a:buFont typeface="Arial"/>
                      </a:pPr>
                      <a:r>
                        <a:rPr lang="en-US" sz="1700" b="0" i="0" u="none" strike="noStrike" cap="none" dirty="0">
                          <a:solidFill>
                            <a:srgbClr val="000000"/>
                          </a:solidFill>
                          <a:effectLst/>
                          <a:latin typeface="Times New Roman" panose="02020603050405020304" pitchFamily="18" charset="0"/>
                          <a:ea typeface="+mn-ea"/>
                          <a:cs typeface="Times New Roman" panose="02020603050405020304" pitchFamily="18" charset="0"/>
                          <a:sym typeface="Arial"/>
                        </a:rPr>
                        <a:t>178.22</a:t>
                      </a:r>
                    </a:p>
                  </a:txBody>
                  <a:tcPr marL="91210" marR="91210" marT="0" marB="0"/>
                </a:tc>
                <a:extLst>
                  <a:ext uri="{0D108BD9-81ED-4DB2-BD59-A6C34878D82A}">
                    <a16:rowId xmlns:a16="http://schemas.microsoft.com/office/drawing/2014/main" val="546823115"/>
                  </a:ext>
                </a:extLst>
              </a:tr>
            </a:tbl>
          </a:graphicData>
        </a:graphic>
      </p:graphicFrame>
      <p:sp>
        <p:nvSpPr>
          <p:cNvPr id="5" name="Rectangle 4"/>
          <p:cNvSpPr/>
          <p:nvPr/>
        </p:nvSpPr>
        <p:spPr>
          <a:xfrm>
            <a:off x="635116" y="3205851"/>
            <a:ext cx="7723500" cy="1524007"/>
          </a:xfrm>
          <a:prstGeom prst="rect">
            <a:avLst/>
          </a:prstGeom>
        </p:spPr>
        <p:txBody>
          <a:bodyPr wrap="square">
            <a:spAutoFit/>
          </a:bodyPr>
          <a:lstStyle/>
          <a:p>
            <a:pPr algn="just">
              <a:lnSpc>
                <a:spcPct val="150000"/>
              </a:lnSpc>
            </a:pPr>
            <a:r>
              <a:rPr lang="vi-VN" b="1" dirty="0">
                <a:solidFill>
                  <a:srgbClr val="003CA5"/>
                </a:solidFill>
                <a:latin typeface="+mn-lt"/>
              </a:rPr>
              <a:t>Nhận xét tập dữ liệu: </a:t>
            </a:r>
            <a:r>
              <a:rPr lang="vi-VN" sz="1600" dirty="0">
                <a:solidFill>
                  <a:srgbClr val="003CA5"/>
                </a:solidFill>
                <a:latin typeface="+mn-lt"/>
              </a:rPr>
              <a:t>Số lượng dữ liệu của tập Inspec chiếm đa số (2000 rows) có một chút khác biệt về số lượng tokens mỗi doc, tuy nhiên nếu nhìn tổng quan có thể thấy, số lượng keywords mỗi doc cũng có xu hướng tăng, nếu số lượng tokens tăng lên.</a:t>
            </a:r>
            <a:endParaRPr lang="en-US" sz="1600" dirty="0">
              <a:solidFill>
                <a:srgbClr val="003CA5"/>
              </a:solidFill>
              <a:latin typeface="+mn-lt"/>
            </a:endParaRPr>
          </a:p>
        </p:txBody>
      </p:sp>
      <p:sp>
        <p:nvSpPr>
          <p:cNvPr id="3" name="Rectangle 2">
            <a:extLst>
              <a:ext uri="{FF2B5EF4-FFF2-40B4-BE49-F238E27FC236}">
                <a16:creationId xmlns:a16="http://schemas.microsoft.com/office/drawing/2014/main" id="{F5FC1590-9DC8-B285-0A7D-FA86B9E471A7}"/>
              </a:ext>
            </a:extLst>
          </p:cNvPr>
          <p:cNvSpPr/>
          <p:nvPr/>
        </p:nvSpPr>
        <p:spPr>
          <a:xfrm>
            <a:off x="726198" y="520322"/>
            <a:ext cx="7691604" cy="618374"/>
          </a:xfrm>
          <a:prstGeom prst="rect">
            <a:avLst/>
          </a:prstGeom>
        </p:spPr>
        <p:txBody>
          <a:bodyPr wrap="square">
            <a:spAutoFit/>
          </a:bodyPr>
          <a:lstStyle/>
          <a:p>
            <a:pPr algn="ctr">
              <a:lnSpc>
                <a:spcPct val="150000"/>
              </a:lnSpc>
            </a:pPr>
            <a:r>
              <a:rPr lang="en-US" sz="2600" b="1" dirty="0">
                <a:solidFill>
                  <a:srgbClr val="003CA5"/>
                </a:solidFill>
                <a:latin typeface="+mn-lt"/>
              </a:rPr>
              <a:t>NGUỒN DỮ LIỆU HUẤN LUYỆN BAN ĐẦU</a:t>
            </a:r>
          </a:p>
        </p:txBody>
      </p:sp>
    </p:spTree>
    <p:extLst>
      <p:ext uri="{BB962C8B-B14F-4D97-AF65-F5344CB8AC3E}">
        <p14:creationId xmlns:p14="http://schemas.microsoft.com/office/powerpoint/2010/main" val="32588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2" name="Google Shape;2489;p45">
            <a:extLst>
              <a:ext uri="{FF2B5EF4-FFF2-40B4-BE49-F238E27FC236}">
                <a16:creationId xmlns:a16="http://schemas.microsoft.com/office/drawing/2014/main" id="{46387533-1F23-908B-8494-B074BF21AFC8}"/>
              </a:ext>
            </a:extLst>
          </p:cNvPr>
          <p:cNvSpPr txBox="1">
            <a:spLocks/>
          </p:cNvSpPr>
          <p:nvPr/>
        </p:nvSpPr>
        <p:spPr>
          <a:xfrm>
            <a:off x="325247" y="1289687"/>
            <a:ext cx="3349796" cy="693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a:solidFill>
                  <a:srgbClr val="003CA5"/>
                </a:solidFill>
                <a:latin typeface="Montserrat" panose="00000500000000000000" pitchFamily="2" charset="0"/>
                <a:cs typeface="Arial" panose="020B0604020202020204" pitchFamily="34" charset="0"/>
              </a:rPr>
              <a:t>04</a:t>
            </a:r>
            <a:r>
              <a:rPr lang="vi-VN" sz="3600" dirty="0">
                <a:solidFill>
                  <a:srgbClr val="003CA5"/>
                </a:solidFill>
                <a:latin typeface="Montserrat" panose="00000500000000000000" pitchFamily="2" charset="0"/>
                <a:cs typeface="Arial" panose="020B0604020202020204" pitchFamily="34" charset="0"/>
              </a:rPr>
              <a:t>. Giải pháp</a:t>
            </a:r>
          </a:p>
        </p:txBody>
      </p:sp>
      <p:pic>
        <p:nvPicPr>
          <p:cNvPr id="6" name="Picture 5"/>
          <p:cNvPicPr>
            <a:picLocks noChangeAspect="1"/>
          </p:cNvPicPr>
          <p:nvPr/>
        </p:nvPicPr>
        <p:blipFill rotWithShape="1">
          <a:blip r:embed="rId3"/>
          <a:srcRect b="4896"/>
          <a:stretch/>
        </p:blipFill>
        <p:spPr>
          <a:xfrm>
            <a:off x="3675043" y="64322"/>
            <a:ext cx="4348860" cy="5082988"/>
          </a:xfrm>
          <a:prstGeom prst="rect">
            <a:avLst/>
          </a:prstGeom>
        </p:spPr>
      </p:pic>
      <p:sp>
        <p:nvSpPr>
          <p:cNvPr id="4" name="TextBox 3"/>
          <p:cNvSpPr txBox="1"/>
          <p:nvPr/>
        </p:nvSpPr>
        <p:spPr>
          <a:xfrm>
            <a:off x="1116956" y="2123926"/>
            <a:ext cx="1680882" cy="369332"/>
          </a:xfrm>
          <a:prstGeom prst="rect">
            <a:avLst/>
          </a:prstGeom>
          <a:noFill/>
        </p:spPr>
        <p:txBody>
          <a:bodyPr wrap="square" rtlCol="0">
            <a:spAutoFit/>
          </a:bodyPr>
          <a:lstStyle/>
          <a:p>
            <a:r>
              <a:rPr lang="en-US" sz="1800" b="1" dirty="0">
                <a:solidFill>
                  <a:srgbClr val="003CA5"/>
                </a:solidFill>
                <a:latin typeface="+mn-lt"/>
              </a:rPr>
              <a:t>BERTGRAPH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5" name="Picture 4"/>
          <p:cNvPicPr/>
          <p:nvPr/>
        </p:nvPicPr>
        <p:blipFill>
          <a:blip r:embed="rId3"/>
          <a:stretch>
            <a:fillRect/>
          </a:stretch>
        </p:blipFill>
        <p:spPr>
          <a:xfrm>
            <a:off x="0" y="558197"/>
            <a:ext cx="9144000" cy="4585303"/>
          </a:xfrm>
          <a:prstGeom prst="rect">
            <a:avLst/>
          </a:prstGeom>
        </p:spPr>
      </p:pic>
      <p:sp>
        <p:nvSpPr>
          <p:cNvPr id="2" name="Rectangle 1">
            <a:extLst>
              <a:ext uri="{FF2B5EF4-FFF2-40B4-BE49-F238E27FC236}">
                <a16:creationId xmlns:a16="http://schemas.microsoft.com/office/drawing/2014/main" id="{7FE74057-9ED5-3F1B-3EDB-5AC0676BFFD6}"/>
              </a:ext>
            </a:extLst>
          </p:cNvPr>
          <p:cNvSpPr/>
          <p:nvPr/>
        </p:nvSpPr>
        <p:spPr>
          <a:xfrm>
            <a:off x="2070788" y="-60177"/>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EXEM MODEL</a:t>
            </a:r>
          </a:p>
        </p:txBody>
      </p:sp>
    </p:spTree>
    <p:extLst>
      <p:ext uri="{BB962C8B-B14F-4D97-AF65-F5344CB8AC3E}">
        <p14:creationId xmlns:p14="http://schemas.microsoft.com/office/powerpoint/2010/main" val="422756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2" name="Rectangle 1"/>
          <p:cNvSpPr/>
          <p:nvPr/>
        </p:nvSpPr>
        <p:spPr>
          <a:xfrm>
            <a:off x="838200" y="816783"/>
            <a:ext cx="7673339" cy="3801041"/>
          </a:xfrm>
          <a:prstGeom prst="rect">
            <a:avLst/>
          </a:prstGeom>
        </p:spPr>
        <p:txBody>
          <a:bodyPr wrap="square">
            <a:spAutoFit/>
          </a:bodyPr>
          <a:lstStyle/>
          <a:p>
            <a:pPr>
              <a:spcAft>
                <a:spcPts val="600"/>
              </a:spcAft>
            </a:pPr>
            <a:r>
              <a:rPr lang="vi-VN" sz="1800" b="1" dirty="0">
                <a:solidFill>
                  <a:srgbClr val="FF0000"/>
                </a:solidFill>
                <a:latin typeface="+mn-lt"/>
              </a:rPr>
              <a:t>Bước 1: </a:t>
            </a:r>
            <a:r>
              <a:rPr lang="en-US" sz="1800" b="1" dirty="0" err="1">
                <a:solidFill>
                  <a:srgbClr val="FF0000"/>
                </a:solidFill>
                <a:latin typeface="+mn-lt"/>
              </a:rPr>
              <a:t>Xây</a:t>
            </a:r>
            <a:r>
              <a:rPr lang="en-US" sz="1800" b="1" dirty="0">
                <a:solidFill>
                  <a:srgbClr val="FF0000"/>
                </a:solidFill>
                <a:latin typeface="+mn-lt"/>
              </a:rPr>
              <a:t> </a:t>
            </a:r>
            <a:r>
              <a:rPr lang="en-US" sz="1800" b="1" dirty="0" err="1">
                <a:solidFill>
                  <a:srgbClr val="FF0000"/>
                </a:solidFill>
                <a:latin typeface="+mn-lt"/>
              </a:rPr>
              <a:t>dựng</a:t>
            </a:r>
            <a:r>
              <a:rPr lang="en-US" sz="1800" b="1" dirty="0">
                <a:solidFill>
                  <a:srgbClr val="FF0000"/>
                </a:solidFill>
                <a:latin typeface="+mn-lt"/>
              </a:rPr>
              <a:t> </a:t>
            </a:r>
            <a:r>
              <a:rPr lang="en-US" sz="1800" b="1" dirty="0" err="1">
                <a:solidFill>
                  <a:srgbClr val="FF0000"/>
                </a:solidFill>
                <a:latin typeface="+mn-lt"/>
              </a:rPr>
              <a:t>cặp</a:t>
            </a:r>
            <a:r>
              <a:rPr lang="en-US" sz="1800" b="1" dirty="0">
                <a:solidFill>
                  <a:srgbClr val="FF0000"/>
                </a:solidFill>
                <a:latin typeface="+mn-lt"/>
              </a:rPr>
              <a:t> </a:t>
            </a:r>
            <a:r>
              <a:rPr lang="en-US" sz="1800" b="1" dirty="0" err="1">
                <a:solidFill>
                  <a:srgbClr val="FF0000"/>
                </a:solidFill>
                <a:latin typeface="+mn-lt"/>
              </a:rPr>
              <a:t>từ</a:t>
            </a:r>
            <a:r>
              <a:rPr lang="en-US" sz="1800" b="1" dirty="0">
                <a:solidFill>
                  <a:srgbClr val="FF0000"/>
                </a:solidFill>
                <a:latin typeface="+mn-lt"/>
              </a:rPr>
              <a:t> </a:t>
            </a:r>
            <a:r>
              <a:rPr lang="en-US" sz="1800" b="1" dirty="0" err="1">
                <a:solidFill>
                  <a:srgbClr val="FF0000"/>
                </a:solidFill>
                <a:latin typeface="+mn-lt"/>
              </a:rPr>
              <a:t>và</a:t>
            </a:r>
            <a:r>
              <a:rPr lang="en-US" sz="1800" b="1" dirty="0">
                <a:solidFill>
                  <a:srgbClr val="FF0000"/>
                </a:solidFill>
                <a:latin typeface="+mn-lt"/>
              </a:rPr>
              <a:t> </a:t>
            </a:r>
            <a:r>
              <a:rPr lang="en-US" sz="1800" b="1" dirty="0" err="1">
                <a:solidFill>
                  <a:srgbClr val="FF0000"/>
                </a:solidFill>
                <a:latin typeface="+mn-lt"/>
              </a:rPr>
              <a:t>mối</a:t>
            </a:r>
            <a:r>
              <a:rPr lang="en-US" sz="1800" b="1" dirty="0">
                <a:solidFill>
                  <a:srgbClr val="FF0000"/>
                </a:solidFill>
                <a:latin typeface="+mn-lt"/>
              </a:rPr>
              <a:t> </a:t>
            </a:r>
            <a:r>
              <a:rPr lang="en-US" sz="1800" b="1" dirty="0" err="1">
                <a:solidFill>
                  <a:srgbClr val="FF0000"/>
                </a:solidFill>
                <a:latin typeface="+mn-lt"/>
              </a:rPr>
              <a:t>liên</a:t>
            </a:r>
            <a:r>
              <a:rPr lang="en-US" sz="1800" b="1" dirty="0">
                <a:solidFill>
                  <a:srgbClr val="FF0000"/>
                </a:solidFill>
                <a:latin typeface="+mn-lt"/>
              </a:rPr>
              <a:t> </a:t>
            </a:r>
            <a:r>
              <a:rPr lang="en-US" sz="1800" b="1" dirty="0" err="1">
                <a:solidFill>
                  <a:srgbClr val="FF0000"/>
                </a:solidFill>
                <a:latin typeface="+mn-lt"/>
              </a:rPr>
              <a:t>hệ</a:t>
            </a:r>
            <a:r>
              <a:rPr lang="en-US" sz="1800" b="1" dirty="0">
                <a:solidFill>
                  <a:srgbClr val="FF0000"/>
                </a:solidFill>
                <a:latin typeface="+mn-lt"/>
              </a:rPr>
              <a:t> </a:t>
            </a:r>
            <a:br>
              <a:rPr lang="en-US" dirty="0"/>
            </a:br>
            <a:r>
              <a:rPr lang="en-US" b="1" dirty="0" err="1">
                <a:solidFill>
                  <a:srgbClr val="003CA5"/>
                </a:solidFill>
              </a:rPr>
              <a:t>Tiền</a:t>
            </a:r>
            <a:r>
              <a:rPr lang="en-US" b="1" dirty="0">
                <a:solidFill>
                  <a:srgbClr val="003CA5"/>
                </a:solidFill>
              </a:rPr>
              <a:t> </a:t>
            </a:r>
            <a:r>
              <a:rPr lang="en-US" b="1" dirty="0" err="1">
                <a:solidFill>
                  <a:srgbClr val="003CA5"/>
                </a:solidFill>
              </a:rPr>
              <a:t>xử</a:t>
            </a:r>
            <a:r>
              <a:rPr lang="en-US" b="1" dirty="0">
                <a:solidFill>
                  <a:srgbClr val="003CA5"/>
                </a:solidFill>
              </a:rPr>
              <a:t> </a:t>
            </a:r>
            <a:r>
              <a:rPr lang="en-US" b="1" dirty="0" err="1">
                <a:solidFill>
                  <a:srgbClr val="003CA5"/>
                </a:solidFill>
              </a:rPr>
              <a:t>lý</a:t>
            </a:r>
            <a:r>
              <a:rPr lang="en-US" b="1" dirty="0">
                <a:solidFill>
                  <a:srgbClr val="003CA5"/>
                </a:solidFill>
              </a:rPr>
              <a:t> </a:t>
            </a:r>
            <a:r>
              <a:rPr lang="en-US" b="1" dirty="0" err="1">
                <a:solidFill>
                  <a:srgbClr val="003CA5"/>
                </a:solidFill>
              </a:rPr>
              <a:t>dữ</a:t>
            </a:r>
            <a:r>
              <a:rPr lang="en-US" b="1" dirty="0">
                <a:solidFill>
                  <a:srgbClr val="003CA5"/>
                </a:solidFill>
              </a:rPr>
              <a:t> </a:t>
            </a:r>
            <a:r>
              <a:rPr lang="en-US" b="1" dirty="0" err="1">
                <a:solidFill>
                  <a:srgbClr val="003CA5"/>
                </a:solidFill>
              </a:rPr>
              <a:t>liệu</a:t>
            </a:r>
            <a:r>
              <a:rPr lang="en-US" b="1" dirty="0">
                <a:solidFill>
                  <a:srgbClr val="003CA5"/>
                </a:solidFill>
              </a:rPr>
              <a:t> </a:t>
            </a:r>
            <a:r>
              <a:rPr lang="en-US" b="1" dirty="0" err="1">
                <a:solidFill>
                  <a:srgbClr val="003CA5"/>
                </a:solidFill>
              </a:rPr>
              <a:t>và</a:t>
            </a:r>
            <a:r>
              <a:rPr lang="en-US" b="1" dirty="0">
                <a:solidFill>
                  <a:srgbClr val="003CA5"/>
                </a:solidFill>
              </a:rPr>
              <a:t> </a:t>
            </a:r>
            <a:r>
              <a:rPr lang="en-US" b="1" dirty="0" err="1">
                <a:solidFill>
                  <a:srgbClr val="003CA5"/>
                </a:solidFill>
              </a:rPr>
              <a:t>xây</a:t>
            </a:r>
            <a:r>
              <a:rPr lang="en-US" b="1" dirty="0">
                <a:solidFill>
                  <a:srgbClr val="003CA5"/>
                </a:solidFill>
              </a:rPr>
              <a:t> </a:t>
            </a:r>
            <a:r>
              <a:rPr lang="en-US" b="1" dirty="0" err="1">
                <a:solidFill>
                  <a:srgbClr val="003CA5"/>
                </a:solidFill>
              </a:rPr>
              <a:t>dựng</a:t>
            </a:r>
            <a:r>
              <a:rPr lang="en-US" b="1" dirty="0">
                <a:solidFill>
                  <a:srgbClr val="003CA5"/>
                </a:solidFill>
              </a:rPr>
              <a:t> </a:t>
            </a:r>
            <a:r>
              <a:rPr lang="en-US" b="1" dirty="0" err="1">
                <a:solidFill>
                  <a:srgbClr val="003CA5"/>
                </a:solidFill>
              </a:rPr>
              <a:t>quan</a:t>
            </a:r>
            <a:r>
              <a:rPr lang="en-US" b="1" dirty="0">
                <a:solidFill>
                  <a:srgbClr val="003CA5"/>
                </a:solidFill>
              </a:rPr>
              <a:t> </a:t>
            </a:r>
            <a:r>
              <a:rPr lang="en-US" b="1" dirty="0" err="1">
                <a:solidFill>
                  <a:srgbClr val="003CA5"/>
                </a:solidFill>
              </a:rPr>
              <a:t>hệ</a:t>
            </a:r>
            <a:r>
              <a:rPr lang="en-US" b="1" dirty="0">
                <a:solidFill>
                  <a:srgbClr val="003CA5"/>
                </a:solidFill>
              </a:rPr>
              <a:t> </a:t>
            </a:r>
            <a:r>
              <a:rPr lang="en-US" b="1" dirty="0" err="1">
                <a:solidFill>
                  <a:srgbClr val="003CA5"/>
                </a:solidFill>
              </a:rPr>
              <a:t>cụm</a:t>
            </a:r>
            <a:r>
              <a:rPr lang="en-US" b="1" dirty="0">
                <a:solidFill>
                  <a:srgbClr val="003CA5"/>
                </a:solidFill>
              </a:rPr>
              <a:t> </a:t>
            </a:r>
            <a:r>
              <a:rPr lang="en-US" b="1" dirty="0" err="1">
                <a:solidFill>
                  <a:srgbClr val="003CA5"/>
                </a:solidFill>
              </a:rPr>
              <a:t>danh</a:t>
            </a:r>
            <a:r>
              <a:rPr lang="en-US" b="1" dirty="0">
                <a:solidFill>
                  <a:srgbClr val="003CA5"/>
                </a:solidFill>
              </a:rPr>
              <a:t> </a:t>
            </a:r>
            <a:r>
              <a:rPr lang="en-US" b="1" dirty="0" err="1">
                <a:solidFill>
                  <a:srgbClr val="003CA5"/>
                </a:solidFill>
              </a:rPr>
              <a:t>từ</a:t>
            </a:r>
            <a:r>
              <a:rPr lang="en-US" b="1" dirty="0">
                <a:solidFill>
                  <a:srgbClr val="003CA5"/>
                </a:solidFill>
              </a:rPr>
              <a:t>: </a:t>
            </a:r>
          </a:p>
          <a:p>
            <a:pPr marL="342900" indent="-342900">
              <a:spcAft>
                <a:spcPts val="600"/>
              </a:spcAft>
              <a:buFont typeface="Wingdings" panose="05000000000000000000" pitchFamily="2" charset="2"/>
              <a:buChar char="§"/>
            </a:pPr>
            <a:r>
              <a:rPr lang="vi-VN" dirty="0">
                <a:solidFill>
                  <a:srgbClr val="003CA5"/>
                </a:solidFill>
              </a:rPr>
              <a:t>Loại bỏ stopword, viết thường</a:t>
            </a:r>
            <a:endParaRPr lang="en-US" dirty="0">
              <a:solidFill>
                <a:srgbClr val="003CA5"/>
              </a:solidFill>
            </a:endParaRPr>
          </a:p>
          <a:p>
            <a:pPr marL="342900" indent="-342900">
              <a:spcAft>
                <a:spcPts val="600"/>
              </a:spcAft>
              <a:buFont typeface="Wingdings" panose="05000000000000000000" pitchFamily="2" charset="2"/>
              <a:buChar char="§"/>
            </a:pPr>
            <a:r>
              <a:rPr lang="en-US" dirty="0" err="1">
                <a:solidFill>
                  <a:srgbClr val="003CA5"/>
                </a:solidFill>
              </a:rPr>
              <a:t>Phân</a:t>
            </a:r>
            <a:r>
              <a:rPr lang="en-US" dirty="0">
                <a:solidFill>
                  <a:srgbClr val="003CA5"/>
                </a:solidFill>
              </a:rPr>
              <a:t> </a:t>
            </a:r>
            <a:r>
              <a:rPr lang="en-US" dirty="0" err="1">
                <a:solidFill>
                  <a:srgbClr val="003CA5"/>
                </a:solidFill>
              </a:rPr>
              <a:t>tách</a:t>
            </a:r>
            <a:r>
              <a:rPr lang="en-US" dirty="0">
                <a:solidFill>
                  <a:srgbClr val="003CA5"/>
                </a:solidFill>
              </a:rPr>
              <a:t> token</a:t>
            </a:r>
          </a:p>
          <a:p>
            <a:pPr>
              <a:spcAft>
                <a:spcPts val="600"/>
              </a:spcAft>
            </a:pPr>
            <a:r>
              <a:rPr lang="en-US" b="1" dirty="0" err="1">
                <a:solidFill>
                  <a:srgbClr val="003CA5"/>
                </a:solidFill>
              </a:rPr>
              <a:t>Giữ</a:t>
            </a:r>
            <a:r>
              <a:rPr lang="en-US" b="1" dirty="0">
                <a:solidFill>
                  <a:srgbClr val="003CA5"/>
                </a:solidFill>
              </a:rPr>
              <a:t> </a:t>
            </a:r>
            <a:r>
              <a:rPr lang="en-US" b="1" dirty="0" err="1">
                <a:solidFill>
                  <a:srgbClr val="003CA5"/>
                </a:solidFill>
              </a:rPr>
              <a:t>lại</a:t>
            </a:r>
            <a:r>
              <a:rPr lang="en-US" b="1" dirty="0">
                <a:solidFill>
                  <a:srgbClr val="003CA5"/>
                </a:solidFill>
              </a:rPr>
              <a:t> </a:t>
            </a:r>
            <a:r>
              <a:rPr lang="en-US" b="1" dirty="0" err="1">
                <a:solidFill>
                  <a:srgbClr val="003CA5"/>
                </a:solidFill>
              </a:rPr>
              <a:t>các</a:t>
            </a:r>
            <a:r>
              <a:rPr lang="en-US" b="1" dirty="0">
                <a:solidFill>
                  <a:srgbClr val="003CA5"/>
                </a:solidFill>
              </a:rPr>
              <a:t> </a:t>
            </a:r>
            <a:r>
              <a:rPr lang="en-US" b="1" dirty="0" err="1">
                <a:solidFill>
                  <a:srgbClr val="003CA5"/>
                </a:solidFill>
              </a:rPr>
              <a:t>cụm</a:t>
            </a:r>
            <a:r>
              <a:rPr lang="en-US" b="1" dirty="0">
                <a:solidFill>
                  <a:srgbClr val="003CA5"/>
                </a:solidFill>
              </a:rPr>
              <a:t> </a:t>
            </a:r>
            <a:r>
              <a:rPr lang="en-US" b="1" dirty="0" err="1">
                <a:solidFill>
                  <a:srgbClr val="003CA5"/>
                </a:solidFill>
              </a:rPr>
              <a:t>danh</a:t>
            </a:r>
            <a:r>
              <a:rPr lang="en-US" b="1" dirty="0">
                <a:solidFill>
                  <a:srgbClr val="003CA5"/>
                </a:solidFill>
              </a:rPr>
              <a:t> </a:t>
            </a:r>
            <a:r>
              <a:rPr lang="en-US" b="1" dirty="0" err="1">
                <a:solidFill>
                  <a:srgbClr val="003CA5"/>
                </a:solidFill>
              </a:rPr>
              <a:t>từ</a:t>
            </a:r>
            <a:r>
              <a:rPr lang="en-US" b="1" dirty="0">
                <a:solidFill>
                  <a:srgbClr val="003CA5"/>
                </a:solidFill>
              </a:rPr>
              <a:t>: </a:t>
            </a:r>
          </a:p>
          <a:p>
            <a:pPr marL="285750" indent="-285750">
              <a:spcAft>
                <a:spcPts val="600"/>
              </a:spcAft>
              <a:buFont typeface="Wingdings" panose="05000000000000000000" pitchFamily="2" charset="2"/>
              <a:buChar char="§"/>
            </a:pPr>
            <a:r>
              <a:rPr lang="vi-VN" dirty="0">
                <a:solidFill>
                  <a:srgbClr val="003CA5"/>
                </a:solidFill>
              </a:rPr>
              <a:t>Chỉ giữ lại các token nằm trong cụm danh từ, thường làm chủ ngữ hoặc tân ngữ trong câu.</a:t>
            </a:r>
            <a:endParaRPr lang="en-US" dirty="0">
              <a:solidFill>
                <a:srgbClr val="003CA5"/>
              </a:solidFill>
            </a:endParaRPr>
          </a:p>
          <a:p>
            <a:pPr>
              <a:spcAft>
                <a:spcPts val="600"/>
              </a:spcAft>
            </a:pPr>
            <a:r>
              <a:rPr lang="en-US" b="1" dirty="0" err="1">
                <a:solidFill>
                  <a:srgbClr val="003CA5"/>
                </a:solidFill>
              </a:rPr>
              <a:t>Xây</a:t>
            </a:r>
            <a:r>
              <a:rPr lang="en-US" b="1" dirty="0">
                <a:solidFill>
                  <a:srgbClr val="003CA5"/>
                </a:solidFill>
              </a:rPr>
              <a:t> </a:t>
            </a:r>
            <a:r>
              <a:rPr lang="en-US" b="1" dirty="0" err="1">
                <a:solidFill>
                  <a:srgbClr val="003CA5"/>
                </a:solidFill>
              </a:rPr>
              <a:t>dựng</a:t>
            </a:r>
            <a:r>
              <a:rPr lang="en-US" b="1" dirty="0">
                <a:solidFill>
                  <a:srgbClr val="003CA5"/>
                </a:solidFill>
              </a:rPr>
              <a:t> </a:t>
            </a:r>
            <a:r>
              <a:rPr lang="en-US" b="1" dirty="0" err="1">
                <a:solidFill>
                  <a:srgbClr val="003CA5"/>
                </a:solidFill>
              </a:rPr>
              <a:t>hai</a:t>
            </a:r>
            <a:r>
              <a:rPr lang="en-US" b="1" dirty="0">
                <a:solidFill>
                  <a:srgbClr val="003CA5"/>
                </a:solidFill>
              </a:rPr>
              <a:t> </a:t>
            </a:r>
            <a:r>
              <a:rPr lang="en-US" b="1" dirty="0" err="1">
                <a:solidFill>
                  <a:srgbClr val="003CA5"/>
                </a:solidFill>
              </a:rPr>
              <a:t>quan</a:t>
            </a:r>
            <a:r>
              <a:rPr lang="en-US" b="1" dirty="0">
                <a:solidFill>
                  <a:srgbClr val="003CA5"/>
                </a:solidFill>
              </a:rPr>
              <a:t> </a:t>
            </a:r>
            <a:r>
              <a:rPr lang="en-US" b="1" dirty="0" err="1">
                <a:solidFill>
                  <a:srgbClr val="003CA5"/>
                </a:solidFill>
              </a:rPr>
              <a:t>hệ</a:t>
            </a:r>
            <a:r>
              <a:rPr lang="en-US" b="1" dirty="0">
                <a:solidFill>
                  <a:srgbClr val="003CA5"/>
                </a:solidFill>
              </a:rPr>
              <a:t> </a:t>
            </a:r>
            <a:r>
              <a:rPr lang="en-US" b="1" dirty="0" err="1">
                <a:solidFill>
                  <a:srgbClr val="003CA5"/>
                </a:solidFill>
              </a:rPr>
              <a:t>chính</a:t>
            </a:r>
            <a:r>
              <a:rPr lang="en-US" b="1" dirty="0">
                <a:solidFill>
                  <a:srgbClr val="003CA5"/>
                </a:solidFill>
              </a:rPr>
              <a:t>: </a:t>
            </a:r>
          </a:p>
          <a:p>
            <a:pPr marL="285750" indent="-285750">
              <a:spcAft>
                <a:spcPts val="600"/>
              </a:spcAft>
              <a:buFont typeface="Wingdings" panose="05000000000000000000" pitchFamily="2" charset="2"/>
              <a:buChar char="§"/>
            </a:pPr>
            <a:r>
              <a:rPr lang="en-US" dirty="0">
                <a:solidFill>
                  <a:srgbClr val="003CA5"/>
                </a:solidFill>
              </a:rPr>
              <a:t>PN (Phrase Noun)</a:t>
            </a:r>
          </a:p>
          <a:p>
            <a:pPr marL="285750" indent="-285750">
              <a:spcAft>
                <a:spcPts val="600"/>
              </a:spcAft>
              <a:buFont typeface="Wingdings" panose="05000000000000000000" pitchFamily="2" charset="2"/>
              <a:buChar char="§"/>
            </a:pPr>
            <a:r>
              <a:rPr lang="en-US" dirty="0">
                <a:solidFill>
                  <a:srgbClr val="003CA5"/>
                </a:solidFill>
              </a:rPr>
              <a:t>SE (Sentence) </a:t>
            </a:r>
            <a:endParaRPr lang="vi-VN" dirty="0">
              <a:solidFill>
                <a:srgbClr val="003CA5"/>
              </a:solidFill>
            </a:endParaRPr>
          </a:p>
          <a:p>
            <a:pPr>
              <a:spcAft>
                <a:spcPts val="600"/>
              </a:spcAft>
            </a:pPr>
            <a:r>
              <a:rPr lang="en-US" b="1" dirty="0" err="1">
                <a:solidFill>
                  <a:srgbClr val="003CA5"/>
                </a:solidFill>
              </a:rPr>
              <a:t>Ví</a:t>
            </a:r>
            <a:r>
              <a:rPr lang="en-US" b="1" dirty="0">
                <a:solidFill>
                  <a:srgbClr val="003CA5"/>
                </a:solidFill>
              </a:rPr>
              <a:t> </a:t>
            </a:r>
            <a:r>
              <a:rPr lang="en-US" b="1" dirty="0" err="1">
                <a:solidFill>
                  <a:srgbClr val="003CA5"/>
                </a:solidFill>
              </a:rPr>
              <a:t>dụ</a:t>
            </a:r>
            <a:r>
              <a:rPr lang="en-US" b="1" dirty="0">
                <a:solidFill>
                  <a:srgbClr val="003CA5"/>
                </a:solidFill>
              </a:rPr>
              <a:t> </a:t>
            </a:r>
            <a:r>
              <a:rPr lang="en-US" b="1" dirty="0" err="1">
                <a:solidFill>
                  <a:srgbClr val="003CA5"/>
                </a:solidFill>
              </a:rPr>
              <a:t>minh</a:t>
            </a:r>
            <a:r>
              <a:rPr lang="en-US" b="1" dirty="0">
                <a:solidFill>
                  <a:srgbClr val="003CA5"/>
                </a:solidFill>
              </a:rPr>
              <a:t> </a:t>
            </a:r>
            <a:r>
              <a:rPr lang="en-US" b="1" dirty="0" err="1">
                <a:solidFill>
                  <a:srgbClr val="003CA5"/>
                </a:solidFill>
              </a:rPr>
              <a:t>họa</a:t>
            </a:r>
            <a:r>
              <a:rPr lang="en-US" b="1" dirty="0">
                <a:solidFill>
                  <a:srgbClr val="003CA5"/>
                </a:solidFill>
              </a:rPr>
              <a:t>:</a:t>
            </a:r>
            <a:endParaRPr lang="en-US" dirty="0">
              <a:solidFill>
                <a:srgbClr val="003CA5"/>
              </a:solidFill>
            </a:endParaRPr>
          </a:p>
          <a:p>
            <a:pPr lvl="1">
              <a:spcAft>
                <a:spcPts val="600"/>
              </a:spcAft>
            </a:pPr>
            <a:r>
              <a:rPr lang="en-US" dirty="0" err="1">
                <a:solidFill>
                  <a:srgbClr val="003CA5"/>
                </a:solidFill>
              </a:rPr>
              <a:t>Câu</a:t>
            </a:r>
            <a:r>
              <a:rPr lang="en-US" dirty="0">
                <a:solidFill>
                  <a:srgbClr val="003CA5"/>
                </a:solidFill>
              </a:rPr>
              <a:t>: "</a:t>
            </a:r>
            <a:r>
              <a:rPr lang="en-US" dirty="0" err="1">
                <a:solidFill>
                  <a:srgbClr val="003CA5"/>
                </a:solidFill>
              </a:rPr>
              <a:t>Việt</a:t>
            </a:r>
            <a:r>
              <a:rPr lang="en-US" dirty="0">
                <a:solidFill>
                  <a:srgbClr val="003CA5"/>
                </a:solidFill>
              </a:rPr>
              <a:t> Nam </a:t>
            </a:r>
            <a:r>
              <a:rPr lang="en-US" dirty="0" err="1">
                <a:solidFill>
                  <a:srgbClr val="003CA5"/>
                </a:solidFill>
              </a:rPr>
              <a:t>là</a:t>
            </a:r>
            <a:r>
              <a:rPr lang="en-US" dirty="0">
                <a:solidFill>
                  <a:srgbClr val="003CA5"/>
                </a:solidFill>
              </a:rPr>
              <a:t> </a:t>
            </a:r>
            <a:r>
              <a:rPr lang="en-US" dirty="0" err="1">
                <a:solidFill>
                  <a:srgbClr val="003CA5"/>
                </a:solidFill>
              </a:rPr>
              <a:t>một</a:t>
            </a:r>
            <a:r>
              <a:rPr lang="en-US" dirty="0">
                <a:solidFill>
                  <a:srgbClr val="003CA5"/>
                </a:solidFill>
              </a:rPr>
              <a:t> </a:t>
            </a:r>
            <a:r>
              <a:rPr lang="en-US" dirty="0" err="1">
                <a:solidFill>
                  <a:srgbClr val="003CA5"/>
                </a:solidFill>
              </a:rPr>
              <a:t>quốc</a:t>
            </a:r>
            <a:r>
              <a:rPr lang="en-US" dirty="0">
                <a:solidFill>
                  <a:srgbClr val="003CA5"/>
                </a:solidFill>
              </a:rPr>
              <a:t> </a:t>
            </a:r>
            <a:r>
              <a:rPr lang="en-US" dirty="0" err="1">
                <a:solidFill>
                  <a:srgbClr val="003CA5"/>
                </a:solidFill>
              </a:rPr>
              <a:t>gia</a:t>
            </a:r>
            <a:r>
              <a:rPr lang="en-US" dirty="0">
                <a:solidFill>
                  <a:srgbClr val="003CA5"/>
                </a:solidFill>
              </a:rPr>
              <a:t> </a:t>
            </a:r>
            <a:r>
              <a:rPr lang="en-US" dirty="0" err="1">
                <a:solidFill>
                  <a:srgbClr val="003CA5"/>
                </a:solidFill>
              </a:rPr>
              <a:t>xinh</a:t>
            </a:r>
            <a:r>
              <a:rPr lang="en-US" dirty="0">
                <a:solidFill>
                  <a:srgbClr val="003CA5"/>
                </a:solidFill>
              </a:rPr>
              <a:t> </a:t>
            </a:r>
            <a:r>
              <a:rPr lang="en-US" dirty="0" err="1">
                <a:solidFill>
                  <a:srgbClr val="003CA5"/>
                </a:solidFill>
              </a:rPr>
              <a:t>đẹp</a:t>
            </a:r>
            <a:r>
              <a:rPr lang="en-US" dirty="0">
                <a:solidFill>
                  <a:srgbClr val="003CA5"/>
                </a:solidFill>
              </a:rPr>
              <a:t>."</a:t>
            </a:r>
          </a:p>
          <a:p>
            <a:pPr lvl="1">
              <a:spcAft>
                <a:spcPts val="600"/>
              </a:spcAft>
            </a:pPr>
            <a:r>
              <a:rPr lang="en-US" dirty="0">
                <a:solidFill>
                  <a:srgbClr val="003CA5"/>
                </a:solidFill>
              </a:rPr>
              <a:t>Quan </a:t>
            </a:r>
            <a:r>
              <a:rPr lang="en-US" dirty="0" err="1">
                <a:solidFill>
                  <a:srgbClr val="003CA5"/>
                </a:solidFill>
              </a:rPr>
              <a:t>hệ</a:t>
            </a:r>
            <a:r>
              <a:rPr lang="en-US" dirty="0">
                <a:solidFill>
                  <a:srgbClr val="003CA5"/>
                </a:solidFill>
              </a:rPr>
              <a:t> PN: [‘</a:t>
            </a:r>
            <a:r>
              <a:rPr lang="en-US" dirty="0" err="1">
                <a:solidFill>
                  <a:srgbClr val="003CA5"/>
                </a:solidFill>
              </a:rPr>
              <a:t>Việt</a:t>
            </a:r>
            <a:r>
              <a:rPr lang="en-US" dirty="0">
                <a:solidFill>
                  <a:srgbClr val="003CA5"/>
                </a:solidFill>
              </a:rPr>
              <a:t>’, ‘Nam’, ‘PN’], [‘</a:t>
            </a:r>
            <a:r>
              <a:rPr lang="en-US" dirty="0" err="1">
                <a:solidFill>
                  <a:srgbClr val="003CA5"/>
                </a:solidFill>
              </a:rPr>
              <a:t>quốc</a:t>
            </a:r>
            <a:r>
              <a:rPr lang="en-US" dirty="0">
                <a:solidFill>
                  <a:srgbClr val="003CA5"/>
                </a:solidFill>
              </a:rPr>
              <a:t>’, ‘</a:t>
            </a:r>
            <a:r>
              <a:rPr lang="en-US" dirty="0" err="1">
                <a:solidFill>
                  <a:srgbClr val="003CA5"/>
                </a:solidFill>
              </a:rPr>
              <a:t>gia</a:t>
            </a:r>
            <a:r>
              <a:rPr lang="en-US" dirty="0">
                <a:solidFill>
                  <a:srgbClr val="003CA5"/>
                </a:solidFill>
              </a:rPr>
              <a:t>’, ‘PN’]</a:t>
            </a:r>
          </a:p>
          <a:p>
            <a:pPr lvl="1">
              <a:spcAft>
                <a:spcPts val="600"/>
              </a:spcAft>
            </a:pPr>
            <a:r>
              <a:rPr lang="en-US" dirty="0">
                <a:solidFill>
                  <a:srgbClr val="003CA5"/>
                </a:solidFill>
              </a:rPr>
              <a:t>Quan </a:t>
            </a:r>
            <a:r>
              <a:rPr lang="en-US" dirty="0" err="1">
                <a:solidFill>
                  <a:srgbClr val="003CA5"/>
                </a:solidFill>
              </a:rPr>
              <a:t>hệ</a:t>
            </a:r>
            <a:r>
              <a:rPr lang="en-US" dirty="0">
                <a:solidFill>
                  <a:srgbClr val="003CA5"/>
                </a:solidFill>
              </a:rPr>
              <a:t> SE: [‘</a:t>
            </a:r>
            <a:r>
              <a:rPr lang="en-US" dirty="0" err="1">
                <a:solidFill>
                  <a:srgbClr val="003CA5"/>
                </a:solidFill>
              </a:rPr>
              <a:t>Việt</a:t>
            </a:r>
            <a:r>
              <a:rPr lang="en-US" dirty="0">
                <a:solidFill>
                  <a:srgbClr val="003CA5"/>
                </a:solidFill>
              </a:rPr>
              <a:t>’, ‘</a:t>
            </a:r>
            <a:r>
              <a:rPr lang="en-US" dirty="0" err="1">
                <a:solidFill>
                  <a:srgbClr val="003CA5"/>
                </a:solidFill>
              </a:rPr>
              <a:t>quốc</a:t>
            </a:r>
            <a:r>
              <a:rPr lang="en-US" dirty="0">
                <a:solidFill>
                  <a:srgbClr val="003CA5"/>
                </a:solidFill>
              </a:rPr>
              <a:t>’, ‘SE’]</a:t>
            </a:r>
          </a:p>
        </p:txBody>
      </p:sp>
      <p:sp>
        <p:nvSpPr>
          <p:cNvPr id="4" name="Rectangle 3">
            <a:extLst>
              <a:ext uri="{FF2B5EF4-FFF2-40B4-BE49-F238E27FC236}">
                <a16:creationId xmlns:a16="http://schemas.microsoft.com/office/drawing/2014/main" id="{BB30551D-D6D4-ED28-7A10-7B50109E7188}"/>
              </a:ext>
            </a:extLst>
          </p:cNvPr>
          <p:cNvSpPr/>
          <p:nvPr/>
        </p:nvSpPr>
        <p:spPr>
          <a:xfrm>
            <a:off x="2070788" y="-60177"/>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EXEM MODEL</a:t>
            </a:r>
          </a:p>
        </p:txBody>
      </p:sp>
    </p:spTree>
    <p:extLst>
      <p:ext uri="{BB962C8B-B14F-4D97-AF65-F5344CB8AC3E}">
        <p14:creationId xmlns:p14="http://schemas.microsoft.com/office/powerpoint/2010/main" val="26788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5" name="Rectangle 4">
            <a:extLst>
              <a:ext uri="{FF2B5EF4-FFF2-40B4-BE49-F238E27FC236}">
                <a16:creationId xmlns:a16="http://schemas.microsoft.com/office/drawing/2014/main" id="{9A77DE1A-B373-0E82-3521-B1793B7BAE65}"/>
              </a:ext>
            </a:extLst>
          </p:cNvPr>
          <p:cNvSpPr/>
          <p:nvPr/>
        </p:nvSpPr>
        <p:spPr>
          <a:xfrm>
            <a:off x="2070788" y="-60177"/>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EXEM MODEL</a:t>
            </a:r>
          </a:p>
        </p:txBody>
      </p:sp>
      <p:sp>
        <p:nvSpPr>
          <p:cNvPr id="6" name="Rectangle 5">
            <a:extLst>
              <a:ext uri="{FF2B5EF4-FFF2-40B4-BE49-F238E27FC236}">
                <a16:creationId xmlns:a16="http://schemas.microsoft.com/office/drawing/2014/main" id="{D9830006-E522-40AC-8BBA-2B0CAE99CB61}"/>
              </a:ext>
            </a:extLst>
          </p:cNvPr>
          <p:cNvSpPr/>
          <p:nvPr/>
        </p:nvSpPr>
        <p:spPr>
          <a:xfrm>
            <a:off x="-594360" y="3954780"/>
            <a:ext cx="2665148" cy="1394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2EA48A-5652-4C47-2ADA-0D02AB696E0A}"/>
              </a:ext>
            </a:extLst>
          </p:cNvPr>
          <p:cNvSpPr/>
          <p:nvPr/>
        </p:nvSpPr>
        <p:spPr>
          <a:xfrm>
            <a:off x="7200900" y="4107180"/>
            <a:ext cx="2665148" cy="1394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rotWithShape="1">
          <a:blip r:embed="rId3"/>
          <a:srcRect t="1205"/>
          <a:stretch/>
        </p:blipFill>
        <p:spPr>
          <a:xfrm>
            <a:off x="4910854" y="1066800"/>
            <a:ext cx="4233146" cy="3855720"/>
          </a:xfrm>
          <a:prstGeom prst="rect">
            <a:avLst/>
          </a:prstGeom>
        </p:spPr>
      </p:pic>
      <p:sp>
        <p:nvSpPr>
          <p:cNvPr id="12" name="Rectangle 11"/>
          <p:cNvSpPr/>
          <p:nvPr/>
        </p:nvSpPr>
        <p:spPr>
          <a:xfrm>
            <a:off x="72812" y="1291367"/>
            <a:ext cx="4971628" cy="2560766"/>
          </a:xfrm>
          <a:prstGeom prst="rect">
            <a:avLst/>
          </a:prstGeom>
        </p:spPr>
        <p:txBody>
          <a:bodyPr wrap="square">
            <a:spAutoFit/>
          </a:bodyPr>
          <a:lstStyle/>
          <a:p>
            <a:pPr>
              <a:lnSpc>
                <a:spcPct val="150000"/>
              </a:lnSpc>
              <a:spcAft>
                <a:spcPts val="600"/>
              </a:spcAft>
            </a:pPr>
            <a:r>
              <a:rPr lang="vi-VN" sz="1800" b="1" dirty="0">
                <a:solidFill>
                  <a:srgbClr val="FF0000"/>
                </a:solidFill>
                <a:latin typeface="+mn-lt"/>
              </a:rPr>
              <a:t>Bước </a:t>
            </a:r>
            <a:r>
              <a:rPr lang="en-US" sz="1800" b="1" dirty="0">
                <a:solidFill>
                  <a:srgbClr val="FF0000"/>
                </a:solidFill>
                <a:latin typeface="+mn-lt"/>
              </a:rPr>
              <a:t>2</a:t>
            </a:r>
            <a:r>
              <a:rPr lang="vi-VN" sz="1800" b="1" dirty="0">
                <a:solidFill>
                  <a:srgbClr val="FF0000"/>
                </a:solidFill>
                <a:latin typeface="+mn-lt"/>
              </a:rPr>
              <a:t>: </a:t>
            </a:r>
            <a:r>
              <a:rPr lang="en-US" sz="1800" b="1" dirty="0" err="1">
                <a:solidFill>
                  <a:srgbClr val="FF0000"/>
                </a:solidFill>
                <a:latin typeface="+mn-lt"/>
              </a:rPr>
              <a:t>Xây</a:t>
            </a:r>
            <a:r>
              <a:rPr lang="en-US" sz="1800" b="1" dirty="0">
                <a:solidFill>
                  <a:srgbClr val="FF0000"/>
                </a:solidFill>
                <a:latin typeface="+mn-lt"/>
              </a:rPr>
              <a:t> </a:t>
            </a:r>
            <a:r>
              <a:rPr lang="en-US" sz="1800" b="1" dirty="0" err="1">
                <a:solidFill>
                  <a:srgbClr val="FF0000"/>
                </a:solidFill>
                <a:latin typeface="+mn-lt"/>
              </a:rPr>
              <a:t>dựng</a:t>
            </a:r>
            <a:r>
              <a:rPr lang="en-US" sz="1800" b="1" dirty="0">
                <a:solidFill>
                  <a:srgbClr val="FF0000"/>
                </a:solidFill>
                <a:latin typeface="+mn-lt"/>
              </a:rPr>
              <a:t> co-occurrence network</a:t>
            </a:r>
          </a:p>
          <a:p>
            <a:pPr marL="285750" indent="-285750" algn="just">
              <a:lnSpc>
                <a:spcPct val="150000"/>
              </a:lnSpc>
              <a:spcAft>
                <a:spcPts val="600"/>
              </a:spcAft>
              <a:buFont typeface="Wingdings" panose="05000000000000000000" pitchFamily="2" charset="2"/>
              <a:buChar char="§"/>
            </a:pPr>
            <a:r>
              <a:rPr lang="en-US" b="1" dirty="0" err="1">
                <a:solidFill>
                  <a:srgbClr val="003CA5"/>
                </a:solidFill>
              </a:rPr>
              <a:t>Để</a:t>
            </a:r>
            <a:r>
              <a:rPr lang="en-US" b="1" dirty="0">
                <a:solidFill>
                  <a:srgbClr val="003CA5"/>
                </a:solidFill>
              </a:rPr>
              <a:t> </a:t>
            </a:r>
            <a:r>
              <a:rPr lang="en-US" b="1" dirty="0" err="1">
                <a:solidFill>
                  <a:srgbClr val="003CA5"/>
                </a:solidFill>
              </a:rPr>
              <a:t>có</a:t>
            </a:r>
            <a:r>
              <a:rPr lang="en-US" b="1" dirty="0">
                <a:solidFill>
                  <a:srgbClr val="003CA5"/>
                </a:solidFill>
              </a:rPr>
              <a:t> </a:t>
            </a:r>
            <a:r>
              <a:rPr lang="en-US" b="1" dirty="0" err="1">
                <a:solidFill>
                  <a:srgbClr val="003CA5"/>
                </a:solidFill>
              </a:rPr>
              <a:t>thể</a:t>
            </a:r>
            <a:r>
              <a:rPr lang="en-US" b="1" dirty="0">
                <a:solidFill>
                  <a:srgbClr val="003CA5"/>
                </a:solidFill>
              </a:rPr>
              <a:t> </a:t>
            </a:r>
            <a:r>
              <a:rPr lang="en-US" b="1" dirty="0" err="1">
                <a:solidFill>
                  <a:srgbClr val="003CA5"/>
                </a:solidFill>
              </a:rPr>
              <a:t>lưu</a:t>
            </a:r>
            <a:r>
              <a:rPr lang="en-US" b="1" dirty="0">
                <a:solidFill>
                  <a:srgbClr val="003CA5"/>
                </a:solidFill>
              </a:rPr>
              <a:t> </a:t>
            </a:r>
            <a:r>
              <a:rPr lang="en-US" b="1" dirty="0" err="1">
                <a:solidFill>
                  <a:srgbClr val="003CA5"/>
                </a:solidFill>
              </a:rPr>
              <a:t>trữ</a:t>
            </a:r>
            <a:r>
              <a:rPr lang="en-US" b="1" dirty="0">
                <a:solidFill>
                  <a:srgbClr val="003CA5"/>
                </a:solidFill>
              </a:rPr>
              <a:t> </a:t>
            </a:r>
            <a:r>
              <a:rPr lang="en-US" b="1" dirty="0" err="1">
                <a:solidFill>
                  <a:srgbClr val="003CA5"/>
                </a:solidFill>
              </a:rPr>
              <a:t>và</a:t>
            </a:r>
            <a:r>
              <a:rPr lang="en-US" b="1" dirty="0">
                <a:solidFill>
                  <a:srgbClr val="003CA5"/>
                </a:solidFill>
              </a:rPr>
              <a:t> </a:t>
            </a:r>
            <a:r>
              <a:rPr lang="en-US" b="1" dirty="0" err="1">
                <a:solidFill>
                  <a:srgbClr val="003CA5"/>
                </a:solidFill>
              </a:rPr>
              <a:t>thực</a:t>
            </a:r>
            <a:r>
              <a:rPr lang="en-US" b="1" dirty="0">
                <a:solidFill>
                  <a:srgbClr val="003CA5"/>
                </a:solidFill>
              </a:rPr>
              <a:t> </a:t>
            </a:r>
            <a:r>
              <a:rPr lang="en-US" b="1" dirty="0" err="1">
                <a:solidFill>
                  <a:srgbClr val="003CA5"/>
                </a:solidFill>
              </a:rPr>
              <a:t>hiện</a:t>
            </a:r>
            <a:r>
              <a:rPr lang="en-US" b="1" dirty="0">
                <a:solidFill>
                  <a:srgbClr val="003CA5"/>
                </a:solidFill>
              </a:rPr>
              <a:t> </a:t>
            </a:r>
            <a:r>
              <a:rPr lang="en-US" b="1" dirty="0" err="1">
                <a:solidFill>
                  <a:srgbClr val="003CA5"/>
                </a:solidFill>
              </a:rPr>
              <a:t>các</a:t>
            </a:r>
            <a:r>
              <a:rPr lang="en-US" b="1" dirty="0">
                <a:solidFill>
                  <a:srgbClr val="003CA5"/>
                </a:solidFill>
              </a:rPr>
              <a:t> </a:t>
            </a:r>
            <a:r>
              <a:rPr lang="en-US" b="1" dirty="0" err="1">
                <a:solidFill>
                  <a:srgbClr val="003CA5"/>
                </a:solidFill>
              </a:rPr>
              <a:t>bước</a:t>
            </a:r>
            <a:r>
              <a:rPr lang="en-US" b="1" dirty="0">
                <a:solidFill>
                  <a:srgbClr val="003CA5"/>
                </a:solidFill>
              </a:rPr>
              <a:t> </a:t>
            </a:r>
            <a:r>
              <a:rPr lang="en-US" b="1" dirty="0" err="1">
                <a:solidFill>
                  <a:srgbClr val="003CA5"/>
                </a:solidFill>
              </a:rPr>
              <a:t>tính</a:t>
            </a:r>
            <a:r>
              <a:rPr lang="en-US" b="1" dirty="0">
                <a:solidFill>
                  <a:srgbClr val="003CA5"/>
                </a:solidFill>
              </a:rPr>
              <a:t> </a:t>
            </a:r>
            <a:r>
              <a:rPr lang="en-US" b="1" dirty="0" err="1">
                <a:solidFill>
                  <a:srgbClr val="003CA5"/>
                </a:solidFill>
              </a:rPr>
              <a:t>toán</a:t>
            </a:r>
            <a:r>
              <a:rPr lang="en-US" b="1" dirty="0">
                <a:solidFill>
                  <a:srgbClr val="003CA5"/>
                </a:solidFill>
              </a:rPr>
              <a:t> </a:t>
            </a:r>
            <a:r>
              <a:rPr lang="en-US" b="1" dirty="0" err="1">
                <a:solidFill>
                  <a:srgbClr val="003CA5"/>
                </a:solidFill>
              </a:rPr>
              <a:t>một</a:t>
            </a:r>
            <a:r>
              <a:rPr lang="en-US" b="1" dirty="0">
                <a:solidFill>
                  <a:srgbClr val="003CA5"/>
                </a:solidFill>
              </a:rPr>
              <a:t> </a:t>
            </a:r>
            <a:r>
              <a:rPr lang="en-US" b="1" dirty="0" err="1">
                <a:solidFill>
                  <a:srgbClr val="003CA5"/>
                </a:solidFill>
              </a:rPr>
              <a:t>các</a:t>
            </a:r>
            <a:r>
              <a:rPr lang="en-US" b="1" dirty="0">
                <a:solidFill>
                  <a:srgbClr val="003CA5"/>
                </a:solidFill>
              </a:rPr>
              <a:t> </a:t>
            </a:r>
            <a:r>
              <a:rPr lang="en-US" b="1" dirty="0" err="1">
                <a:solidFill>
                  <a:srgbClr val="003CA5"/>
                </a:solidFill>
              </a:rPr>
              <a:t>dễ</a:t>
            </a:r>
            <a:r>
              <a:rPr lang="en-US" b="1" dirty="0">
                <a:solidFill>
                  <a:srgbClr val="003CA5"/>
                </a:solidFill>
              </a:rPr>
              <a:t> </a:t>
            </a:r>
            <a:r>
              <a:rPr lang="en-US" b="1" dirty="0" err="1">
                <a:solidFill>
                  <a:srgbClr val="003CA5"/>
                </a:solidFill>
              </a:rPr>
              <a:t>dàng</a:t>
            </a:r>
            <a:r>
              <a:rPr lang="en-US" b="1" dirty="0">
                <a:solidFill>
                  <a:srgbClr val="003CA5"/>
                </a:solidFill>
              </a:rPr>
              <a:t> </a:t>
            </a:r>
            <a:r>
              <a:rPr lang="en-US" b="1" dirty="0" err="1">
                <a:solidFill>
                  <a:srgbClr val="003CA5"/>
                </a:solidFill>
              </a:rPr>
              <a:t>chúng</a:t>
            </a:r>
            <a:r>
              <a:rPr lang="en-US" b="1" dirty="0">
                <a:solidFill>
                  <a:srgbClr val="003CA5"/>
                </a:solidFill>
              </a:rPr>
              <a:t> </a:t>
            </a:r>
            <a:r>
              <a:rPr lang="en-US" b="1" dirty="0" err="1">
                <a:solidFill>
                  <a:srgbClr val="003CA5"/>
                </a:solidFill>
              </a:rPr>
              <a:t>tôi</a:t>
            </a:r>
            <a:r>
              <a:rPr lang="en-US" b="1" dirty="0">
                <a:solidFill>
                  <a:srgbClr val="003CA5"/>
                </a:solidFill>
              </a:rPr>
              <a:t> </a:t>
            </a:r>
            <a:r>
              <a:rPr lang="en-US" b="1" dirty="0" err="1">
                <a:solidFill>
                  <a:srgbClr val="003CA5"/>
                </a:solidFill>
              </a:rPr>
              <a:t>tổ</a:t>
            </a:r>
            <a:r>
              <a:rPr lang="en-US" b="1" dirty="0">
                <a:solidFill>
                  <a:srgbClr val="003CA5"/>
                </a:solidFill>
              </a:rPr>
              <a:t> </a:t>
            </a:r>
            <a:r>
              <a:rPr lang="en-US" b="1" dirty="0" err="1">
                <a:solidFill>
                  <a:srgbClr val="003CA5"/>
                </a:solidFill>
              </a:rPr>
              <a:t>chức</a:t>
            </a:r>
            <a:r>
              <a:rPr lang="en-US" b="1" dirty="0">
                <a:solidFill>
                  <a:srgbClr val="003CA5"/>
                </a:solidFill>
              </a:rPr>
              <a:t> </a:t>
            </a:r>
            <a:r>
              <a:rPr lang="en-US" b="1" dirty="0" err="1">
                <a:solidFill>
                  <a:srgbClr val="003CA5"/>
                </a:solidFill>
              </a:rPr>
              <a:t>thông</a:t>
            </a:r>
            <a:r>
              <a:rPr lang="en-US" b="1" dirty="0">
                <a:solidFill>
                  <a:srgbClr val="003CA5"/>
                </a:solidFill>
              </a:rPr>
              <a:t> qua </a:t>
            </a:r>
            <a:r>
              <a:rPr lang="en-US" b="1" dirty="0" err="1">
                <a:solidFill>
                  <a:srgbClr val="003CA5"/>
                </a:solidFill>
              </a:rPr>
              <a:t>một</a:t>
            </a:r>
            <a:r>
              <a:rPr lang="en-US" b="1" dirty="0">
                <a:solidFill>
                  <a:srgbClr val="003CA5"/>
                </a:solidFill>
              </a:rPr>
              <a:t> </a:t>
            </a:r>
            <a:r>
              <a:rPr lang="en-US" b="1" dirty="0" err="1">
                <a:solidFill>
                  <a:srgbClr val="003CA5"/>
                </a:solidFill>
              </a:rPr>
              <a:t>thư</a:t>
            </a:r>
            <a:r>
              <a:rPr lang="en-US" b="1" dirty="0">
                <a:solidFill>
                  <a:srgbClr val="003CA5"/>
                </a:solidFill>
              </a:rPr>
              <a:t> </a:t>
            </a:r>
            <a:r>
              <a:rPr lang="en-US" b="1" dirty="0" err="1">
                <a:solidFill>
                  <a:srgbClr val="003CA5"/>
                </a:solidFill>
              </a:rPr>
              <a:t>viện</a:t>
            </a:r>
            <a:r>
              <a:rPr lang="en-US" b="1" dirty="0">
                <a:solidFill>
                  <a:srgbClr val="003CA5"/>
                </a:solidFill>
              </a:rPr>
              <a:t> </a:t>
            </a:r>
            <a:r>
              <a:rPr lang="en-US" b="1" dirty="0" err="1">
                <a:solidFill>
                  <a:srgbClr val="003CA5"/>
                </a:solidFill>
              </a:rPr>
              <a:t>là</a:t>
            </a:r>
            <a:r>
              <a:rPr lang="en-US" b="1" dirty="0">
                <a:solidFill>
                  <a:srgbClr val="003CA5"/>
                </a:solidFill>
              </a:rPr>
              <a:t> </a:t>
            </a:r>
            <a:r>
              <a:rPr lang="en-US" b="1" dirty="0" err="1">
                <a:solidFill>
                  <a:srgbClr val="003CA5"/>
                </a:solidFill>
              </a:rPr>
              <a:t>NetworkX</a:t>
            </a:r>
            <a:r>
              <a:rPr lang="en-US" b="1" dirty="0">
                <a:solidFill>
                  <a:srgbClr val="003CA5"/>
                </a:solidFill>
              </a:rPr>
              <a:t>, </a:t>
            </a:r>
            <a:r>
              <a:rPr lang="en-US" b="1" dirty="0" err="1">
                <a:solidFill>
                  <a:srgbClr val="003CA5"/>
                </a:solidFill>
              </a:rPr>
              <a:t>đối</a:t>
            </a:r>
            <a:r>
              <a:rPr lang="en-US" b="1" dirty="0">
                <a:solidFill>
                  <a:srgbClr val="003CA5"/>
                </a:solidFill>
              </a:rPr>
              <a:t> </a:t>
            </a:r>
            <a:r>
              <a:rPr lang="en-US" b="1" dirty="0" err="1">
                <a:solidFill>
                  <a:srgbClr val="003CA5"/>
                </a:solidFill>
              </a:rPr>
              <a:t>tượng</a:t>
            </a:r>
            <a:r>
              <a:rPr lang="en-US" b="1" dirty="0">
                <a:solidFill>
                  <a:srgbClr val="003CA5"/>
                </a:solidFill>
              </a:rPr>
              <a:t> </a:t>
            </a:r>
            <a:r>
              <a:rPr lang="en-US" b="1" dirty="0" err="1">
                <a:solidFill>
                  <a:srgbClr val="003CA5"/>
                </a:solidFill>
              </a:rPr>
              <a:t>được</a:t>
            </a:r>
            <a:r>
              <a:rPr lang="en-US" b="1" dirty="0">
                <a:solidFill>
                  <a:srgbClr val="003CA5"/>
                </a:solidFill>
              </a:rPr>
              <a:t> </a:t>
            </a:r>
            <a:r>
              <a:rPr lang="en-US" b="1" dirty="0" err="1">
                <a:solidFill>
                  <a:srgbClr val="003CA5"/>
                </a:solidFill>
              </a:rPr>
              <a:t>khởi</a:t>
            </a:r>
            <a:r>
              <a:rPr lang="en-US" b="1" dirty="0">
                <a:solidFill>
                  <a:srgbClr val="003CA5"/>
                </a:solidFill>
              </a:rPr>
              <a:t> </a:t>
            </a:r>
            <a:r>
              <a:rPr lang="en-US" b="1" dirty="0" err="1">
                <a:solidFill>
                  <a:srgbClr val="003CA5"/>
                </a:solidFill>
              </a:rPr>
              <a:t>tạo</a:t>
            </a:r>
            <a:r>
              <a:rPr lang="en-US" b="1" dirty="0">
                <a:solidFill>
                  <a:srgbClr val="003CA5"/>
                </a:solidFill>
              </a:rPr>
              <a:t> </a:t>
            </a:r>
            <a:r>
              <a:rPr lang="en-US" b="1" dirty="0" err="1">
                <a:solidFill>
                  <a:srgbClr val="003CA5"/>
                </a:solidFill>
              </a:rPr>
              <a:t>với</a:t>
            </a:r>
            <a:r>
              <a:rPr lang="en-US" b="1" dirty="0">
                <a:solidFill>
                  <a:srgbClr val="003CA5"/>
                </a:solidFill>
              </a:rPr>
              <a:t> source, target, edge. </a:t>
            </a:r>
          </a:p>
          <a:p>
            <a:pPr algn="just">
              <a:lnSpc>
                <a:spcPct val="150000"/>
              </a:lnSpc>
              <a:spcAft>
                <a:spcPts val="600"/>
              </a:spcAft>
            </a:pPr>
            <a:r>
              <a:rPr lang="en-US" b="1" dirty="0" err="1">
                <a:solidFill>
                  <a:srgbClr val="003CA5"/>
                </a:solidFill>
              </a:rPr>
              <a:t>Ví</a:t>
            </a:r>
            <a:r>
              <a:rPr lang="en-US" b="1" dirty="0">
                <a:solidFill>
                  <a:srgbClr val="003CA5"/>
                </a:solidFill>
              </a:rPr>
              <a:t> </a:t>
            </a:r>
            <a:r>
              <a:rPr lang="en-US" b="1" dirty="0" err="1">
                <a:solidFill>
                  <a:srgbClr val="003CA5"/>
                </a:solidFill>
              </a:rPr>
              <a:t>dụ</a:t>
            </a:r>
            <a:r>
              <a:rPr lang="en-US" b="1" dirty="0">
                <a:solidFill>
                  <a:srgbClr val="003CA5"/>
                </a:solidFill>
              </a:rPr>
              <a:t>: [‘</a:t>
            </a:r>
            <a:r>
              <a:rPr lang="en-US" b="1" dirty="0" err="1">
                <a:solidFill>
                  <a:srgbClr val="003CA5"/>
                </a:solidFill>
              </a:rPr>
              <a:t>Việt</a:t>
            </a:r>
            <a:r>
              <a:rPr lang="en-US" b="1" dirty="0">
                <a:solidFill>
                  <a:srgbClr val="003CA5"/>
                </a:solidFill>
              </a:rPr>
              <a:t>’, ‘Nam’, ‘PN’] </a:t>
            </a:r>
            <a:r>
              <a:rPr lang="en-US" b="1" dirty="0" err="1">
                <a:solidFill>
                  <a:srgbClr val="003CA5"/>
                </a:solidFill>
              </a:rPr>
              <a:t>tương</a:t>
            </a:r>
            <a:r>
              <a:rPr lang="en-US" b="1" dirty="0">
                <a:solidFill>
                  <a:srgbClr val="003CA5"/>
                </a:solidFill>
              </a:rPr>
              <a:t> </a:t>
            </a:r>
            <a:r>
              <a:rPr lang="en-US" b="1" dirty="0" err="1">
                <a:solidFill>
                  <a:srgbClr val="003CA5"/>
                </a:solidFill>
              </a:rPr>
              <a:t>ứng</a:t>
            </a:r>
            <a:r>
              <a:rPr lang="en-US" b="1" dirty="0">
                <a:solidFill>
                  <a:srgbClr val="003CA5"/>
                </a:solidFill>
              </a:rPr>
              <a:t> </a:t>
            </a:r>
            <a:r>
              <a:rPr lang="en-US" b="1" dirty="0" err="1">
                <a:solidFill>
                  <a:srgbClr val="003CA5"/>
                </a:solidFill>
              </a:rPr>
              <a:t>chính</a:t>
            </a:r>
            <a:r>
              <a:rPr lang="en-US" b="1" dirty="0">
                <a:solidFill>
                  <a:srgbClr val="003CA5"/>
                </a:solidFill>
              </a:rPr>
              <a:t> </a:t>
            </a:r>
            <a:r>
              <a:rPr lang="en-US" b="1" dirty="0" err="1">
                <a:solidFill>
                  <a:srgbClr val="003CA5"/>
                </a:solidFill>
              </a:rPr>
              <a:t>là</a:t>
            </a:r>
            <a:r>
              <a:rPr lang="en-US" b="1" dirty="0">
                <a:solidFill>
                  <a:srgbClr val="003CA5"/>
                </a:solidFill>
              </a:rPr>
              <a:t> 3 </a:t>
            </a:r>
            <a:r>
              <a:rPr lang="en-US" b="1" dirty="0" err="1">
                <a:solidFill>
                  <a:srgbClr val="003CA5"/>
                </a:solidFill>
              </a:rPr>
              <a:t>giá</a:t>
            </a:r>
            <a:r>
              <a:rPr lang="en-US" b="1" dirty="0">
                <a:solidFill>
                  <a:srgbClr val="003CA5"/>
                </a:solidFill>
              </a:rPr>
              <a:t> </a:t>
            </a:r>
            <a:r>
              <a:rPr lang="en-US" b="1" dirty="0" err="1">
                <a:solidFill>
                  <a:srgbClr val="003CA5"/>
                </a:solidFill>
              </a:rPr>
              <a:t>trị</a:t>
            </a:r>
            <a:r>
              <a:rPr lang="en-US" b="1" dirty="0">
                <a:solidFill>
                  <a:srgbClr val="003CA5"/>
                </a:solidFill>
              </a:rPr>
              <a:t> </a:t>
            </a:r>
            <a:r>
              <a:rPr lang="en-US" b="1" dirty="0" err="1">
                <a:solidFill>
                  <a:srgbClr val="003CA5"/>
                </a:solidFill>
              </a:rPr>
              <a:t>cần</a:t>
            </a:r>
            <a:r>
              <a:rPr lang="en-US" b="1" dirty="0">
                <a:solidFill>
                  <a:srgbClr val="003CA5"/>
                </a:solidFill>
              </a:rPr>
              <a:t> </a:t>
            </a:r>
            <a:r>
              <a:rPr lang="en-US" b="1" dirty="0" err="1">
                <a:solidFill>
                  <a:srgbClr val="003CA5"/>
                </a:solidFill>
              </a:rPr>
              <a:t>truyền</a:t>
            </a:r>
            <a:r>
              <a:rPr lang="en-US" b="1" dirty="0">
                <a:solidFill>
                  <a:srgbClr val="003CA5"/>
                </a:solidFill>
              </a:rPr>
              <a:t> </a:t>
            </a:r>
            <a:r>
              <a:rPr lang="en-US" b="1" dirty="0" err="1">
                <a:solidFill>
                  <a:srgbClr val="003CA5"/>
                </a:solidFill>
              </a:rPr>
              <a:t>cho</a:t>
            </a:r>
            <a:r>
              <a:rPr lang="en-US" b="1" dirty="0">
                <a:solidFill>
                  <a:srgbClr val="003CA5"/>
                </a:solidFill>
              </a:rPr>
              <a:t> </a:t>
            </a:r>
            <a:r>
              <a:rPr lang="en-US" b="1" dirty="0" err="1">
                <a:solidFill>
                  <a:srgbClr val="003CA5"/>
                </a:solidFill>
              </a:rPr>
              <a:t>đối</a:t>
            </a:r>
            <a:r>
              <a:rPr lang="en-US" b="1" dirty="0">
                <a:solidFill>
                  <a:srgbClr val="003CA5"/>
                </a:solidFill>
              </a:rPr>
              <a:t> </a:t>
            </a:r>
            <a:r>
              <a:rPr lang="en-US" b="1" dirty="0" err="1">
                <a:solidFill>
                  <a:srgbClr val="003CA5"/>
                </a:solidFill>
              </a:rPr>
              <a:t>tượng</a:t>
            </a:r>
            <a:r>
              <a:rPr lang="en-US" b="1" dirty="0">
                <a:solidFill>
                  <a:srgbClr val="003CA5"/>
                </a:solidFill>
              </a:rPr>
              <a:t> </a:t>
            </a:r>
            <a:r>
              <a:rPr lang="en-US" b="1" dirty="0" err="1">
                <a:solidFill>
                  <a:srgbClr val="003CA5"/>
                </a:solidFill>
              </a:rPr>
              <a:t>NetworkX</a:t>
            </a:r>
            <a:r>
              <a:rPr lang="en-US" b="1" dirty="0">
                <a:solidFill>
                  <a:srgbClr val="003CA5"/>
                </a:solidFill>
              </a:rPr>
              <a:t>. </a:t>
            </a:r>
          </a:p>
        </p:txBody>
      </p:sp>
    </p:spTree>
    <p:extLst>
      <p:ext uri="{BB962C8B-B14F-4D97-AF65-F5344CB8AC3E}">
        <p14:creationId xmlns:p14="http://schemas.microsoft.com/office/powerpoint/2010/main" val="1652056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4" name="Picture 3"/>
          <p:cNvPicPr/>
          <p:nvPr/>
        </p:nvPicPr>
        <p:blipFill rotWithShape="1">
          <a:blip r:embed="rId3"/>
          <a:srcRect l="11778" r="8877"/>
          <a:stretch/>
        </p:blipFill>
        <p:spPr>
          <a:xfrm>
            <a:off x="4683832" y="1376799"/>
            <a:ext cx="3960208" cy="1610360"/>
          </a:xfrm>
          <a:prstGeom prst="rect">
            <a:avLst/>
          </a:prstGeom>
        </p:spPr>
      </p:pic>
      <p:sp>
        <p:nvSpPr>
          <p:cNvPr id="3" name="Rectangle 2">
            <a:extLst>
              <a:ext uri="{FF2B5EF4-FFF2-40B4-BE49-F238E27FC236}">
                <a16:creationId xmlns:a16="http://schemas.microsoft.com/office/drawing/2014/main" id="{3DC8802D-3E2E-C07B-4A92-BB8CFA6D9373}"/>
              </a:ext>
            </a:extLst>
          </p:cNvPr>
          <p:cNvSpPr/>
          <p:nvPr/>
        </p:nvSpPr>
        <p:spPr>
          <a:xfrm>
            <a:off x="2070788" y="-60177"/>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EXEM MODEL</a:t>
            </a:r>
          </a:p>
        </p:txBody>
      </p:sp>
      <p:sp>
        <p:nvSpPr>
          <p:cNvPr id="5" name="Rectangle 4"/>
          <p:cNvSpPr/>
          <p:nvPr/>
        </p:nvSpPr>
        <p:spPr>
          <a:xfrm>
            <a:off x="499960" y="822593"/>
            <a:ext cx="5407460" cy="3801041"/>
          </a:xfrm>
          <a:prstGeom prst="rect">
            <a:avLst/>
          </a:prstGeom>
        </p:spPr>
        <p:txBody>
          <a:bodyPr wrap="square">
            <a:spAutoFit/>
          </a:bodyPr>
          <a:lstStyle/>
          <a:p>
            <a:pPr>
              <a:lnSpc>
                <a:spcPct val="150000"/>
              </a:lnSpc>
              <a:spcAft>
                <a:spcPts val="600"/>
              </a:spcAft>
            </a:pPr>
            <a:r>
              <a:rPr lang="vi-VN" sz="1800" b="1" dirty="0">
                <a:solidFill>
                  <a:srgbClr val="FF0000"/>
                </a:solidFill>
                <a:latin typeface="+mn-lt"/>
              </a:rPr>
              <a:t>Bước </a:t>
            </a:r>
            <a:r>
              <a:rPr lang="en-US" sz="1800" b="1" dirty="0">
                <a:solidFill>
                  <a:srgbClr val="FF0000"/>
                </a:solidFill>
                <a:latin typeface="+mn-lt"/>
              </a:rPr>
              <a:t>3</a:t>
            </a:r>
            <a:r>
              <a:rPr lang="vi-VN" sz="1800" b="1" dirty="0">
                <a:solidFill>
                  <a:srgbClr val="FF0000"/>
                </a:solidFill>
                <a:latin typeface="+mn-lt"/>
              </a:rPr>
              <a:t>: </a:t>
            </a:r>
            <a:r>
              <a:rPr lang="en-US" sz="1800" b="1" dirty="0" err="1">
                <a:solidFill>
                  <a:srgbClr val="FF0000"/>
                </a:solidFill>
                <a:latin typeface="+mn-lt"/>
              </a:rPr>
              <a:t>Tìm</a:t>
            </a:r>
            <a:r>
              <a:rPr lang="en-US" sz="1800" b="1" dirty="0">
                <a:solidFill>
                  <a:srgbClr val="FF0000"/>
                </a:solidFill>
                <a:latin typeface="+mn-lt"/>
              </a:rPr>
              <a:t> </a:t>
            </a:r>
            <a:r>
              <a:rPr lang="en-US" sz="1800" b="1" dirty="0" err="1">
                <a:solidFill>
                  <a:srgbClr val="FF0000"/>
                </a:solidFill>
                <a:latin typeface="+mn-lt"/>
              </a:rPr>
              <a:t>tập</a:t>
            </a:r>
            <a:r>
              <a:rPr lang="en-US" sz="1800" b="1" dirty="0">
                <a:solidFill>
                  <a:srgbClr val="FF0000"/>
                </a:solidFill>
                <a:latin typeface="+mn-lt"/>
              </a:rPr>
              <a:t> </a:t>
            </a:r>
            <a:r>
              <a:rPr lang="en-US" sz="1800" b="1" dirty="0" err="1">
                <a:solidFill>
                  <a:srgbClr val="FF0000"/>
                </a:solidFill>
                <a:latin typeface="+mn-lt"/>
              </a:rPr>
              <a:t>chủ</a:t>
            </a:r>
            <a:r>
              <a:rPr lang="en-US" sz="1800" b="1" dirty="0">
                <a:solidFill>
                  <a:srgbClr val="FF0000"/>
                </a:solidFill>
                <a:latin typeface="+mn-lt"/>
              </a:rPr>
              <a:t> </a:t>
            </a:r>
            <a:r>
              <a:rPr lang="en-US" sz="1800" b="1" dirty="0" err="1">
                <a:solidFill>
                  <a:srgbClr val="FF0000"/>
                </a:solidFill>
                <a:latin typeface="+mn-lt"/>
              </a:rPr>
              <a:t>đạo</a:t>
            </a:r>
            <a:r>
              <a:rPr lang="en-US" sz="1800" b="1" dirty="0">
                <a:solidFill>
                  <a:srgbClr val="FF0000"/>
                </a:solidFill>
                <a:latin typeface="+mn-lt"/>
              </a:rPr>
              <a:t> (dominating set)</a:t>
            </a:r>
          </a:p>
          <a:p>
            <a:pPr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Algorithm 1 Finding a dominating set</a:t>
            </a:r>
            <a:endParaRPr lang="en-US" dirty="0">
              <a:solidFill>
                <a:srgbClr val="003CA5"/>
              </a:solidFill>
              <a:latin typeface="Times New Roman" panose="02020603050405020304" pitchFamily="18" charset="0"/>
              <a:ea typeface="Times New Roman" panose="02020603050405020304" pitchFamily="18" charset="0"/>
            </a:endParaRPr>
          </a:p>
          <a:p>
            <a:pPr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Require:</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Đồ</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thị</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có</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kết</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nối</a:t>
            </a:r>
            <a:r>
              <a:rPr lang="en-US" dirty="0">
                <a:solidFill>
                  <a:srgbClr val="003CA5"/>
                </a:solidFill>
                <a:latin typeface="Times New Roman" panose="02020603050405020304" pitchFamily="18" charset="0"/>
                <a:ea typeface="Times New Roman" panose="02020603050405020304" pitchFamily="18" charset="0"/>
              </a:rPr>
              <a:t> G = (V, E)</a:t>
            </a:r>
          </a:p>
          <a:p>
            <a:pPr marL="457200" algn="just">
              <a:spcBef>
                <a:spcPts val="600"/>
              </a:spcBef>
            </a:pPr>
            <a:r>
              <a:rPr lang="en-US" dirty="0">
                <a:solidFill>
                  <a:srgbClr val="003CA5"/>
                </a:solidFill>
                <a:latin typeface="Times New Roman" panose="02020603050405020304" pitchFamily="18" charset="0"/>
                <a:ea typeface="Times New Roman" panose="02020603050405020304" pitchFamily="18" charset="0"/>
              </a:rPr>
              <a:t>D = </a:t>
            </a:r>
            <a:r>
              <a:rPr lang="en-US" dirty="0">
                <a:solidFill>
                  <a:srgbClr val="003CA5"/>
                </a:solidFill>
                <a:latin typeface="Cambria Math" panose="02040503050406030204" pitchFamily="18" charset="0"/>
                <a:ea typeface="Times New Roman" panose="02020603050405020304" pitchFamily="18" charset="0"/>
                <a:cs typeface="Cambria Math" panose="02040503050406030204" pitchFamily="18" charset="0"/>
              </a:rPr>
              <a:t>∅</a:t>
            </a:r>
            <a:endParaRPr lang="en-US" dirty="0">
              <a:solidFill>
                <a:srgbClr val="003CA5"/>
              </a:solidFill>
              <a:latin typeface="Times New Roman" panose="02020603050405020304" pitchFamily="18" charset="0"/>
              <a:ea typeface="Times New Roman" panose="02020603050405020304" pitchFamily="18" charset="0"/>
            </a:endParaRPr>
          </a:p>
          <a:p>
            <a:pPr marL="457200"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loop</a:t>
            </a:r>
            <a:endParaRPr lang="en-US" dirty="0">
              <a:solidFill>
                <a:srgbClr val="003CA5"/>
              </a:solidFill>
              <a:latin typeface="Times New Roman" panose="02020603050405020304" pitchFamily="18" charset="0"/>
              <a:ea typeface="Times New Roman" panose="02020603050405020304" pitchFamily="18" charset="0"/>
            </a:endParaRPr>
          </a:p>
          <a:p>
            <a:pPr marL="457200" indent="457200"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if </a:t>
            </a:r>
            <a:r>
              <a:rPr lang="en-US" b="1" dirty="0" err="1">
                <a:solidFill>
                  <a:srgbClr val="003CA5"/>
                </a:solidFill>
                <a:latin typeface="Times New Roman" panose="02020603050405020304" pitchFamily="18" charset="0"/>
                <a:ea typeface="Times New Roman" panose="02020603050405020304" pitchFamily="18" charset="0"/>
              </a:rPr>
              <a:t>IsEmpty</a:t>
            </a:r>
            <a:r>
              <a:rPr lang="en-US" dirty="0">
                <a:solidFill>
                  <a:srgbClr val="003CA5"/>
                </a:solidFill>
                <a:latin typeface="Times New Roman" panose="02020603050405020304" pitchFamily="18" charset="0"/>
                <a:ea typeface="Times New Roman" panose="02020603050405020304" pitchFamily="18" charset="0"/>
              </a:rPr>
              <a:t>(V − [D </a:t>
            </a:r>
            <a:r>
              <a:rPr lang="en-US" dirty="0">
                <a:solidFill>
                  <a:srgbClr val="003CA5"/>
                </a:solidFill>
                <a:latin typeface="Cambria Math" panose="02040503050406030204" pitchFamily="18" charset="0"/>
                <a:ea typeface="Times New Roman" panose="02020603050405020304" pitchFamily="18" charset="0"/>
                <a:cs typeface="Cambria Math" panose="02040503050406030204" pitchFamily="18" charset="0"/>
              </a:rPr>
              <a:t>∪</a:t>
            </a:r>
            <a:r>
              <a:rPr lang="en-US" dirty="0">
                <a:solidFill>
                  <a:srgbClr val="003CA5"/>
                </a:solidFill>
                <a:latin typeface="Times New Roman" panose="02020603050405020304" pitchFamily="18" charset="0"/>
                <a:ea typeface="Times New Roman" panose="02020603050405020304" pitchFamily="18" charset="0"/>
              </a:rPr>
              <a:t> Neighbors(D)]) </a:t>
            </a:r>
            <a:r>
              <a:rPr lang="en-US" b="1" dirty="0">
                <a:solidFill>
                  <a:srgbClr val="003CA5"/>
                </a:solidFill>
                <a:latin typeface="Times New Roman" panose="02020603050405020304" pitchFamily="18" charset="0"/>
                <a:ea typeface="Times New Roman" panose="02020603050405020304" pitchFamily="18" charset="0"/>
              </a:rPr>
              <a:t>then</a:t>
            </a:r>
            <a:endParaRPr lang="en-US" dirty="0">
              <a:solidFill>
                <a:srgbClr val="003CA5"/>
              </a:solidFill>
              <a:latin typeface="Times New Roman" panose="02020603050405020304" pitchFamily="18" charset="0"/>
              <a:ea typeface="Times New Roman" panose="02020603050405020304" pitchFamily="18" charset="0"/>
            </a:endParaRPr>
          </a:p>
          <a:p>
            <a:pPr marL="914400" indent="457200" algn="just">
              <a:spcBef>
                <a:spcPts val="600"/>
              </a:spcBef>
            </a:pPr>
            <a:r>
              <a:rPr lang="en-US" dirty="0">
                <a:solidFill>
                  <a:srgbClr val="003CA5"/>
                </a:solidFill>
                <a:latin typeface="Times New Roman" panose="02020603050405020304" pitchFamily="18" charset="0"/>
                <a:ea typeface="Times New Roman" panose="02020603050405020304" pitchFamily="18" charset="0"/>
              </a:rPr>
              <a:t>STOP</a:t>
            </a:r>
          </a:p>
          <a:p>
            <a:pPr marL="457200" indent="457200"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end if</a:t>
            </a:r>
            <a:endParaRPr lang="en-US" dirty="0">
              <a:solidFill>
                <a:srgbClr val="003CA5"/>
              </a:solidFill>
              <a:latin typeface="Times New Roman" panose="02020603050405020304" pitchFamily="18" charset="0"/>
              <a:ea typeface="Times New Roman" panose="02020603050405020304" pitchFamily="18" charset="0"/>
            </a:endParaRPr>
          </a:p>
          <a:p>
            <a:pPr marL="457200" indent="457200" algn="just">
              <a:spcBef>
                <a:spcPts val="600"/>
              </a:spcBef>
            </a:pPr>
            <a:r>
              <a:rPr lang="en-US" dirty="0" err="1">
                <a:solidFill>
                  <a:srgbClr val="003CA5"/>
                </a:solidFill>
                <a:latin typeface="Times New Roman" panose="02020603050405020304" pitchFamily="18" charset="0"/>
                <a:ea typeface="Times New Roman" panose="02020603050405020304" pitchFamily="18" charset="0"/>
              </a:rPr>
              <a:t>Chọn</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ngẫu</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nhiên</a:t>
            </a:r>
            <a:r>
              <a:rPr lang="en-US" dirty="0">
                <a:solidFill>
                  <a:srgbClr val="003CA5"/>
                </a:solidFill>
                <a:latin typeface="Times New Roman" panose="02020603050405020304" pitchFamily="18" charset="0"/>
                <a:ea typeface="Times New Roman" panose="02020603050405020304" pitchFamily="18" charset="0"/>
              </a:rPr>
              <a:t> </a:t>
            </a:r>
            <a:r>
              <a:rPr lang="en-US" dirty="0" err="1">
                <a:solidFill>
                  <a:srgbClr val="003CA5"/>
                </a:solidFill>
                <a:latin typeface="Times New Roman" panose="02020603050405020304" pitchFamily="18" charset="0"/>
                <a:ea typeface="Times New Roman" panose="02020603050405020304" pitchFamily="18" charset="0"/>
              </a:rPr>
              <a:t>một</a:t>
            </a:r>
            <a:r>
              <a:rPr lang="en-US" dirty="0">
                <a:solidFill>
                  <a:srgbClr val="003CA5"/>
                </a:solidFill>
                <a:latin typeface="Times New Roman" panose="02020603050405020304" pitchFamily="18" charset="0"/>
                <a:ea typeface="Times New Roman" panose="02020603050405020304" pitchFamily="18" charset="0"/>
              </a:rPr>
              <a:t> vector w </a:t>
            </a:r>
            <a:r>
              <a:rPr lang="en-US" dirty="0">
                <a:solidFill>
                  <a:srgbClr val="003CA5"/>
                </a:solidFill>
                <a:latin typeface="Cambria Math" panose="02040503050406030204" pitchFamily="18" charset="0"/>
                <a:ea typeface="Times New Roman" panose="02020603050405020304" pitchFamily="18" charset="0"/>
                <a:cs typeface="Cambria Math" panose="02040503050406030204" pitchFamily="18" charset="0"/>
              </a:rPr>
              <a:t>∈</a:t>
            </a:r>
            <a:r>
              <a:rPr lang="en-US" dirty="0">
                <a:solidFill>
                  <a:srgbClr val="003CA5"/>
                </a:solidFill>
                <a:latin typeface="Times New Roman" panose="02020603050405020304" pitchFamily="18" charset="0"/>
                <a:ea typeface="Times New Roman" panose="02020603050405020304" pitchFamily="18" charset="0"/>
              </a:rPr>
              <a:t> V − [D </a:t>
            </a:r>
            <a:r>
              <a:rPr lang="en-US" dirty="0">
                <a:solidFill>
                  <a:srgbClr val="003CA5"/>
                </a:solidFill>
                <a:latin typeface="Cambria Math" panose="02040503050406030204" pitchFamily="18" charset="0"/>
                <a:ea typeface="Times New Roman" panose="02020603050405020304" pitchFamily="18" charset="0"/>
                <a:cs typeface="Cambria Math" panose="02040503050406030204" pitchFamily="18" charset="0"/>
              </a:rPr>
              <a:t>∪</a:t>
            </a:r>
            <a:r>
              <a:rPr lang="en-US" dirty="0">
                <a:solidFill>
                  <a:srgbClr val="003CA5"/>
                </a:solidFill>
                <a:latin typeface="Times New Roman" panose="02020603050405020304" pitchFamily="18" charset="0"/>
                <a:ea typeface="Times New Roman" panose="02020603050405020304" pitchFamily="18" charset="0"/>
              </a:rPr>
              <a:t> N </a:t>
            </a:r>
            <a:r>
              <a:rPr lang="en-US" dirty="0" err="1">
                <a:solidFill>
                  <a:srgbClr val="003CA5"/>
                </a:solidFill>
                <a:latin typeface="Times New Roman" panose="02020603050405020304" pitchFamily="18" charset="0"/>
                <a:ea typeface="Times New Roman" panose="02020603050405020304" pitchFamily="18" charset="0"/>
              </a:rPr>
              <a:t>eighbors</a:t>
            </a:r>
            <a:r>
              <a:rPr lang="en-US" dirty="0">
                <a:solidFill>
                  <a:srgbClr val="003CA5"/>
                </a:solidFill>
                <a:latin typeface="Times New Roman" panose="02020603050405020304" pitchFamily="18" charset="0"/>
                <a:ea typeface="Times New Roman" panose="02020603050405020304" pitchFamily="18" charset="0"/>
              </a:rPr>
              <a:t>(D)]</a:t>
            </a:r>
          </a:p>
          <a:p>
            <a:pPr marL="457200" indent="457200" algn="just">
              <a:spcBef>
                <a:spcPts val="600"/>
              </a:spcBef>
            </a:pPr>
            <a:r>
              <a:rPr lang="en-US" dirty="0">
                <a:solidFill>
                  <a:srgbClr val="003CA5"/>
                </a:solidFill>
                <a:latin typeface="Times New Roman" panose="02020603050405020304" pitchFamily="18" charset="0"/>
                <a:ea typeface="Times New Roman" panose="02020603050405020304" pitchFamily="18" charset="0"/>
              </a:rPr>
              <a:t>D ← D </a:t>
            </a:r>
            <a:r>
              <a:rPr lang="en-US" dirty="0">
                <a:solidFill>
                  <a:srgbClr val="003CA5"/>
                </a:solidFill>
                <a:latin typeface="Cambria Math" panose="02040503050406030204" pitchFamily="18" charset="0"/>
                <a:ea typeface="Times New Roman" panose="02020603050405020304" pitchFamily="18" charset="0"/>
                <a:cs typeface="Cambria Math" panose="02040503050406030204" pitchFamily="18" charset="0"/>
              </a:rPr>
              <a:t>∪</a:t>
            </a:r>
            <a:r>
              <a:rPr lang="en-US" dirty="0">
                <a:solidFill>
                  <a:srgbClr val="003CA5"/>
                </a:solidFill>
                <a:latin typeface="Times New Roman" panose="02020603050405020304" pitchFamily="18" charset="0"/>
                <a:ea typeface="Times New Roman" panose="02020603050405020304" pitchFamily="18" charset="0"/>
              </a:rPr>
              <a:t> {w}</a:t>
            </a:r>
          </a:p>
          <a:p>
            <a:pPr marL="457200"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end loop</a:t>
            </a:r>
            <a:endParaRPr lang="en-US" dirty="0">
              <a:solidFill>
                <a:srgbClr val="003CA5"/>
              </a:solidFill>
              <a:latin typeface="Times New Roman" panose="02020603050405020304" pitchFamily="18" charset="0"/>
              <a:ea typeface="Times New Roman" panose="02020603050405020304" pitchFamily="18" charset="0"/>
            </a:endParaRPr>
          </a:p>
          <a:p>
            <a:pPr marL="457200" algn="just">
              <a:spcBef>
                <a:spcPts val="600"/>
              </a:spcBef>
            </a:pPr>
            <a:r>
              <a:rPr lang="en-US" b="1" dirty="0">
                <a:solidFill>
                  <a:srgbClr val="003CA5"/>
                </a:solidFill>
                <a:latin typeface="Times New Roman" panose="02020603050405020304" pitchFamily="18" charset="0"/>
                <a:ea typeface="Times New Roman" panose="02020603050405020304" pitchFamily="18" charset="0"/>
              </a:rPr>
              <a:t>return</a:t>
            </a:r>
            <a:r>
              <a:rPr lang="en-US" dirty="0">
                <a:solidFill>
                  <a:srgbClr val="003CA5"/>
                </a:solidFill>
                <a:latin typeface="Times New Roman" panose="02020603050405020304" pitchFamily="18" charset="0"/>
                <a:ea typeface="Times New Roman" panose="02020603050405020304" pitchFamily="18" charset="0"/>
              </a:rPr>
              <a:t> D</a:t>
            </a:r>
          </a:p>
        </p:txBody>
      </p:sp>
    </p:spTree>
    <p:extLst>
      <p:ext uri="{BB962C8B-B14F-4D97-AF65-F5344CB8AC3E}">
        <p14:creationId xmlns:p14="http://schemas.microsoft.com/office/powerpoint/2010/main" val="369422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2" name="Rectangle 1"/>
          <p:cNvSpPr/>
          <p:nvPr/>
        </p:nvSpPr>
        <p:spPr>
          <a:xfrm>
            <a:off x="499960" y="822593"/>
            <a:ext cx="5407460" cy="369332"/>
          </a:xfrm>
          <a:prstGeom prst="rect">
            <a:avLst/>
          </a:prstGeom>
        </p:spPr>
        <p:txBody>
          <a:bodyPr wrap="square">
            <a:spAutoFit/>
          </a:bodyPr>
          <a:lstStyle/>
          <a:p>
            <a:pPr algn="just">
              <a:spcAft>
                <a:spcPts val="600"/>
              </a:spcAft>
            </a:pPr>
            <a:r>
              <a:rPr lang="vi-VN" sz="1800" b="1" dirty="0">
                <a:solidFill>
                  <a:srgbClr val="FF0000"/>
                </a:solidFill>
                <a:latin typeface="+mn-lt"/>
              </a:rPr>
              <a:t>Bước </a:t>
            </a:r>
            <a:r>
              <a:rPr lang="en-US" sz="1800" b="1" dirty="0">
                <a:solidFill>
                  <a:srgbClr val="FF0000"/>
                </a:solidFill>
                <a:latin typeface="+mn-lt"/>
              </a:rPr>
              <a:t>4</a:t>
            </a:r>
            <a:r>
              <a:rPr lang="vi-VN" sz="1800" b="1" dirty="0">
                <a:solidFill>
                  <a:srgbClr val="FF0000"/>
                </a:solidFill>
                <a:latin typeface="+mn-lt"/>
              </a:rPr>
              <a:t>:</a:t>
            </a:r>
            <a:r>
              <a:rPr lang="en-US" sz="1800" b="1" dirty="0">
                <a:solidFill>
                  <a:srgbClr val="FF0000"/>
                </a:solidFill>
                <a:latin typeface="+mn-lt"/>
              </a:rPr>
              <a:t> </a:t>
            </a:r>
            <a:r>
              <a:rPr lang="en-US" sz="1800" b="1" dirty="0" err="1">
                <a:solidFill>
                  <a:srgbClr val="FF0000"/>
                </a:solidFill>
                <a:latin typeface="+mn-lt"/>
              </a:rPr>
              <a:t>Xây</a:t>
            </a:r>
            <a:r>
              <a:rPr lang="en-US" sz="1800" b="1" dirty="0">
                <a:solidFill>
                  <a:srgbClr val="FF0000"/>
                </a:solidFill>
                <a:latin typeface="+mn-lt"/>
              </a:rPr>
              <a:t> </a:t>
            </a:r>
            <a:r>
              <a:rPr lang="en-US" sz="1800" b="1" dirty="0" err="1">
                <a:solidFill>
                  <a:srgbClr val="FF0000"/>
                </a:solidFill>
                <a:latin typeface="+mn-lt"/>
              </a:rPr>
              <a:t>đựng</a:t>
            </a:r>
            <a:r>
              <a:rPr lang="en-US" sz="1800" b="1" dirty="0">
                <a:solidFill>
                  <a:srgbClr val="FF0000"/>
                </a:solidFill>
                <a:latin typeface="+mn-lt"/>
              </a:rPr>
              <a:t> random walks</a:t>
            </a:r>
          </a:p>
        </p:txBody>
      </p:sp>
      <p:pic>
        <p:nvPicPr>
          <p:cNvPr id="5" name="Picture 4"/>
          <p:cNvPicPr/>
          <p:nvPr/>
        </p:nvPicPr>
        <p:blipFill>
          <a:blip r:embed="rId3"/>
          <a:stretch>
            <a:fillRect/>
          </a:stretch>
        </p:blipFill>
        <p:spPr>
          <a:xfrm>
            <a:off x="1234440" y="3043585"/>
            <a:ext cx="6591300" cy="1991378"/>
          </a:xfrm>
          <a:prstGeom prst="rect">
            <a:avLst/>
          </a:prstGeom>
        </p:spPr>
      </p:pic>
      <p:sp>
        <p:nvSpPr>
          <p:cNvPr id="3" name="Rectangle 2"/>
          <p:cNvSpPr/>
          <p:nvPr/>
        </p:nvSpPr>
        <p:spPr>
          <a:xfrm>
            <a:off x="571499" y="1104225"/>
            <a:ext cx="8572501" cy="1991379"/>
          </a:xfrm>
          <a:prstGeom prst="rect">
            <a:avLst/>
          </a:prstGeom>
        </p:spPr>
        <p:txBody>
          <a:bodyPr wrap="square">
            <a:spAutoFit/>
          </a:bodyPr>
          <a:lstStyle/>
          <a:p>
            <a:pPr marL="285750" indent="-285750">
              <a:lnSpc>
                <a:spcPct val="150000"/>
              </a:lnSpc>
              <a:buFont typeface="Wingdings" panose="05000000000000000000" pitchFamily="2" charset="2"/>
              <a:buChar char="§"/>
            </a:pPr>
            <a:r>
              <a:rPr lang="vi-VN" b="1" dirty="0">
                <a:solidFill>
                  <a:srgbClr val="003CA5"/>
                </a:solidFill>
                <a:latin typeface="Arial" panose="020B0604020202020204" pitchFamily="34" charset="0"/>
              </a:rPr>
              <a:t>Quy trình</a:t>
            </a:r>
            <a:r>
              <a:rPr lang="vi-VN" dirty="0">
                <a:solidFill>
                  <a:srgbClr val="003CA5"/>
                </a:solidFill>
                <a:latin typeface="Arial" panose="020B0604020202020204" pitchFamily="34" charset="0"/>
              </a:rPr>
              <a:t>:</a:t>
            </a:r>
          </a:p>
          <a:p>
            <a:pPr marL="742950" lvl="1" indent="-285750">
              <a:lnSpc>
                <a:spcPct val="150000"/>
              </a:lnSpc>
              <a:buFont typeface="Arial" panose="020B0604020202020204" pitchFamily="34" charset="0"/>
              <a:buChar char="•"/>
            </a:pPr>
            <a:r>
              <a:rPr lang="vi-VN" dirty="0">
                <a:solidFill>
                  <a:srgbClr val="003CA5"/>
                </a:solidFill>
                <a:latin typeface="Arial" panose="020B0604020202020204" pitchFamily="34" charset="0"/>
              </a:rPr>
              <a:t>Bắt đầu từ một nút thống trị.</a:t>
            </a:r>
          </a:p>
          <a:p>
            <a:pPr marL="742950" lvl="1" indent="-285750">
              <a:lnSpc>
                <a:spcPct val="150000"/>
              </a:lnSpc>
              <a:buFont typeface="Arial" panose="020B0604020202020204" pitchFamily="34" charset="0"/>
              <a:buChar char="•"/>
            </a:pPr>
            <a:r>
              <a:rPr lang="vi-VN" dirty="0">
                <a:solidFill>
                  <a:srgbClr val="003CA5"/>
                </a:solidFill>
                <a:latin typeface="Arial" panose="020B0604020202020204" pitchFamily="34" charset="0"/>
              </a:rPr>
              <a:t>bước đi bắt đầu từ nút thống trị </a:t>
            </a:r>
            <a:r>
              <a:rPr lang="vi-VN">
                <a:solidFill>
                  <a:srgbClr val="003CA5"/>
                </a:solidFill>
                <a:latin typeface="Arial" panose="020B0604020202020204" pitchFamily="34" charset="0"/>
              </a:rPr>
              <a:t>và chọn </a:t>
            </a:r>
            <a:r>
              <a:rPr lang="vi-VN" dirty="0">
                <a:solidFill>
                  <a:srgbClr val="003CA5"/>
                </a:solidFill>
                <a:latin typeface="Arial" panose="020B0604020202020204" pitchFamily="34" charset="0"/>
              </a:rPr>
              <a:t>ngẫu nhiên một nút lân cận và thêm vào bước đi.</a:t>
            </a:r>
          </a:p>
          <a:p>
            <a:pPr marL="742950" lvl="1" indent="-285750">
              <a:lnSpc>
                <a:spcPct val="150000"/>
              </a:lnSpc>
              <a:buFont typeface="Arial" panose="020B0604020202020204" pitchFamily="34" charset="0"/>
              <a:buChar char="•"/>
            </a:pPr>
            <a:r>
              <a:rPr lang="vi-VN" dirty="0">
                <a:solidFill>
                  <a:srgbClr val="003CA5"/>
                </a:solidFill>
                <a:latin typeface="Arial" panose="020B0604020202020204" pitchFamily="34" charset="0"/>
              </a:rPr>
              <a:t>Tiếp tục đến khi có ít nhất một nút thống trị khác trong đường dẫn hoặc đạt độ dài cố định LR.</a:t>
            </a:r>
          </a:p>
          <a:p>
            <a:pPr marL="285750" indent="-285750">
              <a:lnSpc>
                <a:spcPct val="150000"/>
              </a:lnSpc>
              <a:buFont typeface="Wingdings" panose="05000000000000000000" pitchFamily="2" charset="2"/>
              <a:buChar char="§"/>
            </a:pPr>
            <a:r>
              <a:rPr lang="vi-VN" b="1" dirty="0">
                <a:solidFill>
                  <a:srgbClr val="003CA5"/>
                </a:solidFill>
                <a:latin typeface="Arial" panose="020B0604020202020204" pitchFamily="34" charset="0"/>
              </a:rPr>
              <a:t>Ví dụ</a:t>
            </a:r>
            <a:r>
              <a:rPr lang="vi-VN" dirty="0">
                <a:solidFill>
                  <a:srgbClr val="003CA5"/>
                </a:solidFill>
                <a:latin typeface="Arial" panose="020B0604020202020204" pitchFamily="34" charset="0"/>
              </a:rPr>
              <a:t>: </a:t>
            </a:r>
            <a:r>
              <a:rPr lang="en-US" dirty="0">
                <a:solidFill>
                  <a:srgbClr val="003CA5"/>
                </a:solidFill>
                <a:latin typeface="Arial" panose="020B0604020202020204" pitchFamily="34" charset="0"/>
              </a:rPr>
              <a:t>Trong </a:t>
            </a:r>
            <a:r>
              <a:rPr lang="vi-VN" dirty="0">
                <a:solidFill>
                  <a:srgbClr val="003CA5"/>
                </a:solidFill>
                <a:latin typeface="Arial" panose="020B0604020202020204" pitchFamily="34" charset="0"/>
              </a:rPr>
              <a:t>hình dưới</a:t>
            </a:r>
            <a:r>
              <a:rPr lang="en-US" dirty="0">
                <a:solidFill>
                  <a:srgbClr val="003CA5"/>
                </a:solidFill>
                <a:latin typeface="Arial" panose="020B0604020202020204" pitchFamily="34" charset="0"/>
              </a:rPr>
              <a:t>, </a:t>
            </a:r>
            <a:r>
              <a:rPr lang="vi-VN" dirty="0">
                <a:solidFill>
                  <a:srgbClr val="003CA5"/>
                </a:solidFill>
                <a:latin typeface="Arial" panose="020B0604020202020204" pitchFamily="34" charset="0"/>
              </a:rPr>
              <a:t>nút đỏ là nút thống trị, độ dài bước đi là 5. Mỗi hể có nhiều hơn hai nút thống trị trong đường dẫn.</a:t>
            </a:r>
          </a:p>
        </p:txBody>
      </p:sp>
      <p:sp>
        <p:nvSpPr>
          <p:cNvPr id="4" name="Rectangle 3">
            <a:extLst>
              <a:ext uri="{FF2B5EF4-FFF2-40B4-BE49-F238E27FC236}">
                <a16:creationId xmlns:a16="http://schemas.microsoft.com/office/drawing/2014/main" id="{F1BE592B-AB86-1315-5EE3-2BEF0FCEBDB7}"/>
              </a:ext>
            </a:extLst>
          </p:cNvPr>
          <p:cNvSpPr/>
          <p:nvPr/>
        </p:nvSpPr>
        <p:spPr>
          <a:xfrm>
            <a:off x="2070788" y="-60177"/>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EXEM MODEL</a:t>
            </a:r>
          </a:p>
        </p:txBody>
      </p:sp>
    </p:spTree>
    <p:extLst>
      <p:ext uri="{BB962C8B-B14F-4D97-AF65-F5344CB8AC3E}">
        <p14:creationId xmlns:p14="http://schemas.microsoft.com/office/powerpoint/2010/main" val="13191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2" name="Rectangle 1"/>
          <p:cNvSpPr/>
          <p:nvPr/>
        </p:nvSpPr>
        <p:spPr>
          <a:xfrm>
            <a:off x="499960" y="822593"/>
            <a:ext cx="5407460" cy="369332"/>
          </a:xfrm>
          <a:prstGeom prst="rect">
            <a:avLst/>
          </a:prstGeom>
        </p:spPr>
        <p:txBody>
          <a:bodyPr wrap="square">
            <a:spAutoFit/>
          </a:bodyPr>
          <a:lstStyle/>
          <a:p>
            <a:pPr algn="just">
              <a:spcAft>
                <a:spcPts val="600"/>
              </a:spcAft>
            </a:pPr>
            <a:r>
              <a:rPr lang="vi-VN" sz="1800" b="1" dirty="0">
                <a:solidFill>
                  <a:srgbClr val="FF0000"/>
                </a:solidFill>
                <a:latin typeface="+mn-lt"/>
              </a:rPr>
              <a:t>Bước </a:t>
            </a:r>
            <a:r>
              <a:rPr lang="en-US" sz="1800" b="1" dirty="0">
                <a:solidFill>
                  <a:srgbClr val="FF0000"/>
                </a:solidFill>
                <a:latin typeface="+mn-lt"/>
              </a:rPr>
              <a:t>5</a:t>
            </a:r>
            <a:r>
              <a:rPr lang="vi-VN" sz="1800" b="1" dirty="0">
                <a:solidFill>
                  <a:srgbClr val="FF0000"/>
                </a:solidFill>
                <a:latin typeface="+mn-lt"/>
              </a:rPr>
              <a:t>: </a:t>
            </a:r>
            <a:r>
              <a:rPr lang="en-US" sz="1800" b="1" dirty="0" err="1">
                <a:solidFill>
                  <a:srgbClr val="FF0000"/>
                </a:solidFill>
                <a:latin typeface="+mn-lt"/>
              </a:rPr>
              <a:t>Huấn</a:t>
            </a:r>
            <a:r>
              <a:rPr lang="en-US" sz="1800" b="1" dirty="0">
                <a:solidFill>
                  <a:srgbClr val="FF0000"/>
                </a:solidFill>
                <a:latin typeface="+mn-lt"/>
              </a:rPr>
              <a:t> </a:t>
            </a:r>
            <a:r>
              <a:rPr lang="en-US" sz="1800" b="1" dirty="0" err="1">
                <a:solidFill>
                  <a:srgbClr val="FF0000"/>
                </a:solidFill>
                <a:latin typeface="+mn-lt"/>
              </a:rPr>
              <a:t>luyện</a:t>
            </a:r>
            <a:r>
              <a:rPr lang="en-US" sz="1800" b="1" dirty="0">
                <a:solidFill>
                  <a:srgbClr val="FF0000"/>
                </a:solidFill>
                <a:latin typeface="+mn-lt"/>
              </a:rPr>
              <a:t> model </a:t>
            </a:r>
            <a:r>
              <a:rPr lang="en-US" sz="1800" b="1" dirty="0" err="1">
                <a:solidFill>
                  <a:srgbClr val="FF0000"/>
                </a:solidFill>
                <a:latin typeface="+mn-lt"/>
              </a:rPr>
              <a:t>Skipgram</a:t>
            </a:r>
            <a:r>
              <a:rPr lang="en-US" sz="1800" b="1" dirty="0">
                <a:solidFill>
                  <a:srgbClr val="FF0000"/>
                </a:solidFill>
                <a:latin typeface="+mn-lt"/>
              </a:rPr>
              <a:t> + CBOW</a:t>
            </a:r>
          </a:p>
        </p:txBody>
      </p:sp>
      <p:pic>
        <p:nvPicPr>
          <p:cNvPr id="5" name="Picture 4"/>
          <p:cNvPicPr/>
          <p:nvPr/>
        </p:nvPicPr>
        <p:blipFill>
          <a:blip r:embed="rId3"/>
          <a:stretch>
            <a:fillRect/>
          </a:stretch>
        </p:blipFill>
        <p:spPr>
          <a:xfrm>
            <a:off x="698869" y="1191925"/>
            <a:ext cx="4058882" cy="2481366"/>
          </a:xfrm>
          <a:prstGeom prst="rect">
            <a:avLst/>
          </a:prstGeom>
        </p:spPr>
      </p:pic>
      <p:sp>
        <p:nvSpPr>
          <p:cNvPr id="4" name="Rectangle 3">
            <a:extLst>
              <a:ext uri="{FF2B5EF4-FFF2-40B4-BE49-F238E27FC236}">
                <a16:creationId xmlns:a16="http://schemas.microsoft.com/office/drawing/2014/main" id="{BEDE9D66-FB3A-79DE-D995-3E7F8EA39192}"/>
              </a:ext>
            </a:extLst>
          </p:cNvPr>
          <p:cNvSpPr/>
          <p:nvPr/>
        </p:nvSpPr>
        <p:spPr>
          <a:xfrm>
            <a:off x="2070788" y="-60177"/>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EXEM MODEL</a:t>
            </a:r>
          </a:p>
        </p:txBody>
      </p:sp>
      <p:sp>
        <p:nvSpPr>
          <p:cNvPr id="10" name="Rectangle 9"/>
          <p:cNvSpPr/>
          <p:nvPr/>
        </p:nvSpPr>
        <p:spPr>
          <a:xfrm>
            <a:off x="4900954" y="1385260"/>
            <a:ext cx="4134000" cy="1021883"/>
          </a:xfrm>
          <a:prstGeom prst="rect">
            <a:avLst/>
          </a:prstGeom>
        </p:spPr>
        <p:txBody>
          <a:bodyPr wrap="square">
            <a:spAutoFit/>
          </a:bodyPr>
          <a:lstStyle/>
          <a:p>
            <a:pPr>
              <a:lnSpc>
                <a:spcPct val="150000"/>
              </a:lnSpc>
            </a:pPr>
            <a:r>
              <a:rPr lang="vi-VN" b="1" dirty="0">
                <a:solidFill>
                  <a:srgbClr val="003CA5"/>
                </a:solidFill>
                <a:latin typeface="Arial" panose="020B0604020202020204" pitchFamily="34" charset="0"/>
              </a:rPr>
              <a:t>Trong sơ đồ </a:t>
            </a:r>
            <a:r>
              <a:rPr lang="en-US" b="1" dirty="0" err="1">
                <a:solidFill>
                  <a:srgbClr val="003CA5"/>
                </a:solidFill>
                <a:latin typeface="Arial" panose="020B0604020202020204" pitchFamily="34" charset="0"/>
              </a:rPr>
              <a:t>bên</a:t>
            </a:r>
            <a:r>
              <a:rPr lang="vi-VN" b="1" dirty="0">
                <a:solidFill>
                  <a:srgbClr val="003CA5"/>
                </a:solidFill>
                <a:latin typeface="Arial" panose="020B0604020202020204" pitchFamily="34" charset="0"/>
              </a:rPr>
              <a:t>, với chuỗi "n1 n2 n3 n4 n5", mô hình skip-gram nhận "n3" làm đầu vào và dự đoán các đầu ra là "n1", "n2", "n4" và "n5"</a:t>
            </a:r>
            <a:endParaRPr lang="en-US" b="1" dirty="0">
              <a:solidFill>
                <a:srgbClr val="003CA5"/>
              </a:solidFill>
            </a:endParaRPr>
          </a:p>
        </p:txBody>
      </p:sp>
      <p:sp>
        <p:nvSpPr>
          <p:cNvPr id="11" name="Rectangle 10">
            <a:extLst>
              <a:ext uri="{FF2B5EF4-FFF2-40B4-BE49-F238E27FC236}">
                <a16:creationId xmlns:a16="http://schemas.microsoft.com/office/drawing/2014/main" id="{BB163AA1-71F1-5C00-C88E-07564B1A5EB0}"/>
              </a:ext>
            </a:extLst>
          </p:cNvPr>
          <p:cNvSpPr/>
          <p:nvPr/>
        </p:nvSpPr>
        <p:spPr>
          <a:xfrm>
            <a:off x="-594360" y="3954780"/>
            <a:ext cx="2665148" cy="1394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388744" y="3777200"/>
            <a:ext cx="4567916" cy="666849"/>
          </a:xfrm>
          <a:prstGeom prst="rect">
            <a:avLst/>
          </a:prstGeom>
        </p:spPr>
      </p:pic>
      <p:sp>
        <p:nvSpPr>
          <p:cNvPr id="14" name="Rectangle 13">
            <a:extLst>
              <a:ext uri="{FF2B5EF4-FFF2-40B4-BE49-F238E27FC236}">
                <a16:creationId xmlns:a16="http://schemas.microsoft.com/office/drawing/2014/main" id="{E87868C0-DCCB-D722-3543-F1188FFC4B52}"/>
              </a:ext>
            </a:extLst>
          </p:cNvPr>
          <p:cNvSpPr/>
          <p:nvPr/>
        </p:nvSpPr>
        <p:spPr>
          <a:xfrm>
            <a:off x="7101840" y="4087745"/>
            <a:ext cx="2665148" cy="1394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5"/>
          <a:stretch>
            <a:fillRect/>
          </a:stretch>
        </p:blipFill>
        <p:spPr>
          <a:xfrm>
            <a:off x="4984893" y="2561982"/>
            <a:ext cx="3747331" cy="2222993"/>
          </a:xfrm>
          <a:prstGeom prst="rect">
            <a:avLst/>
          </a:prstGeom>
        </p:spPr>
      </p:pic>
      <p:sp>
        <p:nvSpPr>
          <p:cNvPr id="16" name="Curved Up Arrow 8"/>
          <p:cNvSpPr/>
          <p:nvPr/>
        </p:nvSpPr>
        <p:spPr>
          <a:xfrm>
            <a:off x="4537566" y="4410928"/>
            <a:ext cx="861773" cy="30260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084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17714" y="29399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3CA5"/>
                </a:solidFill>
              </a:rPr>
              <a:t>Table of contents</a:t>
            </a:r>
            <a:endParaRPr dirty="0">
              <a:solidFill>
                <a:srgbClr val="003CA5"/>
              </a:solidFill>
            </a:endParaRPr>
          </a:p>
        </p:txBody>
      </p:sp>
      <p:sp>
        <p:nvSpPr>
          <p:cNvPr id="388" name="Google Shape;388;p38"/>
          <p:cNvSpPr txBox="1">
            <a:spLocks noGrp="1"/>
          </p:cNvSpPr>
          <p:nvPr>
            <p:ph type="title" idx="7"/>
          </p:nvPr>
        </p:nvSpPr>
        <p:spPr>
          <a:xfrm>
            <a:off x="1485179" y="109896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01</a:t>
            </a:r>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04</a:t>
            </a:r>
          </a:p>
        </p:txBody>
      </p:sp>
      <p:sp>
        <p:nvSpPr>
          <p:cNvPr id="390" name="Google Shape;390;p38"/>
          <p:cNvSpPr txBox="1">
            <a:spLocks noGrp="1"/>
          </p:cNvSpPr>
          <p:nvPr>
            <p:ph type="title" idx="9"/>
          </p:nvPr>
        </p:nvSpPr>
        <p:spPr>
          <a:xfrm>
            <a:off x="4182193" y="111445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02</a:t>
            </a:r>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05</a:t>
            </a:r>
          </a:p>
        </p:txBody>
      </p:sp>
      <p:sp>
        <p:nvSpPr>
          <p:cNvPr id="392" name="Google Shape;392;p38"/>
          <p:cNvSpPr txBox="1">
            <a:spLocks noGrp="1"/>
          </p:cNvSpPr>
          <p:nvPr>
            <p:ph type="title" idx="14"/>
          </p:nvPr>
        </p:nvSpPr>
        <p:spPr>
          <a:xfrm>
            <a:off x="6891933" y="110608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03</a:t>
            </a:r>
          </a:p>
        </p:txBody>
      </p:sp>
      <p:sp>
        <p:nvSpPr>
          <p:cNvPr id="393" name="Google Shape;393;p38"/>
          <p:cNvSpPr txBox="1">
            <a:spLocks noGrp="1"/>
          </p:cNvSpPr>
          <p:nvPr>
            <p:ph type="title" idx="15"/>
          </p:nvPr>
        </p:nvSpPr>
        <p:spPr>
          <a:xfrm>
            <a:off x="6972667"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3CA5"/>
                </a:solidFill>
              </a:rPr>
              <a:t>06</a:t>
            </a:r>
          </a:p>
        </p:txBody>
      </p:sp>
      <p:sp>
        <p:nvSpPr>
          <p:cNvPr id="394" name="Google Shape;394;p38"/>
          <p:cNvSpPr txBox="1">
            <a:spLocks noGrp="1"/>
          </p:cNvSpPr>
          <p:nvPr>
            <p:ph type="subTitle" idx="16"/>
          </p:nvPr>
        </p:nvSpPr>
        <p:spPr>
          <a:xfrm>
            <a:off x="665800" y="1558211"/>
            <a:ext cx="2503425" cy="484800"/>
          </a:xfrm>
          <a:prstGeom prst="rect">
            <a:avLst/>
          </a:prstGeom>
        </p:spPr>
        <p:txBody>
          <a:bodyPr spcFirstLastPara="1" wrap="square" lIns="91425" tIns="91425" rIns="91425" bIns="91425" anchor="b" anchorCtr="0">
            <a:noAutofit/>
          </a:bodyPr>
          <a:lstStyle/>
          <a:p>
            <a:pPr marL="0" indent="0"/>
            <a:r>
              <a:rPr lang="vi-VN" dirty="0">
                <a:solidFill>
                  <a:srgbClr val="003CA5"/>
                </a:solidFill>
                <a:latin typeface="Outfit" panose="020B0604020202020204" charset="0"/>
                <a:cs typeface="Outfit" panose="020B0604020202020204" charset="0"/>
              </a:rPr>
              <a:t>Giới thiệu</a:t>
            </a:r>
            <a:endParaRPr lang="en-US" dirty="0">
              <a:solidFill>
                <a:srgbClr val="003CA5"/>
              </a:solidFill>
              <a:latin typeface="Outfit" panose="020B0604020202020204" charset="0"/>
              <a:cs typeface="Outfit" panose="020B0604020202020204" charset="0"/>
            </a:endParaRPr>
          </a:p>
        </p:txBody>
      </p:sp>
      <p:sp>
        <p:nvSpPr>
          <p:cNvPr id="395" name="Google Shape;395;p38"/>
          <p:cNvSpPr txBox="1">
            <a:spLocks noGrp="1"/>
          </p:cNvSpPr>
          <p:nvPr>
            <p:ph type="subTitle" idx="17"/>
          </p:nvPr>
        </p:nvSpPr>
        <p:spPr>
          <a:xfrm>
            <a:off x="3121797" y="1199154"/>
            <a:ext cx="3112426" cy="835352"/>
          </a:xfrm>
          <a:prstGeom prst="rect">
            <a:avLst/>
          </a:prstGeom>
        </p:spPr>
        <p:txBody>
          <a:bodyPr spcFirstLastPara="1" wrap="square" lIns="91425" tIns="91425" rIns="91425" bIns="91425" anchor="b" anchorCtr="0">
            <a:noAutofit/>
          </a:bodyPr>
          <a:lstStyle/>
          <a:p>
            <a:pPr marL="0" lvl="0" indent="0"/>
            <a:r>
              <a:rPr lang="en-US" dirty="0" err="1">
                <a:solidFill>
                  <a:srgbClr val="003CA5"/>
                </a:solidFill>
                <a:latin typeface="Outfit" panose="020B0604020202020204" charset="0"/>
                <a:cs typeface="Outfit" panose="020B0604020202020204" charset="0"/>
              </a:rPr>
              <a:t>Công</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việc</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liên</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quan</a:t>
            </a:r>
            <a:endParaRPr lang="en-US" dirty="0">
              <a:solidFill>
                <a:srgbClr val="003CA5"/>
              </a:solidFill>
              <a:latin typeface="Outfit" panose="020B0604020202020204" charset="0"/>
              <a:cs typeface="Outfit" panose="020B0604020202020204" charset="0"/>
            </a:endParaRPr>
          </a:p>
        </p:txBody>
      </p:sp>
      <p:sp>
        <p:nvSpPr>
          <p:cNvPr id="396" name="Google Shape;396;p38"/>
          <p:cNvSpPr txBox="1">
            <a:spLocks noGrp="1"/>
          </p:cNvSpPr>
          <p:nvPr>
            <p:ph type="subTitle" idx="18"/>
          </p:nvPr>
        </p:nvSpPr>
        <p:spPr>
          <a:xfrm>
            <a:off x="6438405" y="1558211"/>
            <a:ext cx="1641757" cy="484800"/>
          </a:xfrm>
          <a:prstGeom prst="rect">
            <a:avLst/>
          </a:prstGeom>
        </p:spPr>
        <p:txBody>
          <a:bodyPr spcFirstLastPara="1" wrap="square" lIns="91425" tIns="91425" rIns="91425" bIns="91425" anchor="b" anchorCtr="0">
            <a:noAutofit/>
          </a:bodyPr>
          <a:lstStyle/>
          <a:p>
            <a:pPr marL="0" indent="0"/>
            <a:r>
              <a:rPr lang="en-US" dirty="0" err="1">
                <a:solidFill>
                  <a:srgbClr val="003CA5"/>
                </a:solidFill>
                <a:latin typeface="Outfit" panose="020B0604020202020204" charset="0"/>
                <a:cs typeface="Outfit" panose="020B0604020202020204" charset="0"/>
              </a:rPr>
              <a:t>Dữ</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liệu</a:t>
            </a:r>
            <a:endParaRPr lang="en-US" dirty="0">
              <a:solidFill>
                <a:srgbClr val="003CA5"/>
              </a:solidFill>
              <a:latin typeface="Outfit" panose="020B0604020202020204" charset="0"/>
              <a:cs typeface="Outfit" panose="020B0604020202020204" charset="0"/>
            </a:endParaRPr>
          </a:p>
        </p:txBody>
      </p:sp>
      <p:sp>
        <p:nvSpPr>
          <p:cNvPr id="397" name="Google Shape;397;p38"/>
          <p:cNvSpPr txBox="1">
            <a:spLocks noGrp="1"/>
          </p:cNvSpPr>
          <p:nvPr>
            <p:ph type="subTitle" idx="19"/>
          </p:nvPr>
        </p:nvSpPr>
        <p:spPr>
          <a:xfrm>
            <a:off x="832960" y="3438034"/>
            <a:ext cx="2209448" cy="835351"/>
          </a:xfrm>
          <a:prstGeom prst="rect">
            <a:avLst/>
          </a:prstGeom>
        </p:spPr>
        <p:txBody>
          <a:bodyPr spcFirstLastPara="1" wrap="square" lIns="91425" tIns="91425" rIns="91425" bIns="91425" anchor="b" anchorCtr="0">
            <a:noAutofit/>
          </a:bodyPr>
          <a:lstStyle/>
          <a:p>
            <a:pPr marL="0" indent="0"/>
            <a:r>
              <a:rPr lang="en-US" dirty="0" err="1">
                <a:solidFill>
                  <a:srgbClr val="003CA5"/>
                </a:solidFill>
                <a:latin typeface="Outfit" panose="020B0604020202020204" charset="0"/>
                <a:cs typeface="Outfit" panose="020B0604020202020204" charset="0"/>
              </a:rPr>
              <a:t>Giải</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pháp</a:t>
            </a:r>
            <a:r>
              <a:rPr lang="vi-VN" dirty="0">
                <a:solidFill>
                  <a:srgbClr val="003CA5"/>
                </a:solidFill>
                <a:latin typeface="Outfit" panose="020B0604020202020204" charset="0"/>
                <a:cs typeface="Outfit" panose="020B0604020202020204" charset="0"/>
              </a:rPr>
              <a:t> về công nghệ</a:t>
            </a:r>
            <a:endParaRPr lang="en-US" dirty="0">
              <a:solidFill>
                <a:srgbClr val="003CA5"/>
              </a:solidFill>
              <a:latin typeface="Outfit" panose="020B0604020202020204" charset="0"/>
              <a:cs typeface="Outfit" panose="020B0604020202020204" charset="0"/>
            </a:endParaRPr>
          </a:p>
        </p:txBody>
      </p:sp>
      <p:sp>
        <p:nvSpPr>
          <p:cNvPr id="398" name="Google Shape;398;p38"/>
          <p:cNvSpPr txBox="1">
            <a:spLocks noGrp="1"/>
          </p:cNvSpPr>
          <p:nvPr>
            <p:ph type="subTitle" idx="20"/>
          </p:nvPr>
        </p:nvSpPr>
        <p:spPr>
          <a:xfrm>
            <a:off x="3844715" y="3438034"/>
            <a:ext cx="1449998" cy="491242"/>
          </a:xfrm>
          <a:prstGeom prst="rect">
            <a:avLst/>
          </a:prstGeom>
        </p:spPr>
        <p:txBody>
          <a:bodyPr spcFirstLastPara="1" wrap="square" lIns="91425" tIns="91425" rIns="91425" bIns="91425" anchor="b" anchorCtr="0">
            <a:noAutofit/>
          </a:bodyPr>
          <a:lstStyle/>
          <a:p>
            <a:pPr marL="0" lvl="0" indent="0"/>
            <a:r>
              <a:rPr lang="en-US" dirty="0" err="1">
                <a:solidFill>
                  <a:srgbClr val="003CA5"/>
                </a:solidFill>
                <a:latin typeface="Outfit" panose="020B0604020202020204" charset="0"/>
                <a:cs typeface="Outfit" panose="020B0604020202020204" charset="0"/>
              </a:rPr>
              <a:t>Kết</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quả</a:t>
            </a:r>
            <a:endParaRPr lang="en-US" dirty="0">
              <a:solidFill>
                <a:srgbClr val="003CA5"/>
              </a:solidFill>
              <a:latin typeface="Outfit" panose="020B0604020202020204" charset="0"/>
              <a:cs typeface="Outfit" panose="020B0604020202020204" charset="0"/>
            </a:endParaRPr>
          </a:p>
        </p:txBody>
      </p:sp>
      <p:sp>
        <p:nvSpPr>
          <p:cNvPr id="399" name="Google Shape;399;p38"/>
          <p:cNvSpPr txBox="1">
            <a:spLocks noGrp="1"/>
          </p:cNvSpPr>
          <p:nvPr>
            <p:ph type="subTitle" idx="21"/>
          </p:nvPr>
        </p:nvSpPr>
        <p:spPr>
          <a:xfrm>
            <a:off x="6097020" y="3446539"/>
            <a:ext cx="2750288" cy="835351"/>
          </a:xfrm>
          <a:prstGeom prst="rect">
            <a:avLst/>
          </a:prstGeom>
        </p:spPr>
        <p:txBody>
          <a:bodyPr spcFirstLastPara="1" wrap="square" lIns="91425" tIns="91425" rIns="91425" bIns="91425" anchor="b" anchorCtr="0">
            <a:noAutofit/>
          </a:bodyPr>
          <a:lstStyle/>
          <a:p>
            <a:pPr marL="0" indent="0"/>
            <a:r>
              <a:rPr lang="vi-VN" dirty="0">
                <a:solidFill>
                  <a:srgbClr val="003CA5"/>
                </a:solidFill>
                <a:latin typeface="Outfit" panose="020B0604020202020204" charset="0"/>
                <a:cs typeface="Outfit" panose="020B0604020202020204" charset="0"/>
              </a:rPr>
              <a:t>Kết luận</a:t>
            </a:r>
            <a:r>
              <a:rPr lang="en-US" dirty="0">
                <a:solidFill>
                  <a:srgbClr val="003CA5"/>
                </a:solidFill>
                <a:latin typeface="Outfit" panose="020B0604020202020204" charset="0"/>
                <a:cs typeface="Outfit" panose="020B0604020202020204" charset="0"/>
              </a:rPr>
              <a:t> </a:t>
            </a:r>
            <a:r>
              <a:rPr lang="en-US" dirty="0" err="1">
                <a:solidFill>
                  <a:srgbClr val="003CA5"/>
                </a:solidFill>
                <a:latin typeface="Outfit" panose="020B0604020202020204" charset="0"/>
                <a:cs typeface="Outfit" panose="020B0604020202020204" charset="0"/>
              </a:rPr>
              <a:t>và</a:t>
            </a:r>
            <a:r>
              <a:rPr lang="en-US" dirty="0">
                <a:solidFill>
                  <a:srgbClr val="003CA5"/>
                </a:solidFill>
                <a:latin typeface="Outfit" panose="020B0604020202020204" charset="0"/>
                <a:cs typeface="Outfit" panose="020B0604020202020204" charset="0"/>
              </a:rPr>
              <a:t> </a:t>
            </a:r>
            <a:r>
              <a:rPr lang="vi-VN" dirty="0">
                <a:solidFill>
                  <a:srgbClr val="003CA5"/>
                </a:solidFill>
                <a:latin typeface="Outfit" panose="020B0604020202020204" charset="0"/>
                <a:cs typeface="Outfit" panose="020B0604020202020204" charset="0"/>
              </a:rPr>
              <a:t>hướng phát triển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2" name="Google Shape;2489;p45">
            <a:extLst>
              <a:ext uri="{FF2B5EF4-FFF2-40B4-BE49-F238E27FC236}">
                <a16:creationId xmlns:a16="http://schemas.microsoft.com/office/drawing/2014/main" id="{46387533-1F23-908B-8494-B074BF21AFC8}"/>
              </a:ext>
            </a:extLst>
          </p:cNvPr>
          <p:cNvSpPr txBox="1">
            <a:spLocks/>
          </p:cNvSpPr>
          <p:nvPr/>
        </p:nvSpPr>
        <p:spPr>
          <a:xfrm>
            <a:off x="2875151" y="-97267"/>
            <a:ext cx="3084510" cy="693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5</a:t>
            </a:r>
            <a:r>
              <a:rPr lang="vi-VN" sz="3600" dirty="0">
                <a:solidFill>
                  <a:srgbClr val="003CA5"/>
                </a:solidFill>
                <a:latin typeface="Montserrat" panose="00000500000000000000" pitchFamily="2" charset="0"/>
                <a:cs typeface="Arial" panose="020B0604020202020204" pitchFamily="34" charset="0"/>
              </a:rPr>
              <a:t>. </a:t>
            </a:r>
            <a:r>
              <a:rPr lang="en-US" sz="3600" dirty="0" err="1">
                <a:solidFill>
                  <a:srgbClr val="003CA5"/>
                </a:solidFill>
                <a:latin typeface="Montserrat" panose="00000500000000000000" pitchFamily="2" charset="0"/>
                <a:cs typeface="Arial" panose="020B0604020202020204" pitchFamily="34" charset="0"/>
              </a:rPr>
              <a:t>Kết</a:t>
            </a:r>
            <a:r>
              <a:rPr lang="en-US" sz="3600" dirty="0">
                <a:solidFill>
                  <a:srgbClr val="003CA5"/>
                </a:solidFill>
                <a:latin typeface="Montserrat" panose="00000500000000000000" pitchFamily="2" charset="0"/>
                <a:cs typeface="Arial" panose="020B0604020202020204" pitchFamily="34" charset="0"/>
              </a:rPr>
              <a:t> </a:t>
            </a:r>
            <a:r>
              <a:rPr lang="en-US" sz="3600" dirty="0" err="1">
                <a:solidFill>
                  <a:srgbClr val="003CA5"/>
                </a:solidFill>
                <a:latin typeface="Montserrat" panose="00000500000000000000" pitchFamily="2" charset="0"/>
                <a:cs typeface="Arial" panose="020B0604020202020204" pitchFamily="34" charset="0"/>
              </a:rPr>
              <a:t>quả</a:t>
            </a:r>
            <a:endParaRPr lang="vi-VN" sz="3600" dirty="0">
              <a:solidFill>
                <a:srgbClr val="003CA5"/>
              </a:solidFill>
              <a:latin typeface="Montserrat" panose="00000500000000000000" pitchFamily="2" charset="0"/>
              <a:cs typeface="Arial" panose="020B0604020202020204" pitchFamily="34" charset="0"/>
            </a:endParaRPr>
          </a:p>
        </p:txBody>
      </p:sp>
      <p:pic>
        <p:nvPicPr>
          <p:cNvPr id="7" name="Picture 6"/>
          <p:cNvPicPr/>
          <p:nvPr/>
        </p:nvPicPr>
        <p:blipFill>
          <a:blip r:embed="rId3"/>
          <a:stretch>
            <a:fillRect/>
          </a:stretch>
        </p:blipFill>
        <p:spPr>
          <a:xfrm>
            <a:off x="1335418" y="1219983"/>
            <a:ext cx="6163977" cy="2516128"/>
          </a:xfrm>
          <a:prstGeom prst="rect">
            <a:avLst/>
          </a:prstGeom>
        </p:spPr>
      </p:pic>
      <p:sp>
        <p:nvSpPr>
          <p:cNvPr id="3" name="Rectangle 2"/>
          <p:cNvSpPr/>
          <p:nvPr/>
        </p:nvSpPr>
        <p:spPr>
          <a:xfrm>
            <a:off x="1168327" y="3736111"/>
            <a:ext cx="7081666" cy="1061829"/>
          </a:xfrm>
          <a:prstGeom prst="rect">
            <a:avLst/>
          </a:prstGeom>
        </p:spPr>
        <p:txBody>
          <a:bodyPr wrap="square">
            <a:spAutoFit/>
          </a:bodyPr>
          <a:lstStyle/>
          <a:p>
            <a:pPr algn="just">
              <a:lnSpc>
                <a:spcPct val="150000"/>
              </a:lnSpc>
              <a:spcBef>
                <a:spcPts val="600"/>
              </a:spcBef>
            </a:pPr>
            <a:r>
              <a:rPr lang="en-US" b="1" dirty="0" err="1">
                <a:solidFill>
                  <a:srgbClr val="003CA5"/>
                </a:solidFill>
                <a:latin typeface="+mj-lt"/>
                <a:ea typeface="Times New Roman" panose="02020603050405020304" pitchFamily="18" charset="0"/>
              </a:rPr>
              <a:t>Nhận</a:t>
            </a:r>
            <a:r>
              <a:rPr lang="en-US" b="1" dirty="0">
                <a:solidFill>
                  <a:srgbClr val="003CA5"/>
                </a:solidFill>
                <a:latin typeface="+mj-lt"/>
                <a:ea typeface="Times New Roman" panose="02020603050405020304" pitchFamily="18" charset="0"/>
              </a:rPr>
              <a:t> </a:t>
            </a:r>
            <a:r>
              <a:rPr lang="en-US" b="1" dirty="0" err="1">
                <a:solidFill>
                  <a:srgbClr val="003CA5"/>
                </a:solidFill>
                <a:latin typeface="+mj-lt"/>
                <a:ea typeface="Times New Roman" panose="02020603050405020304" pitchFamily="18" charset="0"/>
              </a:rPr>
              <a:t>xét</a:t>
            </a:r>
            <a:r>
              <a:rPr lang="en-US" b="1"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Quá</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trình</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huấn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luyện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cho</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thấy</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tốc</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độ</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hội</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tụ</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nhanh</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trong</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vòng</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chưa</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đến</a:t>
            </a:r>
            <a:r>
              <a:rPr lang="en-US" dirty="0">
                <a:solidFill>
                  <a:srgbClr val="003CA5"/>
                </a:solidFill>
                <a:latin typeface="+mj-lt"/>
                <a:ea typeface="Times New Roman" panose="02020603050405020304" pitchFamily="18" charset="0"/>
              </a:rPr>
              <a:t> 10 epochs, </a:t>
            </a:r>
            <a:r>
              <a:rPr lang="en-US" dirty="0" err="1">
                <a:solidFill>
                  <a:srgbClr val="003CA5"/>
                </a:solidFill>
                <a:latin typeface="+mj-lt"/>
                <a:ea typeface="Times New Roman" panose="02020603050405020304" pitchFamily="18" charset="0"/>
              </a:rPr>
              <a:t>sau</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đó</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độ</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chính</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xác</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trên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tập</a:t>
            </a:r>
            <a:r>
              <a:rPr lang="en-US" dirty="0">
                <a:solidFill>
                  <a:srgbClr val="003CA5"/>
                </a:solidFill>
                <a:latin typeface="+mj-lt"/>
                <a:ea typeface="Times New Roman" panose="02020603050405020304" pitchFamily="18" charset="0"/>
              </a:rPr>
              <a:t> validation </a:t>
            </a:r>
            <a:r>
              <a:rPr lang="en-US" dirty="0" err="1">
                <a:solidFill>
                  <a:srgbClr val="003CA5"/>
                </a:solidFill>
                <a:latin typeface="+mj-lt"/>
                <a:ea typeface="Times New Roman" panose="02020603050405020304" pitchFamily="18" charset="0"/>
              </a:rPr>
              <a:t>biến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động</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nhưng</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kết</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quả</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không</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cải</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thiện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Còn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đồ</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thị</a:t>
            </a:r>
            <a:r>
              <a:rPr lang="en-US" dirty="0">
                <a:solidFill>
                  <a:srgbClr val="003CA5"/>
                </a:solidFill>
                <a:latin typeface="+mj-lt"/>
                <a:ea typeface="Times New Roman" panose="02020603050405020304" pitchFamily="18" charset="0"/>
              </a:rPr>
              <a:t> loss </a:t>
            </a:r>
            <a:r>
              <a:rPr lang="en-US" dirty="0" err="1">
                <a:solidFill>
                  <a:srgbClr val="003CA5"/>
                </a:solidFill>
                <a:latin typeface="+mj-lt"/>
                <a:ea typeface="Times New Roman" panose="02020603050405020304" pitchFamily="18" charset="0"/>
              </a:rPr>
              <a:t>của</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tập</a:t>
            </a:r>
            <a:r>
              <a:rPr lang="en-US" dirty="0">
                <a:solidFill>
                  <a:srgbClr val="003CA5"/>
                </a:solidFill>
                <a:latin typeface="+mj-lt"/>
                <a:ea typeface="Times New Roman" panose="02020603050405020304" pitchFamily="18" charset="0"/>
              </a:rPr>
              <a:t> train </a:t>
            </a:r>
            <a:r>
              <a:rPr lang="en-US" dirty="0" err="1">
                <a:solidFill>
                  <a:srgbClr val="003CA5"/>
                </a:solidFill>
                <a:latin typeface="+mj-lt"/>
                <a:ea typeface="Times New Roman" panose="02020603050405020304" pitchFamily="18" charset="0"/>
              </a:rPr>
              <a:t>vẫn</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có</a:t>
            </a:r>
            <a:r>
              <a:rPr lang="en-US" dirty="0">
                <a:solidFill>
                  <a:srgbClr val="003CA5"/>
                </a:solidFill>
                <a:latin typeface="+mj-lt"/>
                <a:ea typeface="Times New Roman" panose="02020603050405020304" pitchFamily="18" charset="0"/>
              </a:rPr>
              <a:t> xu </a:t>
            </a:r>
            <a:r>
              <a:rPr lang="en-US" dirty="0" err="1">
                <a:solidFill>
                  <a:srgbClr val="003CA5"/>
                </a:solidFill>
                <a:latin typeface="+mj-lt"/>
                <a:ea typeface="Times New Roman" panose="02020603050405020304" pitchFamily="18" charset="0"/>
              </a:rPr>
              <a:t>hướng</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giảm</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đều</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và</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hiệu</a:t>
            </a:r>
            <a:r>
              <a:rPr lang="en-US" dirty="0">
                <a:solidFill>
                  <a:srgbClr val="003CA5"/>
                </a:solidFill>
                <a:latin typeface="+mj-lt"/>
                <a:ea typeface="Times New Roman" panose="02020603050405020304" pitchFamily="18" charset="0"/>
              </a:rPr>
              <a:t> </a:t>
            </a:r>
            <a:r>
              <a:rPr lang="en-US" dirty="0" err="1">
                <a:solidFill>
                  <a:srgbClr val="003CA5"/>
                </a:solidFill>
                <a:latin typeface="+mj-lt"/>
                <a:ea typeface="Times New Roman" panose="02020603050405020304" pitchFamily="18" charset="0"/>
              </a:rPr>
              <a:t>quả</a:t>
            </a:r>
            <a:r>
              <a:rPr lang="en-US" dirty="0">
                <a:solidFill>
                  <a:srgbClr val="003CA5"/>
                </a:solidFill>
                <a:latin typeface="+mj-lt"/>
                <a:ea typeface="Times New Roman" panose="02020603050405020304" pitchFamily="18" charset="0"/>
              </a:rPr>
              <a:t>.</a:t>
            </a:r>
          </a:p>
        </p:txBody>
      </p:sp>
      <p:sp>
        <p:nvSpPr>
          <p:cNvPr id="4" name="Rectangle 3">
            <a:extLst>
              <a:ext uri="{FF2B5EF4-FFF2-40B4-BE49-F238E27FC236}">
                <a16:creationId xmlns:a16="http://schemas.microsoft.com/office/drawing/2014/main" id="{01211C42-518E-2F17-3587-F9BDA449755B}"/>
              </a:ext>
            </a:extLst>
          </p:cNvPr>
          <p:cNvSpPr/>
          <p:nvPr/>
        </p:nvSpPr>
        <p:spPr>
          <a:xfrm>
            <a:off x="2123417" y="526563"/>
            <a:ext cx="4897166" cy="618374"/>
          </a:xfrm>
          <a:prstGeom prst="rect">
            <a:avLst/>
          </a:prstGeom>
        </p:spPr>
        <p:txBody>
          <a:bodyPr wrap="square">
            <a:spAutoFit/>
          </a:bodyPr>
          <a:lstStyle/>
          <a:p>
            <a:pPr algn="ctr">
              <a:lnSpc>
                <a:spcPct val="150000"/>
              </a:lnSpc>
            </a:pPr>
            <a:r>
              <a:rPr lang="vi-VN" sz="2600" b="1" dirty="0">
                <a:solidFill>
                  <a:srgbClr val="003CA5"/>
                </a:solidFill>
                <a:latin typeface="+mn-lt"/>
              </a:rPr>
              <a:t>Huấn luyện</a:t>
            </a:r>
            <a:endParaRPr lang="en-US" sz="2600" b="1" dirty="0">
              <a:solidFill>
                <a:srgbClr val="003CA5"/>
              </a:solidFill>
              <a:latin typeface="+mn-lt"/>
            </a:endParaRPr>
          </a:p>
        </p:txBody>
      </p:sp>
    </p:spTree>
    <p:extLst>
      <p:ext uri="{BB962C8B-B14F-4D97-AF65-F5344CB8AC3E}">
        <p14:creationId xmlns:p14="http://schemas.microsoft.com/office/powerpoint/2010/main" val="341642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5" name="Rectangle 4">
            <a:extLst>
              <a:ext uri="{FF2B5EF4-FFF2-40B4-BE49-F238E27FC236}">
                <a16:creationId xmlns:a16="http://schemas.microsoft.com/office/drawing/2014/main" id="{6781576D-A09F-A1F5-6739-7F5737DE267B}"/>
              </a:ext>
            </a:extLst>
          </p:cNvPr>
          <p:cNvSpPr/>
          <p:nvPr/>
        </p:nvSpPr>
        <p:spPr>
          <a:xfrm>
            <a:off x="-594360" y="3954780"/>
            <a:ext cx="2665148" cy="1394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E33E87-6278-A7B7-85CA-B9F1637DEE8F}"/>
              </a:ext>
            </a:extLst>
          </p:cNvPr>
          <p:cNvSpPr/>
          <p:nvPr/>
        </p:nvSpPr>
        <p:spPr>
          <a:xfrm>
            <a:off x="7185660" y="4131324"/>
            <a:ext cx="2665148" cy="13944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58853279"/>
              </p:ext>
            </p:extLst>
          </p:nvPr>
        </p:nvGraphicFramePr>
        <p:xfrm>
          <a:off x="315763" y="1161717"/>
          <a:ext cx="8512471" cy="3666837"/>
        </p:xfrm>
        <a:graphic>
          <a:graphicData uri="http://schemas.openxmlformats.org/drawingml/2006/table">
            <a:tbl>
              <a:tblPr firstRow="1" firstCol="1" bandRow="1">
                <a:tableStyleId>{AF8C5766-DF03-4FF4-8055-9879DEEE2968}</a:tableStyleId>
              </a:tblPr>
              <a:tblGrid>
                <a:gridCol w="1221869">
                  <a:extLst>
                    <a:ext uri="{9D8B030D-6E8A-4147-A177-3AD203B41FA5}">
                      <a16:colId xmlns:a16="http://schemas.microsoft.com/office/drawing/2014/main" val="1267793862"/>
                    </a:ext>
                  </a:extLst>
                </a:gridCol>
                <a:gridCol w="1243094">
                  <a:extLst>
                    <a:ext uri="{9D8B030D-6E8A-4147-A177-3AD203B41FA5}">
                      <a16:colId xmlns:a16="http://schemas.microsoft.com/office/drawing/2014/main" val="269896069"/>
                    </a:ext>
                  </a:extLst>
                </a:gridCol>
                <a:gridCol w="1243094">
                  <a:extLst>
                    <a:ext uri="{9D8B030D-6E8A-4147-A177-3AD203B41FA5}">
                      <a16:colId xmlns:a16="http://schemas.microsoft.com/office/drawing/2014/main" val="3037921246"/>
                    </a:ext>
                  </a:extLst>
                </a:gridCol>
                <a:gridCol w="1159113">
                  <a:extLst>
                    <a:ext uri="{9D8B030D-6E8A-4147-A177-3AD203B41FA5}">
                      <a16:colId xmlns:a16="http://schemas.microsoft.com/office/drawing/2014/main" val="618793361"/>
                    </a:ext>
                  </a:extLst>
                </a:gridCol>
                <a:gridCol w="1243094">
                  <a:extLst>
                    <a:ext uri="{9D8B030D-6E8A-4147-A177-3AD203B41FA5}">
                      <a16:colId xmlns:a16="http://schemas.microsoft.com/office/drawing/2014/main" val="4126876478"/>
                    </a:ext>
                  </a:extLst>
                </a:gridCol>
                <a:gridCol w="1243094">
                  <a:extLst>
                    <a:ext uri="{9D8B030D-6E8A-4147-A177-3AD203B41FA5}">
                      <a16:colId xmlns:a16="http://schemas.microsoft.com/office/drawing/2014/main" val="3293357379"/>
                    </a:ext>
                  </a:extLst>
                </a:gridCol>
                <a:gridCol w="1159113">
                  <a:extLst>
                    <a:ext uri="{9D8B030D-6E8A-4147-A177-3AD203B41FA5}">
                      <a16:colId xmlns:a16="http://schemas.microsoft.com/office/drawing/2014/main" val="1319442028"/>
                    </a:ext>
                  </a:extLst>
                </a:gridCol>
              </a:tblGrid>
              <a:tr h="579381">
                <a:tc>
                  <a:txBody>
                    <a:bodyPr/>
                    <a:lstStyle/>
                    <a:p>
                      <a:pPr marL="0" marR="0" algn="ctr">
                        <a:lnSpc>
                          <a:spcPct val="115000"/>
                        </a:lnSpc>
                        <a:spcBef>
                          <a:spcPts val="0"/>
                        </a:spcBef>
                        <a:spcAft>
                          <a:spcPts val="0"/>
                        </a:spcAft>
                      </a:pPr>
                      <a:r>
                        <a:rPr lang="en-US" sz="1200" b="1" dirty="0" err="1">
                          <a:solidFill>
                            <a:srgbClr val="003CA5"/>
                          </a:solidFill>
                          <a:effectLst/>
                        </a:rPr>
                        <a:t>Kiến</a:t>
                      </a:r>
                      <a:r>
                        <a:rPr lang="en-US" sz="1200" b="1" dirty="0">
                          <a:solidFill>
                            <a:srgbClr val="003CA5"/>
                          </a:solidFill>
                          <a:effectLst/>
                        </a:rPr>
                        <a:t> </a:t>
                      </a:r>
                      <a:r>
                        <a:rPr lang="en-US" sz="1200" b="1" dirty="0" err="1">
                          <a:solidFill>
                            <a:srgbClr val="003CA5"/>
                          </a:solidFill>
                          <a:effectLst/>
                        </a:rPr>
                        <a:t>trúc</a:t>
                      </a:r>
                      <a:r>
                        <a:rPr lang="en-US" sz="1200" b="1" dirty="0">
                          <a:solidFill>
                            <a:srgbClr val="003CA5"/>
                          </a:solidFill>
                          <a:effectLst/>
                        </a:rPr>
                        <a:t> </a:t>
                      </a:r>
                      <a:r>
                        <a:rPr lang="en-US" sz="1200" b="1" dirty="0" err="1">
                          <a:solidFill>
                            <a:srgbClr val="003CA5"/>
                          </a:solidFill>
                          <a:effectLst/>
                        </a:rPr>
                        <a:t>tổng</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marL="0" marR="0" algn="ctr">
                        <a:lnSpc>
                          <a:spcPct val="115000"/>
                        </a:lnSpc>
                        <a:spcBef>
                          <a:spcPts val="0"/>
                        </a:spcBef>
                        <a:spcAft>
                          <a:spcPts val="0"/>
                        </a:spcAft>
                      </a:pPr>
                      <a:r>
                        <a:rPr lang="en-US" sz="1200" b="1" dirty="0">
                          <a:solidFill>
                            <a:srgbClr val="003CA5"/>
                          </a:solidFill>
                          <a:effectLst/>
                        </a:rPr>
                        <a:t>Weight </a:t>
                      </a:r>
                      <a:r>
                        <a:rPr lang="en-US" sz="1200" b="1" dirty="0" err="1">
                          <a:solidFill>
                            <a:srgbClr val="003CA5"/>
                          </a:solidFill>
                          <a:effectLst/>
                        </a:rPr>
                        <a:t>của</a:t>
                      </a:r>
                      <a:r>
                        <a:rPr lang="en-US" sz="1200" b="1" dirty="0">
                          <a:solidFill>
                            <a:srgbClr val="003CA5"/>
                          </a:solidFill>
                          <a:effectLst/>
                        </a:rPr>
                        <a:t> loss</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marL="0" marR="0" algn="ctr">
                        <a:lnSpc>
                          <a:spcPct val="115000"/>
                        </a:lnSpc>
                        <a:spcBef>
                          <a:spcPts val="0"/>
                        </a:spcBef>
                        <a:spcAft>
                          <a:spcPts val="0"/>
                        </a:spcAft>
                      </a:pPr>
                      <a:r>
                        <a:rPr lang="en-US" sz="1000" b="1" dirty="0" err="1">
                          <a:solidFill>
                            <a:srgbClr val="003CA5"/>
                          </a:solidFill>
                          <a:effectLst/>
                        </a:rPr>
                        <a:t>kq</a:t>
                      </a:r>
                      <a:r>
                        <a:rPr lang="en-US" sz="1000" b="1" dirty="0">
                          <a:solidFill>
                            <a:srgbClr val="003CA5"/>
                          </a:solidFill>
                          <a:effectLst/>
                        </a:rPr>
                        <a:t> (d=200+th=3+ walks=1e4)</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marL="0" marR="0" algn="ctr">
                        <a:lnSpc>
                          <a:spcPct val="115000"/>
                        </a:lnSpc>
                        <a:spcBef>
                          <a:spcPts val="0"/>
                        </a:spcBef>
                        <a:spcAft>
                          <a:spcPts val="0"/>
                        </a:spcAft>
                      </a:pPr>
                      <a:r>
                        <a:rPr lang="en-US" sz="1000" b="1" dirty="0" err="1">
                          <a:solidFill>
                            <a:srgbClr val="003CA5"/>
                          </a:solidFill>
                          <a:effectLst/>
                        </a:rPr>
                        <a:t>kq</a:t>
                      </a:r>
                      <a:r>
                        <a:rPr lang="en-US" sz="1000" b="1" dirty="0">
                          <a:solidFill>
                            <a:srgbClr val="003CA5"/>
                          </a:solidFill>
                          <a:effectLst/>
                        </a:rPr>
                        <a:t> (d=400+th=3+ walks = 1e4)</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marL="0" marR="0" algn="ctr">
                        <a:lnSpc>
                          <a:spcPct val="115000"/>
                        </a:lnSpc>
                        <a:spcBef>
                          <a:spcPts val="0"/>
                        </a:spcBef>
                        <a:spcAft>
                          <a:spcPts val="0"/>
                        </a:spcAft>
                      </a:pPr>
                      <a:r>
                        <a:rPr lang="en-US" sz="1000" b="1" dirty="0" err="1">
                          <a:solidFill>
                            <a:srgbClr val="003CA5"/>
                          </a:solidFill>
                          <a:effectLst/>
                        </a:rPr>
                        <a:t>kq</a:t>
                      </a:r>
                      <a:r>
                        <a:rPr lang="en-US" sz="1000" b="1" dirty="0">
                          <a:solidFill>
                            <a:srgbClr val="003CA5"/>
                          </a:solidFill>
                          <a:effectLst/>
                        </a:rPr>
                        <a:t> (d=600+th=3+ walks=1e4)</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marL="0" marR="0" algn="ctr">
                        <a:lnSpc>
                          <a:spcPct val="115000"/>
                        </a:lnSpc>
                        <a:spcBef>
                          <a:spcPts val="0"/>
                        </a:spcBef>
                        <a:spcAft>
                          <a:spcPts val="0"/>
                        </a:spcAft>
                      </a:pPr>
                      <a:r>
                        <a:rPr lang="en-US" sz="1000" b="1" dirty="0" err="1">
                          <a:solidFill>
                            <a:srgbClr val="003CA5"/>
                          </a:solidFill>
                          <a:effectLst/>
                        </a:rPr>
                        <a:t>kq</a:t>
                      </a:r>
                      <a:r>
                        <a:rPr lang="en-US" sz="1000" b="1" dirty="0">
                          <a:solidFill>
                            <a:srgbClr val="003CA5"/>
                          </a:solidFill>
                          <a:effectLst/>
                        </a:rPr>
                        <a:t> (d=600+th=3+ walks = 1e5)</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marL="0" marR="0" algn="ctr">
                        <a:lnSpc>
                          <a:spcPct val="115000"/>
                        </a:lnSpc>
                        <a:spcBef>
                          <a:spcPts val="0"/>
                        </a:spcBef>
                        <a:spcAft>
                          <a:spcPts val="0"/>
                        </a:spcAft>
                      </a:pPr>
                      <a:r>
                        <a:rPr lang="en-US" sz="1000" b="1" dirty="0" err="1">
                          <a:solidFill>
                            <a:srgbClr val="003CA5"/>
                          </a:solidFill>
                          <a:effectLst/>
                        </a:rPr>
                        <a:t>kq</a:t>
                      </a:r>
                      <a:r>
                        <a:rPr lang="en-US" sz="1000" b="1" dirty="0">
                          <a:solidFill>
                            <a:srgbClr val="003CA5"/>
                          </a:solidFill>
                          <a:effectLst/>
                        </a:rPr>
                        <a:t> (d=600+th=2+ walks = 1e5)</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extLst>
                  <a:ext uri="{0D108BD9-81ED-4DB2-BD59-A6C34878D82A}">
                    <a16:rowId xmlns:a16="http://schemas.microsoft.com/office/drawing/2014/main" val="484454204"/>
                  </a:ext>
                </a:extLst>
              </a:tr>
              <a:tr h="257288">
                <a:tc rowSpan="3">
                  <a:txBody>
                    <a:bodyPr/>
                    <a:lstStyle/>
                    <a:p>
                      <a:pPr marL="0" marR="0" algn="ctr">
                        <a:lnSpc>
                          <a:spcPct val="115000"/>
                        </a:lnSpc>
                        <a:spcBef>
                          <a:spcPts val="0"/>
                        </a:spcBef>
                        <a:spcAft>
                          <a:spcPts val="0"/>
                        </a:spcAft>
                      </a:pPr>
                      <a:r>
                        <a:rPr lang="en-US" sz="1200" b="1" dirty="0">
                          <a:solidFill>
                            <a:srgbClr val="003CA5"/>
                          </a:solidFill>
                          <a:effectLst/>
                        </a:rPr>
                        <a:t>BERT</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algn="ctr" fontAlgn="ctr"/>
                      <a:r>
                        <a:rPr lang="en-US" sz="1100" b="0" i="0" u="none" strike="noStrike" dirty="0">
                          <a:solidFill>
                            <a:srgbClr val="000000"/>
                          </a:solidFill>
                          <a:effectLst/>
                          <a:latin typeface="Calibri" panose="020F0502020204030204" pitchFamily="34" charset="0"/>
                        </a:rPr>
                        <a:t>[1, 9, 9]</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0.3021</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extLst>
                  <a:ext uri="{0D108BD9-81ED-4DB2-BD59-A6C34878D82A}">
                    <a16:rowId xmlns:a16="http://schemas.microsoft.com/office/drawing/2014/main" val="3008075476"/>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5, 5]</a:t>
                      </a:r>
                    </a:p>
                  </a:txBody>
                  <a:tcPr marL="7620" marR="7620" marT="7620" marB="0" anchor="ctr"/>
                </a:tc>
                <a:tc>
                  <a:txBody>
                    <a:bodyPr/>
                    <a:lstStyle/>
                    <a:p>
                      <a:pPr algn="ctr" fontAlgn="ctr"/>
                      <a:r>
                        <a:rPr lang="en-US" sz="1400" b="1" i="0" u="none" strike="noStrike" dirty="0">
                          <a:solidFill>
                            <a:srgbClr val="000000"/>
                          </a:solidFill>
                          <a:effectLst/>
                          <a:latin typeface="Calibri" panose="020F0502020204030204" pitchFamily="34" charset="0"/>
                        </a:rPr>
                        <a:t>0.3051</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extLst>
                  <a:ext uri="{0D108BD9-81ED-4DB2-BD59-A6C34878D82A}">
                    <a16:rowId xmlns:a16="http://schemas.microsoft.com/office/drawing/2014/main" val="285689918"/>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19, 19]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0.2549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x</a:t>
                      </a:r>
                    </a:p>
                  </a:txBody>
                  <a:tcPr marL="7620" marR="7620" marT="7620" marB="0" anchor="ctr"/>
                </a:tc>
                <a:extLst>
                  <a:ext uri="{0D108BD9-81ED-4DB2-BD59-A6C34878D82A}">
                    <a16:rowId xmlns:a16="http://schemas.microsoft.com/office/drawing/2014/main" val="2178549079"/>
                  </a:ext>
                </a:extLst>
              </a:tr>
              <a:tr h="257288">
                <a:tc rowSpan="3">
                  <a:txBody>
                    <a:bodyPr/>
                    <a:lstStyle/>
                    <a:p>
                      <a:pPr marL="0" marR="0" algn="ctr">
                        <a:lnSpc>
                          <a:spcPct val="115000"/>
                        </a:lnSpc>
                        <a:spcBef>
                          <a:spcPts val="0"/>
                        </a:spcBef>
                        <a:spcAft>
                          <a:spcPts val="0"/>
                        </a:spcAft>
                      </a:pPr>
                      <a:r>
                        <a:rPr lang="en-US" sz="1200" b="1" dirty="0">
                          <a:solidFill>
                            <a:srgbClr val="003CA5"/>
                          </a:solidFill>
                          <a:effectLst/>
                        </a:rPr>
                        <a:t>BERT + WV</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algn="ctr" fontAlgn="ctr"/>
                      <a:r>
                        <a:rPr lang="en-US" sz="1100" b="0" i="0" u="none" strike="noStrike">
                          <a:solidFill>
                            <a:srgbClr val="000000"/>
                          </a:solidFill>
                          <a:effectLst/>
                          <a:latin typeface="Calibri" panose="020F0502020204030204" pitchFamily="34" charset="0"/>
                        </a:rPr>
                        <a:t>[1, 9, 9]</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0.2947</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0.3224</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0.3274</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0.3203</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0.3290</a:t>
                      </a:r>
                    </a:p>
                  </a:txBody>
                  <a:tcPr marL="7620" marR="7620" marT="7620" marB="0" anchor="ctr"/>
                </a:tc>
                <a:extLst>
                  <a:ext uri="{0D108BD9-81ED-4DB2-BD59-A6C34878D82A}">
                    <a16:rowId xmlns:a16="http://schemas.microsoft.com/office/drawing/2014/main" val="2320828283"/>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5, 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0.2959</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0.3185</a:t>
                      </a:r>
                    </a:p>
                  </a:txBody>
                  <a:tcPr marL="7620" marR="7620" marT="7620" marB="0" anchor="ctr"/>
                </a:tc>
                <a:tc>
                  <a:txBody>
                    <a:bodyPr/>
                    <a:lstStyle/>
                    <a:p>
                      <a:pPr algn="ctr" fontAlgn="ctr"/>
                      <a:r>
                        <a:rPr lang="en-US" sz="1400" b="1" i="0" u="none" strike="noStrike" dirty="0">
                          <a:solidFill>
                            <a:srgbClr val="006100"/>
                          </a:solidFill>
                          <a:effectLst/>
                          <a:latin typeface="Calibri" panose="020F0502020204030204" pitchFamily="34" charset="0"/>
                        </a:rPr>
                        <a:t>0.3308</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0.3237</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0.3251</a:t>
                      </a:r>
                    </a:p>
                  </a:txBody>
                  <a:tcPr marL="7620" marR="7620" marT="7620" marB="0" anchor="ctr"/>
                </a:tc>
                <a:extLst>
                  <a:ext uri="{0D108BD9-81ED-4DB2-BD59-A6C34878D82A}">
                    <a16:rowId xmlns:a16="http://schemas.microsoft.com/office/drawing/2014/main" val="183185273"/>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19, 19]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0.2801</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0.3163</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0.3175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0.3151</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0.3223</a:t>
                      </a:r>
                    </a:p>
                  </a:txBody>
                  <a:tcPr marL="7620" marR="7620" marT="7620" marB="0" anchor="ctr"/>
                </a:tc>
                <a:extLst>
                  <a:ext uri="{0D108BD9-81ED-4DB2-BD59-A6C34878D82A}">
                    <a16:rowId xmlns:a16="http://schemas.microsoft.com/office/drawing/2014/main" val="1001277661"/>
                  </a:ext>
                </a:extLst>
              </a:tr>
              <a:tr h="257288">
                <a:tc rowSpan="3">
                  <a:txBody>
                    <a:bodyPr/>
                    <a:lstStyle/>
                    <a:p>
                      <a:pPr marL="0" marR="0" algn="ctr">
                        <a:lnSpc>
                          <a:spcPct val="115000"/>
                        </a:lnSpc>
                        <a:spcBef>
                          <a:spcPts val="0"/>
                        </a:spcBef>
                        <a:spcAft>
                          <a:spcPts val="0"/>
                        </a:spcAft>
                      </a:pPr>
                      <a:r>
                        <a:rPr lang="en-US" sz="1200" b="1" dirty="0">
                          <a:solidFill>
                            <a:srgbClr val="003CA5"/>
                          </a:solidFill>
                          <a:effectLst/>
                        </a:rPr>
                        <a:t>BERT + FT</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algn="ctr" fontAlgn="ctr"/>
                      <a:r>
                        <a:rPr lang="en-US" sz="1100" b="0" i="0" u="none" strike="noStrike">
                          <a:solidFill>
                            <a:srgbClr val="000000"/>
                          </a:solidFill>
                          <a:effectLst/>
                          <a:latin typeface="Calibri" panose="020F0502020204030204" pitchFamily="34" charset="0"/>
                        </a:rPr>
                        <a:t>[1, 9, 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0.2855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0.3239</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0.3296</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0.3232</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0.3291</a:t>
                      </a:r>
                    </a:p>
                  </a:txBody>
                  <a:tcPr marL="7620" marR="7620" marT="7620" marB="0" anchor="ctr"/>
                </a:tc>
                <a:extLst>
                  <a:ext uri="{0D108BD9-81ED-4DB2-BD59-A6C34878D82A}">
                    <a16:rowId xmlns:a16="http://schemas.microsoft.com/office/drawing/2014/main" val="3887227267"/>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5, 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0.2905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0.3168</a:t>
                      </a:r>
                    </a:p>
                  </a:txBody>
                  <a:tcPr marL="7620" marR="7620" marT="7620" marB="0" anchor="ctr"/>
                </a:tc>
                <a:tc>
                  <a:txBody>
                    <a:bodyPr/>
                    <a:lstStyle/>
                    <a:p>
                      <a:pPr algn="ctr" fontAlgn="ctr"/>
                      <a:r>
                        <a:rPr lang="en-US" sz="1400" b="1" i="0" u="none" strike="noStrike" dirty="0">
                          <a:solidFill>
                            <a:srgbClr val="006100"/>
                          </a:solidFill>
                          <a:effectLst/>
                          <a:latin typeface="Calibri" panose="020F0502020204030204" pitchFamily="34" charset="0"/>
                        </a:rPr>
                        <a:t>0.3325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0.3267</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0.3256</a:t>
                      </a:r>
                    </a:p>
                  </a:txBody>
                  <a:tcPr marL="7620" marR="7620" marT="7620" marB="0" anchor="ctr"/>
                </a:tc>
                <a:extLst>
                  <a:ext uri="{0D108BD9-81ED-4DB2-BD59-A6C34878D82A}">
                    <a16:rowId xmlns:a16="http://schemas.microsoft.com/office/drawing/2014/main" val="2369720202"/>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19, 19]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0.2760</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0.3021</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0.3164</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0.3167</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0.3220</a:t>
                      </a:r>
                    </a:p>
                  </a:txBody>
                  <a:tcPr marL="7620" marR="7620" marT="7620" marB="0" anchor="ctr"/>
                </a:tc>
                <a:extLst>
                  <a:ext uri="{0D108BD9-81ED-4DB2-BD59-A6C34878D82A}">
                    <a16:rowId xmlns:a16="http://schemas.microsoft.com/office/drawing/2014/main" val="2717998489"/>
                  </a:ext>
                </a:extLst>
              </a:tr>
              <a:tr h="257288">
                <a:tc rowSpan="3">
                  <a:txBody>
                    <a:bodyPr/>
                    <a:lstStyle/>
                    <a:p>
                      <a:pPr marL="0" marR="0" algn="ctr">
                        <a:lnSpc>
                          <a:spcPct val="115000"/>
                        </a:lnSpc>
                        <a:spcBef>
                          <a:spcPts val="0"/>
                        </a:spcBef>
                        <a:spcAft>
                          <a:spcPts val="0"/>
                        </a:spcAft>
                      </a:pPr>
                      <a:r>
                        <a:rPr lang="en-US" sz="1200" b="1" dirty="0">
                          <a:solidFill>
                            <a:srgbClr val="003CA5"/>
                          </a:solidFill>
                          <a:effectLst/>
                        </a:rPr>
                        <a:t>BERT + WVFT</a:t>
                      </a:r>
                      <a:endParaRPr lang="en-US" sz="1900" b="1" dirty="0">
                        <a:solidFill>
                          <a:srgbClr val="003CA5"/>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8348" marR="98348" marT="0" marB="0" anchor="ctr"/>
                </a:tc>
                <a:tc>
                  <a:txBody>
                    <a:bodyPr/>
                    <a:lstStyle/>
                    <a:p>
                      <a:pPr algn="ctr" fontAlgn="ctr"/>
                      <a:r>
                        <a:rPr lang="en-US" sz="1100" b="0" i="0" u="none" strike="noStrike">
                          <a:solidFill>
                            <a:srgbClr val="000000"/>
                          </a:solidFill>
                          <a:effectLst/>
                          <a:latin typeface="Calibri" panose="020F0502020204030204" pitchFamily="34" charset="0"/>
                        </a:rPr>
                        <a:t>[1, 9, 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0.2922</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0.3289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0.3308</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0.3273</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0.3324</a:t>
                      </a:r>
                    </a:p>
                  </a:txBody>
                  <a:tcPr marL="7620" marR="7620" marT="7620" marB="0" anchor="ctr"/>
                </a:tc>
                <a:extLst>
                  <a:ext uri="{0D108BD9-81ED-4DB2-BD59-A6C34878D82A}">
                    <a16:rowId xmlns:a16="http://schemas.microsoft.com/office/drawing/2014/main" val="1716164971"/>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5, 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0.2975</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0.3205</a:t>
                      </a:r>
                    </a:p>
                  </a:txBody>
                  <a:tcPr marL="7620" marR="7620" marT="7620" marB="0" anchor="ctr"/>
                </a:tc>
                <a:tc>
                  <a:txBody>
                    <a:bodyPr/>
                    <a:lstStyle/>
                    <a:p>
                      <a:pPr algn="ctr" fontAlgn="ctr"/>
                      <a:r>
                        <a:rPr lang="en-US" sz="1400" b="1" i="0" u="none" strike="noStrike" dirty="0">
                          <a:solidFill>
                            <a:srgbClr val="FF0000"/>
                          </a:solidFill>
                          <a:effectLst/>
                          <a:latin typeface="Calibri" panose="020F0502020204030204" pitchFamily="34" charset="0"/>
                        </a:rPr>
                        <a:t>0.3341</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0.3297</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0.3324</a:t>
                      </a:r>
                    </a:p>
                  </a:txBody>
                  <a:tcPr marL="7620" marR="7620" marT="7620" marB="0" anchor="ctr"/>
                </a:tc>
                <a:extLst>
                  <a:ext uri="{0D108BD9-81ED-4DB2-BD59-A6C34878D82A}">
                    <a16:rowId xmlns:a16="http://schemas.microsoft.com/office/drawing/2014/main" val="1834775177"/>
                  </a:ext>
                </a:extLst>
              </a:tr>
              <a:tr h="257288">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[1, 19, 19]</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0.2778</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0.3082</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0.3192</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0.3221</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0.3275</a:t>
                      </a:r>
                    </a:p>
                  </a:txBody>
                  <a:tcPr marL="7620" marR="7620" marT="7620" marB="0" anchor="ctr"/>
                </a:tc>
                <a:extLst>
                  <a:ext uri="{0D108BD9-81ED-4DB2-BD59-A6C34878D82A}">
                    <a16:rowId xmlns:a16="http://schemas.microsoft.com/office/drawing/2014/main" val="43236397"/>
                  </a:ext>
                </a:extLst>
              </a:tr>
            </a:tbl>
          </a:graphicData>
        </a:graphic>
      </p:graphicFrame>
      <p:sp>
        <p:nvSpPr>
          <p:cNvPr id="9" name="Rectangle 8">
            <a:extLst>
              <a:ext uri="{FF2B5EF4-FFF2-40B4-BE49-F238E27FC236}">
                <a16:creationId xmlns:a16="http://schemas.microsoft.com/office/drawing/2014/main" id="{C06D1186-54FC-4497-B089-6041FD27710A}"/>
              </a:ext>
            </a:extLst>
          </p:cNvPr>
          <p:cNvSpPr/>
          <p:nvPr/>
        </p:nvSpPr>
        <p:spPr>
          <a:xfrm>
            <a:off x="2123416" y="465808"/>
            <a:ext cx="4897166" cy="618374"/>
          </a:xfrm>
          <a:prstGeom prst="rect">
            <a:avLst/>
          </a:prstGeom>
        </p:spPr>
        <p:txBody>
          <a:bodyPr wrap="square">
            <a:spAutoFit/>
          </a:bodyPr>
          <a:lstStyle/>
          <a:p>
            <a:pPr algn="ctr">
              <a:lnSpc>
                <a:spcPct val="150000"/>
              </a:lnSpc>
            </a:pPr>
            <a:r>
              <a:rPr lang="vi-VN" sz="2600" b="1" dirty="0">
                <a:solidFill>
                  <a:srgbClr val="003CA5"/>
                </a:solidFill>
                <a:latin typeface="+mn-lt"/>
              </a:rPr>
              <a:t>F1-score on test</a:t>
            </a:r>
          </a:p>
        </p:txBody>
      </p:sp>
      <p:sp>
        <p:nvSpPr>
          <p:cNvPr id="3" name="Google Shape;2489;p45">
            <a:extLst>
              <a:ext uri="{FF2B5EF4-FFF2-40B4-BE49-F238E27FC236}">
                <a16:creationId xmlns:a16="http://schemas.microsoft.com/office/drawing/2014/main" id="{C4D87FFB-1718-14CB-3AB6-6EE5AE8BD979}"/>
              </a:ext>
            </a:extLst>
          </p:cNvPr>
          <p:cNvSpPr txBox="1">
            <a:spLocks/>
          </p:cNvSpPr>
          <p:nvPr/>
        </p:nvSpPr>
        <p:spPr>
          <a:xfrm>
            <a:off x="2875151" y="-97267"/>
            <a:ext cx="3084510" cy="693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5</a:t>
            </a:r>
            <a:r>
              <a:rPr lang="vi-VN" sz="3600" dirty="0">
                <a:solidFill>
                  <a:srgbClr val="003CA5"/>
                </a:solidFill>
                <a:latin typeface="Montserrat" panose="00000500000000000000" pitchFamily="2" charset="0"/>
                <a:cs typeface="Arial" panose="020B0604020202020204" pitchFamily="34" charset="0"/>
              </a:rPr>
              <a:t>. </a:t>
            </a:r>
            <a:r>
              <a:rPr lang="en-US" sz="3600" dirty="0" err="1">
                <a:solidFill>
                  <a:srgbClr val="003CA5"/>
                </a:solidFill>
                <a:latin typeface="Montserrat" panose="00000500000000000000" pitchFamily="2" charset="0"/>
                <a:cs typeface="Arial" panose="020B0604020202020204" pitchFamily="34" charset="0"/>
              </a:rPr>
              <a:t>Kết</a:t>
            </a:r>
            <a:r>
              <a:rPr lang="en-US" sz="3600" dirty="0">
                <a:solidFill>
                  <a:srgbClr val="003CA5"/>
                </a:solidFill>
                <a:latin typeface="Montserrat" panose="00000500000000000000" pitchFamily="2" charset="0"/>
                <a:cs typeface="Arial" panose="020B0604020202020204" pitchFamily="34" charset="0"/>
              </a:rPr>
              <a:t> </a:t>
            </a:r>
            <a:r>
              <a:rPr lang="en-US" sz="3600" dirty="0" err="1">
                <a:solidFill>
                  <a:srgbClr val="003CA5"/>
                </a:solidFill>
                <a:latin typeface="Montserrat" panose="00000500000000000000" pitchFamily="2" charset="0"/>
                <a:cs typeface="Arial" panose="020B0604020202020204" pitchFamily="34" charset="0"/>
              </a:rPr>
              <a:t>quả</a:t>
            </a:r>
            <a:endParaRPr lang="vi-VN" sz="3600" dirty="0">
              <a:solidFill>
                <a:srgbClr val="003CA5"/>
              </a:solidFill>
              <a:latin typeface="Montserrat" panose="00000500000000000000" pitchFamily="2" charset="0"/>
              <a:cs typeface="Arial" panose="020B0604020202020204" pitchFamily="34" charset="0"/>
            </a:endParaRPr>
          </a:p>
        </p:txBody>
      </p:sp>
    </p:spTree>
    <p:extLst>
      <p:ext uri="{BB962C8B-B14F-4D97-AF65-F5344CB8AC3E}">
        <p14:creationId xmlns:p14="http://schemas.microsoft.com/office/powerpoint/2010/main" val="207935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2" name="Google Shape;2489;p45">
            <a:extLst>
              <a:ext uri="{FF2B5EF4-FFF2-40B4-BE49-F238E27FC236}">
                <a16:creationId xmlns:a16="http://schemas.microsoft.com/office/drawing/2014/main" id="{BAAC8281-9D4C-7E8F-AEBF-B290738890C3}"/>
              </a:ext>
            </a:extLst>
          </p:cNvPr>
          <p:cNvSpPr txBox="1">
            <a:spLocks/>
          </p:cNvSpPr>
          <p:nvPr/>
        </p:nvSpPr>
        <p:spPr>
          <a:xfrm>
            <a:off x="1020115" y="-825"/>
            <a:ext cx="7330507" cy="6711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spcBef>
                <a:spcPts val="600"/>
              </a:spcBef>
              <a:spcAft>
                <a:spcPts val="600"/>
              </a:spcAft>
            </a:pPr>
            <a:r>
              <a:rPr lang="vi-VN" sz="3200" dirty="0">
                <a:solidFill>
                  <a:srgbClr val="003CA5"/>
                </a:solidFill>
                <a:latin typeface="Montserrat" panose="00000500000000000000" pitchFamily="2" charset="0"/>
                <a:cs typeface="Arial" panose="020B0604020202020204" pitchFamily="34" charset="0"/>
              </a:rPr>
              <a:t>06. Kết luận và hướng phát triển</a:t>
            </a:r>
          </a:p>
        </p:txBody>
      </p:sp>
      <p:sp>
        <p:nvSpPr>
          <p:cNvPr id="7" name="Rectangle 6">
            <a:extLst>
              <a:ext uri="{FF2B5EF4-FFF2-40B4-BE49-F238E27FC236}">
                <a16:creationId xmlns:a16="http://schemas.microsoft.com/office/drawing/2014/main" id="{5D74593B-7159-7C73-7ACC-695E281304F4}"/>
              </a:ext>
            </a:extLst>
          </p:cNvPr>
          <p:cNvSpPr/>
          <p:nvPr/>
        </p:nvSpPr>
        <p:spPr>
          <a:xfrm>
            <a:off x="689610" y="1256307"/>
            <a:ext cx="7764780" cy="3228063"/>
          </a:xfrm>
          <a:prstGeom prst="rect">
            <a:avLst/>
          </a:prstGeom>
        </p:spPr>
        <p:txBody>
          <a:bodyPr wrap="square">
            <a:spAutoFit/>
          </a:bodyPr>
          <a:lstStyle/>
          <a:p>
            <a:pPr marL="285750" indent="-285750" algn="just">
              <a:lnSpc>
                <a:spcPct val="150000"/>
              </a:lnSpc>
              <a:buFont typeface="Wingdings" panose="05000000000000000000" pitchFamily="2" charset="2"/>
              <a:buChar char="v"/>
              <a:tabLst>
                <a:tab pos="0" algn="l"/>
                <a:tab pos="228600" algn="l"/>
              </a:tabLst>
            </a:pPr>
            <a:r>
              <a:rPr lang="vi-VN" sz="1500" b="1" dirty="0">
                <a:solidFill>
                  <a:schemeClr val="accent1"/>
                </a:solidFill>
                <a:latin typeface="+mn-lt"/>
                <a:ea typeface="Times New Roman" panose="02020603050405020304" pitchFamily="18" charset="0"/>
              </a:rPr>
              <a:t>Đề xuất một phương pháp đa phương thức gọi là BERTGraph kết hợp học tập ngữ cảnh từ văn bản bằng BERT Transformer và học tập đại diện ngữ cảnh từ đồ thị tương tác bằng kỹ thuật nhúng đồ thị.</a:t>
            </a:r>
          </a:p>
          <a:p>
            <a:pPr marL="285750" indent="-285750" algn="just">
              <a:lnSpc>
                <a:spcPct val="150000"/>
              </a:lnSpc>
              <a:buFont typeface="Wingdings" panose="05000000000000000000" pitchFamily="2" charset="2"/>
              <a:buChar char="v"/>
              <a:tabLst>
                <a:tab pos="0" algn="l"/>
                <a:tab pos="228600" algn="l"/>
              </a:tabLst>
            </a:pPr>
            <a:r>
              <a:rPr lang="vi-VN" sz="1500" b="1" dirty="0">
                <a:solidFill>
                  <a:schemeClr val="accent1"/>
                </a:solidFill>
                <a:latin typeface="+mn-lt"/>
                <a:ea typeface="Times New Roman" panose="02020603050405020304" pitchFamily="18" charset="0"/>
              </a:rPr>
              <a:t>Giải quyết bài toán trích xuất từ khóa như một nhiệm vụ phân đoạn phụ đề, sử dụng mã hóa BIO.</a:t>
            </a:r>
          </a:p>
          <a:p>
            <a:pPr marL="285750" indent="-285750" algn="just">
              <a:lnSpc>
                <a:spcPct val="150000"/>
              </a:lnSpc>
              <a:buFont typeface="Wingdings" panose="05000000000000000000" pitchFamily="2" charset="2"/>
              <a:buChar char="v"/>
              <a:tabLst>
                <a:tab pos="0" algn="l"/>
                <a:tab pos="228600" algn="l"/>
              </a:tabLst>
            </a:pPr>
            <a:r>
              <a:rPr lang="vi-VN" sz="1500" b="1" dirty="0">
                <a:solidFill>
                  <a:schemeClr val="accent1"/>
                </a:solidFill>
                <a:latin typeface="+mn-lt"/>
                <a:ea typeface="Times New Roman" panose="02020603050405020304" pitchFamily="18" charset="0"/>
              </a:rPr>
              <a:t>Đánh giá hiệu quả của BERTGraph trên kết hợp 3 tập dữ liệu và so sánh với phương pháp dựa trên ngôn ngữ duy nhất (chỉ sử dụng BERT).</a:t>
            </a:r>
          </a:p>
          <a:p>
            <a:pPr marL="285750" indent="-285750" algn="just">
              <a:lnSpc>
                <a:spcPct val="150000"/>
              </a:lnSpc>
              <a:buFont typeface="Wingdings" panose="05000000000000000000" pitchFamily="2" charset="2"/>
              <a:buChar char="v"/>
              <a:tabLst>
                <a:tab pos="0" algn="l"/>
                <a:tab pos="228600" algn="l"/>
              </a:tabLst>
            </a:pPr>
            <a:r>
              <a:rPr lang="vi-VN" sz="1500" b="1" dirty="0">
                <a:solidFill>
                  <a:schemeClr val="accent1"/>
                </a:solidFill>
                <a:latin typeface="+mn-lt"/>
                <a:ea typeface="Times New Roman" panose="02020603050405020304" pitchFamily="18" charset="0"/>
              </a:rPr>
              <a:t>Kết quả cho thấy BERTGraph vượt trội hơn đáng kể so với các phương pháp dựa trên một phương thức</a:t>
            </a:r>
            <a:r>
              <a:rPr lang="en-US" sz="1500" b="1" dirty="0">
                <a:solidFill>
                  <a:schemeClr val="accent1"/>
                </a:solidFill>
                <a:latin typeface="+mn-lt"/>
                <a:ea typeface="Times New Roman" panose="02020603050405020304" pitchFamily="18" charset="0"/>
              </a:rPr>
              <a:t>.</a:t>
            </a:r>
            <a:r>
              <a:rPr lang="vi-VN" sz="1800" b="1" dirty="0">
                <a:solidFill>
                  <a:schemeClr val="accent1"/>
                </a:solidFill>
                <a:latin typeface="+mn-lt"/>
                <a:ea typeface="Times New Roman" panose="02020603050405020304" pitchFamily="18" charset="0"/>
              </a:rPr>
              <a:t>        </a:t>
            </a:r>
            <a:endParaRPr lang="vi-VN" b="1" dirty="0">
              <a:solidFill>
                <a:schemeClr val="accent1"/>
              </a:solidFill>
              <a:latin typeface="+mn-lt"/>
              <a:ea typeface="Times New Roman" panose="02020603050405020304" pitchFamily="18" charset="0"/>
            </a:endParaRPr>
          </a:p>
        </p:txBody>
      </p:sp>
      <p:sp>
        <p:nvSpPr>
          <p:cNvPr id="8" name="Rectangle 7">
            <a:extLst>
              <a:ext uri="{FF2B5EF4-FFF2-40B4-BE49-F238E27FC236}">
                <a16:creationId xmlns:a16="http://schemas.microsoft.com/office/drawing/2014/main" id="{2E419950-1912-0529-C8EA-89FB9C0B3098}"/>
              </a:ext>
            </a:extLst>
          </p:cNvPr>
          <p:cNvSpPr/>
          <p:nvPr/>
        </p:nvSpPr>
        <p:spPr>
          <a:xfrm>
            <a:off x="2123417" y="526563"/>
            <a:ext cx="4897166" cy="618374"/>
          </a:xfrm>
          <a:prstGeom prst="rect">
            <a:avLst/>
          </a:prstGeom>
        </p:spPr>
        <p:txBody>
          <a:bodyPr wrap="square">
            <a:spAutoFit/>
          </a:bodyPr>
          <a:lstStyle/>
          <a:p>
            <a:pPr algn="ctr">
              <a:lnSpc>
                <a:spcPct val="150000"/>
              </a:lnSpc>
            </a:pPr>
            <a:r>
              <a:rPr lang="vi-VN" sz="2600" b="1" dirty="0">
                <a:solidFill>
                  <a:srgbClr val="003CA5"/>
                </a:solidFill>
                <a:latin typeface="+mn-lt"/>
              </a:rPr>
              <a:t>Kết quả đạt được</a:t>
            </a:r>
          </a:p>
        </p:txBody>
      </p:sp>
    </p:spTree>
    <p:extLst>
      <p:ext uri="{BB962C8B-B14F-4D97-AF65-F5344CB8AC3E}">
        <p14:creationId xmlns:p14="http://schemas.microsoft.com/office/powerpoint/2010/main" val="134263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2" name="Google Shape;2489;p45">
            <a:extLst>
              <a:ext uri="{FF2B5EF4-FFF2-40B4-BE49-F238E27FC236}">
                <a16:creationId xmlns:a16="http://schemas.microsoft.com/office/drawing/2014/main" id="{BAAC8281-9D4C-7E8F-AEBF-B290738890C3}"/>
              </a:ext>
            </a:extLst>
          </p:cNvPr>
          <p:cNvSpPr txBox="1">
            <a:spLocks/>
          </p:cNvSpPr>
          <p:nvPr/>
        </p:nvSpPr>
        <p:spPr>
          <a:xfrm>
            <a:off x="1020115" y="-825"/>
            <a:ext cx="7330507" cy="6711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spcBef>
                <a:spcPts val="600"/>
              </a:spcBef>
              <a:spcAft>
                <a:spcPts val="600"/>
              </a:spcAft>
            </a:pPr>
            <a:r>
              <a:rPr lang="vi-VN" sz="3200" dirty="0">
                <a:solidFill>
                  <a:srgbClr val="003CA5"/>
                </a:solidFill>
                <a:latin typeface="Montserrat" panose="00000500000000000000" pitchFamily="2" charset="0"/>
                <a:cs typeface="Arial" panose="020B0604020202020204" pitchFamily="34" charset="0"/>
              </a:rPr>
              <a:t>06. Kết luận và hướng phát triển</a:t>
            </a:r>
          </a:p>
        </p:txBody>
      </p:sp>
      <p:sp>
        <p:nvSpPr>
          <p:cNvPr id="4" name="Rectangle 3"/>
          <p:cNvSpPr/>
          <p:nvPr/>
        </p:nvSpPr>
        <p:spPr>
          <a:xfrm>
            <a:off x="521486" y="1313944"/>
            <a:ext cx="8225825" cy="2970557"/>
          </a:xfrm>
          <a:prstGeom prst="rect">
            <a:avLst/>
          </a:prstGeom>
        </p:spPr>
        <p:txBody>
          <a:bodyPr wrap="square">
            <a:spAutoFit/>
          </a:bodyPr>
          <a:lstStyle/>
          <a:p>
            <a:pPr marL="285750" indent="-285750" algn="just">
              <a:lnSpc>
                <a:spcPct val="200000"/>
              </a:lnSpc>
              <a:buFont typeface="Wingdings" panose="05000000000000000000" pitchFamily="2" charset="2"/>
              <a:buChar char="v"/>
              <a:tabLst>
                <a:tab pos="0" algn="l"/>
                <a:tab pos="228600" algn="l"/>
              </a:tabLst>
            </a:pPr>
            <a:r>
              <a:rPr lang="vi-VN" sz="1600" b="1" dirty="0">
                <a:solidFill>
                  <a:schemeClr val="accent1"/>
                </a:solidFill>
                <a:latin typeface="+mn-lt"/>
              </a:rPr>
              <a:t>Đổi mới các hướng tiếp cận của Graph embedding thay vì chỉ lọc ra các cụm danh từ, chuyển sang các phương pháp dùng cả động từ, trạng từ,…</a:t>
            </a:r>
          </a:p>
          <a:p>
            <a:pPr marL="285750" indent="-285750" algn="just">
              <a:lnSpc>
                <a:spcPct val="200000"/>
              </a:lnSpc>
              <a:buFont typeface="Wingdings" panose="05000000000000000000" pitchFamily="2" charset="2"/>
              <a:buChar char="v"/>
              <a:tabLst>
                <a:tab pos="0" algn="l"/>
                <a:tab pos="228600" algn="l"/>
              </a:tabLst>
            </a:pPr>
            <a:r>
              <a:rPr lang="vi-VN" sz="1600" b="1" dirty="0">
                <a:solidFill>
                  <a:schemeClr val="accent1"/>
                </a:solidFill>
                <a:latin typeface="+mn-lt"/>
              </a:rPr>
              <a:t>Phát triển model học ngữ cảnh tốt hơn thay BERT thành Roberta, DistilBert,...</a:t>
            </a:r>
          </a:p>
          <a:p>
            <a:pPr marL="285750" indent="-285750" algn="just">
              <a:lnSpc>
                <a:spcPct val="200000"/>
              </a:lnSpc>
              <a:buFont typeface="Wingdings" panose="05000000000000000000" pitchFamily="2" charset="2"/>
              <a:buChar char="v"/>
              <a:tabLst>
                <a:tab pos="0" algn="l"/>
                <a:tab pos="228600" algn="l"/>
              </a:tabLst>
            </a:pPr>
            <a:r>
              <a:rPr lang="vi-VN" sz="1600" b="1" dirty="0">
                <a:solidFill>
                  <a:schemeClr val="accent1"/>
                </a:solidFill>
                <a:latin typeface="+mn-lt"/>
              </a:rPr>
              <a:t>Không ngừng mở rộng tập dữ liệu và từ đó phát triển model trên dữ liệu chuẩn.</a:t>
            </a:r>
          </a:p>
          <a:p>
            <a:pPr marL="285750" indent="-285750" algn="just">
              <a:lnSpc>
                <a:spcPct val="200000"/>
              </a:lnSpc>
              <a:buFont typeface="Wingdings" panose="05000000000000000000" pitchFamily="2" charset="2"/>
              <a:buChar char="v"/>
              <a:tabLst>
                <a:tab pos="0" algn="l"/>
                <a:tab pos="228600" algn="l"/>
              </a:tabLst>
            </a:pPr>
            <a:r>
              <a:rPr lang="vi-VN" sz="1600" b="1" dirty="0">
                <a:solidFill>
                  <a:schemeClr val="accent1"/>
                </a:solidFill>
                <a:latin typeface="+mn-lt"/>
              </a:rPr>
              <a:t>Hướng mới: giải quyết bằng các model multi-task trên bộ dữ liệu lớn (xu hướng hiện nay) và fine-turn trên nhiệm vụ trích xuất keyword</a:t>
            </a:r>
          </a:p>
        </p:txBody>
      </p:sp>
      <p:sp>
        <p:nvSpPr>
          <p:cNvPr id="3" name="Rectangle 2">
            <a:extLst>
              <a:ext uri="{FF2B5EF4-FFF2-40B4-BE49-F238E27FC236}">
                <a16:creationId xmlns:a16="http://schemas.microsoft.com/office/drawing/2014/main" id="{9BFBED5F-B7FE-6512-637F-85DD942A9E5C}"/>
              </a:ext>
            </a:extLst>
          </p:cNvPr>
          <p:cNvSpPr/>
          <p:nvPr/>
        </p:nvSpPr>
        <p:spPr>
          <a:xfrm>
            <a:off x="2123417" y="549812"/>
            <a:ext cx="4897166" cy="618374"/>
          </a:xfrm>
          <a:prstGeom prst="rect">
            <a:avLst/>
          </a:prstGeom>
        </p:spPr>
        <p:txBody>
          <a:bodyPr wrap="square">
            <a:spAutoFit/>
          </a:bodyPr>
          <a:lstStyle/>
          <a:p>
            <a:pPr algn="ctr">
              <a:lnSpc>
                <a:spcPct val="150000"/>
              </a:lnSpc>
            </a:pPr>
            <a:r>
              <a:rPr lang="vi-VN" sz="2600" b="1" dirty="0">
                <a:solidFill>
                  <a:srgbClr val="003CA5"/>
                </a:solidFill>
                <a:latin typeface="+mn-lt"/>
              </a:rPr>
              <a:t>Hướng phát triển</a:t>
            </a:r>
          </a:p>
        </p:txBody>
      </p:sp>
    </p:spTree>
    <p:extLst>
      <p:ext uri="{BB962C8B-B14F-4D97-AF65-F5344CB8AC3E}">
        <p14:creationId xmlns:p14="http://schemas.microsoft.com/office/powerpoint/2010/main" val="3817932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19109" y="1280160"/>
            <a:ext cx="7905781" cy="3284220"/>
          </a:xfrm>
          <a:prstGeom prst="rect">
            <a:avLst/>
          </a:prstGeom>
        </p:spPr>
      </p:pic>
      <p:sp>
        <p:nvSpPr>
          <p:cNvPr id="4" name="Google Shape;2489;p45">
            <a:extLst>
              <a:ext uri="{FF2B5EF4-FFF2-40B4-BE49-F238E27FC236}">
                <a16:creationId xmlns:a16="http://schemas.microsoft.com/office/drawing/2014/main" id="{6AC2118F-ACE0-7A97-3EDE-C425529F2B4A}"/>
              </a:ext>
            </a:extLst>
          </p:cNvPr>
          <p:cNvSpPr txBox="1">
            <a:spLocks/>
          </p:cNvSpPr>
          <p:nvPr/>
        </p:nvSpPr>
        <p:spPr>
          <a:xfrm>
            <a:off x="2307351" y="0"/>
            <a:ext cx="4529296" cy="693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7. </a:t>
            </a:r>
            <a:r>
              <a:rPr lang="en-US" sz="3600" dirty="0" err="1">
                <a:solidFill>
                  <a:srgbClr val="003CA5"/>
                </a:solidFill>
                <a:latin typeface="Montserrat" panose="00000500000000000000" pitchFamily="2" charset="0"/>
                <a:cs typeface="Arial" panose="020B0604020202020204" pitchFamily="34" charset="0"/>
              </a:rPr>
              <a:t>Ứng</a:t>
            </a:r>
            <a:r>
              <a:rPr lang="en-US" sz="3600" dirty="0">
                <a:solidFill>
                  <a:srgbClr val="003CA5"/>
                </a:solidFill>
                <a:latin typeface="Montserrat" panose="00000500000000000000" pitchFamily="2" charset="0"/>
                <a:cs typeface="Arial" panose="020B0604020202020204" pitchFamily="34" charset="0"/>
              </a:rPr>
              <a:t> </a:t>
            </a:r>
            <a:r>
              <a:rPr lang="en-US" sz="3600" dirty="0" err="1">
                <a:solidFill>
                  <a:srgbClr val="003CA5"/>
                </a:solidFill>
                <a:latin typeface="Montserrat" panose="00000500000000000000" pitchFamily="2" charset="0"/>
                <a:cs typeface="Arial" panose="020B0604020202020204" pitchFamily="34" charset="0"/>
              </a:rPr>
              <a:t>dụng</a:t>
            </a:r>
            <a:endParaRPr lang="en-US" sz="3600" dirty="0">
              <a:solidFill>
                <a:srgbClr val="003CA5"/>
              </a:solidFill>
              <a:latin typeface="Montserrat" panose="00000500000000000000" pitchFamily="2" charset="0"/>
              <a:cs typeface="Arial" panose="020B0604020202020204" pitchFamily="34" charset="0"/>
            </a:endParaRPr>
          </a:p>
        </p:txBody>
      </p:sp>
      <p:sp>
        <p:nvSpPr>
          <p:cNvPr id="5" name="Rectangle 4">
            <a:extLst>
              <a:ext uri="{FF2B5EF4-FFF2-40B4-BE49-F238E27FC236}">
                <a16:creationId xmlns:a16="http://schemas.microsoft.com/office/drawing/2014/main" id="{53A36CDE-D023-7AEC-6CD2-3495FD7E0241}"/>
              </a:ext>
            </a:extLst>
          </p:cNvPr>
          <p:cNvSpPr/>
          <p:nvPr/>
        </p:nvSpPr>
        <p:spPr>
          <a:xfrm>
            <a:off x="2123416" y="579120"/>
            <a:ext cx="4897166" cy="618374"/>
          </a:xfrm>
          <a:prstGeom prst="rect">
            <a:avLst/>
          </a:prstGeom>
        </p:spPr>
        <p:txBody>
          <a:bodyPr wrap="square">
            <a:spAutoFit/>
          </a:bodyPr>
          <a:lstStyle/>
          <a:p>
            <a:pPr algn="ctr">
              <a:lnSpc>
                <a:spcPct val="150000"/>
              </a:lnSpc>
            </a:pPr>
            <a:r>
              <a:rPr lang="vi-VN" sz="2600" b="1" dirty="0">
                <a:solidFill>
                  <a:srgbClr val="003CA5"/>
                </a:solidFill>
                <a:latin typeface="+mn-lt"/>
              </a:rPr>
              <a:t>Tổng quan hệ thống</a:t>
            </a:r>
          </a:p>
        </p:txBody>
      </p:sp>
    </p:spTree>
    <p:extLst>
      <p:ext uri="{BB962C8B-B14F-4D97-AF65-F5344CB8AC3E}">
        <p14:creationId xmlns:p14="http://schemas.microsoft.com/office/powerpoint/2010/main" val="269568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4" name="Picture 3">
            <a:extLst>
              <a:ext uri="{FF2B5EF4-FFF2-40B4-BE49-F238E27FC236}">
                <a16:creationId xmlns:a16="http://schemas.microsoft.com/office/drawing/2014/main" id="{CF848B99-4B49-8F87-6548-FE05C7D02187}"/>
              </a:ext>
            </a:extLst>
          </p:cNvPr>
          <p:cNvPicPr>
            <a:picLocks noChangeAspect="1"/>
          </p:cNvPicPr>
          <p:nvPr/>
        </p:nvPicPr>
        <p:blipFill>
          <a:blip r:embed="rId3"/>
          <a:stretch>
            <a:fillRect/>
          </a:stretch>
        </p:blipFill>
        <p:spPr>
          <a:xfrm>
            <a:off x="1397202" y="1272540"/>
            <a:ext cx="6349595" cy="3417786"/>
          </a:xfrm>
          <a:prstGeom prst="rect">
            <a:avLst/>
          </a:prstGeom>
        </p:spPr>
      </p:pic>
      <p:sp>
        <p:nvSpPr>
          <p:cNvPr id="5" name="Rectangle 4">
            <a:extLst>
              <a:ext uri="{FF2B5EF4-FFF2-40B4-BE49-F238E27FC236}">
                <a16:creationId xmlns:a16="http://schemas.microsoft.com/office/drawing/2014/main" id="{6AC57C1F-36BB-AA2E-C7A2-F2EC7EA768B4}"/>
              </a:ext>
            </a:extLst>
          </p:cNvPr>
          <p:cNvSpPr/>
          <p:nvPr/>
        </p:nvSpPr>
        <p:spPr>
          <a:xfrm>
            <a:off x="2123416" y="579120"/>
            <a:ext cx="4897166" cy="618374"/>
          </a:xfrm>
          <a:prstGeom prst="rect">
            <a:avLst/>
          </a:prstGeom>
        </p:spPr>
        <p:txBody>
          <a:bodyPr wrap="square">
            <a:spAutoFit/>
          </a:bodyPr>
          <a:lstStyle/>
          <a:p>
            <a:pPr algn="ctr">
              <a:lnSpc>
                <a:spcPct val="150000"/>
              </a:lnSpc>
            </a:pPr>
            <a:r>
              <a:rPr lang="vi-VN" sz="2600" b="1" dirty="0">
                <a:solidFill>
                  <a:srgbClr val="003CA5"/>
                </a:solidFill>
                <a:latin typeface="+mn-lt"/>
              </a:rPr>
              <a:t>Tracking &amp; Crawl</a:t>
            </a:r>
          </a:p>
        </p:txBody>
      </p:sp>
      <p:sp>
        <p:nvSpPr>
          <p:cNvPr id="2" name="Google Shape;2489;p45">
            <a:extLst>
              <a:ext uri="{FF2B5EF4-FFF2-40B4-BE49-F238E27FC236}">
                <a16:creationId xmlns:a16="http://schemas.microsoft.com/office/drawing/2014/main" id="{344ABFA9-FD71-E671-F0EF-023F6075C071}"/>
              </a:ext>
            </a:extLst>
          </p:cNvPr>
          <p:cNvSpPr txBox="1">
            <a:spLocks/>
          </p:cNvSpPr>
          <p:nvPr/>
        </p:nvSpPr>
        <p:spPr>
          <a:xfrm>
            <a:off x="2307351" y="0"/>
            <a:ext cx="4529296" cy="6934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500"/>
              <a:buFont typeface="Montserrat"/>
              <a:buNone/>
              <a:defRPr sz="2800" b="1" i="0" u="none" strike="noStrike" cap="none">
                <a:solidFill>
                  <a:schemeClr val="dk1"/>
                </a:solidFill>
                <a:latin typeface="Montserrat"/>
                <a:ea typeface="Montserrat"/>
                <a:cs typeface="Montserrat"/>
                <a:sym typeface="Montserrat"/>
              </a:defRPr>
            </a:lvl9pPr>
          </a:lstStyle>
          <a:p>
            <a:pPr algn="ctr">
              <a:lnSpc>
                <a:spcPts val="6719"/>
              </a:lnSpc>
              <a:spcBef>
                <a:spcPts val="600"/>
              </a:spcBef>
              <a:spcAft>
                <a:spcPts val="600"/>
              </a:spcAft>
            </a:pPr>
            <a:r>
              <a:rPr lang="vi-VN" sz="3600" dirty="0">
                <a:solidFill>
                  <a:srgbClr val="003CA5"/>
                </a:solidFill>
                <a:latin typeface="Montserrat" panose="00000500000000000000" pitchFamily="2" charset="0"/>
                <a:cs typeface="Arial" panose="020B0604020202020204" pitchFamily="34" charset="0"/>
              </a:rPr>
              <a:t>0</a:t>
            </a:r>
            <a:r>
              <a:rPr lang="en-US" sz="3600" dirty="0">
                <a:solidFill>
                  <a:srgbClr val="003CA5"/>
                </a:solidFill>
                <a:latin typeface="Montserrat" panose="00000500000000000000" pitchFamily="2" charset="0"/>
                <a:cs typeface="Arial" panose="020B0604020202020204" pitchFamily="34" charset="0"/>
              </a:rPr>
              <a:t>7. </a:t>
            </a:r>
            <a:r>
              <a:rPr lang="en-US" sz="3600" dirty="0" err="1">
                <a:solidFill>
                  <a:srgbClr val="003CA5"/>
                </a:solidFill>
                <a:latin typeface="Montserrat" panose="00000500000000000000" pitchFamily="2" charset="0"/>
                <a:cs typeface="Arial" panose="020B0604020202020204" pitchFamily="34" charset="0"/>
              </a:rPr>
              <a:t>Ứng</a:t>
            </a:r>
            <a:r>
              <a:rPr lang="en-US" sz="3600" dirty="0">
                <a:solidFill>
                  <a:srgbClr val="003CA5"/>
                </a:solidFill>
                <a:latin typeface="Montserrat" panose="00000500000000000000" pitchFamily="2" charset="0"/>
                <a:cs typeface="Arial" panose="020B0604020202020204" pitchFamily="34" charset="0"/>
              </a:rPr>
              <a:t> </a:t>
            </a:r>
            <a:r>
              <a:rPr lang="en-US" sz="3600" dirty="0" err="1">
                <a:solidFill>
                  <a:srgbClr val="003CA5"/>
                </a:solidFill>
                <a:latin typeface="Montserrat" panose="00000500000000000000" pitchFamily="2" charset="0"/>
                <a:cs typeface="Arial" panose="020B0604020202020204" pitchFamily="34" charset="0"/>
              </a:rPr>
              <a:t>dụng</a:t>
            </a:r>
            <a:endParaRPr lang="en-US" sz="3600" dirty="0">
              <a:solidFill>
                <a:srgbClr val="003CA5"/>
              </a:solidFill>
              <a:latin typeface="Montserrat" panose="00000500000000000000" pitchFamily="2" charset="0"/>
              <a:cs typeface="Arial" panose="020B0604020202020204" pitchFamily="34" charset="0"/>
            </a:endParaRPr>
          </a:p>
        </p:txBody>
      </p:sp>
    </p:spTree>
    <p:extLst>
      <p:ext uri="{BB962C8B-B14F-4D97-AF65-F5344CB8AC3E}">
        <p14:creationId xmlns:p14="http://schemas.microsoft.com/office/powerpoint/2010/main" val="363213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9" name="Google Shape;224;p34">
            <a:extLst>
              <a:ext uri="{FF2B5EF4-FFF2-40B4-BE49-F238E27FC236}">
                <a16:creationId xmlns:a16="http://schemas.microsoft.com/office/drawing/2014/main" id="{07711230-C5C3-1B78-410B-E342BC5D8810}"/>
              </a:ext>
            </a:extLst>
          </p:cNvPr>
          <p:cNvSpPr txBox="1">
            <a:spLocks/>
          </p:cNvSpPr>
          <p:nvPr/>
        </p:nvSpPr>
        <p:spPr>
          <a:xfrm>
            <a:off x="2454088" y="1134281"/>
            <a:ext cx="4235824" cy="1141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vi-VN" sz="7200" b="1" dirty="0">
                <a:solidFill>
                  <a:schemeClr val="bg2"/>
                </a:solidFill>
                <a:latin typeface="Montserrat"/>
              </a:rPr>
              <a:t>Thanks </a:t>
            </a:r>
            <a:r>
              <a:rPr lang="en-US" sz="7200" b="1" dirty="0">
                <a:solidFill>
                  <a:schemeClr val="bg2"/>
                </a:solidFill>
                <a:latin typeface="Montserrat"/>
              </a:rPr>
              <a:t>!</a:t>
            </a:r>
            <a:endParaRPr lang="vi-VN" sz="7200" b="1" dirty="0">
              <a:solidFill>
                <a:schemeClr val="bg2"/>
              </a:solidFill>
              <a:latin typeface="Montserrat" panose="020B0604020202020204" charset="0"/>
            </a:endParaRPr>
          </a:p>
        </p:txBody>
      </p:sp>
      <p:sp>
        <p:nvSpPr>
          <p:cNvPr id="10" name="Google Shape;222;p34">
            <a:extLst>
              <a:ext uri="{FF2B5EF4-FFF2-40B4-BE49-F238E27FC236}">
                <a16:creationId xmlns:a16="http://schemas.microsoft.com/office/drawing/2014/main" id="{CC94210D-E80D-51D2-3081-BA69A00784D2}"/>
              </a:ext>
            </a:extLst>
          </p:cNvPr>
          <p:cNvSpPr txBox="1">
            <a:spLocks noGrp="1"/>
          </p:cNvSpPr>
          <p:nvPr>
            <p:ph type="title"/>
          </p:nvPr>
        </p:nvSpPr>
        <p:spPr>
          <a:xfrm>
            <a:off x="365102" y="2276081"/>
            <a:ext cx="8413796"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8000" dirty="0">
                <a:solidFill>
                  <a:schemeClr val="accent1"/>
                </a:solidFill>
              </a:rPr>
              <a:t>Demo</a:t>
            </a:r>
            <a:r>
              <a:rPr lang="en-US" sz="8000" dirty="0">
                <a:solidFill>
                  <a:schemeClr val="accent1"/>
                </a:solidFill>
              </a:rPr>
              <a:t> and Q&amp;A</a:t>
            </a:r>
            <a:endParaRPr sz="8000" dirty="0">
              <a:solidFill>
                <a:schemeClr val="accent1"/>
              </a:solidFill>
            </a:endParaRPr>
          </a:p>
        </p:txBody>
      </p:sp>
    </p:spTree>
    <p:extLst>
      <p:ext uri="{BB962C8B-B14F-4D97-AF65-F5344CB8AC3E}">
        <p14:creationId xmlns:p14="http://schemas.microsoft.com/office/powerpoint/2010/main" val="166051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4" name="Google Shape;222;p34">
            <a:extLst>
              <a:ext uri="{FF2B5EF4-FFF2-40B4-BE49-F238E27FC236}">
                <a16:creationId xmlns:a16="http://schemas.microsoft.com/office/drawing/2014/main" id="{36E9627C-F0BF-24B3-8EDD-8487772A23EF}"/>
              </a:ext>
            </a:extLst>
          </p:cNvPr>
          <p:cNvSpPr txBox="1">
            <a:spLocks/>
          </p:cNvSpPr>
          <p:nvPr/>
        </p:nvSpPr>
        <p:spPr>
          <a:xfrm>
            <a:off x="3115185" y="80342"/>
            <a:ext cx="2913630" cy="49984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3200" b="1" dirty="0">
                <a:solidFill>
                  <a:schemeClr val="accent1"/>
                </a:solidFill>
                <a:latin typeface="Montserrat" panose="00000500000000000000" pitchFamily="2" charset="0"/>
              </a:rPr>
              <a:t>01. </a:t>
            </a:r>
            <a:r>
              <a:rPr lang="vi-VN" sz="3200" b="1" dirty="0">
                <a:solidFill>
                  <a:schemeClr val="accent1"/>
                </a:solidFill>
                <a:latin typeface="Montserrat" panose="00000500000000000000" pitchFamily="2" charset="0"/>
              </a:rPr>
              <a:t>Giới thiệu</a:t>
            </a:r>
            <a:endParaRPr lang="vi-VN" sz="2400" b="1" dirty="0">
              <a:solidFill>
                <a:schemeClr val="accent1"/>
              </a:solidFill>
              <a:latin typeface="Montserrat" panose="00000500000000000000" pitchFamily="2" charset="0"/>
            </a:endParaRPr>
          </a:p>
        </p:txBody>
      </p:sp>
      <p:sp>
        <p:nvSpPr>
          <p:cNvPr id="5" name="TextBox 4">
            <a:extLst>
              <a:ext uri="{FF2B5EF4-FFF2-40B4-BE49-F238E27FC236}">
                <a16:creationId xmlns:a16="http://schemas.microsoft.com/office/drawing/2014/main" id="{AEDEE35F-4A8D-5D98-5A47-F12E482774D1}"/>
              </a:ext>
            </a:extLst>
          </p:cNvPr>
          <p:cNvSpPr txBox="1"/>
          <p:nvPr/>
        </p:nvSpPr>
        <p:spPr>
          <a:xfrm>
            <a:off x="690183" y="580187"/>
            <a:ext cx="7873253" cy="1088311"/>
          </a:xfrm>
          <a:prstGeom prst="rect">
            <a:avLst/>
          </a:prstGeom>
          <a:noFill/>
        </p:spPr>
        <p:txBody>
          <a:bodyPr wrap="square" rtlCol="0">
            <a:spAutoFit/>
          </a:bodyPr>
          <a:lstStyle/>
          <a:p>
            <a:pPr algn="just">
              <a:lnSpc>
                <a:spcPct val="150000"/>
              </a:lnSpc>
            </a:pPr>
            <a:r>
              <a:rPr lang="vi-VN" sz="1500" b="1" dirty="0">
                <a:solidFill>
                  <a:schemeClr val="accent1"/>
                </a:solidFill>
                <a:latin typeface="+mn-lt"/>
                <a:cs typeface="Outfit" panose="020B0604020202020204" charset="0"/>
              </a:rPr>
              <a:t>Trong thời đại công nghệ số hiện nay, việc dự báo xu hướng của chủ đề bài báo khoa học đã trở thành một lĩnh vực quan trọng, giúp các nhà nghiên cứu, học giả và các tổ chức khoa học định hướng và phát triển nghiên cứu một cách hiệu quả hơn</a:t>
            </a:r>
            <a:r>
              <a:rPr lang="en-US" sz="1500" b="1" dirty="0">
                <a:solidFill>
                  <a:schemeClr val="accent1"/>
                </a:solidFill>
                <a:latin typeface="+mn-lt"/>
                <a:cs typeface="Outfit" panose="020B0604020202020204" charset="0"/>
              </a:rPr>
              <a:t>.</a:t>
            </a:r>
          </a:p>
        </p:txBody>
      </p:sp>
      <p:sp>
        <p:nvSpPr>
          <p:cNvPr id="7" name="TextBox 21">
            <a:extLst>
              <a:ext uri="{FF2B5EF4-FFF2-40B4-BE49-F238E27FC236}">
                <a16:creationId xmlns:a16="http://schemas.microsoft.com/office/drawing/2014/main" id="{5F83A20B-990E-CCD7-BFFB-0512BB038AD8}"/>
              </a:ext>
            </a:extLst>
          </p:cNvPr>
          <p:cNvSpPr txBox="1"/>
          <p:nvPr/>
        </p:nvSpPr>
        <p:spPr>
          <a:xfrm>
            <a:off x="732866" y="1685241"/>
            <a:ext cx="7738782" cy="929550"/>
          </a:xfrm>
          <a:prstGeom prst="rect">
            <a:avLst/>
          </a:prstGeom>
        </p:spPr>
        <p:txBody>
          <a:bodyPr wrap="square" lIns="0" tIns="0" rIns="0" bIns="0" rtlCol="0" anchor="t">
            <a:spAutoFit/>
          </a:bodyPr>
          <a:lstStyle/>
          <a:p>
            <a:pPr marL="285750" lvl="0" indent="-285750" algn="just">
              <a:lnSpc>
                <a:spcPct val="150000"/>
              </a:lnSpc>
              <a:spcBef>
                <a:spcPct val="0"/>
              </a:spcBef>
              <a:buFont typeface="Wingdings" panose="05000000000000000000" pitchFamily="2" charset="2"/>
              <a:buChar char="Ø"/>
            </a:pPr>
            <a:r>
              <a:rPr lang="vi-VN" b="1" dirty="0">
                <a:solidFill>
                  <a:schemeClr val="accent1"/>
                </a:solidFill>
                <a:latin typeface="+mn-lt"/>
                <a:cs typeface="Outfit" panose="020B0604020202020204" charset="0"/>
              </a:rPr>
              <a:t>Mục đích: </a:t>
            </a:r>
            <a:r>
              <a:rPr lang="en-US" dirty="0" err="1">
                <a:solidFill>
                  <a:schemeClr val="accent1"/>
                </a:solidFill>
                <a:latin typeface="+mn-lt"/>
                <a:cs typeface="Outfit" panose="020B0604020202020204" charset="0"/>
              </a:rPr>
              <a:t>Xây</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dựng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một</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hệ</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thống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dự</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đoán</a:t>
            </a:r>
            <a:r>
              <a:rPr lang="en-US" dirty="0">
                <a:solidFill>
                  <a:schemeClr val="accent1"/>
                </a:solidFill>
                <a:latin typeface="+mn-lt"/>
                <a:cs typeface="Outfit" panose="020B0604020202020204" charset="0"/>
              </a:rPr>
              <a:t> xu </a:t>
            </a:r>
            <a:r>
              <a:rPr lang="en-US" dirty="0" err="1">
                <a:solidFill>
                  <a:schemeClr val="accent1"/>
                </a:solidFill>
                <a:latin typeface="+mn-lt"/>
                <a:cs typeface="Outfit" panose="020B0604020202020204" charset="0"/>
              </a:rPr>
              <a:t>hướng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và</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tìm</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kiếm</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bài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báo</a:t>
            </a:r>
            <a:r>
              <a:rPr lang="en-US" dirty="0">
                <a:solidFill>
                  <a:schemeClr val="accent1"/>
                </a:solidFill>
                <a:latin typeface="+mn-lt"/>
                <a:cs typeface="Outfit" panose="020B0604020202020204" charset="0"/>
              </a:rPr>
              <a:t> khoa </a:t>
            </a:r>
            <a:r>
              <a:rPr lang="en-US" dirty="0" err="1">
                <a:solidFill>
                  <a:schemeClr val="accent1"/>
                </a:solidFill>
                <a:latin typeface="+mn-lt"/>
                <a:cs typeface="Outfit" panose="020B0604020202020204" charset="0"/>
              </a:rPr>
              <a:t>học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dựa</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trên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nguồn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dữ</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liệu</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đáng</a:t>
            </a:r>
            <a:r>
              <a:rPr lang="en-US" dirty="0">
                <a:solidFill>
                  <a:schemeClr val="accent1"/>
                </a:solidFill>
                <a:latin typeface="+mn-lt"/>
                <a:cs typeface="Outfit" panose="020B0604020202020204" charset="0"/>
              </a:rPr>
              <a:t> tin </a:t>
            </a:r>
            <a:r>
              <a:rPr lang="en-US" dirty="0" err="1">
                <a:solidFill>
                  <a:schemeClr val="accent1"/>
                </a:solidFill>
                <a:latin typeface="+mn-lt"/>
                <a:cs typeface="Outfit" panose="020B0604020202020204" charset="0"/>
              </a:rPr>
              <a:t>cậy</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Giúp</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cho</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nghiên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cứu</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sinh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dễ</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dàng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tiếp</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cận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công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nghệ</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hiện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đại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nhất</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và</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xu </a:t>
            </a:r>
            <a:r>
              <a:rPr lang="en-US" dirty="0" err="1">
                <a:solidFill>
                  <a:schemeClr val="accent1"/>
                </a:solidFill>
                <a:latin typeface="+mn-lt"/>
                <a:cs typeface="Outfit" panose="020B0604020202020204" charset="0"/>
              </a:rPr>
              <a:t>hướng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công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nghệ</a:t>
            </a:r>
            <a:r>
              <a:rPr lang="en-US" dirty="0">
                <a:solidFill>
                  <a:schemeClr val="accent1"/>
                </a:solidFill>
                <a:latin typeface="+mn-lt"/>
                <a:cs typeface="Outfit" panose="020B0604020202020204" charset="0"/>
              </a:rPr>
              <a:t>.</a:t>
            </a:r>
          </a:p>
        </p:txBody>
      </p:sp>
      <p:sp>
        <p:nvSpPr>
          <p:cNvPr id="8" name="Rectangle 7">
            <a:extLst>
              <a:ext uri="{FF2B5EF4-FFF2-40B4-BE49-F238E27FC236}">
                <a16:creationId xmlns:a16="http://schemas.microsoft.com/office/drawing/2014/main" id="{7AA656FF-8D71-A612-CF2E-28AD539F05D8}"/>
              </a:ext>
            </a:extLst>
          </p:cNvPr>
          <p:cNvSpPr/>
          <p:nvPr/>
        </p:nvSpPr>
        <p:spPr>
          <a:xfrm>
            <a:off x="690183" y="2634168"/>
            <a:ext cx="7664824" cy="2314544"/>
          </a:xfrm>
          <a:prstGeom prst="rect">
            <a:avLst/>
          </a:prstGeom>
        </p:spPr>
        <p:txBody>
          <a:bodyPr wrap="square">
            <a:spAutoFit/>
          </a:bodyPr>
          <a:lstStyle/>
          <a:p>
            <a:pPr marL="285750" lvl="0" indent="-285750" algn="just">
              <a:lnSpc>
                <a:spcPct val="150000"/>
              </a:lnSpc>
              <a:spcBef>
                <a:spcPct val="0"/>
              </a:spcBef>
              <a:buFont typeface="Wingdings" panose="05000000000000000000" pitchFamily="2" charset="2"/>
              <a:buChar char="Ø"/>
            </a:pPr>
            <a:r>
              <a:rPr lang="vi-VN" b="1" dirty="0">
                <a:solidFill>
                  <a:schemeClr val="accent1"/>
                </a:solidFill>
                <a:latin typeface="+mn-lt"/>
                <a:cs typeface="Outfit" panose="020B0604020202020204" charset="0"/>
              </a:rPr>
              <a:t>Mục tiêu: </a:t>
            </a:r>
          </a:p>
          <a:p>
            <a:pPr marL="285750" lvl="2" indent="-285750" algn="just">
              <a:lnSpc>
                <a:spcPct val="150000"/>
              </a:lnSpc>
              <a:spcBef>
                <a:spcPct val="0"/>
              </a:spcBef>
              <a:buFont typeface="Wingdings" panose="05000000000000000000" pitchFamily="2" charset="2"/>
              <a:buChar char="§"/>
            </a:pPr>
            <a:r>
              <a:rPr lang="en-US" dirty="0" err="1">
                <a:solidFill>
                  <a:schemeClr val="accent1"/>
                </a:solidFill>
                <a:latin typeface="+mn-lt"/>
                <a:cs typeface="Outfit" panose="020B0604020202020204" charset="0"/>
              </a:rPr>
              <a:t>Trích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xuất</a:t>
            </a:r>
            <a:r>
              <a:rPr lang="en-US" dirty="0">
                <a:solidFill>
                  <a:schemeClr val="accent1"/>
                </a:solidFill>
                <a:latin typeface="+mn-lt"/>
                <a:cs typeface="Outfit" panose="020B0604020202020204" charset="0"/>
              </a:rPr>
              <a:t> keyword </a:t>
            </a:r>
            <a:r>
              <a:rPr lang="en-US" dirty="0" err="1">
                <a:solidFill>
                  <a:schemeClr val="accent1"/>
                </a:solidFill>
                <a:latin typeface="+mn-lt"/>
                <a:cs typeface="Outfit" panose="020B0604020202020204" charset="0"/>
              </a:rPr>
              <a:t>từ</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một</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bài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báo</a:t>
            </a:r>
            <a:r>
              <a:rPr lang="en-US" dirty="0">
                <a:solidFill>
                  <a:schemeClr val="accent1"/>
                </a:solidFill>
                <a:latin typeface="+mn-lt"/>
                <a:cs typeface="Outfit" panose="020B0604020202020204" charset="0"/>
              </a:rPr>
              <a:t> khoa </a:t>
            </a:r>
            <a:r>
              <a:rPr lang="en-US" dirty="0" err="1">
                <a:solidFill>
                  <a:schemeClr val="accent1"/>
                </a:solidFill>
                <a:latin typeface="+mn-lt"/>
                <a:cs typeface="Outfit" panose="020B0604020202020204" charset="0"/>
              </a:rPr>
              <a:t>học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nói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chung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và</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một</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đoạn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văn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bản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nói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riêng</a:t>
            </a:r>
            <a:r>
              <a:rPr lang="en-US" dirty="0">
                <a:solidFill>
                  <a:schemeClr val="accent1"/>
                </a:solidFill>
                <a:latin typeface="+mn-lt"/>
                <a:cs typeface="Outfit" panose="020B0604020202020204" charset="0"/>
              </a:rPr>
              <a:t>.</a:t>
            </a:r>
            <a:endParaRPr lang="vi-VN" dirty="0">
              <a:solidFill>
                <a:schemeClr val="accent1"/>
              </a:solidFill>
              <a:latin typeface="+mn-lt"/>
              <a:cs typeface="Outfit" panose="020B0604020202020204" charset="0"/>
            </a:endParaRPr>
          </a:p>
          <a:p>
            <a:pPr marL="285750" lvl="1" indent="-285750" algn="just">
              <a:lnSpc>
                <a:spcPct val="150000"/>
              </a:lnSpc>
              <a:spcBef>
                <a:spcPct val="0"/>
              </a:spcBef>
              <a:buFont typeface="Wingdings" panose="05000000000000000000" pitchFamily="2" charset="2"/>
              <a:buChar char="§"/>
            </a:pPr>
            <a:r>
              <a:rPr lang="en-US" dirty="0">
                <a:solidFill>
                  <a:schemeClr val="accent1"/>
                </a:solidFill>
                <a:latin typeface="+mn-lt"/>
                <a:cs typeface="Outfit" panose="020B0604020202020204" charset="0"/>
              </a:rPr>
              <a:t>Cung </a:t>
            </a:r>
            <a:r>
              <a:rPr lang="en-US" dirty="0" err="1">
                <a:solidFill>
                  <a:schemeClr val="accent1"/>
                </a:solidFill>
                <a:latin typeface="+mn-lt"/>
                <a:cs typeface="Outfit" panose="020B0604020202020204" charset="0"/>
              </a:rPr>
              <a:t>cấp</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sơ</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đồ</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biểu</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đồ</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thể</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hiện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keywords (</a:t>
            </a:r>
            <a:r>
              <a:rPr lang="en-US" dirty="0" err="1">
                <a:solidFill>
                  <a:schemeClr val="accent1"/>
                </a:solidFill>
                <a:latin typeface="+mn-lt"/>
                <a:cs typeface="Outfit" panose="020B0604020202020204" charset="0"/>
              </a:rPr>
              <a:t>chủ</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đề</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đang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thịnh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hành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một</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trực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quan</a:t>
            </a:r>
            <a:r>
              <a:rPr lang="en-US" dirty="0">
                <a:solidFill>
                  <a:schemeClr val="accent1"/>
                </a:solidFill>
                <a:latin typeface="+mn-lt"/>
                <a:cs typeface="Outfit" panose="020B0604020202020204" charset="0"/>
              </a:rPr>
              <a:t>.  </a:t>
            </a:r>
            <a:endParaRPr lang="vi-VN" dirty="0">
              <a:solidFill>
                <a:schemeClr val="accent1"/>
              </a:solidFill>
              <a:latin typeface="+mn-lt"/>
              <a:cs typeface="Outfit" panose="020B0604020202020204" charset="0"/>
            </a:endParaRPr>
          </a:p>
          <a:p>
            <a:pPr marL="285750" lvl="1" indent="-285750" algn="just">
              <a:lnSpc>
                <a:spcPct val="150000"/>
              </a:lnSpc>
              <a:spcBef>
                <a:spcPct val="0"/>
              </a:spcBef>
              <a:buFont typeface="Wingdings" panose="05000000000000000000" pitchFamily="2" charset="2"/>
              <a:buChar char="§"/>
            </a:pPr>
            <a:r>
              <a:rPr lang="en-US" dirty="0">
                <a:solidFill>
                  <a:schemeClr val="accent1"/>
                </a:solidFill>
                <a:latin typeface="+mn-lt"/>
                <a:cs typeface="Outfit" panose="020B0604020202020204" charset="0"/>
              </a:rPr>
              <a:t>Cho </a:t>
            </a:r>
            <a:r>
              <a:rPr lang="en-US" dirty="0" err="1">
                <a:solidFill>
                  <a:schemeClr val="accent1"/>
                </a:solidFill>
                <a:latin typeface="+mn-lt"/>
                <a:cs typeface="Outfit" panose="020B0604020202020204" charset="0"/>
              </a:rPr>
              <a:t>phép</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nghiên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cứu</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sinh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tìm</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kiếm</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thông</a:t>
            </a:r>
            <a:r>
              <a:rPr lang="en-US" dirty="0">
                <a:solidFill>
                  <a:schemeClr val="accent1"/>
                </a:solidFill>
                <a:latin typeface="+mn-lt"/>
                <a:cs typeface="Outfit" panose="020B0604020202020204" charset="0"/>
              </a:rPr>
              <a:t> qua </a:t>
            </a:r>
            <a:r>
              <a:rPr lang="en-US" dirty="0" err="1">
                <a:solidFill>
                  <a:schemeClr val="accent1"/>
                </a:solidFill>
                <a:latin typeface="+mn-lt"/>
                <a:cs typeface="Outfit" panose="020B0604020202020204" charset="0"/>
              </a:rPr>
              <a:t>mô</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tả</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về</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công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việc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muốn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thực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hiện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hiển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thị</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danh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sách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bài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báo</a:t>
            </a:r>
            <a:r>
              <a:rPr lang="en-US" dirty="0">
                <a:solidFill>
                  <a:schemeClr val="accent1"/>
                </a:solidFill>
                <a:latin typeface="+mn-lt"/>
                <a:cs typeface="Outfit" panose="020B0604020202020204" charset="0"/>
              </a:rPr>
              <a:t> khoa </a:t>
            </a:r>
            <a:r>
              <a:rPr lang="en-US" dirty="0" err="1">
                <a:solidFill>
                  <a:schemeClr val="accent1"/>
                </a:solidFill>
                <a:latin typeface="+mn-lt"/>
                <a:cs typeface="Outfit" panose="020B0604020202020204" charset="0"/>
              </a:rPr>
              <a:t>học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liên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quan</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nhất</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có</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kèm</a:t>
            </a:r>
            <a:r>
              <a:rPr lang="en-US" dirty="0">
                <a:solidFill>
                  <a:schemeClr val="accent1"/>
                </a:solidFill>
                <a:latin typeface="+mn-lt"/>
                <a:cs typeface="Outfit" panose="020B0604020202020204" charset="0"/>
              </a:rPr>
              <a:t> link </a:t>
            </a:r>
            <a:r>
              <a:rPr lang="en-US" dirty="0" err="1">
                <a:solidFill>
                  <a:schemeClr val="accent1"/>
                </a:solidFill>
                <a:latin typeface="+mn-lt"/>
                <a:cs typeface="Outfit" panose="020B0604020202020204" charset="0"/>
              </a:rPr>
              <a:t>bài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báo</a:t>
            </a:r>
            <a:r>
              <a:rPr lang="en-US" dirty="0">
                <a:solidFill>
                  <a:schemeClr val="accent1"/>
                </a:solidFill>
                <a:latin typeface="+mn-lt"/>
                <a:cs typeface="Outfit" panose="020B0604020202020204" charset="0"/>
              </a:rPr>
              <a:t>.</a:t>
            </a:r>
            <a:endParaRPr lang="vi-VN" dirty="0">
              <a:solidFill>
                <a:schemeClr val="accent1"/>
              </a:solidFill>
              <a:latin typeface="+mn-lt"/>
              <a:cs typeface="Outfit" panose="020B0604020202020204" charset="0"/>
            </a:endParaRPr>
          </a:p>
          <a:p>
            <a:pPr marL="285750" lvl="1" indent="-285750" algn="just">
              <a:lnSpc>
                <a:spcPct val="150000"/>
              </a:lnSpc>
              <a:spcBef>
                <a:spcPct val="0"/>
              </a:spcBef>
              <a:buFont typeface="Wingdings" panose="05000000000000000000" pitchFamily="2" charset="2"/>
              <a:buChar char="§"/>
            </a:pPr>
            <a:r>
              <a:rPr lang="en-US" dirty="0" err="1">
                <a:solidFill>
                  <a:schemeClr val="accent1"/>
                </a:solidFill>
                <a:latin typeface="+mn-lt"/>
                <a:cs typeface="Outfit" panose="020B0604020202020204" charset="0"/>
              </a:rPr>
              <a:t>Gợi</a:t>
            </a:r>
            <a:r>
              <a:rPr lang="en-US" dirty="0">
                <a:solidFill>
                  <a:schemeClr val="accent1"/>
                </a:solidFill>
                <a:latin typeface="+mn-lt"/>
                <a:cs typeface="Outfit" panose="020B0604020202020204" charset="0"/>
              </a:rPr>
              <a:t> ý </a:t>
            </a:r>
            <a:r>
              <a:rPr lang="en-US" dirty="0" err="1">
                <a:solidFill>
                  <a:schemeClr val="accent1"/>
                </a:solidFill>
                <a:latin typeface="+mn-lt"/>
                <a:cs typeface="Outfit" panose="020B0604020202020204" charset="0"/>
              </a:rPr>
              <a:t>các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chủ</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đề</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đang</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thịnh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hành</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và</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bài</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báo</a:t>
            </a:r>
            <a:r>
              <a:rPr lang="en-US" dirty="0">
                <a:solidFill>
                  <a:schemeClr val="accent1"/>
                </a:solidFill>
                <a:latin typeface="+mn-lt"/>
                <a:cs typeface="Outfit" panose="020B0604020202020204" charset="0"/>
              </a:rPr>
              <a:t> khoa </a:t>
            </a:r>
            <a:r>
              <a:rPr lang="en-US" dirty="0" err="1">
                <a:solidFill>
                  <a:schemeClr val="accent1"/>
                </a:solidFill>
                <a:latin typeface="+mn-lt"/>
                <a:cs typeface="Outfit" panose="020B0604020202020204" charset="0"/>
              </a:rPr>
              <a:t>học</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về</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chủ</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đề</a:t>
            </a:r>
            <a:r>
              <a:rPr lang="en-US" dirty="0">
                <a:solidFill>
                  <a:schemeClr val="accent1"/>
                </a:solidFill>
                <a:latin typeface="+mn-lt"/>
                <a:cs typeface="Outfit" panose="020B0604020202020204" charset="0"/>
              </a:rPr>
              <a:t> </a:t>
            </a:r>
            <a:r>
              <a:rPr lang="en-US" dirty="0" err="1">
                <a:solidFill>
                  <a:schemeClr val="accent1"/>
                </a:solidFill>
                <a:latin typeface="+mn-lt"/>
                <a:cs typeface="Outfit" panose="020B0604020202020204" charset="0"/>
              </a:rPr>
              <a:t>đó</a:t>
            </a:r>
            <a:r>
              <a:rPr lang="en-US" dirty="0">
                <a:solidFill>
                  <a:schemeClr val="accent1"/>
                </a:solidFill>
                <a:latin typeface="+mn-lt"/>
                <a:cs typeface="Outfit" panose="020B060402020202020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dirty="0">
                <a:solidFill>
                  <a:srgbClr val="003CA5"/>
                </a:solidFill>
                <a:latin typeface="Montserrat" panose="00000500000000000000" pitchFamily="2" charset="0"/>
                <a:cs typeface="Arial" panose="020B0604020202020204" pitchFamily="34" charset="0"/>
              </a:rPr>
              <a:t>0</a:t>
            </a:r>
            <a:r>
              <a:rPr lang="en-US" sz="3600" b="1" dirty="0">
                <a:solidFill>
                  <a:srgbClr val="003CA5"/>
                </a:solidFill>
                <a:latin typeface="Montserrat" panose="00000500000000000000" pitchFamily="2" charset="0"/>
                <a:cs typeface="Arial" panose="020B0604020202020204" pitchFamily="34" charset="0"/>
              </a:rPr>
              <a:t>2. </a:t>
            </a:r>
            <a:r>
              <a:rPr lang="en-US" sz="3600" b="1" dirty="0" err="1">
                <a:solidFill>
                  <a:srgbClr val="003CA5"/>
                </a:solidFill>
                <a:latin typeface="Montserrat" panose="00000500000000000000" pitchFamily="2" charset="0"/>
                <a:cs typeface="Arial" panose="020B0604020202020204" pitchFamily="34" charset="0"/>
              </a:rPr>
              <a:t>Công</a:t>
            </a:r>
            <a:r>
              <a:rPr lang="en-US" sz="3600" b="1" dirty="0">
                <a:solidFill>
                  <a:srgbClr val="003CA5"/>
                </a:solidFill>
                <a:latin typeface="Montserrat" panose="00000500000000000000" pitchFamily="2" charset="0"/>
                <a:cs typeface="Arial" panose="020B0604020202020204" pitchFamily="34" charset="0"/>
              </a:rPr>
              <a:t> </a:t>
            </a:r>
            <a:r>
              <a:rPr lang="vi-VN" sz="3600" b="1" dirty="0">
                <a:solidFill>
                  <a:srgbClr val="003CA5"/>
                </a:solidFill>
                <a:latin typeface="Montserrat" panose="00000500000000000000" pitchFamily="2" charset="0"/>
                <a:cs typeface="Arial" panose="020B0604020202020204" pitchFamily="34" charset="0"/>
              </a:rPr>
              <a:t>việc</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liên</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quan</a:t>
            </a:r>
            <a:endParaRPr lang="en-US" sz="3600" b="1" dirty="0">
              <a:solidFill>
                <a:srgbClr val="003CA5"/>
              </a:solidFill>
              <a:latin typeface="Montserrat" panose="00000500000000000000" pitchFamily="2" charset="0"/>
              <a:cs typeface="Arial" panose="020B0604020202020204" pitchFamily="34" charset="0"/>
            </a:endParaRPr>
          </a:p>
        </p:txBody>
      </p:sp>
      <p:sp>
        <p:nvSpPr>
          <p:cNvPr id="949" name="Google Shape;2491;p45">
            <a:extLst>
              <a:ext uri="{FF2B5EF4-FFF2-40B4-BE49-F238E27FC236}">
                <a16:creationId xmlns:a16="http://schemas.microsoft.com/office/drawing/2014/main" id="{1723D020-9575-1EAF-E02C-90A2D9EDC2DB}"/>
              </a:ext>
            </a:extLst>
          </p:cNvPr>
          <p:cNvSpPr/>
          <p:nvPr/>
        </p:nvSpPr>
        <p:spPr>
          <a:xfrm>
            <a:off x="772833" y="2406415"/>
            <a:ext cx="2369608" cy="17746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52" name="Google Shape;2504;p45">
            <a:extLst>
              <a:ext uri="{FF2B5EF4-FFF2-40B4-BE49-F238E27FC236}">
                <a16:creationId xmlns:a16="http://schemas.microsoft.com/office/drawing/2014/main" id="{82E47969-228E-DE77-6AD8-37C6391710AC}"/>
              </a:ext>
            </a:extLst>
          </p:cNvPr>
          <p:cNvSpPr txBox="1"/>
          <p:nvPr/>
        </p:nvSpPr>
        <p:spPr>
          <a:xfrm>
            <a:off x="516583" y="2634279"/>
            <a:ext cx="2625858" cy="1165387"/>
          </a:xfrm>
          <a:prstGeom prst="rect">
            <a:avLst/>
          </a:prstGeom>
          <a:noFill/>
          <a:ln>
            <a:noFill/>
          </a:ln>
        </p:spPr>
        <p:txBody>
          <a:bodyPr spcFirstLastPara="1" wrap="square" lIns="91425" tIns="91425" rIns="91425" bIns="91425" anchor="ctr" anchorCtr="0">
            <a:noAutofit/>
          </a:bodyPr>
          <a:lstStyle/>
          <a:p>
            <a:pPr lvl="0" algn="ctr">
              <a:defRPr/>
            </a:pPr>
            <a:r>
              <a:rPr lang="vi-VN" dirty="0">
                <a:solidFill>
                  <a:schemeClr val="bg2">
                    <a:lumMod val="50000"/>
                  </a:schemeClr>
                </a:solidFill>
                <a:latin typeface="Montserrat" panose="00000500000000000000" pitchFamily="2" charset="0"/>
                <a:cs typeface="Arial" panose="020B0604020202020204" pitchFamily="34" charset="0"/>
              </a:rPr>
              <a:t>Textual sẽ trích xuất keyword trực tiếp từ văn bản gốc bằng các phương pháp xử lý ngôn ngữ tự nhiên</a:t>
            </a:r>
            <a:endParaRPr lang="vi-VN" dirty="0">
              <a:solidFill>
                <a:schemeClr val="bg2">
                  <a:lumMod val="50000"/>
                </a:schemeClr>
              </a:solidFill>
              <a:latin typeface="Montserrat" panose="00000500000000000000" pitchFamily="2" charset="0"/>
              <a:cs typeface="Arial" panose="020B0604020202020204" pitchFamily="34" charset="0"/>
              <a:sym typeface="Roboto"/>
            </a:endParaRPr>
          </a:p>
        </p:txBody>
      </p:sp>
      <p:sp>
        <p:nvSpPr>
          <p:cNvPr id="953" name="Google Shape;2505;p45">
            <a:extLst>
              <a:ext uri="{FF2B5EF4-FFF2-40B4-BE49-F238E27FC236}">
                <a16:creationId xmlns:a16="http://schemas.microsoft.com/office/drawing/2014/main" id="{B4B07591-8418-CD70-86BB-57E6FC433E7F}"/>
              </a:ext>
            </a:extLst>
          </p:cNvPr>
          <p:cNvSpPr txBox="1"/>
          <p:nvPr/>
        </p:nvSpPr>
        <p:spPr>
          <a:xfrm>
            <a:off x="688607" y="1696751"/>
            <a:ext cx="2538059" cy="377937"/>
          </a:xfrm>
          <a:prstGeom prst="rect">
            <a:avLst/>
          </a:prstGeom>
          <a:noFill/>
          <a:ln>
            <a:noFill/>
          </a:ln>
        </p:spPr>
        <p:txBody>
          <a:bodyPr spcFirstLastPara="1" wrap="square" lIns="91425" tIns="91425" rIns="91425" bIns="91425" anchor="ctr" anchorCtr="0">
            <a:noAutofit/>
          </a:bodyPr>
          <a:lstStyle/>
          <a:p>
            <a:pPr lvl="0" algn="ctr">
              <a:defRPr/>
            </a:pPr>
            <a:r>
              <a:rPr lang="en-US" sz="1500" b="1" dirty="0">
                <a:solidFill>
                  <a:srgbClr val="003CA5"/>
                </a:solidFill>
                <a:latin typeface="+mn-lt"/>
                <a:ea typeface="Fira Sans Extra Condensed Medium"/>
                <a:cs typeface="Fira Sans Extra Condensed Medium"/>
                <a:sym typeface="Fira Sans Extra Condensed Medium"/>
              </a:rPr>
              <a:t>01. Textual</a:t>
            </a:r>
            <a:endParaRPr kumimoji="0" lang="en-US" sz="1500" b="1" i="0" u="none" strike="noStrike" kern="0" cap="none" spc="0" normalizeH="0" baseline="0" noProof="0" dirty="0">
              <a:ln>
                <a:noFill/>
              </a:ln>
              <a:solidFill>
                <a:srgbClr val="003CA5"/>
              </a:solidFill>
              <a:effectLst/>
              <a:uLnTx/>
              <a:uFillTx/>
              <a:latin typeface="+mn-lt"/>
              <a:ea typeface="Fira Sans Extra Condensed Medium"/>
              <a:cs typeface="Fira Sans Extra Condensed Medium"/>
              <a:sym typeface="Fira Sans Extra Condensed Medium"/>
            </a:endParaRPr>
          </a:p>
        </p:txBody>
      </p:sp>
      <p:sp>
        <p:nvSpPr>
          <p:cNvPr id="954" name="Google Shape;2492;p45">
            <a:extLst>
              <a:ext uri="{FF2B5EF4-FFF2-40B4-BE49-F238E27FC236}">
                <a16:creationId xmlns:a16="http://schemas.microsoft.com/office/drawing/2014/main" id="{C7DFEC4E-9CA6-E5C5-5AB1-307144CB9C58}"/>
              </a:ext>
            </a:extLst>
          </p:cNvPr>
          <p:cNvSpPr/>
          <p:nvPr/>
        </p:nvSpPr>
        <p:spPr>
          <a:xfrm>
            <a:off x="1963628" y="2074292"/>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962" name="TextBox 961">
            <a:extLst>
              <a:ext uri="{FF2B5EF4-FFF2-40B4-BE49-F238E27FC236}">
                <a16:creationId xmlns:a16="http://schemas.microsoft.com/office/drawing/2014/main" id="{E81794E2-47BE-8A6F-DFE3-A36E9FF6AA94}"/>
              </a:ext>
            </a:extLst>
          </p:cNvPr>
          <p:cNvSpPr txBox="1"/>
          <p:nvPr/>
        </p:nvSpPr>
        <p:spPr>
          <a:xfrm>
            <a:off x="3501581" y="1704147"/>
            <a:ext cx="2369608" cy="323165"/>
          </a:xfrm>
          <a:prstGeom prst="rect">
            <a:avLst/>
          </a:prstGeom>
          <a:noFill/>
        </p:spPr>
        <p:txBody>
          <a:bodyPr wrap="square">
            <a:spAutoFit/>
          </a:bodyPr>
          <a:lstStyle/>
          <a:p>
            <a:pPr algn="ctr"/>
            <a:r>
              <a:rPr lang="en-US" sz="1500" b="1" dirty="0">
                <a:solidFill>
                  <a:srgbClr val="003CA5"/>
                </a:solidFill>
                <a:latin typeface="+mn-lt"/>
                <a:cs typeface="Fira Sans Extra Condensed Medium"/>
              </a:rPr>
              <a:t>02. Graph-based</a:t>
            </a:r>
          </a:p>
        </p:txBody>
      </p:sp>
      <p:sp>
        <p:nvSpPr>
          <p:cNvPr id="963" name="TextBox 962">
            <a:extLst>
              <a:ext uri="{FF2B5EF4-FFF2-40B4-BE49-F238E27FC236}">
                <a16:creationId xmlns:a16="http://schemas.microsoft.com/office/drawing/2014/main" id="{9EBD9E22-E1C4-7B00-B33C-9A2831B16BA2}"/>
              </a:ext>
            </a:extLst>
          </p:cNvPr>
          <p:cNvSpPr txBox="1"/>
          <p:nvPr/>
        </p:nvSpPr>
        <p:spPr>
          <a:xfrm>
            <a:off x="5953562" y="1722264"/>
            <a:ext cx="2369608" cy="323165"/>
          </a:xfrm>
          <a:prstGeom prst="rect">
            <a:avLst/>
          </a:prstGeom>
          <a:noFill/>
        </p:spPr>
        <p:txBody>
          <a:bodyPr wrap="square">
            <a:spAutoFit/>
          </a:bodyPr>
          <a:lstStyle/>
          <a:p>
            <a:pPr algn="ctr"/>
            <a:r>
              <a:rPr lang="en-US" sz="1500" b="1" dirty="0">
                <a:solidFill>
                  <a:srgbClr val="003CA5"/>
                </a:solidFill>
                <a:latin typeface="+mn-lt"/>
                <a:cs typeface="Fira Sans Extra Condensed Medium"/>
              </a:rPr>
              <a:t>03. Hybrid</a:t>
            </a:r>
          </a:p>
        </p:txBody>
      </p:sp>
      <p:sp>
        <p:nvSpPr>
          <p:cNvPr id="965" name="Google Shape;2504;p45">
            <a:extLst>
              <a:ext uri="{FF2B5EF4-FFF2-40B4-BE49-F238E27FC236}">
                <a16:creationId xmlns:a16="http://schemas.microsoft.com/office/drawing/2014/main" id="{916B640E-B5C9-0B12-6DA4-D09D2C017AA2}"/>
              </a:ext>
            </a:extLst>
          </p:cNvPr>
          <p:cNvSpPr txBox="1"/>
          <p:nvPr/>
        </p:nvSpPr>
        <p:spPr>
          <a:xfrm>
            <a:off x="3226666" y="2641675"/>
            <a:ext cx="2690668" cy="1616433"/>
          </a:xfrm>
          <a:prstGeom prst="rect">
            <a:avLst/>
          </a:prstGeom>
          <a:noFill/>
          <a:ln>
            <a:noFill/>
          </a:ln>
        </p:spPr>
        <p:txBody>
          <a:bodyPr spcFirstLastPara="1" wrap="square" lIns="91425" tIns="91425" rIns="91425" bIns="91425" anchor="ctr" anchorCtr="0">
            <a:noAutofit/>
          </a:bodyPr>
          <a:lstStyle/>
          <a:p>
            <a:pPr lvl="0" algn="ctr">
              <a:defRPr/>
            </a:pPr>
            <a:r>
              <a:rPr lang="en-US" dirty="0">
                <a:solidFill>
                  <a:srgbClr val="003CA5"/>
                </a:solidFill>
                <a:latin typeface="Montserrat" panose="00000500000000000000" pitchFamily="2" charset="0"/>
                <a:cs typeface="Arial" panose="020B0604020202020204" pitchFamily="34" charset="0"/>
              </a:rPr>
              <a:t>G</a:t>
            </a:r>
            <a:r>
              <a:rPr lang="vi-VN" dirty="0">
                <a:solidFill>
                  <a:srgbClr val="003CA5"/>
                </a:solidFill>
                <a:latin typeface="Montserrat" panose="00000500000000000000" pitchFamily="2" charset="0"/>
                <a:cs typeface="Arial" panose="020B0604020202020204" pitchFamily="34" charset="0"/>
              </a:rPr>
              <a:t>raph-based chuyển tài liệu đến a co-occurrence graph, khi đó các nodes đại diện cho các từ và các cạnh biểu diễn mối liên hệ giữa 2 từ trong một không gian bối cảnh.</a:t>
            </a:r>
          </a:p>
        </p:txBody>
      </p:sp>
      <p:sp>
        <p:nvSpPr>
          <p:cNvPr id="966" name="Google Shape;2504;p45">
            <a:extLst>
              <a:ext uri="{FF2B5EF4-FFF2-40B4-BE49-F238E27FC236}">
                <a16:creationId xmlns:a16="http://schemas.microsoft.com/office/drawing/2014/main" id="{C9BF6868-7949-4AB6-E7ED-D5D87B69CE35}"/>
              </a:ext>
            </a:extLst>
          </p:cNvPr>
          <p:cNvSpPr txBox="1"/>
          <p:nvPr/>
        </p:nvSpPr>
        <p:spPr>
          <a:xfrm>
            <a:off x="6130380" y="2645161"/>
            <a:ext cx="2194270" cy="699297"/>
          </a:xfrm>
          <a:prstGeom prst="rect">
            <a:avLst/>
          </a:prstGeom>
          <a:noFill/>
          <a:ln>
            <a:noFill/>
          </a:ln>
        </p:spPr>
        <p:txBody>
          <a:bodyPr spcFirstLastPara="1" wrap="square" lIns="91425" tIns="91425" rIns="91425" bIns="91425" anchor="ctr" anchorCtr="0">
            <a:noAutofit/>
          </a:bodyPr>
          <a:lstStyle/>
          <a:p>
            <a:pPr lvl="0" algn="ctr">
              <a:defRPr/>
            </a:pPr>
            <a:r>
              <a:rPr lang="vi-VN" sz="1200" dirty="0">
                <a:solidFill>
                  <a:srgbClr val="003CA5"/>
                </a:solidFill>
                <a:latin typeface="Montserrat" panose="00000500000000000000" pitchFamily="2" charset="0"/>
                <a:cs typeface="Arial" panose="020B0604020202020204" pitchFamily="34" charset="0"/>
              </a:rPr>
              <a:t>Hybrid thì sẽ là kết hợp của cả 2 phương pháp trên</a:t>
            </a:r>
          </a:p>
        </p:txBody>
      </p:sp>
      <p:sp>
        <p:nvSpPr>
          <p:cNvPr id="2" name="Rectangle 1"/>
          <p:cNvSpPr/>
          <p:nvPr/>
        </p:nvSpPr>
        <p:spPr>
          <a:xfrm>
            <a:off x="2081858" y="764902"/>
            <a:ext cx="4897166" cy="742063"/>
          </a:xfrm>
          <a:prstGeom prst="rect">
            <a:avLst/>
          </a:prstGeom>
        </p:spPr>
        <p:txBody>
          <a:bodyPr wrap="square">
            <a:spAutoFit/>
          </a:bodyPr>
          <a:lstStyle/>
          <a:p>
            <a:pPr algn="ctr">
              <a:lnSpc>
                <a:spcPct val="150000"/>
              </a:lnSpc>
            </a:pPr>
            <a:r>
              <a:rPr lang="en-US" sz="1500" b="1" dirty="0" err="1">
                <a:solidFill>
                  <a:srgbClr val="003CA5"/>
                </a:solidFill>
                <a:latin typeface="+mn-lt"/>
              </a:rPr>
              <a:t>Các</a:t>
            </a:r>
            <a:r>
              <a:rPr lang="en-US" sz="1500" b="1" dirty="0">
                <a:solidFill>
                  <a:srgbClr val="003CA5"/>
                </a:solidFill>
                <a:latin typeface="+mn-lt"/>
              </a:rPr>
              <a:t> </a:t>
            </a:r>
            <a:r>
              <a:rPr lang="en-US" sz="1500" b="1" dirty="0" err="1">
                <a:solidFill>
                  <a:srgbClr val="003CA5"/>
                </a:solidFill>
                <a:latin typeface="+mn-lt"/>
              </a:rPr>
              <a:t>công</a:t>
            </a:r>
            <a:r>
              <a:rPr lang="en-US" sz="1500" b="1" dirty="0">
                <a:solidFill>
                  <a:srgbClr val="003CA5"/>
                </a:solidFill>
                <a:latin typeface="+mn-lt"/>
              </a:rPr>
              <a:t> </a:t>
            </a:r>
            <a:r>
              <a:rPr lang="en-US" sz="1500" b="1" dirty="0" err="1">
                <a:solidFill>
                  <a:srgbClr val="003CA5"/>
                </a:solidFill>
                <a:latin typeface="+mn-lt"/>
              </a:rPr>
              <a:t>nghệ</a:t>
            </a:r>
            <a:r>
              <a:rPr lang="en-US" sz="1500" b="1" dirty="0">
                <a:solidFill>
                  <a:srgbClr val="003CA5"/>
                </a:solidFill>
                <a:latin typeface="+mn-lt"/>
              </a:rPr>
              <a:t> </a:t>
            </a:r>
            <a:r>
              <a:rPr lang="en-US" sz="1500" b="1" dirty="0" err="1">
                <a:solidFill>
                  <a:srgbClr val="003CA5"/>
                </a:solidFill>
                <a:latin typeface="+mn-lt"/>
              </a:rPr>
              <a:t>đã</a:t>
            </a:r>
            <a:r>
              <a:rPr lang="en-US" sz="1500" b="1" dirty="0">
                <a:solidFill>
                  <a:srgbClr val="003CA5"/>
                </a:solidFill>
                <a:latin typeface="+mn-lt"/>
              </a:rPr>
              <a:t> </a:t>
            </a:r>
            <a:r>
              <a:rPr lang="en-US" sz="1500" b="1" dirty="0" err="1">
                <a:solidFill>
                  <a:srgbClr val="003CA5"/>
                </a:solidFill>
                <a:latin typeface="+mn-lt"/>
              </a:rPr>
              <a:t>tồn</a:t>
            </a:r>
            <a:r>
              <a:rPr lang="en-US" sz="1500" b="1" dirty="0">
                <a:solidFill>
                  <a:srgbClr val="003CA5"/>
                </a:solidFill>
                <a:latin typeface="+mn-lt"/>
              </a:rPr>
              <a:t> </a:t>
            </a:r>
            <a:r>
              <a:rPr lang="en-US" sz="1500" b="1" dirty="0" err="1">
                <a:solidFill>
                  <a:srgbClr val="003CA5"/>
                </a:solidFill>
                <a:latin typeface="+mn-lt"/>
              </a:rPr>
              <a:t>tại</a:t>
            </a:r>
            <a:r>
              <a:rPr lang="en-US" sz="1500" b="1" dirty="0">
                <a:solidFill>
                  <a:srgbClr val="003CA5"/>
                </a:solidFill>
                <a:latin typeface="+mn-lt"/>
              </a:rPr>
              <a:t> </a:t>
            </a:r>
            <a:r>
              <a:rPr lang="en-US" sz="1500" b="1" dirty="0" err="1">
                <a:solidFill>
                  <a:srgbClr val="003CA5"/>
                </a:solidFill>
                <a:latin typeface="+mn-lt"/>
              </a:rPr>
              <a:t>cho</a:t>
            </a:r>
            <a:r>
              <a:rPr lang="en-US" sz="1500" b="1" dirty="0">
                <a:solidFill>
                  <a:srgbClr val="003CA5"/>
                </a:solidFill>
                <a:latin typeface="+mn-lt"/>
              </a:rPr>
              <a:t> keyword extraction </a:t>
            </a:r>
            <a:r>
              <a:rPr lang="en-US" sz="1500" b="1" dirty="0" err="1">
                <a:solidFill>
                  <a:srgbClr val="003CA5"/>
                </a:solidFill>
                <a:latin typeface="+mn-lt"/>
              </a:rPr>
              <a:t>có</a:t>
            </a:r>
            <a:r>
              <a:rPr lang="en-US" sz="1500" b="1" dirty="0">
                <a:solidFill>
                  <a:srgbClr val="003CA5"/>
                </a:solidFill>
                <a:latin typeface="+mn-lt"/>
              </a:rPr>
              <a:t> 3 </a:t>
            </a:r>
            <a:r>
              <a:rPr lang="en-US" sz="1500" b="1" dirty="0" err="1">
                <a:solidFill>
                  <a:srgbClr val="003CA5"/>
                </a:solidFill>
                <a:latin typeface="+mn-lt"/>
              </a:rPr>
              <a:t>nhóm</a:t>
            </a:r>
            <a:r>
              <a:rPr lang="en-US" sz="1500" b="1" dirty="0">
                <a:solidFill>
                  <a:srgbClr val="003CA5"/>
                </a:solidFill>
                <a:latin typeface="+mn-lt"/>
              </a:rPr>
              <a:t>: textual, graph-based and hybrid models</a:t>
            </a:r>
          </a:p>
        </p:txBody>
      </p:sp>
      <p:sp>
        <p:nvSpPr>
          <p:cNvPr id="5" name="Google Shape;2491;p45">
            <a:extLst>
              <a:ext uri="{FF2B5EF4-FFF2-40B4-BE49-F238E27FC236}">
                <a16:creationId xmlns:a16="http://schemas.microsoft.com/office/drawing/2014/main" id="{C3754BD1-3C52-E2B9-14F2-A86008CE9CEF}"/>
              </a:ext>
            </a:extLst>
          </p:cNvPr>
          <p:cNvSpPr/>
          <p:nvPr/>
        </p:nvSpPr>
        <p:spPr>
          <a:xfrm>
            <a:off x="3336553" y="2413022"/>
            <a:ext cx="2581770" cy="17746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6" name="Google Shape;2492;p45">
            <a:extLst>
              <a:ext uri="{FF2B5EF4-FFF2-40B4-BE49-F238E27FC236}">
                <a16:creationId xmlns:a16="http://schemas.microsoft.com/office/drawing/2014/main" id="{5DC29609-76AC-DC99-43BA-6C7EC9920052}"/>
              </a:ext>
            </a:extLst>
          </p:cNvPr>
          <p:cNvSpPr/>
          <p:nvPr/>
        </p:nvSpPr>
        <p:spPr>
          <a:xfrm>
            <a:off x="4686385" y="2068793"/>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11" name="Google Shape;2491;p45">
            <a:extLst>
              <a:ext uri="{FF2B5EF4-FFF2-40B4-BE49-F238E27FC236}">
                <a16:creationId xmlns:a16="http://schemas.microsoft.com/office/drawing/2014/main" id="{A47510A8-A048-05A4-01B1-ECB631591A17}"/>
              </a:ext>
            </a:extLst>
          </p:cNvPr>
          <p:cNvSpPr/>
          <p:nvPr/>
        </p:nvSpPr>
        <p:spPr>
          <a:xfrm>
            <a:off x="6123222" y="2416507"/>
            <a:ext cx="2235394" cy="177469"/>
          </a:xfrm>
          <a:custGeom>
            <a:avLst/>
            <a:gdLst/>
            <a:ahLst/>
            <a:cxnLst/>
            <a:rect l="l" t="t" r="r" b="b"/>
            <a:pathLst>
              <a:path w="63985" h="7847" extrusionOk="0">
                <a:moveTo>
                  <a:pt x="2679" y="703"/>
                </a:moveTo>
                <a:cubicBezTo>
                  <a:pt x="2429" y="846"/>
                  <a:pt x="2167" y="1179"/>
                  <a:pt x="1917" y="1429"/>
                </a:cubicBezTo>
                <a:lnTo>
                  <a:pt x="1334" y="703"/>
                </a:lnTo>
                <a:close/>
                <a:moveTo>
                  <a:pt x="4239" y="703"/>
                </a:moveTo>
                <a:cubicBezTo>
                  <a:pt x="3703" y="1143"/>
                  <a:pt x="3167" y="1774"/>
                  <a:pt x="2644" y="2322"/>
                </a:cubicBezTo>
                <a:lnTo>
                  <a:pt x="2048" y="1572"/>
                </a:lnTo>
                <a:cubicBezTo>
                  <a:pt x="2358" y="1262"/>
                  <a:pt x="2667" y="1000"/>
                  <a:pt x="2977" y="703"/>
                </a:cubicBezTo>
                <a:close/>
                <a:moveTo>
                  <a:pt x="6215" y="703"/>
                </a:moveTo>
                <a:cubicBezTo>
                  <a:pt x="5299" y="1596"/>
                  <a:pt x="4394" y="2477"/>
                  <a:pt x="3501" y="3394"/>
                </a:cubicBezTo>
                <a:lnTo>
                  <a:pt x="2917" y="2655"/>
                </a:lnTo>
                <a:cubicBezTo>
                  <a:pt x="3572" y="2001"/>
                  <a:pt x="4227" y="1298"/>
                  <a:pt x="4882" y="703"/>
                </a:cubicBezTo>
                <a:close/>
                <a:moveTo>
                  <a:pt x="22134" y="703"/>
                </a:moveTo>
                <a:cubicBezTo>
                  <a:pt x="19979" y="2786"/>
                  <a:pt x="17824" y="5037"/>
                  <a:pt x="15681" y="7239"/>
                </a:cubicBezTo>
                <a:lnTo>
                  <a:pt x="14204" y="7227"/>
                </a:lnTo>
                <a:cubicBezTo>
                  <a:pt x="16467" y="5025"/>
                  <a:pt x="18765" y="2786"/>
                  <a:pt x="21051" y="703"/>
                </a:cubicBezTo>
                <a:close/>
                <a:moveTo>
                  <a:pt x="54079" y="703"/>
                </a:moveTo>
                <a:cubicBezTo>
                  <a:pt x="51828" y="2786"/>
                  <a:pt x="49578" y="5049"/>
                  <a:pt x="47328" y="7239"/>
                </a:cubicBezTo>
                <a:lnTo>
                  <a:pt x="46447" y="7227"/>
                </a:lnTo>
                <a:cubicBezTo>
                  <a:pt x="48578" y="5037"/>
                  <a:pt x="50697" y="2786"/>
                  <a:pt x="52840" y="703"/>
                </a:cubicBezTo>
                <a:close/>
                <a:moveTo>
                  <a:pt x="61079" y="1203"/>
                </a:moveTo>
                <a:lnTo>
                  <a:pt x="61651" y="1941"/>
                </a:lnTo>
                <a:cubicBezTo>
                  <a:pt x="59948" y="3691"/>
                  <a:pt x="58270" y="5453"/>
                  <a:pt x="56591" y="7239"/>
                </a:cubicBezTo>
                <a:lnTo>
                  <a:pt x="55579" y="7239"/>
                </a:lnTo>
                <a:cubicBezTo>
                  <a:pt x="55885" y="6944"/>
                  <a:pt x="56190" y="6604"/>
                  <a:pt x="56495" y="6299"/>
                </a:cubicBezTo>
                <a:cubicBezTo>
                  <a:pt x="58091" y="4668"/>
                  <a:pt x="59567" y="2917"/>
                  <a:pt x="61079" y="1203"/>
                </a:cubicBezTo>
                <a:close/>
                <a:moveTo>
                  <a:pt x="8013" y="703"/>
                </a:moveTo>
                <a:cubicBezTo>
                  <a:pt x="5858" y="2786"/>
                  <a:pt x="3703" y="5013"/>
                  <a:pt x="1584" y="7251"/>
                </a:cubicBezTo>
                <a:lnTo>
                  <a:pt x="1334" y="7251"/>
                </a:lnTo>
                <a:lnTo>
                  <a:pt x="3941" y="3941"/>
                </a:lnTo>
                <a:lnTo>
                  <a:pt x="3703" y="3667"/>
                </a:lnTo>
                <a:cubicBezTo>
                  <a:pt x="4691" y="2655"/>
                  <a:pt x="5680" y="1596"/>
                  <a:pt x="6680" y="703"/>
                </a:cubicBezTo>
                <a:close/>
                <a:moveTo>
                  <a:pt x="9835" y="703"/>
                </a:moveTo>
                <a:cubicBezTo>
                  <a:pt x="7597" y="2786"/>
                  <a:pt x="5358" y="5013"/>
                  <a:pt x="3144" y="7251"/>
                </a:cubicBezTo>
                <a:lnTo>
                  <a:pt x="2084" y="7251"/>
                </a:lnTo>
                <a:cubicBezTo>
                  <a:pt x="4370" y="5013"/>
                  <a:pt x="6644" y="2786"/>
                  <a:pt x="8906" y="703"/>
                </a:cubicBezTo>
                <a:close/>
                <a:moveTo>
                  <a:pt x="11240" y="703"/>
                </a:moveTo>
                <a:cubicBezTo>
                  <a:pt x="9109" y="2786"/>
                  <a:pt x="6989" y="5013"/>
                  <a:pt x="4906" y="7251"/>
                </a:cubicBezTo>
                <a:lnTo>
                  <a:pt x="3453" y="7251"/>
                </a:lnTo>
                <a:cubicBezTo>
                  <a:pt x="5703" y="5013"/>
                  <a:pt x="7930" y="2786"/>
                  <a:pt x="10168" y="703"/>
                </a:cubicBezTo>
                <a:close/>
                <a:moveTo>
                  <a:pt x="13026" y="703"/>
                </a:moveTo>
                <a:cubicBezTo>
                  <a:pt x="10859" y="2786"/>
                  <a:pt x="8716" y="5013"/>
                  <a:pt x="6608" y="7251"/>
                </a:cubicBezTo>
                <a:lnTo>
                  <a:pt x="5406" y="7251"/>
                </a:lnTo>
                <a:cubicBezTo>
                  <a:pt x="7489" y="5013"/>
                  <a:pt x="9561" y="2786"/>
                  <a:pt x="11645" y="703"/>
                </a:cubicBezTo>
                <a:close/>
                <a:moveTo>
                  <a:pt x="16038" y="703"/>
                </a:moveTo>
                <a:cubicBezTo>
                  <a:pt x="13752" y="2786"/>
                  <a:pt x="11430" y="5013"/>
                  <a:pt x="9144" y="7251"/>
                </a:cubicBezTo>
                <a:lnTo>
                  <a:pt x="7096" y="7251"/>
                </a:lnTo>
                <a:cubicBezTo>
                  <a:pt x="9216" y="5013"/>
                  <a:pt x="11347" y="2786"/>
                  <a:pt x="13490" y="703"/>
                </a:cubicBezTo>
                <a:close/>
                <a:moveTo>
                  <a:pt x="16348" y="667"/>
                </a:moveTo>
                <a:lnTo>
                  <a:pt x="18372" y="679"/>
                </a:lnTo>
                <a:cubicBezTo>
                  <a:pt x="16062" y="2870"/>
                  <a:pt x="13752" y="5013"/>
                  <a:pt x="11454" y="7251"/>
                </a:cubicBezTo>
                <a:lnTo>
                  <a:pt x="9621" y="7251"/>
                </a:lnTo>
                <a:cubicBezTo>
                  <a:pt x="11859" y="5013"/>
                  <a:pt x="14109" y="2870"/>
                  <a:pt x="16348" y="667"/>
                </a:cubicBezTo>
                <a:close/>
                <a:moveTo>
                  <a:pt x="20658" y="703"/>
                </a:moveTo>
                <a:cubicBezTo>
                  <a:pt x="18336" y="2786"/>
                  <a:pt x="15979" y="5013"/>
                  <a:pt x="13740" y="7251"/>
                </a:cubicBezTo>
                <a:lnTo>
                  <a:pt x="11835" y="7251"/>
                </a:lnTo>
                <a:cubicBezTo>
                  <a:pt x="14085" y="5013"/>
                  <a:pt x="16336" y="2786"/>
                  <a:pt x="18586" y="703"/>
                </a:cubicBezTo>
                <a:close/>
                <a:moveTo>
                  <a:pt x="24122" y="703"/>
                </a:moveTo>
                <a:cubicBezTo>
                  <a:pt x="21944" y="2786"/>
                  <a:pt x="19777" y="5013"/>
                  <a:pt x="17610" y="7251"/>
                </a:cubicBezTo>
                <a:lnTo>
                  <a:pt x="15824" y="7251"/>
                </a:lnTo>
                <a:cubicBezTo>
                  <a:pt x="18014" y="5013"/>
                  <a:pt x="20229" y="2786"/>
                  <a:pt x="22444" y="703"/>
                </a:cubicBezTo>
                <a:close/>
                <a:moveTo>
                  <a:pt x="25420" y="703"/>
                </a:moveTo>
                <a:cubicBezTo>
                  <a:pt x="23229" y="2786"/>
                  <a:pt x="21122" y="5013"/>
                  <a:pt x="19038" y="7251"/>
                </a:cubicBezTo>
                <a:lnTo>
                  <a:pt x="17955" y="7251"/>
                </a:lnTo>
                <a:cubicBezTo>
                  <a:pt x="20098" y="5013"/>
                  <a:pt x="22265" y="2786"/>
                  <a:pt x="24444" y="703"/>
                </a:cubicBezTo>
                <a:close/>
                <a:moveTo>
                  <a:pt x="27956" y="703"/>
                </a:moveTo>
                <a:cubicBezTo>
                  <a:pt x="27456" y="1143"/>
                  <a:pt x="26944" y="1667"/>
                  <a:pt x="26456" y="2155"/>
                </a:cubicBezTo>
                <a:cubicBezTo>
                  <a:pt x="24730" y="3858"/>
                  <a:pt x="23003" y="5465"/>
                  <a:pt x="21277" y="7251"/>
                </a:cubicBezTo>
                <a:lnTo>
                  <a:pt x="19348" y="7251"/>
                </a:lnTo>
                <a:cubicBezTo>
                  <a:pt x="21086" y="5310"/>
                  <a:pt x="22848" y="3548"/>
                  <a:pt x="24658" y="1762"/>
                </a:cubicBezTo>
                <a:cubicBezTo>
                  <a:pt x="25015" y="1393"/>
                  <a:pt x="25384" y="1000"/>
                  <a:pt x="25754" y="703"/>
                </a:cubicBezTo>
                <a:close/>
                <a:moveTo>
                  <a:pt x="30183" y="703"/>
                </a:moveTo>
                <a:cubicBezTo>
                  <a:pt x="29599" y="1298"/>
                  <a:pt x="29004" y="1893"/>
                  <a:pt x="28421" y="2501"/>
                </a:cubicBezTo>
                <a:cubicBezTo>
                  <a:pt x="26897" y="4096"/>
                  <a:pt x="25349" y="5608"/>
                  <a:pt x="23801" y="7251"/>
                </a:cubicBezTo>
                <a:lnTo>
                  <a:pt x="21467" y="7251"/>
                </a:lnTo>
                <a:cubicBezTo>
                  <a:pt x="22944" y="5763"/>
                  <a:pt x="24420" y="4429"/>
                  <a:pt x="25849" y="3001"/>
                </a:cubicBezTo>
                <a:cubicBezTo>
                  <a:pt x="26611" y="2227"/>
                  <a:pt x="27397" y="1441"/>
                  <a:pt x="28171" y="703"/>
                </a:cubicBezTo>
                <a:close/>
                <a:moveTo>
                  <a:pt x="33100" y="703"/>
                </a:moveTo>
                <a:cubicBezTo>
                  <a:pt x="31635" y="2191"/>
                  <a:pt x="30159" y="3632"/>
                  <a:pt x="28671" y="5084"/>
                </a:cubicBezTo>
                <a:cubicBezTo>
                  <a:pt x="27932" y="5811"/>
                  <a:pt x="27194" y="6501"/>
                  <a:pt x="26456" y="7251"/>
                </a:cubicBezTo>
                <a:lnTo>
                  <a:pt x="24087" y="7251"/>
                </a:lnTo>
                <a:cubicBezTo>
                  <a:pt x="25587" y="5608"/>
                  <a:pt x="27075" y="4179"/>
                  <a:pt x="28563" y="2632"/>
                </a:cubicBezTo>
                <a:cubicBezTo>
                  <a:pt x="29183" y="1977"/>
                  <a:pt x="29825" y="1298"/>
                  <a:pt x="30468" y="703"/>
                </a:cubicBezTo>
                <a:close/>
                <a:moveTo>
                  <a:pt x="35005" y="703"/>
                </a:moveTo>
                <a:cubicBezTo>
                  <a:pt x="33219" y="2489"/>
                  <a:pt x="31397" y="4358"/>
                  <a:pt x="29516" y="6132"/>
                </a:cubicBezTo>
                <a:cubicBezTo>
                  <a:pt x="29123" y="6501"/>
                  <a:pt x="28742" y="6799"/>
                  <a:pt x="28349" y="7251"/>
                </a:cubicBezTo>
                <a:lnTo>
                  <a:pt x="26789" y="7251"/>
                </a:lnTo>
                <a:cubicBezTo>
                  <a:pt x="29040" y="5013"/>
                  <a:pt x="31290" y="2786"/>
                  <a:pt x="33528" y="703"/>
                </a:cubicBezTo>
                <a:close/>
                <a:moveTo>
                  <a:pt x="36314" y="703"/>
                </a:moveTo>
                <a:cubicBezTo>
                  <a:pt x="34576" y="2334"/>
                  <a:pt x="32838" y="4120"/>
                  <a:pt x="31099" y="5834"/>
                </a:cubicBezTo>
                <a:cubicBezTo>
                  <a:pt x="30611" y="6299"/>
                  <a:pt x="30135" y="6799"/>
                  <a:pt x="29647" y="7251"/>
                </a:cubicBezTo>
                <a:lnTo>
                  <a:pt x="28635" y="7251"/>
                </a:lnTo>
                <a:cubicBezTo>
                  <a:pt x="28730" y="7096"/>
                  <a:pt x="28825" y="7061"/>
                  <a:pt x="28933" y="6965"/>
                </a:cubicBezTo>
                <a:cubicBezTo>
                  <a:pt x="31111" y="4918"/>
                  <a:pt x="33243" y="2786"/>
                  <a:pt x="35362" y="703"/>
                </a:cubicBezTo>
                <a:close/>
                <a:moveTo>
                  <a:pt x="37684" y="703"/>
                </a:moveTo>
                <a:cubicBezTo>
                  <a:pt x="35540" y="2786"/>
                  <a:pt x="33397" y="5013"/>
                  <a:pt x="31266" y="7251"/>
                </a:cubicBezTo>
                <a:lnTo>
                  <a:pt x="29897" y="7251"/>
                </a:lnTo>
                <a:cubicBezTo>
                  <a:pt x="30099" y="6954"/>
                  <a:pt x="30290" y="6870"/>
                  <a:pt x="30480" y="6680"/>
                </a:cubicBezTo>
                <a:cubicBezTo>
                  <a:pt x="32516" y="4679"/>
                  <a:pt x="34576" y="2632"/>
                  <a:pt x="36636" y="703"/>
                </a:cubicBezTo>
                <a:close/>
                <a:moveTo>
                  <a:pt x="39601" y="703"/>
                </a:moveTo>
                <a:cubicBezTo>
                  <a:pt x="37600" y="2632"/>
                  <a:pt x="35600" y="4608"/>
                  <a:pt x="33647" y="6596"/>
                </a:cubicBezTo>
                <a:cubicBezTo>
                  <a:pt x="33433" y="6811"/>
                  <a:pt x="33231" y="6954"/>
                  <a:pt x="33028" y="7251"/>
                </a:cubicBezTo>
                <a:lnTo>
                  <a:pt x="32278" y="7251"/>
                </a:lnTo>
                <a:cubicBezTo>
                  <a:pt x="34421" y="5013"/>
                  <a:pt x="36564" y="2786"/>
                  <a:pt x="38684" y="703"/>
                </a:cubicBezTo>
                <a:close/>
                <a:moveTo>
                  <a:pt x="41541" y="703"/>
                </a:moveTo>
                <a:cubicBezTo>
                  <a:pt x="39374" y="2786"/>
                  <a:pt x="37195" y="5013"/>
                  <a:pt x="35005" y="7251"/>
                </a:cubicBezTo>
                <a:lnTo>
                  <a:pt x="33338" y="7251"/>
                </a:lnTo>
                <a:cubicBezTo>
                  <a:pt x="33493" y="7096"/>
                  <a:pt x="33647" y="6930"/>
                  <a:pt x="33814" y="6763"/>
                </a:cubicBezTo>
                <a:cubicBezTo>
                  <a:pt x="35814" y="4703"/>
                  <a:pt x="37898" y="2632"/>
                  <a:pt x="39993" y="703"/>
                </a:cubicBezTo>
                <a:close/>
                <a:moveTo>
                  <a:pt x="44327" y="703"/>
                </a:moveTo>
                <a:cubicBezTo>
                  <a:pt x="42029" y="2786"/>
                  <a:pt x="39720" y="5013"/>
                  <a:pt x="37422" y="7251"/>
                </a:cubicBezTo>
                <a:lnTo>
                  <a:pt x="35445" y="7251"/>
                </a:lnTo>
                <a:cubicBezTo>
                  <a:pt x="37672" y="5013"/>
                  <a:pt x="39922" y="2786"/>
                  <a:pt x="42160" y="703"/>
                </a:cubicBezTo>
                <a:close/>
                <a:moveTo>
                  <a:pt x="46208" y="703"/>
                </a:moveTo>
                <a:cubicBezTo>
                  <a:pt x="43982" y="2786"/>
                  <a:pt x="41744" y="5013"/>
                  <a:pt x="39481" y="7251"/>
                </a:cubicBezTo>
                <a:lnTo>
                  <a:pt x="37684" y="7251"/>
                </a:lnTo>
                <a:cubicBezTo>
                  <a:pt x="39993" y="5013"/>
                  <a:pt x="42315" y="2786"/>
                  <a:pt x="44613" y="703"/>
                </a:cubicBezTo>
                <a:close/>
                <a:moveTo>
                  <a:pt x="49030" y="703"/>
                </a:moveTo>
                <a:cubicBezTo>
                  <a:pt x="46828" y="2786"/>
                  <a:pt x="44649" y="5013"/>
                  <a:pt x="42458" y="7251"/>
                </a:cubicBezTo>
                <a:lnTo>
                  <a:pt x="39791" y="7251"/>
                </a:lnTo>
                <a:cubicBezTo>
                  <a:pt x="42053" y="5013"/>
                  <a:pt x="44303" y="2786"/>
                  <a:pt x="46530" y="703"/>
                </a:cubicBezTo>
                <a:close/>
                <a:moveTo>
                  <a:pt x="50792" y="703"/>
                </a:moveTo>
                <a:cubicBezTo>
                  <a:pt x="50721" y="703"/>
                  <a:pt x="50650" y="846"/>
                  <a:pt x="50578" y="917"/>
                </a:cubicBezTo>
                <a:cubicBezTo>
                  <a:pt x="48483" y="3048"/>
                  <a:pt x="46363" y="5168"/>
                  <a:pt x="44244" y="7251"/>
                </a:cubicBezTo>
                <a:lnTo>
                  <a:pt x="42744" y="7251"/>
                </a:lnTo>
                <a:cubicBezTo>
                  <a:pt x="44970" y="5013"/>
                  <a:pt x="47185" y="2786"/>
                  <a:pt x="49411" y="703"/>
                </a:cubicBezTo>
                <a:close/>
                <a:moveTo>
                  <a:pt x="52662" y="703"/>
                </a:moveTo>
                <a:cubicBezTo>
                  <a:pt x="51733" y="1596"/>
                  <a:pt x="50804" y="2691"/>
                  <a:pt x="49852" y="3656"/>
                </a:cubicBezTo>
                <a:cubicBezTo>
                  <a:pt x="48661" y="4858"/>
                  <a:pt x="47471" y="6061"/>
                  <a:pt x="46280" y="7251"/>
                </a:cubicBezTo>
                <a:lnTo>
                  <a:pt x="44613" y="7251"/>
                </a:lnTo>
                <a:cubicBezTo>
                  <a:pt x="46673" y="5168"/>
                  <a:pt x="48721" y="3167"/>
                  <a:pt x="50769" y="1108"/>
                </a:cubicBezTo>
                <a:cubicBezTo>
                  <a:pt x="50900" y="977"/>
                  <a:pt x="51031" y="846"/>
                  <a:pt x="51161" y="703"/>
                </a:cubicBezTo>
                <a:close/>
                <a:moveTo>
                  <a:pt x="56781" y="703"/>
                </a:moveTo>
                <a:cubicBezTo>
                  <a:pt x="54579" y="2786"/>
                  <a:pt x="52376" y="5013"/>
                  <a:pt x="50149" y="7251"/>
                </a:cubicBezTo>
                <a:lnTo>
                  <a:pt x="48090" y="7251"/>
                </a:lnTo>
                <a:cubicBezTo>
                  <a:pt x="50280" y="5013"/>
                  <a:pt x="52459" y="2786"/>
                  <a:pt x="54638" y="703"/>
                </a:cubicBezTo>
                <a:close/>
                <a:moveTo>
                  <a:pt x="58484" y="703"/>
                </a:moveTo>
                <a:cubicBezTo>
                  <a:pt x="56365" y="2929"/>
                  <a:pt x="54186" y="5013"/>
                  <a:pt x="51983" y="7251"/>
                </a:cubicBezTo>
                <a:lnTo>
                  <a:pt x="50471" y="7251"/>
                </a:lnTo>
                <a:cubicBezTo>
                  <a:pt x="52709" y="5013"/>
                  <a:pt x="54924" y="2786"/>
                  <a:pt x="57138" y="703"/>
                </a:cubicBezTo>
                <a:close/>
                <a:moveTo>
                  <a:pt x="59651" y="703"/>
                </a:moveTo>
                <a:cubicBezTo>
                  <a:pt x="58210" y="2191"/>
                  <a:pt x="56805" y="3929"/>
                  <a:pt x="55329" y="5501"/>
                </a:cubicBezTo>
                <a:cubicBezTo>
                  <a:pt x="54793" y="6084"/>
                  <a:pt x="54233" y="6656"/>
                  <a:pt x="53686" y="7251"/>
                </a:cubicBezTo>
                <a:lnTo>
                  <a:pt x="52566" y="7251"/>
                </a:lnTo>
                <a:cubicBezTo>
                  <a:pt x="54757" y="5013"/>
                  <a:pt x="56924" y="2929"/>
                  <a:pt x="58996" y="703"/>
                </a:cubicBezTo>
                <a:close/>
                <a:moveTo>
                  <a:pt x="60663" y="703"/>
                </a:moveTo>
                <a:lnTo>
                  <a:pt x="60901" y="977"/>
                </a:lnTo>
                <a:cubicBezTo>
                  <a:pt x="59377" y="2703"/>
                  <a:pt x="57912" y="4501"/>
                  <a:pt x="56329" y="6156"/>
                </a:cubicBezTo>
                <a:cubicBezTo>
                  <a:pt x="55984" y="6513"/>
                  <a:pt x="55626" y="6799"/>
                  <a:pt x="55281" y="7251"/>
                </a:cubicBezTo>
                <a:lnTo>
                  <a:pt x="53876" y="7251"/>
                </a:lnTo>
                <a:cubicBezTo>
                  <a:pt x="55936" y="5013"/>
                  <a:pt x="57960" y="2786"/>
                  <a:pt x="59996" y="703"/>
                </a:cubicBezTo>
                <a:close/>
                <a:moveTo>
                  <a:pt x="61829" y="2167"/>
                </a:moveTo>
                <a:lnTo>
                  <a:pt x="62675" y="3251"/>
                </a:lnTo>
                <a:cubicBezTo>
                  <a:pt x="61532" y="4608"/>
                  <a:pt x="60353" y="5906"/>
                  <a:pt x="59162" y="7251"/>
                </a:cubicBezTo>
                <a:lnTo>
                  <a:pt x="57007" y="7251"/>
                </a:lnTo>
                <a:cubicBezTo>
                  <a:pt x="58615" y="5465"/>
                  <a:pt x="60222" y="3846"/>
                  <a:pt x="61829" y="2167"/>
                </a:cubicBezTo>
                <a:close/>
                <a:moveTo>
                  <a:pt x="62830" y="3441"/>
                </a:moveTo>
                <a:lnTo>
                  <a:pt x="63175" y="3882"/>
                </a:lnTo>
                <a:lnTo>
                  <a:pt x="60651" y="7251"/>
                </a:lnTo>
                <a:lnTo>
                  <a:pt x="59532" y="7251"/>
                </a:lnTo>
                <a:cubicBezTo>
                  <a:pt x="60651" y="5906"/>
                  <a:pt x="61746" y="4715"/>
                  <a:pt x="62830" y="3441"/>
                </a:cubicBezTo>
                <a:close/>
                <a:moveTo>
                  <a:pt x="0" y="0"/>
                </a:moveTo>
                <a:lnTo>
                  <a:pt x="3120" y="3917"/>
                </a:lnTo>
                <a:lnTo>
                  <a:pt x="0" y="7847"/>
                </a:lnTo>
                <a:lnTo>
                  <a:pt x="60972" y="7847"/>
                </a:lnTo>
                <a:lnTo>
                  <a:pt x="63985" y="3846"/>
                </a:lnTo>
                <a:lnTo>
                  <a:pt x="609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
        <p:nvSpPr>
          <p:cNvPr id="12" name="Google Shape;2492;p45">
            <a:extLst>
              <a:ext uri="{FF2B5EF4-FFF2-40B4-BE49-F238E27FC236}">
                <a16:creationId xmlns:a16="http://schemas.microsoft.com/office/drawing/2014/main" id="{ED5B1137-FEF2-046C-8281-A10D531C1D67}"/>
              </a:ext>
            </a:extLst>
          </p:cNvPr>
          <p:cNvSpPr/>
          <p:nvPr/>
        </p:nvSpPr>
        <p:spPr>
          <a:xfrm>
            <a:off x="7173812" y="2085174"/>
            <a:ext cx="107406" cy="344229"/>
          </a:xfrm>
          <a:custGeom>
            <a:avLst/>
            <a:gdLst/>
            <a:ahLst/>
            <a:cxnLst/>
            <a:rect l="l" t="t" r="r" b="b"/>
            <a:pathLst>
              <a:path w="4919" h="15765" extrusionOk="0">
                <a:moveTo>
                  <a:pt x="2454" y="0"/>
                </a:moveTo>
                <a:cubicBezTo>
                  <a:pt x="1084" y="0"/>
                  <a:pt x="1" y="1108"/>
                  <a:pt x="1" y="2477"/>
                </a:cubicBezTo>
                <a:cubicBezTo>
                  <a:pt x="1" y="3727"/>
                  <a:pt x="977" y="4763"/>
                  <a:pt x="2168" y="4918"/>
                </a:cubicBezTo>
                <a:lnTo>
                  <a:pt x="2168" y="15764"/>
                </a:lnTo>
                <a:lnTo>
                  <a:pt x="2763" y="15764"/>
                </a:lnTo>
                <a:lnTo>
                  <a:pt x="2763" y="4918"/>
                </a:lnTo>
                <a:cubicBezTo>
                  <a:pt x="3954" y="4763"/>
                  <a:pt x="4918" y="3727"/>
                  <a:pt x="4918" y="2477"/>
                </a:cubicBezTo>
                <a:cubicBezTo>
                  <a:pt x="4918" y="1108"/>
                  <a:pt x="3823" y="0"/>
                  <a:pt x="24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3CA5"/>
              </a:solidFill>
              <a:effectLst/>
              <a:uLnTx/>
              <a:uFillTx/>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dirty="0">
                <a:solidFill>
                  <a:srgbClr val="003CA5"/>
                </a:solidFill>
                <a:latin typeface="Montserrat" panose="00000500000000000000" pitchFamily="2" charset="0"/>
                <a:cs typeface="Arial" panose="020B0604020202020204" pitchFamily="34" charset="0"/>
              </a:rPr>
              <a:t>0</a:t>
            </a:r>
            <a:r>
              <a:rPr lang="en-US" sz="3600" b="1" dirty="0">
                <a:solidFill>
                  <a:srgbClr val="003CA5"/>
                </a:solidFill>
                <a:latin typeface="Montserrat" panose="00000500000000000000" pitchFamily="2" charset="0"/>
                <a:cs typeface="Arial" panose="020B0604020202020204" pitchFamily="34" charset="0"/>
              </a:rPr>
              <a:t>2. </a:t>
            </a:r>
            <a:r>
              <a:rPr lang="en-US" sz="3600" b="1" dirty="0" err="1">
                <a:solidFill>
                  <a:srgbClr val="003CA5"/>
                </a:solidFill>
                <a:latin typeface="Montserrat" panose="00000500000000000000" pitchFamily="2" charset="0"/>
                <a:cs typeface="Arial" panose="020B0604020202020204" pitchFamily="34" charset="0"/>
              </a:rPr>
              <a:t>Công</a:t>
            </a:r>
            <a:r>
              <a:rPr lang="en-US" sz="3600" b="1" dirty="0">
                <a:solidFill>
                  <a:srgbClr val="003CA5"/>
                </a:solidFill>
                <a:latin typeface="Montserrat" panose="00000500000000000000" pitchFamily="2" charset="0"/>
                <a:cs typeface="Arial" panose="020B0604020202020204" pitchFamily="34" charset="0"/>
              </a:rPr>
              <a:t> </a:t>
            </a:r>
            <a:r>
              <a:rPr lang="vi-VN" sz="3600" b="1" dirty="0">
                <a:solidFill>
                  <a:srgbClr val="003CA5"/>
                </a:solidFill>
                <a:latin typeface="Montserrat" panose="00000500000000000000" pitchFamily="2" charset="0"/>
                <a:cs typeface="Arial" panose="020B0604020202020204" pitchFamily="34" charset="0"/>
              </a:rPr>
              <a:t>việc</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liên</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quan</a:t>
            </a:r>
            <a:endParaRPr lang="en-US" sz="3600" b="1" dirty="0">
              <a:solidFill>
                <a:srgbClr val="003CA5"/>
              </a:solidFill>
              <a:latin typeface="Montserrat" panose="00000500000000000000" pitchFamily="2" charset="0"/>
              <a:cs typeface="Arial" panose="020B0604020202020204" pitchFamily="34" charset="0"/>
            </a:endParaRPr>
          </a:p>
        </p:txBody>
      </p:sp>
      <p:sp>
        <p:nvSpPr>
          <p:cNvPr id="18" name="TextBox 17"/>
          <p:cNvSpPr txBox="1"/>
          <p:nvPr/>
        </p:nvSpPr>
        <p:spPr>
          <a:xfrm>
            <a:off x="215929" y="1385082"/>
            <a:ext cx="8712142" cy="2781082"/>
          </a:xfrm>
          <a:prstGeom prst="rect">
            <a:avLst/>
          </a:prstGeom>
          <a:noFill/>
        </p:spPr>
        <p:txBody>
          <a:bodyPr wrap="square" rtlCol="0">
            <a:spAutoFit/>
          </a:bodyPr>
          <a:lstStyle/>
          <a:p>
            <a:pPr marL="571500" indent="-571500">
              <a:lnSpc>
                <a:spcPct val="150000"/>
              </a:lnSpc>
              <a:spcBef>
                <a:spcPts val="600"/>
              </a:spcBef>
              <a:buFont typeface="Wingdings" panose="05000000000000000000" pitchFamily="2" charset="2"/>
              <a:buChar char="Ø"/>
            </a:pPr>
            <a:r>
              <a:rPr lang="vi-VN" sz="1500" b="1" dirty="0">
                <a:solidFill>
                  <a:srgbClr val="003CA5"/>
                </a:solidFill>
                <a:latin typeface="+mn-lt"/>
              </a:rPr>
              <a:t>Trong </a:t>
            </a:r>
            <a:r>
              <a:rPr lang="en-US" sz="1500" b="1" dirty="0">
                <a:solidFill>
                  <a:srgbClr val="003CA5"/>
                </a:solidFill>
                <a:latin typeface="+mn-lt"/>
              </a:rPr>
              <a:t>textual model</a:t>
            </a:r>
            <a:r>
              <a:rPr lang="vi-VN" sz="1500" b="1" dirty="0">
                <a:solidFill>
                  <a:srgbClr val="003CA5"/>
                </a:solidFill>
                <a:latin typeface="+mn-lt"/>
              </a:rPr>
              <a:t>, mục tiêu là tạo ra các từ khóa trực tiếp từ văn bản gốc. </a:t>
            </a:r>
            <a:endParaRPr lang="en-US" sz="1500"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vi-VN" sz="1500" b="1" dirty="0">
                <a:solidFill>
                  <a:srgbClr val="003CA5"/>
                </a:solidFill>
                <a:latin typeface="+mn-lt"/>
              </a:rPr>
              <a:t>Một mô hình đơn giản trong loại này sử dụng kỹ thuật TF-IDF để trích xuất các từ khóa. </a:t>
            </a:r>
            <a:endParaRPr lang="en-US" sz="1500"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vi-VN" sz="1500" b="1" dirty="0">
                <a:solidFill>
                  <a:srgbClr val="003CA5"/>
                </a:solidFill>
                <a:latin typeface="+mn-lt"/>
              </a:rPr>
              <a:t>Sau đó, các nghiên cứu đã tập trung vào các phương pháp học máy để huấn luyện một bộ phân loại để nắm bắt các từ khóa. </a:t>
            </a:r>
            <a:endParaRPr lang="en-US" sz="1500"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vi-VN" sz="1500" b="1" dirty="0">
                <a:solidFill>
                  <a:srgbClr val="003CA5"/>
                </a:solidFill>
                <a:latin typeface="+mn-lt"/>
              </a:rPr>
              <a:t>Với sự ra đời của các phương pháp học sâu như CNNs, LSTM, và các giải pháp hiện đại như Transformers. </a:t>
            </a:r>
            <a:endParaRPr lang="en-US" sz="1500"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en-US" sz="1500" b="1" dirty="0" err="1">
                <a:solidFill>
                  <a:srgbClr val="003CA5"/>
                </a:solidFill>
                <a:latin typeface="+mn-lt"/>
              </a:rPr>
              <a:t>Các</a:t>
            </a:r>
            <a:r>
              <a:rPr lang="en-US" sz="1500" b="1" dirty="0">
                <a:solidFill>
                  <a:srgbClr val="003CA5"/>
                </a:solidFill>
                <a:latin typeface="+mn-lt"/>
              </a:rPr>
              <a:t> </a:t>
            </a:r>
            <a:r>
              <a:rPr lang="en-US" sz="1500" b="1" dirty="0" err="1">
                <a:solidFill>
                  <a:srgbClr val="003CA5"/>
                </a:solidFill>
                <a:latin typeface="+mn-lt"/>
              </a:rPr>
              <a:t>phương</a:t>
            </a:r>
            <a:r>
              <a:rPr lang="en-US" sz="1500" b="1" dirty="0">
                <a:solidFill>
                  <a:srgbClr val="003CA5"/>
                </a:solidFill>
                <a:latin typeface="+mn-lt"/>
              </a:rPr>
              <a:t> </a:t>
            </a:r>
            <a:r>
              <a:rPr lang="en-US" sz="1500" b="1" dirty="0" err="1">
                <a:solidFill>
                  <a:srgbClr val="003CA5"/>
                </a:solidFill>
                <a:latin typeface="+mn-lt"/>
              </a:rPr>
              <a:t>pháp</a:t>
            </a:r>
            <a:r>
              <a:rPr lang="en-US" sz="1500" b="1" dirty="0">
                <a:solidFill>
                  <a:srgbClr val="003CA5"/>
                </a:solidFill>
                <a:latin typeface="+mn-lt"/>
              </a:rPr>
              <a:t> </a:t>
            </a:r>
            <a:r>
              <a:rPr lang="en-US" sz="1500" b="1" dirty="0" err="1">
                <a:solidFill>
                  <a:srgbClr val="003CA5"/>
                </a:solidFill>
                <a:latin typeface="+mn-lt"/>
              </a:rPr>
              <a:t>chính</a:t>
            </a:r>
            <a:r>
              <a:rPr lang="en-US" sz="1500" b="1" dirty="0">
                <a:solidFill>
                  <a:srgbClr val="003CA5"/>
                </a:solidFill>
                <a:latin typeface="+mn-lt"/>
              </a:rPr>
              <a:t> </a:t>
            </a:r>
            <a:r>
              <a:rPr lang="vi-VN" sz="1500" b="1" dirty="0">
                <a:solidFill>
                  <a:srgbClr val="003CA5"/>
                </a:solidFill>
                <a:latin typeface="+mn-lt"/>
              </a:rPr>
              <a:t>bao gồm KEA, KP-Miner, RAKE, YAKE, TNT-KID</a:t>
            </a:r>
            <a:r>
              <a:rPr lang="en-US" sz="1500" b="1" dirty="0">
                <a:solidFill>
                  <a:srgbClr val="003CA5"/>
                </a:solidFill>
                <a:latin typeface="+mn-lt"/>
              </a:rPr>
              <a:t>, BERT</a:t>
            </a:r>
            <a:r>
              <a:rPr lang="vi-VN" sz="1500" b="1" dirty="0">
                <a:solidFill>
                  <a:srgbClr val="003CA5"/>
                </a:solidFill>
                <a:latin typeface="+mn-lt"/>
              </a:rPr>
              <a:t>.</a:t>
            </a:r>
            <a:endParaRPr lang="en-US" sz="1500" b="1" dirty="0">
              <a:solidFill>
                <a:srgbClr val="003CA5"/>
              </a:solidFill>
              <a:latin typeface="+mn-lt"/>
            </a:endParaRPr>
          </a:p>
        </p:txBody>
      </p:sp>
      <p:sp>
        <p:nvSpPr>
          <p:cNvPr id="3" name="Rectangle 2">
            <a:extLst>
              <a:ext uri="{FF2B5EF4-FFF2-40B4-BE49-F238E27FC236}">
                <a16:creationId xmlns:a16="http://schemas.microsoft.com/office/drawing/2014/main" id="{C37F44D0-D660-FD36-F983-674D05998EB4}"/>
              </a:ext>
            </a:extLst>
          </p:cNvPr>
          <p:cNvSpPr/>
          <p:nvPr/>
        </p:nvSpPr>
        <p:spPr>
          <a:xfrm>
            <a:off x="2048283" y="691140"/>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Textual model</a:t>
            </a:r>
          </a:p>
        </p:txBody>
      </p:sp>
    </p:spTree>
    <p:extLst>
      <p:ext uri="{BB962C8B-B14F-4D97-AF65-F5344CB8AC3E}">
        <p14:creationId xmlns:p14="http://schemas.microsoft.com/office/powerpoint/2010/main" val="248107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dirty="0">
                <a:solidFill>
                  <a:srgbClr val="003CA5"/>
                </a:solidFill>
                <a:latin typeface="Montserrat" panose="00000500000000000000" pitchFamily="2" charset="0"/>
                <a:cs typeface="Arial" panose="020B0604020202020204" pitchFamily="34" charset="0"/>
              </a:rPr>
              <a:t>0</a:t>
            </a:r>
            <a:r>
              <a:rPr lang="en-US" sz="3600" b="1" dirty="0">
                <a:solidFill>
                  <a:srgbClr val="003CA5"/>
                </a:solidFill>
                <a:latin typeface="Montserrat" panose="00000500000000000000" pitchFamily="2" charset="0"/>
                <a:cs typeface="Arial" panose="020B0604020202020204" pitchFamily="34" charset="0"/>
              </a:rPr>
              <a:t>2. </a:t>
            </a:r>
            <a:r>
              <a:rPr lang="en-US" sz="3600" b="1" dirty="0" err="1">
                <a:solidFill>
                  <a:srgbClr val="003CA5"/>
                </a:solidFill>
                <a:latin typeface="Montserrat" panose="00000500000000000000" pitchFamily="2" charset="0"/>
                <a:cs typeface="Arial" panose="020B0604020202020204" pitchFamily="34" charset="0"/>
              </a:rPr>
              <a:t>Công</a:t>
            </a:r>
            <a:r>
              <a:rPr lang="en-US" sz="3600" b="1" dirty="0">
                <a:solidFill>
                  <a:srgbClr val="003CA5"/>
                </a:solidFill>
                <a:latin typeface="Montserrat" panose="00000500000000000000" pitchFamily="2" charset="0"/>
                <a:cs typeface="Arial" panose="020B0604020202020204" pitchFamily="34" charset="0"/>
              </a:rPr>
              <a:t> </a:t>
            </a:r>
            <a:r>
              <a:rPr lang="vi-VN" sz="3600" b="1" dirty="0">
                <a:solidFill>
                  <a:srgbClr val="003CA5"/>
                </a:solidFill>
                <a:latin typeface="Montserrat" panose="00000500000000000000" pitchFamily="2" charset="0"/>
                <a:cs typeface="Arial" panose="020B0604020202020204" pitchFamily="34" charset="0"/>
              </a:rPr>
              <a:t>việc</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liên</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quan</a:t>
            </a:r>
            <a:endParaRPr lang="en-US" sz="3600" b="1" dirty="0">
              <a:solidFill>
                <a:srgbClr val="003CA5"/>
              </a:solidFill>
              <a:latin typeface="Montserrat" panose="00000500000000000000" pitchFamily="2" charset="0"/>
              <a:cs typeface="Arial" panose="020B0604020202020204" pitchFamily="34" charset="0"/>
            </a:endParaRPr>
          </a:p>
        </p:txBody>
      </p:sp>
      <p:sp>
        <p:nvSpPr>
          <p:cNvPr id="18" name="TextBox 17"/>
          <p:cNvSpPr txBox="1"/>
          <p:nvPr/>
        </p:nvSpPr>
        <p:spPr>
          <a:xfrm>
            <a:off x="257681" y="1385082"/>
            <a:ext cx="8478370" cy="3268652"/>
          </a:xfrm>
          <a:prstGeom prst="rect">
            <a:avLst/>
          </a:prstGeom>
          <a:noFill/>
        </p:spPr>
        <p:txBody>
          <a:bodyPr wrap="square" rtlCol="0">
            <a:spAutoFit/>
          </a:bodyPr>
          <a:lstStyle/>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KEA (Keyphrase Extraction Algorithm): sử dụng một số đặc điểm của văn bản như tần suất xuất hiện của các từ và vị trí của chúng để đề xuất các từ khóa.</a:t>
            </a: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KP-Miner: tập trung vào việc tìm ra các từ khóa chính trong các văn bản. Nó sử dụng các kỹ thuật phân loại để xác định các từ khóa có ý nghĩa nhất trong văn bản.</a:t>
            </a: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RAKE: tập trung vào việc phân tách các cụm từ trong văn bản dựa trên các ký tự phân tách như dấu cách và dấu câu.</a:t>
            </a: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YAKE: tập trung vào việc đánh giá sự quan trọng của các từ khóa dựa trên ngữ cảnh của chúng trong văn bản.</a:t>
            </a: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TNT-KID: có thể học từ dữ liệu và tự động trích xuất các từ khóa quan trọng từ văn bản.</a:t>
            </a:r>
          </a:p>
        </p:txBody>
      </p:sp>
      <p:sp>
        <p:nvSpPr>
          <p:cNvPr id="3" name="Rectangle 2">
            <a:extLst>
              <a:ext uri="{FF2B5EF4-FFF2-40B4-BE49-F238E27FC236}">
                <a16:creationId xmlns:a16="http://schemas.microsoft.com/office/drawing/2014/main" id="{1909B4EA-376C-6330-122C-16353ABD80BC}"/>
              </a:ext>
            </a:extLst>
          </p:cNvPr>
          <p:cNvSpPr/>
          <p:nvPr/>
        </p:nvSpPr>
        <p:spPr>
          <a:xfrm>
            <a:off x="2048283" y="691140"/>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Textual model</a:t>
            </a:r>
          </a:p>
        </p:txBody>
      </p:sp>
    </p:spTree>
    <p:extLst>
      <p:ext uri="{BB962C8B-B14F-4D97-AF65-F5344CB8AC3E}">
        <p14:creationId xmlns:p14="http://schemas.microsoft.com/office/powerpoint/2010/main" val="131905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dirty="0">
                <a:solidFill>
                  <a:srgbClr val="003CA5"/>
                </a:solidFill>
                <a:latin typeface="Montserrat" panose="00000500000000000000" pitchFamily="2" charset="0"/>
                <a:cs typeface="Arial" panose="020B0604020202020204" pitchFamily="34" charset="0"/>
              </a:rPr>
              <a:t>0</a:t>
            </a:r>
            <a:r>
              <a:rPr lang="en-US" sz="3600" b="1" dirty="0">
                <a:solidFill>
                  <a:srgbClr val="003CA5"/>
                </a:solidFill>
                <a:latin typeface="Montserrat" panose="00000500000000000000" pitchFamily="2" charset="0"/>
                <a:cs typeface="Arial" panose="020B0604020202020204" pitchFamily="34" charset="0"/>
              </a:rPr>
              <a:t>2. </a:t>
            </a:r>
            <a:r>
              <a:rPr lang="en-US" sz="3600" b="1" dirty="0" err="1">
                <a:solidFill>
                  <a:srgbClr val="003CA5"/>
                </a:solidFill>
                <a:latin typeface="Montserrat" panose="00000500000000000000" pitchFamily="2" charset="0"/>
                <a:cs typeface="Arial" panose="020B0604020202020204" pitchFamily="34" charset="0"/>
              </a:rPr>
              <a:t>Công</a:t>
            </a:r>
            <a:r>
              <a:rPr lang="en-US" sz="3600" b="1" dirty="0">
                <a:solidFill>
                  <a:srgbClr val="003CA5"/>
                </a:solidFill>
                <a:latin typeface="Montserrat" panose="00000500000000000000" pitchFamily="2" charset="0"/>
                <a:cs typeface="Arial" panose="020B0604020202020204" pitchFamily="34" charset="0"/>
              </a:rPr>
              <a:t> </a:t>
            </a:r>
            <a:r>
              <a:rPr lang="vi-VN" sz="3600" b="1" dirty="0">
                <a:solidFill>
                  <a:srgbClr val="003CA5"/>
                </a:solidFill>
                <a:latin typeface="Montserrat" panose="00000500000000000000" pitchFamily="2" charset="0"/>
                <a:cs typeface="Arial" panose="020B0604020202020204" pitchFamily="34" charset="0"/>
              </a:rPr>
              <a:t>việc</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liên</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quan</a:t>
            </a:r>
            <a:endParaRPr lang="en-US" sz="3600" b="1" dirty="0">
              <a:solidFill>
                <a:srgbClr val="003CA5"/>
              </a:solidFill>
              <a:latin typeface="Montserrat" panose="00000500000000000000" pitchFamily="2" charset="0"/>
              <a:cs typeface="Arial" panose="020B0604020202020204" pitchFamily="34" charset="0"/>
            </a:endParaRPr>
          </a:p>
        </p:txBody>
      </p:sp>
      <p:sp>
        <p:nvSpPr>
          <p:cNvPr id="18" name="TextBox 17"/>
          <p:cNvSpPr txBox="1"/>
          <p:nvPr/>
        </p:nvSpPr>
        <p:spPr>
          <a:xfrm>
            <a:off x="363070" y="1475742"/>
            <a:ext cx="8417859" cy="2868542"/>
          </a:xfrm>
          <a:prstGeom prst="rect">
            <a:avLst/>
          </a:prstGeom>
          <a:noFill/>
        </p:spPr>
        <p:txBody>
          <a:bodyPr wrap="square" rtlCol="0">
            <a:spAutoFit/>
          </a:bodyPr>
          <a:lstStyle/>
          <a:p>
            <a:pPr marL="571500" indent="-571500">
              <a:lnSpc>
                <a:spcPct val="150000"/>
              </a:lnSpc>
              <a:spcBef>
                <a:spcPts val="600"/>
              </a:spcBef>
              <a:buFont typeface="Wingdings" panose="05000000000000000000" pitchFamily="2" charset="2"/>
              <a:buChar char="Ø"/>
            </a:pPr>
            <a:r>
              <a:rPr lang="en-US" b="1" dirty="0">
                <a:solidFill>
                  <a:srgbClr val="003CA5"/>
                </a:solidFill>
                <a:latin typeface="+mn-lt"/>
              </a:rPr>
              <a:t>Graph-based models </a:t>
            </a:r>
            <a:r>
              <a:rPr lang="en-US" b="1" dirty="0" err="1">
                <a:solidFill>
                  <a:srgbClr val="003CA5"/>
                </a:solidFill>
                <a:latin typeface="+mn-lt"/>
              </a:rPr>
              <a:t>sẽ</a:t>
            </a:r>
            <a:r>
              <a:rPr lang="en-US" b="1" dirty="0">
                <a:solidFill>
                  <a:srgbClr val="003CA5"/>
                </a:solidFill>
                <a:latin typeface="+mn-lt"/>
              </a:rPr>
              <a:t> </a:t>
            </a:r>
            <a:r>
              <a:rPr lang="en-US" b="1" dirty="0" err="1">
                <a:solidFill>
                  <a:srgbClr val="003CA5"/>
                </a:solidFill>
                <a:latin typeface="+mn-lt"/>
              </a:rPr>
              <a:t>xây</a:t>
            </a:r>
            <a:r>
              <a:rPr lang="en-US" b="1" dirty="0">
                <a:solidFill>
                  <a:srgbClr val="003CA5"/>
                </a:solidFill>
                <a:latin typeface="+mn-lt"/>
              </a:rPr>
              <a:t> </a:t>
            </a:r>
            <a:r>
              <a:rPr lang="en-US" b="1" dirty="0" err="1">
                <a:solidFill>
                  <a:srgbClr val="003CA5"/>
                </a:solidFill>
                <a:latin typeface="+mn-lt"/>
              </a:rPr>
              <a:t>dựng</a:t>
            </a:r>
            <a:r>
              <a:rPr lang="en-US" b="1" dirty="0">
                <a:solidFill>
                  <a:srgbClr val="003CA5"/>
                </a:solidFill>
                <a:latin typeface="+mn-lt"/>
              </a:rPr>
              <a:t> a co-occurrence graph </a:t>
            </a:r>
            <a:r>
              <a:rPr lang="en-US" b="1" dirty="0" err="1">
                <a:solidFill>
                  <a:srgbClr val="003CA5"/>
                </a:solidFill>
                <a:latin typeface="+mn-lt"/>
              </a:rPr>
              <a:t>từ</a:t>
            </a:r>
            <a:r>
              <a:rPr lang="en-US" b="1" dirty="0">
                <a:solidFill>
                  <a:srgbClr val="003CA5"/>
                </a:solidFill>
                <a:latin typeface="+mn-lt"/>
              </a:rPr>
              <a:t> </a:t>
            </a:r>
            <a:r>
              <a:rPr lang="en-US" b="1" dirty="0" err="1">
                <a:solidFill>
                  <a:srgbClr val="003CA5"/>
                </a:solidFill>
                <a:latin typeface="+mn-lt"/>
              </a:rPr>
              <a:t>tài</a:t>
            </a:r>
            <a:r>
              <a:rPr lang="en-US" b="1" dirty="0">
                <a:solidFill>
                  <a:srgbClr val="003CA5"/>
                </a:solidFill>
                <a:latin typeface="+mn-lt"/>
              </a:rPr>
              <a:t> </a:t>
            </a:r>
            <a:r>
              <a:rPr lang="en-US" b="1" dirty="0" err="1">
                <a:solidFill>
                  <a:srgbClr val="003CA5"/>
                </a:solidFill>
                <a:latin typeface="+mn-lt"/>
              </a:rPr>
              <a:t>liệu</a:t>
            </a:r>
            <a:r>
              <a:rPr lang="en-US" b="1" dirty="0">
                <a:solidFill>
                  <a:srgbClr val="003CA5"/>
                </a:solidFill>
                <a:latin typeface="+mn-lt"/>
              </a:rPr>
              <a:t>. </a:t>
            </a:r>
            <a:r>
              <a:rPr lang="en-US" b="1" dirty="0" err="1">
                <a:solidFill>
                  <a:srgbClr val="003CA5"/>
                </a:solidFill>
                <a:latin typeface="+mn-lt"/>
              </a:rPr>
              <a:t>Nó</a:t>
            </a:r>
            <a:r>
              <a:rPr lang="en-US" b="1" dirty="0">
                <a:solidFill>
                  <a:srgbClr val="003CA5"/>
                </a:solidFill>
                <a:latin typeface="+mn-lt"/>
              </a:rPr>
              <a:t> </a:t>
            </a:r>
            <a:r>
              <a:rPr lang="vi-VN" b="1" dirty="0">
                <a:solidFill>
                  <a:srgbClr val="003CA5"/>
                </a:solidFill>
                <a:latin typeface="+mn-lt"/>
              </a:rPr>
              <a:t>thể hiện sự tương tác giữa các từ trong một tập hợp tài liệu. </a:t>
            </a:r>
            <a:endParaRPr lang="en-US"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Trong đồ thị này, các từ được đại diện bởi các nút, và có một cạnh giữa hai từ nếu những từ này xuất hiện cùng nhau trong một cửa sổ ngữ cảnh. </a:t>
            </a:r>
            <a:endParaRPr lang="en-US"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Sau khi xây dựng đồ thị đồng xuất hiện, một số đo lường trung tâm như degree, closeness, betweenness và vector riêng được áp dụng để tìm từ khóa. </a:t>
            </a:r>
            <a:endParaRPr lang="en-US" b="1" dirty="0">
              <a:solidFill>
                <a:srgbClr val="003CA5"/>
              </a:solidFill>
              <a:latin typeface="+mn-lt"/>
            </a:endParaRPr>
          </a:p>
          <a:p>
            <a:pPr marL="571500" indent="-571500">
              <a:lnSpc>
                <a:spcPct val="150000"/>
              </a:lnSpc>
              <a:spcBef>
                <a:spcPts val="600"/>
              </a:spcBef>
              <a:buFont typeface="Wingdings" panose="05000000000000000000" pitchFamily="2" charset="2"/>
              <a:buChar char="Ø"/>
            </a:pPr>
            <a:r>
              <a:rPr lang="vi-VN" b="1" dirty="0">
                <a:solidFill>
                  <a:srgbClr val="003CA5"/>
                </a:solidFill>
                <a:latin typeface="+mn-lt"/>
              </a:rPr>
              <a:t>Các phương pháp sử dụng lý thuyết đồ thị để lựa chọn từ khóa bao gồm TextRank, CollabRank, DegExt, NE-Rank, TopicRank, Positionrank, M-GCKE</a:t>
            </a:r>
            <a:r>
              <a:rPr lang="vi-VN" dirty="0"/>
              <a:t>. </a:t>
            </a:r>
            <a:endParaRPr lang="en-US" dirty="0"/>
          </a:p>
        </p:txBody>
      </p:sp>
      <p:sp>
        <p:nvSpPr>
          <p:cNvPr id="3" name="Rectangle 2">
            <a:extLst>
              <a:ext uri="{FF2B5EF4-FFF2-40B4-BE49-F238E27FC236}">
                <a16:creationId xmlns:a16="http://schemas.microsoft.com/office/drawing/2014/main" id="{0F602DBE-B6B0-3E28-D5DD-BA3C2AA7FE66}"/>
              </a:ext>
            </a:extLst>
          </p:cNvPr>
          <p:cNvSpPr/>
          <p:nvPr/>
        </p:nvSpPr>
        <p:spPr>
          <a:xfrm>
            <a:off x="2048283" y="570555"/>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Graph-based model</a:t>
            </a:r>
          </a:p>
        </p:txBody>
      </p:sp>
    </p:spTree>
    <p:extLst>
      <p:ext uri="{BB962C8B-B14F-4D97-AF65-F5344CB8AC3E}">
        <p14:creationId xmlns:p14="http://schemas.microsoft.com/office/powerpoint/2010/main" val="139049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dirty="0">
                <a:solidFill>
                  <a:srgbClr val="003CA5"/>
                </a:solidFill>
                <a:latin typeface="Montserrat" panose="00000500000000000000" pitchFamily="2" charset="0"/>
                <a:cs typeface="Arial" panose="020B0604020202020204" pitchFamily="34" charset="0"/>
              </a:rPr>
              <a:t>0</a:t>
            </a:r>
            <a:r>
              <a:rPr lang="en-US" sz="3600" b="1" dirty="0">
                <a:solidFill>
                  <a:srgbClr val="003CA5"/>
                </a:solidFill>
                <a:latin typeface="Montserrat" panose="00000500000000000000" pitchFamily="2" charset="0"/>
                <a:cs typeface="Arial" panose="020B0604020202020204" pitchFamily="34" charset="0"/>
              </a:rPr>
              <a:t>2. </a:t>
            </a:r>
            <a:r>
              <a:rPr lang="en-US" sz="3600" b="1" dirty="0" err="1">
                <a:solidFill>
                  <a:srgbClr val="003CA5"/>
                </a:solidFill>
                <a:latin typeface="Montserrat" panose="00000500000000000000" pitchFamily="2" charset="0"/>
                <a:cs typeface="Arial" panose="020B0604020202020204" pitchFamily="34" charset="0"/>
              </a:rPr>
              <a:t>Công</a:t>
            </a:r>
            <a:r>
              <a:rPr lang="en-US" sz="3600" b="1" dirty="0">
                <a:solidFill>
                  <a:srgbClr val="003CA5"/>
                </a:solidFill>
                <a:latin typeface="Montserrat" panose="00000500000000000000" pitchFamily="2" charset="0"/>
                <a:cs typeface="Arial" panose="020B0604020202020204" pitchFamily="34" charset="0"/>
              </a:rPr>
              <a:t> </a:t>
            </a:r>
            <a:r>
              <a:rPr lang="vi-VN" sz="3600" b="1" dirty="0">
                <a:solidFill>
                  <a:srgbClr val="003CA5"/>
                </a:solidFill>
                <a:latin typeface="Montserrat" panose="00000500000000000000" pitchFamily="2" charset="0"/>
                <a:cs typeface="Arial" panose="020B0604020202020204" pitchFamily="34" charset="0"/>
              </a:rPr>
              <a:t>việc</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liên</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quan</a:t>
            </a:r>
            <a:endParaRPr lang="en-US" sz="3600" b="1" dirty="0">
              <a:solidFill>
                <a:srgbClr val="003CA5"/>
              </a:solidFill>
              <a:latin typeface="Montserrat" panose="00000500000000000000" pitchFamily="2" charset="0"/>
              <a:cs typeface="Arial" panose="020B0604020202020204" pitchFamily="34" charset="0"/>
            </a:endParaRPr>
          </a:p>
        </p:txBody>
      </p:sp>
      <p:sp>
        <p:nvSpPr>
          <p:cNvPr id="4" name="Rectangle 3">
            <a:extLst>
              <a:ext uri="{FF2B5EF4-FFF2-40B4-BE49-F238E27FC236}">
                <a16:creationId xmlns:a16="http://schemas.microsoft.com/office/drawing/2014/main" id="{B4F981F9-B4CA-A293-026A-DE3BCE6AD2D2}"/>
              </a:ext>
            </a:extLst>
          </p:cNvPr>
          <p:cNvSpPr/>
          <p:nvPr/>
        </p:nvSpPr>
        <p:spPr>
          <a:xfrm>
            <a:off x="2048283" y="570555"/>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Graph-based model</a:t>
            </a:r>
          </a:p>
        </p:txBody>
      </p:sp>
      <p:sp>
        <p:nvSpPr>
          <p:cNvPr id="5" name="Rectangle 4">
            <a:extLst>
              <a:ext uri="{FF2B5EF4-FFF2-40B4-BE49-F238E27FC236}">
                <a16:creationId xmlns:a16="http://schemas.microsoft.com/office/drawing/2014/main" id="{504FE010-FD33-D976-D105-17A112BBB27B}"/>
              </a:ext>
            </a:extLst>
          </p:cNvPr>
          <p:cNvSpPr/>
          <p:nvPr/>
        </p:nvSpPr>
        <p:spPr>
          <a:xfrm>
            <a:off x="-194982" y="4094629"/>
            <a:ext cx="1001806" cy="1304365"/>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459823E8-B713-210B-04E8-16AF15B53C20}"/>
              </a:ext>
            </a:extLst>
          </p:cNvPr>
          <p:cNvSpPr/>
          <p:nvPr/>
        </p:nvSpPr>
        <p:spPr>
          <a:xfrm>
            <a:off x="8358616" y="4128247"/>
            <a:ext cx="1001806" cy="1304365"/>
          </a:xfrm>
          <a:prstGeom prst="rect">
            <a:avLst/>
          </a:prstGeom>
          <a:solidFill>
            <a:schemeClr val="bg1"/>
          </a:solidFill>
          <a:ln>
            <a:solidFill>
              <a:schemeClr val="bg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p:cNvSpPr/>
          <p:nvPr/>
        </p:nvSpPr>
        <p:spPr>
          <a:xfrm>
            <a:off x="59336" y="1260087"/>
            <a:ext cx="8875059" cy="3570208"/>
          </a:xfrm>
          <a:prstGeom prst="rect">
            <a:avLst/>
          </a:prstGeom>
        </p:spPr>
        <p:txBody>
          <a:bodyPr wrap="square">
            <a:spAutoFit/>
          </a:bodyPr>
          <a:lstStyle/>
          <a:p>
            <a:pPr marL="571500" indent="-571500">
              <a:spcBef>
                <a:spcPts val="600"/>
              </a:spcBef>
              <a:buFont typeface="Wingdings" panose="05000000000000000000" pitchFamily="2" charset="2"/>
              <a:buChar char="Ø"/>
            </a:pPr>
            <a:r>
              <a:rPr lang="vi-VN" b="1" dirty="0">
                <a:solidFill>
                  <a:srgbClr val="003CA5"/>
                </a:solidFill>
                <a:latin typeface="+mn-lt"/>
              </a:rPr>
              <a:t>TextRank: biến thể của thuật toán PageRank để xác định sự quan trọng của các từ trong một tập hợp tài liệu dựa trên mối liên kết </a:t>
            </a:r>
            <a:endParaRPr lang="en-US" b="1" dirty="0">
              <a:solidFill>
                <a:srgbClr val="003CA5"/>
              </a:solidFill>
              <a:latin typeface="+mn-lt"/>
            </a:endParaRPr>
          </a:p>
          <a:p>
            <a:pPr marL="571500" indent="-571500">
              <a:spcBef>
                <a:spcPts val="600"/>
              </a:spcBef>
              <a:buFont typeface="Wingdings" panose="05000000000000000000" pitchFamily="2" charset="2"/>
              <a:buChar char="Ø"/>
            </a:pPr>
            <a:r>
              <a:rPr lang="vi-VN" b="1" dirty="0">
                <a:solidFill>
                  <a:srgbClr val="003CA5"/>
                </a:solidFill>
                <a:latin typeface="+mn-lt"/>
              </a:rPr>
              <a:t>CollabRank: CollabRank tập trung vào việc tính toán sự quan trọng của các từ dựa trên sự cộng tác (collaboration) giữa chúng trong tài liệu.</a:t>
            </a:r>
            <a:endParaRPr lang="en-US" b="1" dirty="0">
              <a:solidFill>
                <a:srgbClr val="003CA5"/>
              </a:solidFill>
              <a:latin typeface="+mn-lt"/>
            </a:endParaRPr>
          </a:p>
          <a:p>
            <a:pPr marL="571500" indent="-571500">
              <a:spcBef>
                <a:spcPts val="600"/>
              </a:spcBef>
              <a:buFont typeface="Wingdings" panose="05000000000000000000" pitchFamily="2" charset="2"/>
              <a:buChar char="Ø"/>
            </a:pPr>
            <a:r>
              <a:rPr lang="vi-VN" b="1" dirty="0">
                <a:solidFill>
                  <a:srgbClr val="003CA5"/>
                </a:solidFill>
                <a:latin typeface="+mn-lt"/>
              </a:rPr>
              <a:t>DegEx</a:t>
            </a:r>
            <a:r>
              <a:rPr lang="en-US" b="1" dirty="0">
                <a:solidFill>
                  <a:srgbClr val="003CA5"/>
                </a:solidFill>
                <a:latin typeface="+mn-lt"/>
              </a:rPr>
              <a:t>: </a:t>
            </a:r>
            <a:r>
              <a:rPr lang="vi-VN" b="1" dirty="0">
                <a:solidFill>
                  <a:srgbClr val="003CA5"/>
                </a:solidFill>
                <a:latin typeface="+mn-lt"/>
              </a:rPr>
              <a:t>xác định các từ khóa bằng cách sử dụng mức độ kết nối của các từ trong đồ thị đồng xuất hiện</a:t>
            </a:r>
            <a:r>
              <a:rPr lang="en-US" b="1" dirty="0">
                <a:solidFill>
                  <a:srgbClr val="003CA5"/>
                </a:solidFill>
                <a:latin typeface="+mn-lt"/>
              </a:rPr>
              <a:t>. </a:t>
            </a:r>
          </a:p>
          <a:p>
            <a:pPr marL="571500" indent="-571500">
              <a:spcBef>
                <a:spcPts val="600"/>
              </a:spcBef>
              <a:buFont typeface="Wingdings" panose="05000000000000000000" pitchFamily="2" charset="2"/>
              <a:buChar char="Ø"/>
            </a:pPr>
            <a:r>
              <a:rPr lang="vi-VN" b="1" dirty="0">
                <a:solidFill>
                  <a:srgbClr val="003CA5"/>
                </a:solidFill>
                <a:latin typeface="+mn-lt"/>
              </a:rPr>
              <a:t>NE-Rank: NE-Rank tập trung vào việc xác định sự quan trọng của các thực thể có tên trong tài liệu. </a:t>
            </a:r>
            <a:endParaRPr lang="en-US" b="1" dirty="0">
              <a:solidFill>
                <a:srgbClr val="003CA5"/>
              </a:solidFill>
              <a:latin typeface="+mn-lt"/>
            </a:endParaRPr>
          </a:p>
          <a:p>
            <a:pPr marL="571500" indent="-571500">
              <a:spcBef>
                <a:spcPts val="600"/>
              </a:spcBef>
              <a:buFont typeface="Wingdings" panose="05000000000000000000" pitchFamily="2" charset="2"/>
              <a:buChar char="Ø"/>
            </a:pPr>
            <a:r>
              <a:rPr lang="vi-VN" b="1" dirty="0">
                <a:solidFill>
                  <a:srgbClr val="003CA5"/>
                </a:solidFill>
                <a:latin typeface="+mn-lt"/>
              </a:rPr>
              <a:t>TopicRank: </a:t>
            </a:r>
            <a:r>
              <a:rPr lang="en-US" b="1" dirty="0">
                <a:solidFill>
                  <a:srgbClr val="003CA5"/>
                </a:solidFill>
                <a:latin typeface="+mn-lt"/>
              </a:rPr>
              <a:t>X</a:t>
            </a:r>
            <a:r>
              <a:rPr lang="vi-VN" b="1" dirty="0">
                <a:solidFill>
                  <a:srgbClr val="003CA5"/>
                </a:solidFill>
                <a:latin typeface="+mn-lt"/>
              </a:rPr>
              <a:t>ác định các chủ đề quan trọng trong tài liệu và chọn từ khóa tương ứng với các chủ đề đó.</a:t>
            </a:r>
          </a:p>
          <a:p>
            <a:pPr marL="571500" indent="-571500">
              <a:spcBef>
                <a:spcPts val="600"/>
              </a:spcBef>
              <a:buFont typeface="Wingdings" panose="05000000000000000000" pitchFamily="2" charset="2"/>
              <a:buChar char="Ø"/>
            </a:pPr>
            <a:r>
              <a:rPr lang="vi-VN" b="1" dirty="0">
                <a:solidFill>
                  <a:srgbClr val="003CA5"/>
                </a:solidFill>
                <a:latin typeface="+mn-lt"/>
              </a:rPr>
              <a:t>PositionRank: PositionRank xem xét vị trí của các từ trong tài liệu để xác định sự quan trọng của chúng, với giả định rằng các từ khóa xuất hiện ở các vị trí quan trọng trong tài liệu.</a:t>
            </a:r>
          </a:p>
          <a:p>
            <a:pPr marL="571500" indent="-571500">
              <a:spcBef>
                <a:spcPts val="600"/>
              </a:spcBef>
              <a:buFont typeface="Wingdings" panose="05000000000000000000" pitchFamily="2" charset="2"/>
              <a:buChar char="Ø"/>
            </a:pPr>
            <a:r>
              <a:rPr lang="vi-VN" b="1" dirty="0">
                <a:solidFill>
                  <a:srgbClr val="003CA5"/>
                </a:solidFill>
                <a:latin typeface="+mn-lt"/>
              </a:rPr>
              <a:t>M-GCKE: kết hợp đồ thị đồng xuất hiện với ngữ cảnh đa cấp độ để xác định các từ khóa có ý nghĩa trong tài liệu.</a:t>
            </a:r>
            <a:endParaRPr lang="en-US" b="1" dirty="0">
              <a:solidFill>
                <a:srgbClr val="003CA5"/>
              </a:solidFill>
              <a:latin typeface="+mn-lt"/>
            </a:endParaRPr>
          </a:p>
        </p:txBody>
      </p:sp>
    </p:spTree>
    <p:extLst>
      <p:ext uri="{BB962C8B-B14F-4D97-AF65-F5344CB8AC3E}">
        <p14:creationId xmlns:p14="http://schemas.microsoft.com/office/powerpoint/2010/main" val="169232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90" name="Google Shape;2489;p45">
            <a:extLst>
              <a:ext uri="{FF2B5EF4-FFF2-40B4-BE49-F238E27FC236}">
                <a16:creationId xmlns:a16="http://schemas.microsoft.com/office/drawing/2014/main" id="{288489E7-9312-77C0-2ACC-AAAF16C3AE08}"/>
              </a:ext>
            </a:extLst>
          </p:cNvPr>
          <p:cNvSpPr txBox="1">
            <a:spLocks noGrp="1"/>
          </p:cNvSpPr>
          <p:nvPr>
            <p:ph type="title"/>
          </p:nvPr>
        </p:nvSpPr>
        <p:spPr>
          <a:xfrm>
            <a:off x="635116" y="0"/>
            <a:ext cx="7723500" cy="615572"/>
          </a:xfrm>
          <a:prstGeom prst="rect">
            <a:avLst/>
          </a:prstGeom>
        </p:spPr>
        <p:txBody>
          <a:bodyPr spcFirstLastPara="1" wrap="square" lIns="91425" tIns="91425" rIns="91425" bIns="91425" anchor="ctr" anchorCtr="0">
            <a:noAutofit/>
          </a:bodyPr>
          <a:lstStyle/>
          <a:p>
            <a:pPr algn="ctr">
              <a:lnSpc>
                <a:spcPts val="6719"/>
              </a:lnSpc>
              <a:spcBef>
                <a:spcPts val="600"/>
              </a:spcBef>
              <a:spcAft>
                <a:spcPts val="600"/>
              </a:spcAft>
            </a:pPr>
            <a:r>
              <a:rPr lang="vi-VN" sz="3600" b="1" dirty="0">
                <a:solidFill>
                  <a:srgbClr val="003CA5"/>
                </a:solidFill>
                <a:latin typeface="Montserrat" panose="00000500000000000000" pitchFamily="2" charset="0"/>
                <a:cs typeface="Arial" panose="020B0604020202020204" pitchFamily="34" charset="0"/>
              </a:rPr>
              <a:t>0</a:t>
            </a:r>
            <a:r>
              <a:rPr lang="en-US" sz="3600" b="1" dirty="0">
                <a:solidFill>
                  <a:srgbClr val="003CA5"/>
                </a:solidFill>
                <a:latin typeface="Montserrat" panose="00000500000000000000" pitchFamily="2" charset="0"/>
                <a:cs typeface="Arial" panose="020B0604020202020204" pitchFamily="34" charset="0"/>
              </a:rPr>
              <a:t>2. </a:t>
            </a:r>
            <a:r>
              <a:rPr lang="en-US" sz="3600" b="1" dirty="0" err="1">
                <a:solidFill>
                  <a:srgbClr val="003CA5"/>
                </a:solidFill>
                <a:latin typeface="Montserrat" panose="00000500000000000000" pitchFamily="2" charset="0"/>
                <a:cs typeface="Arial" panose="020B0604020202020204" pitchFamily="34" charset="0"/>
              </a:rPr>
              <a:t>Công</a:t>
            </a:r>
            <a:r>
              <a:rPr lang="en-US" sz="3600" b="1" dirty="0">
                <a:solidFill>
                  <a:srgbClr val="003CA5"/>
                </a:solidFill>
                <a:latin typeface="Montserrat" panose="00000500000000000000" pitchFamily="2" charset="0"/>
                <a:cs typeface="Arial" panose="020B0604020202020204" pitchFamily="34" charset="0"/>
              </a:rPr>
              <a:t> </a:t>
            </a:r>
            <a:r>
              <a:rPr lang="vi-VN" sz="3600" b="1" dirty="0">
                <a:solidFill>
                  <a:srgbClr val="003CA5"/>
                </a:solidFill>
                <a:latin typeface="Montserrat" panose="00000500000000000000" pitchFamily="2" charset="0"/>
                <a:cs typeface="Arial" panose="020B0604020202020204" pitchFamily="34" charset="0"/>
              </a:rPr>
              <a:t>việc</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liên</a:t>
            </a:r>
            <a:r>
              <a:rPr lang="en-US" sz="3600" b="1" dirty="0">
                <a:solidFill>
                  <a:srgbClr val="003CA5"/>
                </a:solidFill>
                <a:latin typeface="Montserrat" panose="00000500000000000000" pitchFamily="2" charset="0"/>
                <a:cs typeface="Arial" panose="020B0604020202020204" pitchFamily="34" charset="0"/>
              </a:rPr>
              <a:t> </a:t>
            </a:r>
            <a:r>
              <a:rPr lang="en-US" sz="3600" b="1" dirty="0" err="1">
                <a:solidFill>
                  <a:srgbClr val="003CA5"/>
                </a:solidFill>
                <a:latin typeface="Montserrat" panose="00000500000000000000" pitchFamily="2" charset="0"/>
                <a:cs typeface="Arial" panose="020B0604020202020204" pitchFamily="34" charset="0"/>
              </a:rPr>
              <a:t>quan</a:t>
            </a:r>
            <a:endParaRPr lang="en-US" sz="3600" b="1" dirty="0">
              <a:solidFill>
                <a:srgbClr val="003CA5"/>
              </a:solidFill>
              <a:latin typeface="Montserrat" panose="00000500000000000000" pitchFamily="2" charset="0"/>
              <a:cs typeface="Arial" panose="020B0604020202020204" pitchFamily="34" charset="0"/>
            </a:endParaRPr>
          </a:p>
        </p:txBody>
      </p:sp>
      <p:sp>
        <p:nvSpPr>
          <p:cNvPr id="3" name="Rectangle 2"/>
          <p:cNvSpPr/>
          <p:nvPr/>
        </p:nvSpPr>
        <p:spPr>
          <a:xfrm>
            <a:off x="551706" y="1556439"/>
            <a:ext cx="7890319" cy="2195473"/>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Ø"/>
            </a:pPr>
            <a:r>
              <a:rPr lang="en-US" sz="1800" b="1" dirty="0">
                <a:solidFill>
                  <a:srgbClr val="003CA5"/>
                </a:solidFill>
                <a:latin typeface="+mn-lt"/>
              </a:rPr>
              <a:t>The hybrid models </a:t>
            </a:r>
            <a:r>
              <a:rPr lang="en-US" sz="1800" b="1" dirty="0" err="1">
                <a:solidFill>
                  <a:srgbClr val="003CA5"/>
                </a:solidFill>
                <a:latin typeface="+mn-lt"/>
              </a:rPr>
              <a:t>nổ</a:t>
            </a:r>
            <a:r>
              <a:rPr lang="en-US" sz="1800" b="1" dirty="0">
                <a:solidFill>
                  <a:srgbClr val="003CA5"/>
                </a:solidFill>
                <a:latin typeface="+mn-lt"/>
              </a:rPr>
              <a:t> </a:t>
            </a:r>
            <a:r>
              <a:rPr lang="en-US" sz="1800" b="1" dirty="0" err="1">
                <a:solidFill>
                  <a:srgbClr val="003CA5"/>
                </a:solidFill>
                <a:latin typeface="+mn-lt"/>
              </a:rPr>
              <a:t>lực</a:t>
            </a:r>
            <a:r>
              <a:rPr lang="en-US" sz="1800" b="1" dirty="0">
                <a:solidFill>
                  <a:srgbClr val="003CA5"/>
                </a:solidFill>
                <a:latin typeface="+mn-lt"/>
              </a:rPr>
              <a:t> </a:t>
            </a:r>
            <a:r>
              <a:rPr lang="en-US" sz="1800" b="1" dirty="0" err="1">
                <a:solidFill>
                  <a:srgbClr val="003CA5"/>
                </a:solidFill>
                <a:latin typeface="+mn-lt"/>
              </a:rPr>
              <a:t>kết</a:t>
            </a:r>
            <a:r>
              <a:rPr lang="en-US" sz="1800" b="1" dirty="0">
                <a:solidFill>
                  <a:srgbClr val="003CA5"/>
                </a:solidFill>
                <a:latin typeface="+mn-lt"/>
              </a:rPr>
              <a:t> </a:t>
            </a:r>
            <a:r>
              <a:rPr lang="en-US" sz="1800" b="1" dirty="0" err="1">
                <a:solidFill>
                  <a:srgbClr val="003CA5"/>
                </a:solidFill>
                <a:latin typeface="+mn-lt"/>
              </a:rPr>
              <a:t>hợp</a:t>
            </a:r>
            <a:r>
              <a:rPr lang="en-US" sz="1800" b="1" dirty="0">
                <a:solidFill>
                  <a:srgbClr val="003CA5"/>
                </a:solidFill>
                <a:latin typeface="+mn-lt"/>
              </a:rPr>
              <a:t> 2 </a:t>
            </a:r>
            <a:r>
              <a:rPr lang="en-US" sz="1800" b="1" dirty="0" err="1">
                <a:solidFill>
                  <a:srgbClr val="003CA5"/>
                </a:solidFill>
                <a:latin typeface="+mn-lt"/>
              </a:rPr>
              <a:t>loại</a:t>
            </a:r>
            <a:r>
              <a:rPr lang="en-US" sz="1800" b="1" dirty="0">
                <a:solidFill>
                  <a:srgbClr val="003CA5"/>
                </a:solidFill>
                <a:latin typeface="+mn-lt"/>
              </a:rPr>
              <a:t> </a:t>
            </a:r>
            <a:r>
              <a:rPr lang="en-US" sz="1800" b="1" dirty="0" err="1">
                <a:solidFill>
                  <a:srgbClr val="003CA5"/>
                </a:solidFill>
                <a:latin typeface="+mn-lt"/>
              </a:rPr>
              <a:t>đã</a:t>
            </a:r>
            <a:r>
              <a:rPr lang="en-US" sz="1800" b="1" dirty="0">
                <a:solidFill>
                  <a:srgbClr val="003CA5"/>
                </a:solidFill>
                <a:latin typeface="+mn-lt"/>
              </a:rPr>
              <a:t> </a:t>
            </a:r>
            <a:r>
              <a:rPr lang="en-US" sz="1800" b="1" dirty="0" err="1">
                <a:solidFill>
                  <a:srgbClr val="003CA5"/>
                </a:solidFill>
                <a:latin typeface="+mn-lt"/>
              </a:rPr>
              <a:t>đề</a:t>
            </a:r>
            <a:r>
              <a:rPr lang="en-US" sz="1800" b="1" dirty="0">
                <a:solidFill>
                  <a:srgbClr val="003CA5"/>
                </a:solidFill>
                <a:latin typeface="+mn-lt"/>
              </a:rPr>
              <a:t> </a:t>
            </a:r>
            <a:r>
              <a:rPr lang="en-US" sz="1800" b="1" dirty="0" err="1">
                <a:solidFill>
                  <a:srgbClr val="003CA5"/>
                </a:solidFill>
                <a:latin typeface="+mn-lt"/>
              </a:rPr>
              <a:t>cập</a:t>
            </a:r>
            <a:r>
              <a:rPr lang="en-US" sz="1800" b="1" dirty="0">
                <a:solidFill>
                  <a:srgbClr val="003CA5"/>
                </a:solidFill>
                <a:latin typeface="+mn-lt"/>
              </a:rPr>
              <a:t> </a:t>
            </a:r>
            <a:r>
              <a:rPr lang="en-US" sz="1800" b="1" dirty="0" err="1">
                <a:solidFill>
                  <a:srgbClr val="003CA5"/>
                </a:solidFill>
                <a:latin typeface="+mn-lt"/>
              </a:rPr>
              <a:t>trước</a:t>
            </a:r>
            <a:r>
              <a:rPr lang="en-US" sz="1800" b="1" dirty="0">
                <a:solidFill>
                  <a:srgbClr val="003CA5"/>
                </a:solidFill>
                <a:latin typeface="+mn-lt"/>
              </a:rPr>
              <a:t> </a:t>
            </a:r>
            <a:r>
              <a:rPr lang="en-US" sz="1800" b="1" dirty="0" err="1">
                <a:solidFill>
                  <a:srgbClr val="003CA5"/>
                </a:solidFill>
                <a:latin typeface="+mn-lt"/>
              </a:rPr>
              <a:t>đó</a:t>
            </a:r>
            <a:r>
              <a:rPr lang="en-US" sz="1800" b="1" dirty="0">
                <a:solidFill>
                  <a:srgbClr val="003CA5"/>
                </a:solidFill>
                <a:latin typeface="+mn-lt"/>
              </a:rPr>
              <a:t>.</a:t>
            </a:r>
          </a:p>
          <a:p>
            <a:pPr marL="571500" indent="-571500">
              <a:lnSpc>
                <a:spcPct val="150000"/>
              </a:lnSpc>
              <a:spcBef>
                <a:spcPts val="600"/>
              </a:spcBef>
              <a:buFont typeface="Wingdings" panose="05000000000000000000" pitchFamily="2" charset="2"/>
              <a:buChar char="Ø"/>
            </a:pPr>
            <a:r>
              <a:rPr lang="vi-VN" sz="1800" b="1" dirty="0">
                <a:solidFill>
                  <a:srgbClr val="003CA5"/>
                </a:solidFill>
                <a:latin typeface="+mn-lt"/>
              </a:rPr>
              <a:t>Trong</a:t>
            </a:r>
            <a:r>
              <a:rPr lang="en-US" sz="1800" b="1" dirty="0">
                <a:solidFill>
                  <a:srgbClr val="003CA5"/>
                </a:solidFill>
                <a:latin typeface="+mn-lt"/>
              </a:rPr>
              <a:t> </a:t>
            </a:r>
            <a:r>
              <a:rPr lang="en-US" sz="1800" b="1" dirty="0" err="1">
                <a:solidFill>
                  <a:srgbClr val="003CA5"/>
                </a:solidFill>
                <a:latin typeface="+mn-lt"/>
              </a:rPr>
              <a:t>bài</a:t>
            </a:r>
            <a:r>
              <a:rPr lang="en-US" sz="1800" b="1" dirty="0">
                <a:solidFill>
                  <a:srgbClr val="003CA5"/>
                </a:solidFill>
                <a:latin typeface="+mn-lt"/>
              </a:rPr>
              <a:t> </a:t>
            </a:r>
            <a:r>
              <a:rPr lang="en-US" sz="1800" b="1" dirty="0" err="1">
                <a:solidFill>
                  <a:srgbClr val="003CA5"/>
                </a:solidFill>
                <a:latin typeface="+mn-lt"/>
              </a:rPr>
              <a:t>báo</a:t>
            </a:r>
            <a:r>
              <a:rPr lang="en-US" sz="1800" b="1" dirty="0">
                <a:solidFill>
                  <a:srgbClr val="003CA5"/>
                </a:solidFill>
                <a:latin typeface="+mn-lt"/>
              </a:rPr>
              <a:t> </a:t>
            </a:r>
            <a:r>
              <a:rPr lang="en-US" sz="1800" b="1" dirty="0" err="1">
                <a:solidFill>
                  <a:srgbClr val="003CA5"/>
                </a:solidFill>
                <a:latin typeface="+mn-lt"/>
              </a:rPr>
              <a:t>tham</a:t>
            </a:r>
            <a:r>
              <a:rPr lang="en-US" sz="1800" b="1" dirty="0">
                <a:solidFill>
                  <a:srgbClr val="003CA5"/>
                </a:solidFill>
                <a:latin typeface="+mn-lt"/>
              </a:rPr>
              <a:t> </a:t>
            </a:r>
            <a:r>
              <a:rPr lang="en-US" sz="1800" b="1" dirty="0" err="1">
                <a:solidFill>
                  <a:srgbClr val="003CA5"/>
                </a:solidFill>
                <a:latin typeface="+mn-lt"/>
              </a:rPr>
              <a:t>khảo</a:t>
            </a:r>
            <a:r>
              <a:rPr lang="vi-VN" sz="1800" b="1" dirty="0">
                <a:solidFill>
                  <a:srgbClr val="003CA5"/>
                </a:solidFill>
                <a:latin typeface="+mn-lt"/>
              </a:rPr>
              <a:t>,</a:t>
            </a:r>
            <a:r>
              <a:rPr lang="en-US" sz="1800" b="1" dirty="0">
                <a:solidFill>
                  <a:srgbClr val="003CA5"/>
                </a:solidFill>
                <a:latin typeface="+mn-lt"/>
              </a:rPr>
              <a:t> </a:t>
            </a:r>
            <a:r>
              <a:rPr lang="en-US" sz="1800" b="1" dirty="0" err="1">
                <a:solidFill>
                  <a:srgbClr val="003CA5"/>
                </a:solidFill>
                <a:latin typeface="+mn-lt"/>
              </a:rPr>
              <a:t>tác</a:t>
            </a:r>
            <a:r>
              <a:rPr lang="en-US" sz="1800" b="1" dirty="0">
                <a:solidFill>
                  <a:srgbClr val="003CA5"/>
                </a:solidFill>
                <a:latin typeface="+mn-lt"/>
              </a:rPr>
              <a:t> </a:t>
            </a:r>
            <a:r>
              <a:rPr lang="en-US" sz="1800" b="1" dirty="0" err="1">
                <a:solidFill>
                  <a:srgbClr val="003CA5"/>
                </a:solidFill>
                <a:latin typeface="+mn-lt"/>
              </a:rPr>
              <a:t>giả</a:t>
            </a:r>
            <a:r>
              <a:rPr lang="en-US" sz="1800" b="1" dirty="0">
                <a:solidFill>
                  <a:srgbClr val="003CA5"/>
                </a:solidFill>
                <a:latin typeface="+mn-lt"/>
              </a:rPr>
              <a:t> chia </a:t>
            </a:r>
            <a:r>
              <a:rPr lang="en-US" sz="1800" b="1" dirty="0" err="1">
                <a:solidFill>
                  <a:srgbClr val="003CA5"/>
                </a:solidFill>
                <a:latin typeface="+mn-lt"/>
              </a:rPr>
              <a:t>sẽ</a:t>
            </a:r>
            <a:r>
              <a:rPr lang="en-US" sz="1800" b="1" dirty="0">
                <a:solidFill>
                  <a:srgbClr val="003CA5"/>
                </a:solidFill>
                <a:latin typeface="+mn-lt"/>
              </a:rPr>
              <a:t>:</a:t>
            </a:r>
            <a:r>
              <a:rPr lang="vi-VN" sz="1800" b="1" dirty="0">
                <a:solidFill>
                  <a:srgbClr val="003CA5"/>
                </a:solidFill>
                <a:latin typeface="+mn-lt"/>
              </a:rPr>
              <a:t> </a:t>
            </a:r>
            <a:r>
              <a:rPr lang="en-US" sz="1800" b="1" dirty="0">
                <a:solidFill>
                  <a:srgbClr val="003CA5"/>
                </a:solidFill>
                <a:latin typeface="+mn-lt"/>
              </a:rPr>
              <a:t>“</a:t>
            </a:r>
            <a:r>
              <a:rPr lang="vi-VN" sz="1800" b="1" dirty="0">
                <a:solidFill>
                  <a:srgbClr val="003CA5"/>
                </a:solidFill>
                <a:latin typeface="+mn-lt"/>
              </a:rPr>
              <a:t>chúng tôi cố gắng phát triển một phương pháp trích xuất từ khóa hiệu quả bằng cách kết hợp các mô hình dựa trên đồ thị và văn bản, và sử dụng các kỹ thuật gán nhãn chuỗi và phân loại.</a:t>
            </a:r>
            <a:r>
              <a:rPr lang="en-US" sz="1800" b="1" dirty="0">
                <a:solidFill>
                  <a:srgbClr val="003CA5"/>
                </a:solidFill>
                <a:latin typeface="+mn-lt"/>
              </a:rPr>
              <a:t>”</a:t>
            </a:r>
          </a:p>
        </p:txBody>
      </p:sp>
      <p:sp>
        <p:nvSpPr>
          <p:cNvPr id="4" name="Rectangle 3">
            <a:extLst>
              <a:ext uri="{FF2B5EF4-FFF2-40B4-BE49-F238E27FC236}">
                <a16:creationId xmlns:a16="http://schemas.microsoft.com/office/drawing/2014/main" id="{764B3799-FEEC-1576-49DE-0885B7D74195}"/>
              </a:ext>
            </a:extLst>
          </p:cNvPr>
          <p:cNvSpPr/>
          <p:nvPr/>
        </p:nvSpPr>
        <p:spPr>
          <a:xfrm>
            <a:off x="2048283" y="570555"/>
            <a:ext cx="4897166" cy="618374"/>
          </a:xfrm>
          <a:prstGeom prst="rect">
            <a:avLst/>
          </a:prstGeom>
        </p:spPr>
        <p:txBody>
          <a:bodyPr wrap="square">
            <a:spAutoFit/>
          </a:bodyPr>
          <a:lstStyle/>
          <a:p>
            <a:pPr algn="ctr">
              <a:lnSpc>
                <a:spcPct val="150000"/>
              </a:lnSpc>
            </a:pPr>
            <a:r>
              <a:rPr lang="en-US" sz="2600" b="1" dirty="0">
                <a:solidFill>
                  <a:srgbClr val="003CA5"/>
                </a:solidFill>
                <a:latin typeface="+mn-lt"/>
              </a:rPr>
              <a:t>Hybrid model</a:t>
            </a:r>
          </a:p>
        </p:txBody>
      </p:sp>
    </p:spTree>
    <p:extLst>
      <p:ext uri="{BB962C8B-B14F-4D97-AF65-F5344CB8AC3E}">
        <p14:creationId xmlns:p14="http://schemas.microsoft.com/office/powerpoint/2010/main" val="482923043"/>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1594</TotalTime>
  <Words>2458</Words>
  <Application>Microsoft Office PowerPoint</Application>
  <PresentationFormat>On-screen Show (16:9)</PresentationFormat>
  <Paragraphs>314</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Times New Roman</vt:lpstr>
      <vt:lpstr>Outfit</vt:lpstr>
      <vt:lpstr>Cambria Math</vt:lpstr>
      <vt:lpstr>Montserrat</vt:lpstr>
      <vt:lpstr>Nunito Light</vt:lpstr>
      <vt:lpstr>Arial</vt:lpstr>
      <vt:lpstr>DM Sans</vt:lpstr>
      <vt:lpstr>Wingdings</vt:lpstr>
      <vt:lpstr>Barlow</vt:lpstr>
      <vt:lpstr>Calibri</vt:lpstr>
      <vt:lpstr>Management Consulting Toolkit by Slidesgo</vt:lpstr>
      <vt:lpstr>PowerPoint Presentation</vt:lpstr>
      <vt:lpstr>Table of contents</vt:lpstr>
      <vt:lpstr>PowerPoint Presentation</vt:lpstr>
      <vt:lpstr>02. Công việc liên quan</vt:lpstr>
      <vt:lpstr>02. Công việc liên quan</vt:lpstr>
      <vt:lpstr>02. Công việc liên quan</vt:lpstr>
      <vt:lpstr>02. Công việc liên quan</vt:lpstr>
      <vt:lpstr>02. Công việc liên quan</vt:lpstr>
      <vt:lpstr>02. Công việc liên quan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Mạnh Nguyễn Văn</dc:creator>
  <cp:lastModifiedBy>Nguyễn Văn Mạnh</cp:lastModifiedBy>
  <cp:revision>205</cp:revision>
  <dcterms:modified xsi:type="dcterms:W3CDTF">2024-06-13T18:50:52Z</dcterms:modified>
</cp:coreProperties>
</file>