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Open Sauce" panose="020B0604020202020204" charset="0"/>
      <p:regular r:id="rId18"/>
    </p:embeddedFont>
    <p:embeddedFont>
      <p:font typeface="Oswald Bold" panose="020B0604020202020204" charset="0"/>
      <p:regular r:id="rId19"/>
    </p:embeddedFont>
    <p:embeddedFont>
      <p:font typeface="Open Sauce Bold" panose="020B0604020202020204" charset="0"/>
      <p:regular r:id="rId20"/>
    </p:embeddedFont>
    <p:embeddedFont>
      <p:font typeface="DM Sans Italics" panose="020B0604020202020204" charset="0"/>
      <p:regular r:id="rId21"/>
    </p:embeddedFont>
    <p:embeddedFont>
      <p:font typeface="DM Sans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2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18.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4473353" y="5826441"/>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5" name="Group 5"/>
          <p:cNvGrpSpPr/>
          <p:nvPr/>
        </p:nvGrpSpPr>
        <p:grpSpPr>
          <a:xfrm>
            <a:off x="3962401" y="2640276"/>
            <a:ext cx="10424508"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latin typeface="Arial" panose="020B0604020202020204" pitchFamily="34" charset="0"/>
                <a:cs typeface="Arial" panose="020B0604020202020204" pitchFamily="34" charset="0"/>
              </a:endParaRPr>
            </a:p>
          </p:txBody>
        </p:sp>
      </p:grpSp>
      <p:sp>
        <p:nvSpPr>
          <p:cNvPr id="8" name="TextBox 8"/>
          <p:cNvSpPr txBox="1"/>
          <p:nvPr/>
        </p:nvSpPr>
        <p:spPr>
          <a:xfrm>
            <a:off x="4949078" y="2008934"/>
            <a:ext cx="8725099" cy="1923604"/>
          </a:xfrm>
          <a:prstGeom prst="rect">
            <a:avLst/>
          </a:prstGeom>
        </p:spPr>
        <p:txBody>
          <a:bodyPr wrap="square" lIns="0" tIns="0" rIns="0" bIns="0" rtlCol="0" anchor="t">
            <a:spAutoFit/>
          </a:bodyPr>
          <a:lstStyle/>
          <a:p>
            <a:pPr algn="ctr">
              <a:lnSpc>
                <a:spcPts val="14958"/>
              </a:lnSpc>
            </a:pPr>
            <a:r>
              <a:rPr lang="en-US" sz="4400" spc="1062" smtClean="0">
                <a:solidFill>
                  <a:srgbClr val="17B168"/>
                </a:solidFill>
                <a:latin typeface="Arial" panose="020B0604020202020204" pitchFamily="34" charset="0"/>
                <a:cs typeface="Arial" panose="020B0604020202020204" pitchFamily="34" charset="0"/>
              </a:rPr>
              <a:t>PBL7</a:t>
            </a:r>
            <a:endParaRPr lang="en-US" sz="4400" spc="1062">
              <a:solidFill>
                <a:srgbClr val="17B168"/>
              </a:solidFill>
              <a:latin typeface="Arial" panose="020B0604020202020204" pitchFamily="34" charset="0"/>
              <a:cs typeface="Arial" panose="020B0604020202020204" pitchFamily="34" charset="0"/>
            </a:endParaRPr>
          </a:p>
        </p:txBody>
      </p:sp>
      <p:sp>
        <p:nvSpPr>
          <p:cNvPr id="9" name="TextBox 9"/>
          <p:cNvSpPr txBox="1"/>
          <p:nvPr/>
        </p:nvSpPr>
        <p:spPr>
          <a:xfrm>
            <a:off x="4236346" y="3932538"/>
            <a:ext cx="9815307" cy="1461939"/>
          </a:xfrm>
          <a:prstGeom prst="rect">
            <a:avLst/>
          </a:prstGeom>
        </p:spPr>
        <p:txBody>
          <a:bodyPr lIns="0" tIns="0" rIns="0" bIns="0" rtlCol="0" anchor="t">
            <a:spAutoFit/>
          </a:bodyPr>
          <a:lstStyle/>
          <a:p>
            <a:pPr algn="ctr">
              <a:lnSpc>
                <a:spcPts val="5746"/>
              </a:lnSpc>
            </a:pPr>
            <a:r>
              <a:rPr lang="vi-VN" sz="4000" spc="408">
                <a:solidFill>
                  <a:srgbClr val="231F20"/>
                </a:solidFill>
                <a:cs typeface="Arial" panose="020B0604020202020204" pitchFamily="34" charset="0"/>
              </a:rPr>
              <a:t>HỆ THỐNG DỰ BÁO XU </a:t>
            </a:r>
            <a:r>
              <a:rPr lang="vi-VN" sz="4000" spc="408" smtClean="0">
                <a:solidFill>
                  <a:srgbClr val="231F20"/>
                </a:solidFill>
                <a:cs typeface="Arial" panose="020B0604020202020204" pitchFamily="34" charset="0"/>
              </a:rPr>
              <a:t>HƯỚNG </a:t>
            </a:r>
            <a:r>
              <a:rPr lang="vi-VN" sz="4000" spc="408">
                <a:solidFill>
                  <a:srgbClr val="231F20"/>
                </a:solidFill>
                <a:cs typeface="Arial" panose="020B0604020202020204" pitchFamily="34" charset="0"/>
              </a:rPr>
              <a:t>CHỦ ĐỀ BÀI BÁO KHOA HỌC</a:t>
            </a:r>
            <a:endParaRPr lang="en-US" sz="4000" spc="408">
              <a:solidFill>
                <a:srgbClr val="231F20"/>
              </a:solidFill>
              <a:latin typeface="Arial" panose="020B0604020202020204" pitchFamily="34" charset="0"/>
              <a:cs typeface="Arial" panose="020B0604020202020204" pitchFamily="34" charset="0"/>
            </a:endParaRPr>
          </a:p>
        </p:txBody>
      </p:sp>
      <p:sp>
        <p:nvSpPr>
          <p:cNvPr id="10" name="TextBox 10"/>
          <p:cNvSpPr txBox="1"/>
          <p:nvPr/>
        </p:nvSpPr>
        <p:spPr>
          <a:xfrm>
            <a:off x="6576980" y="7257415"/>
            <a:ext cx="1386334" cy="1115690"/>
          </a:xfrm>
          <a:prstGeom prst="rect">
            <a:avLst/>
          </a:prstGeom>
        </p:spPr>
        <p:txBody>
          <a:bodyPr lIns="0" tIns="0" rIns="0" bIns="0" rtlCol="0" anchor="t">
            <a:spAutoFit/>
          </a:bodyPr>
          <a:lstStyle/>
          <a:p>
            <a:pPr algn="r">
              <a:lnSpc>
                <a:spcPts val="2859"/>
              </a:lnSpc>
            </a:pPr>
            <a:r>
              <a:rPr lang="en-US" sz="2199">
                <a:solidFill>
                  <a:srgbClr val="000000"/>
                </a:solidFill>
                <a:latin typeface="Arial" panose="020B0604020202020204" pitchFamily="34" charset="0"/>
                <a:cs typeface="Arial" panose="020B0604020202020204" pitchFamily="34" charset="0"/>
              </a:rPr>
              <a:t>Mentor:</a:t>
            </a:r>
          </a:p>
          <a:p>
            <a:pPr algn="r">
              <a:lnSpc>
                <a:spcPts val="2859"/>
              </a:lnSpc>
              <a:spcBef>
                <a:spcPct val="0"/>
              </a:spcBef>
            </a:pPr>
            <a:endParaRPr lang="en-US" sz="2199" smtClean="0">
              <a:solidFill>
                <a:srgbClr val="000000"/>
              </a:solidFill>
              <a:latin typeface="Arial" panose="020B0604020202020204" pitchFamily="34" charset="0"/>
              <a:cs typeface="Arial" panose="020B0604020202020204" pitchFamily="34" charset="0"/>
            </a:endParaRPr>
          </a:p>
          <a:p>
            <a:pPr algn="r">
              <a:lnSpc>
                <a:spcPts val="2859"/>
              </a:lnSpc>
              <a:spcBef>
                <a:spcPct val="0"/>
              </a:spcBef>
            </a:pPr>
            <a:r>
              <a:rPr lang="en-US" sz="2199" smtClean="0">
                <a:solidFill>
                  <a:srgbClr val="000000"/>
                </a:solidFill>
                <a:latin typeface="Arial" panose="020B0604020202020204" pitchFamily="34" charset="0"/>
                <a:cs typeface="Arial" panose="020B0604020202020204" pitchFamily="34" charset="0"/>
              </a:rPr>
              <a:t>Members</a:t>
            </a:r>
            <a:r>
              <a:rPr lang="en-US" sz="2199">
                <a:solidFill>
                  <a:srgbClr val="000000"/>
                </a:solidFill>
                <a:latin typeface="Arial" panose="020B0604020202020204" pitchFamily="34" charset="0"/>
                <a:cs typeface="Arial" panose="020B0604020202020204" pitchFamily="34" charset="0"/>
              </a:rPr>
              <a:t>:</a:t>
            </a:r>
          </a:p>
        </p:txBody>
      </p:sp>
      <p:sp>
        <p:nvSpPr>
          <p:cNvPr id="11" name="TextBox 11"/>
          <p:cNvSpPr txBox="1"/>
          <p:nvPr/>
        </p:nvSpPr>
        <p:spPr>
          <a:xfrm>
            <a:off x="8294594" y="7257415"/>
            <a:ext cx="3973606" cy="1859483"/>
          </a:xfrm>
          <a:prstGeom prst="rect">
            <a:avLst/>
          </a:prstGeom>
        </p:spPr>
        <p:txBody>
          <a:bodyPr wrap="square" lIns="0" tIns="0" rIns="0" bIns="0" rtlCol="0" anchor="t">
            <a:spAutoFit/>
          </a:bodyPr>
          <a:lstStyle/>
          <a:p>
            <a:pPr>
              <a:lnSpc>
                <a:spcPts val="2859"/>
              </a:lnSpc>
            </a:pPr>
            <a:r>
              <a:rPr lang="en-US" sz="2199" smtClean="0">
                <a:solidFill>
                  <a:srgbClr val="000000"/>
                </a:solidFill>
                <a:latin typeface="Arial" panose="020B0604020202020204" pitchFamily="34" charset="0"/>
                <a:cs typeface="Arial" panose="020B0604020202020204" pitchFamily="34" charset="0"/>
              </a:rPr>
              <a:t>Huỳnh Hữu Hưng</a:t>
            </a:r>
          </a:p>
          <a:p>
            <a:pPr>
              <a:lnSpc>
                <a:spcPts val="2859"/>
              </a:lnSpc>
            </a:pPr>
            <a:endParaRPr lang="en-US" sz="2199" smtClean="0">
              <a:solidFill>
                <a:srgbClr val="000000"/>
              </a:solidFill>
              <a:latin typeface="Arial" panose="020B0604020202020204" pitchFamily="34" charset="0"/>
              <a:cs typeface="Arial" panose="020B0604020202020204" pitchFamily="34" charset="0"/>
            </a:endParaRPr>
          </a:p>
          <a:p>
            <a:pPr>
              <a:lnSpc>
                <a:spcPts val="2859"/>
              </a:lnSpc>
            </a:pPr>
            <a:r>
              <a:rPr lang="en-US" sz="2199" smtClean="0">
                <a:solidFill>
                  <a:srgbClr val="000000"/>
                </a:solidFill>
                <a:latin typeface="Arial" panose="020B0604020202020204" pitchFamily="34" charset="0"/>
                <a:cs typeface="Arial" panose="020B0604020202020204" pitchFamily="34" charset="0"/>
              </a:rPr>
              <a:t>Nguyễn Văn Hoàng Phúc</a:t>
            </a:r>
          </a:p>
          <a:p>
            <a:pPr>
              <a:lnSpc>
                <a:spcPts val="2859"/>
              </a:lnSpc>
            </a:pPr>
            <a:r>
              <a:rPr lang="en-US" sz="2199" smtClean="0">
                <a:solidFill>
                  <a:srgbClr val="000000"/>
                </a:solidFill>
                <a:latin typeface="Arial" panose="020B0604020202020204" pitchFamily="34" charset="0"/>
                <a:cs typeface="Arial" panose="020B0604020202020204" pitchFamily="34" charset="0"/>
              </a:rPr>
              <a:t>Nguyễn Văn Mạnh</a:t>
            </a:r>
          </a:p>
          <a:p>
            <a:pPr>
              <a:lnSpc>
                <a:spcPts val="2859"/>
              </a:lnSpc>
            </a:pPr>
            <a:r>
              <a:rPr lang="en-US" sz="2199" smtClean="0">
                <a:solidFill>
                  <a:srgbClr val="000000"/>
                </a:solidFill>
                <a:latin typeface="Arial" panose="020B0604020202020204" pitchFamily="34" charset="0"/>
                <a:cs typeface="Arial" panose="020B0604020202020204" pitchFamily="34" charset="0"/>
              </a:rPr>
              <a:t>Nguyên Công Cường</a:t>
            </a:r>
            <a:endParaRPr lang="en-US" sz="2199">
              <a:solidFill>
                <a:srgbClr val="00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887923">
            <a:off x="-6937517" y="-8747353"/>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10580377">
            <a:off x="10646613" y="3123224"/>
            <a:ext cx="12102934" cy="12419055"/>
          </a:xfrm>
          <a:custGeom>
            <a:avLst/>
            <a:gdLst/>
            <a:ahLst/>
            <a:cxnLst/>
            <a:rect l="l" t="t" r="r" b="b"/>
            <a:pathLst>
              <a:path w="12102934" h="12419055">
                <a:moveTo>
                  <a:pt x="0" y="0"/>
                </a:moveTo>
                <a:lnTo>
                  <a:pt x="12102933" y="0"/>
                </a:lnTo>
                <a:lnTo>
                  <a:pt x="12102933" y="12419055"/>
                </a:lnTo>
                <a:lnTo>
                  <a:pt x="0" y="12419055"/>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a:off x="7973848" y="5368218"/>
            <a:ext cx="2019335" cy="2019335"/>
          </a:xfrm>
          <a:custGeom>
            <a:avLst/>
            <a:gdLst/>
            <a:ahLst/>
            <a:cxnLst/>
            <a:rect l="l" t="t" r="r" b="b"/>
            <a:pathLst>
              <a:path w="2019335" h="2019335">
                <a:moveTo>
                  <a:pt x="0" y="0"/>
                </a:moveTo>
                <a:lnTo>
                  <a:pt x="2019335" y="0"/>
                </a:lnTo>
                <a:lnTo>
                  <a:pt x="2019335" y="2019335"/>
                </a:lnTo>
                <a:lnTo>
                  <a:pt x="0" y="2019335"/>
                </a:lnTo>
                <a:lnTo>
                  <a:pt x="0" y="0"/>
                </a:lnTo>
                <a:close/>
              </a:path>
            </a:pathLst>
          </a:custGeom>
          <a:blipFill>
            <a:blip r:embed="rId5"/>
            <a:stretch>
              <a:fillRect/>
            </a:stretch>
          </a:blipFill>
        </p:spPr>
      </p:sp>
      <p:sp>
        <p:nvSpPr>
          <p:cNvPr id="6" name="TextBox 6"/>
          <p:cNvSpPr txBox="1"/>
          <p:nvPr/>
        </p:nvSpPr>
        <p:spPr>
          <a:xfrm>
            <a:off x="5406880" y="2549527"/>
            <a:ext cx="7763112" cy="2021205"/>
          </a:xfrm>
          <a:prstGeom prst="rect">
            <a:avLst/>
          </a:prstGeom>
        </p:spPr>
        <p:txBody>
          <a:bodyPr lIns="0" tIns="0" rIns="0" bIns="0" rtlCol="0" anchor="t">
            <a:spAutoFit/>
          </a:bodyPr>
          <a:lstStyle/>
          <a:p>
            <a:pPr marL="0" lvl="0" indent="0" algn="ctr">
              <a:lnSpc>
                <a:spcPts val="16560"/>
              </a:lnSpc>
              <a:spcBef>
                <a:spcPct val="0"/>
              </a:spcBef>
            </a:pPr>
            <a:r>
              <a:rPr lang="en-US" sz="12000" spc="1176">
                <a:solidFill>
                  <a:srgbClr val="231F20"/>
                </a:solidFill>
                <a:latin typeface="Oswald Bold"/>
              </a:rPr>
              <a:t>DEMO</a:t>
            </a:r>
          </a:p>
        </p:txBody>
      </p:sp>
      <p:sp>
        <p:nvSpPr>
          <p:cNvPr id="7" name="TextBox 7"/>
          <p:cNvSpPr txBox="1"/>
          <p:nvPr/>
        </p:nvSpPr>
        <p:spPr>
          <a:xfrm>
            <a:off x="5406880" y="4542157"/>
            <a:ext cx="7763112" cy="476250"/>
          </a:xfrm>
          <a:prstGeom prst="rect">
            <a:avLst/>
          </a:prstGeom>
        </p:spPr>
        <p:txBody>
          <a:bodyPr lIns="0" tIns="0" rIns="0" bIns="0" rtlCol="0" anchor="t">
            <a:spAutoFit/>
          </a:bodyPr>
          <a:lstStyle/>
          <a:p>
            <a:pPr algn="ctr">
              <a:lnSpc>
                <a:spcPts val="3899"/>
              </a:lnSpc>
              <a:spcBef>
                <a:spcPct val="0"/>
              </a:spcBef>
            </a:pPr>
            <a:r>
              <a:rPr lang="en-US" sz="2999">
                <a:solidFill>
                  <a:srgbClr val="231F20"/>
                </a:solidFill>
                <a:latin typeface="Open Sauce"/>
              </a:rPr>
              <a:t>of implemented features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887923">
            <a:off x="-2683214" y="7543802"/>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rot="887923">
            <a:off x="12959606" y="-2969620"/>
            <a:ext cx="7032580" cy="7216267"/>
          </a:xfrm>
          <a:custGeom>
            <a:avLst/>
            <a:gdLst/>
            <a:ahLst/>
            <a:cxnLst/>
            <a:rect l="l" t="t" r="r" b="b"/>
            <a:pathLst>
              <a:path w="7032580" h="7216267">
                <a:moveTo>
                  <a:pt x="0" y="0"/>
                </a:moveTo>
                <a:lnTo>
                  <a:pt x="7032581" y="0"/>
                </a:lnTo>
                <a:lnTo>
                  <a:pt x="7032581" y="7216268"/>
                </a:lnTo>
                <a:lnTo>
                  <a:pt x="0" y="721626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TextBox 4"/>
          <p:cNvSpPr txBox="1"/>
          <p:nvPr/>
        </p:nvSpPr>
        <p:spPr>
          <a:xfrm>
            <a:off x="2849233" y="55806"/>
            <a:ext cx="9729596" cy="1226058"/>
          </a:xfrm>
          <a:prstGeom prst="rect">
            <a:avLst/>
          </a:prstGeom>
        </p:spPr>
        <p:txBody>
          <a:bodyPr lIns="0" tIns="0" rIns="0" bIns="0" rtlCol="0" anchor="t">
            <a:spAutoFit/>
          </a:bodyPr>
          <a:lstStyle/>
          <a:p>
            <a:pPr marL="0" lvl="0" indent="0">
              <a:lnSpc>
                <a:spcPts val="9935"/>
              </a:lnSpc>
              <a:spcBef>
                <a:spcPct val="0"/>
              </a:spcBef>
            </a:pPr>
            <a:r>
              <a:rPr lang="en-US" sz="7200" spc="705">
                <a:solidFill>
                  <a:srgbClr val="231F20"/>
                </a:solidFill>
                <a:latin typeface="Oswald Bold"/>
              </a:rPr>
              <a:t>PROBLEM - SOLUTION</a:t>
            </a:r>
          </a:p>
        </p:txBody>
      </p:sp>
      <p:grpSp>
        <p:nvGrpSpPr>
          <p:cNvPr id="5" name="Group 5"/>
          <p:cNvGrpSpPr/>
          <p:nvPr/>
        </p:nvGrpSpPr>
        <p:grpSpPr>
          <a:xfrm>
            <a:off x="16333169" y="8069439"/>
            <a:ext cx="2094695" cy="2377721"/>
            <a:chOff x="0" y="0"/>
            <a:chExt cx="551689" cy="626231"/>
          </a:xfrm>
        </p:grpSpPr>
        <p:sp>
          <p:nvSpPr>
            <p:cNvPr id="6" name="Freeform 6"/>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7" name="TextBox 7"/>
            <p:cNvSpPr txBox="1"/>
            <p:nvPr/>
          </p:nvSpPr>
          <p:spPr>
            <a:xfrm>
              <a:off x="0" y="-19050"/>
              <a:ext cx="551689" cy="645281"/>
            </a:xfrm>
            <a:prstGeom prst="rect">
              <a:avLst/>
            </a:prstGeom>
          </p:spPr>
          <p:txBody>
            <a:bodyPr lIns="50800" tIns="50800" rIns="50800" bIns="50800" rtlCol="0" anchor="ctr"/>
            <a:lstStyle/>
            <a:p>
              <a:pPr algn="ctr">
                <a:lnSpc>
                  <a:spcPts val="2859"/>
                </a:lnSpc>
              </a:pPr>
              <a:endParaRPr/>
            </a:p>
          </p:txBody>
        </p:sp>
      </p:grpSp>
      <p:grpSp>
        <p:nvGrpSpPr>
          <p:cNvPr id="8" name="Group 8"/>
          <p:cNvGrpSpPr/>
          <p:nvPr/>
        </p:nvGrpSpPr>
        <p:grpSpPr>
          <a:xfrm>
            <a:off x="-224419" y="-1349021"/>
            <a:ext cx="2094695" cy="2377721"/>
            <a:chOff x="0" y="0"/>
            <a:chExt cx="551689" cy="626231"/>
          </a:xfrm>
        </p:grpSpPr>
        <p:sp>
          <p:nvSpPr>
            <p:cNvPr id="9" name="Freeform 9"/>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10" name="TextBox 10"/>
            <p:cNvSpPr txBox="1"/>
            <p:nvPr/>
          </p:nvSpPr>
          <p:spPr>
            <a:xfrm>
              <a:off x="0" y="-19050"/>
              <a:ext cx="551689" cy="645281"/>
            </a:xfrm>
            <a:prstGeom prst="rect">
              <a:avLst/>
            </a:prstGeom>
          </p:spPr>
          <p:txBody>
            <a:bodyPr lIns="50800" tIns="50800" rIns="50800" bIns="50800" rtlCol="0" anchor="ctr"/>
            <a:lstStyle/>
            <a:p>
              <a:pPr algn="ctr">
                <a:lnSpc>
                  <a:spcPts val="2859"/>
                </a:lnSpc>
              </a:pPr>
              <a:endParaRPr/>
            </a:p>
          </p:txBody>
        </p:sp>
      </p:grpSp>
      <p:sp>
        <p:nvSpPr>
          <p:cNvPr id="11" name="TextBox 11"/>
          <p:cNvSpPr txBox="1"/>
          <p:nvPr/>
        </p:nvSpPr>
        <p:spPr>
          <a:xfrm>
            <a:off x="3262719" y="2508550"/>
            <a:ext cx="1256407" cy="388620"/>
          </a:xfrm>
          <a:prstGeom prst="rect">
            <a:avLst/>
          </a:prstGeom>
        </p:spPr>
        <p:txBody>
          <a:bodyPr lIns="0" tIns="0" rIns="0" bIns="0" rtlCol="0" anchor="t">
            <a:spAutoFit/>
          </a:bodyPr>
          <a:lstStyle/>
          <a:p>
            <a:pPr marL="518160" lvl="1" indent="-259080" algn="ctr">
              <a:lnSpc>
                <a:spcPts val="3120"/>
              </a:lnSpc>
              <a:buFont typeface="Arial"/>
              <a:buChar char="•"/>
            </a:pPr>
            <a:r>
              <a:rPr lang="en-US" sz="2400">
                <a:solidFill>
                  <a:srgbClr val="000000"/>
                </a:solidFill>
                <a:latin typeface="Open Sauce"/>
              </a:rPr>
              <a:t>N/A?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TextBox 4"/>
          <p:cNvSpPr txBox="1"/>
          <p:nvPr/>
        </p:nvSpPr>
        <p:spPr>
          <a:xfrm>
            <a:off x="1198796" y="2126887"/>
            <a:ext cx="7573940" cy="4041269"/>
          </a:xfrm>
          <a:prstGeom prst="rect">
            <a:avLst/>
          </a:prstGeom>
        </p:spPr>
        <p:txBody>
          <a:bodyPr lIns="0" tIns="0" rIns="0" bIns="0" rtlCol="0" anchor="t">
            <a:spAutoFit/>
          </a:bodyPr>
          <a:lstStyle/>
          <a:p>
            <a:pPr marL="0" lvl="0" indent="0" algn="ctr">
              <a:lnSpc>
                <a:spcPts val="10763"/>
              </a:lnSpc>
              <a:spcBef>
                <a:spcPct val="0"/>
              </a:spcBef>
            </a:pPr>
            <a:r>
              <a:rPr lang="en-US" sz="7799" spc="764">
                <a:solidFill>
                  <a:srgbClr val="363636"/>
                </a:solidFill>
                <a:latin typeface="Open Sauce Bold"/>
              </a:rPr>
              <a:t>QUESTION AND ANSWER</a:t>
            </a:r>
          </a:p>
        </p:txBody>
      </p:sp>
      <p:sp>
        <p:nvSpPr>
          <p:cNvPr id="5" name="Freeform 5"/>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6" name="Freeform 6"/>
          <p:cNvSpPr/>
          <p:nvPr/>
        </p:nvSpPr>
        <p:spPr>
          <a:xfrm>
            <a:off x="15176300" y="2260237"/>
            <a:ext cx="1617594" cy="1602380"/>
          </a:xfrm>
          <a:custGeom>
            <a:avLst/>
            <a:gdLst/>
            <a:ahLst/>
            <a:cxnLst/>
            <a:rect l="l" t="t" r="r" b="b"/>
            <a:pathLst>
              <a:path w="1617594" h="1602380">
                <a:moveTo>
                  <a:pt x="0" y="0"/>
                </a:moveTo>
                <a:lnTo>
                  <a:pt x="1617594" y="0"/>
                </a:lnTo>
                <a:lnTo>
                  <a:pt x="1617594" y="1602381"/>
                </a:lnTo>
                <a:lnTo>
                  <a:pt x="0" y="1602381"/>
                </a:lnTo>
                <a:lnTo>
                  <a:pt x="0" y="0"/>
                </a:lnTo>
                <a:close/>
              </a:path>
            </a:pathLst>
          </a:custGeom>
          <a:blipFill>
            <a:blip r:embed="rId7"/>
            <a:stretch>
              <a:fillRect b="-949"/>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3" name="Group 3"/>
          <p:cNvGrpSpPr/>
          <p:nvPr/>
        </p:nvGrpSpPr>
        <p:grpSpPr>
          <a:xfrm>
            <a:off x="4572000" y="2348389"/>
            <a:ext cx="2035430" cy="7138512"/>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sp>
        <p:sp>
          <p:nvSpPr>
            <p:cNvPr id="5" name="TextBox 5"/>
            <p:cNvSpPr txBox="1"/>
            <p:nvPr/>
          </p:nvSpPr>
          <p:spPr>
            <a:xfrm>
              <a:off x="0" y="-19050"/>
              <a:ext cx="368852" cy="1729188"/>
            </a:xfrm>
            <a:prstGeom prst="rect">
              <a:avLst/>
            </a:prstGeom>
          </p:spPr>
          <p:txBody>
            <a:bodyPr lIns="50800" tIns="50800" rIns="50800" bIns="50800" rtlCol="0" anchor="ctr"/>
            <a:lstStyle/>
            <a:p>
              <a:pPr algn="ctr">
                <a:lnSpc>
                  <a:spcPts val="2859"/>
                </a:lnSpc>
              </a:pPr>
              <a:endParaRPr sz="2400">
                <a:latin typeface="Arial" panose="020B0604020202020204" pitchFamily="34" charset="0"/>
                <a:cs typeface="Arial" panose="020B0604020202020204" pitchFamily="34" charset="0"/>
              </a:endParaRPr>
            </a:p>
          </p:txBody>
        </p:sp>
      </p:grpSp>
      <p:sp>
        <p:nvSpPr>
          <p:cNvPr id="6" name="TextBox 6"/>
          <p:cNvSpPr txBox="1"/>
          <p:nvPr/>
        </p:nvSpPr>
        <p:spPr>
          <a:xfrm>
            <a:off x="5390586" y="304563"/>
            <a:ext cx="7416941" cy="1291507"/>
          </a:xfrm>
          <a:prstGeom prst="rect">
            <a:avLst/>
          </a:prstGeom>
        </p:spPr>
        <p:txBody>
          <a:bodyPr lIns="0" tIns="0" rIns="0" bIns="0" rtlCol="0" anchor="t">
            <a:spAutoFit/>
          </a:bodyPr>
          <a:lstStyle/>
          <a:p>
            <a:pPr algn="ctr">
              <a:lnSpc>
                <a:spcPts val="11040"/>
              </a:lnSpc>
            </a:pPr>
            <a:r>
              <a:rPr lang="en-US" sz="8000" spc="784" smtClean="0">
                <a:solidFill>
                  <a:srgbClr val="231F20"/>
                </a:solidFill>
                <a:latin typeface="Arial" panose="020B0604020202020204" pitchFamily="34" charset="0"/>
                <a:cs typeface="Arial" panose="020B0604020202020204" pitchFamily="34" charset="0"/>
              </a:rPr>
              <a:t>NỘI DUNG</a:t>
            </a:r>
            <a:endParaRPr lang="en-US" sz="8000" spc="784">
              <a:solidFill>
                <a:srgbClr val="231F20"/>
              </a:solidFill>
              <a:latin typeface="Arial" panose="020B0604020202020204" pitchFamily="34" charset="0"/>
              <a:cs typeface="Arial" panose="020B0604020202020204" pitchFamily="34" charset="0"/>
            </a:endParaRP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8" name="TextBox 8"/>
          <p:cNvSpPr txBox="1"/>
          <p:nvPr/>
        </p:nvSpPr>
        <p:spPr>
          <a:xfrm>
            <a:off x="5121105" y="2675912"/>
            <a:ext cx="937219" cy="657225"/>
          </a:xfrm>
          <a:prstGeom prst="rect">
            <a:avLst/>
          </a:prstGeom>
        </p:spPr>
        <p:txBody>
          <a:bodyPr lIns="0" tIns="0" rIns="0" bIns="0" rtlCol="0" anchor="t">
            <a:spAutoFit/>
          </a:bodyPr>
          <a:lstStyle/>
          <a:p>
            <a:pPr algn="ctr">
              <a:lnSpc>
                <a:spcPts val="5126"/>
              </a:lnSpc>
            </a:pPr>
            <a:r>
              <a:rPr lang="en-US" sz="4800">
                <a:solidFill>
                  <a:srgbClr val="363636"/>
                </a:solidFill>
                <a:latin typeface="Arial" panose="020B0604020202020204" pitchFamily="34" charset="0"/>
                <a:cs typeface="Arial" panose="020B0604020202020204" pitchFamily="34" charset="0"/>
              </a:rPr>
              <a:t>01</a:t>
            </a:r>
          </a:p>
        </p:txBody>
      </p:sp>
      <p:sp>
        <p:nvSpPr>
          <p:cNvPr id="9" name="TextBox 9"/>
          <p:cNvSpPr txBox="1"/>
          <p:nvPr/>
        </p:nvSpPr>
        <p:spPr>
          <a:xfrm>
            <a:off x="5121104" y="3615994"/>
            <a:ext cx="937219" cy="657225"/>
          </a:xfrm>
          <a:prstGeom prst="rect">
            <a:avLst/>
          </a:prstGeom>
        </p:spPr>
        <p:txBody>
          <a:bodyPr lIns="0" tIns="0" rIns="0" bIns="0" rtlCol="0" anchor="t">
            <a:spAutoFit/>
          </a:bodyPr>
          <a:lstStyle/>
          <a:p>
            <a:pPr algn="ctr">
              <a:lnSpc>
                <a:spcPts val="5126"/>
              </a:lnSpc>
            </a:pPr>
            <a:r>
              <a:rPr lang="en-US" sz="4800">
                <a:solidFill>
                  <a:srgbClr val="363636"/>
                </a:solidFill>
                <a:latin typeface="Arial" panose="020B0604020202020204" pitchFamily="34" charset="0"/>
                <a:cs typeface="Arial" panose="020B0604020202020204" pitchFamily="34" charset="0"/>
              </a:rPr>
              <a:t>02</a:t>
            </a:r>
          </a:p>
        </p:txBody>
      </p:sp>
      <p:sp>
        <p:nvSpPr>
          <p:cNvPr id="10" name="TextBox 10"/>
          <p:cNvSpPr txBox="1"/>
          <p:nvPr/>
        </p:nvSpPr>
        <p:spPr>
          <a:xfrm>
            <a:off x="5121101" y="4561792"/>
            <a:ext cx="937219" cy="657225"/>
          </a:xfrm>
          <a:prstGeom prst="rect">
            <a:avLst/>
          </a:prstGeom>
        </p:spPr>
        <p:txBody>
          <a:bodyPr lIns="0" tIns="0" rIns="0" bIns="0" rtlCol="0" anchor="t">
            <a:spAutoFit/>
          </a:bodyPr>
          <a:lstStyle/>
          <a:p>
            <a:pPr algn="ctr">
              <a:lnSpc>
                <a:spcPts val="5126"/>
              </a:lnSpc>
            </a:pPr>
            <a:r>
              <a:rPr lang="en-US" sz="4800">
                <a:solidFill>
                  <a:srgbClr val="363636"/>
                </a:solidFill>
                <a:latin typeface="Arial" panose="020B0604020202020204" pitchFamily="34" charset="0"/>
                <a:cs typeface="Arial" panose="020B0604020202020204" pitchFamily="34" charset="0"/>
              </a:rPr>
              <a:t>03</a:t>
            </a:r>
          </a:p>
        </p:txBody>
      </p:sp>
      <p:sp>
        <p:nvSpPr>
          <p:cNvPr id="11" name="TextBox 11"/>
          <p:cNvSpPr txBox="1"/>
          <p:nvPr/>
        </p:nvSpPr>
        <p:spPr>
          <a:xfrm>
            <a:off x="5121101" y="5496286"/>
            <a:ext cx="937219" cy="657225"/>
          </a:xfrm>
          <a:prstGeom prst="rect">
            <a:avLst/>
          </a:prstGeom>
        </p:spPr>
        <p:txBody>
          <a:bodyPr lIns="0" tIns="0" rIns="0" bIns="0" rtlCol="0" anchor="t">
            <a:spAutoFit/>
          </a:bodyPr>
          <a:lstStyle/>
          <a:p>
            <a:pPr algn="ctr">
              <a:lnSpc>
                <a:spcPts val="5126"/>
              </a:lnSpc>
            </a:pPr>
            <a:r>
              <a:rPr lang="en-US" sz="4800">
                <a:solidFill>
                  <a:srgbClr val="363636"/>
                </a:solidFill>
                <a:latin typeface="Arial" panose="020B0604020202020204" pitchFamily="34" charset="0"/>
                <a:cs typeface="Arial" panose="020B0604020202020204" pitchFamily="34" charset="0"/>
              </a:rPr>
              <a:t>04</a:t>
            </a:r>
          </a:p>
        </p:txBody>
      </p:sp>
      <p:sp>
        <p:nvSpPr>
          <p:cNvPr id="12" name="TextBox 12"/>
          <p:cNvSpPr txBox="1"/>
          <p:nvPr/>
        </p:nvSpPr>
        <p:spPr>
          <a:xfrm>
            <a:off x="5116338" y="6444543"/>
            <a:ext cx="937219" cy="657225"/>
          </a:xfrm>
          <a:prstGeom prst="rect">
            <a:avLst/>
          </a:prstGeom>
        </p:spPr>
        <p:txBody>
          <a:bodyPr lIns="0" tIns="0" rIns="0" bIns="0" rtlCol="0" anchor="t">
            <a:spAutoFit/>
          </a:bodyPr>
          <a:lstStyle/>
          <a:p>
            <a:pPr algn="ctr">
              <a:lnSpc>
                <a:spcPts val="5126"/>
              </a:lnSpc>
            </a:pPr>
            <a:r>
              <a:rPr lang="en-US" sz="4800">
                <a:solidFill>
                  <a:srgbClr val="363636"/>
                </a:solidFill>
                <a:latin typeface="Arial" panose="020B0604020202020204" pitchFamily="34" charset="0"/>
                <a:cs typeface="Arial" panose="020B0604020202020204" pitchFamily="34" charset="0"/>
              </a:rPr>
              <a:t>05</a:t>
            </a:r>
          </a:p>
        </p:txBody>
      </p:sp>
      <p:sp>
        <p:nvSpPr>
          <p:cNvPr id="13" name="TextBox 13"/>
          <p:cNvSpPr txBox="1"/>
          <p:nvPr/>
        </p:nvSpPr>
        <p:spPr>
          <a:xfrm>
            <a:off x="5116337" y="7390341"/>
            <a:ext cx="937219" cy="657225"/>
          </a:xfrm>
          <a:prstGeom prst="rect">
            <a:avLst/>
          </a:prstGeom>
        </p:spPr>
        <p:txBody>
          <a:bodyPr lIns="0" tIns="0" rIns="0" bIns="0" rtlCol="0" anchor="t">
            <a:spAutoFit/>
          </a:bodyPr>
          <a:lstStyle/>
          <a:p>
            <a:pPr algn="ctr">
              <a:lnSpc>
                <a:spcPts val="5126"/>
              </a:lnSpc>
            </a:pPr>
            <a:r>
              <a:rPr lang="en-US" sz="4800">
                <a:solidFill>
                  <a:srgbClr val="363636"/>
                </a:solidFill>
                <a:latin typeface="Arial" panose="020B0604020202020204" pitchFamily="34" charset="0"/>
                <a:cs typeface="Arial" panose="020B0604020202020204" pitchFamily="34" charset="0"/>
              </a:rPr>
              <a:t>06</a:t>
            </a:r>
          </a:p>
        </p:txBody>
      </p:sp>
      <p:sp>
        <p:nvSpPr>
          <p:cNvPr id="14" name="TextBox 14"/>
          <p:cNvSpPr txBox="1"/>
          <p:nvPr/>
        </p:nvSpPr>
        <p:spPr>
          <a:xfrm>
            <a:off x="5116336" y="8336139"/>
            <a:ext cx="937219" cy="657225"/>
          </a:xfrm>
          <a:prstGeom prst="rect">
            <a:avLst/>
          </a:prstGeom>
        </p:spPr>
        <p:txBody>
          <a:bodyPr lIns="0" tIns="0" rIns="0" bIns="0" rtlCol="0" anchor="t">
            <a:spAutoFit/>
          </a:bodyPr>
          <a:lstStyle/>
          <a:p>
            <a:pPr algn="ctr">
              <a:lnSpc>
                <a:spcPts val="5126"/>
              </a:lnSpc>
            </a:pPr>
            <a:r>
              <a:rPr lang="en-US" sz="4800">
                <a:solidFill>
                  <a:srgbClr val="363636"/>
                </a:solidFill>
                <a:latin typeface="Arial" panose="020B0604020202020204" pitchFamily="34" charset="0"/>
                <a:cs typeface="Arial" panose="020B0604020202020204" pitchFamily="34" charset="0"/>
              </a:rPr>
              <a:t>07</a:t>
            </a:r>
          </a:p>
        </p:txBody>
      </p:sp>
      <p:sp>
        <p:nvSpPr>
          <p:cNvPr id="15" name="TextBox 15"/>
          <p:cNvSpPr txBox="1"/>
          <p:nvPr/>
        </p:nvSpPr>
        <p:spPr>
          <a:xfrm>
            <a:off x="7156535" y="2736073"/>
            <a:ext cx="5790503" cy="448841"/>
          </a:xfrm>
          <a:prstGeom prst="rect">
            <a:avLst/>
          </a:prstGeom>
        </p:spPr>
        <p:txBody>
          <a:bodyPr lIns="0" tIns="0" rIns="0" bIns="0" rtlCol="0" anchor="t">
            <a:spAutoFit/>
          </a:bodyPr>
          <a:lstStyle/>
          <a:p>
            <a:pPr>
              <a:lnSpc>
                <a:spcPts val="3483"/>
              </a:lnSpc>
            </a:pPr>
            <a:r>
              <a:rPr lang="en-US" sz="3200" spc="247" smtClean="0">
                <a:solidFill>
                  <a:srgbClr val="231F20"/>
                </a:solidFill>
                <a:latin typeface="Arial" panose="020B0604020202020204" pitchFamily="34" charset="0"/>
                <a:cs typeface="Arial" panose="020B0604020202020204" pitchFamily="34" charset="0"/>
              </a:rPr>
              <a:t>MỤC ĐÍCH, MỤC TIÊU	</a:t>
            </a:r>
            <a:endParaRPr lang="en-US" sz="3200" spc="247">
              <a:solidFill>
                <a:srgbClr val="231F20"/>
              </a:solidFill>
              <a:latin typeface="Arial" panose="020B0604020202020204" pitchFamily="34" charset="0"/>
              <a:cs typeface="Arial" panose="020B0604020202020204" pitchFamily="34" charset="0"/>
            </a:endParaRPr>
          </a:p>
        </p:txBody>
      </p:sp>
      <p:sp>
        <p:nvSpPr>
          <p:cNvPr id="16" name="TextBox 16"/>
          <p:cNvSpPr txBox="1"/>
          <p:nvPr/>
        </p:nvSpPr>
        <p:spPr>
          <a:xfrm>
            <a:off x="7156534" y="3717743"/>
            <a:ext cx="7245266" cy="448841"/>
          </a:xfrm>
          <a:prstGeom prst="rect">
            <a:avLst/>
          </a:prstGeom>
        </p:spPr>
        <p:txBody>
          <a:bodyPr wrap="square" lIns="0" tIns="0" rIns="0" bIns="0" rtlCol="0" anchor="t">
            <a:spAutoFit/>
          </a:bodyPr>
          <a:lstStyle/>
          <a:p>
            <a:pPr>
              <a:lnSpc>
                <a:spcPts val="3483"/>
              </a:lnSpc>
            </a:pPr>
            <a:r>
              <a:rPr lang="en-US" sz="3200" spc="247" smtClean="0">
                <a:solidFill>
                  <a:srgbClr val="231F20"/>
                </a:solidFill>
                <a:latin typeface="Arial" panose="020B0604020202020204" pitchFamily="34" charset="0"/>
                <a:cs typeface="Arial" panose="020B0604020202020204" pitchFamily="34" charset="0"/>
              </a:rPr>
              <a:t>CHỨC NĂNG CHÍNH </a:t>
            </a:r>
            <a:endParaRPr lang="en-US" sz="3200" spc="247">
              <a:solidFill>
                <a:srgbClr val="231F20"/>
              </a:solidFill>
              <a:latin typeface="Arial" panose="020B0604020202020204" pitchFamily="34" charset="0"/>
              <a:cs typeface="Arial" panose="020B0604020202020204" pitchFamily="34" charset="0"/>
            </a:endParaRPr>
          </a:p>
        </p:txBody>
      </p:sp>
      <p:sp>
        <p:nvSpPr>
          <p:cNvPr id="17" name="TextBox 17"/>
          <p:cNvSpPr txBox="1"/>
          <p:nvPr/>
        </p:nvSpPr>
        <p:spPr>
          <a:xfrm>
            <a:off x="7161297" y="4665983"/>
            <a:ext cx="5790503" cy="448841"/>
          </a:xfrm>
          <a:prstGeom prst="rect">
            <a:avLst/>
          </a:prstGeom>
        </p:spPr>
        <p:txBody>
          <a:bodyPr lIns="0" tIns="0" rIns="0" bIns="0" rtlCol="0" anchor="t">
            <a:spAutoFit/>
          </a:bodyPr>
          <a:lstStyle/>
          <a:p>
            <a:pPr marL="0" lvl="0" indent="0" algn="l">
              <a:lnSpc>
                <a:spcPts val="3483"/>
              </a:lnSpc>
              <a:spcBef>
                <a:spcPct val="0"/>
              </a:spcBef>
            </a:pPr>
            <a:r>
              <a:rPr lang="en-US" sz="3200" spc="247" smtClean="0">
                <a:solidFill>
                  <a:srgbClr val="231F20"/>
                </a:solidFill>
                <a:latin typeface="Arial" panose="020B0604020202020204" pitchFamily="34" charset="0"/>
                <a:cs typeface="Arial" panose="020B0604020202020204" pitchFamily="34" charset="0"/>
              </a:rPr>
              <a:t>THU THẬP DỮ LIỆU</a:t>
            </a:r>
            <a:endParaRPr lang="en-US" sz="3200" spc="247">
              <a:solidFill>
                <a:srgbClr val="231F20"/>
              </a:solidFill>
              <a:latin typeface="Arial" panose="020B0604020202020204" pitchFamily="34" charset="0"/>
              <a:cs typeface="Arial" panose="020B0604020202020204" pitchFamily="34" charset="0"/>
            </a:endParaRPr>
          </a:p>
        </p:txBody>
      </p:sp>
      <p:sp>
        <p:nvSpPr>
          <p:cNvPr id="18" name="TextBox 18"/>
          <p:cNvSpPr txBox="1"/>
          <p:nvPr/>
        </p:nvSpPr>
        <p:spPr>
          <a:xfrm>
            <a:off x="7156534" y="5614223"/>
            <a:ext cx="6076629" cy="448841"/>
          </a:xfrm>
          <a:prstGeom prst="rect">
            <a:avLst/>
          </a:prstGeom>
        </p:spPr>
        <p:txBody>
          <a:bodyPr lIns="0" tIns="0" rIns="0" bIns="0" rtlCol="0" anchor="t">
            <a:spAutoFit/>
          </a:bodyPr>
          <a:lstStyle/>
          <a:p>
            <a:pPr marL="0" lvl="0" indent="0" algn="l">
              <a:lnSpc>
                <a:spcPts val="3483"/>
              </a:lnSpc>
              <a:spcBef>
                <a:spcPct val="0"/>
              </a:spcBef>
            </a:pPr>
            <a:r>
              <a:rPr lang="en-US" sz="3200" spc="247" smtClean="0">
                <a:solidFill>
                  <a:srgbClr val="231F20"/>
                </a:solidFill>
                <a:latin typeface="Arial" panose="020B0604020202020204" pitchFamily="34" charset="0"/>
                <a:cs typeface="Arial" panose="020B0604020202020204" pitchFamily="34" charset="0"/>
              </a:rPr>
              <a:t>MÔ HÌNH DỰ KIẾN</a:t>
            </a:r>
            <a:endParaRPr lang="en-US" sz="3200" spc="247">
              <a:solidFill>
                <a:srgbClr val="231F20"/>
              </a:solidFill>
              <a:latin typeface="Arial" panose="020B0604020202020204" pitchFamily="34" charset="0"/>
              <a:cs typeface="Arial" panose="020B0604020202020204" pitchFamily="34" charset="0"/>
            </a:endParaRPr>
          </a:p>
        </p:txBody>
      </p:sp>
      <p:sp>
        <p:nvSpPr>
          <p:cNvPr id="19" name="TextBox 19"/>
          <p:cNvSpPr txBox="1"/>
          <p:nvPr/>
        </p:nvSpPr>
        <p:spPr>
          <a:xfrm>
            <a:off x="7161297" y="6559004"/>
            <a:ext cx="9927970" cy="448841"/>
          </a:xfrm>
          <a:prstGeom prst="rect">
            <a:avLst/>
          </a:prstGeom>
        </p:spPr>
        <p:txBody>
          <a:bodyPr wrap="square" lIns="0" tIns="0" rIns="0" bIns="0" rtlCol="0" anchor="t">
            <a:spAutoFit/>
          </a:bodyPr>
          <a:lstStyle/>
          <a:p>
            <a:pPr marL="0" lvl="0" indent="0" algn="l">
              <a:lnSpc>
                <a:spcPts val="3483"/>
              </a:lnSpc>
              <a:spcBef>
                <a:spcPct val="0"/>
              </a:spcBef>
            </a:pPr>
            <a:r>
              <a:rPr lang="en-US" sz="3200" spc="247" smtClean="0">
                <a:solidFill>
                  <a:srgbClr val="231F20"/>
                </a:solidFill>
                <a:latin typeface="Arial" panose="020B0604020202020204" pitchFamily="34" charset="0"/>
                <a:cs typeface="Arial" panose="020B0604020202020204" pitchFamily="34" charset="0"/>
              </a:rPr>
              <a:t>WEB </a:t>
            </a:r>
            <a:endParaRPr lang="en-US" sz="3200" spc="247">
              <a:solidFill>
                <a:srgbClr val="231F20"/>
              </a:solidFill>
              <a:latin typeface="Arial" panose="020B0604020202020204" pitchFamily="34" charset="0"/>
              <a:cs typeface="Arial" panose="020B0604020202020204" pitchFamily="34" charset="0"/>
            </a:endParaRPr>
          </a:p>
        </p:txBody>
      </p:sp>
      <p:sp>
        <p:nvSpPr>
          <p:cNvPr id="20" name="TextBox 20"/>
          <p:cNvSpPr txBox="1"/>
          <p:nvPr/>
        </p:nvSpPr>
        <p:spPr>
          <a:xfrm>
            <a:off x="7161297" y="7494532"/>
            <a:ext cx="5790503" cy="448841"/>
          </a:xfrm>
          <a:prstGeom prst="rect">
            <a:avLst/>
          </a:prstGeom>
        </p:spPr>
        <p:txBody>
          <a:bodyPr lIns="0" tIns="0" rIns="0" bIns="0" rtlCol="0" anchor="t">
            <a:spAutoFit/>
          </a:bodyPr>
          <a:lstStyle/>
          <a:p>
            <a:pPr marL="0" lvl="0" indent="0" algn="l">
              <a:lnSpc>
                <a:spcPts val="3483"/>
              </a:lnSpc>
              <a:spcBef>
                <a:spcPct val="0"/>
              </a:spcBef>
            </a:pPr>
            <a:r>
              <a:rPr lang="en-US" sz="3200" spc="247" smtClean="0">
                <a:solidFill>
                  <a:srgbClr val="231F20"/>
                </a:solidFill>
                <a:latin typeface="Arial" panose="020B0604020202020204" pitchFamily="34" charset="0"/>
                <a:cs typeface="Arial" panose="020B0604020202020204" pitchFamily="34" charset="0"/>
              </a:rPr>
              <a:t>HƯỚNG PHÁT TRIỂN</a:t>
            </a:r>
            <a:endParaRPr lang="en-US" sz="3200" spc="247">
              <a:solidFill>
                <a:srgbClr val="231F20"/>
              </a:solidFill>
              <a:latin typeface="Arial" panose="020B0604020202020204" pitchFamily="34" charset="0"/>
              <a:cs typeface="Arial" panose="020B0604020202020204" pitchFamily="34" charset="0"/>
            </a:endParaRPr>
          </a:p>
        </p:txBody>
      </p:sp>
      <p:sp>
        <p:nvSpPr>
          <p:cNvPr id="21" name="TextBox 21"/>
          <p:cNvSpPr txBox="1"/>
          <p:nvPr/>
        </p:nvSpPr>
        <p:spPr>
          <a:xfrm>
            <a:off x="7166059" y="8430060"/>
            <a:ext cx="6076629" cy="448841"/>
          </a:xfrm>
          <a:prstGeom prst="rect">
            <a:avLst/>
          </a:prstGeom>
        </p:spPr>
        <p:txBody>
          <a:bodyPr lIns="0" tIns="0" rIns="0" bIns="0" rtlCol="0" anchor="t">
            <a:spAutoFit/>
          </a:bodyPr>
          <a:lstStyle/>
          <a:p>
            <a:pPr marL="0" lvl="0" indent="0" algn="l">
              <a:lnSpc>
                <a:spcPts val="3483"/>
              </a:lnSpc>
              <a:spcBef>
                <a:spcPct val="0"/>
              </a:spcBef>
            </a:pPr>
            <a:r>
              <a:rPr lang="en-US" sz="3200" spc="247" smtClean="0">
                <a:solidFill>
                  <a:srgbClr val="231F20"/>
                </a:solidFill>
                <a:latin typeface="Arial" panose="020B0604020202020204" pitchFamily="34" charset="0"/>
                <a:cs typeface="Arial" panose="020B0604020202020204" pitchFamily="34" charset="0"/>
              </a:rPr>
              <a:t>KẾT LUẬN</a:t>
            </a:r>
            <a:endParaRPr lang="en-US" sz="3200" spc="247">
              <a:solidFill>
                <a:srgbClr val="231F2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2950784" y="5752893"/>
            <a:ext cx="12113607" cy="1032847"/>
          </a:xfrm>
          <a:custGeom>
            <a:avLst/>
            <a:gdLst/>
            <a:ahLst/>
            <a:cxnLst/>
            <a:rect l="l" t="t" r="r" b="b"/>
            <a:pathLst>
              <a:path w="12113607" h="1032847">
                <a:moveTo>
                  <a:pt x="0" y="0"/>
                </a:moveTo>
                <a:lnTo>
                  <a:pt x="12113607" y="0"/>
                </a:lnTo>
                <a:lnTo>
                  <a:pt x="12113607" y="1032848"/>
                </a:lnTo>
                <a:lnTo>
                  <a:pt x="0" y="1032848"/>
                </a:lnTo>
                <a:lnTo>
                  <a:pt x="0" y="0"/>
                </a:lnTo>
                <a:close/>
              </a:path>
            </a:pathLst>
          </a:custGeom>
          <a:blipFill>
            <a:blip r:embed="rId3"/>
            <a:stretch>
              <a:fillRect t="-119533" b="-12102"/>
            </a:stretch>
          </a:blipFill>
        </p:spPr>
      </p:sp>
      <p:sp>
        <p:nvSpPr>
          <p:cNvPr id="4" name="Freeform 4"/>
          <p:cNvSpPr/>
          <p:nvPr/>
        </p:nvSpPr>
        <p:spPr>
          <a:xfrm>
            <a:off x="2950784" y="8097065"/>
            <a:ext cx="12113607" cy="1161235"/>
          </a:xfrm>
          <a:custGeom>
            <a:avLst/>
            <a:gdLst/>
            <a:ahLst/>
            <a:cxnLst/>
            <a:rect l="l" t="t" r="r" b="b"/>
            <a:pathLst>
              <a:path w="12113607" h="1161235">
                <a:moveTo>
                  <a:pt x="0" y="0"/>
                </a:moveTo>
                <a:lnTo>
                  <a:pt x="12113607" y="0"/>
                </a:lnTo>
                <a:lnTo>
                  <a:pt x="12113607" y="1161235"/>
                </a:lnTo>
                <a:lnTo>
                  <a:pt x="0" y="1161235"/>
                </a:lnTo>
                <a:lnTo>
                  <a:pt x="0" y="0"/>
                </a:lnTo>
                <a:close/>
              </a:path>
            </a:pathLst>
          </a:custGeom>
          <a:blipFill>
            <a:blip r:embed="rId3"/>
            <a:stretch>
              <a:fillRect l="-146" t="-106628" r="-146"/>
            </a:stretch>
          </a:blipFill>
        </p:spPr>
      </p:sp>
      <p:sp>
        <p:nvSpPr>
          <p:cNvPr id="5" name="Freeform 5"/>
          <p:cNvSpPr/>
          <p:nvPr/>
        </p:nvSpPr>
        <p:spPr>
          <a:xfrm>
            <a:off x="2950784" y="3763000"/>
            <a:ext cx="12113607" cy="1032847"/>
          </a:xfrm>
          <a:custGeom>
            <a:avLst/>
            <a:gdLst/>
            <a:ahLst/>
            <a:cxnLst/>
            <a:rect l="l" t="t" r="r" b="b"/>
            <a:pathLst>
              <a:path w="12113607" h="1032847">
                <a:moveTo>
                  <a:pt x="0" y="0"/>
                </a:moveTo>
                <a:lnTo>
                  <a:pt x="12113607" y="0"/>
                </a:lnTo>
                <a:lnTo>
                  <a:pt x="12113607" y="1032847"/>
                </a:lnTo>
                <a:lnTo>
                  <a:pt x="0" y="1032847"/>
                </a:lnTo>
                <a:lnTo>
                  <a:pt x="0" y="0"/>
                </a:lnTo>
                <a:close/>
              </a:path>
            </a:pathLst>
          </a:custGeom>
          <a:blipFill>
            <a:blip r:embed="rId3"/>
            <a:stretch>
              <a:fillRect t="-119533" b="-12102"/>
            </a:stretch>
          </a:blipFill>
        </p:spPr>
      </p:sp>
      <p:grpSp>
        <p:nvGrpSpPr>
          <p:cNvPr id="6" name="Group 6"/>
          <p:cNvGrpSpPr/>
          <p:nvPr/>
        </p:nvGrpSpPr>
        <p:grpSpPr>
          <a:xfrm>
            <a:off x="2950784" y="2330425"/>
            <a:ext cx="12386431" cy="1948998"/>
            <a:chOff x="0" y="0"/>
            <a:chExt cx="4745778" cy="746746"/>
          </a:xfrm>
        </p:grpSpPr>
        <p:sp>
          <p:nvSpPr>
            <p:cNvPr id="7" name="Freeform 7"/>
            <p:cNvSpPr/>
            <p:nvPr/>
          </p:nvSpPr>
          <p:spPr>
            <a:xfrm>
              <a:off x="0" y="0"/>
              <a:ext cx="4745778" cy="746746"/>
            </a:xfrm>
            <a:custGeom>
              <a:avLst/>
              <a:gdLst/>
              <a:ahLst/>
              <a:cxnLst/>
              <a:rect l="l" t="t" r="r" b="b"/>
              <a:pathLst>
                <a:path w="4745778" h="746746">
                  <a:moveTo>
                    <a:pt x="0" y="0"/>
                  </a:moveTo>
                  <a:lnTo>
                    <a:pt x="4745778" y="0"/>
                  </a:lnTo>
                  <a:lnTo>
                    <a:pt x="4745778" y="746746"/>
                  </a:lnTo>
                  <a:lnTo>
                    <a:pt x="0" y="746746"/>
                  </a:lnTo>
                  <a:close/>
                </a:path>
              </a:pathLst>
            </a:custGeom>
            <a:solidFill>
              <a:srgbClr val="EFEFEF"/>
            </a:solidFill>
          </p:spPr>
        </p:sp>
        <p:sp>
          <p:nvSpPr>
            <p:cNvPr id="8" name="TextBox 8"/>
            <p:cNvSpPr txBox="1"/>
            <p:nvPr/>
          </p:nvSpPr>
          <p:spPr>
            <a:xfrm>
              <a:off x="0" y="-19050"/>
              <a:ext cx="4745778" cy="765796"/>
            </a:xfrm>
            <a:prstGeom prst="rect">
              <a:avLst/>
            </a:prstGeom>
          </p:spPr>
          <p:txBody>
            <a:bodyPr lIns="50800" tIns="50800" rIns="50800" bIns="50800" rtlCol="0" anchor="ctr"/>
            <a:lstStyle/>
            <a:p>
              <a:pPr algn="ctr">
                <a:lnSpc>
                  <a:spcPts val="2859"/>
                </a:lnSpc>
              </a:pPr>
              <a:endParaRPr>
                <a:latin typeface="Arial" panose="020B0604020202020204" pitchFamily="34" charset="0"/>
                <a:cs typeface="Arial" panose="020B0604020202020204" pitchFamily="34" charset="0"/>
              </a:endParaRPr>
            </a:p>
          </p:txBody>
        </p:sp>
      </p:grpSp>
      <p:grpSp>
        <p:nvGrpSpPr>
          <p:cNvPr id="9" name="Group 9"/>
          <p:cNvGrpSpPr/>
          <p:nvPr/>
        </p:nvGrpSpPr>
        <p:grpSpPr>
          <a:xfrm>
            <a:off x="3023280" y="4627629"/>
            <a:ext cx="12386431" cy="5121300"/>
            <a:chOff x="0" y="0"/>
            <a:chExt cx="4745778" cy="746746"/>
          </a:xfrm>
        </p:grpSpPr>
        <p:sp>
          <p:nvSpPr>
            <p:cNvPr id="10" name="Freeform 10"/>
            <p:cNvSpPr/>
            <p:nvPr/>
          </p:nvSpPr>
          <p:spPr>
            <a:xfrm>
              <a:off x="0" y="0"/>
              <a:ext cx="4745778" cy="746746"/>
            </a:xfrm>
            <a:custGeom>
              <a:avLst/>
              <a:gdLst/>
              <a:ahLst/>
              <a:cxnLst/>
              <a:rect l="l" t="t" r="r" b="b"/>
              <a:pathLst>
                <a:path w="4745778" h="746746">
                  <a:moveTo>
                    <a:pt x="0" y="0"/>
                  </a:moveTo>
                  <a:lnTo>
                    <a:pt x="4745778" y="0"/>
                  </a:lnTo>
                  <a:lnTo>
                    <a:pt x="4745778" y="746746"/>
                  </a:lnTo>
                  <a:lnTo>
                    <a:pt x="0" y="746746"/>
                  </a:lnTo>
                  <a:close/>
                </a:path>
              </a:pathLst>
            </a:custGeom>
            <a:solidFill>
              <a:srgbClr val="EFEFEF"/>
            </a:solidFill>
          </p:spPr>
        </p:sp>
        <p:sp>
          <p:nvSpPr>
            <p:cNvPr id="11" name="TextBox 11"/>
            <p:cNvSpPr txBox="1"/>
            <p:nvPr/>
          </p:nvSpPr>
          <p:spPr>
            <a:xfrm>
              <a:off x="0" y="-19050"/>
              <a:ext cx="4745778" cy="765796"/>
            </a:xfrm>
            <a:prstGeom prst="rect">
              <a:avLst/>
            </a:prstGeom>
          </p:spPr>
          <p:txBody>
            <a:bodyPr lIns="50800" tIns="50800" rIns="50800" bIns="50800" rtlCol="0" anchor="ctr"/>
            <a:lstStyle/>
            <a:p>
              <a:pPr algn="ctr">
                <a:lnSpc>
                  <a:spcPts val="2859"/>
                </a:lnSpc>
              </a:pPr>
              <a:endParaRPr>
                <a:latin typeface="Arial" panose="020B0604020202020204" pitchFamily="34" charset="0"/>
                <a:cs typeface="Arial" panose="020B0604020202020204" pitchFamily="34" charset="0"/>
              </a:endParaRPr>
            </a:p>
          </p:txBody>
        </p:sp>
      </p:grpSp>
      <p:sp>
        <p:nvSpPr>
          <p:cNvPr id="12" name="Freeform 12"/>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6" name="Freeform 16"/>
          <p:cNvSpPr/>
          <p:nvPr/>
        </p:nvSpPr>
        <p:spPr>
          <a:xfrm>
            <a:off x="3234209" y="7329376"/>
            <a:ext cx="1159455" cy="1178744"/>
          </a:xfrm>
          <a:custGeom>
            <a:avLst/>
            <a:gdLst/>
            <a:ahLst/>
            <a:cxnLst/>
            <a:rect l="l" t="t" r="r" b="b"/>
            <a:pathLst>
              <a:path w="1159455" h="1178744">
                <a:moveTo>
                  <a:pt x="0" y="0"/>
                </a:moveTo>
                <a:lnTo>
                  <a:pt x="1159455" y="0"/>
                </a:lnTo>
                <a:lnTo>
                  <a:pt x="1159455" y="1178743"/>
                </a:lnTo>
                <a:lnTo>
                  <a:pt x="0" y="1178743"/>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20" name="TextBox 20"/>
          <p:cNvSpPr txBox="1"/>
          <p:nvPr/>
        </p:nvSpPr>
        <p:spPr>
          <a:xfrm>
            <a:off x="3436899" y="509061"/>
            <a:ext cx="11559191" cy="1269578"/>
          </a:xfrm>
          <a:prstGeom prst="rect">
            <a:avLst/>
          </a:prstGeom>
        </p:spPr>
        <p:txBody>
          <a:bodyPr wrap="square" lIns="0" tIns="0" rIns="0" bIns="0" rtlCol="0" anchor="t">
            <a:spAutoFit/>
          </a:bodyPr>
          <a:lstStyle/>
          <a:p>
            <a:pPr>
              <a:lnSpc>
                <a:spcPts val="9935"/>
              </a:lnSpc>
            </a:pPr>
            <a:r>
              <a:rPr lang="en-US" sz="7200" spc="705" smtClean="0">
                <a:solidFill>
                  <a:srgbClr val="231F20"/>
                </a:solidFill>
                <a:latin typeface="Arial" panose="020B0604020202020204" pitchFamily="34" charset="0"/>
                <a:cs typeface="Arial" panose="020B0604020202020204" pitchFamily="34" charset="0"/>
              </a:rPr>
              <a:t>MỤC ĐÍCH, MỤC TIÊU</a:t>
            </a:r>
            <a:endParaRPr lang="en-US" sz="7200" spc="705">
              <a:solidFill>
                <a:srgbClr val="231F20"/>
              </a:solidFill>
              <a:latin typeface="Arial" panose="020B0604020202020204" pitchFamily="34" charset="0"/>
              <a:cs typeface="Arial" panose="020B0604020202020204" pitchFamily="34" charset="0"/>
            </a:endParaRPr>
          </a:p>
        </p:txBody>
      </p:sp>
      <p:sp>
        <p:nvSpPr>
          <p:cNvPr id="21" name="TextBox 21"/>
          <p:cNvSpPr txBox="1"/>
          <p:nvPr/>
        </p:nvSpPr>
        <p:spPr>
          <a:xfrm>
            <a:off x="4712199" y="2494926"/>
            <a:ext cx="10229539" cy="1590179"/>
          </a:xfrm>
          <a:prstGeom prst="rect">
            <a:avLst/>
          </a:prstGeom>
        </p:spPr>
        <p:txBody>
          <a:bodyPr lIns="0" tIns="0" rIns="0" bIns="0" rtlCol="0" anchor="t">
            <a:spAutoFit/>
          </a:bodyPr>
          <a:lstStyle/>
          <a:p>
            <a:pPr marL="0" lvl="0" indent="0" algn="just">
              <a:lnSpc>
                <a:spcPts val="3050"/>
              </a:lnSpc>
              <a:spcBef>
                <a:spcPct val="0"/>
              </a:spcBef>
            </a:pPr>
            <a:r>
              <a:rPr lang="en-US" sz="2210" spc="216" smtClean="0">
                <a:solidFill>
                  <a:srgbClr val="231F20"/>
                </a:solidFill>
                <a:latin typeface="Arial" panose="020B0604020202020204" pitchFamily="34" charset="0"/>
                <a:cs typeface="Arial" panose="020B0604020202020204" pitchFamily="34" charset="0"/>
              </a:rPr>
              <a:t>Xây dựng một hệ thống dự đoán xu hướng và tìm kiếm bài báo khoa học dựa trên nguồn dữ liệu đáng tin cậy. Giúp cho các nghiên cứu sinh dễ dàng tiếp cận các công nghệ hiện đại nhất và các xu hướng công nghệ.</a:t>
            </a:r>
            <a:endParaRPr lang="en-US" sz="2210" spc="216">
              <a:solidFill>
                <a:srgbClr val="231F20"/>
              </a:solidFill>
              <a:latin typeface="Arial" panose="020B0604020202020204" pitchFamily="34" charset="0"/>
              <a:cs typeface="Arial" panose="020B0604020202020204" pitchFamily="34" charset="0"/>
            </a:endParaRPr>
          </a:p>
        </p:txBody>
      </p:sp>
      <p:sp>
        <p:nvSpPr>
          <p:cNvPr id="22" name="TextBox 22"/>
          <p:cNvSpPr txBox="1"/>
          <p:nvPr/>
        </p:nvSpPr>
        <p:spPr>
          <a:xfrm>
            <a:off x="4836979" y="4808894"/>
            <a:ext cx="10104758" cy="795089"/>
          </a:xfrm>
          <a:prstGeom prst="rect">
            <a:avLst/>
          </a:prstGeom>
        </p:spPr>
        <p:txBody>
          <a:bodyPr wrap="square" lIns="0" tIns="0" rIns="0" bIns="0" rtlCol="0" anchor="t">
            <a:spAutoFit/>
          </a:bodyPr>
          <a:lstStyle/>
          <a:p>
            <a:pPr marL="0" lvl="0" indent="0" algn="just">
              <a:lnSpc>
                <a:spcPts val="3050"/>
              </a:lnSpc>
              <a:spcBef>
                <a:spcPct val="0"/>
              </a:spcBef>
            </a:pPr>
            <a:r>
              <a:rPr lang="en-US" sz="2210" spc="216" smtClean="0">
                <a:solidFill>
                  <a:srgbClr val="231F20"/>
                </a:solidFill>
                <a:latin typeface="Arial" panose="020B0604020202020204" pitchFamily="34" charset="0"/>
                <a:cs typeface="Arial" panose="020B0604020202020204" pitchFamily="34" charset="0"/>
              </a:rPr>
              <a:t>+ cung cấp các sơ đồ, biểu đồ thể hiện các keywords (chủ đề) đang thịnh hành một cách trực quan.  </a:t>
            </a:r>
            <a:endParaRPr lang="en-US" sz="2210" spc="216">
              <a:solidFill>
                <a:srgbClr val="231F20"/>
              </a:solidFill>
              <a:latin typeface="Arial" panose="020B0604020202020204" pitchFamily="34" charset="0"/>
              <a:cs typeface="Arial" panose="020B0604020202020204" pitchFamily="34" charset="0"/>
            </a:endParaRPr>
          </a:p>
        </p:txBody>
      </p:sp>
      <p:sp>
        <p:nvSpPr>
          <p:cNvPr id="24" name="Rounded Rectangle 23"/>
          <p:cNvSpPr/>
          <p:nvPr/>
        </p:nvSpPr>
        <p:spPr>
          <a:xfrm>
            <a:off x="3023280" y="2577005"/>
            <a:ext cx="1566266" cy="1508100"/>
          </a:xfrm>
          <a:prstGeom prst="roundRect">
            <a:avLst/>
          </a:prstGeom>
          <a:noFill/>
          <a:ln w="2857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sz="4000" smtClean="0">
                <a:latin typeface="Arial" panose="020B0604020202020204" pitchFamily="34" charset="0"/>
                <a:cs typeface="Arial" panose="020B0604020202020204" pitchFamily="34" charset="0"/>
              </a:rPr>
              <a:t>Mục đích</a:t>
            </a:r>
            <a:endParaRPr lang="en-US" sz="4000">
              <a:latin typeface="Arial" panose="020B0604020202020204" pitchFamily="34" charset="0"/>
              <a:cs typeface="Arial" panose="020B0604020202020204" pitchFamily="34" charset="0"/>
            </a:endParaRPr>
          </a:p>
        </p:txBody>
      </p:sp>
      <p:sp>
        <p:nvSpPr>
          <p:cNvPr id="26" name="Rounded Rectangle 25"/>
          <p:cNvSpPr/>
          <p:nvPr/>
        </p:nvSpPr>
        <p:spPr>
          <a:xfrm>
            <a:off x="3084606" y="4890064"/>
            <a:ext cx="1566266" cy="1508100"/>
          </a:xfrm>
          <a:prstGeom prst="roundRect">
            <a:avLst/>
          </a:prstGeom>
          <a:noFill/>
          <a:ln w="2857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sz="4000" smtClean="0">
                <a:latin typeface="Arial" panose="020B0604020202020204" pitchFamily="34" charset="0"/>
                <a:cs typeface="Arial" panose="020B0604020202020204" pitchFamily="34" charset="0"/>
              </a:rPr>
              <a:t>Mục tiêu</a:t>
            </a:r>
            <a:endParaRPr lang="en-US" sz="4000">
              <a:latin typeface="Arial" panose="020B0604020202020204" pitchFamily="34" charset="0"/>
              <a:cs typeface="Arial" panose="020B0604020202020204" pitchFamily="34" charset="0"/>
            </a:endParaRPr>
          </a:p>
        </p:txBody>
      </p:sp>
      <p:sp>
        <p:nvSpPr>
          <p:cNvPr id="27" name="TextBox 22"/>
          <p:cNvSpPr txBox="1"/>
          <p:nvPr/>
        </p:nvSpPr>
        <p:spPr>
          <a:xfrm>
            <a:off x="4834852" y="5950422"/>
            <a:ext cx="10229539" cy="1192634"/>
          </a:xfrm>
          <a:prstGeom prst="rect">
            <a:avLst/>
          </a:prstGeom>
        </p:spPr>
        <p:txBody>
          <a:bodyPr lIns="0" tIns="0" rIns="0" bIns="0" rtlCol="0" anchor="t">
            <a:spAutoFit/>
          </a:bodyPr>
          <a:lstStyle/>
          <a:p>
            <a:pPr marL="0" lvl="0" indent="0" algn="just">
              <a:lnSpc>
                <a:spcPts val="3050"/>
              </a:lnSpc>
              <a:spcBef>
                <a:spcPct val="0"/>
              </a:spcBef>
            </a:pPr>
            <a:r>
              <a:rPr lang="en-US" sz="2210" spc="216" smtClean="0">
                <a:solidFill>
                  <a:srgbClr val="231F20"/>
                </a:solidFill>
                <a:latin typeface="Arial" panose="020B0604020202020204" pitchFamily="34" charset="0"/>
                <a:cs typeface="Arial" panose="020B0604020202020204" pitchFamily="34" charset="0"/>
              </a:rPr>
              <a:t>+ Cho phép nghiên cứu sinh </a:t>
            </a:r>
            <a:r>
              <a:rPr lang="en-US" sz="2210" spc="216" smtClean="0">
                <a:solidFill>
                  <a:srgbClr val="231F20"/>
                </a:solidFill>
                <a:latin typeface="Arial" panose="020B0604020202020204" pitchFamily="34" charset="0"/>
                <a:cs typeface="Arial" panose="020B0604020202020204" pitchFamily="34" charset="0"/>
              </a:rPr>
              <a:t>tìm kiếm thông qua mô tả về công việc muốn thực hiện, hiển thị danh sách các bài báo khoa học liên quan nhất, có kèm link bài báo.</a:t>
            </a:r>
            <a:endParaRPr lang="en-US" sz="2210" spc="216">
              <a:solidFill>
                <a:srgbClr val="231F20"/>
              </a:solidFill>
              <a:latin typeface="Arial" panose="020B0604020202020204" pitchFamily="34" charset="0"/>
              <a:cs typeface="Arial" panose="020B0604020202020204" pitchFamily="34" charset="0"/>
            </a:endParaRPr>
          </a:p>
        </p:txBody>
      </p:sp>
      <p:sp>
        <p:nvSpPr>
          <p:cNvPr id="28" name="TextBox 22"/>
          <p:cNvSpPr txBox="1"/>
          <p:nvPr/>
        </p:nvSpPr>
        <p:spPr>
          <a:xfrm>
            <a:off x="4834852" y="7405433"/>
            <a:ext cx="10229539" cy="760208"/>
          </a:xfrm>
          <a:prstGeom prst="rect">
            <a:avLst/>
          </a:prstGeom>
        </p:spPr>
        <p:txBody>
          <a:bodyPr lIns="0" tIns="0" rIns="0" bIns="0" rtlCol="0" anchor="t">
            <a:spAutoFit/>
          </a:bodyPr>
          <a:lstStyle/>
          <a:p>
            <a:pPr marL="0" lvl="0" indent="0" algn="just">
              <a:lnSpc>
                <a:spcPts val="3050"/>
              </a:lnSpc>
              <a:spcBef>
                <a:spcPct val="0"/>
              </a:spcBef>
            </a:pPr>
            <a:r>
              <a:rPr lang="en-US" sz="2210" spc="216" smtClean="0">
                <a:solidFill>
                  <a:srgbClr val="231F20"/>
                </a:solidFill>
                <a:latin typeface="Arial" panose="020B0604020202020204" pitchFamily="34" charset="0"/>
                <a:cs typeface="Arial" panose="020B0604020202020204" pitchFamily="34" charset="0"/>
              </a:rPr>
              <a:t>+ Gợi ý các chủ đề đang thịnh hành và bài báo khoa học về chủ đề đó.</a:t>
            </a:r>
            <a:endParaRPr lang="en-US" sz="2210" spc="216">
              <a:solidFill>
                <a:srgbClr val="231F2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a:off x="3977074" y="2981747"/>
            <a:ext cx="459190" cy="459190"/>
          </a:xfrm>
          <a:custGeom>
            <a:avLst/>
            <a:gdLst/>
            <a:ahLst/>
            <a:cxnLst/>
            <a:rect l="l" t="t" r="r" b="b"/>
            <a:pathLst>
              <a:path w="459190" h="459190">
                <a:moveTo>
                  <a:pt x="0" y="0"/>
                </a:moveTo>
                <a:lnTo>
                  <a:pt x="459190" y="0"/>
                </a:lnTo>
                <a:lnTo>
                  <a:pt x="459190" y="459190"/>
                </a:lnTo>
                <a:lnTo>
                  <a:pt x="0" y="459190"/>
                </a:lnTo>
                <a:lnTo>
                  <a:pt x="0" y="0"/>
                </a:lnTo>
                <a:close/>
              </a:path>
            </a:pathLst>
          </a:custGeom>
          <a:blipFill>
            <a:blip r:embed="rId5"/>
            <a:stretch>
              <a:fillRect/>
            </a:stretch>
          </a:blipFill>
        </p:spPr>
      </p:sp>
      <p:sp>
        <p:nvSpPr>
          <p:cNvPr id="6" name="TextBox 6"/>
          <p:cNvSpPr txBox="1"/>
          <p:nvPr/>
        </p:nvSpPr>
        <p:spPr>
          <a:xfrm>
            <a:off x="2887170" y="496357"/>
            <a:ext cx="11552977" cy="1269578"/>
          </a:xfrm>
          <a:prstGeom prst="rect">
            <a:avLst/>
          </a:prstGeom>
        </p:spPr>
        <p:txBody>
          <a:bodyPr lIns="0" tIns="0" rIns="0" bIns="0" rtlCol="0" anchor="t">
            <a:spAutoFit/>
          </a:bodyPr>
          <a:lstStyle/>
          <a:p>
            <a:pPr algn="ctr">
              <a:lnSpc>
                <a:spcPts val="9935"/>
              </a:lnSpc>
            </a:pPr>
            <a:r>
              <a:rPr lang="en-US" sz="7199" spc="381" smtClean="0">
                <a:solidFill>
                  <a:srgbClr val="231F20"/>
                </a:solidFill>
                <a:latin typeface="Arial" panose="020B0604020202020204" pitchFamily="34" charset="0"/>
                <a:cs typeface="Arial" panose="020B0604020202020204" pitchFamily="34" charset="0"/>
              </a:rPr>
              <a:t>CHỨC NĂNG CHÍNH </a:t>
            </a:r>
            <a:endParaRPr lang="en-US" sz="7199" spc="381">
              <a:solidFill>
                <a:srgbClr val="231F20"/>
              </a:solidFill>
              <a:latin typeface="Arial" panose="020B0604020202020204" pitchFamily="34" charset="0"/>
              <a:cs typeface="Arial" panose="020B0604020202020204" pitchFamily="34" charset="0"/>
            </a:endParaRPr>
          </a:p>
        </p:txBody>
      </p:sp>
      <p:sp>
        <p:nvSpPr>
          <p:cNvPr id="7" name="TextBox 7"/>
          <p:cNvSpPr txBox="1"/>
          <p:nvPr/>
        </p:nvSpPr>
        <p:spPr>
          <a:xfrm>
            <a:off x="4525084" y="2993016"/>
            <a:ext cx="9038515" cy="820738"/>
          </a:xfrm>
          <a:prstGeom prst="rect">
            <a:avLst/>
          </a:prstGeom>
        </p:spPr>
        <p:txBody>
          <a:bodyPr wrap="square" lIns="0" tIns="0" rIns="0" bIns="0" rtlCol="0" anchor="t">
            <a:spAutoFit/>
          </a:bodyPr>
          <a:lstStyle/>
          <a:p>
            <a:pPr algn="ctr">
              <a:lnSpc>
                <a:spcPts val="3249"/>
              </a:lnSpc>
              <a:spcBef>
                <a:spcPct val="0"/>
              </a:spcBef>
            </a:pPr>
            <a:r>
              <a:rPr lang="en-US" sz="2499" smtClean="0">
                <a:solidFill>
                  <a:srgbClr val="231F20"/>
                </a:solidFill>
                <a:latin typeface="Arial" panose="020B0604020202020204" pitchFamily="34" charset="0"/>
                <a:cs typeface="Arial" panose="020B0604020202020204" pitchFamily="34" charset="0"/>
              </a:rPr>
              <a:t>Trích xuất các keywords trong abstract của bài báo khoa học (dùng Deep Learning)</a:t>
            </a:r>
            <a:endParaRPr lang="en-US" sz="2499">
              <a:solidFill>
                <a:srgbClr val="231F20"/>
              </a:solidFill>
              <a:latin typeface="Arial" panose="020B0604020202020204" pitchFamily="34" charset="0"/>
              <a:cs typeface="Arial" panose="020B0604020202020204" pitchFamily="34" charset="0"/>
            </a:endParaRPr>
          </a:p>
        </p:txBody>
      </p:sp>
      <p:sp>
        <p:nvSpPr>
          <p:cNvPr id="9" name="Freeform 9"/>
          <p:cNvSpPr/>
          <p:nvPr/>
        </p:nvSpPr>
        <p:spPr>
          <a:xfrm>
            <a:off x="3977074" y="2046542"/>
            <a:ext cx="459190" cy="459190"/>
          </a:xfrm>
          <a:custGeom>
            <a:avLst/>
            <a:gdLst/>
            <a:ahLst/>
            <a:cxnLst/>
            <a:rect l="l" t="t" r="r" b="b"/>
            <a:pathLst>
              <a:path w="459190" h="459190">
                <a:moveTo>
                  <a:pt x="0" y="0"/>
                </a:moveTo>
                <a:lnTo>
                  <a:pt x="459190" y="0"/>
                </a:lnTo>
                <a:lnTo>
                  <a:pt x="459190" y="459190"/>
                </a:lnTo>
                <a:lnTo>
                  <a:pt x="0" y="459190"/>
                </a:lnTo>
                <a:lnTo>
                  <a:pt x="0" y="0"/>
                </a:lnTo>
                <a:close/>
              </a:path>
            </a:pathLst>
          </a:custGeom>
          <a:blipFill>
            <a:blip r:embed="rId5"/>
            <a:stretch>
              <a:fillRect/>
            </a:stretch>
          </a:blipFill>
        </p:spPr>
      </p:sp>
      <p:sp>
        <p:nvSpPr>
          <p:cNvPr id="10" name="TextBox 10"/>
          <p:cNvSpPr txBox="1"/>
          <p:nvPr/>
        </p:nvSpPr>
        <p:spPr>
          <a:xfrm>
            <a:off x="4693038" y="2058648"/>
            <a:ext cx="8670294" cy="410369"/>
          </a:xfrm>
          <a:prstGeom prst="rect">
            <a:avLst/>
          </a:prstGeom>
        </p:spPr>
        <p:txBody>
          <a:bodyPr wrap="square" lIns="0" tIns="0" rIns="0" bIns="0" rtlCol="0" anchor="t">
            <a:spAutoFit/>
          </a:bodyPr>
          <a:lstStyle/>
          <a:p>
            <a:pPr algn="ctr">
              <a:lnSpc>
                <a:spcPts val="3249"/>
              </a:lnSpc>
              <a:spcBef>
                <a:spcPct val="0"/>
              </a:spcBef>
            </a:pPr>
            <a:r>
              <a:rPr lang="en-US" sz="2499" smtClean="0">
                <a:solidFill>
                  <a:srgbClr val="231F20"/>
                </a:solidFill>
                <a:latin typeface="Arial" panose="020B0604020202020204" pitchFamily="34" charset="0"/>
                <a:cs typeface="Arial" panose="020B0604020202020204" pitchFamily="34" charset="0"/>
              </a:rPr>
              <a:t>Crawl dữ liệu trên trang web chính thức về bài báo khoa học </a:t>
            </a:r>
            <a:endParaRPr lang="en-US" sz="2499">
              <a:solidFill>
                <a:srgbClr val="231F20"/>
              </a:solidFill>
              <a:latin typeface="Arial" panose="020B0604020202020204" pitchFamily="34" charset="0"/>
              <a:cs typeface="Arial" panose="020B0604020202020204" pitchFamily="34" charset="0"/>
            </a:endParaRPr>
          </a:p>
        </p:txBody>
      </p:sp>
      <p:sp>
        <p:nvSpPr>
          <p:cNvPr id="13" name="Freeform 5"/>
          <p:cNvSpPr/>
          <p:nvPr/>
        </p:nvSpPr>
        <p:spPr>
          <a:xfrm>
            <a:off x="3977074" y="4836425"/>
            <a:ext cx="459190" cy="459190"/>
          </a:xfrm>
          <a:custGeom>
            <a:avLst/>
            <a:gdLst/>
            <a:ahLst/>
            <a:cxnLst/>
            <a:rect l="l" t="t" r="r" b="b"/>
            <a:pathLst>
              <a:path w="459190" h="459190">
                <a:moveTo>
                  <a:pt x="0" y="0"/>
                </a:moveTo>
                <a:lnTo>
                  <a:pt x="459190" y="0"/>
                </a:lnTo>
                <a:lnTo>
                  <a:pt x="459190" y="459190"/>
                </a:lnTo>
                <a:lnTo>
                  <a:pt x="0" y="459190"/>
                </a:lnTo>
                <a:lnTo>
                  <a:pt x="0" y="0"/>
                </a:lnTo>
                <a:close/>
              </a:path>
            </a:pathLst>
          </a:custGeom>
          <a:blipFill>
            <a:blip r:embed="rId5"/>
            <a:stretch>
              <a:fillRect/>
            </a:stretch>
          </a:blipFill>
        </p:spPr>
      </p:sp>
      <p:sp>
        <p:nvSpPr>
          <p:cNvPr id="14" name="TextBox 7"/>
          <p:cNvSpPr txBox="1"/>
          <p:nvPr/>
        </p:nvSpPr>
        <p:spPr>
          <a:xfrm>
            <a:off x="4525084" y="4847694"/>
            <a:ext cx="8838247" cy="410369"/>
          </a:xfrm>
          <a:prstGeom prst="rect">
            <a:avLst/>
          </a:prstGeom>
        </p:spPr>
        <p:txBody>
          <a:bodyPr wrap="square" lIns="0" tIns="0" rIns="0" bIns="0" rtlCol="0" anchor="t">
            <a:spAutoFit/>
          </a:bodyPr>
          <a:lstStyle/>
          <a:p>
            <a:pPr algn="ctr">
              <a:lnSpc>
                <a:spcPts val="3249"/>
              </a:lnSpc>
              <a:spcBef>
                <a:spcPct val="0"/>
              </a:spcBef>
            </a:pPr>
            <a:r>
              <a:rPr lang="en-US" sz="2499" smtClean="0">
                <a:solidFill>
                  <a:srgbClr val="231F20"/>
                </a:solidFill>
                <a:latin typeface="Arial" panose="020B0604020202020204" pitchFamily="34" charset="0"/>
                <a:cs typeface="Arial" panose="020B0604020202020204" pitchFamily="34" charset="0"/>
              </a:rPr>
              <a:t>Phân cụm các keywords để tạo ra các chủ đề lớn hơn</a:t>
            </a:r>
            <a:endParaRPr lang="en-US" sz="2499">
              <a:solidFill>
                <a:srgbClr val="231F20"/>
              </a:solidFill>
              <a:latin typeface="Arial" panose="020B0604020202020204" pitchFamily="34" charset="0"/>
              <a:cs typeface="Arial" panose="020B0604020202020204" pitchFamily="34" charset="0"/>
            </a:endParaRPr>
          </a:p>
        </p:txBody>
      </p:sp>
      <p:sp>
        <p:nvSpPr>
          <p:cNvPr id="15" name="Freeform 9"/>
          <p:cNvSpPr/>
          <p:nvPr/>
        </p:nvSpPr>
        <p:spPr>
          <a:xfrm>
            <a:off x="3977074" y="3901220"/>
            <a:ext cx="459190" cy="459190"/>
          </a:xfrm>
          <a:custGeom>
            <a:avLst/>
            <a:gdLst/>
            <a:ahLst/>
            <a:cxnLst/>
            <a:rect l="l" t="t" r="r" b="b"/>
            <a:pathLst>
              <a:path w="459190" h="459190">
                <a:moveTo>
                  <a:pt x="0" y="0"/>
                </a:moveTo>
                <a:lnTo>
                  <a:pt x="459190" y="0"/>
                </a:lnTo>
                <a:lnTo>
                  <a:pt x="459190" y="459190"/>
                </a:lnTo>
                <a:lnTo>
                  <a:pt x="0" y="459190"/>
                </a:lnTo>
                <a:lnTo>
                  <a:pt x="0" y="0"/>
                </a:lnTo>
                <a:close/>
              </a:path>
            </a:pathLst>
          </a:custGeom>
          <a:blipFill>
            <a:blip r:embed="rId5"/>
            <a:stretch>
              <a:fillRect/>
            </a:stretch>
          </a:blipFill>
        </p:spPr>
      </p:sp>
      <p:sp>
        <p:nvSpPr>
          <p:cNvPr id="16" name="TextBox 10"/>
          <p:cNvSpPr txBox="1"/>
          <p:nvPr/>
        </p:nvSpPr>
        <p:spPr>
          <a:xfrm>
            <a:off x="4693038" y="3913326"/>
            <a:ext cx="8670294" cy="820738"/>
          </a:xfrm>
          <a:prstGeom prst="rect">
            <a:avLst/>
          </a:prstGeom>
        </p:spPr>
        <p:txBody>
          <a:bodyPr wrap="square" lIns="0" tIns="0" rIns="0" bIns="0" rtlCol="0" anchor="t">
            <a:spAutoFit/>
          </a:bodyPr>
          <a:lstStyle/>
          <a:p>
            <a:pPr algn="ctr">
              <a:lnSpc>
                <a:spcPts val="3249"/>
              </a:lnSpc>
              <a:spcBef>
                <a:spcPct val="0"/>
              </a:spcBef>
            </a:pPr>
            <a:r>
              <a:rPr lang="en-US" sz="2499" smtClean="0">
                <a:solidFill>
                  <a:srgbClr val="231F20"/>
                </a:solidFill>
                <a:latin typeface="Arial" panose="020B0604020202020204" pitchFamily="34" charset="0"/>
                <a:cs typeface="Arial" panose="020B0604020202020204" pitchFamily="34" charset="0"/>
              </a:rPr>
              <a:t>Thống kê các keywords theo thời gian về số lượng, độ phổ biến, … để vẽ biểu đồ thế hiện xu hướng</a:t>
            </a:r>
            <a:endParaRPr lang="en-US" sz="2499">
              <a:solidFill>
                <a:srgbClr val="231F20"/>
              </a:solidFill>
              <a:latin typeface="Arial" panose="020B0604020202020204" pitchFamily="34" charset="0"/>
              <a:cs typeface="Arial" panose="020B0604020202020204" pitchFamily="34" charset="0"/>
            </a:endParaRPr>
          </a:p>
        </p:txBody>
      </p:sp>
      <p:sp>
        <p:nvSpPr>
          <p:cNvPr id="25" name="Freeform 5"/>
          <p:cNvSpPr/>
          <p:nvPr/>
        </p:nvSpPr>
        <p:spPr>
          <a:xfrm>
            <a:off x="3977074" y="6792345"/>
            <a:ext cx="459190" cy="459190"/>
          </a:xfrm>
          <a:custGeom>
            <a:avLst/>
            <a:gdLst/>
            <a:ahLst/>
            <a:cxnLst/>
            <a:rect l="l" t="t" r="r" b="b"/>
            <a:pathLst>
              <a:path w="459190" h="459190">
                <a:moveTo>
                  <a:pt x="0" y="0"/>
                </a:moveTo>
                <a:lnTo>
                  <a:pt x="459190" y="0"/>
                </a:lnTo>
                <a:lnTo>
                  <a:pt x="459190" y="459190"/>
                </a:lnTo>
                <a:lnTo>
                  <a:pt x="0" y="459190"/>
                </a:lnTo>
                <a:lnTo>
                  <a:pt x="0" y="0"/>
                </a:lnTo>
                <a:close/>
              </a:path>
            </a:pathLst>
          </a:custGeom>
          <a:blipFill>
            <a:blip r:embed="rId5"/>
            <a:stretch>
              <a:fillRect/>
            </a:stretch>
          </a:blipFill>
        </p:spPr>
      </p:sp>
      <p:sp>
        <p:nvSpPr>
          <p:cNvPr id="26" name="TextBox 7"/>
          <p:cNvSpPr txBox="1"/>
          <p:nvPr/>
        </p:nvSpPr>
        <p:spPr>
          <a:xfrm>
            <a:off x="4525085" y="6803614"/>
            <a:ext cx="8838246" cy="410369"/>
          </a:xfrm>
          <a:prstGeom prst="rect">
            <a:avLst/>
          </a:prstGeom>
        </p:spPr>
        <p:txBody>
          <a:bodyPr wrap="square" lIns="0" tIns="0" rIns="0" bIns="0" rtlCol="0" anchor="t">
            <a:spAutoFit/>
          </a:bodyPr>
          <a:lstStyle/>
          <a:p>
            <a:pPr algn="ctr">
              <a:lnSpc>
                <a:spcPts val="3249"/>
              </a:lnSpc>
              <a:spcBef>
                <a:spcPct val="0"/>
              </a:spcBef>
            </a:pPr>
            <a:r>
              <a:rPr lang="en-US" sz="2499" smtClean="0">
                <a:solidFill>
                  <a:srgbClr val="231F20"/>
                </a:solidFill>
                <a:latin typeface="Arial" panose="020B0604020202020204" pitchFamily="34" charset="0"/>
                <a:cs typeface="Arial" panose="020B0604020202020204" pitchFamily="34" charset="0"/>
              </a:rPr>
              <a:t>Cho phép tìm kiếm theo mô tả (về chủ đề, các keywords)</a:t>
            </a:r>
            <a:endParaRPr lang="en-US" sz="2499">
              <a:solidFill>
                <a:srgbClr val="231F20"/>
              </a:solidFill>
              <a:latin typeface="Arial" panose="020B0604020202020204" pitchFamily="34" charset="0"/>
              <a:cs typeface="Arial" panose="020B0604020202020204" pitchFamily="34" charset="0"/>
            </a:endParaRPr>
          </a:p>
        </p:txBody>
      </p:sp>
      <p:sp>
        <p:nvSpPr>
          <p:cNvPr id="27" name="Freeform 9"/>
          <p:cNvSpPr/>
          <p:nvPr/>
        </p:nvSpPr>
        <p:spPr>
          <a:xfrm>
            <a:off x="3977074" y="5857140"/>
            <a:ext cx="459190" cy="459190"/>
          </a:xfrm>
          <a:custGeom>
            <a:avLst/>
            <a:gdLst/>
            <a:ahLst/>
            <a:cxnLst/>
            <a:rect l="l" t="t" r="r" b="b"/>
            <a:pathLst>
              <a:path w="459190" h="459190">
                <a:moveTo>
                  <a:pt x="0" y="0"/>
                </a:moveTo>
                <a:lnTo>
                  <a:pt x="459190" y="0"/>
                </a:lnTo>
                <a:lnTo>
                  <a:pt x="459190" y="459190"/>
                </a:lnTo>
                <a:lnTo>
                  <a:pt x="0" y="459190"/>
                </a:lnTo>
                <a:lnTo>
                  <a:pt x="0" y="0"/>
                </a:lnTo>
                <a:close/>
              </a:path>
            </a:pathLst>
          </a:custGeom>
          <a:blipFill>
            <a:blip r:embed="rId5"/>
            <a:stretch>
              <a:fillRect/>
            </a:stretch>
          </a:blipFill>
        </p:spPr>
      </p:sp>
      <p:sp>
        <p:nvSpPr>
          <p:cNvPr id="28" name="TextBox 10"/>
          <p:cNvSpPr txBox="1"/>
          <p:nvPr/>
        </p:nvSpPr>
        <p:spPr>
          <a:xfrm>
            <a:off x="4693038" y="5869246"/>
            <a:ext cx="8670294" cy="380745"/>
          </a:xfrm>
          <a:prstGeom prst="rect">
            <a:avLst/>
          </a:prstGeom>
        </p:spPr>
        <p:txBody>
          <a:bodyPr wrap="square" lIns="0" tIns="0" rIns="0" bIns="0" rtlCol="0" anchor="t">
            <a:spAutoFit/>
          </a:bodyPr>
          <a:lstStyle/>
          <a:p>
            <a:pPr algn="ctr">
              <a:lnSpc>
                <a:spcPts val="3249"/>
              </a:lnSpc>
              <a:spcBef>
                <a:spcPct val="0"/>
              </a:spcBef>
            </a:pPr>
            <a:r>
              <a:rPr lang="en-US" sz="2499" smtClean="0">
                <a:solidFill>
                  <a:srgbClr val="231F20"/>
                </a:solidFill>
                <a:latin typeface="Arial" panose="020B0604020202020204" pitchFamily="34" charset="0"/>
                <a:cs typeface="Arial" panose="020B0604020202020204" pitchFamily="34" charset="0"/>
              </a:rPr>
              <a:t>Thống kê các chủ đề phổ biến, trực quan hoá.</a:t>
            </a:r>
            <a:endParaRPr lang="en-US" sz="2499">
              <a:solidFill>
                <a:srgbClr val="231F20"/>
              </a:solidFill>
              <a:latin typeface="Arial" panose="020B0604020202020204" pitchFamily="34" charset="0"/>
              <a:cs typeface="Arial" panose="020B0604020202020204" pitchFamily="34" charset="0"/>
            </a:endParaRPr>
          </a:p>
        </p:txBody>
      </p:sp>
      <p:sp>
        <p:nvSpPr>
          <p:cNvPr id="29" name="Freeform 5"/>
          <p:cNvSpPr/>
          <p:nvPr/>
        </p:nvSpPr>
        <p:spPr>
          <a:xfrm>
            <a:off x="3977074" y="7848834"/>
            <a:ext cx="459190" cy="459190"/>
          </a:xfrm>
          <a:custGeom>
            <a:avLst/>
            <a:gdLst/>
            <a:ahLst/>
            <a:cxnLst/>
            <a:rect l="l" t="t" r="r" b="b"/>
            <a:pathLst>
              <a:path w="459190" h="459190">
                <a:moveTo>
                  <a:pt x="0" y="0"/>
                </a:moveTo>
                <a:lnTo>
                  <a:pt x="459190" y="0"/>
                </a:lnTo>
                <a:lnTo>
                  <a:pt x="459190" y="459190"/>
                </a:lnTo>
                <a:lnTo>
                  <a:pt x="0" y="459190"/>
                </a:lnTo>
                <a:lnTo>
                  <a:pt x="0" y="0"/>
                </a:lnTo>
                <a:close/>
              </a:path>
            </a:pathLst>
          </a:custGeom>
          <a:blipFill>
            <a:blip r:embed="rId5"/>
            <a:stretch>
              <a:fillRect/>
            </a:stretch>
          </a:blipFill>
        </p:spPr>
      </p:sp>
      <p:sp>
        <p:nvSpPr>
          <p:cNvPr id="30" name="TextBox 7"/>
          <p:cNvSpPr txBox="1"/>
          <p:nvPr/>
        </p:nvSpPr>
        <p:spPr>
          <a:xfrm>
            <a:off x="4525084" y="7860103"/>
            <a:ext cx="8838247" cy="380745"/>
          </a:xfrm>
          <a:prstGeom prst="rect">
            <a:avLst/>
          </a:prstGeom>
        </p:spPr>
        <p:txBody>
          <a:bodyPr wrap="square" lIns="0" tIns="0" rIns="0" bIns="0" rtlCol="0" anchor="t">
            <a:spAutoFit/>
          </a:bodyPr>
          <a:lstStyle/>
          <a:p>
            <a:pPr algn="ctr">
              <a:lnSpc>
                <a:spcPts val="3249"/>
              </a:lnSpc>
              <a:spcBef>
                <a:spcPct val="0"/>
              </a:spcBef>
            </a:pPr>
            <a:r>
              <a:rPr lang="en-US" sz="2499" smtClean="0">
                <a:solidFill>
                  <a:srgbClr val="231F20"/>
                </a:solidFill>
                <a:latin typeface="Arial" panose="020B0604020202020204" pitchFamily="34" charset="0"/>
                <a:cs typeface="Arial" panose="020B0604020202020204" pitchFamily="34" charset="0"/>
              </a:rPr>
              <a:t>Gợi ý các chủ đề bài báo đang thịnh hành hiện nay</a:t>
            </a:r>
            <a:endParaRPr lang="en-US" sz="2499">
              <a:solidFill>
                <a:srgbClr val="231F2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a:off x="1048062" y="1962943"/>
            <a:ext cx="459190" cy="459190"/>
          </a:xfrm>
          <a:custGeom>
            <a:avLst/>
            <a:gdLst/>
            <a:ahLst/>
            <a:cxnLst/>
            <a:rect l="l" t="t" r="r" b="b"/>
            <a:pathLst>
              <a:path w="459190" h="459190">
                <a:moveTo>
                  <a:pt x="0" y="0"/>
                </a:moveTo>
                <a:lnTo>
                  <a:pt x="459190" y="0"/>
                </a:lnTo>
                <a:lnTo>
                  <a:pt x="459190" y="459190"/>
                </a:lnTo>
                <a:lnTo>
                  <a:pt x="0" y="459190"/>
                </a:lnTo>
                <a:lnTo>
                  <a:pt x="0" y="0"/>
                </a:lnTo>
                <a:close/>
              </a:path>
            </a:pathLst>
          </a:custGeom>
          <a:blipFill>
            <a:blip r:embed="rId5"/>
            <a:stretch>
              <a:fillRect/>
            </a:stretch>
          </a:blipFill>
        </p:spPr>
      </p:sp>
      <p:sp>
        <p:nvSpPr>
          <p:cNvPr id="6" name="TextBox 6"/>
          <p:cNvSpPr txBox="1"/>
          <p:nvPr/>
        </p:nvSpPr>
        <p:spPr>
          <a:xfrm>
            <a:off x="-255308" y="324379"/>
            <a:ext cx="11552977" cy="1168205"/>
          </a:xfrm>
          <a:prstGeom prst="rect">
            <a:avLst/>
          </a:prstGeom>
        </p:spPr>
        <p:txBody>
          <a:bodyPr lIns="0" tIns="0" rIns="0" bIns="0" rtlCol="0" anchor="t">
            <a:spAutoFit/>
          </a:bodyPr>
          <a:lstStyle/>
          <a:p>
            <a:pPr algn="ctr">
              <a:lnSpc>
                <a:spcPts val="9935"/>
              </a:lnSpc>
            </a:pPr>
            <a:r>
              <a:rPr lang="en-US" sz="7199" spc="381" smtClean="0">
                <a:solidFill>
                  <a:srgbClr val="231F20"/>
                </a:solidFill>
                <a:latin typeface="Oswald Bold"/>
              </a:rPr>
              <a:t>NGUỒN DỮ LIỆU</a:t>
            </a:r>
            <a:endParaRPr lang="en-US" sz="7199" spc="381">
              <a:solidFill>
                <a:srgbClr val="231F20"/>
              </a:solidFill>
              <a:latin typeface="Oswald Bold"/>
            </a:endParaRPr>
          </a:p>
        </p:txBody>
      </p:sp>
      <p:sp>
        <p:nvSpPr>
          <p:cNvPr id="7" name="TextBox 7"/>
          <p:cNvSpPr txBox="1"/>
          <p:nvPr/>
        </p:nvSpPr>
        <p:spPr>
          <a:xfrm>
            <a:off x="1784863" y="1975049"/>
            <a:ext cx="8697071" cy="390043"/>
          </a:xfrm>
          <a:prstGeom prst="rect">
            <a:avLst/>
          </a:prstGeom>
        </p:spPr>
        <p:txBody>
          <a:bodyPr wrap="square" lIns="0" tIns="0" rIns="0" bIns="0" rtlCol="0" anchor="t">
            <a:spAutoFit/>
          </a:bodyPr>
          <a:lstStyle/>
          <a:p>
            <a:pPr algn="ctr">
              <a:lnSpc>
                <a:spcPts val="3249"/>
              </a:lnSpc>
              <a:spcBef>
                <a:spcPct val="0"/>
              </a:spcBef>
            </a:pPr>
            <a:r>
              <a:rPr lang="en-US" sz="2499">
                <a:solidFill>
                  <a:srgbClr val="231F20"/>
                </a:solidFill>
                <a:latin typeface="Open Sauce Bold"/>
              </a:rPr>
              <a:t>Website: https://proceedings.neurips.cc/</a:t>
            </a:r>
            <a:endParaRPr lang="en-US" sz="2499">
              <a:solidFill>
                <a:srgbClr val="231F20"/>
              </a:solidFill>
              <a:latin typeface="Open Sauce Bold"/>
            </a:endParaRPr>
          </a:p>
        </p:txBody>
      </p:sp>
      <p:sp>
        <p:nvSpPr>
          <p:cNvPr id="8" name="Freeform 8"/>
          <p:cNvSpPr/>
          <p:nvPr/>
        </p:nvSpPr>
        <p:spPr>
          <a:xfrm>
            <a:off x="1048062" y="2973061"/>
            <a:ext cx="459190" cy="459190"/>
          </a:xfrm>
          <a:custGeom>
            <a:avLst/>
            <a:gdLst/>
            <a:ahLst/>
            <a:cxnLst/>
            <a:rect l="l" t="t" r="r" b="b"/>
            <a:pathLst>
              <a:path w="459190" h="459190">
                <a:moveTo>
                  <a:pt x="0" y="0"/>
                </a:moveTo>
                <a:lnTo>
                  <a:pt x="459190" y="0"/>
                </a:lnTo>
                <a:lnTo>
                  <a:pt x="459190" y="459190"/>
                </a:lnTo>
                <a:lnTo>
                  <a:pt x="0" y="459190"/>
                </a:lnTo>
                <a:lnTo>
                  <a:pt x="0" y="0"/>
                </a:lnTo>
                <a:close/>
              </a:path>
            </a:pathLst>
          </a:custGeom>
          <a:blipFill>
            <a:blip r:embed="rId5"/>
            <a:stretch>
              <a:fillRect/>
            </a:stretch>
          </a:blipFill>
        </p:spPr>
      </p:sp>
      <p:sp>
        <p:nvSpPr>
          <p:cNvPr id="9" name="TextBox 9"/>
          <p:cNvSpPr txBox="1"/>
          <p:nvPr/>
        </p:nvSpPr>
        <p:spPr>
          <a:xfrm>
            <a:off x="1764028" y="2985169"/>
            <a:ext cx="8717906" cy="390043"/>
          </a:xfrm>
          <a:prstGeom prst="rect">
            <a:avLst/>
          </a:prstGeom>
        </p:spPr>
        <p:txBody>
          <a:bodyPr wrap="square" lIns="0" tIns="0" rIns="0" bIns="0" rtlCol="0" anchor="t">
            <a:spAutoFit/>
          </a:bodyPr>
          <a:lstStyle/>
          <a:p>
            <a:pPr algn="ctr">
              <a:lnSpc>
                <a:spcPts val="3249"/>
              </a:lnSpc>
              <a:spcBef>
                <a:spcPct val="0"/>
              </a:spcBef>
            </a:pPr>
            <a:r>
              <a:rPr lang="en-US" sz="2499" smtClean="0">
                <a:solidFill>
                  <a:srgbClr val="231F20"/>
                </a:solidFill>
                <a:latin typeface="Open Sauce Bold"/>
              </a:rPr>
              <a:t>Mô tả dữ liệu crawl</a:t>
            </a:r>
            <a:endParaRPr lang="en-US" sz="2499">
              <a:solidFill>
                <a:srgbClr val="231F20"/>
              </a:solidFill>
              <a:latin typeface="Open Sauce Bold"/>
            </a:endParaRPr>
          </a:p>
        </p:txBody>
      </p:sp>
      <p:sp>
        <p:nvSpPr>
          <p:cNvPr id="10" name="TextBox 10"/>
          <p:cNvSpPr txBox="1"/>
          <p:nvPr/>
        </p:nvSpPr>
        <p:spPr>
          <a:xfrm>
            <a:off x="932309" y="3813256"/>
            <a:ext cx="4588871" cy="2769989"/>
          </a:xfrm>
          <a:prstGeom prst="rect">
            <a:avLst/>
          </a:prstGeom>
        </p:spPr>
        <p:txBody>
          <a:bodyPr wrap="square" lIns="0" tIns="0" rIns="0" bIns="0" rtlCol="0" anchor="t">
            <a:spAutoFit/>
          </a:bodyPr>
          <a:lstStyle/>
          <a:p>
            <a:pPr marL="496569" lvl="1" indent="-248284">
              <a:lnSpc>
                <a:spcPts val="5427"/>
              </a:lnSpc>
              <a:buFont typeface="Arial"/>
              <a:buChar char="•"/>
            </a:pPr>
            <a:r>
              <a:rPr lang="en-US" sz="2299" spc="20" smtClean="0">
                <a:solidFill>
                  <a:srgbClr val="231F20"/>
                </a:solidFill>
                <a:latin typeface="Open Sauce"/>
              </a:rPr>
              <a:t>Thời gian công bố, tác giả</a:t>
            </a:r>
          </a:p>
          <a:p>
            <a:pPr marL="496569" lvl="1" indent="-248284">
              <a:lnSpc>
                <a:spcPts val="5427"/>
              </a:lnSpc>
              <a:buFont typeface="Arial"/>
              <a:buChar char="•"/>
            </a:pPr>
            <a:r>
              <a:rPr lang="en-US" sz="2299" spc="20" smtClean="0">
                <a:solidFill>
                  <a:srgbClr val="231F20"/>
                </a:solidFill>
                <a:latin typeface="Open Sauce"/>
              </a:rPr>
              <a:t>Abstract</a:t>
            </a:r>
          </a:p>
          <a:p>
            <a:pPr marL="496569" lvl="1" indent="-248284">
              <a:lnSpc>
                <a:spcPts val="5427"/>
              </a:lnSpc>
              <a:buFont typeface="Arial"/>
              <a:buChar char="•"/>
            </a:pPr>
            <a:r>
              <a:rPr lang="en-US" sz="2299" spc="20" smtClean="0">
                <a:solidFill>
                  <a:srgbClr val="231F20"/>
                </a:solidFill>
                <a:latin typeface="Open Sauce"/>
              </a:rPr>
              <a:t>Link bài báo</a:t>
            </a:r>
          </a:p>
          <a:p>
            <a:pPr marL="496569" lvl="1" indent="-248284">
              <a:lnSpc>
                <a:spcPts val="5427"/>
              </a:lnSpc>
              <a:buFont typeface="Arial"/>
              <a:buChar char="•"/>
            </a:pPr>
            <a:r>
              <a:rPr lang="en-US" sz="2299" spc="20" smtClean="0">
                <a:solidFill>
                  <a:srgbClr val="231F20"/>
                </a:solidFill>
                <a:latin typeface="Open Sauce"/>
              </a:rPr>
              <a:t>Kết quả bài báo </a:t>
            </a:r>
            <a:endParaRPr lang="en-US" sz="2299" spc="20">
              <a:solidFill>
                <a:srgbClr val="231F20"/>
              </a:solidFill>
              <a:latin typeface="Open Sauce"/>
            </a:endParaRPr>
          </a:p>
        </p:txBody>
      </p:sp>
      <p:pic>
        <p:nvPicPr>
          <p:cNvPr id="12" name="Picture 11"/>
          <p:cNvPicPr>
            <a:picLocks noChangeAspect="1"/>
          </p:cNvPicPr>
          <p:nvPr/>
        </p:nvPicPr>
        <p:blipFill>
          <a:blip r:embed="rId6"/>
          <a:stretch>
            <a:fillRect/>
          </a:stretch>
        </p:blipFill>
        <p:spPr>
          <a:xfrm>
            <a:off x="4800601" y="4528507"/>
            <a:ext cx="6366654" cy="5175388"/>
          </a:xfrm>
          <a:prstGeom prst="rect">
            <a:avLst/>
          </a:prstGeom>
        </p:spPr>
      </p:pic>
      <p:pic>
        <p:nvPicPr>
          <p:cNvPr id="13" name="Picture 12"/>
          <p:cNvPicPr>
            <a:picLocks noChangeAspect="1"/>
          </p:cNvPicPr>
          <p:nvPr/>
        </p:nvPicPr>
        <p:blipFill>
          <a:blip r:embed="rId7"/>
          <a:stretch>
            <a:fillRect/>
          </a:stretch>
        </p:blipFill>
        <p:spPr>
          <a:xfrm>
            <a:off x="11552977" y="523651"/>
            <a:ext cx="6213084" cy="923969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a:off x="4241459" y="2179657"/>
            <a:ext cx="459190" cy="459190"/>
          </a:xfrm>
          <a:custGeom>
            <a:avLst/>
            <a:gdLst/>
            <a:ahLst/>
            <a:cxnLst/>
            <a:rect l="l" t="t" r="r" b="b"/>
            <a:pathLst>
              <a:path w="459190" h="459190">
                <a:moveTo>
                  <a:pt x="0" y="0"/>
                </a:moveTo>
                <a:lnTo>
                  <a:pt x="459190" y="0"/>
                </a:lnTo>
                <a:lnTo>
                  <a:pt x="459190" y="459190"/>
                </a:lnTo>
                <a:lnTo>
                  <a:pt x="0" y="459190"/>
                </a:lnTo>
                <a:lnTo>
                  <a:pt x="0" y="0"/>
                </a:lnTo>
                <a:close/>
              </a:path>
            </a:pathLst>
          </a:custGeom>
          <a:blipFill>
            <a:blip r:embed="rId5"/>
            <a:stretch>
              <a:fillRect/>
            </a:stretch>
          </a:blipFill>
        </p:spPr>
      </p:sp>
      <p:sp>
        <p:nvSpPr>
          <p:cNvPr id="6" name="TextBox 6"/>
          <p:cNvSpPr txBox="1"/>
          <p:nvPr/>
        </p:nvSpPr>
        <p:spPr>
          <a:xfrm>
            <a:off x="2887170" y="496357"/>
            <a:ext cx="11552977" cy="1226059"/>
          </a:xfrm>
          <a:prstGeom prst="rect">
            <a:avLst/>
          </a:prstGeom>
        </p:spPr>
        <p:txBody>
          <a:bodyPr lIns="0" tIns="0" rIns="0" bIns="0" rtlCol="0" anchor="t">
            <a:spAutoFit/>
          </a:bodyPr>
          <a:lstStyle/>
          <a:p>
            <a:pPr algn="ctr">
              <a:lnSpc>
                <a:spcPts val="9935"/>
              </a:lnSpc>
            </a:pPr>
            <a:r>
              <a:rPr lang="en-US" sz="7199" spc="381">
                <a:solidFill>
                  <a:srgbClr val="231F20"/>
                </a:solidFill>
                <a:latin typeface="Oswald Bold"/>
              </a:rPr>
              <a:t>FEATURES OF LINE BOT</a:t>
            </a:r>
          </a:p>
        </p:txBody>
      </p:sp>
      <p:sp>
        <p:nvSpPr>
          <p:cNvPr id="7" name="TextBox 7"/>
          <p:cNvSpPr txBox="1"/>
          <p:nvPr/>
        </p:nvSpPr>
        <p:spPr>
          <a:xfrm>
            <a:off x="4957425" y="2222922"/>
            <a:ext cx="5950446" cy="406400"/>
          </a:xfrm>
          <a:prstGeom prst="rect">
            <a:avLst/>
          </a:prstGeom>
        </p:spPr>
        <p:txBody>
          <a:bodyPr lIns="0" tIns="0" rIns="0" bIns="0" rtlCol="0" anchor="t">
            <a:spAutoFit/>
          </a:bodyPr>
          <a:lstStyle/>
          <a:p>
            <a:pPr algn="ctr">
              <a:lnSpc>
                <a:spcPts val="3249"/>
              </a:lnSpc>
              <a:spcBef>
                <a:spcPct val="0"/>
              </a:spcBef>
            </a:pPr>
            <a:r>
              <a:rPr lang="en-US" sz="2499">
                <a:solidFill>
                  <a:srgbClr val="231F20"/>
                </a:solidFill>
                <a:latin typeface="Open Sauce Bold"/>
              </a:rPr>
              <a:t>[LINE OA] Users manages the content</a:t>
            </a:r>
          </a:p>
        </p:txBody>
      </p:sp>
      <p:sp>
        <p:nvSpPr>
          <p:cNvPr id="8" name="TextBox 8"/>
          <p:cNvSpPr txBox="1"/>
          <p:nvPr/>
        </p:nvSpPr>
        <p:spPr>
          <a:xfrm>
            <a:off x="5007505" y="2638847"/>
            <a:ext cx="7379643" cy="3347340"/>
          </a:xfrm>
          <a:prstGeom prst="rect">
            <a:avLst/>
          </a:prstGeom>
        </p:spPr>
        <p:txBody>
          <a:bodyPr lIns="0" tIns="0" rIns="0" bIns="0" rtlCol="0" anchor="t">
            <a:spAutoFit/>
          </a:bodyPr>
          <a:lstStyle/>
          <a:p>
            <a:pPr marL="496569" lvl="1" indent="-248284">
              <a:lnSpc>
                <a:spcPts val="5427"/>
              </a:lnSpc>
              <a:buFont typeface="Arial"/>
              <a:buChar char="•"/>
            </a:pPr>
            <a:r>
              <a:rPr lang="en-US" sz="2299" spc="20">
                <a:solidFill>
                  <a:srgbClr val="231F20"/>
                </a:solidFill>
                <a:latin typeface="Open Sauce"/>
              </a:rPr>
              <a:t>[LINE OA] Add content</a:t>
            </a:r>
          </a:p>
          <a:p>
            <a:pPr marL="496569" lvl="1" indent="-248284">
              <a:lnSpc>
                <a:spcPts val="5427"/>
              </a:lnSpc>
              <a:buFont typeface="Arial"/>
              <a:buChar char="•"/>
            </a:pPr>
            <a:r>
              <a:rPr lang="en-US" sz="2299" spc="20">
                <a:solidFill>
                  <a:srgbClr val="231F20"/>
                </a:solidFill>
                <a:latin typeface="Open Sauce"/>
              </a:rPr>
              <a:t>[LINE OA] Search, sort, paginate content</a:t>
            </a:r>
          </a:p>
          <a:p>
            <a:pPr marL="496569" lvl="1" indent="-248284">
              <a:lnSpc>
                <a:spcPts val="5427"/>
              </a:lnSpc>
              <a:buFont typeface="Arial"/>
              <a:buChar char="•"/>
            </a:pPr>
            <a:r>
              <a:rPr lang="en-US" sz="2299" spc="20">
                <a:solidFill>
                  <a:srgbClr val="231F20"/>
                </a:solidFill>
                <a:latin typeface="Open Sauce"/>
              </a:rPr>
              <a:t>[LINE OA] Update content</a:t>
            </a:r>
          </a:p>
          <a:p>
            <a:pPr marL="496569" lvl="1" indent="-248284">
              <a:lnSpc>
                <a:spcPts val="5427"/>
              </a:lnSpc>
              <a:buFont typeface="Arial"/>
              <a:buChar char="•"/>
            </a:pPr>
            <a:r>
              <a:rPr lang="en-US" sz="2299" spc="20">
                <a:solidFill>
                  <a:srgbClr val="231F20"/>
                </a:solidFill>
                <a:latin typeface="Open Sauce"/>
              </a:rPr>
              <a:t>[LINE OA] Soft delete and backup content</a:t>
            </a:r>
          </a:p>
          <a:p>
            <a:pPr marL="496569" lvl="1" indent="-248284">
              <a:lnSpc>
                <a:spcPts val="5427"/>
              </a:lnSpc>
              <a:buFont typeface="Arial"/>
              <a:buChar char="•"/>
            </a:pPr>
            <a:r>
              <a:rPr lang="en-US" sz="2299" spc="20">
                <a:solidFill>
                  <a:srgbClr val="231F20"/>
                </a:solidFill>
                <a:latin typeface="Open Sauce"/>
              </a:rPr>
              <a:t>[LINE OA] Soft delete and backup many content</a:t>
            </a:r>
          </a:p>
        </p:txBody>
      </p:sp>
      <p:sp>
        <p:nvSpPr>
          <p:cNvPr id="9" name="Freeform 9"/>
          <p:cNvSpPr/>
          <p:nvPr/>
        </p:nvSpPr>
        <p:spPr>
          <a:xfrm>
            <a:off x="3984683" y="6433862"/>
            <a:ext cx="459190" cy="459190"/>
          </a:xfrm>
          <a:custGeom>
            <a:avLst/>
            <a:gdLst/>
            <a:ahLst/>
            <a:cxnLst/>
            <a:rect l="l" t="t" r="r" b="b"/>
            <a:pathLst>
              <a:path w="459190" h="459190">
                <a:moveTo>
                  <a:pt x="0" y="0"/>
                </a:moveTo>
                <a:lnTo>
                  <a:pt x="459190" y="0"/>
                </a:lnTo>
                <a:lnTo>
                  <a:pt x="459190" y="459190"/>
                </a:lnTo>
                <a:lnTo>
                  <a:pt x="0" y="459190"/>
                </a:lnTo>
                <a:lnTo>
                  <a:pt x="0" y="0"/>
                </a:lnTo>
                <a:close/>
              </a:path>
            </a:pathLst>
          </a:custGeom>
          <a:blipFill>
            <a:blip r:embed="rId5"/>
            <a:stretch>
              <a:fillRect/>
            </a:stretch>
          </a:blipFill>
        </p:spPr>
      </p:sp>
      <p:sp>
        <p:nvSpPr>
          <p:cNvPr id="10" name="TextBox 10"/>
          <p:cNvSpPr txBox="1"/>
          <p:nvPr/>
        </p:nvSpPr>
        <p:spPr>
          <a:xfrm>
            <a:off x="4957425" y="6445969"/>
            <a:ext cx="9043839" cy="406400"/>
          </a:xfrm>
          <a:prstGeom prst="rect">
            <a:avLst/>
          </a:prstGeom>
        </p:spPr>
        <p:txBody>
          <a:bodyPr lIns="0" tIns="0" rIns="0" bIns="0" rtlCol="0" anchor="t">
            <a:spAutoFit/>
          </a:bodyPr>
          <a:lstStyle/>
          <a:p>
            <a:pPr algn="ctr">
              <a:lnSpc>
                <a:spcPts val="3249"/>
              </a:lnSpc>
              <a:spcBef>
                <a:spcPct val="0"/>
              </a:spcBef>
            </a:pPr>
            <a:r>
              <a:rPr lang="en-US" sz="2499">
                <a:solidFill>
                  <a:srgbClr val="231F20"/>
                </a:solidFill>
                <a:latin typeface="Open Sauce Bold"/>
              </a:rPr>
              <a:t>[Manager] The manager statistics the channel's statistics</a:t>
            </a:r>
          </a:p>
        </p:txBody>
      </p:sp>
      <p:sp>
        <p:nvSpPr>
          <p:cNvPr id="11" name="TextBox 11"/>
          <p:cNvSpPr txBox="1"/>
          <p:nvPr/>
        </p:nvSpPr>
        <p:spPr>
          <a:xfrm>
            <a:off x="4750730" y="6878081"/>
            <a:ext cx="11007594" cy="1975740"/>
          </a:xfrm>
          <a:prstGeom prst="rect">
            <a:avLst/>
          </a:prstGeom>
        </p:spPr>
        <p:txBody>
          <a:bodyPr lIns="0" tIns="0" rIns="0" bIns="0" rtlCol="0" anchor="t">
            <a:spAutoFit/>
          </a:bodyPr>
          <a:lstStyle/>
          <a:p>
            <a:pPr marL="496569" lvl="1" indent="-248284">
              <a:lnSpc>
                <a:spcPts val="5427"/>
              </a:lnSpc>
              <a:buFont typeface="Arial"/>
              <a:buChar char="•"/>
            </a:pPr>
            <a:r>
              <a:rPr lang="en-US" sz="2299" spc="20">
                <a:solidFill>
                  <a:srgbClr val="231F20"/>
                </a:solidFill>
                <a:latin typeface="Open Sauce"/>
              </a:rPr>
              <a:t>Schedule daily data collection</a:t>
            </a:r>
          </a:p>
          <a:p>
            <a:pPr marL="496569" lvl="1" indent="-248284">
              <a:lnSpc>
                <a:spcPts val="5427"/>
              </a:lnSpc>
              <a:buFont typeface="Arial"/>
              <a:buChar char="•"/>
            </a:pPr>
            <a:r>
              <a:rPr lang="en-US" sz="2299" spc="20">
                <a:solidFill>
                  <a:srgbClr val="231F20"/>
                </a:solidFill>
                <a:latin typeface="Open Sauce"/>
              </a:rPr>
              <a:t>Statistics on number of followers, friends, sent messages, received messages</a:t>
            </a:r>
          </a:p>
        </p:txBody>
      </p:sp>
      <p:sp>
        <p:nvSpPr>
          <p:cNvPr id="12" name="Freeform 12"/>
          <p:cNvSpPr/>
          <p:nvPr/>
        </p:nvSpPr>
        <p:spPr>
          <a:xfrm>
            <a:off x="13415652" y="443177"/>
            <a:ext cx="1425541" cy="1425541"/>
          </a:xfrm>
          <a:custGeom>
            <a:avLst/>
            <a:gdLst/>
            <a:ahLst/>
            <a:cxnLst/>
            <a:rect l="l" t="t" r="r" b="b"/>
            <a:pathLst>
              <a:path w="1425541" h="1425541">
                <a:moveTo>
                  <a:pt x="0" y="0"/>
                </a:moveTo>
                <a:lnTo>
                  <a:pt x="1425541" y="0"/>
                </a:lnTo>
                <a:lnTo>
                  <a:pt x="1425541" y="1425542"/>
                </a:lnTo>
                <a:lnTo>
                  <a:pt x="0" y="1425542"/>
                </a:lnTo>
                <a:lnTo>
                  <a:pt x="0" y="0"/>
                </a:lnTo>
                <a:close/>
              </a:path>
            </a:pathLst>
          </a:custGeom>
          <a:blipFill>
            <a:blip r:embed="rId6"/>
            <a:stretch>
              <a:fillRect/>
            </a:stretch>
          </a:blipFill>
        </p:spPr>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a:off x="4241459" y="2179657"/>
            <a:ext cx="459190" cy="459190"/>
          </a:xfrm>
          <a:custGeom>
            <a:avLst/>
            <a:gdLst/>
            <a:ahLst/>
            <a:cxnLst/>
            <a:rect l="l" t="t" r="r" b="b"/>
            <a:pathLst>
              <a:path w="459190" h="459190">
                <a:moveTo>
                  <a:pt x="0" y="0"/>
                </a:moveTo>
                <a:lnTo>
                  <a:pt x="459190" y="0"/>
                </a:lnTo>
                <a:lnTo>
                  <a:pt x="459190" y="459190"/>
                </a:lnTo>
                <a:lnTo>
                  <a:pt x="0" y="459190"/>
                </a:lnTo>
                <a:lnTo>
                  <a:pt x="0" y="0"/>
                </a:lnTo>
                <a:close/>
              </a:path>
            </a:pathLst>
          </a:custGeom>
          <a:blipFill>
            <a:blip r:embed="rId5"/>
            <a:stretch>
              <a:fillRect/>
            </a:stretch>
          </a:blipFill>
        </p:spPr>
      </p:sp>
      <p:sp>
        <p:nvSpPr>
          <p:cNvPr id="6" name="TextBox 6"/>
          <p:cNvSpPr txBox="1"/>
          <p:nvPr/>
        </p:nvSpPr>
        <p:spPr>
          <a:xfrm>
            <a:off x="2887170" y="496357"/>
            <a:ext cx="11552977" cy="1226059"/>
          </a:xfrm>
          <a:prstGeom prst="rect">
            <a:avLst/>
          </a:prstGeom>
        </p:spPr>
        <p:txBody>
          <a:bodyPr lIns="0" tIns="0" rIns="0" bIns="0" rtlCol="0" anchor="t">
            <a:spAutoFit/>
          </a:bodyPr>
          <a:lstStyle/>
          <a:p>
            <a:pPr algn="ctr">
              <a:lnSpc>
                <a:spcPts val="9935"/>
              </a:lnSpc>
            </a:pPr>
            <a:r>
              <a:rPr lang="en-US" sz="7199" spc="381">
                <a:solidFill>
                  <a:srgbClr val="231F20"/>
                </a:solidFill>
                <a:latin typeface="Oswald Bold"/>
              </a:rPr>
              <a:t>FEATURES OF LINE BOT</a:t>
            </a:r>
          </a:p>
        </p:txBody>
      </p:sp>
      <p:sp>
        <p:nvSpPr>
          <p:cNvPr id="7" name="TextBox 7"/>
          <p:cNvSpPr txBox="1"/>
          <p:nvPr/>
        </p:nvSpPr>
        <p:spPr>
          <a:xfrm>
            <a:off x="4944318" y="2191765"/>
            <a:ext cx="9495830" cy="406400"/>
          </a:xfrm>
          <a:prstGeom prst="rect">
            <a:avLst/>
          </a:prstGeom>
        </p:spPr>
        <p:txBody>
          <a:bodyPr lIns="0" tIns="0" rIns="0" bIns="0" rtlCol="0" anchor="t">
            <a:spAutoFit/>
          </a:bodyPr>
          <a:lstStyle/>
          <a:p>
            <a:pPr algn="ctr">
              <a:lnSpc>
                <a:spcPts val="3249"/>
              </a:lnSpc>
              <a:spcBef>
                <a:spcPct val="0"/>
              </a:spcBef>
            </a:pPr>
            <a:r>
              <a:rPr lang="en-US" sz="2499">
                <a:solidFill>
                  <a:srgbClr val="231F20"/>
                </a:solidFill>
                <a:latin typeface="Open Sauce Bold"/>
              </a:rPr>
              <a:t>[LINE OA] User (manager, member) manages their broadcast</a:t>
            </a:r>
          </a:p>
        </p:txBody>
      </p:sp>
      <p:sp>
        <p:nvSpPr>
          <p:cNvPr id="8" name="TextBox 8"/>
          <p:cNvSpPr txBox="1"/>
          <p:nvPr/>
        </p:nvSpPr>
        <p:spPr>
          <a:xfrm>
            <a:off x="5007505" y="2638847"/>
            <a:ext cx="7507188" cy="604140"/>
          </a:xfrm>
          <a:prstGeom prst="rect">
            <a:avLst/>
          </a:prstGeom>
        </p:spPr>
        <p:txBody>
          <a:bodyPr lIns="0" tIns="0" rIns="0" bIns="0" rtlCol="0" anchor="t">
            <a:spAutoFit/>
          </a:bodyPr>
          <a:lstStyle/>
          <a:p>
            <a:pPr marL="496569" lvl="1" indent="-248284">
              <a:lnSpc>
                <a:spcPts val="5427"/>
              </a:lnSpc>
              <a:buFont typeface="Arial"/>
              <a:buChar char="•"/>
            </a:pPr>
            <a:r>
              <a:rPr lang="en-US" sz="2299" spc="20">
                <a:solidFill>
                  <a:srgbClr val="231F20"/>
                </a:solidFill>
                <a:latin typeface="Open Sauce"/>
              </a:rPr>
              <a:t>Send, add broadcast (schedule, draft, send now)</a:t>
            </a:r>
          </a:p>
        </p:txBody>
      </p:sp>
      <p:sp>
        <p:nvSpPr>
          <p:cNvPr id="9" name="TextBox 9"/>
          <p:cNvSpPr txBox="1"/>
          <p:nvPr/>
        </p:nvSpPr>
        <p:spPr>
          <a:xfrm>
            <a:off x="5770142" y="3281087"/>
            <a:ext cx="5787033" cy="1975740"/>
          </a:xfrm>
          <a:prstGeom prst="rect">
            <a:avLst/>
          </a:prstGeom>
        </p:spPr>
        <p:txBody>
          <a:bodyPr lIns="0" tIns="0" rIns="0" bIns="0" rtlCol="0" anchor="t">
            <a:spAutoFit/>
          </a:bodyPr>
          <a:lstStyle/>
          <a:p>
            <a:pPr>
              <a:lnSpc>
                <a:spcPts val="5427"/>
              </a:lnSpc>
            </a:pPr>
            <a:r>
              <a:rPr lang="en-US" sz="2299" spc="20">
                <a:solidFill>
                  <a:srgbClr val="231F20"/>
                </a:solidFill>
                <a:latin typeface="Open Sauce"/>
              </a:rPr>
              <a:t>+ Send now broadcast </a:t>
            </a:r>
          </a:p>
          <a:p>
            <a:pPr>
              <a:lnSpc>
                <a:spcPts val="5427"/>
              </a:lnSpc>
            </a:pPr>
            <a:r>
              <a:rPr lang="en-US" sz="2299" spc="20">
                <a:solidFill>
                  <a:srgbClr val="231F20"/>
                </a:solidFill>
                <a:latin typeface="Open Sauce"/>
              </a:rPr>
              <a:t>+ Add broadcast with status = schedule </a:t>
            </a:r>
          </a:p>
          <a:p>
            <a:pPr>
              <a:lnSpc>
                <a:spcPts val="5427"/>
              </a:lnSpc>
            </a:pPr>
            <a:r>
              <a:rPr lang="en-US" sz="2299" spc="20">
                <a:solidFill>
                  <a:srgbClr val="231F20"/>
                </a:solidFill>
                <a:latin typeface="Open Sauce"/>
              </a:rPr>
              <a:t>+ Add broadcast with status = draft </a:t>
            </a:r>
          </a:p>
        </p:txBody>
      </p:sp>
      <p:sp>
        <p:nvSpPr>
          <p:cNvPr id="10" name="TextBox 10"/>
          <p:cNvSpPr txBox="1"/>
          <p:nvPr/>
        </p:nvSpPr>
        <p:spPr>
          <a:xfrm>
            <a:off x="5017328" y="5294927"/>
            <a:ext cx="7531894" cy="3347340"/>
          </a:xfrm>
          <a:prstGeom prst="rect">
            <a:avLst/>
          </a:prstGeom>
        </p:spPr>
        <p:txBody>
          <a:bodyPr lIns="0" tIns="0" rIns="0" bIns="0" rtlCol="0" anchor="t">
            <a:spAutoFit/>
          </a:bodyPr>
          <a:lstStyle/>
          <a:p>
            <a:pPr marL="496569" lvl="1" indent="-248284">
              <a:lnSpc>
                <a:spcPts val="5427"/>
              </a:lnSpc>
              <a:buFont typeface="Arial"/>
              <a:buChar char="•"/>
            </a:pPr>
            <a:r>
              <a:rPr lang="en-US" sz="2299" spc="20">
                <a:solidFill>
                  <a:srgbClr val="231F20"/>
                </a:solidFill>
                <a:latin typeface="Open Sauce"/>
              </a:rPr>
              <a:t>Search, sort, paginate broadcast</a:t>
            </a:r>
          </a:p>
          <a:p>
            <a:pPr marL="496569" lvl="1" indent="-248284">
              <a:lnSpc>
                <a:spcPts val="5427"/>
              </a:lnSpc>
              <a:buFont typeface="Arial"/>
              <a:buChar char="•"/>
            </a:pPr>
            <a:r>
              <a:rPr lang="en-US" sz="2299" spc="20">
                <a:solidFill>
                  <a:srgbClr val="231F20"/>
                </a:solidFill>
                <a:latin typeface="Open Sauce"/>
              </a:rPr>
              <a:t>Update broadcast (title, content, sent_at, status) </a:t>
            </a:r>
          </a:p>
          <a:p>
            <a:pPr marL="496569" lvl="1" indent="-248284">
              <a:lnSpc>
                <a:spcPts val="5427"/>
              </a:lnSpc>
              <a:buFont typeface="Arial"/>
              <a:buChar char="•"/>
            </a:pPr>
            <a:r>
              <a:rPr lang="en-US" sz="2299" spc="20">
                <a:solidFill>
                  <a:srgbClr val="231F20"/>
                </a:solidFill>
                <a:latin typeface="Open Sauce"/>
              </a:rPr>
              <a:t>Soft delete and backup broadcast</a:t>
            </a:r>
          </a:p>
          <a:p>
            <a:pPr marL="496569" lvl="1" indent="-248284">
              <a:lnSpc>
                <a:spcPts val="5427"/>
              </a:lnSpc>
              <a:buFont typeface="Arial"/>
              <a:buChar char="•"/>
            </a:pPr>
            <a:r>
              <a:rPr lang="en-US" sz="2299" spc="20">
                <a:solidFill>
                  <a:srgbClr val="231F20"/>
                </a:solidFill>
                <a:latin typeface="Open Sauce"/>
              </a:rPr>
              <a:t>Soft delete and backup many broadcast</a:t>
            </a:r>
          </a:p>
          <a:p>
            <a:pPr marL="496569" lvl="1" indent="-248284">
              <a:lnSpc>
                <a:spcPts val="5427"/>
              </a:lnSpc>
              <a:buFont typeface="Arial"/>
              <a:buChar char="•"/>
            </a:pPr>
            <a:r>
              <a:rPr lang="en-US" sz="2299" spc="20">
                <a:solidFill>
                  <a:srgbClr val="231F20"/>
                </a:solidFill>
                <a:latin typeface="Open Sauce"/>
              </a:rPr>
              <a:t>Test send using multicast</a:t>
            </a:r>
          </a:p>
        </p:txBody>
      </p:sp>
      <p:sp>
        <p:nvSpPr>
          <p:cNvPr id="11" name="Freeform 11"/>
          <p:cNvSpPr/>
          <p:nvPr/>
        </p:nvSpPr>
        <p:spPr>
          <a:xfrm>
            <a:off x="13415652" y="443177"/>
            <a:ext cx="1425541" cy="1425541"/>
          </a:xfrm>
          <a:custGeom>
            <a:avLst/>
            <a:gdLst/>
            <a:ahLst/>
            <a:cxnLst/>
            <a:rect l="l" t="t" r="r" b="b"/>
            <a:pathLst>
              <a:path w="1425541" h="1425541">
                <a:moveTo>
                  <a:pt x="0" y="0"/>
                </a:moveTo>
                <a:lnTo>
                  <a:pt x="1425541" y="0"/>
                </a:lnTo>
                <a:lnTo>
                  <a:pt x="1425541" y="1425542"/>
                </a:lnTo>
                <a:lnTo>
                  <a:pt x="0" y="1425542"/>
                </a:lnTo>
                <a:lnTo>
                  <a:pt x="0" y="0"/>
                </a:lnTo>
                <a:close/>
              </a:path>
            </a:pathLst>
          </a:custGeom>
          <a:blipFill>
            <a:blip r:embed="rId6"/>
            <a:stretch>
              <a:fillRect/>
            </a:stretch>
          </a:blipFill>
        </p:spPr>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8" name="Group 8"/>
          <p:cNvGrpSpPr/>
          <p:nvPr/>
        </p:nvGrpSpPr>
        <p:grpSpPr>
          <a:xfrm>
            <a:off x="3757655" y="6995646"/>
            <a:ext cx="2836794" cy="636748"/>
            <a:chOff x="0" y="0"/>
            <a:chExt cx="747139" cy="167703"/>
          </a:xfrm>
        </p:grpSpPr>
        <p:sp>
          <p:nvSpPr>
            <p:cNvPr id="9" name="Freeform 9"/>
            <p:cNvSpPr/>
            <p:nvPr/>
          </p:nvSpPr>
          <p:spPr>
            <a:xfrm>
              <a:off x="0" y="0"/>
              <a:ext cx="747139" cy="167703"/>
            </a:xfrm>
            <a:custGeom>
              <a:avLst/>
              <a:gdLst/>
              <a:ahLst/>
              <a:cxnLst/>
              <a:rect l="l" t="t" r="r" b="b"/>
              <a:pathLst>
                <a:path w="747139" h="167703">
                  <a:moveTo>
                    <a:pt x="0" y="0"/>
                  </a:moveTo>
                  <a:lnTo>
                    <a:pt x="747139" y="0"/>
                  </a:lnTo>
                  <a:lnTo>
                    <a:pt x="747139" y="167703"/>
                  </a:lnTo>
                  <a:lnTo>
                    <a:pt x="0" y="167703"/>
                  </a:lnTo>
                  <a:close/>
                </a:path>
              </a:pathLst>
            </a:custGeom>
            <a:solidFill>
              <a:srgbClr val="17B168"/>
            </a:solidFill>
          </p:spPr>
        </p:sp>
        <p:sp>
          <p:nvSpPr>
            <p:cNvPr id="10" name="TextBox 10"/>
            <p:cNvSpPr txBox="1"/>
            <p:nvPr/>
          </p:nvSpPr>
          <p:spPr>
            <a:xfrm>
              <a:off x="0" y="-47625"/>
              <a:ext cx="747139" cy="215328"/>
            </a:xfrm>
            <a:prstGeom prst="rect">
              <a:avLst/>
            </a:prstGeom>
          </p:spPr>
          <p:txBody>
            <a:bodyPr lIns="50800" tIns="50800" rIns="50800" bIns="50800" rtlCol="0" anchor="ctr"/>
            <a:lstStyle/>
            <a:p>
              <a:pPr marL="0" lvl="0" indent="0" algn="ctr">
                <a:lnSpc>
                  <a:spcPts val="3311"/>
                </a:lnSpc>
                <a:spcBef>
                  <a:spcPct val="0"/>
                </a:spcBef>
              </a:pPr>
              <a:r>
                <a:rPr lang="en-US" sz="2400" spc="24">
                  <a:solidFill>
                    <a:srgbClr val="FFFFFF"/>
                  </a:solidFill>
                  <a:latin typeface="DM Sans Italics"/>
                </a:rPr>
                <a:t>PHP - Laravel </a:t>
              </a:r>
            </a:p>
          </p:txBody>
        </p:sp>
      </p:grpSp>
      <p:sp>
        <p:nvSpPr>
          <p:cNvPr id="11" name="Freeform 11"/>
          <p:cNvSpPr/>
          <p:nvPr/>
        </p:nvSpPr>
        <p:spPr>
          <a:xfrm>
            <a:off x="4378721" y="4784363"/>
            <a:ext cx="1594660" cy="1642789"/>
          </a:xfrm>
          <a:custGeom>
            <a:avLst/>
            <a:gdLst/>
            <a:ahLst/>
            <a:cxnLst/>
            <a:rect l="l" t="t" r="r" b="b"/>
            <a:pathLst>
              <a:path w="1594660" h="1642789">
                <a:moveTo>
                  <a:pt x="0" y="0"/>
                </a:moveTo>
                <a:lnTo>
                  <a:pt x="1594661" y="0"/>
                </a:lnTo>
                <a:lnTo>
                  <a:pt x="1594661" y="1642789"/>
                </a:lnTo>
                <a:lnTo>
                  <a:pt x="0" y="1642789"/>
                </a:lnTo>
                <a:lnTo>
                  <a:pt x="0" y="0"/>
                </a:lnTo>
                <a:close/>
              </a:path>
            </a:pathLst>
          </a:custGeom>
          <a:blipFill>
            <a:blip r:embed="rId5"/>
            <a:stretch>
              <a:fillRect/>
            </a:stretch>
          </a:blipFill>
        </p:spPr>
      </p:sp>
      <p:sp>
        <p:nvSpPr>
          <p:cNvPr id="12" name="Freeform 12"/>
          <p:cNvSpPr/>
          <p:nvPr/>
        </p:nvSpPr>
        <p:spPr>
          <a:xfrm>
            <a:off x="8196806" y="4784363"/>
            <a:ext cx="1894387" cy="1642789"/>
          </a:xfrm>
          <a:custGeom>
            <a:avLst/>
            <a:gdLst/>
            <a:ahLst/>
            <a:cxnLst/>
            <a:rect l="l" t="t" r="r" b="b"/>
            <a:pathLst>
              <a:path w="1894387" h="1642789">
                <a:moveTo>
                  <a:pt x="0" y="0"/>
                </a:moveTo>
                <a:lnTo>
                  <a:pt x="1894388" y="0"/>
                </a:lnTo>
                <a:lnTo>
                  <a:pt x="1894388" y="1642789"/>
                </a:lnTo>
                <a:lnTo>
                  <a:pt x="0" y="1642789"/>
                </a:lnTo>
                <a:lnTo>
                  <a:pt x="0" y="0"/>
                </a:lnTo>
                <a:close/>
              </a:path>
            </a:pathLst>
          </a:custGeom>
          <a:blipFill>
            <a:blip r:embed="rId6"/>
            <a:stretch>
              <a:fillRect/>
            </a:stretch>
          </a:blipFill>
        </p:spPr>
      </p:sp>
      <p:grpSp>
        <p:nvGrpSpPr>
          <p:cNvPr id="13" name="Group 13"/>
          <p:cNvGrpSpPr/>
          <p:nvPr/>
        </p:nvGrpSpPr>
        <p:grpSpPr>
          <a:xfrm>
            <a:off x="7725603" y="6995646"/>
            <a:ext cx="2836794" cy="636748"/>
            <a:chOff x="0" y="0"/>
            <a:chExt cx="747139" cy="167703"/>
          </a:xfrm>
        </p:grpSpPr>
        <p:sp>
          <p:nvSpPr>
            <p:cNvPr id="14" name="Freeform 14"/>
            <p:cNvSpPr/>
            <p:nvPr/>
          </p:nvSpPr>
          <p:spPr>
            <a:xfrm>
              <a:off x="0" y="0"/>
              <a:ext cx="747139" cy="167703"/>
            </a:xfrm>
            <a:custGeom>
              <a:avLst/>
              <a:gdLst/>
              <a:ahLst/>
              <a:cxnLst/>
              <a:rect l="l" t="t" r="r" b="b"/>
              <a:pathLst>
                <a:path w="747139" h="167703">
                  <a:moveTo>
                    <a:pt x="0" y="0"/>
                  </a:moveTo>
                  <a:lnTo>
                    <a:pt x="747139" y="0"/>
                  </a:lnTo>
                  <a:lnTo>
                    <a:pt x="747139" y="167703"/>
                  </a:lnTo>
                  <a:lnTo>
                    <a:pt x="0" y="167703"/>
                  </a:lnTo>
                  <a:close/>
                </a:path>
              </a:pathLst>
            </a:custGeom>
            <a:solidFill>
              <a:srgbClr val="17B168"/>
            </a:solidFill>
          </p:spPr>
        </p:sp>
        <p:sp>
          <p:nvSpPr>
            <p:cNvPr id="15" name="TextBox 15"/>
            <p:cNvSpPr txBox="1"/>
            <p:nvPr/>
          </p:nvSpPr>
          <p:spPr>
            <a:xfrm>
              <a:off x="0" y="-47625"/>
              <a:ext cx="747139" cy="215328"/>
            </a:xfrm>
            <a:prstGeom prst="rect">
              <a:avLst/>
            </a:prstGeom>
          </p:spPr>
          <p:txBody>
            <a:bodyPr lIns="50800" tIns="50800" rIns="50800" bIns="50800" rtlCol="0" anchor="ctr"/>
            <a:lstStyle/>
            <a:p>
              <a:pPr marL="0" lvl="0" indent="0" algn="ctr">
                <a:lnSpc>
                  <a:spcPts val="3311"/>
                </a:lnSpc>
                <a:spcBef>
                  <a:spcPct val="0"/>
                </a:spcBef>
              </a:pPr>
              <a:r>
                <a:rPr lang="en-US" sz="2400" spc="24">
                  <a:solidFill>
                    <a:srgbClr val="FFFFFF"/>
                  </a:solidFill>
                  <a:latin typeface="DM Sans Italics"/>
                </a:rPr>
                <a:t>VUEJS</a:t>
              </a:r>
            </a:p>
          </p:txBody>
        </p:sp>
      </p:grpSp>
      <p:sp>
        <p:nvSpPr>
          <p:cNvPr id="16" name="Freeform 16"/>
          <p:cNvSpPr/>
          <p:nvPr/>
        </p:nvSpPr>
        <p:spPr>
          <a:xfrm>
            <a:off x="12244554" y="4471418"/>
            <a:ext cx="1955734" cy="1955734"/>
          </a:xfrm>
          <a:custGeom>
            <a:avLst/>
            <a:gdLst/>
            <a:ahLst/>
            <a:cxnLst/>
            <a:rect l="l" t="t" r="r" b="b"/>
            <a:pathLst>
              <a:path w="1955734" h="1955734">
                <a:moveTo>
                  <a:pt x="0" y="0"/>
                </a:moveTo>
                <a:lnTo>
                  <a:pt x="1955735" y="0"/>
                </a:lnTo>
                <a:lnTo>
                  <a:pt x="1955735" y="1955734"/>
                </a:lnTo>
                <a:lnTo>
                  <a:pt x="0" y="1955734"/>
                </a:lnTo>
                <a:lnTo>
                  <a:pt x="0" y="0"/>
                </a:lnTo>
                <a:close/>
              </a:path>
            </a:pathLst>
          </a:custGeom>
          <a:blipFill>
            <a:blip r:embed="rId7"/>
            <a:stretch>
              <a:fillRect/>
            </a:stretch>
          </a:blipFill>
        </p:spPr>
      </p:sp>
      <p:sp>
        <p:nvSpPr>
          <p:cNvPr id="17" name="TextBox 17"/>
          <p:cNvSpPr txBox="1"/>
          <p:nvPr/>
        </p:nvSpPr>
        <p:spPr>
          <a:xfrm>
            <a:off x="3690980" y="1232286"/>
            <a:ext cx="10906040" cy="1226058"/>
          </a:xfrm>
          <a:prstGeom prst="rect">
            <a:avLst/>
          </a:prstGeom>
        </p:spPr>
        <p:txBody>
          <a:bodyPr lIns="0" tIns="0" rIns="0" bIns="0" rtlCol="0" anchor="t">
            <a:spAutoFit/>
          </a:bodyPr>
          <a:lstStyle/>
          <a:p>
            <a:pPr algn="ctr">
              <a:lnSpc>
                <a:spcPts val="9935"/>
              </a:lnSpc>
            </a:pPr>
            <a:r>
              <a:rPr lang="en-US" sz="7200" spc="705">
                <a:solidFill>
                  <a:srgbClr val="FFFFFF"/>
                </a:solidFill>
                <a:latin typeface="Oswald Bold"/>
              </a:rPr>
              <a:t>TECHNICALS</a:t>
            </a:r>
          </a:p>
        </p:txBody>
      </p:sp>
      <p:grpSp>
        <p:nvGrpSpPr>
          <p:cNvPr id="18" name="Group 18"/>
          <p:cNvGrpSpPr/>
          <p:nvPr/>
        </p:nvGrpSpPr>
        <p:grpSpPr>
          <a:xfrm>
            <a:off x="11804025" y="6995646"/>
            <a:ext cx="2836794" cy="636748"/>
            <a:chOff x="0" y="0"/>
            <a:chExt cx="747139" cy="167703"/>
          </a:xfrm>
        </p:grpSpPr>
        <p:sp>
          <p:nvSpPr>
            <p:cNvPr id="19" name="Freeform 19"/>
            <p:cNvSpPr/>
            <p:nvPr/>
          </p:nvSpPr>
          <p:spPr>
            <a:xfrm>
              <a:off x="0" y="0"/>
              <a:ext cx="747139" cy="167703"/>
            </a:xfrm>
            <a:custGeom>
              <a:avLst/>
              <a:gdLst/>
              <a:ahLst/>
              <a:cxnLst/>
              <a:rect l="l" t="t" r="r" b="b"/>
              <a:pathLst>
                <a:path w="747139" h="167703">
                  <a:moveTo>
                    <a:pt x="0" y="0"/>
                  </a:moveTo>
                  <a:lnTo>
                    <a:pt x="747139" y="0"/>
                  </a:lnTo>
                  <a:lnTo>
                    <a:pt x="747139" y="167703"/>
                  </a:lnTo>
                  <a:lnTo>
                    <a:pt x="0" y="167703"/>
                  </a:lnTo>
                  <a:close/>
                </a:path>
              </a:pathLst>
            </a:custGeom>
            <a:solidFill>
              <a:srgbClr val="17B168"/>
            </a:solidFill>
          </p:spPr>
        </p:sp>
        <p:sp>
          <p:nvSpPr>
            <p:cNvPr id="20" name="TextBox 20"/>
            <p:cNvSpPr txBox="1"/>
            <p:nvPr/>
          </p:nvSpPr>
          <p:spPr>
            <a:xfrm>
              <a:off x="0" y="-47625"/>
              <a:ext cx="747139" cy="215328"/>
            </a:xfrm>
            <a:prstGeom prst="rect">
              <a:avLst/>
            </a:prstGeom>
          </p:spPr>
          <p:txBody>
            <a:bodyPr lIns="50800" tIns="50800" rIns="50800" bIns="50800" rtlCol="0" anchor="ctr"/>
            <a:lstStyle/>
            <a:p>
              <a:pPr marL="0" lvl="0" indent="0" algn="ctr">
                <a:lnSpc>
                  <a:spcPts val="3311"/>
                </a:lnSpc>
                <a:spcBef>
                  <a:spcPct val="0"/>
                </a:spcBef>
              </a:pPr>
              <a:r>
                <a:rPr lang="en-US" sz="2400" spc="24">
                  <a:solidFill>
                    <a:srgbClr val="FFFFFF"/>
                  </a:solidFill>
                  <a:latin typeface="DM Sans Italics"/>
                </a:rPr>
                <a:t>DB MySQL</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1549143" y="1101022"/>
            <a:ext cx="12471670" cy="5351480"/>
          </a:xfrm>
          <a:custGeom>
            <a:avLst/>
            <a:gdLst/>
            <a:ahLst/>
            <a:cxnLst/>
            <a:rect l="l" t="t" r="r" b="b"/>
            <a:pathLst>
              <a:path w="12471670" h="5351480">
                <a:moveTo>
                  <a:pt x="0" y="0"/>
                </a:moveTo>
                <a:lnTo>
                  <a:pt x="12471670" y="0"/>
                </a:lnTo>
                <a:lnTo>
                  <a:pt x="12471670" y="5351481"/>
                </a:lnTo>
                <a:lnTo>
                  <a:pt x="0" y="535148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a:off x="3890922" y="1757598"/>
            <a:ext cx="663525" cy="519089"/>
          </a:xfrm>
          <a:custGeom>
            <a:avLst/>
            <a:gdLst/>
            <a:ahLst/>
            <a:cxnLst/>
            <a:rect l="l" t="t" r="r" b="b"/>
            <a:pathLst>
              <a:path w="663525" h="519089">
                <a:moveTo>
                  <a:pt x="0" y="0"/>
                </a:moveTo>
                <a:lnTo>
                  <a:pt x="663525" y="0"/>
                </a:lnTo>
                <a:lnTo>
                  <a:pt x="663525" y="519088"/>
                </a:lnTo>
                <a:lnTo>
                  <a:pt x="0" y="519088"/>
                </a:lnTo>
                <a:lnTo>
                  <a:pt x="0" y="0"/>
                </a:lnTo>
                <a:close/>
              </a:path>
            </a:pathLst>
          </a:custGeom>
          <a:blipFill>
            <a:blip r:embed="rId5"/>
            <a:stretch>
              <a:fillRect t="-13912" b="-13912"/>
            </a:stretch>
          </a:blipFill>
        </p:spPr>
      </p:sp>
      <p:sp>
        <p:nvSpPr>
          <p:cNvPr id="6" name="Freeform 6"/>
          <p:cNvSpPr/>
          <p:nvPr/>
        </p:nvSpPr>
        <p:spPr>
          <a:xfrm>
            <a:off x="3890922" y="2455646"/>
            <a:ext cx="663525" cy="519089"/>
          </a:xfrm>
          <a:custGeom>
            <a:avLst/>
            <a:gdLst/>
            <a:ahLst/>
            <a:cxnLst/>
            <a:rect l="l" t="t" r="r" b="b"/>
            <a:pathLst>
              <a:path w="663525" h="519089">
                <a:moveTo>
                  <a:pt x="0" y="0"/>
                </a:moveTo>
                <a:lnTo>
                  <a:pt x="663525" y="0"/>
                </a:lnTo>
                <a:lnTo>
                  <a:pt x="663525" y="519089"/>
                </a:lnTo>
                <a:lnTo>
                  <a:pt x="0" y="519089"/>
                </a:lnTo>
                <a:lnTo>
                  <a:pt x="0" y="0"/>
                </a:lnTo>
                <a:close/>
              </a:path>
            </a:pathLst>
          </a:custGeom>
          <a:blipFill>
            <a:blip r:embed="rId5"/>
            <a:stretch>
              <a:fillRect t="-13912" b="-13912"/>
            </a:stretch>
          </a:blipFill>
        </p:spPr>
      </p:sp>
      <p:sp>
        <p:nvSpPr>
          <p:cNvPr id="7" name="Freeform 7"/>
          <p:cNvSpPr/>
          <p:nvPr/>
        </p:nvSpPr>
        <p:spPr>
          <a:xfrm>
            <a:off x="3890922" y="3184040"/>
            <a:ext cx="663525" cy="519089"/>
          </a:xfrm>
          <a:custGeom>
            <a:avLst/>
            <a:gdLst/>
            <a:ahLst/>
            <a:cxnLst/>
            <a:rect l="l" t="t" r="r" b="b"/>
            <a:pathLst>
              <a:path w="663525" h="519089">
                <a:moveTo>
                  <a:pt x="0" y="0"/>
                </a:moveTo>
                <a:lnTo>
                  <a:pt x="663525" y="0"/>
                </a:lnTo>
                <a:lnTo>
                  <a:pt x="663525" y="519088"/>
                </a:lnTo>
                <a:lnTo>
                  <a:pt x="0" y="519088"/>
                </a:lnTo>
                <a:lnTo>
                  <a:pt x="0" y="0"/>
                </a:lnTo>
                <a:close/>
              </a:path>
            </a:pathLst>
          </a:custGeom>
          <a:blipFill>
            <a:blip r:embed="rId5"/>
            <a:stretch>
              <a:fillRect t="-13912" b="-13912"/>
            </a:stretch>
          </a:blipFill>
        </p:spPr>
      </p:sp>
      <p:sp>
        <p:nvSpPr>
          <p:cNvPr id="8" name="Freeform 8"/>
          <p:cNvSpPr/>
          <p:nvPr/>
        </p:nvSpPr>
        <p:spPr>
          <a:xfrm>
            <a:off x="3890922" y="3874578"/>
            <a:ext cx="663525" cy="519089"/>
          </a:xfrm>
          <a:custGeom>
            <a:avLst/>
            <a:gdLst/>
            <a:ahLst/>
            <a:cxnLst/>
            <a:rect l="l" t="t" r="r" b="b"/>
            <a:pathLst>
              <a:path w="663525" h="519089">
                <a:moveTo>
                  <a:pt x="0" y="0"/>
                </a:moveTo>
                <a:lnTo>
                  <a:pt x="663525" y="0"/>
                </a:lnTo>
                <a:lnTo>
                  <a:pt x="663525" y="519089"/>
                </a:lnTo>
                <a:lnTo>
                  <a:pt x="0" y="519089"/>
                </a:lnTo>
                <a:lnTo>
                  <a:pt x="0" y="0"/>
                </a:lnTo>
                <a:close/>
              </a:path>
            </a:pathLst>
          </a:custGeom>
          <a:blipFill>
            <a:blip r:embed="rId5"/>
            <a:stretch>
              <a:fillRect t="-13912" b="-13912"/>
            </a:stretch>
          </a:blipFill>
        </p:spPr>
      </p:sp>
      <p:sp>
        <p:nvSpPr>
          <p:cNvPr id="9" name="Freeform 9"/>
          <p:cNvSpPr/>
          <p:nvPr/>
        </p:nvSpPr>
        <p:spPr>
          <a:xfrm>
            <a:off x="3890922" y="4593519"/>
            <a:ext cx="663525" cy="519089"/>
          </a:xfrm>
          <a:custGeom>
            <a:avLst/>
            <a:gdLst/>
            <a:ahLst/>
            <a:cxnLst/>
            <a:rect l="l" t="t" r="r" b="b"/>
            <a:pathLst>
              <a:path w="663525" h="519089">
                <a:moveTo>
                  <a:pt x="0" y="0"/>
                </a:moveTo>
                <a:lnTo>
                  <a:pt x="663525" y="0"/>
                </a:lnTo>
                <a:lnTo>
                  <a:pt x="663525" y="519089"/>
                </a:lnTo>
                <a:lnTo>
                  <a:pt x="0" y="519089"/>
                </a:lnTo>
                <a:lnTo>
                  <a:pt x="0" y="0"/>
                </a:lnTo>
                <a:close/>
              </a:path>
            </a:pathLst>
          </a:custGeom>
          <a:blipFill>
            <a:blip r:embed="rId5"/>
            <a:stretch>
              <a:fillRect t="-13912" b="-13912"/>
            </a:stretch>
          </a:blipFill>
        </p:spPr>
      </p:sp>
      <p:sp>
        <p:nvSpPr>
          <p:cNvPr id="10" name="Freeform 10"/>
          <p:cNvSpPr/>
          <p:nvPr/>
        </p:nvSpPr>
        <p:spPr>
          <a:xfrm>
            <a:off x="3988609" y="8998618"/>
            <a:ext cx="456336" cy="449549"/>
          </a:xfrm>
          <a:custGeom>
            <a:avLst/>
            <a:gdLst/>
            <a:ahLst/>
            <a:cxnLst/>
            <a:rect l="l" t="t" r="r" b="b"/>
            <a:pathLst>
              <a:path w="456336" h="449549">
                <a:moveTo>
                  <a:pt x="0" y="0"/>
                </a:moveTo>
                <a:lnTo>
                  <a:pt x="456336" y="0"/>
                </a:lnTo>
                <a:lnTo>
                  <a:pt x="456336" y="449549"/>
                </a:lnTo>
                <a:lnTo>
                  <a:pt x="0" y="449549"/>
                </a:lnTo>
                <a:lnTo>
                  <a:pt x="0" y="0"/>
                </a:lnTo>
                <a:close/>
              </a:path>
            </a:pathLst>
          </a:custGeom>
          <a:blipFill>
            <a:blip r:embed="rId6"/>
            <a:stretch>
              <a:fillRect l="-987" t="-3960" r="-1860" b="-441"/>
            </a:stretch>
          </a:blipFill>
        </p:spPr>
      </p:sp>
      <p:sp>
        <p:nvSpPr>
          <p:cNvPr id="11" name="Freeform 11"/>
          <p:cNvSpPr/>
          <p:nvPr/>
        </p:nvSpPr>
        <p:spPr>
          <a:xfrm>
            <a:off x="4628142" y="6006371"/>
            <a:ext cx="663525" cy="519089"/>
          </a:xfrm>
          <a:custGeom>
            <a:avLst/>
            <a:gdLst/>
            <a:ahLst/>
            <a:cxnLst/>
            <a:rect l="l" t="t" r="r" b="b"/>
            <a:pathLst>
              <a:path w="663525" h="519089">
                <a:moveTo>
                  <a:pt x="0" y="0"/>
                </a:moveTo>
                <a:lnTo>
                  <a:pt x="663524" y="0"/>
                </a:lnTo>
                <a:lnTo>
                  <a:pt x="663524" y="519088"/>
                </a:lnTo>
                <a:lnTo>
                  <a:pt x="0" y="519088"/>
                </a:lnTo>
                <a:lnTo>
                  <a:pt x="0" y="0"/>
                </a:lnTo>
                <a:close/>
              </a:path>
            </a:pathLst>
          </a:custGeom>
          <a:blipFill>
            <a:blip r:embed="rId5"/>
            <a:stretch>
              <a:fillRect t="-13912" b="-13912"/>
            </a:stretch>
          </a:blipFill>
        </p:spPr>
      </p:sp>
      <p:sp>
        <p:nvSpPr>
          <p:cNvPr id="12" name="Freeform 12"/>
          <p:cNvSpPr/>
          <p:nvPr/>
        </p:nvSpPr>
        <p:spPr>
          <a:xfrm>
            <a:off x="4628142" y="6704419"/>
            <a:ext cx="663525" cy="519089"/>
          </a:xfrm>
          <a:custGeom>
            <a:avLst/>
            <a:gdLst/>
            <a:ahLst/>
            <a:cxnLst/>
            <a:rect l="l" t="t" r="r" b="b"/>
            <a:pathLst>
              <a:path w="663525" h="519089">
                <a:moveTo>
                  <a:pt x="0" y="0"/>
                </a:moveTo>
                <a:lnTo>
                  <a:pt x="663524" y="0"/>
                </a:lnTo>
                <a:lnTo>
                  <a:pt x="663524" y="519089"/>
                </a:lnTo>
                <a:lnTo>
                  <a:pt x="0" y="519089"/>
                </a:lnTo>
                <a:lnTo>
                  <a:pt x="0" y="0"/>
                </a:lnTo>
                <a:close/>
              </a:path>
            </a:pathLst>
          </a:custGeom>
          <a:blipFill>
            <a:blip r:embed="rId5"/>
            <a:stretch>
              <a:fillRect t="-13912" b="-13912"/>
            </a:stretch>
          </a:blipFill>
        </p:spPr>
      </p:sp>
      <p:sp>
        <p:nvSpPr>
          <p:cNvPr id="13" name="Freeform 13"/>
          <p:cNvSpPr/>
          <p:nvPr/>
        </p:nvSpPr>
        <p:spPr>
          <a:xfrm>
            <a:off x="4731736" y="7528308"/>
            <a:ext cx="456336" cy="449549"/>
          </a:xfrm>
          <a:custGeom>
            <a:avLst/>
            <a:gdLst/>
            <a:ahLst/>
            <a:cxnLst/>
            <a:rect l="l" t="t" r="r" b="b"/>
            <a:pathLst>
              <a:path w="456336" h="449549">
                <a:moveTo>
                  <a:pt x="0" y="0"/>
                </a:moveTo>
                <a:lnTo>
                  <a:pt x="456336" y="0"/>
                </a:lnTo>
                <a:lnTo>
                  <a:pt x="456336" y="449548"/>
                </a:lnTo>
                <a:lnTo>
                  <a:pt x="0" y="449548"/>
                </a:lnTo>
                <a:lnTo>
                  <a:pt x="0" y="0"/>
                </a:lnTo>
                <a:close/>
              </a:path>
            </a:pathLst>
          </a:custGeom>
          <a:blipFill>
            <a:blip r:embed="rId6"/>
            <a:stretch>
              <a:fillRect l="-987" t="-3960" r="-1860" b="-441"/>
            </a:stretch>
          </a:blipFill>
        </p:spPr>
      </p:sp>
      <p:sp>
        <p:nvSpPr>
          <p:cNvPr id="14" name="Freeform 14"/>
          <p:cNvSpPr/>
          <p:nvPr/>
        </p:nvSpPr>
        <p:spPr>
          <a:xfrm>
            <a:off x="4731736" y="8276020"/>
            <a:ext cx="456336" cy="449549"/>
          </a:xfrm>
          <a:custGeom>
            <a:avLst/>
            <a:gdLst/>
            <a:ahLst/>
            <a:cxnLst/>
            <a:rect l="l" t="t" r="r" b="b"/>
            <a:pathLst>
              <a:path w="456336" h="449549">
                <a:moveTo>
                  <a:pt x="0" y="0"/>
                </a:moveTo>
                <a:lnTo>
                  <a:pt x="456336" y="0"/>
                </a:lnTo>
                <a:lnTo>
                  <a:pt x="456336" y="449549"/>
                </a:lnTo>
                <a:lnTo>
                  <a:pt x="0" y="449549"/>
                </a:lnTo>
                <a:lnTo>
                  <a:pt x="0" y="0"/>
                </a:lnTo>
                <a:close/>
              </a:path>
            </a:pathLst>
          </a:custGeom>
          <a:blipFill>
            <a:blip r:embed="rId6"/>
            <a:stretch>
              <a:fillRect l="-987" t="-3960" r="-1860" b="-441"/>
            </a:stretch>
          </a:blipFill>
        </p:spPr>
      </p:sp>
      <p:sp>
        <p:nvSpPr>
          <p:cNvPr id="15" name="Freeform 15"/>
          <p:cNvSpPr/>
          <p:nvPr/>
        </p:nvSpPr>
        <p:spPr>
          <a:xfrm>
            <a:off x="3962883" y="5227640"/>
            <a:ext cx="482063" cy="482063"/>
          </a:xfrm>
          <a:custGeom>
            <a:avLst/>
            <a:gdLst/>
            <a:ahLst/>
            <a:cxnLst/>
            <a:rect l="l" t="t" r="r" b="b"/>
            <a:pathLst>
              <a:path w="482063" h="482063">
                <a:moveTo>
                  <a:pt x="0" y="0"/>
                </a:moveTo>
                <a:lnTo>
                  <a:pt x="482062" y="0"/>
                </a:lnTo>
                <a:lnTo>
                  <a:pt x="482062" y="482063"/>
                </a:lnTo>
                <a:lnTo>
                  <a:pt x="0" y="482063"/>
                </a:lnTo>
                <a:lnTo>
                  <a:pt x="0" y="0"/>
                </a:lnTo>
                <a:close/>
              </a:path>
            </a:pathLst>
          </a:custGeom>
          <a:blipFill>
            <a:blip r:embed="rId7"/>
            <a:stretch>
              <a:fillRect/>
            </a:stretch>
          </a:blipFill>
        </p:spPr>
      </p:sp>
      <p:sp>
        <p:nvSpPr>
          <p:cNvPr id="16" name="TextBox 16"/>
          <p:cNvSpPr txBox="1"/>
          <p:nvPr/>
        </p:nvSpPr>
        <p:spPr>
          <a:xfrm>
            <a:off x="8874968" y="6577450"/>
            <a:ext cx="4135657" cy="694164"/>
          </a:xfrm>
          <a:prstGeom prst="rect">
            <a:avLst/>
          </a:prstGeom>
        </p:spPr>
        <p:txBody>
          <a:bodyPr lIns="0" tIns="0" rIns="0" bIns="0" rtlCol="0" anchor="t">
            <a:spAutoFit/>
          </a:bodyPr>
          <a:lstStyle/>
          <a:p>
            <a:pPr algn="ctr">
              <a:lnSpc>
                <a:spcPts val="5632"/>
              </a:lnSpc>
            </a:pPr>
            <a:r>
              <a:rPr lang="en-US" sz="4081" spc="399">
                <a:solidFill>
                  <a:srgbClr val="FDFBFB"/>
                </a:solidFill>
                <a:latin typeface="DM Sans Bold"/>
              </a:rPr>
              <a:t>CUSTOMERS</a:t>
            </a:r>
          </a:p>
        </p:txBody>
      </p:sp>
      <p:sp>
        <p:nvSpPr>
          <p:cNvPr id="17" name="TextBox 17"/>
          <p:cNvSpPr txBox="1"/>
          <p:nvPr/>
        </p:nvSpPr>
        <p:spPr>
          <a:xfrm>
            <a:off x="4628142" y="1605697"/>
            <a:ext cx="8999237" cy="4075430"/>
          </a:xfrm>
          <a:prstGeom prst="rect">
            <a:avLst/>
          </a:prstGeom>
        </p:spPr>
        <p:txBody>
          <a:bodyPr lIns="0" tIns="0" rIns="0" bIns="0" rtlCol="0" anchor="t">
            <a:spAutoFit/>
          </a:bodyPr>
          <a:lstStyle/>
          <a:p>
            <a:pPr>
              <a:lnSpc>
                <a:spcPts val="5499"/>
              </a:lnSpc>
            </a:pPr>
            <a:r>
              <a:rPr lang="en-US" sz="2199" spc="65">
                <a:solidFill>
                  <a:srgbClr val="000000"/>
                </a:solidFill>
                <a:latin typeface="Open Sauce"/>
              </a:rPr>
              <a:t>[LINE OA] Feature Authentication Line OA</a:t>
            </a:r>
          </a:p>
          <a:p>
            <a:pPr>
              <a:lnSpc>
                <a:spcPts val="5499"/>
              </a:lnSpc>
            </a:pPr>
            <a:r>
              <a:rPr lang="en-US" sz="2199" spc="65">
                <a:solidFill>
                  <a:srgbClr val="000000"/>
                </a:solidFill>
                <a:latin typeface="Open Sauce"/>
              </a:rPr>
              <a:t>[Admin] Feature of Admin</a:t>
            </a:r>
          </a:p>
          <a:p>
            <a:pPr>
              <a:lnSpc>
                <a:spcPts val="5499"/>
              </a:lnSpc>
            </a:pPr>
            <a:r>
              <a:rPr lang="en-US" sz="2199" spc="65">
                <a:solidFill>
                  <a:srgbClr val="000000"/>
                </a:solidFill>
                <a:latin typeface="Open Sauce"/>
              </a:rPr>
              <a:t>[Manager] Manager Update information of channel</a:t>
            </a:r>
          </a:p>
          <a:p>
            <a:pPr>
              <a:lnSpc>
                <a:spcPts val="5499"/>
              </a:lnSpc>
            </a:pPr>
            <a:r>
              <a:rPr lang="en-US" sz="2199" spc="65">
                <a:solidFill>
                  <a:srgbClr val="000000"/>
                </a:solidFill>
                <a:latin typeface="Open Sauce"/>
              </a:rPr>
              <a:t>[Manager] Manager manages member accounts</a:t>
            </a:r>
          </a:p>
          <a:p>
            <a:pPr>
              <a:lnSpc>
                <a:spcPts val="5499"/>
              </a:lnSpc>
            </a:pPr>
            <a:r>
              <a:rPr lang="en-US" sz="2199" spc="65">
                <a:solidFill>
                  <a:srgbClr val="000000"/>
                </a:solidFill>
                <a:latin typeface="Open Sauce"/>
              </a:rPr>
              <a:t>[LINE OA] Users manages the content</a:t>
            </a:r>
          </a:p>
          <a:p>
            <a:pPr>
              <a:lnSpc>
                <a:spcPts val="5499"/>
              </a:lnSpc>
            </a:pPr>
            <a:r>
              <a:rPr lang="en-US" sz="2199" spc="65">
                <a:solidFill>
                  <a:srgbClr val="000000"/>
                </a:solidFill>
                <a:latin typeface="Open Sauce"/>
              </a:rPr>
              <a:t>[LINE OA] User (manager, member) manages their broadcast</a:t>
            </a:r>
          </a:p>
        </p:txBody>
      </p:sp>
      <p:sp>
        <p:nvSpPr>
          <p:cNvPr id="18" name="TextBox 18"/>
          <p:cNvSpPr txBox="1"/>
          <p:nvPr/>
        </p:nvSpPr>
        <p:spPr>
          <a:xfrm>
            <a:off x="3890922" y="481659"/>
            <a:ext cx="9215601" cy="994410"/>
          </a:xfrm>
          <a:prstGeom prst="rect">
            <a:avLst/>
          </a:prstGeom>
        </p:spPr>
        <p:txBody>
          <a:bodyPr lIns="0" tIns="0" rIns="0" bIns="0" rtlCol="0" anchor="t">
            <a:spAutoFit/>
          </a:bodyPr>
          <a:lstStyle/>
          <a:p>
            <a:pPr marL="0" lvl="0" indent="0">
              <a:lnSpc>
                <a:spcPts val="7560"/>
              </a:lnSpc>
            </a:pPr>
            <a:r>
              <a:rPr lang="en-US" sz="7200" spc="705">
                <a:solidFill>
                  <a:srgbClr val="231F20"/>
                </a:solidFill>
                <a:latin typeface="Oswald Bold"/>
              </a:rPr>
              <a:t>CURRENT STATUS</a:t>
            </a:r>
          </a:p>
        </p:txBody>
      </p:sp>
      <p:sp>
        <p:nvSpPr>
          <p:cNvPr id="19" name="TextBox 19"/>
          <p:cNvSpPr txBox="1"/>
          <p:nvPr/>
        </p:nvSpPr>
        <p:spPr>
          <a:xfrm>
            <a:off x="4681242" y="9031762"/>
            <a:ext cx="7710934" cy="353060"/>
          </a:xfrm>
          <a:prstGeom prst="rect">
            <a:avLst/>
          </a:prstGeom>
        </p:spPr>
        <p:txBody>
          <a:bodyPr lIns="0" tIns="0" rIns="0" bIns="0" rtlCol="0" anchor="t">
            <a:spAutoFit/>
          </a:bodyPr>
          <a:lstStyle/>
          <a:p>
            <a:pPr algn="ctr">
              <a:lnSpc>
                <a:spcPts val="2859"/>
              </a:lnSpc>
              <a:spcBef>
                <a:spcPct val="0"/>
              </a:spcBef>
            </a:pPr>
            <a:r>
              <a:rPr lang="en-US" sz="2199">
                <a:solidFill>
                  <a:srgbClr val="000000"/>
                </a:solidFill>
                <a:latin typeface="Open Sauce"/>
              </a:rPr>
              <a:t>[Manager] The manager statistics the channel's statistics</a:t>
            </a:r>
          </a:p>
        </p:txBody>
      </p:sp>
      <p:sp>
        <p:nvSpPr>
          <p:cNvPr id="20" name="TextBox 20"/>
          <p:cNvSpPr txBox="1"/>
          <p:nvPr/>
        </p:nvSpPr>
        <p:spPr>
          <a:xfrm>
            <a:off x="5291666" y="5806346"/>
            <a:ext cx="8457158" cy="1294130"/>
          </a:xfrm>
          <a:prstGeom prst="rect">
            <a:avLst/>
          </a:prstGeom>
        </p:spPr>
        <p:txBody>
          <a:bodyPr lIns="0" tIns="0" rIns="0" bIns="0" rtlCol="0" anchor="t">
            <a:spAutoFit/>
          </a:bodyPr>
          <a:lstStyle/>
          <a:p>
            <a:pPr marL="474979" lvl="1" indent="-237490">
              <a:lnSpc>
                <a:spcPts val="5499"/>
              </a:lnSpc>
              <a:buFont typeface="Arial"/>
              <a:buChar char="•"/>
            </a:pPr>
            <a:r>
              <a:rPr lang="en-US" sz="2199">
                <a:solidFill>
                  <a:srgbClr val="000000"/>
                </a:solidFill>
                <a:latin typeface="Open Sauce"/>
              </a:rPr>
              <a:t>[LINE OA] Send, Add broadcast (schedule, draft, send now)</a:t>
            </a:r>
          </a:p>
          <a:p>
            <a:pPr marL="474979" lvl="1" indent="-237490">
              <a:lnSpc>
                <a:spcPts val="5499"/>
              </a:lnSpc>
              <a:buFont typeface="Arial"/>
              <a:buChar char="•"/>
            </a:pPr>
            <a:r>
              <a:rPr lang="en-US" sz="2199">
                <a:solidFill>
                  <a:srgbClr val="000000"/>
                </a:solidFill>
                <a:latin typeface="Open Sauce"/>
              </a:rPr>
              <a:t>[LINE OA] Search, sort, paginate broadcast</a:t>
            </a:r>
          </a:p>
        </p:txBody>
      </p:sp>
      <p:sp>
        <p:nvSpPr>
          <p:cNvPr id="21" name="TextBox 21"/>
          <p:cNvSpPr txBox="1"/>
          <p:nvPr/>
        </p:nvSpPr>
        <p:spPr>
          <a:xfrm>
            <a:off x="5285174" y="7261608"/>
            <a:ext cx="7666286" cy="1294130"/>
          </a:xfrm>
          <a:prstGeom prst="rect">
            <a:avLst/>
          </a:prstGeom>
        </p:spPr>
        <p:txBody>
          <a:bodyPr lIns="0" tIns="0" rIns="0" bIns="0" rtlCol="0" anchor="t">
            <a:spAutoFit/>
          </a:bodyPr>
          <a:lstStyle/>
          <a:p>
            <a:pPr marL="474979" lvl="1" indent="-237490">
              <a:lnSpc>
                <a:spcPts val="5499"/>
              </a:lnSpc>
              <a:buFont typeface="Arial"/>
              <a:buChar char="•"/>
            </a:pPr>
            <a:r>
              <a:rPr lang="en-US" sz="2199">
                <a:solidFill>
                  <a:srgbClr val="000000"/>
                </a:solidFill>
                <a:latin typeface="Open Sauce"/>
              </a:rPr>
              <a:t>[LINE OA] Update, soft delete and backup broadcast </a:t>
            </a:r>
          </a:p>
          <a:p>
            <a:pPr marL="474979" lvl="1" indent="-237490">
              <a:lnSpc>
                <a:spcPts val="5499"/>
              </a:lnSpc>
              <a:buFont typeface="Arial"/>
              <a:buChar char="•"/>
            </a:pPr>
            <a:r>
              <a:rPr lang="en-US" sz="2199">
                <a:solidFill>
                  <a:srgbClr val="000000"/>
                </a:solidFill>
                <a:latin typeface="Open Sauce"/>
              </a:rPr>
              <a:t>[LINE OA] Test send using multicast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TotalTime>
  <Words>620</Words>
  <Application>Microsoft Office PowerPoint</Application>
  <PresentationFormat>Custom</PresentationFormat>
  <Paragraphs>90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Calibri</vt:lpstr>
      <vt:lpstr>Open Sauce</vt:lpstr>
      <vt:lpstr>Oswald Bold</vt:lpstr>
      <vt:lpstr>Open Sauce Bold</vt:lpstr>
      <vt:lpstr>DM Sans Italics</vt:lpstr>
      <vt:lpstr>Arial</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 Bot</dc:title>
  <cp:lastModifiedBy>Hoàng Phúc Nguyễn Văn</cp:lastModifiedBy>
  <cp:revision>9</cp:revision>
  <dcterms:created xsi:type="dcterms:W3CDTF">2006-08-16T00:00:00Z</dcterms:created>
  <dcterms:modified xsi:type="dcterms:W3CDTF">2024-02-28T10:21:34Z</dcterms:modified>
  <dc:identifier>DAF9ZvjHZdc</dc:identifier>
</cp:coreProperties>
</file>