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8" r:id="rId21"/>
    <p:sldId id="282" r:id="rId22"/>
    <p:sldId id="286" r:id="rId23"/>
    <p:sldId id="283" r:id="rId24"/>
    <p:sldId id="287" r:id="rId25"/>
    <p:sldId id="284" r:id="rId26"/>
    <p:sldId id="289" r:id="rId27"/>
    <p:sldId id="285" r:id="rId28"/>
    <p:sldId id="267" r:id="rId29"/>
  </p:sldIdLst>
  <p:sldSz cx="18288000" cy="10287000"/>
  <p:notesSz cx="6858000" cy="9144000"/>
  <p:embeddedFontLst>
    <p:embeddedFont>
      <p:font typeface="Open Sauce" panose="020B0604020202020204" charset="0"/>
      <p:regular r:id="rId30"/>
    </p:embeddedFont>
    <p:embeddedFont>
      <p:font typeface="Open Sauce Bold" panose="020B0604020202020204" charset="0"/>
      <p:regular r:id="rId31"/>
    </p:embeddedFont>
    <p:embeddedFont>
      <p:font typeface="DM Sans Italics" panose="020B0604020202020204" charset="0"/>
      <p:regular r:id="rId32"/>
    </p:embeddedFont>
    <p:embeddedFont>
      <p:font typeface="Oswald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2.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4473353" y="5826441"/>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5" name="Group 5"/>
          <p:cNvGrpSpPr/>
          <p:nvPr/>
        </p:nvGrpSpPr>
        <p:grpSpPr>
          <a:xfrm>
            <a:off x="3962401" y="2640276"/>
            <a:ext cx="10424508"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sp>
        <p:nvSpPr>
          <p:cNvPr id="8" name="TextBox 8"/>
          <p:cNvSpPr txBox="1"/>
          <p:nvPr/>
        </p:nvSpPr>
        <p:spPr>
          <a:xfrm>
            <a:off x="4949078" y="2008934"/>
            <a:ext cx="8725099" cy="1923604"/>
          </a:xfrm>
          <a:prstGeom prst="rect">
            <a:avLst/>
          </a:prstGeom>
        </p:spPr>
        <p:txBody>
          <a:bodyPr wrap="square" lIns="0" tIns="0" rIns="0" bIns="0" rtlCol="0" anchor="t">
            <a:spAutoFit/>
          </a:bodyPr>
          <a:lstStyle/>
          <a:p>
            <a:pPr algn="ctr">
              <a:lnSpc>
                <a:spcPts val="14958"/>
              </a:lnSpc>
            </a:pPr>
            <a:r>
              <a:rPr lang="en-US" sz="4400" spc="1062">
                <a:solidFill>
                  <a:srgbClr val="17B168"/>
                </a:solidFill>
                <a:latin typeface="Arial" panose="020B0604020202020204" pitchFamily="34" charset="0"/>
                <a:cs typeface="Arial" panose="020B0604020202020204" pitchFamily="34" charset="0"/>
              </a:rPr>
              <a:t>PBL7</a:t>
            </a:r>
          </a:p>
        </p:txBody>
      </p:sp>
      <p:sp>
        <p:nvSpPr>
          <p:cNvPr id="9" name="TextBox 9"/>
          <p:cNvSpPr txBox="1"/>
          <p:nvPr/>
        </p:nvSpPr>
        <p:spPr>
          <a:xfrm>
            <a:off x="4236346" y="3932538"/>
            <a:ext cx="9815307" cy="1461939"/>
          </a:xfrm>
          <a:prstGeom prst="rect">
            <a:avLst/>
          </a:prstGeom>
        </p:spPr>
        <p:txBody>
          <a:bodyPr lIns="0" tIns="0" rIns="0" bIns="0" rtlCol="0" anchor="t">
            <a:spAutoFit/>
          </a:bodyPr>
          <a:lstStyle/>
          <a:p>
            <a:pPr algn="ctr">
              <a:lnSpc>
                <a:spcPts val="5746"/>
              </a:lnSpc>
            </a:pPr>
            <a:r>
              <a:rPr lang="vi-VN" sz="4000" spc="408">
                <a:solidFill>
                  <a:srgbClr val="231F20"/>
                </a:solidFill>
                <a:cs typeface="Arial" panose="020B0604020202020204" pitchFamily="34" charset="0"/>
              </a:rPr>
              <a:t>HỆ THỐNG DỰ BÁO XU HƯỚNG CHỦ ĐỀ BÀI BÁO KHOA HỌC</a:t>
            </a:r>
            <a:endParaRPr lang="en-US" sz="4000" spc="408">
              <a:solidFill>
                <a:srgbClr val="231F20"/>
              </a:solidFill>
              <a:latin typeface="Arial" panose="020B0604020202020204" pitchFamily="34" charset="0"/>
              <a:cs typeface="Arial" panose="020B0604020202020204" pitchFamily="34" charset="0"/>
            </a:endParaRPr>
          </a:p>
        </p:txBody>
      </p:sp>
      <p:sp>
        <p:nvSpPr>
          <p:cNvPr id="10" name="TextBox 10"/>
          <p:cNvSpPr txBox="1"/>
          <p:nvPr/>
        </p:nvSpPr>
        <p:spPr>
          <a:xfrm>
            <a:off x="6576980" y="7257415"/>
            <a:ext cx="1386334" cy="1115690"/>
          </a:xfrm>
          <a:prstGeom prst="rect">
            <a:avLst/>
          </a:prstGeom>
        </p:spPr>
        <p:txBody>
          <a:bodyPr lIns="0" tIns="0" rIns="0" bIns="0" rtlCol="0" anchor="t">
            <a:spAutoFit/>
          </a:bodyPr>
          <a:lstStyle/>
          <a:p>
            <a:pPr algn="r">
              <a:lnSpc>
                <a:spcPts val="2859"/>
              </a:lnSpc>
            </a:pPr>
            <a:r>
              <a:rPr lang="en-US" sz="2199">
                <a:solidFill>
                  <a:srgbClr val="000000"/>
                </a:solidFill>
                <a:latin typeface="Arial" panose="020B0604020202020204" pitchFamily="34" charset="0"/>
                <a:cs typeface="Arial" panose="020B0604020202020204" pitchFamily="34" charset="0"/>
              </a:rPr>
              <a:t>Mentor:</a:t>
            </a:r>
          </a:p>
          <a:p>
            <a:pPr algn="r">
              <a:lnSpc>
                <a:spcPts val="2859"/>
              </a:lnSpc>
              <a:spcBef>
                <a:spcPct val="0"/>
              </a:spcBef>
            </a:pPr>
            <a:endParaRPr lang="en-US" sz="2199">
              <a:solidFill>
                <a:srgbClr val="000000"/>
              </a:solidFill>
              <a:latin typeface="Arial" panose="020B0604020202020204" pitchFamily="34" charset="0"/>
              <a:cs typeface="Arial" panose="020B0604020202020204" pitchFamily="34" charset="0"/>
            </a:endParaRPr>
          </a:p>
          <a:p>
            <a:pPr algn="r">
              <a:lnSpc>
                <a:spcPts val="2859"/>
              </a:lnSpc>
              <a:spcBef>
                <a:spcPct val="0"/>
              </a:spcBef>
            </a:pPr>
            <a:r>
              <a:rPr lang="en-US" sz="2199">
                <a:solidFill>
                  <a:srgbClr val="000000"/>
                </a:solidFill>
                <a:latin typeface="Arial" panose="020B0604020202020204" pitchFamily="34" charset="0"/>
                <a:cs typeface="Arial" panose="020B0604020202020204" pitchFamily="34" charset="0"/>
              </a:rPr>
              <a:t>Members:</a:t>
            </a:r>
          </a:p>
        </p:txBody>
      </p:sp>
      <p:sp>
        <p:nvSpPr>
          <p:cNvPr id="11" name="TextBox 11"/>
          <p:cNvSpPr txBox="1"/>
          <p:nvPr/>
        </p:nvSpPr>
        <p:spPr>
          <a:xfrm>
            <a:off x="8294594" y="7257415"/>
            <a:ext cx="3973606" cy="1859483"/>
          </a:xfrm>
          <a:prstGeom prst="rect">
            <a:avLst/>
          </a:prstGeom>
        </p:spPr>
        <p:txBody>
          <a:bodyPr wrap="square" lIns="0" tIns="0" rIns="0" bIns="0" rtlCol="0" anchor="t">
            <a:spAutoFit/>
          </a:bodyPr>
          <a:lstStyle/>
          <a:p>
            <a:pPr>
              <a:lnSpc>
                <a:spcPts val="2859"/>
              </a:lnSpc>
            </a:pPr>
            <a:r>
              <a:rPr lang="en-US" sz="2199">
                <a:solidFill>
                  <a:srgbClr val="000000"/>
                </a:solidFill>
                <a:latin typeface="Arial" panose="020B0604020202020204" pitchFamily="34" charset="0"/>
                <a:cs typeface="Arial" panose="020B0604020202020204" pitchFamily="34" charset="0"/>
              </a:rPr>
              <a:t>Huỳnh Hữu Hưng</a:t>
            </a:r>
          </a:p>
          <a:p>
            <a:pPr>
              <a:lnSpc>
                <a:spcPts val="2859"/>
              </a:lnSpc>
            </a:pPr>
            <a:endParaRPr lang="en-US" sz="2199">
              <a:solidFill>
                <a:srgbClr val="000000"/>
              </a:solidFill>
              <a:latin typeface="Arial" panose="020B0604020202020204" pitchFamily="34" charset="0"/>
              <a:cs typeface="Arial" panose="020B0604020202020204" pitchFamily="34" charset="0"/>
            </a:endParaRPr>
          </a:p>
          <a:p>
            <a:pPr>
              <a:lnSpc>
                <a:spcPts val="2859"/>
              </a:lnSpc>
            </a:pPr>
            <a:r>
              <a:rPr lang="en-US" sz="2199">
                <a:solidFill>
                  <a:srgbClr val="000000"/>
                </a:solidFill>
                <a:latin typeface="Arial" panose="020B0604020202020204" pitchFamily="34" charset="0"/>
                <a:cs typeface="Arial" panose="020B0604020202020204" pitchFamily="34" charset="0"/>
              </a:rPr>
              <a:t>Nguyễn Văn Hoàng Phúc</a:t>
            </a:r>
          </a:p>
          <a:p>
            <a:pPr>
              <a:lnSpc>
                <a:spcPts val="2859"/>
              </a:lnSpc>
            </a:pPr>
            <a:r>
              <a:rPr lang="en-US" sz="2199">
                <a:solidFill>
                  <a:srgbClr val="000000"/>
                </a:solidFill>
                <a:latin typeface="Arial" panose="020B0604020202020204" pitchFamily="34" charset="0"/>
                <a:cs typeface="Arial" panose="020B0604020202020204" pitchFamily="34" charset="0"/>
              </a:rPr>
              <a:t>Nguyễn Văn Mạnh</a:t>
            </a:r>
          </a:p>
          <a:p>
            <a:pPr>
              <a:lnSpc>
                <a:spcPts val="2859"/>
              </a:lnSpc>
            </a:pPr>
            <a:r>
              <a:rPr lang="en-US" sz="2199">
                <a:solidFill>
                  <a:srgbClr val="000000"/>
                </a:solidFill>
                <a:latin typeface="Arial" panose="020B0604020202020204" pitchFamily="34" charset="0"/>
                <a:cs typeface="Arial" panose="020B0604020202020204" pitchFamily="34" charset="0"/>
              </a:rPr>
              <a:t>Nguyên Công Cường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80391"/>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graphicFrame>
        <p:nvGraphicFramePr>
          <p:cNvPr id="8" name="Table 7">
            <a:extLst>
              <a:ext uri="{FF2B5EF4-FFF2-40B4-BE49-F238E27FC236}">
                <a16:creationId xmlns:a16="http://schemas.microsoft.com/office/drawing/2014/main" id="{3E0D2604-46D2-4DE0-BD77-ECD1F3E0142A}"/>
              </a:ext>
            </a:extLst>
          </p:cNvPr>
          <p:cNvGraphicFramePr>
            <a:graphicFrameLocks noGrp="1"/>
          </p:cNvGraphicFramePr>
          <p:nvPr/>
        </p:nvGraphicFramePr>
        <p:xfrm>
          <a:off x="190500" y="1007422"/>
          <a:ext cx="17907000" cy="9069403"/>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1320864098"/>
                    </a:ext>
                  </a:extLst>
                </a:gridCol>
                <a:gridCol w="4495800">
                  <a:extLst>
                    <a:ext uri="{9D8B030D-6E8A-4147-A177-3AD203B41FA5}">
                      <a16:colId xmlns:a16="http://schemas.microsoft.com/office/drawing/2014/main" val="2368823439"/>
                    </a:ext>
                  </a:extLst>
                </a:gridCol>
                <a:gridCol w="11620500">
                  <a:extLst>
                    <a:ext uri="{9D8B030D-6E8A-4147-A177-3AD203B41FA5}">
                      <a16:colId xmlns:a16="http://schemas.microsoft.com/office/drawing/2014/main" val="477604186"/>
                    </a:ext>
                  </a:extLst>
                </a:gridCol>
              </a:tblGrid>
              <a:tr h="433749">
                <a:tc>
                  <a:txBody>
                    <a:bodyPr/>
                    <a:lstStyle/>
                    <a:p>
                      <a:pPr algn="ctr"/>
                      <a:r>
                        <a:rPr lang="en-US" sz="2400" dirty="0">
                          <a:latin typeface="Times New Roman" panose="02020603050405020304" pitchFamily="18" charset="0"/>
                          <a:cs typeface="Times New Roman" panose="02020603050405020304" pitchFamily="18" charset="0"/>
                        </a:rPr>
                        <a:t>STT </a:t>
                      </a:r>
                    </a:p>
                  </a:txBody>
                  <a:tcPr/>
                </a:tc>
                <a:tc>
                  <a:txBody>
                    <a:bodyPr/>
                    <a:lstStyle/>
                    <a:p>
                      <a:pPr algn="ctr"/>
                      <a:r>
                        <a:rPr lang="en-US" sz="2400" dirty="0">
                          <a:latin typeface="Times New Roman" panose="02020603050405020304" pitchFamily="18" charset="0"/>
                          <a:cs typeface="Times New Roman" panose="02020603050405020304" pitchFamily="18" charset="0"/>
                        </a:rPr>
                        <a:t>Feature</a:t>
                      </a:r>
                    </a:p>
                  </a:txBody>
                  <a:tcPr/>
                </a:tc>
                <a:tc>
                  <a:txBody>
                    <a:bodyPr/>
                    <a:lstStyle/>
                    <a:p>
                      <a:pPr algn="ctr"/>
                      <a:r>
                        <a:rPr lang="en-US" sz="24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356869113"/>
                  </a:ext>
                </a:extLst>
              </a:tr>
              <a:tr h="433749">
                <a:tc>
                  <a:txBody>
                    <a:bodyPr/>
                    <a:lstStyle/>
                    <a:p>
                      <a:pPr algn="ctr"/>
                      <a:r>
                        <a:rPr lang="en-US" sz="2400" b="0" dirty="0">
                          <a:latin typeface="Times New Roman" panose="02020603050405020304" pitchFamily="18" charset="0"/>
                          <a:cs typeface="Times New Roman" panose="02020603050405020304" pitchFamily="18" charset="0"/>
                        </a:rPr>
                        <a:t>1</a:t>
                      </a:r>
                    </a:p>
                  </a:txBody>
                  <a:tcPr/>
                </a:tc>
                <a:tc>
                  <a:txBody>
                    <a:bodyPr/>
                    <a:lstStyle/>
                    <a:p>
                      <a:r>
                        <a:rPr lang="en-US" sz="2400" b="1" dirty="0">
                          <a:latin typeface="Times New Roman" panose="02020603050405020304" pitchFamily="18" charset="0"/>
                          <a:cs typeface="Times New Roman" panose="02020603050405020304" pitchFamily="18" charset="0"/>
                        </a:rPr>
                        <a:t>Year</a:t>
                      </a:r>
                    </a:p>
                  </a:txBody>
                  <a:tcPr/>
                </a:tc>
                <a:tc>
                  <a:txBody>
                    <a:bodyPr/>
                    <a:lstStyle/>
                    <a:p>
                      <a:r>
                        <a:rPr lang="vi-VN" sz="2400" b="0" dirty="0">
                          <a:latin typeface="Times New Roman" panose="02020603050405020304" pitchFamily="18" charset="0"/>
                          <a:cs typeface="Times New Roman" panose="02020603050405020304" pitchFamily="18" charset="0"/>
                        </a:rPr>
                        <a:t>Năm công bố bài báo [1987,2024]</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920285"/>
                  </a:ext>
                </a:extLst>
              </a:tr>
              <a:tr h="433749">
                <a:tc>
                  <a:txBody>
                    <a:bodyPr/>
                    <a:lstStyle/>
                    <a:p>
                      <a:pPr algn="ctr"/>
                      <a:r>
                        <a:rPr lang="en-US" sz="2400" b="0" dirty="0">
                          <a:latin typeface="Times New Roman" panose="02020603050405020304" pitchFamily="18" charset="0"/>
                          <a:cs typeface="Times New Roman" panose="02020603050405020304" pitchFamily="18" charset="0"/>
                        </a:rPr>
                        <a:t>2</a:t>
                      </a:r>
                    </a:p>
                  </a:txBody>
                  <a:tcPr/>
                </a:tc>
                <a:tc>
                  <a:txBody>
                    <a:bodyPr/>
                    <a:lstStyle/>
                    <a:p>
                      <a:r>
                        <a:rPr lang="en-US" sz="2400" b="1" dirty="0">
                          <a:latin typeface="Times New Roman" panose="02020603050405020304" pitchFamily="18" charset="0"/>
                          <a:cs typeface="Times New Roman" panose="02020603050405020304" pitchFamily="18" charset="0"/>
                        </a:rPr>
                        <a:t>Volume</a:t>
                      </a:r>
                    </a:p>
                  </a:txBody>
                  <a:tcPr/>
                </a:tc>
                <a:tc>
                  <a:txBody>
                    <a:bodyPr/>
                    <a:lstStyle/>
                    <a:p>
                      <a:r>
                        <a:rPr lang="vi-VN" sz="2400" b="0" dirty="0">
                          <a:latin typeface="Times New Roman" panose="02020603050405020304" pitchFamily="18" charset="0"/>
                          <a:cs typeface="Times New Roman" panose="02020603050405020304" pitchFamily="18" charset="0"/>
                        </a:rPr>
                        <a:t>Bắt đầu từ 0 ứng với 1987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3770479"/>
                  </a:ext>
                </a:extLst>
              </a:tr>
              <a:tr h="472631">
                <a:tc>
                  <a:txBody>
                    <a:bodyPr/>
                    <a:lstStyle/>
                    <a:p>
                      <a:pPr algn="ctr"/>
                      <a:r>
                        <a:rPr lang="en-US" sz="2400" b="0" dirty="0">
                          <a:latin typeface="Times New Roman" panose="02020603050405020304" pitchFamily="18" charset="0"/>
                          <a:cs typeface="Times New Roman" panose="02020603050405020304" pitchFamily="18" charset="0"/>
                        </a:rPr>
                        <a:t>3</a:t>
                      </a:r>
                    </a:p>
                  </a:txBody>
                  <a:tcPr/>
                </a:tc>
                <a:tc>
                  <a:txBody>
                    <a:bodyPr/>
                    <a:lstStyle/>
                    <a:p>
                      <a:r>
                        <a:rPr lang="en-US" sz="2400" b="1" dirty="0">
                          <a:latin typeface="Times New Roman" panose="02020603050405020304" pitchFamily="18" charset="0"/>
                          <a:cs typeface="Times New Roman" panose="02020603050405020304" pitchFamily="18" charset="0"/>
                        </a:rPr>
                        <a:t>Pages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b="0" dirty="0">
                          <a:latin typeface="Times New Roman" panose="02020603050405020304" pitchFamily="18" charset="0"/>
                          <a:cs typeface="Times New Roman" panose="02020603050405020304" pitchFamily="18" charset="0"/>
                        </a:rPr>
                        <a:t>Số trang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{1--12}</a:t>
                      </a:r>
                    </a:p>
                  </a:txBody>
                  <a:tcPr/>
                </a:tc>
                <a:extLst>
                  <a:ext uri="{0D108BD9-81ED-4DB2-BD59-A6C34878D82A}">
                    <a16:rowId xmlns:a16="http://schemas.microsoft.com/office/drawing/2014/main" val="715552025"/>
                  </a:ext>
                </a:extLst>
              </a:tr>
              <a:tr h="726746">
                <a:tc>
                  <a:txBody>
                    <a:bodyPr/>
                    <a:lstStyle/>
                    <a:p>
                      <a:pPr algn="ctr"/>
                      <a:r>
                        <a:rPr lang="en-US" sz="2400" b="0" dirty="0">
                          <a:latin typeface="Times New Roman" panose="02020603050405020304" pitchFamily="18" charset="0"/>
                          <a:cs typeface="Times New Roman" panose="02020603050405020304" pitchFamily="18" charset="0"/>
                        </a:rPr>
                        <a:t>4</a:t>
                      </a:r>
                    </a:p>
                  </a:txBody>
                  <a:tcPr/>
                </a:tc>
                <a:tc>
                  <a:txBody>
                    <a:bodyPr/>
                    <a:lstStyle/>
                    <a:p>
                      <a:r>
                        <a:rPr lang="en-US" sz="2400" b="1" dirty="0">
                          <a:latin typeface="Times New Roman" panose="02020603050405020304" pitchFamily="18" charset="0"/>
                          <a:cs typeface="Times New Roman" panose="02020603050405020304" pitchFamily="18" charset="0"/>
                        </a:rPr>
                        <a:t>Status</a:t>
                      </a: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Main Conference Track   Datasets and Benchmarks Track</a:t>
                      </a:r>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 </a:t>
                      </a:r>
                    </a:p>
                    <a:p>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a:t>
                      </a:r>
                      <a:r>
                        <a:rPr lang="vi-VN" sz="2400" b="0" dirty="0">
                          <a:latin typeface="Times New Roman" panose="02020603050405020304" pitchFamily="18" charset="0"/>
                          <a:cs typeface="Times New Roman" panose="02020603050405020304" pitchFamily="18" charset="0"/>
                        </a:rPr>
                        <a:t>Bộ dữ liệu theo dõi hội nghị chính và theo dõi điểm chuẩn)</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0631979"/>
                  </a:ext>
                </a:extLst>
              </a:tr>
              <a:tr h="433749">
                <a:tc>
                  <a:txBody>
                    <a:bodyPr/>
                    <a:lstStyle/>
                    <a:p>
                      <a:pPr algn="ctr"/>
                      <a:r>
                        <a:rPr lang="en-US" sz="2400" b="0" dirty="0">
                          <a:latin typeface="Times New Roman" panose="02020603050405020304" pitchFamily="18" charset="0"/>
                          <a:cs typeface="Times New Roman" panose="02020603050405020304" pitchFamily="18" charset="0"/>
                        </a:rPr>
                        <a:t>5</a:t>
                      </a:r>
                    </a:p>
                  </a:txBody>
                  <a:tcPr/>
                </a:tc>
                <a:tc>
                  <a:txBody>
                    <a:bodyPr/>
                    <a:lstStyle/>
                    <a:p>
                      <a:r>
                        <a:rPr lang="en-US" sz="2400" b="1" dirty="0">
                          <a:latin typeface="Times New Roman" panose="02020603050405020304" pitchFamily="18" charset="0"/>
                          <a:cs typeface="Times New Roman" panose="02020603050405020304" pitchFamily="18" charset="0"/>
                        </a:rPr>
                        <a:t>Book Title</a:t>
                      </a:r>
                    </a:p>
                  </a:txBody>
                  <a:tcPr/>
                </a:tc>
                <a:tc>
                  <a:txBody>
                    <a:bodyPr/>
                    <a:lstStyle/>
                    <a:p>
                      <a:r>
                        <a:rPr lang="vi-VN" sz="2400" b="0" dirty="0">
                          <a:latin typeface="Times New Roman" panose="02020603050405020304" pitchFamily="18" charset="0"/>
                          <a:cs typeface="Times New Roman" panose="02020603050405020304" pitchFamily="18" charset="0"/>
                        </a:rPr>
                        <a:t>Tiêu đề lớn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362314"/>
                  </a:ext>
                </a:extLst>
              </a:tr>
              <a:tr h="433749">
                <a:tc>
                  <a:txBody>
                    <a:bodyPr/>
                    <a:lstStyle/>
                    <a:p>
                      <a:pPr algn="ctr"/>
                      <a:r>
                        <a:rPr lang="en-US" sz="2400" b="0" dirty="0">
                          <a:latin typeface="Times New Roman" panose="02020603050405020304" pitchFamily="18" charset="0"/>
                          <a:cs typeface="Times New Roman" panose="02020603050405020304" pitchFamily="18" charset="0"/>
                        </a:rPr>
                        <a:t>6</a:t>
                      </a:r>
                    </a:p>
                  </a:txBody>
                  <a:tcPr/>
                </a:tc>
                <a:tc>
                  <a:txBody>
                    <a:bodyPr/>
                    <a:lstStyle/>
                    <a:p>
                      <a:r>
                        <a:rPr lang="en-US" sz="2400" b="1" dirty="0">
                          <a:latin typeface="Times New Roman" panose="02020603050405020304" pitchFamily="18" charset="0"/>
                          <a:cs typeface="Times New Roman" panose="02020603050405020304" pitchFamily="18" charset="0"/>
                        </a:rPr>
                        <a:t>Title</a:t>
                      </a:r>
                    </a:p>
                  </a:txBody>
                  <a:tcPr/>
                </a:tc>
                <a:tc>
                  <a:txBody>
                    <a:bodyPr/>
                    <a:lstStyle/>
                    <a:p>
                      <a:r>
                        <a:rPr lang="vi-VN" sz="2400" b="0" dirty="0">
                          <a:latin typeface="Times New Roman" panose="02020603050405020304" pitchFamily="18" charset="0"/>
                          <a:cs typeface="Times New Roman" panose="02020603050405020304" pitchFamily="18" charset="0"/>
                        </a:rPr>
                        <a:t>Tiêu đề của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3763650"/>
                  </a:ext>
                </a:extLst>
              </a:tr>
              <a:tr h="433749">
                <a:tc>
                  <a:txBody>
                    <a:bodyPr/>
                    <a:lstStyle/>
                    <a:p>
                      <a:pPr algn="ctr"/>
                      <a:r>
                        <a:rPr lang="en-US" sz="2400" b="0" dirty="0">
                          <a:latin typeface="Times New Roman" panose="02020603050405020304" pitchFamily="18" charset="0"/>
                          <a:cs typeface="Times New Roman" panose="02020603050405020304" pitchFamily="18" charset="0"/>
                        </a:rPr>
                        <a:t>7</a:t>
                      </a:r>
                    </a:p>
                  </a:txBody>
                  <a:tcPr/>
                </a:tc>
                <a:tc>
                  <a:txBody>
                    <a:bodyPr/>
                    <a:lstStyle/>
                    <a:p>
                      <a:r>
                        <a:rPr lang="en-US" sz="2400" b="1" dirty="0">
                          <a:latin typeface="Times New Roman" panose="02020603050405020304" pitchFamily="18" charset="0"/>
                          <a:cs typeface="Times New Roman" panose="02020603050405020304" pitchFamily="18" charset="0"/>
                        </a:rPr>
                        <a:t>Authors</a:t>
                      </a:r>
                    </a:p>
                  </a:txBody>
                  <a:tcPr/>
                </a:tc>
                <a:tc>
                  <a:txBody>
                    <a:bodyPr/>
                    <a:lstStyle/>
                    <a:p>
                      <a:r>
                        <a:rPr lang="vi-VN" sz="2400" b="0" dirty="0">
                          <a:latin typeface="Times New Roman" panose="02020603050405020304" pitchFamily="18" charset="0"/>
                          <a:cs typeface="Times New Roman" panose="02020603050405020304" pitchFamily="18" charset="0"/>
                        </a:rPr>
                        <a:t>Danh sách các tác giả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0016185"/>
                  </a:ext>
                </a:extLst>
              </a:tr>
              <a:tr h="433749">
                <a:tc>
                  <a:txBody>
                    <a:bodyPr/>
                    <a:lstStyle/>
                    <a:p>
                      <a:pPr algn="ctr"/>
                      <a:r>
                        <a:rPr lang="en-US" sz="2400" b="0" dirty="0">
                          <a:latin typeface="Times New Roman" panose="02020603050405020304" pitchFamily="18" charset="0"/>
                          <a:cs typeface="Times New Roman" panose="02020603050405020304" pitchFamily="18" charset="0"/>
                        </a:rPr>
                        <a:t>8</a:t>
                      </a:r>
                    </a:p>
                  </a:txBody>
                  <a:tcPr/>
                </a:tc>
                <a:tc>
                  <a:txBody>
                    <a:bodyPr/>
                    <a:lstStyle/>
                    <a:p>
                      <a:r>
                        <a:rPr lang="en-US" sz="2400" b="1" dirty="0">
                          <a:latin typeface="Times New Roman" panose="02020603050405020304" pitchFamily="18" charset="0"/>
                          <a:cs typeface="Times New Roman" panose="02020603050405020304" pitchFamily="18" charset="0"/>
                        </a:rPr>
                        <a:t>Editors</a:t>
                      </a:r>
                    </a:p>
                  </a:txBody>
                  <a:tcPr/>
                </a:tc>
                <a:tc>
                  <a:txBody>
                    <a:bodyPr/>
                    <a:lstStyle/>
                    <a:p>
                      <a:r>
                        <a:rPr lang="vi-VN" sz="2400" b="0" dirty="0">
                          <a:latin typeface="Times New Roman" panose="02020603050405020304" pitchFamily="18" charset="0"/>
                          <a:cs typeface="Times New Roman" panose="02020603050405020304" pitchFamily="18" charset="0"/>
                        </a:rPr>
                        <a:t>Danh sách các người chỉnh sửa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9967733"/>
                  </a:ext>
                </a:extLst>
              </a:tr>
              <a:tr h="433749">
                <a:tc>
                  <a:txBody>
                    <a:bodyPr/>
                    <a:lstStyle/>
                    <a:p>
                      <a:pPr algn="ctr"/>
                      <a:r>
                        <a:rPr lang="en-US" sz="2400" b="0" dirty="0">
                          <a:latin typeface="Times New Roman" panose="02020603050405020304" pitchFamily="18" charset="0"/>
                          <a:cs typeface="Times New Roman" panose="02020603050405020304" pitchFamily="18" charset="0"/>
                        </a:rPr>
                        <a:t>9</a:t>
                      </a:r>
                    </a:p>
                  </a:txBody>
                  <a:tcPr/>
                </a:tc>
                <a:tc>
                  <a:txBody>
                    <a:bodyPr/>
                    <a:lstStyle/>
                    <a:p>
                      <a:r>
                        <a:rPr lang="en-US" sz="2400" b="1" dirty="0">
                          <a:latin typeface="Times New Roman" panose="02020603050405020304" pitchFamily="18" charset="0"/>
                          <a:cs typeface="Times New Roman" panose="02020603050405020304" pitchFamily="18" charset="0"/>
                        </a:rPr>
                        <a:t>Publishers</a:t>
                      </a:r>
                    </a:p>
                  </a:txBody>
                  <a:tcPr/>
                </a:tc>
                <a:tc>
                  <a:txBody>
                    <a:bodyPr/>
                    <a:lstStyle/>
                    <a:p>
                      <a:r>
                        <a:rPr lang="vi-VN" sz="2400" b="0" dirty="0">
                          <a:latin typeface="Times New Roman" panose="02020603050405020304" pitchFamily="18" charset="0"/>
                          <a:cs typeface="Times New Roman" panose="02020603050405020304" pitchFamily="18" charset="0"/>
                        </a:rPr>
                        <a:t>Danh sách nhà xuất bản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8751513"/>
                  </a:ext>
                </a:extLst>
              </a:tr>
              <a:tr h="433749">
                <a:tc>
                  <a:txBody>
                    <a:bodyPr/>
                    <a:lstStyle/>
                    <a:p>
                      <a:pPr algn="ctr"/>
                      <a:r>
                        <a:rPr lang="en-US" sz="2400" b="0" dirty="0">
                          <a:latin typeface="Times New Roman" panose="02020603050405020304" pitchFamily="18" charset="0"/>
                          <a:cs typeface="Times New Roman" panose="02020603050405020304" pitchFamily="18" charset="0"/>
                        </a:rPr>
                        <a:t>10</a:t>
                      </a:r>
                    </a:p>
                  </a:txBody>
                  <a:tcPr/>
                </a:tc>
                <a:tc>
                  <a:txBody>
                    <a:bodyPr/>
                    <a:lstStyle/>
                    <a:p>
                      <a:r>
                        <a:rPr lang="en-US" sz="2400" b="1" dirty="0">
                          <a:latin typeface="Times New Roman" panose="02020603050405020304" pitchFamily="18" charset="0"/>
                          <a:cs typeface="Times New Roman" panose="02020603050405020304" pitchFamily="18" charset="0"/>
                        </a:rPr>
                        <a:t>Main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chính của toàn bộ thông tin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021305"/>
                  </a:ext>
                </a:extLst>
              </a:tr>
              <a:tr h="433749">
                <a:tc>
                  <a:txBody>
                    <a:bodyPr/>
                    <a:lstStyle/>
                    <a:p>
                      <a:pPr algn="ctr"/>
                      <a:r>
                        <a:rPr lang="en-US" sz="2400" b="0" dirty="0">
                          <a:latin typeface="Times New Roman" panose="02020603050405020304" pitchFamily="18" charset="0"/>
                          <a:cs typeface="Times New Roman" panose="02020603050405020304" pitchFamily="18" charset="0"/>
                        </a:rPr>
                        <a:t>11</a:t>
                      </a:r>
                    </a:p>
                  </a:txBody>
                  <a:tcPr/>
                </a:tc>
                <a:tc>
                  <a:txBody>
                    <a:bodyPr/>
                    <a:lstStyle/>
                    <a:p>
                      <a:r>
                        <a:rPr lang="en-US" sz="2400" b="1" dirty="0">
                          <a:latin typeface="Times New Roman" panose="02020603050405020304" pitchFamily="18" charset="0"/>
                          <a:cs typeface="Times New Roman" panose="02020603050405020304" pitchFamily="18" charset="0"/>
                        </a:rPr>
                        <a:t>Metadata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json chứa toàn bộ thông tin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9750956"/>
                  </a:ext>
                </a:extLst>
              </a:tr>
              <a:tr h="433749">
                <a:tc>
                  <a:txBody>
                    <a:bodyPr/>
                    <a:lstStyle/>
                    <a:p>
                      <a:pPr algn="ctr"/>
                      <a:r>
                        <a:rPr lang="en-US" sz="2400" b="0" dirty="0">
                          <a:latin typeface="Times New Roman" panose="02020603050405020304" pitchFamily="18" charset="0"/>
                          <a:cs typeface="Times New Roman" panose="02020603050405020304" pitchFamily="18" charset="0"/>
                        </a:rPr>
                        <a:t>12</a:t>
                      </a:r>
                    </a:p>
                  </a:txBody>
                  <a:tcPr/>
                </a:tc>
                <a:tc>
                  <a:txBody>
                    <a:bodyPr/>
                    <a:lstStyle/>
                    <a:p>
                      <a:r>
                        <a:rPr lang="en-US" sz="2400" b="1" dirty="0">
                          <a:latin typeface="Times New Roman" panose="02020603050405020304" pitchFamily="18" charset="0"/>
                          <a:cs typeface="Times New Roman" panose="02020603050405020304" pitchFamily="18" charset="0"/>
                        </a:rPr>
                        <a:t>Paper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pdf bài báo gốc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8566758"/>
                  </a:ext>
                </a:extLst>
              </a:tr>
              <a:tr h="433749">
                <a:tc>
                  <a:txBody>
                    <a:bodyPr/>
                    <a:lstStyle/>
                    <a:p>
                      <a:pPr algn="ctr"/>
                      <a:r>
                        <a:rPr lang="en-US" sz="2400" b="0" dirty="0">
                          <a:latin typeface="Times New Roman" panose="02020603050405020304" pitchFamily="18" charset="0"/>
                          <a:cs typeface="Times New Roman" panose="02020603050405020304" pitchFamily="18" charset="0"/>
                        </a:rPr>
                        <a:t>13</a:t>
                      </a:r>
                    </a:p>
                  </a:txBody>
                  <a:tcPr/>
                </a:tc>
                <a:tc>
                  <a:txBody>
                    <a:bodyPr/>
                    <a:lstStyle/>
                    <a:p>
                      <a:r>
                        <a:rPr lang="en-US" sz="2400" b="1" dirty="0">
                          <a:latin typeface="Times New Roman" panose="02020603050405020304" pitchFamily="18" charset="0"/>
                          <a:cs typeface="Times New Roman" panose="02020603050405020304" pitchFamily="18" charset="0"/>
                        </a:rPr>
                        <a:t>Supplemental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pdf bài bổ sung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4188354"/>
                  </a:ext>
                </a:extLst>
              </a:tr>
              <a:tr h="433749">
                <a:tc>
                  <a:txBody>
                    <a:bodyPr/>
                    <a:lstStyle/>
                    <a:p>
                      <a:pPr algn="ctr"/>
                      <a:r>
                        <a:rPr lang="en-US" sz="2400" b="0" dirty="0">
                          <a:latin typeface="Times New Roman" panose="02020603050405020304" pitchFamily="18" charset="0"/>
                          <a:cs typeface="Times New Roman" panose="02020603050405020304" pitchFamily="18" charset="0"/>
                        </a:rPr>
                        <a:t>14</a:t>
                      </a:r>
                    </a:p>
                  </a:txBody>
                  <a:tcPr/>
                </a:tc>
                <a:tc>
                  <a:txBody>
                    <a:bodyPr/>
                    <a:lstStyle/>
                    <a:p>
                      <a:r>
                        <a:rPr lang="en-US" sz="2400" b="1" dirty="0">
                          <a:latin typeface="Times New Roman" panose="02020603050405020304" pitchFamily="18" charset="0"/>
                          <a:cs typeface="Times New Roman" panose="02020603050405020304" pitchFamily="18" charset="0"/>
                        </a:rPr>
                        <a:t>Reviews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trang web review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8675523"/>
                  </a:ext>
                </a:extLst>
              </a:tr>
              <a:tr h="433749">
                <a:tc>
                  <a:txBody>
                    <a:bodyPr/>
                    <a:lstStyle/>
                    <a:p>
                      <a:pPr algn="ctr"/>
                      <a:r>
                        <a:rPr lang="en-US" sz="2400" b="0" dirty="0">
                          <a:latin typeface="Times New Roman" panose="02020603050405020304" pitchFamily="18" charset="0"/>
                          <a:cs typeface="Times New Roman" panose="02020603050405020304" pitchFamily="18" charset="0"/>
                        </a:rPr>
                        <a:t>15</a:t>
                      </a:r>
                    </a:p>
                  </a:txBody>
                  <a:tcPr/>
                </a:tc>
                <a:tc>
                  <a:txBody>
                    <a:bodyPr/>
                    <a:lstStyle/>
                    <a:p>
                      <a:r>
                        <a:rPr lang="en-US" sz="2400" b="1" dirty="0" err="1">
                          <a:latin typeface="Times New Roman" panose="02020603050405020304" pitchFamily="18" charset="0"/>
                          <a:cs typeface="Times New Roman" panose="02020603050405020304" pitchFamily="18" charset="0"/>
                        </a:rPr>
                        <a:t>MetaReview</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meta review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1233106"/>
                  </a:ext>
                </a:extLst>
              </a:tr>
              <a:tr h="433749">
                <a:tc>
                  <a:txBody>
                    <a:bodyPr/>
                    <a:lstStyle/>
                    <a:p>
                      <a:pPr algn="ctr"/>
                      <a:r>
                        <a:rPr lang="en-US" sz="2400" b="0" dirty="0">
                          <a:latin typeface="Times New Roman" panose="02020603050405020304" pitchFamily="18" charset="0"/>
                          <a:cs typeface="Times New Roman" panose="02020603050405020304" pitchFamily="18" charset="0"/>
                        </a:rPr>
                        <a:t>16</a:t>
                      </a:r>
                    </a:p>
                  </a:txBody>
                  <a:tcPr/>
                </a:tc>
                <a:tc>
                  <a:txBody>
                    <a:bodyPr/>
                    <a:lstStyle/>
                    <a:p>
                      <a:r>
                        <a:rPr lang="en-US" sz="2400" b="1" dirty="0" err="1">
                          <a:latin typeface="Times New Roman" panose="02020603050405020304" pitchFamily="18" charset="0"/>
                          <a:cs typeface="Times New Roman" panose="02020603050405020304" pitchFamily="18" charset="0"/>
                        </a:rPr>
                        <a:t>AuthorFeedback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pdf bài nhận xét của tác giả (2019)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0953128"/>
                  </a:ext>
                </a:extLst>
              </a:tr>
              <a:tr h="458612">
                <a:tc>
                  <a:txBody>
                    <a:bodyPr/>
                    <a:lstStyle/>
                    <a:p>
                      <a:pPr algn="ctr"/>
                      <a:r>
                        <a:rPr lang="en-US" sz="2400" b="0" dirty="0">
                          <a:latin typeface="Times New Roman" panose="02020603050405020304" pitchFamily="18" charset="0"/>
                          <a:cs typeface="Times New Roman" panose="02020603050405020304" pitchFamily="18" charset="0"/>
                        </a:rPr>
                        <a:t>17</a:t>
                      </a:r>
                    </a:p>
                  </a:txBody>
                  <a:tcPr/>
                </a:tc>
                <a:tc>
                  <a:txBody>
                    <a:bodyPr/>
                    <a:lstStyle/>
                    <a:p>
                      <a:r>
                        <a:rPr lang="en-US" sz="2400" b="1" dirty="0">
                          <a:latin typeface="Times New Roman" panose="02020603050405020304" pitchFamily="18" charset="0"/>
                          <a:cs typeface="Times New Roman" panose="02020603050405020304" pitchFamily="18" charset="0"/>
                        </a:rPr>
                        <a:t>Reviews And Public Comment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b="0" dirty="0">
                          <a:latin typeface="Times New Roman" panose="02020603050405020304" pitchFamily="18" charset="0"/>
                          <a:cs typeface="Times New Roman" panose="02020603050405020304" pitchFamily="18" charset="0"/>
                        </a:rPr>
                        <a:t>Tương tự Địa chỉ trang web review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9945131"/>
                  </a:ext>
                </a:extLst>
              </a:tr>
              <a:tr h="433749">
                <a:tc>
                  <a:txBody>
                    <a:bodyPr/>
                    <a:lstStyle/>
                    <a:p>
                      <a:pPr algn="ctr"/>
                      <a:r>
                        <a:rPr lang="en-US" sz="2400" b="0" dirty="0">
                          <a:latin typeface="Times New Roman" panose="02020603050405020304" pitchFamily="18" charset="0"/>
                          <a:cs typeface="Times New Roman" panose="02020603050405020304" pitchFamily="18" charset="0"/>
                        </a:rPr>
                        <a:t>18</a:t>
                      </a:r>
                    </a:p>
                  </a:txBody>
                  <a:tcPr/>
                </a:tc>
                <a:tc>
                  <a:txBody>
                    <a:bodyPr/>
                    <a:lstStyle/>
                    <a:p>
                      <a:r>
                        <a:rPr lang="en-US" sz="2400" b="1" dirty="0">
                          <a:latin typeface="Times New Roman" panose="02020603050405020304" pitchFamily="18" charset="0"/>
                          <a:cs typeface="Times New Roman" panose="02020603050405020304" pitchFamily="18" charset="0"/>
                        </a:rPr>
                        <a:t>Abstract</a:t>
                      </a:r>
                    </a:p>
                  </a:txBody>
                  <a:tcPr/>
                </a:tc>
                <a:tc>
                  <a:txBody>
                    <a:bodyPr/>
                    <a:lstStyle/>
                    <a:p>
                      <a:r>
                        <a:rPr lang="vi-VN" sz="2400" b="0" dirty="0">
                          <a:latin typeface="Times New Roman" panose="02020603050405020304" pitchFamily="18" charset="0"/>
                          <a:cs typeface="Times New Roman" panose="02020603050405020304" pitchFamily="18" charset="0"/>
                        </a:rPr>
                        <a:t>Tóm tắt bài báo (Quan trọng)</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341049"/>
                  </a:ext>
                </a:extLst>
              </a:tr>
            </a:tbl>
          </a:graphicData>
        </a:graphic>
      </p:graphicFrame>
    </p:spTree>
    <p:extLst>
      <p:ext uri="{BB962C8B-B14F-4D97-AF65-F5344CB8AC3E}">
        <p14:creationId xmlns:p14="http://schemas.microsoft.com/office/powerpoint/2010/main" val="144635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MÔ HÌNH DỰ KIẾN</a:t>
            </a:r>
            <a:endParaRPr lang="en-US" sz="7199" spc="381" dirty="0">
              <a:solidFill>
                <a:srgbClr val="231F20"/>
              </a:solidFill>
              <a:latin typeface="Oswald Bold"/>
            </a:endParaRPr>
          </a:p>
        </p:txBody>
      </p:sp>
      <p:sp>
        <p:nvSpPr>
          <p:cNvPr id="7" name="TextBox 6"/>
          <p:cNvSpPr txBox="1"/>
          <p:nvPr/>
        </p:nvSpPr>
        <p:spPr>
          <a:xfrm>
            <a:off x="2133600" y="2129816"/>
            <a:ext cx="14782800" cy="5078313"/>
          </a:xfrm>
          <a:prstGeom prst="rect">
            <a:avLst/>
          </a:prstGeom>
          <a:noFill/>
        </p:spPr>
        <p:txBody>
          <a:bodyPr wrap="square" rtlCol="0">
            <a:spAutoFit/>
          </a:bodyPr>
          <a:lstStyle/>
          <a:p>
            <a:r>
              <a:rPr lang="en-US" sz="3600" smtClean="0"/>
              <a:t>Các công nghệ đã tồn tại cho keyword </a:t>
            </a:r>
            <a:r>
              <a:rPr lang="en-US" sz="3600"/>
              <a:t>extraction </a:t>
            </a:r>
            <a:r>
              <a:rPr lang="en-US" sz="3600" smtClean="0"/>
              <a:t>có 3 nhóm: </a:t>
            </a:r>
            <a:r>
              <a:rPr lang="en-US" sz="3600"/>
              <a:t>textual, graph-based </a:t>
            </a:r>
            <a:r>
              <a:rPr lang="en-US" sz="3600" smtClean="0"/>
              <a:t>and hybrid models</a:t>
            </a:r>
          </a:p>
          <a:p>
            <a:endParaRPr lang="en-US" sz="3600"/>
          </a:p>
          <a:p>
            <a:pPr marL="571500" indent="-571500">
              <a:buFont typeface="Wingdings" panose="05000000000000000000" pitchFamily="2" charset="2"/>
              <a:buChar char="v"/>
            </a:pPr>
            <a:r>
              <a:rPr lang="en-US" sz="3600" smtClean="0"/>
              <a:t>Textual sẽ trích xuất keyword trực tiếp từ văn bản gốc bằng các phương pháp xử lý ngôn ngữ tự nhiên. </a:t>
            </a:r>
          </a:p>
          <a:p>
            <a:pPr marL="571500" indent="-571500">
              <a:buFont typeface="Wingdings" panose="05000000000000000000" pitchFamily="2" charset="2"/>
              <a:buChar char="v"/>
            </a:pPr>
            <a:r>
              <a:rPr lang="en-US" sz="3600" smtClean="0"/>
              <a:t>graph-based chuyển tài liệu đến a co-occurrence graph, khi đó các nodes đại diện cho các từ và các cạnh biểu diễn mối liên hệ giữa 2 từ trong một không gian bối cảnh.</a:t>
            </a:r>
          </a:p>
          <a:p>
            <a:pPr marL="571500" indent="-571500">
              <a:buFont typeface="Wingdings" panose="05000000000000000000" pitchFamily="2" charset="2"/>
              <a:buChar char="v"/>
            </a:pPr>
            <a:r>
              <a:rPr lang="en-US" sz="3600" smtClean="0"/>
              <a:t>Hybrid thì sẽ là kết hợp của cả 2 phương pháp trên</a:t>
            </a:r>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18489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Textual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981200" y="1685672"/>
            <a:ext cx="14782800" cy="5632311"/>
          </a:xfrm>
          <a:prstGeom prst="rect">
            <a:avLst/>
          </a:prstGeom>
          <a:noFill/>
        </p:spPr>
        <p:txBody>
          <a:bodyPr wrap="square" rtlCol="0">
            <a:spAutoFit/>
          </a:bodyPr>
          <a:lstStyle/>
          <a:p>
            <a:r>
              <a:rPr lang="vi-VN" sz="3600"/>
              <a:t>Trong </a:t>
            </a:r>
            <a:r>
              <a:rPr lang="en-US" sz="3600" smtClean="0"/>
              <a:t>textual model</a:t>
            </a:r>
            <a:r>
              <a:rPr lang="vi-VN" sz="3600" smtClean="0"/>
              <a:t>, </a:t>
            </a:r>
            <a:r>
              <a:rPr lang="vi-VN" sz="3600"/>
              <a:t>mục tiêu là tạo ra các từ khóa trực tiếp từ văn bản gốc. </a:t>
            </a:r>
            <a:endParaRPr lang="en-US" sz="3600" smtClean="0"/>
          </a:p>
          <a:p>
            <a:r>
              <a:rPr lang="vi-VN" sz="3600" smtClean="0"/>
              <a:t>Một </a:t>
            </a:r>
            <a:r>
              <a:rPr lang="vi-VN" sz="3600"/>
              <a:t>mô hình đơn giản trong loại này sử dụng kỹ thuật TF-IDF để trích xuất các từ khóa. </a:t>
            </a:r>
            <a:endParaRPr lang="en-US" sz="3600" smtClean="0"/>
          </a:p>
          <a:p>
            <a:r>
              <a:rPr lang="vi-VN" sz="3600" smtClean="0"/>
              <a:t>Sau </a:t>
            </a:r>
            <a:r>
              <a:rPr lang="vi-VN" sz="3600"/>
              <a:t>đó, các nghiên cứu đã tập trung vào các phương pháp học máy để huấn luyện một bộ phân loại để nắm bắt các từ khóa. </a:t>
            </a:r>
            <a:endParaRPr lang="en-US" sz="3600" smtClean="0"/>
          </a:p>
          <a:p>
            <a:r>
              <a:rPr lang="vi-VN" sz="3600" smtClean="0"/>
              <a:t>Với </a:t>
            </a:r>
            <a:r>
              <a:rPr lang="vi-VN" sz="3600"/>
              <a:t>sự ra đời của các phương pháp học sâu như </a:t>
            </a:r>
            <a:r>
              <a:rPr lang="vi-VN" sz="3600" smtClean="0"/>
              <a:t>CNNs, LSTM, </a:t>
            </a:r>
            <a:r>
              <a:rPr lang="vi-VN" sz="3600"/>
              <a:t>và các giải pháp hiện đại như </a:t>
            </a:r>
            <a:r>
              <a:rPr lang="vi-VN" sz="3600" smtClean="0"/>
              <a:t>Transformers. </a:t>
            </a:r>
            <a:endParaRPr lang="en-US" sz="3600" smtClean="0"/>
          </a:p>
          <a:p>
            <a:r>
              <a:rPr lang="en-US" sz="3600" smtClean="0"/>
              <a:t>Các phương pháp chính </a:t>
            </a:r>
            <a:r>
              <a:rPr lang="vi-VN" sz="3600" smtClean="0"/>
              <a:t>bao </a:t>
            </a:r>
            <a:r>
              <a:rPr lang="vi-VN" sz="3600"/>
              <a:t>gồm KEA, KP-Miner, WINGNUS, RAKE, YAKE, TNT-KID.</a:t>
            </a:r>
            <a:endParaRPr lang="en-US" sz="3600" smtClean="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18982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Textual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981200" y="1685672"/>
            <a:ext cx="14782800" cy="5632311"/>
          </a:xfrm>
          <a:prstGeom prst="rect">
            <a:avLst/>
          </a:prstGeom>
          <a:noFill/>
        </p:spPr>
        <p:txBody>
          <a:bodyPr wrap="square" rtlCol="0">
            <a:spAutoFit/>
          </a:bodyPr>
          <a:lstStyle/>
          <a:p>
            <a:r>
              <a:rPr lang="vi-VN" sz="3600"/>
              <a:t>Trong </a:t>
            </a:r>
            <a:r>
              <a:rPr lang="en-US" sz="3600" smtClean="0"/>
              <a:t>textual model</a:t>
            </a:r>
            <a:r>
              <a:rPr lang="vi-VN" sz="3600" smtClean="0"/>
              <a:t>, </a:t>
            </a:r>
            <a:r>
              <a:rPr lang="vi-VN" sz="3600"/>
              <a:t>mục tiêu là tạo ra các từ khóa trực tiếp từ văn bản gốc. </a:t>
            </a:r>
            <a:endParaRPr lang="en-US" sz="3600" smtClean="0"/>
          </a:p>
          <a:p>
            <a:r>
              <a:rPr lang="vi-VN" sz="3600" smtClean="0"/>
              <a:t>Một </a:t>
            </a:r>
            <a:r>
              <a:rPr lang="vi-VN" sz="3600"/>
              <a:t>mô hình đơn giản trong loại này sử dụng kỹ thuật TF-IDF để trích xuất các từ khóa. </a:t>
            </a:r>
            <a:endParaRPr lang="en-US" sz="3600" smtClean="0"/>
          </a:p>
          <a:p>
            <a:r>
              <a:rPr lang="vi-VN" sz="3600" smtClean="0"/>
              <a:t>Sau </a:t>
            </a:r>
            <a:r>
              <a:rPr lang="vi-VN" sz="3600"/>
              <a:t>đó, các nghiên cứu đã tập trung vào các phương pháp học máy để huấn luyện một bộ phân loại để nắm bắt các từ khóa. </a:t>
            </a:r>
            <a:endParaRPr lang="en-US" sz="3600" smtClean="0"/>
          </a:p>
          <a:p>
            <a:r>
              <a:rPr lang="vi-VN" sz="3600" smtClean="0"/>
              <a:t>Với </a:t>
            </a:r>
            <a:r>
              <a:rPr lang="vi-VN" sz="3600"/>
              <a:t>sự ra đời của các phương pháp học sâu như </a:t>
            </a:r>
            <a:r>
              <a:rPr lang="vi-VN" sz="3600" smtClean="0"/>
              <a:t>CNNs, LSTM, </a:t>
            </a:r>
            <a:r>
              <a:rPr lang="vi-VN" sz="3600"/>
              <a:t>và các giải pháp hiện đại như </a:t>
            </a:r>
            <a:r>
              <a:rPr lang="vi-VN" sz="3600" smtClean="0"/>
              <a:t>Transformers. </a:t>
            </a:r>
            <a:endParaRPr lang="en-US" sz="3600" smtClean="0"/>
          </a:p>
          <a:p>
            <a:r>
              <a:rPr lang="en-US" sz="3600" smtClean="0"/>
              <a:t>Các phương pháp chính </a:t>
            </a:r>
            <a:r>
              <a:rPr lang="vi-VN" sz="3600" smtClean="0"/>
              <a:t>bao </a:t>
            </a:r>
            <a:r>
              <a:rPr lang="vi-VN" sz="3600"/>
              <a:t>gồm KEA, KP-Miner, WINGNUS, RAKE, YAKE, TNT-KID.</a:t>
            </a:r>
            <a:endParaRPr lang="en-US" sz="3600" smtClean="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18221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Textual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981200" y="1463480"/>
            <a:ext cx="14782800" cy="8402300"/>
          </a:xfrm>
          <a:prstGeom prst="rect">
            <a:avLst/>
          </a:prstGeom>
          <a:noFill/>
        </p:spPr>
        <p:txBody>
          <a:bodyPr wrap="square" rtlCol="0">
            <a:spAutoFit/>
          </a:bodyPr>
          <a:lstStyle/>
          <a:p>
            <a:r>
              <a:rPr lang="vi-VN" sz="3600"/>
              <a:t>KEA (Keyphrase Extraction Algorithm</a:t>
            </a:r>
            <a:r>
              <a:rPr lang="vi-VN" sz="3600" smtClean="0"/>
              <a:t>):</a:t>
            </a:r>
            <a:r>
              <a:rPr lang="en-US" sz="3600" smtClean="0"/>
              <a:t> </a:t>
            </a:r>
            <a:r>
              <a:rPr lang="vi-VN" sz="3600" smtClean="0"/>
              <a:t>sử </a:t>
            </a:r>
            <a:r>
              <a:rPr lang="vi-VN" sz="3600"/>
              <a:t>dụng một số đặc điểm của văn bản như tần suất xuất hiện của các từ và vị trí của chúng để đề xuất các từ khóa</a:t>
            </a:r>
            <a:r>
              <a:rPr lang="vi-VN" sz="3600" smtClean="0"/>
              <a:t>.</a:t>
            </a:r>
            <a:endParaRPr lang="vi-VN" sz="3600"/>
          </a:p>
          <a:p>
            <a:r>
              <a:rPr lang="vi-VN" sz="3600"/>
              <a:t>KP-Miner: </a:t>
            </a:r>
            <a:r>
              <a:rPr lang="vi-VN" sz="3600" smtClean="0"/>
              <a:t>tập </a:t>
            </a:r>
            <a:r>
              <a:rPr lang="vi-VN" sz="3600"/>
              <a:t>trung vào việc tìm ra các từ khóa chính trong các văn bản. Nó sử dụng các kỹ thuật phân loại để xác định các từ khóa có ý nghĩa nhất trong văn bản</a:t>
            </a:r>
            <a:r>
              <a:rPr lang="vi-VN" sz="3600" smtClean="0"/>
              <a:t>.</a:t>
            </a:r>
            <a:endParaRPr lang="vi-VN" sz="3600"/>
          </a:p>
          <a:p>
            <a:r>
              <a:rPr lang="vi-VN" sz="3600" smtClean="0"/>
              <a:t>WINGNUS</a:t>
            </a:r>
            <a:r>
              <a:rPr lang="en-US" sz="3600" smtClean="0"/>
              <a:t>: </a:t>
            </a:r>
            <a:r>
              <a:rPr lang="vi-VN" sz="3600" smtClean="0"/>
              <a:t>dựa </a:t>
            </a:r>
            <a:r>
              <a:rPr lang="vi-VN" sz="3600"/>
              <a:t>trên mạng thông tin có trọng số, đồ thị và ngữ nghĩa. Nó kết hợp thông tin từ các nguồn khác nhau để đề xuất các từ khóa có ý nghĩa trong văn bản</a:t>
            </a:r>
            <a:r>
              <a:rPr lang="vi-VN" sz="3600" smtClean="0"/>
              <a:t>.</a:t>
            </a:r>
            <a:endParaRPr lang="vi-VN" sz="3600"/>
          </a:p>
          <a:p>
            <a:r>
              <a:rPr lang="vi-VN" sz="3600" smtClean="0"/>
              <a:t>RAKE</a:t>
            </a:r>
            <a:r>
              <a:rPr lang="en-US" sz="3600" smtClean="0"/>
              <a:t>:</a:t>
            </a:r>
            <a:r>
              <a:rPr lang="vi-VN" sz="3600" smtClean="0"/>
              <a:t> tập </a:t>
            </a:r>
            <a:r>
              <a:rPr lang="vi-VN" sz="3600"/>
              <a:t>trung vào việc phân tách các cụm từ trong văn bản dựa trên các ký tự phân tách như dấu cách và dấu câu</a:t>
            </a:r>
            <a:r>
              <a:rPr lang="vi-VN" sz="3600" smtClean="0"/>
              <a:t>.</a:t>
            </a:r>
            <a:endParaRPr lang="vi-VN" sz="3600"/>
          </a:p>
          <a:p>
            <a:r>
              <a:rPr lang="vi-VN" sz="3600" smtClean="0"/>
              <a:t>YAKE: tập </a:t>
            </a:r>
            <a:r>
              <a:rPr lang="vi-VN" sz="3600"/>
              <a:t>trung vào việc đánh giá sự quan trọng của các từ khóa dựa trên ngữ cảnh của chúng trong văn bản.</a:t>
            </a:r>
          </a:p>
          <a:p>
            <a:r>
              <a:rPr lang="vi-VN" sz="3600" smtClean="0"/>
              <a:t>TNT-KID</a:t>
            </a:r>
            <a:r>
              <a:rPr lang="vi-VN" sz="3600"/>
              <a:t>: </a:t>
            </a:r>
            <a:r>
              <a:rPr lang="vi-VN" sz="3600" smtClean="0"/>
              <a:t>có </a:t>
            </a:r>
            <a:r>
              <a:rPr lang="vi-VN" sz="3600"/>
              <a:t>thể học từ dữ liệu và tự động trích xuất các từ khóa quan trọng từ văn bản.</a:t>
            </a:r>
            <a:endParaRPr lang="en-US" sz="3600" smtClean="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09146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Graph-based model</a:t>
            </a:r>
            <a:endParaRPr lang="en-US" sz="7199" spc="381" dirty="0">
              <a:solidFill>
                <a:srgbClr val="231F20"/>
              </a:solidFill>
              <a:latin typeface="Oswald Bold"/>
            </a:endParaRPr>
          </a:p>
        </p:txBody>
      </p:sp>
      <p:sp>
        <p:nvSpPr>
          <p:cNvPr id="7" name="TextBox 6"/>
          <p:cNvSpPr txBox="1"/>
          <p:nvPr/>
        </p:nvSpPr>
        <p:spPr>
          <a:xfrm>
            <a:off x="1981200" y="1685672"/>
            <a:ext cx="14782800" cy="6186309"/>
          </a:xfrm>
          <a:prstGeom prst="rect">
            <a:avLst/>
          </a:prstGeom>
          <a:noFill/>
        </p:spPr>
        <p:txBody>
          <a:bodyPr wrap="square" rtlCol="0">
            <a:spAutoFit/>
          </a:bodyPr>
          <a:lstStyle/>
          <a:p>
            <a:r>
              <a:rPr lang="en-US" sz="3600"/>
              <a:t>G</a:t>
            </a:r>
            <a:r>
              <a:rPr lang="en-US" sz="3600" smtClean="0"/>
              <a:t>raph-based models sẽ xây dựng a </a:t>
            </a:r>
            <a:r>
              <a:rPr lang="en-US" sz="3600"/>
              <a:t>co-occurrence graph </a:t>
            </a:r>
            <a:r>
              <a:rPr lang="en-US" sz="3600" smtClean="0"/>
              <a:t>từ tài liệu. Nó </a:t>
            </a:r>
            <a:r>
              <a:rPr lang="vi-VN" sz="3600" smtClean="0"/>
              <a:t>thể </a:t>
            </a:r>
            <a:r>
              <a:rPr lang="vi-VN" sz="3600"/>
              <a:t>hiện sự tương tác giữa các từ trong một tập hợp tài liệu. </a:t>
            </a:r>
            <a:endParaRPr lang="en-US" sz="3600" smtClean="0"/>
          </a:p>
          <a:p>
            <a:r>
              <a:rPr lang="vi-VN" sz="3600" smtClean="0"/>
              <a:t>Trong </a:t>
            </a:r>
            <a:r>
              <a:rPr lang="vi-VN" sz="3600"/>
              <a:t>đồ thị này, các từ được đại diện bởi các nút, và có một cạnh giữa hai từ nếu những từ này xuất hiện cùng nhau trong một cửa sổ ngữ cảnh. </a:t>
            </a:r>
            <a:endParaRPr lang="en-US" sz="3600" smtClean="0"/>
          </a:p>
          <a:p>
            <a:r>
              <a:rPr lang="vi-VN" sz="3600" smtClean="0"/>
              <a:t>Sau </a:t>
            </a:r>
            <a:r>
              <a:rPr lang="vi-VN" sz="3600"/>
              <a:t>khi xây dựng đồ thị đồng xuất hiện, một số đo lường trung tâm như degree, closeness, betweenness và vector riêng được áp dụng để tìm từ khóa. </a:t>
            </a:r>
            <a:endParaRPr lang="en-US" sz="3600" smtClean="0"/>
          </a:p>
          <a:p>
            <a:r>
              <a:rPr lang="vi-VN" sz="3600" smtClean="0"/>
              <a:t>Các </a:t>
            </a:r>
            <a:r>
              <a:rPr lang="vi-VN" sz="3600"/>
              <a:t>phương pháp sử dụng lý thuyết đồ thị để lựa chọn từ khóa bao gồm TextRank, CollabRank, DegExt, NE-Rank, TopicRank, Positionrank, M-GCKE. </a:t>
            </a:r>
            <a:endParaRPr lang="en-US" sz="360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53045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Graph-based model</a:t>
            </a:r>
            <a:endParaRPr lang="en-US" sz="7199" spc="381" dirty="0">
              <a:solidFill>
                <a:srgbClr val="231F20"/>
              </a:solidFill>
              <a:latin typeface="Oswald Bold"/>
            </a:endParaRPr>
          </a:p>
        </p:txBody>
      </p:sp>
      <p:sp>
        <p:nvSpPr>
          <p:cNvPr id="7" name="TextBox 6"/>
          <p:cNvSpPr txBox="1"/>
          <p:nvPr/>
        </p:nvSpPr>
        <p:spPr>
          <a:xfrm>
            <a:off x="667611" y="1434905"/>
            <a:ext cx="16306800" cy="8402300"/>
          </a:xfrm>
          <a:prstGeom prst="rect">
            <a:avLst/>
          </a:prstGeom>
          <a:noFill/>
        </p:spPr>
        <p:txBody>
          <a:bodyPr wrap="square" rtlCol="0">
            <a:spAutoFit/>
          </a:bodyPr>
          <a:lstStyle/>
          <a:p>
            <a:pPr marL="571500" indent="-571500">
              <a:buFont typeface="Wingdings" panose="05000000000000000000" pitchFamily="2" charset="2"/>
              <a:buChar char="Ø"/>
            </a:pPr>
            <a:r>
              <a:rPr lang="vi-VN" sz="3600"/>
              <a:t>TextRank: </a:t>
            </a:r>
            <a:r>
              <a:rPr lang="vi-VN" sz="3600" smtClean="0"/>
              <a:t>biến </a:t>
            </a:r>
            <a:r>
              <a:rPr lang="vi-VN" sz="3600"/>
              <a:t>thể của thuật toán PageRank để xác định sự quan trọng của các từ trong một tập hợp tài liệu dựa trên mối liên kết </a:t>
            </a:r>
            <a:endParaRPr lang="en-US" sz="3600" smtClean="0"/>
          </a:p>
          <a:p>
            <a:pPr marL="571500" indent="-571500">
              <a:buFont typeface="Wingdings" panose="05000000000000000000" pitchFamily="2" charset="2"/>
              <a:buChar char="Ø"/>
            </a:pPr>
            <a:r>
              <a:rPr lang="vi-VN" sz="3600" smtClean="0"/>
              <a:t>CollabRank</a:t>
            </a:r>
            <a:r>
              <a:rPr lang="vi-VN" sz="3600"/>
              <a:t>: CollabRank tập trung vào việc tính toán sự quan trọng của các từ dựa trên sự cộng tác (collaboration) giữa chúng trong tài </a:t>
            </a:r>
            <a:r>
              <a:rPr lang="vi-VN" sz="3600" smtClean="0"/>
              <a:t>liệu.</a:t>
            </a:r>
            <a:endParaRPr lang="en-US" sz="3600" smtClean="0"/>
          </a:p>
          <a:p>
            <a:pPr marL="571500" indent="-571500">
              <a:buFont typeface="Wingdings" panose="05000000000000000000" pitchFamily="2" charset="2"/>
              <a:buChar char="Ø"/>
            </a:pPr>
            <a:r>
              <a:rPr lang="vi-VN" sz="3600" smtClean="0"/>
              <a:t>DegEx</a:t>
            </a:r>
            <a:r>
              <a:rPr lang="en-US" sz="3600" smtClean="0"/>
              <a:t>: </a:t>
            </a:r>
            <a:r>
              <a:rPr lang="vi-VN" sz="3600" smtClean="0"/>
              <a:t>xác </a:t>
            </a:r>
            <a:r>
              <a:rPr lang="vi-VN" sz="3600"/>
              <a:t>định các từ khóa bằng cách sử dụng mức độ kết nối của các từ trong đồ thị đồng xuất </a:t>
            </a:r>
            <a:r>
              <a:rPr lang="vi-VN" sz="3600" smtClean="0"/>
              <a:t>hiện</a:t>
            </a:r>
            <a:r>
              <a:rPr lang="en-US" sz="3600" smtClean="0"/>
              <a:t>. </a:t>
            </a:r>
          </a:p>
          <a:p>
            <a:pPr marL="571500" indent="-571500">
              <a:buFont typeface="Wingdings" panose="05000000000000000000" pitchFamily="2" charset="2"/>
              <a:buChar char="Ø"/>
            </a:pPr>
            <a:r>
              <a:rPr lang="vi-VN" sz="3600" smtClean="0"/>
              <a:t>NE-Rank: </a:t>
            </a:r>
            <a:r>
              <a:rPr lang="vi-VN" sz="3600"/>
              <a:t>NE-Rank tập trung vào việc xác định sự quan trọng của các thực thể có tên trong tài liệu. </a:t>
            </a:r>
            <a:endParaRPr lang="en-US" sz="3600" smtClean="0"/>
          </a:p>
          <a:p>
            <a:pPr marL="571500" indent="-571500">
              <a:buFont typeface="Wingdings" panose="05000000000000000000" pitchFamily="2" charset="2"/>
              <a:buChar char="Ø"/>
            </a:pPr>
            <a:r>
              <a:rPr lang="vi-VN" sz="3600" smtClean="0"/>
              <a:t>TopicRank</a:t>
            </a:r>
            <a:r>
              <a:rPr lang="vi-VN" sz="3600"/>
              <a:t>: </a:t>
            </a:r>
            <a:r>
              <a:rPr lang="en-US" sz="3600"/>
              <a:t>X</a:t>
            </a:r>
            <a:r>
              <a:rPr lang="vi-VN" sz="3600" smtClean="0"/>
              <a:t>ác </a:t>
            </a:r>
            <a:r>
              <a:rPr lang="vi-VN" sz="3600"/>
              <a:t>định các chủ đề quan trọng trong tài liệu và chọn từ khóa tương ứng với các chủ đề đó</a:t>
            </a:r>
            <a:r>
              <a:rPr lang="vi-VN" sz="3600" smtClean="0"/>
              <a:t>.</a:t>
            </a:r>
            <a:endParaRPr lang="vi-VN" sz="3600"/>
          </a:p>
          <a:p>
            <a:pPr marL="571500" indent="-571500">
              <a:buFont typeface="Wingdings" panose="05000000000000000000" pitchFamily="2" charset="2"/>
              <a:buChar char="Ø"/>
            </a:pPr>
            <a:r>
              <a:rPr lang="vi-VN" sz="3600"/>
              <a:t>PositionRank: PositionRank xem xét vị trí của các từ trong tài liệu để xác định sự quan trọng của chúng, với giả định rằng các từ khóa xuất hiện ở các vị trí quan trọng trong tài liệu</a:t>
            </a:r>
            <a:r>
              <a:rPr lang="vi-VN" sz="3600" smtClean="0"/>
              <a:t>.</a:t>
            </a:r>
            <a:endParaRPr lang="vi-VN" sz="3600"/>
          </a:p>
          <a:p>
            <a:pPr marL="571500" indent="-571500">
              <a:buFont typeface="Wingdings" panose="05000000000000000000" pitchFamily="2" charset="2"/>
              <a:buChar char="Ø"/>
            </a:pPr>
            <a:r>
              <a:rPr lang="vi-VN" sz="3600" smtClean="0"/>
              <a:t>M-GCKE: kết </a:t>
            </a:r>
            <a:r>
              <a:rPr lang="vi-VN" sz="3600"/>
              <a:t>hợp đồ thị đồng xuất hiện với ngữ cảnh đa cấp độ để xác định các từ khóa có ý nghĩa trong tài liệu.</a:t>
            </a:r>
            <a:endParaRPr lang="en-US" sz="360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51150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a:solidFill>
                  <a:srgbClr val="231F20"/>
                </a:solidFill>
                <a:latin typeface="Oswald Bold"/>
              </a:rPr>
              <a:t>H</a:t>
            </a:r>
            <a:r>
              <a:rPr lang="en-US" sz="7199" spc="381" smtClean="0">
                <a:solidFill>
                  <a:srgbClr val="231F20"/>
                </a:solidFill>
                <a:latin typeface="Oswald Bold"/>
              </a:rPr>
              <a:t>ybrid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752600" y="1793453"/>
            <a:ext cx="14782800" cy="2862322"/>
          </a:xfrm>
          <a:prstGeom prst="rect">
            <a:avLst/>
          </a:prstGeom>
          <a:noFill/>
        </p:spPr>
        <p:txBody>
          <a:bodyPr wrap="square" rtlCol="0">
            <a:spAutoFit/>
          </a:bodyPr>
          <a:lstStyle/>
          <a:p>
            <a:r>
              <a:rPr lang="en-US" sz="3600" smtClean="0"/>
              <a:t>The </a:t>
            </a:r>
            <a:r>
              <a:rPr lang="en-US" sz="3600"/>
              <a:t>hybrid </a:t>
            </a:r>
            <a:r>
              <a:rPr lang="en-US" sz="3600" smtClean="0"/>
              <a:t>models nổ lực kết hợp 2 loại đã đề cập trước đó.</a:t>
            </a:r>
          </a:p>
          <a:p>
            <a:r>
              <a:rPr lang="vi-VN" sz="3600" smtClean="0"/>
              <a:t>Trong</a:t>
            </a:r>
            <a:r>
              <a:rPr lang="en-US" sz="3600"/>
              <a:t> </a:t>
            </a:r>
            <a:r>
              <a:rPr lang="en-US" sz="3600" smtClean="0"/>
              <a:t>bài báo tham khảo</a:t>
            </a:r>
            <a:r>
              <a:rPr lang="vi-VN" sz="3600" smtClean="0"/>
              <a:t>,</a:t>
            </a:r>
            <a:r>
              <a:rPr lang="en-US" sz="3600" smtClean="0"/>
              <a:t> tác giả chia sẽ:</a:t>
            </a:r>
            <a:r>
              <a:rPr lang="vi-VN" sz="3600" smtClean="0"/>
              <a:t> </a:t>
            </a:r>
            <a:r>
              <a:rPr lang="en-US" sz="3600" smtClean="0"/>
              <a:t>“</a:t>
            </a:r>
            <a:r>
              <a:rPr lang="vi-VN" sz="3600" smtClean="0"/>
              <a:t>chúng </a:t>
            </a:r>
            <a:r>
              <a:rPr lang="vi-VN" sz="3600"/>
              <a:t>tôi cố gắng phát triển một phương pháp trích xuất từ khóa hiệu quả bằng cách kết hợp các mô hình dựa trên đồ thị và văn bản, và sử dụng các kỹ thuật gán nhãn chuỗi và phân loại</a:t>
            </a:r>
            <a:r>
              <a:rPr lang="vi-VN" sz="3600" smtClean="0"/>
              <a:t>.</a:t>
            </a:r>
            <a:r>
              <a:rPr lang="en-US" sz="3600" smtClean="0"/>
              <a:t>”</a:t>
            </a:r>
            <a:endParaRPr lang="en-US" sz="360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99309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1102997" y="1398846"/>
            <a:ext cx="4405822" cy="2539157"/>
          </a:xfrm>
          <a:prstGeom prst="rect">
            <a:avLst/>
          </a:prstGeom>
        </p:spPr>
        <p:txBody>
          <a:bodyPr wrap="square" lIns="0" tIns="0" rIns="0" bIns="0" rtlCol="0" anchor="t">
            <a:spAutoFit/>
          </a:bodyPr>
          <a:lstStyle/>
          <a:p>
            <a:pPr algn="ctr">
              <a:lnSpc>
                <a:spcPts val="9935"/>
              </a:lnSpc>
            </a:pPr>
            <a:r>
              <a:rPr lang="en-US" sz="7199" spc="381" smtClean="0">
                <a:solidFill>
                  <a:srgbClr val="231F20"/>
                </a:solidFill>
                <a:latin typeface="Oswald Bold"/>
              </a:rPr>
              <a:t>Mô hình dự kiến</a:t>
            </a:r>
            <a:endParaRPr lang="en-US" sz="7199" spc="381" dirty="0">
              <a:solidFill>
                <a:srgbClr val="231F20"/>
              </a:solidFill>
              <a:latin typeface="Oswald Bold"/>
            </a:endParaRPr>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5"/>
          <a:stretch>
            <a:fillRect/>
          </a:stretch>
        </p:blipFill>
        <p:spPr>
          <a:xfrm>
            <a:off x="6324600" y="0"/>
            <a:ext cx="8748387" cy="10751554"/>
          </a:xfrm>
          <a:prstGeom prst="rect">
            <a:avLst/>
          </a:prstGeom>
        </p:spPr>
      </p:pic>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09052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5"/>
          <a:stretch>
            <a:fillRect/>
          </a:stretch>
        </p:blipFill>
        <p:spPr>
          <a:xfrm>
            <a:off x="0" y="3998648"/>
            <a:ext cx="8610600" cy="6376113"/>
          </a:xfrm>
          <a:prstGeom prst="rect">
            <a:avLst/>
          </a:prstGeom>
        </p:spPr>
      </p:pic>
      <p:pic>
        <p:nvPicPr>
          <p:cNvPr id="10" name="Picture 9"/>
          <p:cNvPicPr>
            <a:picLocks noChangeAspect="1"/>
          </p:cNvPicPr>
          <p:nvPr/>
        </p:nvPicPr>
        <p:blipFill>
          <a:blip r:embed="rId6"/>
          <a:stretch>
            <a:fillRect/>
          </a:stretch>
        </p:blipFill>
        <p:spPr>
          <a:xfrm>
            <a:off x="5824610" y="0"/>
            <a:ext cx="11856082" cy="5606564"/>
          </a:xfrm>
          <a:prstGeom prst="rect">
            <a:avLst/>
          </a:prstGeom>
        </p:spPr>
      </p:pic>
      <p:sp>
        <p:nvSpPr>
          <p:cNvPr id="14" name="Rectangle 13"/>
          <p:cNvSpPr/>
          <p:nvPr/>
        </p:nvSpPr>
        <p:spPr>
          <a:xfrm>
            <a:off x="396844" y="2208874"/>
            <a:ext cx="2895600" cy="5944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Step 2: finding a dominating set</a:t>
            </a:r>
            <a:endParaRPr lang="en-US"/>
          </a:p>
        </p:txBody>
      </p:sp>
      <p:cxnSp>
        <p:nvCxnSpPr>
          <p:cNvPr id="18" name="Elbow Connector 17"/>
          <p:cNvCxnSpPr>
            <a:stCxn id="7" idx="3"/>
            <a:endCxn id="14" idx="2"/>
          </p:cNvCxnSpPr>
          <p:nvPr/>
        </p:nvCxnSpPr>
        <p:spPr>
          <a:xfrm flipH="1" flipV="1">
            <a:off x="1844644" y="2803282"/>
            <a:ext cx="6765956" cy="4383423"/>
          </a:xfrm>
          <a:prstGeom prst="bentConnector4">
            <a:avLst>
              <a:gd name="adj1" fmla="val 47301"/>
              <a:gd name="adj2" fmla="val 74957"/>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4" idx="3"/>
            <a:endCxn id="10" idx="1"/>
          </p:cNvCxnSpPr>
          <p:nvPr/>
        </p:nvCxnSpPr>
        <p:spPr>
          <a:xfrm>
            <a:off x="3292444" y="2506078"/>
            <a:ext cx="2532166" cy="2972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Elbow Connector 34"/>
          <p:cNvCxnSpPr/>
          <p:nvPr/>
        </p:nvCxnSpPr>
        <p:spPr>
          <a:xfrm rot="5400000">
            <a:off x="12979494" y="4858426"/>
            <a:ext cx="3238762" cy="250145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p:cNvSpPr/>
          <p:nvPr/>
        </p:nvSpPr>
        <p:spPr>
          <a:xfrm>
            <a:off x="11991975" y="7728532"/>
            <a:ext cx="2895600" cy="5944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Node Embedding</a:t>
            </a:r>
            <a:endParaRPr lang="en-US"/>
          </a:p>
        </p:txBody>
      </p:sp>
    </p:spTree>
    <p:extLst>
      <p:ext uri="{BB962C8B-B14F-4D97-AF65-F5344CB8AC3E}">
        <p14:creationId xmlns:p14="http://schemas.microsoft.com/office/powerpoint/2010/main" val="164048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4572000" y="2348389"/>
            <a:ext cx="2035430" cy="7138512"/>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sz="2400">
                <a:latin typeface="Arial" panose="020B0604020202020204" pitchFamily="34" charset="0"/>
                <a:cs typeface="Arial" panose="020B0604020202020204" pitchFamily="34" charset="0"/>
              </a:endParaRPr>
            </a:p>
          </p:txBody>
        </p:sp>
      </p:grpSp>
      <p:sp>
        <p:nvSpPr>
          <p:cNvPr id="6" name="TextBox 6"/>
          <p:cNvSpPr txBox="1"/>
          <p:nvPr/>
        </p:nvSpPr>
        <p:spPr>
          <a:xfrm>
            <a:off x="5390586" y="304563"/>
            <a:ext cx="7416941" cy="1291507"/>
          </a:xfrm>
          <a:prstGeom prst="rect">
            <a:avLst/>
          </a:prstGeom>
        </p:spPr>
        <p:txBody>
          <a:bodyPr lIns="0" tIns="0" rIns="0" bIns="0" rtlCol="0" anchor="t">
            <a:spAutoFit/>
          </a:bodyPr>
          <a:lstStyle/>
          <a:p>
            <a:pPr algn="ctr">
              <a:lnSpc>
                <a:spcPts val="11040"/>
              </a:lnSpc>
            </a:pPr>
            <a:r>
              <a:rPr lang="en-US" sz="8000" spc="784">
                <a:solidFill>
                  <a:srgbClr val="231F20"/>
                </a:solidFill>
                <a:latin typeface="Arial" panose="020B0604020202020204" pitchFamily="34" charset="0"/>
                <a:cs typeface="Arial" panose="020B0604020202020204" pitchFamily="34" charset="0"/>
              </a:rPr>
              <a:t>NỘI DUNG</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5121105" y="2675912"/>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01</a:t>
            </a:r>
          </a:p>
        </p:txBody>
      </p:sp>
      <p:sp>
        <p:nvSpPr>
          <p:cNvPr id="9" name="TextBox 9"/>
          <p:cNvSpPr txBox="1"/>
          <p:nvPr/>
        </p:nvSpPr>
        <p:spPr>
          <a:xfrm>
            <a:off x="5121104" y="3615994"/>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02</a:t>
            </a:r>
          </a:p>
        </p:txBody>
      </p:sp>
      <p:sp>
        <p:nvSpPr>
          <p:cNvPr id="10" name="TextBox 10"/>
          <p:cNvSpPr txBox="1"/>
          <p:nvPr/>
        </p:nvSpPr>
        <p:spPr>
          <a:xfrm>
            <a:off x="5121101" y="4561792"/>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03</a:t>
            </a:r>
          </a:p>
        </p:txBody>
      </p:sp>
      <p:sp>
        <p:nvSpPr>
          <p:cNvPr id="11" name="TextBox 11"/>
          <p:cNvSpPr txBox="1"/>
          <p:nvPr/>
        </p:nvSpPr>
        <p:spPr>
          <a:xfrm>
            <a:off x="5121101" y="5496286"/>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04</a:t>
            </a:r>
          </a:p>
        </p:txBody>
      </p:sp>
      <p:sp>
        <p:nvSpPr>
          <p:cNvPr id="12" name="TextBox 12"/>
          <p:cNvSpPr txBox="1"/>
          <p:nvPr/>
        </p:nvSpPr>
        <p:spPr>
          <a:xfrm>
            <a:off x="5116338" y="6444543"/>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05</a:t>
            </a:r>
          </a:p>
        </p:txBody>
      </p:sp>
      <p:sp>
        <p:nvSpPr>
          <p:cNvPr id="13" name="TextBox 13"/>
          <p:cNvSpPr txBox="1"/>
          <p:nvPr/>
        </p:nvSpPr>
        <p:spPr>
          <a:xfrm>
            <a:off x="5116337" y="7390341"/>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06</a:t>
            </a:r>
          </a:p>
        </p:txBody>
      </p:sp>
      <p:sp>
        <p:nvSpPr>
          <p:cNvPr id="14" name="TextBox 14"/>
          <p:cNvSpPr txBox="1"/>
          <p:nvPr/>
        </p:nvSpPr>
        <p:spPr>
          <a:xfrm>
            <a:off x="5116336" y="8336139"/>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07</a:t>
            </a:r>
          </a:p>
        </p:txBody>
      </p:sp>
      <p:sp>
        <p:nvSpPr>
          <p:cNvPr id="15" name="TextBox 15"/>
          <p:cNvSpPr txBox="1"/>
          <p:nvPr/>
        </p:nvSpPr>
        <p:spPr>
          <a:xfrm>
            <a:off x="7156535" y="2736073"/>
            <a:ext cx="5790503" cy="448841"/>
          </a:xfrm>
          <a:prstGeom prst="rect">
            <a:avLst/>
          </a:prstGeom>
        </p:spPr>
        <p:txBody>
          <a:bodyPr lIns="0" tIns="0" rIns="0" bIns="0" rtlCol="0" anchor="t">
            <a:spAutoFit/>
          </a:bodyPr>
          <a:lstStyle/>
          <a:p>
            <a:pPr>
              <a:lnSpc>
                <a:spcPts val="3483"/>
              </a:lnSpc>
            </a:pPr>
            <a:r>
              <a:rPr lang="en-US" sz="3200" spc="247">
                <a:solidFill>
                  <a:srgbClr val="231F20"/>
                </a:solidFill>
                <a:latin typeface="Arial" panose="020B0604020202020204" pitchFamily="34" charset="0"/>
                <a:cs typeface="Arial" panose="020B0604020202020204" pitchFamily="34" charset="0"/>
              </a:rPr>
              <a:t>MỤC ĐÍCH, MỤC TIÊU	</a:t>
            </a:r>
          </a:p>
        </p:txBody>
      </p:sp>
      <p:sp>
        <p:nvSpPr>
          <p:cNvPr id="16" name="TextBox 16"/>
          <p:cNvSpPr txBox="1"/>
          <p:nvPr/>
        </p:nvSpPr>
        <p:spPr>
          <a:xfrm>
            <a:off x="7156534" y="3717743"/>
            <a:ext cx="7245266" cy="448841"/>
          </a:xfrm>
          <a:prstGeom prst="rect">
            <a:avLst/>
          </a:prstGeom>
        </p:spPr>
        <p:txBody>
          <a:bodyPr wrap="square" lIns="0" tIns="0" rIns="0" bIns="0" rtlCol="0" anchor="t">
            <a:spAutoFit/>
          </a:bodyPr>
          <a:lstStyle/>
          <a:p>
            <a:pPr>
              <a:lnSpc>
                <a:spcPts val="3483"/>
              </a:lnSpc>
            </a:pPr>
            <a:r>
              <a:rPr lang="en-US" sz="3200" spc="247">
                <a:solidFill>
                  <a:srgbClr val="231F20"/>
                </a:solidFill>
                <a:latin typeface="Arial" panose="020B0604020202020204" pitchFamily="34" charset="0"/>
                <a:cs typeface="Arial" panose="020B0604020202020204" pitchFamily="34" charset="0"/>
              </a:rPr>
              <a:t>CHỨC NĂNG CHÍNH </a:t>
            </a:r>
          </a:p>
        </p:txBody>
      </p:sp>
      <p:sp>
        <p:nvSpPr>
          <p:cNvPr id="17" name="TextBox 17"/>
          <p:cNvSpPr txBox="1"/>
          <p:nvPr/>
        </p:nvSpPr>
        <p:spPr>
          <a:xfrm>
            <a:off x="7161297" y="4665983"/>
            <a:ext cx="5790503"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THU THẬP DỮ LIỆU</a:t>
            </a:r>
          </a:p>
        </p:txBody>
      </p:sp>
      <p:sp>
        <p:nvSpPr>
          <p:cNvPr id="18" name="TextBox 18"/>
          <p:cNvSpPr txBox="1"/>
          <p:nvPr/>
        </p:nvSpPr>
        <p:spPr>
          <a:xfrm>
            <a:off x="7156534" y="5614223"/>
            <a:ext cx="6076629"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MÔ HÌNH DỰ KIẾN</a:t>
            </a:r>
          </a:p>
        </p:txBody>
      </p:sp>
      <p:sp>
        <p:nvSpPr>
          <p:cNvPr id="19" name="TextBox 19"/>
          <p:cNvSpPr txBox="1"/>
          <p:nvPr/>
        </p:nvSpPr>
        <p:spPr>
          <a:xfrm>
            <a:off x="7161297" y="6559004"/>
            <a:ext cx="9927970" cy="448841"/>
          </a:xfrm>
          <a:prstGeom prst="rect">
            <a:avLst/>
          </a:prstGeom>
        </p:spPr>
        <p:txBody>
          <a:bodyPr wrap="square"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WEB </a:t>
            </a:r>
          </a:p>
        </p:txBody>
      </p:sp>
      <p:sp>
        <p:nvSpPr>
          <p:cNvPr id="20" name="TextBox 20"/>
          <p:cNvSpPr txBox="1"/>
          <p:nvPr/>
        </p:nvSpPr>
        <p:spPr>
          <a:xfrm>
            <a:off x="7161297" y="7494532"/>
            <a:ext cx="5790503"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HƯỚNG PHÁT TRIỂN</a:t>
            </a:r>
          </a:p>
        </p:txBody>
      </p:sp>
      <p:sp>
        <p:nvSpPr>
          <p:cNvPr id="21" name="TextBox 21"/>
          <p:cNvSpPr txBox="1"/>
          <p:nvPr/>
        </p:nvSpPr>
        <p:spPr>
          <a:xfrm>
            <a:off x="7166059" y="8430060"/>
            <a:ext cx="6076629"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KẾT LUẬN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881043" y="-52959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5"/>
          <a:stretch>
            <a:fillRect/>
          </a:stretch>
        </p:blipFill>
        <p:spPr>
          <a:xfrm>
            <a:off x="0" y="1295179"/>
            <a:ext cx="10723878" cy="7658321"/>
          </a:xfrm>
          <a:prstGeom prst="rect">
            <a:avLst/>
          </a:prstGeom>
        </p:spPr>
      </p:pic>
      <p:sp>
        <p:nvSpPr>
          <p:cNvPr id="15" name="TextBox 14"/>
          <p:cNvSpPr txBox="1"/>
          <p:nvPr/>
        </p:nvSpPr>
        <p:spPr>
          <a:xfrm>
            <a:off x="11125200" y="1219349"/>
            <a:ext cx="6019800" cy="7848302"/>
          </a:xfrm>
          <a:prstGeom prst="rect">
            <a:avLst/>
          </a:prstGeom>
          <a:noFill/>
        </p:spPr>
        <p:txBody>
          <a:bodyPr wrap="square" rtlCol="0">
            <a:spAutoFit/>
          </a:bodyPr>
          <a:lstStyle/>
          <a:p>
            <a:r>
              <a:rPr lang="en-US" sz="2800" smtClean="0"/>
              <a:t>Khó khăn: </a:t>
            </a:r>
            <a:br>
              <a:rPr lang="en-US" sz="2800" smtClean="0"/>
            </a:br>
            <a:r>
              <a:rPr lang="en-US" sz="2800" smtClean="0"/>
              <a:t>- ExEm trong bài báo gốc nó được giới thiệu trên tập dữ liệu là Scopus bao gồm: </a:t>
            </a:r>
          </a:p>
          <a:p>
            <a:r>
              <a:rPr lang="en-US" sz="2800" smtClean="0"/>
              <a:t>Author, author’s topic, collaborators. </a:t>
            </a:r>
          </a:p>
          <a:p>
            <a:r>
              <a:rPr lang="en-US" sz="2800" smtClean="0"/>
              <a:t>Với các nhiệm vụ là: </a:t>
            </a:r>
          </a:p>
          <a:p>
            <a:r>
              <a:rPr lang="en-US" sz="2800" smtClean="0"/>
              <a:t>+ phân cụm các chủ đề</a:t>
            </a:r>
          </a:p>
          <a:p>
            <a:r>
              <a:rPr lang="en-US" sz="2800" smtClean="0"/>
              <a:t>+ dự đoán 2 chủ đề có liên quan với nhau hay không </a:t>
            </a:r>
          </a:p>
          <a:p>
            <a:r>
              <a:rPr lang="en-US" sz="2800" smtClean="0"/>
              <a:t>+ recommendation cho author</a:t>
            </a:r>
          </a:p>
          <a:p>
            <a:endParaRPr lang="en-US" sz="2800" smtClean="0"/>
          </a:p>
          <a:p>
            <a:r>
              <a:rPr lang="en-US" sz="2800" smtClean="0"/>
              <a:t>Còn nhiệm vụ đối với bài toàn trích xuất keywork là: </a:t>
            </a:r>
          </a:p>
          <a:p>
            <a:endParaRPr lang="en-US" sz="2800" smtClean="0"/>
          </a:p>
          <a:p>
            <a:r>
              <a:rPr lang="en-US" sz="2800" smtClean="0"/>
              <a:t>Huấn luyện mô hình embedding câu, dựa trên graph được xây dựng trên abstract của bài báo khoa học.</a:t>
            </a:r>
            <a:endParaRPr lang="en-US" sz="2800"/>
          </a:p>
          <a:p>
            <a:r>
              <a:rPr lang="en-US" sz="2800" smtClean="0"/>
              <a:t>- input: chỉ là các câu trong abstract</a:t>
            </a:r>
          </a:p>
        </p:txBody>
      </p:sp>
    </p:spTree>
    <p:extLst>
      <p:ext uri="{BB962C8B-B14F-4D97-AF65-F5344CB8AC3E}">
        <p14:creationId xmlns:p14="http://schemas.microsoft.com/office/powerpoint/2010/main" val="1641513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6" name="TextBox 5"/>
          <p:cNvSpPr txBox="1"/>
          <p:nvPr/>
        </p:nvSpPr>
        <p:spPr>
          <a:xfrm>
            <a:off x="2133601" y="1802978"/>
            <a:ext cx="13944600" cy="6740307"/>
          </a:xfrm>
          <a:prstGeom prst="rect">
            <a:avLst/>
          </a:prstGeom>
          <a:noFill/>
        </p:spPr>
        <p:txBody>
          <a:bodyPr wrap="square" rtlCol="0">
            <a:spAutoFit/>
          </a:bodyPr>
          <a:lstStyle/>
          <a:p>
            <a:r>
              <a:rPr lang="vi-VN" sz="3600"/>
              <a:t>Bước 1: Tiền xử lý văn bản, xây dựng đồ thị với các nút là các từ và cạnh là mối quan hệ của các cặp từ liên tiếp, từ đó lặp lại trong văn bản,...</a:t>
            </a:r>
          </a:p>
          <a:p>
            <a:endParaRPr lang="vi-VN" sz="3600"/>
          </a:p>
          <a:p>
            <a:r>
              <a:rPr lang="vi-VN" sz="3600"/>
              <a:t>Bước 2: Tìm tập chủ </a:t>
            </a:r>
            <a:r>
              <a:rPr lang="vi-VN" sz="3600" smtClean="0"/>
              <a:t>đạo</a:t>
            </a:r>
            <a:r>
              <a:rPr lang="en-US" sz="3600" smtClean="0"/>
              <a:t> (tập thống trị)</a:t>
            </a:r>
            <a:r>
              <a:rPr lang="vi-VN" sz="3600" smtClean="0"/>
              <a:t> </a:t>
            </a:r>
            <a:r>
              <a:rPr lang="vi-VN" sz="3600"/>
              <a:t>cho đồ thị văn bản.</a:t>
            </a:r>
          </a:p>
          <a:p>
            <a:endParaRPr lang="vi-VN" sz="3600"/>
          </a:p>
          <a:p>
            <a:r>
              <a:rPr lang="vi-VN" sz="3600"/>
              <a:t>Bước 3: Tạo các bước đi ngẫu nhiên trên đồ thị bắt đầu từ điểm trong tập chủ đạo và chứa ít nhất 1 điểm trong tập chủ đạo khác. Đây là các "câu" đầu vào cho mô hình học</a:t>
            </a:r>
            <a:r>
              <a:rPr lang="vi-VN" sz="3600" smtClean="0"/>
              <a:t>.</a:t>
            </a:r>
            <a:endParaRPr lang="en-US" sz="3600" smtClean="0"/>
          </a:p>
          <a:p>
            <a:endParaRPr lang="vi-VN" sz="3600"/>
          </a:p>
          <a:p>
            <a:r>
              <a:rPr lang="vi-VN" sz="3600" smtClean="0"/>
              <a:t>Bước </a:t>
            </a:r>
            <a:r>
              <a:rPr lang="vi-VN" sz="3600"/>
              <a:t>4: Huấn luyện Word2Vec/FastText để học vector đại diện cho các từ.</a:t>
            </a:r>
            <a:endParaRPr lang="en-US" sz="3600"/>
          </a:p>
        </p:txBody>
      </p:sp>
    </p:spTree>
    <p:extLst>
      <p:ext uri="{BB962C8B-B14F-4D97-AF65-F5344CB8AC3E}">
        <p14:creationId xmlns:p14="http://schemas.microsoft.com/office/powerpoint/2010/main" val="444566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6" name="TextBox 5"/>
          <p:cNvSpPr txBox="1"/>
          <p:nvPr/>
        </p:nvSpPr>
        <p:spPr>
          <a:xfrm>
            <a:off x="2438400" y="1773510"/>
            <a:ext cx="14073612" cy="6186309"/>
          </a:xfrm>
          <a:prstGeom prst="rect">
            <a:avLst/>
          </a:prstGeom>
          <a:noFill/>
        </p:spPr>
        <p:txBody>
          <a:bodyPr wrap="square" rtlCol="0">
            <a:spAutoFit/>
          </a:bodyPr>
          <a:lstStyle/>
          <a:p>
            <a:r>
              <a:rPr lang="vi-VN" sz="3600"/>
              <a:t>Bước 1: Tiền xử lý văn bản, xây dựng đồ thị với các nút là các từ và cạnh là mối quan hệ của các cặp từ liên tiếp, từ đó lặp lại trong văn bản,...</a:t>
            </a:r>
          </a:p>
          <a:p>
            <a:r>
              <a:rPr lang="en-US" sz="3600"/>
              <a:t/>
            </a:r>
            <a:br>
              <a:rPr lang="en-US" sz="3600"/>
            </a:br>
            <a:r>
              <a:rPr lang="en-US" sz="3600" smtClean="0"/>
              <a:t>VD: </a:t>
            </a:r>
          </a:p>
          <a:p>
            <a:r>
              <a:rPr lang="en-US" sz="3600" smtClean="0"/>
              <a:t>“I am Vietnamese. I love Vietnam” =&gt; “I Vietnamese</a:t>
            </a:r>
            <a:r>
              <a:rPr lang="en-US" sz="3600"/>
              <a:t>. I love </a:t>
            </a:r>
            <a:r>
              <a:rPr lang="en-US" sz="3600" smtClean="0"/>
              <a:t>Vietnam”</a:t>
            </a:r>
          </a:p>
          <a:p>
            <a:r>
              <a:rPr lang="en-US" sz="3600" smtClean="0"/>
              <a:t>Ta có đồ thị G(V, E): </a:t>
            </a:r>
            <a:endParaRPr lang="en-US" sz="3600"/>
          </a:p>
          <a:p>
            <a:r>
              <a:rPr lang="en-US" sz="3600" smtClean="0"/>
              <a:t>=&gt; V là tập đỉnh gồm </a:t>
            </a:r>
            <a:r>
              <a:rPr lang="en-US" sz="3600"/>
              <a:t>[“I”, </a:t>
            </a:r>
            <a:r>
              <a:rPr lang="en-US" sz="3600" smtClean="0"/>
              <a:t>“Vietnamese”, “I</a:t>
            </a:r>
            <a:r>
              <a:rPr lang="en-US" sz="3600"/>
              <a:t>”, </a:t>
            </a:r>
            <a:r>
              <a:rPr lang="en-US" sz="3600" smtClean="0"/>
              <a:t>“love”, </a:t>
            </a:r>
            <a:r>
              <a:rPr lang="en-US" sz="3600"/>
              <a:t>“</a:t>
            </a:r>
            <a:r>
              <a:rPr lang="en-US" sz="3600" smtClean="0"/>
              <a:t>Vietnam”]</a:t>
            </a:r>
            <a:endParaRPr lang="en-US" sz="3600"/>
          </a:p>
          <a:p>
            <a:r>
              <a:rPr lang="en-US" sz="3600" smtClean="0"/>
              <a:t>E là tập các cạnh liên quan với nhau trong một câu: </a:t>
            </a:r>
          </a:p>
          <a:p>
            <a:r>
              <a:rPr lang="en-US" sz="3600" smtClean="0"/>
              <a:t>E = { (“</a:t>
            </a:r>
            <a:r>
              <a:rPr lang="en-US" sz="3600"/>
              <a:t>I”, </a:t>
            </a:r>
            <a:r>
              <a:rPr lang="en-US" sz="3600" smtClean="0"/>
              <a:t>“</a:t>
            </a:r>
            <a:r>
              <a:rPr lang="en-US" sz="3600"/>
              <a:t>Vietnamese</a:t>
            </a:r>
            <a:r>
              <a:rPr lang="en-US" sz="3600" smtClean="0"/>
              <a:t>”), (“</a:t>
            </a:r>
            <a:r>
              <a:rPr lang="en-US" sz="3600"/>
              <a:t>I”, “love</a:t>
            </a:r>
            <a:r>
              <a:rPr lang="en-US" sz="3600" smtClean="0"/>
              <a:t>”), (“</a:t>
            </a:r>
            <a:r>
              <a:rPr lang="en-US" sz="3600"/>
              <a:t>love”, “Vietnam</a:t>
            </a:r>
            <a:r>
              <a:rPr lang="en-US" sz="3600" smtClean="0"/>
              <a:t>”), (“I”, </a:t>
            </a:r>
            <a:r>
              <a:rPr lang="en-US" sz="3600"/>
              <a:t>“Vietnam</a:t>
            </a:r>
            <a:r>
              <a:rPr lang="en-US" sz="3600" smtClean="0"/>
              <a:t>”) }</a:t>
            </a:r>
          </a:p>
        </p:txBody>
      </p:sp>
    </p:spTree>
    <p:extLst>
      <p:ext uri="{BB962C8B-B14F-4D97-AF65-F5344CB8AC3E}">
        <p14:creationId xmlns:p14="http://schemas.microsoft.com/office/powerpoint/2010/main" val="1812411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pic>
        <p:nvPicPr>
          <p:cNvPr id="5" name="Picture 4"/>
          <p:cNvPicPr>
            <a:picLocks noChangeAspect="1"/>
          </p:cNvPicPr>
          <p:nvPr/>
        </p:nvPicPr>
        <p:blipFill>
          <a:blip r:embed="rId5"/>
          <a:stretch>
            <a:fillRect/>
          </a:stretch>
        </p:blipFill>
        <p:spPr>
          <a:xfrm>
            <a:off x="2541130" y="2195930"/>
            <a:ext cx="13205740" cy="6587261"/>
          </a:xfrm>
          <a:prstGeom prst="rect">
            <a:avLst/>
          </a:prstGeom>
        </p:spPr>
      </p:pic>
    </p:spTree>
    <p:extLst>
      <p:ext uri="{BB962C8B-B14F-4D97-AF65-F5344CB8AC3E}">
        <p14:creationId xmlns:p14="http://schemas.microsoft.com/office/powerpoint/2010/main" val="4292035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6" name="TextBox 5"/>
          <p:cNvSpPr txBox="1"/>
          <p:nvPr/>
        </p:nvSpPr>
        <p:spPr>
          <a:xfrm>
            <a:off x="1981200" y="1781077"/>
            <a:ext cx="14325600" cy="6986528"/>
          </a:xfrm>
          <a:prstGeom prst="rect">
            <a:avLst/>
          </a:prstGeom>
          <a:noFill/>
        </p:spPr>
        <p:txBody>
          <a:bodyPr wrap="square" rtlCol="0">
            <a:spAutoFit/>
          </a:bodyPr>
          <a:lstStyle/>
          <a:p>
            <a:r>
              <a:rPr lang="vi-VN" sz="2800"/>
              <a:t>Bước 3 tạo các bước đi ngẫu nhiên trên đồ thị có những điểm quan trọng sau:</a:t>
            </a:r>
          </a:p>
          <a:p>
            <a:endParaRPr lang="vi-VN" sz="2800"/>
          </a:p>
          <a:p>
            <a:pPr marL="457200" indent="-457200">
              <a:buFont typeface="Arial" panose="020B0604020202020204" pitchFamily="34" charset="0"/>
              <a:buChar char="•"/>
            </a:pPr>
            <a:r>
              <a:rPr lang="vi-VN" sz="2800"/>
              <a:t>Các bước đi được tạo ngẫu nhiên trên đồ thị bằng thuật toán random walk.</a:t>
            </a:r>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Mỗi bước đi bắt đầu từ một điểm thuộc tập chủ đạo đã tìm được ở bước 2.</a:t>
            </a:r>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Độ dài của mỗi bước đi là ngẫu nhiên trong khoảng max_length</a:t>
            </a:r>
            <a:r>
              <a:rPr lang="vi-VN" sz="2800" smtClean="0"/>
              <a:t>.</a:t>
            </a:r>
            <a:r>
              <a:rPr lang="en-US" sz="2800" smtClean="0"/>
              <a:t> (w = 5)</a:t>
            </a:r>
            <a:endParaRPr lang="vi-VN" sz="2800"/>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Trong mỗi bước đi, ngoài điểm bắt đầu thuộc tập chủ đạo, còn phải chứa ít nhất 1 điểm khác cũng thuộc tập chủ đạo.</a:t>
            </a:r>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Các bước đi tuân theo quy tắc chuyển tiếp của random walk trên đồ thị: chỉ di chuyển sang các nút kề của nút hiện tại.</a:t>
            </a:r>
          </a:p>
          <a:p>
            <a:endParaRPr lang="vi-VN" sz="2800"/>
          </a:p>
          <a:p>
            <a:r>
              <a:rPr lang="vi-VN" sz="2800"/>
              <a:t>Kết quả là tập hợp các bước đi ngẫu nhiên được lưu dưới dạng các "câu". Chúng sẽ là dữ liệu đầu vào cho bước 4 để huấn luyện mô hình Word2Vec/FastText</a:t>
            </a:r>
            <a:r>
              <a:rPr lang="vi-VN" sz="2800" smtClean="0"/>
              <a:t>.</a:t>
            </a:r>
            <a:endParaRPr lang="en-US" sz="2800" smtClean="0"/>
          </a:p>
        </p:txBody>
      </p:sp>
    </p:spTree>
    <p:extLst>
      <p:ext uri="{BB962C8B-B14F-4D97-AF65-F5344CB8AC3E}">
        <p14:creationId xmlns:p14="http://schemas.microsoft.com/office/powerpoint/2010/main" val="242004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pic>
        <p:nvPicPr>
          <p:cNvPr id="6" name="Picture 5"/>
          <p:cNvPicPr>
            <a:picLocks noChangeAspect="1"/>
          </p:cNvPicPr>
          <p:nvPr/>
        </p:nvPicPr>
        <p:blipFill>
          <a:blip r:embed="rId5"/>
          <a:stretch>
            <a:fillRect/>
          </a:stretch>
        </p:blipFill>
        <p:spPr>
          <a:xfrm>
            <a:off x="1521641" y="1736542"/>
            <a:ext cx="9968877" cy="7043737"/>
          </a:xfrm>
          <a:prstGeom prst="rect">
            <a:avLst/>
          </a:prstGeom>
        </p:spPr>
      </p:pic>
      <p:sp>
        <p:nvSpPr>
          <p:cNvPr id="7" name="TextBox 6"/>
          <p:cNvSpPr txBox="1"/>
          <p:nvPr/>
        </p:nvSpPr>
        <p:spPr>
          <a:xfrm>
            <a:off x="11937737" y="2829278"/>
            <a:ext cx="5334000" cy="3785652"/>
          </a:xfrm>
          <a:prstGeom prst="rect">
            <a:avLst/>
          </a:prstGeom>
          <a:noFill/>
        </p:spPr>
        <p:txBody>
          <a:bodyPr wrap="square" rtlCol="0">
            <a:spAutoFit/>
          </a:bodyPr>
          <a:lstStyle/>
          <a:p>
            <a:r>
              <a:rPr lang="en-US" sz="4000"/>
              <a:t>“n1 n2 n3 n4 n5”, the skip-gram gets node “n3” as input, and predicts the output “n1”, “n2”, “n4”, and</a:t>
            </a:r>
            <a:br>
              <a:rPr lang="en-US" sz="4000"/>
            </a:br>
            <a:r>
              <a:rPr lang="en-US" sz="4000"/>
              <a:t>“n5”, assuming w is 5</a:t>
            </a:r>
          </a:p>
        </p:txBody>
      </p:sp>
    </p:spTree>
    <p:extLst>
      <p:ext uri="{BB962C8B-B14F-4D97-AF65-F5344CB8AC3E}">
        <p14:creationId xmlns:p14="http://schemas.microsoft.com/office/powerpoint/2010/main" val="299292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61257" y="195944"/>
            <a:ext cx="17765487" cy="880436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2700"/>
          </a:p>
        </p:txBody>
      </p:sp>
      <p:sp>
        <p:nvSpPr>
          <p:cNvPr id="15" name="Rectangle 14"/>
          <p:cNvSpPr/>
          <p:nvPr/>
        </p:nvSpPr>
        <p:spPr>
          <a:xfrm>
            <a:off x="836021" y="2174320"/>
            <a:ext cx="16341638" cy="444919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700"/>
          </a:p>
        </p:txBody>
      </p:sp>
      <p:sp>
        <p:nvSpPr>
          <p:cNvPr id="4" name="Rectangle 3"/>
          <p:cNvSpPr/>
          <p:nvPr/>
        </p:nvSpPr>
        <p:spPr>
          <a:xfrm>
            <a:off x="612649" y="7983661"/>
            <a:ext cx="3883151" cy="7445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700"/>
              <a:t>Embedding layers</a:t>
            </a:r>
          </a:p>
          <a:p>
            <a:pPr algn="ctr"/>
            <a:r>
              <a:rPr lang="en-US" sz="2700"/>
              <a:t>(</a:t>
            </a:r>
            <a:r>
              <a:rPr lang="en-US" sz="2700"/>
              <a:t>Token + seg+ position)</a:t>
            </a:r>
            <a:endParaRPr lang="en-US" sz="2700"/>
          </a:p>
        </p:txBody>
      </p:sp>
      <p:sp>
        <p:nvSpPr>
          <p:cNvPr id="6" name="Rectangle 5"/>
          <p:cNvSpPr/>
          <p:nvPr/>
        </p:nvSpPr>
        <p:spPr>
          <a:xfrm>
            <a:off x="5086844" y="7968539"/>
            <a:ext cx="3063240" cy="7445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700"/>
              <a:t>Attention mask</a:t>
            </a:r>
            <a:endParaRPr lang="en-US" sz="2700"/>
          </a:p>
        </p:txBody>
      </p:sp>
      <p:sp>
        <p:nvSpPr>
          <p:cNvPr id="9" name="Rectangle 8"/>
          <p:cNvSpPr/>
          <p:nvPr/>
        </p:nvSpPr>
        <p:spPr>
          <a:xfrm>
            <a:off x="4082646" y="842797"/>
            <a:ext cx="3456771" cy="7445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700"/>
              <a:t>Classifier (Tanh, Linear2)</a:t>
            </a:r>
            <a:endParaRPr lang="en-US" sz="2700"/>
          </a:p>
        </p:txBody>
      </p:sp>
      <p:sp>
        <p:nvSpPr>
          <p:cNvPr id="13" name="Rounded Rectangle 12"/>
          <p:cNvSpPr/>
          <p:nvPr/>
        </p:nvSpPr>
        <p:spPr>
          <a:xfrm>
            <a:off x="943928" y="9456253"/>
            <a:ext cx="2207624" cy="4441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Input_ids</a:t>
            </a:r>
            <a:endParaRPr lang="en-US" sz="2700"/>
          </a:p>
        </p:txBody>
      </p:sp>
      <p:sp>
        <p:nvSpPr>
          <p:cNvPr id="14" name="Rounded Rectangle 13"/>
          <p:cNvSpPr/>
          <p:nvPr/>
        </p:nvSpPr>
        <p:spPr>
          <a:xfrm>
            <a:off x="1012370" y="6986999"/>
            <a:ext cx="3213462" cy="63027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Embedding pattern</a:t>
            </a:r>
          </a:p>
        </p:txBody>
      </p:sp>
      <p:sp>
        <p:nvSpPr>
          <p:cNvPr id="16" name="TextBox 15"/>
          <p:cNvSpPr txBox="1"/>
          <p:nvPr/>
        </p:nvSpPr>
        <p:spPr>
          <a:xfrm>
            <a:off x="1110343" y="6664125"/>
            <a:ext cx="1619795" cy="369332"/>
          </a:xfrm>
          <a:prstGeom prst="rect">
            <a:avLst/>
          </a:prstGeom>
          <a:noFill/>
        </p:spPr>
        <p:txBody>
          <a:bodyPr wrap="square" rtlCol="0">
            <a:spAutoFit/>
          </a:bodyPr>
          <a:lstStyle/>
          <a:p>
            <a:r>
              <a:rPr lang="en-US"/>
              <a:t>4*32*16</a:t>
            </a:r>
            <a:endParaRPr lang="en-US"/>
          </a:p>
        </p:txBody>
      </p:sp>
      <p:sp>
        <p:nvSpPr>
          <p:cNvPr id="17" name="TextBox 16"/>
          <p:cNvSpPr txBox="1"/>
          <p:nvPr/>
        </p:nvSpPr>
        <p:spPr>
          <a:xfrm>
            <a:off x="5003072" y="6664125"/>
            <a:ext cx="1619795" cy="369332"/>
          </a:xfrm>
          <a:prstGeom prst="rect">
            <a:avLst/>
          </a:prstGeom>
          <a:noFill/>
        </p:spPr>
        <p:txBody>
          <a:bodyPr wrap="square" rtlCol="0">
            <a:spAutoFit/>
          </a:bodyPr>
          <a:lstStyle/>
          <a:p>
            <a:r>
              <a:rPr lang="en-US"/>
              <a:t>4*32*32</a:t>
            </a:r>
            <a:endParaRPr lang="en-US"/>
          </a:p>
        </p:txBody>
      </p:sp>
      <p:sp>
        <p:nvSpPr>
          <p:cNvPr id="18" name="Rounded Rectangle 17"/>
          <p:cNvSpPr/>
          <p:nvPr/>
        </p:nvSpPr>
        <p:spPr>
          <a:xfrm>
            <a:off x="5025935" y="6998432"/>
            <a:ext cx="3213462" cy="63027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attn_pad_mask</a:t>
            </a:r>
          </a:p>
        </p:txBody>
      </p:sp>
      <p:sp>
        <p:nvSpPr>
          <p:cNvPr id="20" name="Rectangle 19"/>
          <p:cNvSpPr/>
          <p:nvPr/>
        </p:nvSpPr>
        <p:spPr>
          <a:xfrm>
            <a:off x="836021" y="2152090"/>
            <a:ext cx="1648020" cy="35493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100"/>
              <a:t>Encoders</a:t>
            </a:r>
            <a:endParaRPr lang="en-US" sz="2100"/>
          </a:p>
        </p:txBody>
      </p:sp>
      <p:sp>
        <p:nvSpPr>
          <p:cNvPr id="21" name="Rectangle 20"/>
          <p:cNvSpPr/>
          <p:nvPr/>
        </p:nvSpPr>
        <p:spPr>
          <a:xfrm>
            <a:off x="1110343" y="2527657"/>
            <a:ext cx="7485017" cy="3587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700"/>
          </a:p>
        </p:txBody>
      </p:sp>
      <p:sp>
        <p:nvSpPr>
          <p:cNvPr id="22" name="Rectangle 21"/>
          <p:cNvSpPr/>
          <p:nvPr/>
        </p:nvSpPr>
        <p:spPr>
          <a:xfrm>
            <a:off x="1134921" y="5105027"/>
            <a:ext cx="1914063" cy="556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a:t>Encoder</a:t>
            </a:r>
            <a:endParaRPr lang="en-US" sz="2700"/>
          </a:p>
        </p:txBody>
      </p:sp>
      <p:sp>
        <p:nvSpPr>
          <p:cNvPr id="23" name="Rectangle 22"/>
          <p:cNvSpPr/>
          <p:nvPr/>
        </p:nvSpPr>
        <p:spPr>
          <a:xfrm>
            <a:off x="3287024" y="5372517"/>
            <a:ext cx="3190430" cy="5055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700"/>
              <a:t>MultiHeadAttention</a:t>
            </a:r>
            <a:endParaRPr lang="en-US" sz="2700"/>
          </a:p>
        </p:txBody>
      </p:sp>
      <p:sp>
        <p:nvSpPr>
          <p:cNvPr id="24" name="Rectangle 23"/>
          <p:cNvSpPr/>
          <p:nvPr/>
        </p:nvSpPr>
        <p:spPr>
          <a:xfrm>
            <a:off x="2930287" y="3719225"/>
            <a:ext cx="4372456" cy="50557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700"/>
              <a:t>PoswiseFeedForwardNet</a:t>
            </a:r>
            <a:endParaRPr lang="en-US" sz="2700"/>
          </a:p>
        </p:txBody>
      </p:sp>
      <p:cxnSp>
        <p:nvCxnSpPr>
          <p:cNvPr id="30" name="Straight Arrow Connector 29"/>
          <p:cNvCxnSpPr>
            <a:stCxn id="16" idx="3"/>
            <a:endCxn id="23" idx="2"/>
          </p:cNvCxnSpPr>
          <p:nvPr/>
        </p:nvCxnSpPr>
        <p:spPr>
          <a:xfrm flipV="1">
            <a:off x="2730137" y="5878095"/>
            <a:ext cx="2152103" cy="99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3"/>
            <a:endCxn id="23" idx="1"/>
          </p:cNvCxnSpPr>
          <p:nvPr/>
        </p:nvCxnSpPr>
        <p:spPr>
          <a:xfrm flipV="1">
            <a:off x="2730137" y="5625306"/>
            <a:ext cx="556887" cy="124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3"/>
            <a:endCxn id="23" idx="3"/>
          </p:cNvCxnSpPr>
          <p:nvPr/>
        </p:nvCxnSpPr>
        <p:spPr>
          <a:xfrm flipV="1">
            <a:off x="2730137" y="5625306"/>
            <a:ext cx="3747317" cy="124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0"/>
            <a:endCxn id="23" idx="3"/>
          </p:cNvCxnSpPr>
          <p:nvPr/>
        </p:nvCxnSpPr>
        <p:spPr>
          <a:xfrm flipH="1" flipV="1">
            <a:off x="6477454" y="5625307"/>
            <a:ext cx="155213" cy="137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243537" y="4454876"/>
            <a:ext cx="2119455" cy="5159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enc_outputs</a:t>
            </a:r>
            <a:endParaRPr lang="en-US" sz="2700"/>
          </a:p>
        </p:txBody>
      </p:sp>
      <p:cxnSp>
        <p:nvCxnSpPr>
          <p:cNvPr id="39" name="Straight Arrow Connector 38"/>
          <p:cNvCxnSpPr>
            <a:stCxn id="23" idx="0"/>
            <a:endCxn id="37" idx="2"/>
          </p:cNvCxnSpPr>
          <p:nvPr/>
        </p:nvCxnSpPr>
        <p:spPr>
          <a:xfrm flipH="1" flipV="1">
            <a:off x="3303264" y="4970841"/>
            <a:ext cx="1578975" cy="40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0"/>
            <a:endCxn id="24" idx="2"/>
          </p:cNvCxnSpPr>
          <p:nvPr/>
        </p:nvCxnSpPr>
        <p:spPr>
          <a:xfrm flipV="1">
            <a:off x="3303265" y="4224803"/>
            <a:ext cx="1578974" cy="230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683286" y="2673233"/>
            <a:ext cx="2397900" cy="7445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Feedforward_outputs</a:t>
            </a:r>
            <a:endParaRPr lang="en-US" sz="2700"/>
          </a:p>
        </p:txBody>
      </p:sp>
      <p:cxnSp>
        <p:nvCxnSpPr>
          <p:cNvPr id="45" name="Straight Arrow Connector 44"/>
          <p:cNvCxnSpPr>
            <a:stCxn id="24" idx="0"/>
            <a:endCxn id="42" idx="2"/>
          </p:cNvCxnSpPr>
          <p:nvPr/>
        </p:nvCxnSpPr>
        <p:spPr>
          <a:xfrm flipH="1" flipV="1">
            <a:off x="4882237" y="3417817"/>
            <a:ext cx="2" cy="30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540402" y="4445249"/>
            <a:ext cx="2119455" cy="5159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attention</a:t>
            </a:r>
            <a:endParaRPr lang="en-US" sz="2700"/>
          </a:p>
        </p:txBody>
      </p:sp>
      <p:cxnSp>
        <p:nvCxnSpPr>
          <p:cNvPr id="54" name="Straight Arrow Connector 53"/>
          <p:cNvCxnSpPr>
            <a:stCxn id="23" idx="0"/>
            <a:endCxn id="52" idx="2"/>
          </p:cNvCxnSpPr>
          <p:nvPr/>
        </p:nvCxnSpPr>
        <p:spPr>
          <a:xfrm flipV="1">
            <a:off x="4882239" y="4961214"/>
            <a:ext cx="1717890" cy="411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9429742" y="2527657"/>
            <a:ext cx="7485017" cy="3587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700"/>
          </a:p>
        </p:txBody>
      </p:sp>
      <p:sp>
        <p:nvSpPr>
          <p:cNvPr id="61" name="Rectangle 60"/>
          <p:cNvSpPr/>
          <p:nvPr/>
        </p:nvSpPr>
        <p:spPr>
          <a:xfrm>
            <a:off x="9454320" y="5105027"/>
            <a:ext cx="1914063" cy="556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a:t>Encoder</a:t>
            </a:r>
            <a:endParaRPr lang="en-US" sz="2700"/>
          </a:p>
        </p:txBody>
      </p:sp>
      <p:sp>
        <p:nvSpPr>
          <p:cNvPr id="62" name="Rectangle 61"/>
          <p:cNvSpPr/>
          <p:nvPr/>
        </p:nvSpPr>
        <p:spPr>
          <a:xfrm>
            <a:off x="11606423" y="5372517"/>
            <a:ext cx="3190430" cy="5055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700"/>
              <a:t>MultiHeadAttention</a:t>
            </a:r>
            <a:endParaRPr lang="en-US" sz="2700"/>
          </a:p>
        </p:txBody>
      </p:sp>
      <p:sp>
        <p:nvSpPr>
          <p:cNvPr id="63" name="Rectangle 62"/>
          <p:cNvSpPr/>
          <p:nvPr/>
        </p:nvSpPr>
        <p:spPr>
          <a:xfrm>
            <a:off x="9803888" y="3655829"/>
            <a:ext cx="4129204" cy="50557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700"/>
              <a:t>PoswiseFeedForwardNet</a:t>
            </a:r>
            <a:endParaRPr lang="en-US" sz="2700"/>
          </a:p>
        </p:txBody>
      </p:sp>
      <p:sp>
        <p:nvSpPr>
          <p:cNvPr id="64" name="Rounded Rectangle 63"/>
          <p:cNvSpPr/>
          <p:nvPr/>
        </p:nvSpPr>
        <p:spPr>
          <a:xfrm>
            <a:off x="10562936" y="4454876"/>
            <a:ext cx="2119455" cy="5159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enc_outputs</a:t>
            </a:r>
            <a:endParaRPr lang="en-US" sz="2700"/>
          </a:p>
        </p:txBody>
      </p:sp>
      <p:cxnSp>
        <p:nvCxnSpPr>
          <p:cNvPr id="65" name="Straight Arrow Connector 64"/>
          <p:cNvCxnSpPr>
            <a:stCxn id="62" idx="0"/>
            <a:endCxn id="64" idx="2"/>
          </p:cNvCxnSpPr>
          <p:nvPr/>
        </p:nvCxnSpPr>
        <p:spPr>
          <a:xfrm flipH="1" flipV="1">
            <a:off x="11622663" y="4970841"/>
            <a:ext cx="1578975" cy="40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4" idx="0"/>
            <a:endCxn id="63" idx="2"/>
          </p:cNvCxnSpPr>
          <p:nvPr/>
        </p:nvCxnSpPr>
        <p:spPr>
          <a:xfrm flipV="1">
            <a:off x="11622663" y="4161407"/>
            <a:ext cx="133176" cy="29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10423713" y="2668921"/>
            <a:ext cx="2397900" cy="7445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Feedforward_outputs</a:t>
            </a:r>
            <a:endParaRPr lang="en-US" sz="2700"/>
          </a:p>
        </p:txBody>
      </p:sp>
      <p:cxnSp>
        <p:nvCxnSpPr>
          <p:cNvPr id="68" name="Straight Arrow Connector 67"/>
          <p:cNvCxnSpPr>
            <a:stCxn id="63" idx="0"/>
            <a:endCxn id="67" idx="2"/>
          </p:cNvCxnSpPr>
          <p:nvPr/>
        </p:nvCxnSpPr>
        <p:spPr>
          <a:xfrm flipH="1" flipV="1">
            <a:off x="11622663" y="3413504"/>
            <a:ext cx="133176" cy="24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3713839" y="4445248"/>
            <a:ext cx="2119455" cy="5159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attention</a:t>
            </a:r>
            <a:endParaRPr lang="en-US" sz="2700"/>
          </a:p>
        </p:txBody>
      </p:sp>
      <p:cxnSp>
        <p:nvCxnSpPr>
          <p:cNvPr id="70" name="Straight Arrow Connector 69"/>
          <p:cNvCxnSpPr>
            <a:stCxn id="62" idx="0"/>
            <a:endCxn id="69" idx="2"/>
          </p:cNvCxnSpPr>
          <p:nvPr/>
        </p:nvCxnSpPr>
        <p:spPr>
          <a:xfrm flipV="1">
            <a:off x="13201638" y="4961213"/>
            <a:ext cx="1571928" cy="41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2" idx="3"/>
            <a:endCxn id="62" idx="2"/>
          </p:cNvCxnSpPr>
          <p:nvPr/>
        </p:nvCxnSpPr>
        <p:spPr>
          <a:xfrm>
            <a:off x="6081186" y="3045525"/>
            <a:ext cx="7120452" cy="2832570"/>
          </a:xfrm>
          <a:prstGeom prst="bentConnector4">
            <a:avLst>
              <a:gd name="adj1" fmla="val 38798"/>
              <a:gd name="adj2" fmla="val 1121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8" idx="0"/>
            <a:endCxn id="62" idx="2"/>
          </p:cNvCxnSpPr>
          <p:nvPr/>
        </p:nvCxnSpPr>
        <p:spPr>
          <a:xfrm rot="5400000" flipH="1" flipV="1">
            <a:off x="9356984" y="3153779"/>
            <a:ext cx="1120337" cy="6568973"/>
          </a:xfrm>
          <a:prstGeom prst="bentConnector3">
            <a:avLst>
              <a:gd name="adj1" fmla="val 1502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7945050" y="870184"/>
            <a:ext cx="2397900" cy="7445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[CLS] token</a:t>
            </a:r>
            <a:endParaRPr lang="en-US" sz="2700"/>
          </a:p>
        </p:txBody>
      </p:sp>
      <p:cxnSp>
        <p:nvCxnSpPr>
          <p:cNvPr id="88" name="Straight Arrow Connector 87"/>
          <p:cNvCxnSpPr>
            <a:stCxn id="67" idx="0"/>
            <a:endCxn id="86" idx="2"/>
          </p:cNvCxnSpPr>
          <p:nvPr/>
        </p:nvCxnSpPr>
        <p:spPr>
          <a:xfrm flipH="1" flipV="1">
            <a:off x="9144000" y="1614767"/>
            <a:ext cx="2478663" cy="105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3702878" y="9473395"/>
            <a:ext cx="2207624" cy="4441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Segment_ids</a:t>
            </a:r>
            <a:endParaRPr lang="en-US" sz="2700"/>
          </a:p>
        </p:txBody>
      </p:sp>
      <p:sp>
        <p:nvSpPr>
          <p:cNvPr id="93" name="Rounded Rectangle 92"/>
          <p:cNvSpPr/>
          <p:nvPr/>
        </p:nvSpPr>
        <p:spPr>
          <a:xfrm>
            <a:off x="6461830" y="9473395"/>
            <a:ext cx="2207624" cy="4441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masked_pos</a:t>
            </a:r>
            <a:endParaRPr lang="en-US" sz="2700"/>
          </a:p>
        </p:txBody>
      </p:sp>
      <p:sp>
        <p:nvSpPr>
          <p:cNvPr id="95" name="Rectangle 94"/>
          <p:cNvSpPr/>
          <p:nvPr/>
        </p:nvSpPr>
        <p:spPr>
          <a:xfrm>
            <a:off x="16345019" y="8503920"/>
            <a:ext cx="1681725" cy="4963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700"/>
              <a:t>Bert</a:t>
            </a:r>
            <a:endParaRPr lang="en-US" sz="2700"/>
          </a:p>
        </p:txBody>
      </p:sp>
      <p:sp>
        <p:nvSpPr>
          <p:cNvPr id="98" name="Rounded Rectangle 97"/>
          <p:cNvSpPr/>
          <p:nvPr/>
        </p:nvSpPr>
        <p:spPr>
          <a:xfrm>
            <a:off x="404266" y="495299"/>
            <a:ext cx="3243028" cy="120084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logits_clsf (positive, negative) </a:t>
            </a:r>
            <a:endParaRPr lang="en-US" sz="2700"/>
          </a:p>
        </p:txBody>
      </p:sp>
      <p:sp>
        <p:nvSpPr>
          <p:cNvPr id="101" name="Rectangle 100"/>
          <p:cNvSpPr/>
          <p:nvPr/>
        </p:nvSpPr>
        <p:spPr>
          <a:xfrm>
            <a:off x="10891592" y="1179013"/>
            <a:ext cx="3456771" cy="7445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700"/>
              <a:t>Masked LM predict (Linear, Gelu)</a:t>
            </a:r>
            <a:endParaRPr lang="en-US" sz="2700"/>
          </a:p>
        </p:txBody>
      </p:sp>
      <p:sp>
        <p:nvSpPr>
          <p:cNvPr id="102" name="Rounded Rectangle 101"/>
          <p:cNvSpPr/>
          <p:nvPr/>
        </p:nvSpPr>
        <p:spPr>
          <a:xfrm>
            <a:off x="12985587" y="277433"/>
            <a:ext cx="3369513" cy="84289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logits_lm (vị trí được masked) </a:t>
            </a:r>
            <a:endParaRPr lang="en-US" sz="2700"/>
          </a:p>
        </p:txBody>
      </p:sp>
      <p:cxnSp>
        <p:nvCxnSpPr>
          <p:cNvPr id="109" name="Straight Arrow Connector 108"/>
          <p:cNvCxnSpPr>
            <a:stCxn id="86" idx="1"/>
            <a:endCxn id="9" idx="3"/>
          </p:cNvCxnSpPr>
          <p:nvPr/>
        </p:nvCxnSpPr>
        <p:spPr>
          <a:xfrm flipH="1" flipV="1">
            <a:off x="7539417" y="1215089"/>
            <a:ext cx="405633" cy="2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 idx="1"/>
            <a:endCxn id="98" idx="3"/>
          </p:cNvCxnSpPr>
          <p:nvPr/>
        </p:nvCxnSpPr>
        <p:spPr>
          <a:xfrm flipH="1">
            <a:off x="3647292" y="1215089"/>
            <a:ext cx="435354" cy="1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67" idx="0"/>
            <a:endCxn id="101" idx="2"/>
          </p:cNvCxnSpPr>
          <p:nvPr/>
        </p:nvCxnSpPr>
        <p:spPr>
          <a:xfrm flipV="1">
            <a:off x="11622663" y="1923596"/>
            <a:ext cx="997314" cy="74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93" idx="0"/>
            <a:endCxn id="101" idx="3"/>
          </p:cNvCxnSpPr>
          <p:nvPr/>
        </p:nvCxnSpPr>
        <p:spPr>
          <a:xfrm rot="5400000" flipH="1" flipV="1">
            <a:off x="6995959" y="2120990"/>
            <a:ext cx="7922090" cy="6782721"/>
          </a:xfrm>
          <a:prstGeom prst="bentConnector4">
            <a:avLst>
              <a:gd name="adj1" fmla="val 47650"/>
              <a:gd name="adj2" fmla="val 1050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01" idx="0"/>
            <a:endCxn id="102" idx="1"/>
          </p:cNvCxnSpPr>
          <p:nvPr/>
        </p:nvCxnSpPr>
        <p:spPr>
          <a:xfrm rot="5400000" flipH="1" flipV="1">
            <a:off x="12562718" y="756143"/>
            <a:ext cx="480131" cy="365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3" idx="0"/>
            <a:endCxn id="4" idx="2"/>
          </p:cNvCxnSpPr>
          <p:nvPr/>
        </p:nvCxnSpPr>
        <p:spPr>
          <a:xfrm flipV="1">
            <a:off x="2047741" y="8728244"/>
            <a:ext cx="561563" cy="72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1" idx="0"/>
            <a:endCxn id="4" idx="2"/>
          </p:cNvCxnSpPr>
          <p:nvPr/>
        </p:nvCxnSpPr>
        <p:spPr>
          <a:xfrm flipH="1" flipV="1">
            <a:off x="2609303" y="8728244"/>
            <a:ext cx="2197388" cy="74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4" idx="0"/>
            <a:endCxn id="14" idx="2"/>
          </p:cNvCxnSpPr>
          <p:nvPr/>
        </p:nvCxnSpPr>
        <p:spPr>
          <a:xfrm flipV="1">
            <a:off x="2609303" y="7617278"/>
            <a:ext cx="9798" cy="366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 idx="0"/>
            <a:endCxn id="6" idx="2"/>
          </p:cNvCxnSpPr>
          <p:nvPr/>
        </p:nvCxnSpPr>
        <p:spPr>
          <a:xfrm flipV="1">
            <a:off x="2047741" y="8713122"/>
            <a:ext cx="4570724" cy="743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6" idx="0"/>
            <a:endCxn id="18" idx="2"/>
          </p:cNvCxnSpPr>
          <p:nvPr/>
        </p:nvCxnSpPr>
        <p:spPr>
          <a:xfrm flipV="1">
            <a:off x="6618464" y="7628711"/>
            <a:ext cx="14202" cy="33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7" idx="3"/>
            <a:endCxn id="73" idx="2"/>
          </p:cNvCxnSpPr>
          <p:nvPr/>
        </p:nvCxnSpPr>
        <p:spPr>
          <a:xfrm flipV="1">
            <a:off x="12821613" y="1799399"/>
            <a:ext cx="3711753" cy="124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15634600" y="1257170"/>
            <a:ext cx="1797533" cy="54222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700"/>
              <a:t>output</a:t>
            </a:r>
            <a:endParaRPr lang="en-US" sz="2700"/>
          </a:p>
        </p:txBody>
      </p:sp>
    </p:spTree>
    <p:extLst>
      <p:ext uri="{BB962C8B-B14F-4D97-AF65-F5344CB8AC3E}">
        <p14:creationId xmlns:p14="http://schemas.microsoft.com/office/powerpoint/2010/main" val="1350302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2086804" y="3858235"/>
            <a:ext cx="2883590" cy="1633297"/>
            <a:chOff x="-12325" y="-34033"/>
            <a:chExt cx="759464" cy="215328"/>
          </a:xfrm>
        </p:grpSpPr>
        <p:sp>
          <p:nvSpPr>
            <p:cNvPr id="9" name="Freeform 9"/>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10" name="TextBox 10"/>
            <p:cNvSpPr txBox="1"/>
            <p:nvPr/>
          </p:nvSpPr>
          <p:spPr>
            <a:xfrm>
              <a:off x="-12325" y="-34033"/>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smtClean="0">
                  <a:solidFill>
                    <a:srgbClr val="FFFFFF"/>
                  </a:solidFill>
                  <a:latin typeface="DM Sans Italics"/>
                </a:rPr>
                <a:t>BERT TRANSFORMERS</a:t>
              </a:r>
              <a:endParaRPr lang="en-US" sz="2400" spc="24">
                <a:solidFill>
                  <a:srgbClr val="FFFFFF"/>
                </a:solidFill>
                <a:latin typeface="DM Sans Italics"/>
              </a:endParaRPr>
            </a:p>
          </p:txBody>
        </p:sp>
      </p:grpSp>
      <p:grpSp>
        <p:nvGrpSpPr>
          <p:cNvPr id="13" name="Group 13"/>
          <p:cNvGrpSpPr/>
          <p:nvPr/>
        </p:nvGrpSpPr>
        <p:grpSpPr>
          <a:xfrm>
            <a:off x="7690298" y="3349196"/>
            <a:ext cx="2907403" cy="1530200"/>
            <a:chOff x="-24650" y="-43098"/>
            <a:chExt cx="771789" cy="215328"/>
          </a:xfrm>
        </p:grpSpPr>
        <p:sp>
          <p:nvSpPr>
            <p:cNvPr id="14" name="Freeform 14"/>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15" name="TextBox 15"/>
            <p:cNvSpPr txBox="1"/>
            <p:nvPr/>
          </p:nvSpPr>
          <p:spPr>
            <a:xfrm>
              <a:off x="-24650" y="-43098"/>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smtClean="0">
                  <a:solidFill>
                    <a:srgbClr val="FFFFFF"/>
                  </a:solidFill>
                  <a:latin typeface="DM Sans Italics"/>
                </a:rPr>
                <a:t>ExEm</a:t>
              </a:r>
              <a:endParaRPr lang="en-US" sz="2400" spc="24">
                <a:solidFill>
                  <a:srgbClr val="FFFFFF"/>
                </a:solidFill>
                <a:latin typeface="DM Sans Italics"/>
              </a:endParaRPr>
            </a:p>
          </p:txBody>
        </p:sp>
      </p:grpSp>
      <p:sp>
        <p:nvSpPr>
          <p:cNvPr id="17" name="TextBox 17"/>
          <p:cNvSpPr txBox="1"/>
          <p:nvPr/>
        </p:nvSpPr>
        <p:spPr>
          <a:xfrm>
            <a:off x="3690980" y="1232286"/>
            <a:ext cx="10906040" cy="1168269"/>
          </a:xfrm>
          <a:prstGeom prst="rect">
            <a:avLst/>
          </a:prstGeom>
        </p:spPr>
        <p:txBody>
          <a:bodyPr lIns="0" tIns="0" rIns="0" bIns="0" rtlCol="0" anchor="t">
            <a:spAutoFit/>
          </a:bodyPr>
          <a:lstStyle/>
          <a:p>
            <a:pPr algn="ctr">
              <a:lnSpc>
                <a:spcPts val="9935"/>
              </a:lnSpc>
            </a:pPr>
            <a:r>
              <a:rPr lang="en-US" sz="7200" spc="705" smtClean="0">
                <a:solidFill>
                  <a:srgbClr val="FFFFFF"/>
                </a:solidFill>
                <a:latin typeface="Oswald Bold"/>
              </a:rPr>
              <a:t>CODING</a:t>
            </a:r>
            <a:endParaRPr lang="en-US" sz="7200" spc="705">
              <a:solidFill>
                <a:srgbClr val="FFFFFF"/>
              </a:solidFill>
              <a:latin typeface="Oswald Bold"/>
            </a:endParaRPr>
          </a:p>
        </p:txBody>
      </p:sp>
      <p:grpSp>
        <p:nvGrpSpPr>
          <p:cNvPr id="18" name="Group 18"/>
          <p:cNvGrpSpPr/>
          <p:nvPr/>
        </p:nvGrpSpPr>
        <p:grpSpPr>
          <a:xfrm>
            <a:off x="13224742" y="4114296"/>
            <a:ext cx="2836794" cy="1292175"/>
            <a:chOff x="0" y="-23812"/>
            <a:chExt cx="747139" cy="215328"/>
          </a:xfrm>
        </p:grpSpPr>
        <p:sp>
          <p:nvSpPr>
            <p:cNvPr id="19" name="Freeform 19"/>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20" name="TextBox 20"/>
            <p:cNvSpPr txBox="1"/>
            <p:nvPr/>
          </p:nvSpPr>
          <p:spPr>
            <a:xfrm>
              <a:off x="0" y="-23812"/>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smtClean="0">
                  <a:solidFill>
                    <a:srgbClr val="FFFFFF"/>
                  </a:solidFill>
                  <a:latin typeface="DM Sans Italics"/>
                </a:rPr>
                <a:t>COMBINE</a:t>
              </a:r>
              <a:endParaRPr lang="en-US" sz="2400" spc="24">
                <a:solidFill>
                  <a:srgbClr val="FFFFFF"/>
                </a:solidFill>
                <a:latin typeface="DM Sans Italics"/>
              </a:endParaRPr>
            </a:p>
          </p:txBody>
        </p:sp>
      </p:grpSp>
      <p:sp>
        <p:nvSpPr>
          <p:cNvPr id="21" name="Oval 20"/>
          <p:cNvSpPr/>
          <p:nvPr/>
        </p:nvSpPr>
        <p:spPr>
          <a:xfrm>
            <a:off x="2286000" y="5981700"/>
            <a:ext cx="2362200" cy="1371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Tìm Pretrain BERT model</a:t>
            </a:r>
            <a:endParaRPr lang="en-US"/>
          </a:p>
        </p:txBody>
      </p:sp>
      <p:sp>
        <p:nvSpPr>
          <p:cNvPr id="22" name="Oval 21"/>
          <p:cNvSpPr/>
          <p:nvPr/>
        </p:nvSpPr>
        <p:spPr>
          <a:xfrm>
            <a:off x="2286000" y="7743167"/>
            <a:ext cx="2362200" cy="1371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Fine-tuning</a:t>
            </a:r>
            <a:endParaRPr lang="en-US"/>
          </a:p>
        </p:txBody>
      </p:sp>
      <p:sp>
        <p:nvSpPr>
          <p:cNvPr id="23" name="Oval 22"/>
          <p:cNvSpPr/>
          <p:nvPr/>
        </p:nvSpPr>
        <p:spPr>
          <a:xfrm>
            <a:off x="6750070" y="5142492"/>
            <a:ext cx="4648200" cy="1143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Từ bộ dataset =&gt; tạo G (V, E)</a:t>
            </a:r>
            <a:endParaRPr lang="en-US"/>
          </a:p>
        </p:txBody>
      </p:sp>
      <p:sp>
        <p:nvSpPr>
          <p:cNvPr id="24" name="Oval 23"/>
          <p:cNvSpPr/>
          <p:nvPr/>
        </p:nvSpPr>
        <p:spPr>
          <a:xfrm>
            <a:off x="6773469" y="6472458"/>
            <a:ext cx="4648200" cy="1143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Tìm ra dominatings set (bộ chủ đạo)</a:t>
            </a:r>
            <a:endParaRPr lang="en-US"/>
          </a:p>
        </p:txBody>
      </p:sp>
      <p:sp>
        <p:nvSpPr>
          <p:cNvPr id="25" name="Oval 24"/>
          <p:cNvSpPr/>
          <p:nvPr/>
        </p:nvSpPr>
        <p:spPr>
          <a:xfrm>
            <a:off x="7278312" y="7838841"/>
            <a:ext cx="3638513" cy="8220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Tạo random walks</a:t>
            </a:r>
            <a:endParaRPr lang="en-US"/>
          </a:p>
        </p:txBody>
      </p:sp>
      <p:sp>
        <p:nvSpPr>
          <p:cNvPr id="26" name="Oval 25"/>
          <p:cNvSpPr/>
          <p:nvPr/>
        </p:nvSpPr>
        <p:spPr>
          <a:xfrm>
            <a:off x="6953247" y="8941113"/>
            <a:ext cx="4381502" cy="99130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Huấn luyện </a:t>
            </a:r>
            <a:r>
              <a:rPr lang="en-US" smtClean="0"/>
              <a:t>word2vec, Fasttest</a:t>
            </a:r>
            <a:endParaRPr lang="en-US"/>
          </a:p>
        </p:txBody>
      </p:sp>
      <p:sp>
        <p:nvSpPr>
          <p:cNvPr id="27" name="Oval 26"/>
          <p:cNvSpPr/>
          <p:nvPr/>
        </p:nvSpPr>
        <p:spPr>
          <a:xfrm>
            <a:off x="13405750" y="7459560"/>
            <a:ext cx="2474778" cy="1159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Classifier BIO</a:t>
            </a:r>
            <a:endParaRPr lang="en-US"/>
          </a:p>
        </p:txBody>
      </p:sp>
      <p:sp>
        <p:nvSpPr>
          <p:cNvPr id="28" name="Oval 27"/>
          <p:cNvSpPr/>
          <p:nvPr/>
        </p:nvSpPr>
        <p:spPr>
          <a:xfrm>
            <a:off x="12673543" y="5924385"/>
            <a:ext cx="3939192"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Concat BERT embedding + ExEm embedding</a:t>
            </a:r>
            <a:endParaRPr lang="en-US"/>
          </a:p>
        </p:txBody>
      </p:sp>
    </p:spTree>
    <p:extLst>
      <p:ext uri="{BB962C8B-B14F-4D97-AF65-F5344CB8AC3E}">
        <p14:creationId xmlns:p14="http://schemas.microsoft.com/office/powerpoint/2010/main" val="2966811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1198796" y="2126887"/>
            <a:ext cx="7573940" cy="4041269"/>
          </a:xfrm>
          <a:prstGeom prst="rect">
            <a:avLst/>
          </a:prstGeom>
        </p:spPr>
        <p:txBody>
          <a:bodyPr lIns="0" tIns="0" rIns="0" bIns="0" rtlCol="0" anchor="t">
            <a:spAutoFit/>
          </a:bodyPr>
          <a:lstStyle/>
          <a:p>
            <a:pPr marL="0" lvl="0" indent="0" algn="ctr">
              <a:lnSpc>
                <a:spcPts val="10763"/>
              </a:lnSpc>
              <a:spcBef>
                <a:spcPct val="0"/>
              </a:spcBef>
            </a:pPr>
            <a:r>
              <a:rPr lang="en-US" sz="7799" spc="764">
                <a:solidFill>
                  <a:srgbClr val="363636"/>
                </a:solidFill>
                <a:latin typeface="Open Sauce Bold"/>
              </a:rPr>
              <a:t>QUESTION AND ANSWER</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 xmlns:asvg="http://schemas.microsoft.com/office/drawing/2016/SVG/main" r:embed="rId6"/>
                </a:ext>
              </a:extLst>
            </a:blip>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950784" y="5752893"/>
            <a:ext cx="12113607" cy="1032847"/>
          </a:xfrm>
          <a:custGeom>
            <a:avLst/>
            <a:gdLst/>
            <a:ahLst/>
            <a:cxnLst/>
            <a:rect l="l" t="t" r="r" b="b"/>
            <a:pathLst>
              <a:path w="12113607" h="1032847">
                <a:moveTo>
                  <a:pt x="0" y="0"/>
                </a:moveTo>
                <a:lnTo>
                  <a:pt x="12113607" y="0"/>
                </a:lnTo>
                <a:lnTo>
                  <a:pt x="12113607" y="1032848"/>
                </a:lnTo>
                <a:lnTo>
                  <a:pt x="0" y="1032848"/>
                </a:lnTo>
                <a:lnTo>
                  <a:pt x="0" y="0"/>
                </a:lnTo>
                <a:close/>
              </a:path>
            </a:pathLst>
          </a:custGeom>
          <a:blipFill>
            <a:blip r:embed="rId3"/>
            <a:stretch>
              <a:fillRect t="-119533" b="-12102"/>
            </a:stretch>
          </a:blipFill>
        </p:spPr>
      </p:sp>
      <p:sp>
        <p:nvSpPr>
          <p:cNvPr id="4" name="Freeform 4"/>
          <p:cNvSpPr/>
          <p:nvPr/>
        </p:nvSpPr>
        <p:spPr>
          <a:xfrm>
            <a:off x="2950784" y="8097065"/>
            <a:ext cx="12113607" cy="1161235"/>
          </a:xfrm>
          <a:custGeom>
            <a:avLst/>
            <a:gdLst/>
            <a:ahLst/>
            <a:cxnLst/>
            <a:rect l="l" t="t" r="r" b="b"/>
            <a:pathLst>
              <a:path w="12113607" h="1161235">
                <a:moveTo>
                  <a:pt x="0" y="0"/>
                </a:moveTo>
                <a:lnTo>
                  <a:pt x="12113607" y="0"/>
                </a:lnTo>
                <a:lnTo>
                  <a:pt x="12113607" y="1161235"/>
                </a:lnTo>
                <a:lnTo>
                  <a:pt x="0" y="1161235"/>
                </a:lnTo>
                <a:lnTo>
                  <a:pt x="0" y="0"/>
                </a:lnTo>
                <a:close/>
              </a:path>
            </a:pathLst>
          </a:custGeom>
          <a:blipFill>
            <a:blip r:embed="rId3"/>
            <a:stretch>
              <a:fillRect l="-146" t="-106628" r="-146"/>
            </a:stretch>
          </a:blipFill>
        </p:spPr>
      </p:sp>
      <p:sp>
        <p:nvSpPr>
          <p:cNvPr id="5" name="Freeform 5"/>
          <p:cNvSpPr/>
          <p:nvPr/>
        </p:nvSpPr>
        <p:spPr>
          <a:xfrm>
            <a:off x="2950784" y="3763000"/>
            <a:ext cx="12113607" cy="1032847"/>
          </a:xfrm>
          <a:custGeom>
            <a:avLst/>
            <a:gdLst/>
            <a:ahLst/>
            <a:cxnLst/>
            <a:rect l="l" t="t" r="r" b="b"/>
            <a:pathLst>
              <a:path w="12113607" h="1032847">
                <a:moveTo>
                  <a:pt x="0" y="0"/>
                </a:moveTo>
                <a:lnTo>
                  <a:pt x="12113607" y="0"/>
                </a:lnTo>
                <a:lnTo>
                  <a:pt x="12113607" y="1032847"/>
                </a:lnTo>
                <a:lnTo>
                  <a:pt x="0" y="1032847"/>
                </a:lnTo>
                <a:lnTo>
                  <a:pt x="0" y="0"/>
                </a:lnTo>
                <a:close/>
              </a:path>
            </a:pathLst>
          </a:custGeom>
          <a:blipFill>
            <a:blip r:embed="rId3"/>
            <a:stretch>
              <a:fillRect t="-119533" b="-12102"/>
            </a:stretch>
          </a:blipFill>
        </p:spPr>
      </p:sp>
      <p:grpSp>
        <p:nvGrpSpPr>
          <p:cNvPr id="6" name="Group 6"/>
          <p:cNvGrpSpPr/>
          <p:nvPr/>
        </p:nvGrpSpPr>
        <p:grpSpPr>
          <a:xfrm>
            <a:off x="2950784" y="2330425"/>
            <a:ext cx="12386431" cy="1948998"/>
            <a:chOff x="0" y="0"/>
            <a:chExt cx="4745778" cy="746746"/>
          </a:xfrm>
        </p:grpSpPr>
        <p:sp>
          <p:nvSpPr>
            <p:cNvPr id="7" name="Freeform 7"/>
            <p:cNvSpPr/>
            <p:nvPr/>
          </p:nvSpPr>
          <p:spPr>
            <a:xfrm>
              <a:off x="0" y="0"/>
              <a:ext cx="4745778" cy="746746"/>
            </a:xfrm>
            <a:custGeom>
              <a:avLst/>
              <a:gdLst/>
              <a:ahLst/>
              <a:cxnLst/>
              <a:rect l="l" t="t" r="r" b="b"/>
              <a:pathLst>
                <a:path w="4745778" h="746746">
                  <a:moveTo>
                    <a:pt x="0" y="0"/>
                  </a:moveTo>
                  <a:lnTo>
                    <a:pt x="4745778" y="0"/>
                  </a:lnTo>
                  <a:lnTo>
                    <a:pt x="4745778" y="746746"/>
                  </a:lnTo>
                  <a:lnTo>
                    <a:pt x="0" y="746746"/>
                  </a:lnTo>
                  <a:close/>
                </a:path>
              </a:pathLst>
            </a:custGeom>
            <a:solidFill>
              <a:srgbClr val="EFEFEF"/>
            </a:solidFill>
          </p:spPr>
        </p:sp>
        <p:sp>
          <p:nvSpPr>
            <p:cNvPr id="8" name="TextBox 8"/>
            <p:cNvSpPr txBox="1"/>
            <p:nvPr/>
          </p:nvSpPr>
          <p:spPr>
            <a:xfrm>
              <a:off x="0" y="-19050"/>
              <a:ext cx="4745778" cy="765796"/>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grpSp>
        <p:nvGrpSpPr>
          <p:cNvPr id="9" name="Group 9"/>
          <p:cNvGrpSpPr/>
          <p:nvPr/>
        </p:nvGrpSpPr>
        <p:grpSpPr>
          <a:xfrm>
            <a:off x="3023280" y="4627629"/>
            <a:ext cx="12386431" cy="5121300"/>
            <a:chOff x="0" y="0"/>
            <a:chExt cx="4745778" cy="746746"/>
          </a:xfrm>
        </p:grpSpPr>
        <p:sp>
          <p:nvSpPr>
            <p:cNvPr id="10" name="Freeform 10"/>
            <p:cNvSpPr/>
            <p:nvPr/>
          </p:nvSpPr>
          <p:spPr>
            <a:xfrm>
              <a:off x="0" y="0"/>
              <a:ext cx="4745778" cy="746746"/>
            </a:xfrm>
            <a:custGeom>
              <a:avLst/>
              <a:gdLst/>
              <a:ahLst/>
              <a:cxnLst/>
              <a:rect l="l" t="t" r="r" b="b"/>
              <a:pathLst>
                <a:path w="4745778" h="746746">
                  <a:moveTo>
                    <a:pt x="0" y="0"/>
                  </a:moveTo>
                  <a:lnTo>
                    <a:pt x="4745778" y="0"/>
                  </a:lnTo>
                  <a:lnTo>
                    <a:pt x="4745778" y="746746"/>
                  </a:lnTo>
                  <a:lnTo>
                    <a:pt x="0" y="746746"/>
                  </a:lnTo>
                  <a:close/>
                </a:path>
              </a:pathLst>
            </a:custGeom>
            <a:solidFill>
              <a:srgbClr val="EFEFEF"/>
            </a:solidFill>
          </p:spPr>
        </p:sp>
        <p:sp>
          <p:nvSpPr>
            <p:cNvPr id="11" name="TextBox 11"/>
            <p:cNvSpPr txBox="1"/>
            <p:nvPr/>
          </p:nvSpPr>
          <p:spPr>
            <a:xfrm>
              <a:off x="0" y="-19050"/>
              <a:ext cx="4745778" cy="765796"/>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sp>
        <p:nvSpPr>
          <p:cNvPr id="12" name="Freeform 1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3234209" y="7329376"/>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0" name="TextBox 20"/>
          <p:cNvSpPr txBox="1"/>
          <p:nvPr/>
        </p:nvSpPr>
        <p:spPr>
          <a:xfrm>
            <a:off x="3436899" y="509061"/>
            <a:ext cx="11559191" cy="1269578"/>
          </a:xfrm>
          <a:prstGeom prst="rect">
            <a:avLst/>
          </a:prstGeom>
        </p:spPr>
        <p:txBody>
          <a:bodyPr wrap="square" lIns="0" tIns="0" rIns="0" bIns="0" rtlCol="0" anchor="t">
            <a:spAutoFit/>
          </a:bodyPr>
          <a:lstStyle/>
          <a:p>
            <a:pPr>
              <a:lnSpc>
                <a:spcPts val="9935"/>
              </a:lnSpc>
            </a:pPr>
            <a:r>
              <a:rPr lang="en-US" sz="7200" spc="705">
                <a:solidFill>
                  <a:srgbClr val="231F20"/>
                </a:solidFill>
                <a:latin typeface="Arial" panose="020B0604020202020204" pitchFamily="34" charset="0"/>
                <a:cs typeface="Arial" panose="020B0604020202020204" pitchFamily="34" charset="0"/>
              </a:rPr>
              <a:t>MỤC ĐÍCH, MỤC TIÊU</a:t>
            </a:r>
          </a:p>
        </p:txBody>
      </p:sp>
      <p:sp>
        <p:nvSpPr>
          <p:cNvPr id="21" name="TextBox 21"/>
          <p:cNvSpPr txBox="1"/>
          <p:nvPr/>
        </p:nvSpPr>
        <p:spPr>
          <a:xfrm>
            <a:off x="4712199" y="2494926"/>
            <a:ext cx="10229539" cy="1590179"/>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Xây dựng một hệ thống dự đoán xu hướng và tìm kiếm bài báo khoa học dựa trên nguồn dữ liệu đáng tin cậy. Giúp cho các nghiên cứu sinh dễ dàng tiếp cận các công nghệ hiện đại nhất và các xu hướng công nghệ.</a:t>
            </a:r>
          </a:p>
        </p:txBody>
      </p:sp>
      <p:sp>
        <p:nvSpPr>
          <p:cNvPr id="22" name="TextBox 22"/>
          <p:cNvSpPr txBox="1"/>
          <p:nvPr/>
        </p:nvSpPr>
        <p:spPr>
          <a:xfrm>
            <a:off x="4836979" y="4808894"/>
            <a:ext cx="10104758" cy="795089"/>
          </a:xfrm>
          <a:prstGeom prst="rect">
            <a:avLst/>
          </a:prstGeom>
        </p:spPr>
        <p:txBody>
          <a:bodyPr wrap="square"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 cung cấp các sơ đồ, biểu đồ thể hiện các keywords (chủ đề) đang thịnh hành một cách trực quan.  </a:t>
            </a:r>
          </a:p>
        </p:txBody>
      </p:sp>
      <p:sp>
        <p:nvSpPr>
          <p:cNvPr id="24" name="Rounded Rectangle 23"/>
          <p:cNvSpPr/>
          <p:nvPr/>
        </p:nvSpPr>
        <p:spPr>
          <a:xfrm>
            <a:off x="3023280" y="2577005"/>
            <a:ext cx="1566266" cy="1508100"/>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4000">
                <a:latin typeface="Arial" panose="020B0604020202020204" pitchFamily="34" charset="0"/>
                <a:cs typeface="Arial" panose="020B0604020202020204" pitchFamily="34" charset="0"/>
              </a:rPr>
              <a:t>Mục đích</a:t>
            </a:r>
          </a:p>
        </p:txBody>
      </p:sp>
      <p:sp>
        <p:nvSpPr>
          <p:cNvPr id="26" name="Rounded Rectangle 25"/>
          <p:cNvSpPr/>
          <p:nvPr/>
        </p:nvSpPr>
        <p:spPr>
          <a:xfrm>
            <a:off x="3084606" y="4890064"/>
            <a:ext cx="1566266" cy="1508100"/>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4000">
                <a:latin typeface="Arial" panose="020B0604020202020204" pitchFamily="34" charset="0"/>
                <a:cs typeface="Arial" panose="020B0604020202020204" pitchFamily="34" charset="0"/>
              </a:rPr>
              <a:t>Mục tiêu</a:t>
            </a:r>
          </a:p>
        </p:txBody>
      </p:sp>
      <p:sp>
        <p:nvSpPr>
          <p:cNvPr id="27" name="TextBox 22"/>
          <p:cNvSpPr txBox="1"/>
          <p:nvPr/>
        </p:nvSpPr>
        <p:spPr>
          <a:xfrm>
            <a:off x="4834852" y="5950422"/>
            <a:ext cx="10229539" cy="1192634"/>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 Cho phép nghiên cứu sinh tìm kiếm thông qua mô tả về công việc muốn thực hiện, hiển thị danh sách các bài báo khoa học liên quan nhất, có kèm link bài báo.</a:t>
            </a:r>
          </a:p>
        </p:txBody>
      </p:sp>
      <p:sp>
        <p:nvSpPr>
          <p:cNvPr id="28" name="TextBox 22"/>
          <p:cNvSpPr txBox="1"/>
          <p:nvPr/>
        </p:nvSpPr>
        <p:spPr>
          <a:xfrm>
            <a:off x="4834852" y="7405433"/>
            <a:ext cx="10229539" cy="760208"/>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 Gợi ý các chủ đề đang thịnh hành và bài báo khoa học về chủ đề đó.</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3977074" y="2981747"/>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887170" y="496357"/>
            <a:ext cx="11552977" cy="1269578"/>
          </a:xfrm>
          <a:prstGeom prst="rect">
            <a:avLst/>
          </a:prstGeom>
        </p:spPr>
        <p:txBody>
          <a:bodyPr lIns="0" tIns="0" rIns="0" bIns="0" rtlCol="0" anchor="t">
            <a:spAutoFit/>
          </a:bodyPr>
          <a:lstStyle/>
          <a:p>
            <a:pPr algn="ctr">
              <a:lnSpc>
                <a:spcPts val="9935"/>
              </a:lnSpc>
            </a:pPr>
            <a:r>
              <a:rPr lang="en-US" sz="7199" spc="381">
                <a:solidFill>
                  <a:srgbClr val="231F20"/>
                </a:solidFill>
                <a:latin typeface="Arial" panose="020B0604020202020204" pitchFamily="34" charset="0"/>
                <a:cs typeface="Arial" panose="020B0604020202020204" pitchFamily="34" charset="0"/>
              </a:rPr>
              <a:t>CHỨC NĂNG CHÍNH </a:t>
            </a:r>
          </a:p>
        </p:txBody>
      </p:sp>
      <p:sp>
        <p:nvSpPr>
          <p:cNvPr id="7" name="TextBox 7"/>
          <p:cNvSpPr txBox="1"/>
          <p:nvPr/>
        </p:nvSpPr>
        <p:spPr>
          <a:xfrm>
            <a:off x="4525084" y="2993016"/>
            <a:ext cx="9038515" cy="820738"/>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Trích xuất các keywords trong abstract của bài báo khoa học (dùng Deep Learning)</a:t>
            </a:r>
          </a:p>
        </p:txBody>
      </p:sp>
      <p:sp>
        <p:nvSpPr>
          <p:cNvPr id="9" name="Freeform 9"/>
          <p:cNvSpPr/>
          <p:nvPr/>
        </p:nvSpPr>
        <p:spPr>
          <a:xfrm>
            <a:off x="3977074" y="2046542"/>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0" name="TextBox 10"/>
          <p:cNvSpPr txBox="1"/>
          <p:nvPr/>
        </p:nvSpPr>
        <p:spPr>
          <a:xfrm>
            <a:off x="4693038" y="2058648"/>
            <a:ext cx="8670294" cy="410369"/>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Crawl dữ liệu trên trang web chính thức về bài báo khoa học </a:t>
            </a:r>
          </a:p>
        </p:txBody>
      </p:sp>
      <p:sp>
        <p:nvSpPr>
          <p:cNvPr id="13" name="Freeform 5"/>
          <p:cNvSpPr/>
          <p:nvPr/>
        </p:nvSpPr>
        <p:spPr>
          <a:xfrm>
            <a:off x="3977074" y="4836425"/>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4" name="TextBox 7"/>
          <p:cNvSpPr txBox="1"/>
          <p:nvPr/>
        </p:nvSpPr>
        <p:spPr>
          <a:xfrm>
            <a:off x="4525084" y="4847694"/>
            <a:ext cx="8838247" cy="410369"/>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Phân cụm các keywords để tạo ra các chủ đề lớn hơn</a:t>
            </a:r>
          </a:p>
        </p:txBody>
      </p:sp>
      <p:sp>
        <p:nvSpPr>
          <p:cNvPr id="15" name="Freeform 9"/>
          <p:cNvSpPr/>
          <p:nvPr/>
        </p:nvSpPr>
        <p:spPr>
          <a:xfrm>
            <a:off x="3977074" y="3901220"/>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6" name="TextBox 10"/>
          <p:cNvSpPr txBox="1"/>
          <p:nvPr/>
        </p:nvSpPr>
        <p:spPr>
          <a:xfrm>
            <a:off x="4693038" y="3913326"/>
            <a:ext cx="8670294" cy="820738"/>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Thống kê các keywords theo thời gian về số lượng, độ phổ biến, … để vẽ biểu đồ thế hiện xu hướng</a:t>
            </a:r>
          </a:p>
        </p:txBody>
      </p:sp>
      <p:sp>
        <p:nvSpPr>
          <p:cNvPr id="25" name="Freeform 5"/>
          <p:cNvSpPr/>
          <p:nvPr/>
        </p:nvSpPr>
        <p:spPr>
          <a:xfrm>
            <a:off x="3977074" y="6792345"/>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26" name="TextBox 7"/>
          <p:cNvSpPr txBox="1"/>
          <p:nvPr/>
        </p:nvSpPr>
        <p:spPr>
          <a:xfrm>
            <a:off x="4525085" y="6803614"/>
            <a:ext cx="8838246" cy="410369"/>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Cho phép tìm kiếm theo mô tả (về chủ đề, các keywords)</a:t>
            </a:r>
          </a:p>
        </p:txBody>
      </p:sp>
      <p:sp>
        <p:nvSpPr>
          <p:cNvPr id="27" name="Freeform 9"/>
          <p:cNvSpPr/>
          <p:nvPr/>
        </p:nvSpPr>
        <p:spPr>
          <a:xfrm>
            <a:off x="3977074" y="5857140"/>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28" name="TextBox 10"/>
          <p:cNvSpPr txBox="1"/>
          <p:nvPr/>
        </p:nvSpPr>
        <p:spPr>
          <a:xfrm>
            <a:off x="4693038" y="5869246"/>
            <a:ext cx="8670294" cy="380745"/>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Thống kê các chủ đề phổ biến, trực quan hoá.</a:t>
            </a:r>
          </a:p>
        </p:txBody>
      </p:sp>
      <p:sp>
        <p:nvSpPr>
          <p:cNvPr id="29" name="Freeform 5"/>
          <p:cNvSpPr/>
          <p:nvPr/>
        </p:nvSpPr>
        <p:spPr>
          <a:xfrm>
            <a:off x="3977074" y="7848834"/>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30" name="TextBox 7"/>
          <p:cNvSpPr txBox="1"/>
          <p:nvPr/>
        </p:nvSpPr>
        <p:spPr>
          <a:xfrm>
            <a:off x="4525084" y="7860103"/>
            <a:ext cx="8838247" cy="380745"/>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Gợi ý các chủ đề bài báo đang thịnh hành hiện nay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048062" y="1962943"/>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55308" y="324379"/>
            <a:ext cx="11552977" cy="1168205"/>
          </a:xfrm>
          <a:prstGeom prst="rect">
            <a:avLst/>
          </a:prstGeom>
        </p:spPr>
        <p:txBody>
          <a:bodyPr lIns="0" tIns="0" rIns="0" bIns="0" rtlCol="0" anchor="t">
            <a:spAutoFit/>
          </a:bodyPr>
          <a:lstStyle/>
          <a:p>
            <a:pPr algn="ctr">
              <a:lnSpc>
                <a:spcPts val="9935"/>
              </a:lnSpc>
            </a:pPr>
            <a:r>
              <a:rPr lang="en-US" sz="7199" spc="381">
                <a:solidFill>
                  <a:srgbClr val="231F20"/>
                </a:solidFill>
                <a:latin typeface="Oswald Bold"/>
              </a:rPr>
              <a:t>NGUỒN DỮ LIỆU</a:t>
            </a:r>
          </a:p>
        </p:txBody>
      </p:sp>
      <p:sp>
        <p:nvSpPr>
          <p:cNvPr id="7" name="TextBox 7"/>
          <p:cNvSpPr txBox="1"/>
          <p:nvPr/>
        </p:nvSpPr>
        <p:spPr>
          <a:xfrm>
            <a:off x="1784863" y="1975049"/>
            <a:ext cx="8697071" cy="390043"/>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Open Sauce Bold"/>
              </a:rPr>
              <a:t>Website: https://proceedings.neurips.cc/</a:t>
            </a:r>
          </a:p>
        </p:txBody>
      </p:sp>
      <p:sp>
        <p:nvSpPr>
          <p:cNvPr id="8" name="Freeform 8"/>
          <p:cNvSpPr/>
          <p:nvPr/>
        </p:nvSpPr>
        <p:spPr>
          <a:xfrm>
            <a:off x="1048062" y="2973061"/>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9" name="TextBox 9"/>
          <p:cNvSpPr txBox="1"/>
          <p:nvPr/>
        </p:nvSpPr>
        <p:spPr>
          <a:xfrm>
            <a:off x="1764028" y="2985169"/>
            <a:ext cx="8717906" cy="390043"/>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Open Sauce Bold"/>
              </a:rPr>
              <a:t>Mô tả dữ liệu crawl</a:t>
            </a:r>
          </a:p>
        </p:txBody>
      </p:sp>
      <p:sp>
        <p:nvSpPr>
          <p:cNvPr id="10" name="TextBox 10"/>
          <p:cNvSpPr txBox="1"/>
          <p:nvPr/>
        </p:nvSpPr>
        <p:spPr>
          <a:xfrm>
            <a:off x="932309" y="3813256"/>
            <a:ext cx="4588871" cy="2769989"/>
          </a:xfrm>
          <a:prstGeom prst="rect">
            <a:avLst/>
          </a:prstGeom>
        </p:spPr>
        <p:txBody>
          <a:bodyPr wrap="square" lIns="0" tIns="0" rIns="0" bIns="0" rtlCol="0" anchor="t">
            <a:spAutoFit/>
          </a:bodyPr>
          <a:lstStyle/>
          <a:p>
            <a:pPr marL="496569" lvl="1" indent="-248284">
              <a:lnSpc>
                <a:spcPts val="5427"/>
              </a:lnSpc>
              <a:buFont typeface="Arial"/>
              <a:buChar char="•"/>
            </a:pPr>
            <a:r>
              <a:rPr lang="en-US" sz="2299" spc="20">
                <a:solidFill>
                  <a:srgbClr val="231F20"/>
                </a:solidFill>
                <a:latin typeface="Open Sauce"/>
              </a:rPr>
              <a:t>Thời gian công bố, tác giả</a:t>
            </a:r>
          </a:p>
          <a:p>
            <a:pPr marL="496569" lvl="1" indent="-248284">
              <a:lnSpc>
                <a:spcPts val="5427"/>
              </a:lnSpc>
              <a:buFont typeface="Arial"/>
              <a:buChar char="•"/>
            </a:pPr>
            <a:r>
              <a:rPr lang="en-US" sz="2299" spc="20">
                <a:solidFill>
                  <a:srgbClr val="231F20"/>
                </a:solidFill>
                <a:latin typeface="Open Sauce"/>
              </a:rPr>
              <a:t>Abstract</a:t>
            </a:r>
          </a:p>
          <a:p>
            <a:pPr marL="496569" lvl="1" indent="-248284">
              <a:lnSpc>
                <a:spcPts val="5427"/>
              </a:lnSpc>
              <a:buFont typeface="Arial"/>
              <a:buChar char="•"/>
            </a:pPr>
            <a:r>
              <a:rPr lang="en-US" sz="2299" spc="20">
                <a:solidFill>
                  <a:srgbClr val="231F20"/>
                </a:solidFill>
                <a:latin typeface="Open Sauce"/>
              </a:rPr>
              <a:t>Link bài báo</a:t>
            </a:r>
          </a:p>
          <a:p>
            <a:pPr marL="496569" lvl="1" indent="-248284">
              <a:lnSpc>
                <a:spcPts val="5427"/>
              </a:lnSpc>
              <a:buFont typeface="Arial"/>
              <a:buChar char="•"/>
            </a:pPr>
            <a:r>
              <a:rPr lang="en-US" sz="2299" spc="20">
                <a:solidFill>
                  <a:srgbClr val="231F20"/>
                </a:solidFill>
                <a:latin typeface="Open Sauce"/>
              </a:rPr>
              <a:t>Kết quả bài báo </a:t>
            </a:r>
          </a:p>
        </p:txBody>
      </p:sp>
      <p:pic>
        <p:nvPicPr>
          <p:cNvPr id="12" name="Picture 11"/>
          <p:cNvPicPr>
            <a:picLocks noChangeAspect="1"/>
          </p:cNvPicPr>
          <p:nvPr/>
        </p:nvPicPr>
        <p:blipFill>
          <a:blip r:embed="rId6"/>
          <a:stretch>
            <a:fillRect/>
          </a:stretch>
        </p:blipFill>
        <p:spPr>
          <a:xfrm>
            <a:off x="4800601" y="4528507"/>
            <a:ext cx="6366654" cy="5175388"/>
          </a:xfrm>
          <a:prstGeom prst="rect">
            <a:avLst/>
          </a:prstGeom>
        </p:spPr>
      </p:pic>
      <p:pic>
        <p:nvPicPr>
          <p:cNvPr id="13" name="Picture 12"/>
          <p:cNvPicPr>
            <a:picLocks noChangeAspect="1"/>
          </p:cNvPicPr>
          <p:nvPr/>
        </p:nvPicPr>
        <p:blipFill>
          <a:blip r:embed="rId7"/>
          <a:stretch>
            <a:fillRect/>
          </a:stretch>
        </p:blipFill>
        <p:spPr>
          <a:xfrm>
            <a:off x="11552977" y="523651"/>
            <a:ext cx="6213084" cy="92396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0"/>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13" name="Picture 12">
            <a:extLst>
              <a:ext uri="{FF2B5EF4-FFF2-40B4-BE49-F238E27FC236}">
                <a16:creationId xmlns:a16="http://schemas.microsoft.com/office/drawing/2014/main" id="{0C34207E-F246-46C7-AAC5-FF6654BEC6AB}"/>
              </a:ext>
            </a:extLst>
          </p:cNvPr>
          <p:cNvPicPr>
            <a:picLocks noChangeAspect="1"/>
          </p:cNvPicPr>
          <p:nvPr/>
        </p:nvPicPr>
        <p:blipFill rotWithShape="1">
          <a:blip r:embed="rId5"/>
          <a:srcRect t="1" r="68750" b="6306"/>
          <a:stretch/>
        </p:blipFill>
        <p:spPr>
          <a:xfrm>
            <a:off x="304800" y="1086562"/>
            <a:ext cx="4114800" cy="6939535"/>
          </a:xfrm>
          <a:prstGeom prst="rect">
            <a:avLst/>
          </a:prstGeom>
        </p:spPr>
      </p:pic>
      <p:pic>
        <p:nvPicPr>
          <p:cNvPr id="20" name="Picture 19">
            <a:extLst>
              <a:ext uri="{FF2B5EF4-FFF2-40B4-BE49-F238E27FC236}">
                <a16:creationId xmlns:a16="http://schemas.microsoft.com/office/drawing/2014/main" id="{75D8C230-5A71-4B5E-B9F3-5137E409056E}"/>
              </a:ext>
            </a:extLst>
          </p:cNvPr>
          <p:cNvPicPr>
            <a:picLocks noChangeAspect="1"/>
          </p:cNvPicPr>
          <p:nvPr/>
        </p:nvPicPr>
        <p:blipFill>
          <a:blip r:embed="rId6"/>
          <a:stretch>
            <a:fillRect/>
          </a:stretch>
        </p:blipFill>
        <p:spPr>
          <a:xfrm>
            <a:off x="4693038" y="1101068"/>
            <a:ext cx="13553478" cy="7623832"/>
          </a:xfrm>
          <a:prstGeom prst="rect">
            <a:avLst/>
          </a:prstGeom>
        </p:spPr>
      </p:pic>
      <p:cxnSp>
        <p:nvCxnSpPr>
          <p:cNvPr id="21" name="Straight Arrow Connector 20">
            <a:extLst>
              <a:ext uri="{FF2B5EF4-FFF2-40B4-BE49-F238E27FC236}">
                <a16:creationId xmlns:a16="http://schemas.microsoft.com/office/drawing/2014/main" id="{B85C2B8E-4351-4AB6-950C-06E949788A57}"/>
              </a:ext>
            </a:extLst>
          </p:cNvPr>
          <p:cNvCxnSpPr/>
          <p:nvPr/>
        </p:nvCxnSpPr>
        <p:spPr>
          <a:xfrm>
            <a:off x="685800" y="2260903"/>
            <a:ext cx="408451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49F412A-D3EA-4F5A-B785-F9101EF8841B}"/>
              </a:ext>
            </a:extLst>
          </p:cNvPr>
          <p:cNvSpPr/>
          <p:nvPr/>
        </p:nvSpPr>
        <p:spPr>
          <a:xfrm>
            <a:off x="4770317" y="3435245"/>
            <a:ext cx="4221283" cy="64145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791D3BDE-CB75-43F7-859B-4D6C7BBBB073}"/>
              </a:ext>
            </a:extLst>
          </p:cNvPr>
          <p:cNvSpPr/>
          <p:nvPr/>
        </p:nvSpPr>
        <p:spPr>
          <a:xfrm>
            <a:off x="5181600" y="5829300"/>
            <a:ext cx="3931038" cy="17265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0"/>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5" name="Picture 4">
            <a:extLst>
              <a:ext uri="{FF2B5EF4-FFF2-40B4-BE49-F238E27FC236}">
                <a16:creationId xmlns:a16="http://schemas.microsoft.com/office/drawing/2014/main" id="{236D371B-D36A-4E85-A867-F583A7391498}"/>
              </a:ext>
            </a:extLst>
          </p:cNvPr>
          <p:cNvPicPr>
            <a:picLocks noChangeAspect="1"/>
          </p:cNvPicPr>
          <p:nvPr/>
        </p:nvPicPr>
        <p:blipFill>
          <a:blip r:embed="rId5"/>
          <a:stretch>
            <a:fillRect/>
          </a:stretch>
        </p:blipFill>
        <p:spPr>
          <a:xfrm>
            <a:off x="342900" y="1184844"/>
            <a:ext cx="17602200" cy="8676109"/>
          </a:xfrm>
          <a:prstGeom prst="rect">
            <a:avLst/>
          </a:prstGeom>
        </p:spPr>
      </p:pic>
      <p:sp>
        <p:nvSpPr>
          <p:cNvPr id="7" name="Rectangle 6">
            <a:extLst>
              <a:ext uri="{FF2B5EF4-FFF2-40B4-BE49-F238E27FC236}">
                <a16:creationId xmlns:a16="http://schemas.microsoft.com/office/drawing/2014/main" id="{65D5E6EC-4601-40E3-B900-94139A34E7BB}"/>
              </a:ext>
            </a:extLst>
          </p:cNvPr>
          <p:cNvSpPr/>
          <p:nvPr/>
        </p:nvSpPr>
        <p:spPr>
          <a:xfrm>
            <a:off x="609600" y="3924300"/>
            <a:ext cx="6553200" cy="60960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25D2DA2-1405-410C-AF08-3D5AE8B9468F}"/>
              </a:ext>
            </a:extLst>
          </p:cNvPr>
          <p:cNvSpPr/>
          <p:nvPr/>
        </p:nvSpPr>
        <p:spPr>
          <a:xfrm>
            <a:off x="609600" y="5506671"/>
            <a:ext cx="17145000" cy="146562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0E863BB-4AE9-4EDD-935A-786A97435253}"/>
              </a:ext>
            </a:extLst>
          </p:cNvPr>
          <p:cNvSpPr/>
          <p:nvPr/>
        </p:nvSpPr>
        <p:spPr>
          <a:xfrm>
            <a:off x="5791200" y="4503330"/>
            <a:ext cx="1200525" cy="553998"/>
          </a:xfrm>
          <a:prstGeom prst="rect">
            <a:avLst/>
          </a:prstGeom>
          <a:noFill/>
        </p:spPr>
        <p:txBody>
          <a:bodyPr wrap="square" lIns="91440" tIns="45720" rIns="91440" bIns="45720">
            <a:spAutoFit/>
          </a:bodyPr>
          <a:lstStyle/>
          <a:p>
            <a:pPr algn="ctr"/>
            <a:r>
              <a:rPr lang="en-US" sz="3000" b="0" cap="none" spc="0" dirty="0" err="1">
                <a:ln w="0"/>
                <a:solidFill>
                  <a:srgbClr val="FF0000"/>
                </a:solidFill>
                <a:effectLst>
                  <a:outerShdw blurRad="38100" dist="19050" dir="2700000" algn="tl" rotWithShape="0">
                    <a:schemeClr val="dk1">
                      <a:alpha val="40000"/>
                    </a:schemeClr>
                  </a:outerShdw>
                </a:effectLst>
              </a:rPr>
              <a:t>Url</a:t>
            </a:r>
            <a:endParaRPr lang="en-US" sz="3000" b="0" cap="none" spc="0" dirty="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6AF38593-3C43-48BD-B347-C861A5825D87}"/>
              </a:ext>
            </a:extLst>
          </p:cNvPr>
          <p:cNvSpPr/>
          <p:nvPr/>
        </p:nvSpPr>
        <p:spPr>
          <a:xfrm>
            <a:off x="3558904" y="4503330"/>
            <a:ext cx="1200525" cy="553998"/>
          </a:xfrm>
          <a:prstGeom prst="rect">
            <a:avLst/>
          </a:prstGeom>
          <a:noFill/>
        </p:spPr>
        <p:txBody>
          <a:bodyPr wrap="square" lIns="91440" tIns="45720" rIns="91440" bIns="45720">
            <a:spAutoFit/>
          </a:bodyPr>
          <a:lstStyle/>
          <a:p>
            <a:pPr algn="ctr"/>
            <a:r>
              <a:rPr lang="en-US" sz="3000" b="0" cap="none" spc="0" dirty="0" err="1">
                <a:ln w="0"/>
                <a:solidFill>
                  <a:srgbClr val="FF0000"/>
                </a:solidFill>
                <a:effectLst>
                  <a:outerShdw blurRad="38100" dist="19050" dir="2700000" algn="tl" rotWithShape="0">
                    <a:schemeClr val="dk1">
                      <a:alpha val="40000"/>
                    </a:schemeClr>
                  </a:outerShdw>
                </a:effectLst>
              </a:rPr>
              <a:t>Url</a:t>
            </a:r>
            <a:endParaRPr lang="en-US" sz="3000" b="0" cap="none" spc="0" dirty="0">
              <a:ln w="0"/>
              <a:solidFill>
                <a:srgbClr val="FF00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9CFCD7A7-67DB-409B-BBA5-269822775C59}"/>
              </a:ext>
            </a:extLst>
          </p:cNvPr>
          <p:cNvSpPr/>
          <p:nvPr/>
        </p:nvSpPr>
        <p:spPr>
          <a:xfrm>
            <a:off x="1487618" y="4504383"/>
            <a:ext cx="1200525" cy="553998"/>
          </a:xfrm>
          <a:prstGeom prst="rect">
            <a:avLst/>
          </a:prstGeom>
          <a:noFill/>
        </p:spPr>
        <p:txBody>
          <a:bodyPr wrap="square" lIns="91440" tIns="45720" rIns="91440" bIns="45720">
            <a:spAutoFit/>
          </a:bodyPr>
          <a:lstStyle/>
          <a:p>
            <a:pPr algn="ctr"/>
            <a:r>
              <a:rPr lang="en-US" sz="3000" b="0" cap="none" spc="0" dirty="0" err="1">
                <a:ln w="0"/>
                <a:solidFill>
                  <a:srgbClr val="FF0000"/>
                </a:solidFill>
                <a:effectLst>
                  <a:outerShdw blurRad="38100" dist="19050" dir="2700000" algn="tl" rotWithShape="0">
                    <a:schemeClr val="dk1">
                      <a:alpha val="40000"/>
                    </a:schemeClr>
                  </a:outerShdw>
                </a:effectLst>
              </a:rPr>
              <a:t>Url</a:t>
            </a:r>
            <a:endParaRPr lang="en-US" sz="3000" b="0" cap="none" spc="0" dirty="0">
              <a:ln w="0"/>
              <a:solidFill>
                <a:srgbClr val="FF0000"/>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FABB138C-87EF-403C-9671-353D5AEB3F45}"/>
              </a:ext>
            </a:extLst>
          </p:cNvPr>
          <p:cNvSpPr/>
          <p:nvPr/>
        </p:nvSpPr>
        <p:spPr>
          <a:xfrm>
            <a:off x="544456" y="4241616"/>
            <a:ext cx="1200525" cy="553998"/>
          </a:xfrm>
          <a:prstGeom prst="rect">
            <a:avLst/>
          </a:prstGeom>
          <a:noFill/>
        </p:spPr>
        <p:txBody>
          <a:bodyPr wrap="square" lIns="91440" tIns="45720" rIns="91440" bIns="45720">
            <a:spAutoFit/>
          </a:bodyPr>
          <a:lstStyle/>
          <a:p>
            <a:pPr algn="ctr"/>
            <a:r>
              <a:rPr lang="en-US" sz="3000" b="0" cap="none" spc="0" dirty="0">
                <a:ln w="0"/>
                <a:solidFill>
                  <a:srgbClr val="FF0000"/>
                </a:solidFill>
                <a:effectLst>
                  <a:outerShdw blurRad="38100" dist="19050" dir="2700000" algn="tl" rotWithShape="0">
                    <a:schemeClr val="dk1">
                      <a:alpha val="40000"/>
                    </a:schemeClr>
                  </a:outerShdw>
                </a:effectLst>
              </a:rPr>
              <a:t>.</a:t>
            </a:r>
            <a:r>
              <a:rPr lang="en-US" sz="3000" dirty="0">
                <a:ln w="0"/>
                <a:solidFill>
                  <a:srgbClr val="FF0000"/>
                </a:solidFill>
                <a:effectLst>
                  <a:outerShdw blurRad="38100" dist="19050" dir="2700000" algn="tl" rotWithShape="0">
                    <a:schemeClr val="dk1">
                      <a:alpha val="40000"/>
                    </a:schemeClr>
                  </a:outerShdw>
                </a:effectLst>
              </a:rPr>
              <a:t>bib</a:t>
            </a:r>
            <a:endParaRPr lang="en-US" sz="30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5630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0"/>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5" name="Picture 4">
            <a:extLst>
              <a:ext uri="{FF2B5EF4-FFF2-40B4-BE49-F238E27FC236}">
                <a16:creationId xmlns:a16="http://schemas.microsoft.com/office/drawing/2014/main" id="{C1960956-4905-4807-BA87-2C51C714F015}"/>
              </a:ext>
            </a:extLst>
          </p:cNvPr>
          <p:cNvPicPr>
            <a:picLocks noChangeAspect="1"/>
          </p:cNvPicPr>
          <p:nvPr/>
        </p:nvPicPr>
        <p:blipFill rotWithShape="1">
          <a:blip r:embed="rId5"/>
          <a:srcRect r="20101" b="59408"/>
          <a:stretch/>
        </p:blipFill>
        <p:spPr>
          <a:xfrm>
            <a:off x="254867" y="2167576"/>
            <a:ext cx="17758741" cy="5989324"/>
          </a:xfrm>
          <a:prstGeom prst="rect">
            <a:avLst/>
          </a:prstGeom>
        </p:spPr>
      </p:pic>
      <p:sp>
        <p:nvSpPr>
          <p:cNvPr id="7" name="Rectangle 6">
            <a:extLst>
              <a:ext uri="{FF2B5EF4-FFF2-40B4-BE49-F238E27FC236}">
                <a16:creationId xmlns:a16="http://schemas.microsoft.com/office/drawing/2014/main" id="{D9176B60-01FD-4A00-8664-FB3EC3B19790}"/>
              </a:ext>
            </a:extLst>
          </p:cNvPr>
          <p:cNvSpPr/>
          <p:nvPr/>
        </p:nvSpPr>
        <p:spPr>
          <a:xfrm>
            <a:off x="222210" y="1467064"/>
            <a:ext cx="2910412" cy="553998"/>
          </a:xfrm>
          <a:prstGeom prst="rect">
            <a:avLst/>
          </a:prstGeom>
          <a:noFill/>
        </p:spPr>
        <p:txBody>
          <a:bodyPr wrap="none" lIns="91440" tIns="45720" rIns="91440" bIns="45720">
            <a:spAutoFit/>
          </a:bodyPr>
          <a:lstStyle/>
          <a:p>
            <a:pPr algn="ctr"/>
            <a:r>
              <a:rPr lang="en-US" sz="3000" b="1" cap="none" spc="0" dirty="0">
                <a:ln w="0"/>
                <a:solidFill>
                  <a:srgbClr val="FF0000"/>
                </a:solidFill>
                <a:effectLst>
                  <a:outerShdw blurRad="38100" dist="19050" dir="2700000" algn="tl" rotWithShape="0">
                    <a:schemeClr val="dk1">
                      <a:alpha val="40000"/>
                    </a:schemeClr>
                  </a:outerShdw>
                </a:effectLst>
              </a:rPr>
              <a:t>File </a:t>
            </a:r>
            <a:r>
              <a:rPr lang="en-US" sz="3000" b="1" cap="none" spc="0" dirty="0" err="1">
                <a:ln w="0"/>
                <a:solidFill>
                  <a:srgbClr val="FF0000"/>
                </a:solidFill>
                <a:effectLst>
                  <a:outerShdw blurRad="38100" dist="19050" dir="2700000" algn="tl" rotWithShape="0">
                    <a:schemeClr val="dk1">
                      <a:alpha val="40000"/>
                    </a:schemeClr>
                  </a:outerShdw>
                </a:effectLst>
              </a:rPr>
              <a:t>Bibtext</a:t>
            </a:r>
            <a:r>
              <a:rPr lang="en-US" sz="3000" b="1" dirty="0">
                <a:ln w="0"/>
                <a:solidFill>
                  <a:srgbClr val="FF0000"/>
                </a:solidFill>
                <a:effectLst>
                  <a:outerShdw blurRad="38100" dist="19050" dir="2700000" algn="tl" rotWithShape="0">
                    <a:schemeClr val="dk1">
                      <a:alpha val="40000"/>
                    </a:schemeClr>
                  </a:outerShdw>
                </a:effectLst>
              </a:rPr>
              <a:t> (.bib)</a:t>
            </a:r>
            <a:endParaRPr lang="en-US" sz="3000" b="1" cap="none" spc="0" dirty="0">
              <a:ln w="0"/>
              <a:solidFill>
                <a:srgbClr val="FF0000"/>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BC2EFBED-4E0A-4310-88A7-A3A7E46E7246}"/>
              </a:ext>
            </a:extLst>
          </p:cNvPr>
          <p:cNvPicPr>
            <a:picLocks noChangeAspect="1"/>
          </p:cNvPicPr>
          <p:nvPr/>
        </p:nvPicPr>
        <p:blipFill>
          <a:blip r:embed="rId6"/>
          <a:stretch>
            <a:fillRect/>
          </a:stretch>
        </p:blipFill>
        <p:spPr>
          <a:xfrm>
            <a:off x="4876800" y="7488163"/>
            <a:ext cx="13136808" cy="2467319"/>
          </a:xfrm>
          <a:prstGeom prst="rect">
            <a:avLst/>
          </a:prstGeom>
        </p:spPr>
      </p:pic>
    </p:spTree>
    <p:extLst>
      <p:ext uri="{BB962C8B-B14F-4D97-AF65-F5344CB8AC3E}">
        <p14:creationId xmlns:p14="http://schemas.microsoft.com/office/powerpoint/2010/main" val="3227214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200400" y="-80391"/>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9" name="Picture 8">
            <a:extLst>
              <a:ext uri="{FF2B5EF4-FFF2-40B4-BE49-F238E27FC236}">
                <a16:creationId xmlns:a16="http://schemas.microsoft.com/office/drawing/2014/main" id="{0F7EDF2B-64CE-43BD-9AC9-1C0AA2BC708C}"/>
              </a:ext>
            </a:extLst>
          </p:cNvPr>
          <p:cNvPicPr>
            <a:picLocks noChangeAspect="1"/>
          </p:cNvPicPr>
          <p:nvPr/>
        </p:nvPicPr>
        <p:blipFill>
          <a:blip r:embed="rId5"/>
          <a:stretch>
            <a:fillRect/>
          </a:stretch>
        </p:blipFill>
        <p:spPr>
          <a:xfrm>
            <a:off x="190500" y="960197"/>
            <a:ext cx="17907000" cy="9172575"/>
          </a:xfrm>
          <a:prstGeom prst="rect">
            <a:avLst/>
          </a:prstGeom>
        </p:spPr>
      </p:pic>
    </p:spTree>
    <p:extLst>
      <p:ext uri="{BB962C8B-B14F-4D97-AF65-F5344CB8AC3E}">
        <p14:creationId xmlns:p14="http://schemas.microsoft.com/office/powerpoint/2010/main" val="58524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1928</Words>
  <Application>Microsoft Office PowerPoint</Application>
  <PresentationFormat>Custom</PresentationFormat>
  <Paragraphs>246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Open Sauce</vt:lpstr>
      <vt:lpstr>Wingdings</vt:lpstr>
      <vt:lpstr>Open Sauce Bold</vt:lpstr>
      <vt:lpstr>DM Sans Italics</vt:lpstr>
      <vt:lpstr>Arial</vt:lpstr>
      <vt:lpstr>Times New Roman</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Bot</dc:title>
  <cp:lastModifiedBy>Hoàng Phúc Nguyễn Văn</cp:lastModifiedBy>
  <cp:revision>47</cp:revision>
  <dcterms:created xsi:type="dcterms:W3CDTF">2006-08-16T00:00:00Z</dcterms:created>
  <dcterms:modified xsi:type="dcterms:W3CDTF">2024-04-06T13:14:15Z</dcterms:modified>
  <dc:identifier>DAF9ZvjHZdc</dc:identifier>
</cp:coreProperties>
</file>